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6"/>
  </p:handoutMasterIdLst>
  <p:sldIdLst>
    <p:sldId id="300" r:id="rId3"/>
    <p:sldId id="477" r:id="rId5"/>
    <p:sldId id="535" r:id="rId6"/>
    <p:sldId id="534" r:id="rId7"/>
    <p:sldId id="495" r:id="rId8"/>
    <p:sldId id="533" r:id="rId9"/>
    <p:sldId id="496" r:id="rId10"/>
    <p:sldId id="498" r:id="rId11"/>
    <p:sldId id="532" r:id="rId12"/>
    <p:sldId id="531" r:id="rId13"/>
    <p:sldId id="500" r:id="rId14"/>
    <p:sldId id="501" r:id="rId15"/>
    <p:sldId id="502" r:id="rId16"/>
    <p:sldId id="504" r:id="rId17"/>
    <p:sldId id="505" r:id="rId18"/>
    <p:sldId id="506" r:id="rId19"/>
    <p:sldId id="507" r:id="rId20"/>
    <p:sldId id="508" r:id="rId21"/>
    <p:sldId id="515" r:id="rId22"/>
    <p:sldId id="516" r:id="rId23"/>
    <p:sldId id="517" r:id="rId24"/>
    <p:sldId id="518" r:id="rId25"/>
    <p:sldId id="519" r:id="rId26"/>
    <p:sldId id="520" r:id="rId27"/>
    <p:sldId id="521" r:id="rId28"/>
    <p:sldId id="522" r:id="rId29"/>
    <p:sldId id="509" r:id="rId30"/>
    <p:sldId id="511" r:id="rId31"/>
    <p:sldId id="537" r:id="rId32"/>
    <p:sldId id="512" r:id="rId33"/>
    <p:sldId id="538" r:id="rId34"/>
    <p:sldId id="514" r:id="rId35"/>
  </p:sldIdLst>
  <p:sldSz cx="9144000" cy="6858000" type="screen4x3"/>
  <p:notesSz cx="7086600" cy="9373870"/>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CCFF"/>
    <a:srgbClr val="99CCFF"/>
    <a:srgbClr val="4472C4"/>
    <a:srgbClr val="FFFFFF"/>
    <a:srgbClr val="D76A2D"/>
    <a:srgbClr val="EA6310"/>
    <a:srgbClr val="2E2E2E"/>
    <a:srgbClr val="282828"/>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7869" autoAdjust="0"/>
  </p:normalViewPr>
  <p:slideViewPr>
    <p:cSldViewPr snapToGrid="0" snapToObjects="1">
      <p:cViewPr varScale="1">
        <p:scale>
          <a:sx n="110" d="100"/>
          <a:sy n="110" d="100"/>
        </p:scale>
        <p:origin x="1662" y="96"/>
      </p:cViewPr>
      <p:guideLst>
        <p:guide orient="horz" pos="3045"/>
        <p:guide pos="9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p:scale>
          <a:sx n="80" d="100"/>
          <a:sy n="80" d="100"/>
        </p:scale>
        <p:origin x="2202" y="-64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7" name="page_number_handouts"/>
          <p:cNvSpPr>
            <a:spLocks noGrp="1" noChangeArrowheads="1"/>
          </p:cNvSpPr>
          <p:nvPr>
            <p:ph type="sldNum" sz="quarter" idx="3"/>
          </p:nvPr>
        </p:nvSpPr>
        <p:spPr bwMode="gray">
          <a:xfrm>
            <a:off x="4013200" y="8902700"/>
            <a:ext cx="3071813" cy="469900"/>
          </a:xfrm>
          <a:prstGeom prst="rect">
            <a:avLst/>
          </a:prstGeom>
          <a:noFill/>
          <a:ln w="9525">
            <a:noFill/>
            <a:miter lim="800000"/>
          </a:ln>
          <a:effectLst/>
        </p:spPr>
        <p:txBody>
          <a:bodyPr vert="horz" wrap="square" lIns="90648" tIns="45330" rIns="90648" bIns="45330" numCol="1" anchor="b" anchorCtr="0" compatLnSpc="1"/>
          <a:lstStyle>
            <a:lvl1pPr algn="r" defTabSz="906780">
              <a:defRPr sz="1200">
                <a:latin typeface="Arial" panose="020B0604020202020204" pitchFamily="34" charset="0"/>
              </a:defRPr>
            </a:lvl1pPr>
          </a:lstStyle>
          <a:p>
            <a:fld id="{C8B66C32-457D-4C1D-9311-2FF8084A158A}" type="slidenum">
              <a:rPr lang="en-US">
                <a:latin typeface="Arial" panose="020B0604020202020204" pitchFamily="34" charset="0"/>
                <a:cs typeface="Arial" panose="020B0604020202020204" pitchFamily="34" charset="0"/>
              </a:rPr>
            </a:fld>
            <a:endParaRPr lang="en-US" dirty="0">
              <a:latin typeface="Arial" panose="020B0604020202020204" pitchFamily="34" charset="0"/>
              <a:cs typeface="Arial" panose="020B0604020202020204" pitchFamily="34" charset="0"/>
            </a:endParaRPr>
          </a:p>
        </p:txBody>
      </p:sp>
      <p:sp>
        <p:nvSpPr>
          <p:cNvPr id="131076" name="footer_handouts"/>
          <p:cNvSpPr>
            <a:spLocks noGrp="1" noChangeArrowheads="1"/>
          </p:cNvSpPr>
          <p:nvPr>
            <p:ph type="ftr" sz="quarter" idx="2"/>
          </p:nvPr>
        </p:nvSpPr>
        <p:spPr bwMode="gray">
          <a:xfrm>
            <a:off x="0" y="8902700"/>
            <a:ext cx="3071813" cy="469900"/>
          </a:xfrm>
          <a:prstGeom prst="rect">
            <a:avLst/>
          </a:prstGeom>
          <a:noFill/>
          <a:ln w="9525">
            <a:noFill/>
            <a:miter lim="800000"/>
          </a:ln>
          <a:effectLst/>
        </p:spPr>
        <p:txBody>
          <a:bodyPr vert="horz" wrap="square" lIns="90648" tIns="45330" rIns="90648" bIns="45330" numCol="1" anchor="b" anchorCtr="0" compatLnSpc="1"/>
          <a:lstStyle>
            <a:lvl1pPr defTabSz="906780">
              <a:defRPr sz="1200">
                <a:latin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131075" name="date_handouts"/>
          <p:cNvSpPr>
            <a:spLocks noGrp="1" noChangeArrowheads="1"/>
          </p:cNvSpPr>
          <p:nvPr>
            <p:ph type="dt" sz="quarter" idx="1"/>
          </p:nvPr>
        </p:nvSpPr>
        <p:spPr bwMode="gray">
          <a:xfrm>
            <a:off x="4013200" y="0"/>
            <a:ext cx="3071813" cy="469900"/>
          </a:xfrm>
          <a:prstGeom prst="rect">
            <a:avLst/>
          </a:prstGeom>
          <a:noFill/>
          <a:ln w="9525">
            <a:noFill/>
            <a:miter lim="800000"/>
          </a:ln>
          <a:effectLst/>
        </p:spPr>
        <p:txBody>
          <a:bodyPr vert="horz" wrap="square" lIns="90648" tIns="45330" rIns="90648" bIns="45330" numCol="1" anchor="t" anchorCtr="0" compatLnSpc="1"/>
          <a:lstStyle>
            <a:lvl1pPr algn="r" defTabSz="906780">
              <a:defRPr sz="1200">
                <a:latin typeface="Arial" panose="020B0604020202020204" pitchFamily="34" charset="0"/>
              </a:defRPr>
            </a:lvl1pPr>
          </a:lstStyle>
          <a:p>
            <a:r>
              <a:rPr lang="en-US" dirty="0">
                <a:latin typeface="Arial" panose="020B0604020202020204" pitchFamily="34" charset="0"/>
                <a:cs typeface="Arial" panose="020B0604020202020204" pitchFamily="34" charset="0"/>
              </a:rPr>
              <a:t>October 30, 2014</a:t>
            </a:r>
            <a:endParaRPr lang="en-US" dirty="0">
              <a:latin typeface="Arial" panose="020B0604020202020204" pitchFamily="34" charset="0"/>
              <a:cs typeface="Arial" panose="020B0604020202020204" pitchFamily="34" charset="0"/>
            </a:endParaRPr>
          </a:p>
        </p:txBody>
      </p:sp>
      <p:sp>
        <p:nvSpPr>
          <p:cNvPr id="131074" name="header_handouts"/>
          <p:cNvSpPr>
            <a:spLocks noGrp="1" noChangeArrowheads="1"/>
          </p:cNvSpPr>
          <p:nvPr>
            <p:ph type="hdr" sz="quarter"/>
          </p:nvPr>
        </p:nvSpPr>
        <p:spPr bwMode="gray">
          <a:xfrm>
            <a:off x="0" y="0"/>
            <a:ext cx="3071813" cy="469900"/>
          </a:xfrm>
          <a:prstGeom prst="rect">
            <a:avLst/>
          </a:prstGeom>
          <a:noFill/>
          <a:ln w="9525">
            <a:noFill/>
            <a:miter lim="800000"/>
          </a:ln>
          <a:effectLst/>
        </p:spPr>
        <p:txBody>
          <a:bodyPr vert="horz" wrap="square" lIns="90648" tIns="45330" rIns="90648" bIns="45330" numCol="1" anchor="t" anchorCtr="0" compatLnSpc="1"/>
          <a:lstStyle>
            <a:lvl1pPr defTabSz="906780">
              <a:defRPr sz="1200">
                <a:latin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page_number_notes"/>
          <p:cNvSpPr>
            <a:spLocks noGrp="1" noChangeArrowheads="1"/>
          </p:cNvSpPr>
          <p:nvPr>
            <p:ph type="sldNum" sz="quarter" idx="5"/>
          </p:nvPr>
        </p:nvSpPr>
        <p:spPr bwMode="gray">
          <a:xfrm>
            <a:off x="4014788" y="8904288"/>
            <a:ext cx="3070225" cy="468312"/>
          </a:xfrm>
          <a:prstGeom prst="rect">
            <a:avLst/>
          </a:prstGeom>
          <a:noFill/>
          <a:ln w="9525">
            <a:noFill/>
            <a:miter lim="800000"/>
          </a:ln>
          <a:effectLst/>
        </p:spPr>
        <p:txBody>
          <a:bodyPr vert="horz" wrap="square" lIns="94018" tIns="47009" rIns="94018" bIns="47009" numCol="1" anchor="b" anchorCtr="0" compatLnSpc="1"/>
          <a:lstStyle>
            <a:lvl1pPr algn="r" defTabSz="941705">
              <a:defRPr sz="1200">
                <a:latin typeface="Arial" panose="020B0604020202020204" pitchFamily="34" charset="0"/>
                <a:cs typeface="Arial" panose="020B0604020202020204" pitchFamily="34" charset="0"/>
              </a:defRPr>
            </a:lvl1pPr>
          </a:lstStyle>
          <a:p>
            <a:fld id="{E6C388D9-8E38-4EC6-8E5A-9BD94593D26C}" type="slidenum">
              <a:rPr lang="en-US" smtClean="0"/>
            </a:fld>
            <a:endParaRPr lang="en-US" dirty="0"/>
          </a:p>
        </p:txBody>
      </p:sp>
      <p:sp>
        <p:nvSpPr>
          <p:cNvPr id="7174" name="footer_notes"/>
          <p:cNvSpPr>
            <a:spLocks noGrp="1" noChangeArrowheads="1"/>
          </p:cNvSpPr>
          <p:nvPr>
            <p:ph type="ftr" sz="quarter" idx="4"/>
          </p:nvPr>
        </p:nvSpPr>
        <p:spPr bwMode="gray">
          <a:xfrm>
            <a:off x="0" y="8904288"/>
            <a:ext cx="3070225" cy="468312"/>
          </a:xfrm>
          <a:prstGeom prst="rect">
            <a:avLst/>
          </a:prstGeom>
          <a:noFill/>
          <a:ln w="9525">
            <a:noFill/>
            <a:miter lim="800000"/>
          </a:ln>
          <a:effectLst/>
        </p:spPr>
        <p:txBody>
          <a:bodyPr vert="horz" wrap="square" lIns="94018" tIns="47009" rIns="94018" bIns="47009" numCol="1" anchor="b" anchorCtr="0" compatLnSpc="1"/>
          <a:lstStyle>
            <a:lvl1pPr defTabSz="941705">
              <a:defRPr sz="1200">
                <a:latin typeface="Arial" panose="020B0604020202020204" pitchFamily="34" charset="0"/>
                <a:cs typeface="Arial" panose="020B0604020202020204" pitchFamily="34" charset="0"/>
              </a:defRPr>
            </a:lvl1pPr>
          </a:lstStyle>
          <a:p>
            <a:endParaRPr lang="en-US" dirty="0"/>
          </a:p>
        </p:txBody>
      </p:sp>
      <p:sp>
        <p:nvSpPr>
          <p:cNvPr id="7173" name="text_placeholder_notes"/>
          <p:cNvSpPr>
            <a:spLocks noGrp="1" noChangeArrowheads="1"/>
          </p:cNvSpPr>
          <p:nvPr>
            <p:ph type="body" sz="quarter" idx="3"/>
          </p:nvPr>
        </p:nvSpPr>
        <p:spPr bwMode="gray">
          <a:xfrm>
            <a:off x="228600" y="3863975"/>
            <a:ext cx="6627813" cy="4806950"/>
          </a:xfrm>
          <a:prstGeom prst="rect">
            <a:avLst/>
          </a:prstGeom>
          <a:noFill/>
          <a:ln w="9525">
            <a:noFill/>
            <a:miter lim="800000"/>
          </a:ln>
          <a:effectLst/>
        </p:spPr>
        <p:txBody>
          <a:bodyPr vert="horz" wrap="square" lIns="94018" tIns="47009" rIns="94018" bIns="47009" numCol="1" anchor="t" anchorCtr="0" compatLnSpc="1"/>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172" name="img_slide_notes"/>
          <p:cNvSpPr>
            <a:spLocks noGrp="1" noRot="1" noChangeAspect="1" noChangeArrowheads="1" noTextEdit="1"/>
          </p:cNvSpPr>
          <p:nvPr>
            <p:ph type="sldImg" idx="2"/>
          </p:nvPr>
        </p:nvSpPr>
        <p:spPr bwMode="gray">
          <a:xfrm>
            <a:off x="1725613" y="846138"/>
            <a:ext cx="3635375" cy="2727325"/>
          </a:xfrm>
          <a:prstGeom prst="rect">
            <a:avLst/>
          </a:prstGeom>
          <a:noFill/>
          <a:ln w="9525">
            <a:solidFill>
              <a:srgbClr val="000000"/>
            </a:solidFill>
            <a:miter lim="800000"/>
          </a:ln>
          <a:effectLst/>
        </p:spPr>
      </p:sp>
      <p:sp>
        <p:nvSpPr>
          <p:cNvPr id="9" name="date_notes"/>
          <p:cNvSpPr>
            <a:spLocks noGrp="1"/>
          </p:cNvSpPr>
          <p:nvPr>
            <p:ph type="dt" idx="1"/>
          </p:nvPr>
        </p:nvSpPr>
        <p:spPr bwMode="gray">
          <a:xfrm>
            <a:off x="4014788" y="0"/>
            <a:ext cx="3070225" cy="468313"/>
          </a:xfrm>
          <a:prstGeom prst="rect">
            <a:avLst/>
          </a:prstGeom>
        </p:spPr>
        <p:txBody>
          <a:bodyPr vert="horz" lIns="91440" tIns="45720" rIns="91440" bIns="45720" rtlCol="0"/>
          <a:lstStyle>
            <a:lvl1pPr algn="r">
              <a:defRPr sz="1200" baseline="0"/>
            </a:lvl1pPr>
          </a:lstStyle>
          <a:p>
            <a:r>
              <a:rPr lang="en-US" dirty="0"/>
              <a:t>January 30, 2015</a:t>
            </a:r>
            <a:endParaRPr lang="en-US" dirty="0"/>
          </a:p>
        </p:txBody>
      </p:sp>
      <p:sp>
        <p:nvSpPr>
          <p:cNvPr id="7170" name="header_notes"/>
          <p:cNvSpPr>
            <a:spLocks noGrp="1" noChangeArrowheads="1"/>
          </p:cNvSpPr>
          <p:nvPr>
            <p:ph type="hdr" sz="quarter"/>
          </p:nvPr>
        </p:nvSpPr>
        <p:spPr bwMode="gray">
          <a:xfrm>
            <a:off x="0" y="0"/>
            <a:ext cx="3070225" cy="468313"/>
          </a:xfrm>
          <a:prstGeom prst="rect">
            <a:avLst/>
          </a:prstGeom>
          <a:noFill/>
          <a:ln w="9525">
            <a:noFill/>
            <a:miter lim="800000"/>
          </a:ln>
          <a:effectLst/>
        </p:spPr>
        <p:txBody>
          <a:bodyPr vert="horz" wrap="square" lIns="94018" tIns="47009" rIns="94018" bIns="47009" numCol="1" anchor="t" anchorCtr="0" compatLnSpc="1"/>
          <a:lstStyle>
            <a:lvl1pPr defTabSz="941705">
              <a:defRPr sz="1200">
                <a:latin typeface="Arial" panose="020B0604020202020204" pitchFamily="34" charset="0"/>
                <a:cs typeface="Arial" panose="020B0604020202020204" pitchFamily="34" charset="0"/>
              </a:defRPr>
            </a:lvl1pPr>
          </a:lstStyle>
          <a:p>
            <a:endParaRPr lang="en-US" dirty="0"/>
          </a:p>
        </p:txBody>
      </p:sp>
    </p:spTree>
  </p:cSld>
  <p:clrMap bg1="lt1" tx1="dk1" bg2="lt2" tx2="dk2" accent1="accent1" accent2="accent2" accent3="accent3" accent4="accent4" accent5="accent5" accent6="accent6" hlink="hlink" folHlink="folHlink"/>
  <p:hf hdr="0" ftr="0"/>
  <p:notesStyle>
    <a:lvl1pPr algn="l" rtl="0" fontAlgn="base">
      <a:lnSpc>
        <a:spcPct val="90000"/>
      </a:lnSpc>
      <a:spcBef>
        <a:spcPts val="600"/>
      </a:spcBef>
      <a:spcAft>
        <a:spcPct val="0"/>
      </a:spcAft>
      <a:defRPr sz="1200" kern="1200">
        <a:solidFill>
          <a:schemeClr val="tx1"/>
        </a:solidFill>
        <a:latin typeface="Arial" panose="020B0604020202020204" pitchFamily="34" charset="0"/>
        <a:ea typeface="+mn-ea"/>
        <a:cs typeface="+mn-cs"/>
      </a:defRPr>
    </a:lvl1pPr>
    <a:lvl2pPr marL="222250" indent="-107950" algn="l" rtl="0" fontAlgn="base">
      <a:lnSpc>
        <a:spcPct val="90000"/>
      </a:lnSpc>
      <a:spcBef>
        <a:spcPts val="3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463550" indent="-127000" algn="l" rtl="0" fontAlgn="base">
      <a:lnSpc>
        <a:spcPct val="90000"/>
      </a:lnSpc>
      <a:spcBef>
        <a:spcPts val="300"/>
      </a:spcBef>
      <a:spcAft>
        <a:spcPct val="0"/>
      </a:spcAft>
      <a:buFont typeface="Arial" panose="020B0604020202020204" pitchFamily="34" charset="0"/>
      <a:buChar char="•"/>
      <a:defRPr sz="1000" kern="1200">
        <a:solidFill>
          <a:schemeClr val="tx1"/>
        </a:solidFill>
        <a:latin typeface="Arial" panose="020B0604020202020204" pitchFamily="34" charset="0"/>
        <a:ea typeface="+mn-ea"/>
        <a:cs typeface="+mn-cs"/>
      </a:defRPr>
    </a:lvl3pPr>
    <a:lvl4pPr marL="688975" indent="-111125" algn="l" rtl="0" fontAlgn="base">
      <a:lnSpc>
        <a:spcPct val="90000"/>
      </a:lnSpc>
      <a:spcBef>
        <a:spcPts val="300"/>
      </a:spcBef>
      <a:spcAft>
        <a:spcPct val="0"/>
      </a:spcAft>
      <a:buFont typeface="Arial" panose="020B0604020202020204" pitchFamily="34" charset="0"/>
      <a:buChar char="•"/>
      <a:defRPr sz="1000" kern="1200">
        <a:solidFill>
          <a:schemeClr val="tx1"/>
        </a:solidFill>
        <a:latin typeface="Arial" panose="020B0604020202020204" pitchFamily="34" charset="0"/>
        <a:ea typeface="+mn-ea"/>
        <a:cs typeface="+mn-cs"/>
      </a:defRPr>
    </a:lvl4pPr>
    <a:lvl5pPr marL="914400" indent="-111125" algn="l" rtl="0" fontAlgn="base">
      <a:lnSpc>
        <a:spcPct val="90000"/>
      </a:lnSpc>
      <a:spcBef>
        <a:spcPts val="300"/>
      </a:spcBef>
      <a:spcAft>
        <a:spcPct val="0"/>
      </a:spcAft>
      <a:buFont typeface="Arial" panose="020B0604020202020204" pitchFamily="34" charset="0"/>
      <a:buChar char="•"/>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3E4766-E87E-4C58-B07C-33F8B13EA4E1}"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830" indent="0">
              <a:buFont typeface="Arial" panose="020B0604020202020204"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fld>
            <a:endParaRPr lang="en-US" dirty="0"/>
          </a:p>
        </p:txBody>
      </p:sp>
      <p:sp>
        <p:nvSpPr>
          <p:cNvPr id="5" name="Date Placeholder 4"/>
          <p:cNvSpPr>
            <a:spLocks noGrp="1"/>
          </p:cNvSpPr>
          <p:nvPr>
            <p:ph type="dt" idx="11"/>
          </p:nvPr>
        </p:nvSpPr>
        <p:spPr/>
        <p:txBody>
          <a:bodyPr/>
          <a:lstStyle/>
          <a:p>
            <a:r>
              <a:rPr lang="en-US" dirty="0"/>
              <a:t>January 30, 2015</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830" indent="0">
              <a:buFont typeface="Arial" panose="020B0604020202020204"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fld>
            <a:endParaRPr lang="en-US" dirty="0"/>
          </a:p>
        </p:txBody>
      </p:sp>
      <p:sp>
        <p:nvSpPr>
          <p:cNvPr id="5" name="Date Placeholder 4"/>
          <p:cNvSpPr>
            <a:spLocks noGrp="1"/>
          </p:cNvSpPr>
          <p:nvPr>
            <p:ph type="dt" idx="11"/>
          </p:nvPr>
        </p:nvSpPr>
        <p:spPr/>
        <p:txBody>
          <a:bodyPr/>
          <a:lstStyle/>
          <a:p>
            <a:r>
              <a:rPr lang="en-US" dirty="0"/>
              <a:t>January 30, 2015</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830" indent="0">
              <a:buFont typeface="Arial" panose="020B0604020202020204"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fld>
            <a:endParaRPr lang="en-US" dirty="0"/>
          </a:p>
        </p:txBody>
      </p:sp>
      <p:sp>
        <p:nvSpPr>
          <p:cNvPr id="5" name="Date Placeholder 4"/>
          <p:cNvSpPr>
            <a:spLocks noGrp="1"/>
          </p:cNvSpPr>
          <p:nvPr>
            <p:ph type="dt" idx="11"/>
          </p:nvPr>
        </p:nvSpPr>
        <p:spPr/>
        <p:txBody>
          <a:bodyPr/>
          <a:lstStyle/>
          <a:p>
            <a:r>
              <a:rPr lang="en-US" dirty="0"/>
              <a:t>January 30, 2015</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830" indent="0">
              <a:buFont typeface="Arial" panose="020B0604020202020204"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fld>
            <a:endParaRPr lang="en-US" dirty="0"/>
          </a:p>
        </p:txBody>
      </p:sp>
      <p:sp>
        <p:nvSpPr>
          <p:cNvPr id="5" name="Date Placeholder 4"/>
          <p:cNvSpPr>
            <a:spLocks noGrp="1"/>
          </p:cNvSpPr>
          <p:nvPr>
            <p:ph type="dt" idx="11"/>
          </p:nvPr>
        </p:nvSpPr>
        <p:spPr/>
        <p:txBody>
          <a:bodyPr/>
          <a:lstStyle/>
          <a:p>
            <a:r>
              <a:rPr lang="en-US" dirty="0"/>
              <a:t>January 30, 2015</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830" indent="0">
              <a:buFont typeface="Arial" panose="020B0604020202020204"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fld>
            <a:endParaRPr lang="en-US" dirty="0"/>
          </a:p>
        </p:txBody>
      </p:sp>
      <p:sp>
        <p:nvSpPr>
          <p:cNvPr id="5" name="Date Placeholder 4"/>
          <p:cNvSpPr>
            <a:spLocks noGrp="1"/>
          </p:cNvSpPr>
          <p:nvPr>
            <p:ph type="dt" idx="11"/>
          </p:nvPr>
        </p:nvSpPr>
        <p:spPr/>
        <p:txBody>
          <a:bodyPr/>
          <a:lstStyle/>
          <a:p>
            <a:r>
              <a:rPr lang="en-US" dirty="0"/>
              <a:t>January 30, 2015</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830" indent="0">
              <a:buFont typeface="Arial" panose="020B0604020202020204"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fld>
            <a:endParaRPr lang="en-US" dirty="0"/>
          </a:p>
        </p:txBody>
      </p:sp>
      <p:sp>
        <p:nvSpPr>
          <p:cNvPr id="5" name="Date Placeholder 4"/>
          <p:cNvSpPr>
            <a:spLocks noGrp="1"/>
          </p:cNvSpPr>
          <p:nvPr>
            <p:ph type="dt" idx="11"/>
          </p:nvPr>
        </p:nvSpPr>
        <p:spPr/>
        <p:txBody>
          <a:bodyPr/>
          <a:lstStyle/>
          <a:p>
            <a:r>
              <a:rPr lang="en-US" dirty="0"/>
              <a:t>January 30, 2015</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830" indent="0">
              <a:buFont typeface="Arial" panose="020B0604020202020204"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fld>
            <a:endParaRPr lang="en-US" dirty="0"/>
          </a:p>
        </p:txBody>
      </p:sp>
      <p:sp>
        <p:nvSpPr>
          <p:cNvPr id="5" name="Date Placeholder 4"/>
          <p:cNvSpPr>
            <a:spLocks noGrp="1"/>
          </p:cNvSpPr>
          <p:nvPr>
            <p:ph type="dt" idx="11"/>
          </p:nvPr>
        </p:nvSpPr>
        <p:spPr/>
        <p:txBody>
          <a:bodyPr/>
          <a:lstStyle/>
          <a:p>
            <a:r>
              <a:rPr lang="en-US" dirty="0"/>
              <a:t>January 30, 2015</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830" indent="0">
              <a:buFont typeface="Arial" panose="020B0604020202020204"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fld>
            <a:endParaRPr lang="en-US" dirty="0"/>
          </a:p>
        </p:txBody>
      </p:sp>
      <p:sp>
        <p:nvSpPr>
          <p:cNvPr id="5" name="Date Placeholder 4"/>
          <p:cNvSpPr>
            <a:spLocks noGrp="1"/>
          </p:cNvSpPr>
          <p:nvPr>
            <p:ph type="dt" idx="11"/>
          </p:nvPr>
        </p:nvSpPr>
        <p:spPr/>
        <p:txBody>
          <a:bodyPr/>
          <a:lstStyle/>
          <a:p>
            <a:r>
              <a:rPr lang="en-US" dirty="0"/>
              <a:t>January 30, 2015</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830" indent="0">
              <a:buFont typeface="Arial" panose="020B0604020202020204"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fld>
            <a:endParaRPr lang="en-US" dirty="0"/>
          </a:p>
        </p:txBody>
      </p:sp>
      <p:sp>
        <p:nvSpPr>
          <p:cNvPr id="5" name="Date Placeholder 4"/>
          <p:cNvSpPr>
            <a:spLocks noGrp="1"/>
          </p:cNvSpPr>
          <p:nvPr>
            <p:ph type="dt" idx="11"/>
          </p:nvPr>
        </p:nvSpPr>
        <p:spPr/>
        <p:txBody>
          <a:bodyPr/>
          <a:lstStyle/>
          <a:p>
            <a:r>
              <a:rPr lang="en-US" dirty="0"/>
              <a:t>January 30, 2015</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830" indent="0">
              <a:buFont typeface="Arial" panose="020B0604020202020204"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fld>
            <a:endParaRPr lang="en-US" dirty="0"/>
          </a:p>
        </p:txBody>
      </p:sp>
      <p:sp>
        <p:nvSpPr>
          <p:cNvPr id="5" name="Date Placeholder 4"/>
          <p:cNvSpPr>
            <a:spLocks noGrp="1"/>
          </p:cNvSpPr>
          <p:nvPr>
            <p:ph type="dt" idx="11"/>
          </p:nvPr>
        </p:nvSpPr>
        <p:spPr/>
        <p:txBody>
          <a:bodyPr/>
          <a:lstStyle/>
          <a:p>
            <a:r>
              <a:rPr lang="en-US" dirty="0"/>
              <a:t>January 30, 2015</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830" indent="0">
              <a:buFont typeface="Arial" panose="020B0604020202020204"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fld>
            <a:endParaRPr lang="en-US" dirty="0"/>
          </a:p>
        </p:txBody>
      </p:sp>
      <p:sp>
        <p:nvSpPr>
          <p:cNvPr id="5" name="Date Placeholder 4"/>
          <p:cNvSpPr>
            <a:spLocks noGrp="1"/>
          </p:cNvSpPr>
          <p:nvPr>
            <p:ph type="dt" idx="11"/>
          </p:nvPr>
        </p:nvSpPr>
        <p:spPr/>
        <p:txBody>
          <a:bodyPr/>
          <a:lstStyle/>
          <a:p>
            <a:r>
              <a:rPr lang="en-US" dirty="0"/>
              <a:t>January 30, 2015</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830" indent="0">
              <a:buFont typeface="Arial" panose="020B0604020202020204"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fld>
            <a:endParaRPr lang="en-US" dirty="0"/>
          </a:p>
        </p:txBody>
      </p:sp>
      <p:sp>
        <p:nvSpPr>
          <p:cNvPr id="5" name="Date Placeholder 4"/>
          <p:cNvSpPr>
            <a:spLocks noGrp="1"/>
          </p:cNvSpPr>
          <p:nvPr>
            <p:ph type="dt" idx="11"/>
          </p:nvPr>
        </p:nvSpPr>
        <p:spPr/>
        <p:txBody>
          <a:bodyPr/>
          <a:lstStyle/>
          <a:p>
            <a:r>
              <a:rPr lang="en-US" dirty="0"/>
              <a:t>January 30, 2015</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5613" y="846138"/>
            <a:ext cx="3635375" cy="2727325"/>
          </a:xfrm>
        </p:spPr>
      </p:sp>
      <p:sp>
        <p:nvSpPr>
          <p:cNvPr id="3" name="Notes Placeholder 2"/>
          <p:cNvSpPr>
            <a:spLocks noGrp="1"/>
          </p:cNvSpPr>
          <p:nvPr>
            <p:ph type="body" idx="1"/>
          </p:nvPr>
        </p:nvSpPr>
        <p:spPr/>
        <p:txBody>
          <a:bodyPr/>
          <a:lstStyle/>
          <a:p>
            <a:pPr marL="2068830" indent="0">
              <a:buFont typeface="Arial" panose="020B0604020202020204" pitchFamily="34" charset="0"/>
              <a:buNone/>
            </a:pPr>
            <a:endParaRPr lang="en-US" sz="1200" i="1" kern="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6C388D9-8E38-4EC6-8E5A-9BD94593D26C}" type="slidenum">
              <a:rPr lang="en-US" smtClean="0"/>
            </a:fld>
            <a:endParaRPr lang="en-US" dirty="0"/>
          </a:p>
        </p:txBody>
      </p:sp>
      <p:sp>
        <p:nvSpPr>
          <p:cNvPr id="5" name="Date Placeholder 4"/>
          <p:cNvSpPr>
            <a:spLocks noGrp="1"/>
          </p:cNvSpPr>
          <p:nvPr>
            <p:ph type="dt" idx="11"/>
          </p:nvPr>
        </p:nvSpPr>
        <p:spPr/>
        <p:txBody>
          <a:bodyPr/>
          <a:lstStyle/>
          <a:p>
            <a:r>
              <a:rPr lang="en-US" dirty="0"/>
              <a:t>January 30, 2015</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bwMode="gray">
      <p:bgPr>
        <a:solidFill>
          <a:schemeClr val="bg1"/>
        </a:solidFill>
        <a:effectLst/>
      </p:bgPr>
    </p:bg>
    <p:spTree>
      <p:nvGrpSpPr>
        <p:cNvPr id="1" name=""/>
        <p:cNvGrpSpPr/>
        <p:nvPr/>
      </p:nvGrpSpPr>
      <p:grpSpPr>
        <a:xfrm>
          <a:off x="0" y="0"/>
          <a:ext cx="0" cy="0"/>
          <a:chOff x="0" y="0"/>
          <a:chExt cx="0" cy="0"/>
        </a:xfrm>
      </p:grpSpPr>
      <p:sp>
        <p:nvSpPr>
          <p:cNvPr id="224265" name="subtitle_placeholder"/>
          <p:cNvSpPr>
            <a:spLocks noGrp="1" noChangeArrowheads="1"/>
          </p:cNvSpPr>
          <p:nvPr>
            <p:ph type="subTitle" idx="1"/>
          </p:nvPr>
        </p:nvSpPr>
        <p:spPr bwMode="gray">
          <a:xfrm>
            <a:off x="576072" y="5602290"/>
            <a:ext cx="6309360" cy="366713"/>
          </a:xfrm>
          <a:noFill/>
          <a:ln w="9525" algn="ctr">
            <a:noFill/>
            <a:miter lim="800000"/>
          </a:ln>
        </p:spPr>
        <p:txBody>
          <a:bodyPr vert="horz" wrap="square" lIns="91440" tIns="45720" rIns="91440" bIns="45720" numCol="1" anchor="t" anchorCtr="0" compatLnSpc="1">
            <a:spAutoFit/>
          </a:bodyPr>
          <a:lstStyle>
            <a:lvl1pPr marL="0" indent="0">
              <a:lnSpc>
                <a:spcPct val="90000"/>
              </a:lnSpc>
              <a:spcAft>
                <a:spcPct val="0"/>
              </a:spcAft>
              <a:buFont typeface="Arial" panose="020B0604020202020204" pitchFamily="34" charset="0"/>
              <a:buNone/>
              <a:defRPr kumimoji="0" lang="en-US" sz="20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mn-cs"/>
              </a:defRPr>
            </a:lvl1pPr>
          </a:lstStyle>
          <a:p>
            <a:pPr marL="0" marR="0" lvl="0" indent="0" algn="l" defTabSz="914400" rtl="0" eaLnBrk="1" fontAlgn="base" latinLnBrk="0" hangingPunct="1">
              <a:lnSpc>
                <a:spcPct val="90000"/>
              </a:lnSpc>
              <a:spcBef>
                <a:spcPct val="0"/>
              </a:spcBef>
              <a:spcAft>
                <a:spcPct val="0"/>
              </a:spcAft>
              <a:buClrTx/>
              <a:buSzPct val="85000"/>
              <a:buFont typeface="Arial" panose="020B0604020202020204" pitchFamily="34" charset="0"/>
              <a:buNone/>
              <a:defRPr/>
            </a:pPr>
            <a:r>
              <a:rPr lang="en-US"/>
              <a:t>Click to edit Master subtitle style</a:t>
            </a:r>
            <a:endParaRPr lang="en-US" dirty="0"/>
          </a:p>
        </p:txBody>
      </p:sp>
      <p:sp>
        <p:nvSpPr>
          <p:cNvPr id="224264" name="title_placeholder"/>
          <p:cNvSpPr>
            <a:spLocks noGrp="1" noChangeArrowheads="1"/>
          </p:cNvSpPr>
          <p:nvPr>
            <p:ph type="ctrTitle"/>
          </p:nvPr>
        </p:nvSpPr>
        <p:spPr bwMode="gray">
          <a:xfrm>
            <a:off x="576072" y="4972052"/>
            <a:ext cx="6309360" cy="563231"/>
          </a:xfrm>
          <a:noFill/>
          <a:ln w="9525">
            <a:noFill/>
            <a:miter lim="800000"/>
          </a:ln>
        </p:spPr>
        <p:txBody>
          <a:bodyPr vert="horz" wrap="square" lIns="91440" tIns="45720" rIns="91440" bIns="45720" numCol="1" anchor="b" anchorCtr="0" compatLnSpc="1">
            <a:spAutoFit/>
          </a:bodyPr>
          <a:lstStyle>
            <a:lvl1pPr>
              <a:defRPr kumimoji="0" lang="en-US" sz="3400" b="1" i="0" u="none" strike="noStrike" kern="0" cap="none" spc="0" normalizeH="0" baseline="0" noProof="0" dirty="0" smtClean="0">
                <a:ln>
                  <a:noFill/>
                </a:ln>
                <a:solidFill>
                  <a:schemeClr val="tx2"/>
                </a:solidFill>
                <a:effectLst/>
                <a:uLnTx/>
                <a:uFillTx/>
                <a:latin typeface="Arial" panose="020B0604020202020204" pitchFamily="34" charset="0"/>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defRPr/>
            </a:pPr>
            <a:r>
              <a:rPr lang="en-US"/>
              <a:t>Click to edit Master title style</a:t>
            </a:r>
            <a:endParaRPr lang="en-US" dirty="0"/>
          </a:p>
        </p:txBody>
      </p:sp>
      <p:cxnSp>
        <p:nvCxnSpPr>
          <p:cNvPr id="10" name="line_btm_ts_ds"/>
          <p:cNvCxnSpPr/>
          <p:nvPr userDrawn="1"/>
        </p:nvCxnSpPr>
        <p:spPr bwMode="gray">
          <a:xfrm>
            <a:off x="0" y="6397625"/>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9" name="line_top_ts_ds"/>
          <p:cNvCxnSpPr/>
          <p:nvPr userDrawn="1"/>
        </p:nvCxnSpPr>
        <p:spPr bwMode="gray">
          <a:xfrm>
            <a:off x="0" y="1598613"/>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p:cSld name="Section Divider">
    <p:spTree>
      <p:nvGrpSpPr>
        <p:cNvPr id="1" name=""/>
        <p:cNvGrpSpPr/>
        <p:nvPr/>
      </p:nvGrpSpPr>
      <p:grpSpPr>
        <a:xfrm>
          <a:off x="0" y="0"/>
          <a:ext cx="0" cy="0"/>
          <a:chOff x="0" y="0"/>
          <a:chExt cx="0" cy="0"/>
        </a:xfrm>
      </p:grpSpPr>
      <p:sp>
        <p:nvSpPr>
          <p:cNvPr id="224264" name="title_placeholder"/>
          <p:cNvSpPr>
            <a:spLocks noGrp="1" noChangeArrowheads="1"/>
          </p:cNvSpPr>
          <p:nvPr>
            <p:ph type="ctrTitle" hasCustomPrompt="1"/>
          </p:nvPr>
        </p:nvSpPr>
        <p:spPr bwMode="gray">
          <a:xfrm>
            <a:off x="576072" y="4835527"/>
            <a:ext cx="6309360" cy="1034129"/>
          </a:xfrm>
          <a:noFill/>
          <a:ln w="9525">
            <a:noFill/>
            <a:miter lim="800000"/>
          </a:ln>
          <a:effectLst/>
        </p:spPr>
        <p:txBody>
          <a:bodyPr vert="horz" wrap="square" lIns="91440" tIns="45720" rIns="91440" bIns="45720" numCol="1" anchor="ctr" anchorCtr="0" compatLnSpc="1">
            <a:noAutofit/>
          </a:bodyPr>
          <a:lstStyle>
            <a:lvl1pPr>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defRPr/>
            </a:pPr>
            <a:r>
              <a:rPr lang="en-US" dirty="0"/>
              <a:t>Click to edit Section Divider title</a:t>
            </a:r>
            <a:endParaRPr lang="en-US" dirty="0"/>
          </a:p>
        </p:txBody>
      </p:sp>
      <p:cxnSp>
        <p:nvCxnSpPr>
          <p:cNvPr id="6" name="line_top_ts_ds"/>
          <p:cNvCxnSpPr/>
          <p:nvPr userDrawn="1"/>
        </p:nvCxnSpPr>
        <p:spPr bwMode="gray">
          <a:xfrm>
            <a:off x="0" y="1112571"/>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8" name="line_btm_ts_ds"/>
          <p:cNvCxnSpPr/>
          <p:nvPr userDrawn="1"/>
        </p:nvCxnSpPr>
        <p:spPr bwMode="gray">
          <a:xfrm>
            <a:off x="0" y="6397625"/>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p:spPr>
        <p:txBody>
          <a:bodyPr/>
          <a:lstStyle/>
          <a:p>
            <a:fld id="{9ADCC072-D87A-4E29-9CC1-00E6CF28CFE8}" type="datetimeFigureOut">
              <a:rPr lang="en-GB" smtClean="0"/>
            </a:fld>
            <a:endParaRPr lang="en-GB"/>
          </a:p>
        </p:txBody>
      </p:sp>
      <p:sp>
        <p:nvSpPr>
          <p:cNvPr id="4" name="Footer Placeholder 3"/>
          <p:cNvSpPr>
            <a:spLocks noGrp="1"/>
          </p:cNvSpPr>
          <p:nvPr>
            <p:ph type="ftr" sz="quarter" idx="11"/>
          </p:nvPr>
        </p:nvSpPr>
        <p:spPr>
          <a:xfrm>
            <a:off x="3124200" y="6356350"/>
            <a:ext cx="2895600" cy="365125"/>
          </a:xfrm>
        </p:spPr>
        <p:txBody>
          <a:bodyPr/>
          <a:lstStyle/>
          <a:p>
            <a:endParaRPr lang="en-GB"/>
          </a:p>
        </p:txBody>
      </p:sp>
      <p:sp>
        <p:nvSpPr>
          <p:cNvPr id="5" name="Slide Number Placeholder 4"/>
          <p:cNvSpPr>
            <a:spLocks noGrp="1"/>
          </p:cNvSpPr>
          <p:nvPr>
            <p:ph type="sldNum" sz="quarter" idx="12"/>
          </p:nvPr>
        </p:nvSpPr>
        <p:spPr/>
        <p:txBody>
          <a:bodyPr/>
          <a:lstStyle/>
          <a:p>
            <a:fld id="{704B8E9A-0339-4A2F-8434-446877393524}"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23241" name="text_placeholder"/>
          <p:cNvSpPr>
            <a:spLocks noGrp="1" noChangeArrowheads="1"/>
          </p:cNvSpPr>
          <p:nvPr>
            <p:ph type="body" idx="1"/>
          </p:nvPr>
        </p:nvSpPr>
        <p:spPr bwMode="gray">
          <a:xfrm>
            <a:off x="576073" y="1827215"/>
            <a:ext cx="7394575" cy="4041775"/>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1" name="page_number"/>
          <p:cNvSpPr>
            <a:spLocks noGrp="1" noChangeArrowheads="1"/>
          </p:cNvSpPr>
          <p:nvPr>
            <p:ph type="sldNum" sz="quarter" idx="4"/>
          </p:nvPr>
        </p:nvSpPr>
        <p:spPr bwMode="gray">
          <a:xfrm>
            <a:off x="7635876" y="1134088"/>
            <a:ext cx="1277938" cy="161925"/>
          </a:xfrm>
          <a:prstGeom prst="rect">
            <a:avLst/>
          </a:prstGeom>
          <a:noFill/>
          <a:ln w="9525" algn="ctr">
            <a:noFill/>
            <a:miter lim="800000"/>
          </a:ln>
          <a:effectLst/>
        </p:spPr>
        <p:txBody>
          <a:bodyPr vert="horz" wrap="square" lIns="91440" tIns="0" rIns="91440" bIns="0" numCol="1" anchor="t" anchorCtr="0" compatLnSpc="1"/>
          <a:lstStyle>
            <a:lvl1pPr algn="r">
              <a:defRPr sz="800">
                <a:latin typeface="+mj-lt"/>
              </a:defRPr>
            </a:lvl1pPr>
          </a:lstStyle>
          <a:p>
            <a:r>
              <a:rPr lang="en-US" dirty="0">
                <a:latin typeface="Arial" panose="020B0604020202020204" pitchFamily="34" charset="0"/>
              </a:rPr>
              <a:t>Page </a:t>
            </a:r>
            <a:fld id="{5698A34F-157D-4FC3-B6AE-341A8B909DED}" type="slidenum">
              <a:rPr lang="en-US" dirty="0" smtClean="0">
                <a:latin typeface="Arial" panose="020B0604020202020204" pitchFamily="34" charset="0"/>
              </a:rPr>
            </a:fld>
            <a:endParaRPr lang="en-US" dirty="0">
              <a:latin typeface="Arial" panose="020B0604020202020204" pitchFamily="34" charset="0"/>
            </a:endParaRPr>
          </a:p>
        </p:txBody>
      </p:sp>
      <p:sp>
        <p:nvSpPr>
          <p:cNvPr id="223240" name="title_placeholder"/>
          <p:cNvSpPr>
            <a:spLocks noGrp="1" noChangeArrowheads="1"/>
          </p:cNvSpPr>
          <p:nvPr>
            <p:ph type="title"/>
          </p:nvPr>
        </p:nvSpPr>
        <p:spPr bwMode="gray">
          <a:xfrm>
            <a:off x="576073" y="717552"/>
            <a:ext cx="6880225" cy="449263"/>
          </a:xfrm>
          <a:prstGeom prst="rect">
            <a:avLst/>
          </a:prstGeom>
          <a:noFill/>
          <a:ln w="9525">
            <a:noFill/>
            <a:miter lim="800000"/>
          </a:ln>
          <a:effectLst/>
        </p:spPr>
        <p:txBody>
          <a:bodyPr vert="horz" wrap="square" lIns="91440" tIns="45720" rIns="91440" bIns="45720" numCol="1" anchor="b" anchorCtr="0" compatLnSpc="1">
            <a:spAutoFit/>
          </a:bodyPr>
          <a:lstStyle/>
          <a:p>
            <a:pPr lvl="0"/>
            <a:r>
              <a:rPr lang="en-US" dirty="0"/>
              <a:t>Click to edit Master title style</a:t>
            </a:r>
            <a:endParaRPr lang="en-US" dirty="0"/>
          </a:p>
        </p:txBody>
      </p:sp>
      <p:cxnSp>
        <p:nvCxnSpPr>
          <p:cNvPr id="15" name="line_btm_cs"/>
          <p:cNvCxnSpPr/>
          <p:nvPr/>
        </p:nvCxnSpPr>
        <p:spPr bwMode="gray">
          <a:xfrm>
            <a:off x="0" y="6397625"/>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4" name="line_top_cs"/>
          <p:cNvCxnSpPr/>
          <p:nvPr/>
        </p:nvCxnSpPr>
        <p:spPr bwMode="gray">
          <a:xfrm>
            <a:off x="0" y="1296988"/>
            <a:ext cx="9144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p:txStyles>
    <p:titleStyle>
      <a:lvl1pPr algn="l" rtl="0" eaLnBrk="1" fontAlgn="base" hangingPunct="1">
        <a:lnSpc>
          <a:spcPct val="90000"/>
        </a:lnSpc>
        <a:spcBef>
          <a:spcPct val="0"/>
        </a:spcBef>
        <a:spcAft>
          <a:spcPct val="0"/>
        </a:spcAft>
        <a:defRPr sz="2600" b="1">
          <a:solidFill>
            <a:schemeClr val="tx2"/>
          </a:solidFill>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p:titleStyle>
    <p:body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9.jpeg"/><Relationship Id="rId7" Type="http://schemas.openxmlformats.org/officeDocument/2006/relationships/image" Target="../media/image8.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hyperlink" Target="mailto:info@xxx.com"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bwMode="auto">
          <a:xfrm>
            <a:off x="271272" y="3799004"/>
            <a:ext cx="6309360" cy="1086485"/>
          </a:xfrm>
        </p:spPr>
        <p:txBody>
          <a:bodyPr/>
          <a:lstStyle/>
          <a:p>
            <a:r>
              <a:rPr lang="en-GB" sz="1800" dirty="0">
                <a:solidFill>
                  <a:schemeClr val="bg1">
                    <a:lumMod val="50000"/>
                  </a:schemeClr>
                </a:solidFill>
              </a:rPr>
              <a:t>Secure method to pay or load your account</a:t>
            </a:r>
            <a:endParaRPr lang="en-GB" sz="1800" dirty="0">
              <a:solidFill>
                <a:schemeClr val="bg1">
                  <a:lumMod val="50000"/>
                </a:schemeClr>
              </a:solidFill>
            </a:endParaRPr>
          </a:p>
          <a:p>
            <a:r>
              <a:rPr lang="zh-CN" altLang="en-GB" sz="1800">
                <a:solidFill>
                  <a:srgbClr val="7F7F7F"/>
                </a:solidFill>
                <a:ea typeface="宋体" panose="02010600030101010101" pitchFamily="2" charset="-122"/>
                <a:cs typeface="Arial" panose="020B0604020202020204" pitchFamily="34" charset="0"/>
                <a:sym typeface="+mn-ea"/>
              </a:rPr>
              <a:t>安全的</a:t>
            </a:r>
            <a:r>
              <a:rPr lang="en-GB" altLang="zh-CN" sz="1800" dirty="0" err="1">
                <a:solidFill>
                  <a:srgbClr val="7F7F7F"/>
                </a:solidFill>
                <a:ea typeface="宋体" panose="02010600030101010101" pitchFamily="2" charset="-122"/>
                <a:cs typeface="Arial" panose="020B0604020202020204" pitchFamily="34" charset="0"/>
                <a:sym typeface="+mn-ea"/>
              </a:rPr>
              <a:t>支付或</a:t>
            </a:r>
            <a:r>
              <a:rPr lang="zh-CN" altLang="en-GB" sz="1800">
                <a:solidFill>
                  <a:srgbClr val="7F7F7F"/>
                </a:solidFill>
                <a:ea typeface="宋体" panose="02010600030101010101" pitchFamily="2" charset="-122"/>
                <a:cs typeface="Arial" panose="020B0604020202020204" pitchFamily="34" charset="0"/>
                <a:sym typeface="+mn-ea"/>
              </a:rPr>
              <a:t>账户充值方法</a:t>
            </a:r>
            <a:endParaRPr lang="zh-CN" altLang="en-GB" sz="1800" dirty="0" smtClean="0">
              <a:solidFill>
                <a:srgbClr val="7F7F7F"/>
              </a:solidFill>
              <a:latin typeface="Arial" panose="020B0604020202020204" pitchFamily="34" charset="0"/>
              <a:ea typeface="宋体" panose="02010600030101010101" pitchFamily="2" charset="-122"/>
              <a:cs typeface="Arial" panose="020B0604020202020204" pitchFamily="34" charset="0"/>
            </a:endParaRPr>
          </a:p>
          <a:p>
            <a:endParaRPr lang="en-GB" sz="1800" dirty="0">
              <a:solidFill>
                <a:schemeClr val="bg1">
                  <a:lumMod val="50000"/>
                </a:schemeClr>
              </a:solidFill>
            </a:endParaRPr>
          </a:p>
          <a:p>
            <a:endParaRPr lang="en-GB" sz="1800" dirty="0">
              <a:solidFill>
                <a:schemeClr val="bg1">
                  <a:lumMod val="50000"/>
                </a:schemeClr>
              </a:solidFill>
            </a:endParaRPr>
          </a:p>
        </p:txBody>
      </p:sp>
      <p:sp>
        <p:nvSpPr>
          <p:cNvPr id="3" name="Title 2"/>
          <p:cNvSpPr>
            <a:spLocks noGrp="1"/>
          </p:cNvSpPr>
          <p:nvPr>
            <p:ph type="ctrTitle"/>
          </p:nvPr>
        </p:nvSpPr>
        <p:spPr>
          <a:xfrm>
            <a:off x="259080" y="2527797"/>
            <a:ext cx="6309360" cy="1252855"/>
          </a:xfrm>
        </p:spPr>
        <p:txBody>
          <a:bodyPr/>
          <a:lstStyle/>
          <a:p>
            <a:r>
              <a:rPr lang="en-GB" sz="2800" dirty="0">
                <a:solidFill>
                  <a:schemeClr val="tx1"/>
                </a:solidFill>
                <a:latin typeface="+mj-lt"/>
              </a:rPr>
              <a:t>Using UnionPay Cards</a:t>
            </a:r>
            <a:br>
              <a:rPr lang="en-GB" sz="2800" dirty="0">
                <a:solidFill>
                  <a:schemeClr val="tx1"/>
                </a:solidFill>
                <a:latin typeface="+mj-lt"/>
              </a:rPr>
            </a:br>
            <a:r>
              <a:rPr lang="en-GB" sz="2800" dirty="0">
                <a:solidFill>
                  <a:schemeClr val="tx1"/>
                </a:solidFill>
                <a:latin typeface="+mj-lt"/>
              </a:rPr>
              <a:t>On Our Website</a:t>
            </a:r>
            <a:br>
              <a:rPr lang="en-GB" sz="2800" dirty="0">
                <a:solidFill>
                  <a:schemeClr val="tx1"/>
                </a:solidFill>
                <a:latin typeface="+mj-lt"/>
              </a:rPr>
            </a:br>
            <a:r>
              <a:rPr lang="en-GB" altLang="zh-CN" sz="2800">
                <a:solidFill>
                  <a:schemeClr val="tx1"/>
                </a:solidFill>
                <a:ea typeface="宋体" panose="02010600030101010101" pitchFamily="2" charset="-122"/>
                <a:cs typeface="Arial" panose="020B0604020202020204" pitchFamily="34" charset="0"/>
                <a:sym typeface="+mn-ea"/>
              </a:rPr>
              <a:t>在</a:t>
            </a:r>
            <a:r>
              <a:rPr lang="zh-CN" altLang="en-GB" sz="2800">
                <a:solidFill>
                  <a:schemeClr val="tx1"/>
                </a:solidFill>
                <a:ea typeface="宋体" panose="02010600030101010101" pitchFamily="2" charset="-122"/>
                <a:cs typeface="Arial" panose="020B0604020202020204" pitchFamily="34" charset="0"/>
                <a:sym typeface="+mn-ea"/>
              </a:rPr>
              <a:t>本</a:t>
            </a:r>
            <a:r>
              <a:rPr lang="en-GB" altLang="zh-CN" sz="2800" dirty="0" err="1">
                <a:solidFill>
                  <a:schemeClr val="tx1"/>
                </a:solidFill>
                <a:ea typeface="宋体" panose="02010600030101010101" pitchFamily="2" charset="-122"/>
                <a:cs typeface="Arial" panose="020B0604020202020204" pitchFamily="34" charset="0"/>
                <a:sym typeface="+mn-ea"/>
              </a:rPr>
              <a:t>站使用银联卡</a:t>
            </a:r>
            <a:endParaRPr lang="en-US" sz="2800" dirty="0">
              <a:solidFill>
                <a:schemeClr val="tx1"/>
              </a:solidFill>
              <a:latin typeface="+mj-lt"/>
            </a:endParaRPr>
          </a:p>
        </p:txBody>
      </p:sp>
      <p:pic>
        <p:nvPicPr>
          <p:cNvPr id="6" name="Picture 5" descr="A picture containing holding, woman, hand, ma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55525" y="2403712"/>
            <a:ext cx="2857500" cy="1885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15" y="557530"/>
            <a:ext cx="8373110" cy="1782445"/>
          </a:xfrm>
        </p:spPr>
        <p:txBody>
          <a:bodyPr>
            <a:normAutofit/>
          </a:bodyPr>
          <a:lstStyle/>
          <a:p>
            <a:pPr algn="l"/>
            <a:r>
              <a:rPr lang="en-GB" sz="1800" dirty="0" smtClean="0">
                <a:solidFill>
                  <a:schemeClr val="tx2"/>
                </a:solidFill>
                <a:latin typeface="Arial" panose="020B0604020202020204" pitchFamily="34" charset="0"/>
                <a:cs typeface="Arial" panose="020B0604020202020204" pitchFamily="34" charset="0"/>
              </a:rPr>
              <a:t>INSTALLING THE UNIONPAY SECURITY PLUG-IN</a:t>
            </a:r>
            <a:br>
              <a:rPr lang="en-GB" sz="1800" dirty="0" smtClean="0">
                <a:solidFill>
                  <a:schemeClr val="tx2"/>
                </a:solidFill>
                <a:latin typeface="Arial" panose="020B0604020202020204" pitchFamily="34" charset="0"/>
                <a:cs typeface="Arial" panose="020B0604020202020204" pitchFamily="34" charset="0"/>
              </a:rPr>
            </a:br>
            <a:r>
              <a:rPr lang="zh-CN" altLang="en-GB"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t>安装银联安全插件</a:t>
            </a:r>
            <a:br>
              <a:rPr lang="zh-CN" altLang="en-GB"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br>
            <a:br>
              <a:rPr lang="zh-CN" altLang="en-GB" dirty="0" smtClean="0">
                <a:solidFill>
                  <a:schemeClr val="tx2"/>
                </a:solidFill>
                <a:ea typeface="宋体" panose="02010600030101010101" pitchFamily="2" charset="-122"/>
              </a:rPr>
            </a:br>
            <a:br>
              <a:rPr lang="en-GB" dirty="0" smtClean="0">
                <a:solidFill>
                  <a:schemeClr val="tx2"/>
                </a:solidFill>
              </a:rPr>
            </a:br>
            <a:endParaRPr lang="en-GB" dirty="0"/>
          </a:p>
        </p:txBody>
      </p:sp>
      <p:sp>
        <p:nvSpPr>
          <p:cNvPr id="3" name="TextBox 2"/>
          <p:cNvSpPr txBox="1"/>
          <p:nvPr/>
        </p:nvSpPr>
        <p:spPr>
          <a:xfrm>
            <a:off x="323225" y="1433989"/>
            <a:ext cx="7491730" cy="1106805"/>
          </a:xfrm>
          <a:prstGeom prst="rect">
            <a:avLst/>
          </a:prstGeom>
          <a:noFill/>
        </p:spPr>
        <p:txBody>
          <a:bodyPr wrap="none" rtlCol="0">
            <a:spAutoFit/>
          </a:bodyPr>
          <a:lstStyle/>
          <a:p>
            <a:pPr algn="l">
              <a:defRPr/>
            </a:pPr>
            <a:r>
              <a:rPr lang="en-US" sz="1100" kern="0" dirty="0" smtClean="0">
                <a:latin typeface="Arial" panose="020B0604020202020204" pitchFamily="34" charset="0"/>
                <a:cs typeface="Arial" panose="020B0604020202020204" pitchFamily="34" charset="0"/>
              </a:rPr>
              <a:t>Once the </a:t>
            </a:r>
            <a:r>
              <a:rPr lang="en-US" sz="1100" kern="0" dirty="0" err="1" smtClean="0">
                <a:latin typeface="Arial" panose="020B0604020202020204" pitchFamily="34" charset="0"/>
                <a:cs typeface="Arial" panose="020B0604020202020204" pitchFamily="34" charset="0"/>
              </a:rPr>
              <a:t>UnionPay</a:t>
            </a:r>
            <a:r>
              <a:rPr lang="en-US" sz="1100" kern="0" dirty="0" smtClean="0">
                <a:latin typeface="Arial" panose="020B0604020202020204" pitchFamily="34" charset="0"/>
                <a:cs typeface="Arial" panose="020B0604020202020204" pitchFamily="34" charset="0"/>
              </a:rPr>
              <a:t> security plug-in has been downloaded, choose the program and follow the instructions to complete</a:t>
            </a:r>
            <a:endParaRPr lang="en-US" sz="1100" kern="0" dirty="0" smtClean="0">
              <a:latin typeface="Arial" panose="020B0604020202020204" pitchFamily="34" charset="0"/>
              <a:cs typeface="Arial" panose="020B0604020202020204" pitchFamily="34" charset="0"/>
            </a:endParaRPr>
          </a:p>
          <a:p>
            <a:pPr algn="l">
              <a:defRPr/>
            </a:pPr>
            <a:r>
              <a:rPr lang="en-US" sz="1100" kern="0" dirty="0" smtClean="0">
                <a:latin typeface="Arial" panose="020B0604020202020204" pitchFamily="34" charset="0"/>
                <a:cs typeface="Arial" panose="020B0604020202020204" pitchFamily="34" charset="0"/>
              </a:rPr>
              <a:t> installation. Once downloaded it will not need to be installed for subsequent payments</a:t>
            </a:r>
            <a:r>
              <a:rPr lang="en-US" altLang="zh-CN" sz="1100" dirty="0">
                <a:ea typeface="宋体" panose="02010600030101010101" pitchFamily="2" charset="-122"/>
              </a:rPr>
              <a:t> </a:t>
            </a:r>
            <a:endParaRPr lang="en-US" altLang="zh-CN" sz="1100" dirty="0" smtClean="0">
              <a:ea typeface="宋体" panose="02010600030101010101" pitchFamily="2" charset="-122"/>
            </a:endParaRPr>
          </a:p>
          <a:p>
            <a:pPr algn="l">
              <a:defRPr/>
            </a:pPr>
            <a:endParaRPr lang="en-US" altLang="zh-CN" sz="1100" dirty="0">
              <a:latin typeface="Arial" panose="020B0604020202020204" pitchFamily="34" charset="0"/>
              <a:ea typeface="宋体" panose="02010600030101010101" pitchFamily="2" charset="-122"/>
              <a:cs typeface="Arial" panose="020B0604020202020204" pitchFamily="34" charset="0"/>
            </a:endParaRPr>
          </a:p>
          <a:p>
            <a:pPr algn="l">
              <a:defRPr/>
            </a:pPr>
            <a:r>
              <a:rPr lang="en-US" altLang="zh-CN" sz="1100" dirty="0" err="1" smtClean="0">
                <a:ea typeface="宋体" panose="02010600030101010101" pitchFamily="2" charset="-122"/>
                <a:cs typeface="Arial" panose="020B0604020202020204" pitchFamily="34" charset="0"/>
                <a:sym typeface="+mn-ea"/>
              </a:rPr>
              <a:t>下载银联安全插件后</a:t>
            </a:r>
            <a:r>
              <a:rPr lang="en-US" altLang="zh-CN" sz="1100" dirty="0" err="1">
                <a:ea typeface="宋体" panose="02010600030101010101" pitchFamily="2" charset="-122"/>
                <a:cs typeface="Arial" panose="020B0604020202020204" pitchFamily="34" charset="0"/>
                <a:sym typeface="+mn-ea"/>
              </a:rPr>
              <a:t>，选中该程序并按照指引完成安装</a:t>
            </a:r>
            <a:r>
              <a:rPr lang="en-US" altLang="zh-CN" sz="1100" dirty="0" smtClean="0">
                <a:ea typeface="宋体" panose="02010600030101010101" pitchFamily="2" charset="-122"/>
                <a:cs typeface="Arial" panose="020B0604020202020204" pitchFamily="34" charset="0"/>
                <a:sym typeface="+mn-ea"/>
              </a:rPr>
              <a:t>。</a:t>
            </a:r>
            <a:endParaRPr lang="en-US" altLang="zh-CN" sz="1100" dirty="0" smtClean="0">
              <a:latin typeface="Arial" panose="020B0604020202020204" pitchFamily="34" charset="0"/>
              <a:ea typeface="宋体" panose="02010600030101010101" pitchFamily="2" charset="-122"/>
              <a:cs typeface="Arial" panose="020B0604020202020204" pitchFamily="34" charset="0"/>
            </a:endParaRPr>
          </a:p>
          <a:p>
            <a:pPr algn="l">
              <a:defRPr/>
            </a:pPr>
            <a:r>
              <a:rPr lang="en-US" altLang="zh-CN" sz="1100" dirty="0" err="1" smtClean="0">
                <a:ea typeface="宋体" panose="02010600030101010101" pitchFamily="2" charset="-122"/>
                <a:cs typeface="Arial" panose="020B0604020202020204" pitchFamily="34" charset="0"/>
                <a:sym typeface="+mn-ea"/>
              </a:rPr>
              <a:t>下载后，</a:t>
            </a:r>
            <a:r>
              <a:rPr lang="zh-CN" altLang="en-US" sz="1100" dirty="0" err="1" smtClean="0">
                <a:ea typeface="宋体" panose="02010600030101010101" pitchFamily="2" charset="-122"/>
                <a:cs typeface="Arial" panose="020B0604020202020204" pitchFamily="34" charset="0"/>
                <a:sym typeface="+mn-ea"/>
              </a:rPr>
              <a:t>后续</a:t>
            </a:r>
            <a:r>
              <a:rPr lang="en-US" altLang="zh-CN" sz="1100" dirty="0" err="1" smtClean="0">
                <a:ea typeface="宋体" panose="02010600030101010101" pitchFamily="2" charset="-122"/>
                <a:cs typeface="Arial" panose="020B0604020202020204" pitchFamily="34" charset="0"/>
                <a:sym typeface="+mn-ea"/>
              </a:rPr>
              <a:t>付款</a:t>
            </a:r>
            <a:r>
              <a:rPr lang="en-US" altLang="zh-CN" sz="1100" dirty="0" err="1" smtClean="0">
                <a:ea typeface="宋体" panose="02010600030101010101" pitchFamily="2" charset="-122"/>
                <a:cs typeface="Arial" panose="020B0604020202020204" pitchFamily="34" charset="0"/>
                <a:sym typeface="+mn-ea"/>
              </a:rPr>
              <a:t>无需</a:t>
            </a:r>
            <a:r>
              <a:rPr lang="zh-CN" altLang="en-US" sz="1100" dirty="0" err="1" smtClean="0">
                <a:ea typeface="宋体" panose="02010600030101010101" pitchFamily="2" charset="-122"/>
                <a:cs typeface="Arial" panose="020B0604020202020204" pitchFamily="34" charset="0"/>
                <a:sym typeface="+mn-ea"/>
              </a:rPr>
              <a:t>再次</a:t>
            </a:r>
            <a:r>
              <a:rPr lang="en-US" altLang="zh-CN" sz="1100" dirty="0" err="1" smtClean="0">
                <a:ea typeface="宋体" panose="02010600030101010101" pitchFamily="2" charset="-122"/>
                <a:cs typeface="Arial" panose="020B0604020202020204" pitchFamily="34" charset="0"/>
                <a:sym typeface="+mn-ea"/>
              </a:rPr>
              <a:t>安装</a:t>
            </a:r>
            <a:r>
              <a:rPr lang="en-US" altLang="zh-CN" sz="1100" dirty="0">
                <a:ea typeface="宋体" panose="02010600030101010101" pitchFamily="2" charset="-122"/>
                <a:cs typeface="Arial" panose="020B0604020202020204" pitchFamily="34" charset="0"/>
                <a:sym typeface="+mn-ea"/>
              </a:rPr>
              <a:t>。</a:t>
            </a:r>
            <a:endParaRPr lang="en-US" sz="1100" kern="0" dirty="0" smtClean="0">
              <a:latin typeface="Arial" panose="020B0604020202020204" pitchFamily="34" charset="0"/>
              <a:cs typeface="Arial" panose="020B0604020202020204" pitchFamily="34" charset="0"/>
            </a:endParaRPr>
          </a:p>
          <a:p>
            <a:pPr>
              <a:defRPr/>
            </a:pPr>
            <a:endParaRPr lang="en-US" sz="1100" kern="0" dirty="0">
              <a:solidFill>
                <a:srgbClr val="002060"/>
              </a:solidFill>
              <a:latin typeface="Arial" panose="020B0604020202020204" pitchFamily="34" charset="0"/>
              <a:cs typeface="Arial" panose="020B0604020202020204" pitchFamily="34" charset="0"/>
            </a:endParaRPr>
          </a:p>
        </p:txBody>
      </p:sp>
      <p:pic>
        <p:nvPicPr>
          <p:cNvPr id="4" name="Picture 1"/>
          <p:cNvPicPr>
            <a:picLocks noChangeAspect="1"/>
          </p:cNvPicPr>
          <p:nvPr/>
        </p:nvPicPr>
        <p:blipFill>
          <a:blip r:embed="rId1" cstate="print"/>
          <a:srcRect/>
          <a:stretch>
            <a:fillRect/>
          </a:stretch>
        </p:blipFill>
        <p:spPr bwMode="auto">
          <a:xfrm>
            <a:off x="447675" y="2339322"/>
            <a:ext cx="8248650" cy="4508500"/>
          </a:xfrm>
          <a:prstGeom prst="rect">
            <a:avLst/>
          </a:prstGeom>
          <a:noFill/>
          <a:ln w="9525">
            <a:noFill/>
            <a:miter lim="800000"/>
            <a:headEnd/>
            <a:tailEnd/>
          </a:ln>
        </p:spPr>
      </p:pic>
      <p:sp>
        <p:nvSpPr>
          <p:cNvPr id="5" name="TextBox 4"/>
          <p:cNvSpPr txBox="1"/>
          <p:nvPr/>
        </p:nvSpPr>
        <p:spPr>
          <a:xfrm>
            <a:off x="424414" y="4005064"/>
            <a:ext cx="1685077" cy="1077218"/>
          </a:xfrm>
          <a:prstGeom prst="rect">
            <a:avLst/>
          </a:prstGeom>
          <a:noFill/>
        </p:spPr>
        <p:txBody>
          <a:bodyPr wrap="none" rtlCol="0">
            <a:spAutoFit/>
          </a:bodyPr>
          <a:lstStyle/>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银联安全插件程序</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名称为 </a:t>
            </a:r>
            <a:endParaRPr lang="en-GB" altLang="zh-CN"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en-US" altLang="zh-CN" sz="1100" dirty="0" smtClean="0">
                <a:latin typeface="Arial" panose="020B0604020202020204" pitchFamily="34" charset="0"/>
                <a:ea typeface="宋体" panose="02010600030101010101" pitchFamily="2" charset="-122"/>
                <a:cs typeface="Arial" panose="020B0604020202020204" pitchFamily="34" charset="0"/>
              </a:rPr>
              <a:t>“UPIEditorEdge_1.exe</a:t>
            </a:r>
            <a:r>
              <a:rPr lang="en-US" altLang="zh-CN" dirty="0" smtClean="0">
                <a:ea typeface="宋体" panose="02010600030101010101" pitchFamily="2" charset="-122"/>
              </a:rPr>
              <a:t>”</a:t>
            </a:r>
            <a:endParaRPr lang="en-US" altLang="zh-CN" dirty="0" smtClean="0">
              <a:ea typeface="宋体" panose="02010600030101010101" pitchFamily="2" charset="-122"/>
            </a:endParaRP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383150" y="1221982"/>
            <a:ext cx="8247044" cy="659069"/>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sz="1200" kern="0" dirty="0">
                <a:solidFill>
                  <a:srgbClr val="002060"/>
                </a:solidFill>
              </a:rPr>
              <a:t>You can securely enter your PIN after the UnionPay security plug-in has been installed, then request an SMS code be sent to your mobile phone linked to the account. After the code has been entered, click ‘</a:t>
            </a:r>
            <a:r>
              <a:rPr lang="en-US" sz="1200" i="1" kern="0" dirty="0">
                <a:solidFill>
                  <a:srgbClr val="002060"/>
                </a:solidFill>
              </a:rPr>
              <a:t>Confirm and Pay</a:t>
            </a:r>
            <a:r>
              <a:rPr lang="en-US" sz="1200" kern="0" dirty="0">
                <a:solidFill>
                  <a:srgbClr val="002060"/>
                </a:solidFill>
              </a:rPr>
              <a:t>’, once the transaction has been approved by the card issuer you will be directed back to the merchant site </a:t>
            </a:r>
            <a:endParaRPr lang="en-US" sz="1200" kern="0" dirty="0">
              <a:solidFill>
                <a:srgbClr val="002060"/>
              </a:solidFill>
            </a:endParaRPr>
          </a:p>
          <a:p>
            <a:pPr marL="0" indent="0">
              <a:buNone/>
            </a:pPr>
            <a:r>
              <a:rPr lang="en-US" altLang="zh-CN" sz="1200" dirty="0" err="1" smtClean="0">
                <a:ea typeface="宋体" panose="02010600030101010101" pitchFamily="2" charset="-122"/>
                <a:sym typeface="+mn-ea"/>
              </a:rPr>
              <a:t>安装银联安全插件后，您可以安全地输入</a:t>
            </a:r>
            <a:r>
              <a:rPr lang="zh-CN" altLang="en-US" sz="1200" dirty="0" smtClean="0">
                <a:ea typeface="宋体" panose="02010600030101010101" pitchFamily="2" charset="-122"/>
                <a:sym typeface="+mn-ea"/>
              </a:rPr>
              <a:t>密码（</a:t>
            </a:r>
            <a:r>
              <a:rPr lang="en-US" altLang="zh-CN" sz="1200" dirty="0" smtClean="0">
                <a:ea typeface="宋体" panose="02010600030101010101" pitchFamily="2" charset="-122"/>
                <a:sym typeface="+mn-ea"/>
              </a:rPr>
              <a:t>PIN</a:t>
            </a:r>
            <a:r>
              <a:rPr lang="zh-CN" altLang="en-US" sz="1200" dirty="0" smtClean="0">
                <a:ea typeface="宋体" panose="02010600030101010101" pitchFamily="2" charset="-122"/>
                <a:sym typeface="+mn-ea"/>
              </a:rPr>
              <a:t>）</a:t>
            </a:r>
            <a:r>
              <a:rPr lang="en-US" altLang="zh-CN" sz="1200" dirty="0" smtClean="0">
                <a:ea typeface="宋体" panose="02010600030101010101" pitchFamily="2" charset="-122"/>
                <a:sym typeface="+mn-ea"/>
              </a:rPr>
              <a:t>，</a:t>
            </a:r>
            <a:r>
              <a:rPr lang="en-US" altLang="zh-CN" sz="1200" dirty="0" err="1" smtClean="0">
                <a:ea typeface="宋体" panose="02010600030101010101" pitchFamily="2" charset="-122"/>
                <a:sym typeface="+mn-ea"/>
              </a:rPr>
              <a:t>然后请求将</a:t>
            </a:r>
            <a:r>
              <a:rPr lang="zh-CN" altLang="en-US" sz="1200" dirty="0" smtClean="0">
                <a:ea typeface="宋体" panose="02010600030101010101" pitchFamily="2" charset="-122"/>
                <a:sym typeface="+mn-ea"/>
              </a:rPr>
              <a:t>短信验证</a:t>
            </a:r>
            <a:r>
              <a:rPr lang="en-US" altLang="zh-CN" sz="1200" dirty="0" err="1" smtClean="0">
                <a:ea typeface="宋体" panose="02010600030101010101" pitchFamily="2" charset="-122"/>
                <a:sym typeface="+mn-ea"/>
              </a:rPr>
              <a:t>码发送到与该帐户关联的手机</a:t>
            </a:r>
            <a:r>
              <a:rPr lang="zh-CN" altLang="en-US" sz="1200" dirty="0" smtClean="0">
                <a:ea typeface="宋体" panose="02010600030101010101" pitchFamily="2" charset="-122"/>
                <a:sym typeface="+mn-ea"/>
              </a:rPr>
              <a:t>上</a:t>
            </a:r>
            <a:r>
              <a:rPr lang="en-US" altLang="zh-CN" sz="1200" dirty="0" smtClean="0">
                <a:ea typeface="宋体" panose="02010600030101010101" pitchFamily="2" charset="-122"/>
                <a:sym typeface="+mn-ea"/>
              </a:rPr>
              <a:t>。</a:t>
            </a:r>
            <a:r>
              <a:rPr lang="en-US" altLang="zh-CN" sz="1200" dirty="0" err="1" smtClean="0">
                <a:ea typeface="宋体" panose="02010600030101010101" pitchFamily="2" charset="-122"/>
                <a:sym typeface="+mn-ea"/>
              </a:rPr>
              <a:t>输入验证码后</a:t>
            </a:r>
            <a:r>
              <a:rPr lang="en-US" altLang="zh-CN" sz="1200" dirty="0" smtClean="0">
                <a:ea typeface="宋体" panose="02010600030101010101" pitchFamily="2" charset="-122"/>
                <a:sym typeface="+mn-ea"/>
              </a:rPr>
              <a:t>，</a:t>
            </a:r>
            <a:r>
              <a:rPr lang="en-US" altLang="zh-CN" sz="1200" dirty="0" err="1" smtClean="0">
                <a:ea typeface="宋体" panose="02010600030101010101" pitchFamily="2" charset="-122"/>
                <a:sym typeface="+mn-ea"/>
              </a:rPr>
              <a:t>点击“</a:t>
            </a:r>
            <a:r>
              <a:rPr lang="en-US" altLang="zh-CN" sz="1200" i="1" dirty="0" err="1" smtClean="0">
                <a:ea typeface="宋体" panose="02010600030101010101" pitchFamily="2" charset="-122"/>
                <a:sym typeface="+mn-ea"/>
              </a:rPr>
              <a:t>确认并付款</a:t>
            </a:r>
            <a:r>
              <a:rPr lang="en-US" altLang="zh-CN" sz="1200" dirty="0" smtClean="0">
                <a:ea typeface="宋体" panose="02010600030101010101" pitchFamily="2" charset="-122"/>
                <a:sym typeface="+mn-ea"/>
              </a:rPr>
              <a:t>”，</a:t>
            </a:r>
            <a:r>
              <a:rPr lang="en-US" altLang="zh-CN" sz="1200" dirty="0" err="1" smtClean="0">
                <a:ea typeface="宋体" panose="02010600030101010101" pitchFamily="2" charset="-122"/>
                <a:sym typeface="+mn-ea"/>
              </a:rPr>
              <a:t>一旦交易</a:t>
            </a:r>
            <a:r>
              <a:rPr lang="zh-CN" altLang="en-US" sz="1200" dirty="0" smtClean="0">
                <a:ea typeface="宋体" panose="02010600030101010101" pitchFamily="2" charset="-122"/>
                <a:sym typeface="+mn-ea"/>
              </a:rPr>
              <a:t>获得发卡行</a:t>
            </a:r>
            <a:r>
              <a:rPr lang="en-US" altLang="zh-CN" sz="1200" dirty="0" err="1" smtClean="0">
                <a:ea typeface="宋体" panose="02010600030101010101" pitchFamily="2" charset="-122"/>
                <a:sym typeface="+mn-ea"/>
              </a:rPr>
              <a:t>批准，您将</a:t>
            </a:r>
            <a:r>
              <a:rPr lang="zh-CN" altLang="en-US" sz="1200" dirty="0" smtClean="0">
                <a:ea typeface="宋体" panose="02010600030101010101" pitchFamily="2" charset="-122"/>
                <a:sym typeface="+mn-ea"/>
              </a:rPr>
              <a:t>返回至商户页面</a:t>
            </a:r>
            <a:endParaRPr lang="en-US" altLang="zh-CN" sz="1200" dirty="0" smtClean="0">
              <a:ea typeface="宋体" panose="02010600030101010101" pitchFamily="2" charset="-122"/>
            </a:endParaRPr>
          </a:p>
          <a:p>
            <a:pPr marL="0" indent="0">
              <a:buNone/>
            </a:pPr>
            <a:endParaRPr lang="en-US" sz="1200" kern="0" dirty="0">
              <a:solidFill>
                <a:srgbClr val="002060"/>
              </a:solidFill>
            </a:endParaRPr>
          </a:p>
          <a:p>
            <a:pPr marL="0" indent="0">
              <a:buNone/>
            </a:pPr>
            <a:endParaRPr lang="en-US" sz="1200" i="1" kern="0" dirty="0">
              <a:solidFill>
                <a:schemeClr val="tx1">
                  <a:lumMod val="65000"/>
                  <a:lumOff val="35000"/>
                </a:schemeClr>
              </a:solidFill>
            </a:endParaRPr>
          </a:p>
          <a:p>
            <a:pPr marL="0" indent="0">
              <a:buNone/>
            </a:pPr>
            <a:endParaRPr lang="en-US" sz="1200" kern="0" dirty="0">
              <a:solidFill>
                <a:schemeClr val="tx1">
                  <a:lumMod val="65000"/>
                  <a:lumOff val="35000"/>
                </a:schemeClr>
              </a:solidFill>
            </a:endParaRPr>
          </a:p>
        </p:txBody>
      </p:sp>
      <p:sp>
        <p:nvSpPr>
          <p:cNvPr id="6" name="Title 5"/>
          <p:cNvSpPr txBox="1"/>
          <p:nvPr/>
        </p:nvSpPr>
        <p:spPr bwMode="gray">
          <a:xfrm>
            <a:off x="557574" y="659347"/>
            <a:ext cx="7175637" cy="449263"/>
          </a:xfrm>
          <a:prstGeom prst="rect">
            <a:avLst/>
          </a:prstGeom>
          <a:noFill/>
          <a:ln w="9525">
            <a:noFill/>
            <a:miter lim="800000"/>
          </a:ln>
          <a:effectLst/>
        </p:spPr>
        <p:txBody>
          <a:bodyPr vert="horz" wrap="square" lIns="91440" tIns="45720" rIns="91440" bIns="45720" numCol="1" anchor="ctr" anchorCtr="0" compatLnSpc="1">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a:lstStyle>
          <a:p>
            <a:r>
              <a:rPr lang="en-GB" sz="1600" b="0" dirty="0"/>
              <a:t>STEP 4a – COMPLETING THE PIN ENTRY DEBIT CARD TRANSACTION</a:t>
            </a:r>
            <a:endParaRPr lang="en-GB" sz="1600" b="0" dirty="0"/>
          </a:p>
          <a:p>
            <a:r>
              <a:rPr lang="zh-CN" altLang="en-GB" sz="1600" smtClean="0">
                <a:ea typeface="宋体" panose="02010600030101010101" pitchFamily="2" charset="-122"/>
                <a:cs typeface="Arial" panose="020B0604020202020204" pitchFamily="34" charset="0"/>
                <a:sym typeface="+mn-ea"/>
              </a:rPr>
              <a:t>第</a:t>
            </a:r>
            <a:r>
              <a:rPr lang="en-GB" altLang="zh-CN" sz="1600" smtClean="0">
                <a:ea typeface="宋体" panose="02010600030101010101" pitchFamily="2" charset="-122"/>
                <a:cs typeface="Arial" panose="020B0604020202020204" pitchFamily="34" charset="0"/>
                <a:sym typeface="+mn-ea"/>
              </a:rPr>
              <a:t>4a</a:t>
            </a:r>
            <a:r>
              <a:rPr lang="zh-CN" altLang="en-GB" sz="1600" smtClean="0">
                <a:ea typeface="宋体" panose="02010600030101010101" pitchFamily="2" charset="-122"/>
                <a:cs typeface="Arial" panose="020B0604020202020204" pitchFamily="34" charset="0"/>
                <a:sym typeface="+mn-ea"/>
              </a:rPr>
              <a:t>步</a:t>
            </a:r>
            <a:r>
              <a:rPr lang="en-GB" altLang="zh-CN" sz="1600" smtClean="0">
                <a:ea typeface="宋体" panose="02010600030101010101" pitchFamily="2" charset="-122"/>
                <a:cs typeface="Arial" panose="020B0604020202020204" pitchFamily="34" charset="0"/>
                <a:sym typeface="+mn-ea"/>
              </a:rPr>
              <a:t> – </a:t>
            </a:r>
            <a:r>
              <a:rPr lang="zh-CN" altLang="en-GB" sz="1600" smtClean="0">
                <a:ea typeface="宋体" panose="02010600030101010101" pitchFamily="2" charset="-122"/>
                <a:cs typeface="Arial" panose="020B0604020202020204" pitchFamily="34" charset="0"/>
                <a:sym typeface="+mn-ea"/>
              </a:rPr>
              <a:t>密码完成需要验证密码的借记卡交易</a:t>
            </a:r>
            <a:endParaRPr lang="en-GB" sz="1600" b="0" dirty="0"/>
          </a:p>
        </p:txBody>
      </p:sp>
      <p:pic>
        <p:nvPicPr>
          <p:cNvPr id="2" name="Picture 1"/>
          <p:cNvPicPr>
            <a:picLocks noChangeAspect="1"/>
          </p:cNvPicPr>
          <p:nvPr/>
        </p:nvPicPr>
        <p:blipFill>
          <a:blip r:embed="rId1"/>
          <a:stretch>
            <a:fillRect/>
          </a:stretch>
        </p:blipFill>
        <p:spPr>
          <a:xfrm>
            <a:off x="562610" y="2455545"/>
            <a:ext cx="7170420" cy="3895725"/>
          </a:xfrm>
          <a:prstGeom prst="rect">
            <a:avLst/>
          </a:prstGeom>
        </p:spPr>
      </p:pic>
      <p:sp>
        <p:nvSpPr>
          <p:cNvPr id="16" name="TextBox 15"/>
          <p:cNvSpPr txBox="1"/>
          <p:nvPr/>
        </p:nvSpPr>
        <p:spPr>
          <a:xfrm>
            <a:off x="382796" y="5980660"/>
            <a:ext cx="2111475" cy="750975"/>
          </a:xfrm>
          <a:prstGeom prst="rect">
            <a:avLst/>
          </a:prstGeom>
          <a:noFill/>
        </p:spPr>
        <p:txBody>
          <a:bodyPr wrap="squar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输入收到的验证码，</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然后点击</a:t>
            </a:r>
            <a:r>
              <a:rPr lang="en-US" altLang="zh-CN" sz="1100" dirty="0" smtClean="0">
                <a:latin typeface="Arial" panose="020B0604020202020204" pitchFamily="34" charset="0"/>
                <a:ea typeface="宋体" panose="02010600030101010101" pitchFamily="2" charset="-122"/>
                <a:cs typeface="Arial" panose="020B0604020202020204" pitchFamily="34" charset="0"/>
              </a:rPr>
              <a:t>“</a:t>
            </a:r>
            <a:r>
              <a:rPr lang="zh-CN" altLang="en-US" sz="1100" dirty="0" smtClean="0">
                <a:latin typeface="Arial" panose="020B0604020202020204" pitchFamily="34" charset="0"/>
                <a:ea typeface="宋体" panose="02010600030101010101" pitchFamily="2" charset="-122"/>
                <a:cs typeface="Arial" panose="020B0604020202020204" pitchFamily="34" charset="0"/>
              </a:rPr>
              <a:t>确认并付款</a:t>
            </a:r>
            <a:r>
              <a:rPr lang="en-US" altLang="zh-CN" sz="1100" dirty="0" smtClean="0">
                <a:latin typeface="Arial" panose="020B0604020202020204" pitchFamily="34" charset="0"/>
                <a:ea typeface="宋体" panose="02010600030101010101" pitchFamily="2" charset="-122"/>
                <a:cs typeface="Arial" panose="020B0604020202020204" pitchFamily="34" charset="0"/>
              </a:rPr>
              <a:t>”</a:t>
            </a:r>
            <a:r>
              <a:rPr lang="zh-CN" altLang="en-US" sz="1100" dirty="0" smtClean="0">
                <a:latin typeface="Arial" panose="020B0604020202020204" pitchFamily="34" charset="0"/>
                <a:ea typeface="宋体" panose="02010600030101010101" pitchFamily="2" charset="-122"/>
                <a:cs typeface="Arial" panose="020B0604020202020204" pitchFamily="34" charset="0"/>
              </a:rPr>
              <a:t>完成交易</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endParaRPr lang="en-GB" dirty="0"/>
          </a:p>
        </p:txBody>
      </p:sp>
      <p:sp>
        <p:nvSpPr>
          <p:cNvPr id="7" name="TextBox 6"/>
          <p:cNvSpPr txBox="1"/>
          <p:nvPr/>
        </p:nvSpPr>
        <p:spPr>
          <a:xfrm>
            <a:off x="5931526" y="3933056"/>
            <a:ext cx="2202847" cy="847924"/>
          </a:xfrm>
          <a:prstGeom prst="rect">
            <a:avLst/>
          </a:prstGeom>
          <a:noFill/>
        </p:spPr>
        <p:txBody>
          <a:bodyPr wrap="none" rtlCol="0">
            <a:spAutoFit/>
          </a:bodyPr>
          <a:p>
            <a:pPr>
              <a:lnSpc>
                <a:spcPct val="90000"/>
              </a:lnSpc>
              <a:spcBef>
                <a:spcPts val="600"/>
              </a:spcBef>
            </a:pPr>
            <a:r>
              <a:rPr lang="en-US" altLang="zh-CN" sz="1100" dirty="0" err="1" smtClean="0">
                <a:latin typeface="Arial" panose="020B0604020202020204" pitchFamily="34" charset="0"/>
                <a:ea typeface="宋体" panose="02010600030101010101" pitchFamily="2" charset="-122"/>
                <a:cs typeface="Arial" panose="020B0604020202020204" pitchFamily="34" charset="0"/>
              </a:rPr>
              <a:t>安装银联安全插件后</a:t>
            </a:r>
            <a:r>
              <a:rPr lang="en-US" altLang="zh-CN" sz="1100" dirty="0" smtClean="0">
                <a:latin typeface="Arial" panose="020B0604020202020204" pitchFamily="34" charset="0"/>
                <a:ea typeface="宋体" panose="02010600030101010101" pitchFamily="2" charset="-122"/>
                <a:cs typeface="Arial" panose="020B0604020202020204" pitchFamily="34" charset="0"/>
              </a:rPr>
              <a:t>，</a:t>
            </a:r>
            <a:endParaRPr lang="en-US" altLang="zh-CN"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en-US" altLang="zh-CN" sz="1100" dirty="0" err="1" smtClean="0">
                <a:latin typeface="Arial" panose="020B0604020202020204" pitchFamily="34" charset="0"/>
                <a:ea typeface="宋体" panose="02010600030101010101" pitchFamily="2" charset="-122"/>
                <a:cs typeface="Arial" panose="020B0604020202020204" pitchFamily="34" charset="0"/>
              </a:rPr>
              <a:t>您可以安全地输入</a:t>
            </a:r>
            <a:r>
              <a:rPr lang="zh-CN" altLang="en-US" sz="1100" dirty="0" smtClean="0">
                <a:latin typeface="Arial" panose="020B0604020202020204" pitchFamily="34" charset="0"/>
                <a:ea typeface="宋体" panose="02010600030101010101" pitchFamily="2" charset="-122"/>
                <a:cs typeface="Arial" panose="020B0604020202020204" pitchFamily="34" charset="0"/>
              </a:rPr>
              <a:t>密码（</a:t>
            </a:r>
            <a:r>
              <a:rPr lang="en-US" altLang="zh-CN" sz="1100" dirty="0" smtClean="0">
                <a:latin typeface="Arial" panose="020B0604020202020204" pitchFamily="34" charset="0"/>
                <a:ea typeface="宋体" panose="02010600030101010101" pitchFamily="2" charset="-122"/>
                <a:cs typeface="Arial" panose="020B0604020202020204" pitchFamily="34" charset="0"/>
              </a:rPr>
              <a:t>PIN</a:t>
            </a:r>
            <a:r>
              <a:rPr lang="zh-CN" altLang="en-US" dirty="0" smtClean="0">
                <a:solidFill>
                  <a:schemeClr val="tx2">
                    <a:lumMod val="75000"/>
                  </a:schemeClr>
                </a:solidFill>
                <a:ea typeface="宋体" panose="02010600030101010101" pitchFamily="2" charset="-122"/>
              </a:rPr>
              <a:t>）</a:t>
            </a:r>
            <a:endParaRPr lang="zh-CN" altLang="en-US" dirty="0" smtClean="0">
              <a:solidFill>
                <a:schemeClr val="tx2">
                  <a:lumMod val="75000"/>
                </a:schemeClr>
              </a:solidFill>
              <a:ea typeface="宋体" panose="02010600030101010101" pitchFamily="2" charset="-122"/>
            </a:endParaRPr>
          </a:p>
          <a:p>
            <a:endParaRPr lang="en-GB" dirty="0"/>
          </a:p>
        </p:txBody>
      </p:sp>
      <p:sp>
        <p:nvSpPr>
          <p:cNvPr id="15" name="TextBox 14"/>
          <p:cNvSpPr txBox="1"/>
          <p:nvPr/>
        </p:nvSpPr>
        <p:spPr>
          <a:xfrm>
            <a:off x="5551622" y="5877525"/>
            <a:ext cx="1877437" cy="473976"/>
          </a:xfrm>
          <a:prstGeom prst="rect">
            <a:avLst/>
          </a:prstGeom>
          <a:noFill/>
        </p:spPr>
        <p:txBody>
          <a:bodyPr wrap="non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点击此处接收</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发送至您手机的短信验证码</a:t>
            </a:r>
            <a:endParaRPr lang="zh-CN" altLang="en-US" sz="1100"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85000"/>
            </a:schemeClr>
          </a:solidFill>
        </p:spPr>
        <p:txBody>
          <a:bodyPr/>
          <a:lstStyle/>
          <a:p>
            <a:pPr algn="ctr"/>
            <a:r>
              <a:rPr lang="en-GB" dirty="0">
                <a:solidFill>
                  <a:schemeClr val="tx1"/>
                </a:solidFill>
              </a:rPr>
              <a:t>Performing a UnionPay Transaction</a:t>
            </a:r>
            <a:br>
              <a:rPr lang="en-GB" dirty="0">
                <a:solidFill>
                  <a:schemeClr val="tx1"/>
                </a:solidFill>
              </a:rPr>
            </a:br>
            <a:r>
              <a:rPr lang="en-GB" dirty="0">
                <a:solidFill>
                  <a:schemeClr val="tx1"/>
                </a:solidFill>
              </a:rPr>
              <a:t>Using a Debit Card Requiring ID</a:t>
            </a:r>
            <a:br>
              <a:rPr lang="en-GB" dirty="0">
                <a:solidFill>
                  <a:schemeClr val="tx1"/>
                </a:solidFill>
              </a:rPr>
            </a:br>
            <a:r>
              <a:rPr lang="en-GB" altLang="zh-CN" dirty="0" err="1" smtClean="0">
                <a:solidFill>
                  <a:schemeClr val="tx1"/>
                </a:solidFill>
                <a:ea typeface="宋体" panose="02010600030101010101" pitchFamily="2" charset="-122"/>
                <a:cs typeface="Arial" panose="020B0604020202020204" pitchFamily="34" charset="0"/>
                <a:sym typeface="+mn-ea"/>
              </a:rPr>
              <a:t>使用需要</a:t>
            </a:r>
            <a:r>
              <a:rPr lang="zh-CN" altLang="en-GB" smtClean="0">
                <a:solidFill>
                  <a:schemeClr val="tx1"/>
                </a:solidFill>
                <a:ea typeface="宋体" panose="02010600030101010101" pitchFamily="2" charset="-122"/>
                <a:cs typeface="Arial" panose="020B0604020202020204" pitchFamily="34" charset="0"/>
                <a:sym typeface="+mn-ea"/>
              </a:rPr>
              <a:t>身份信息</a:t>
            </a:r>
            <a:r>
              <a:rPr lang="en-GB" altLang="zh-CN" dirty="0" err="1" smtClean="0">
                <a:solidFill>
                  <a:schemeClr val="tx1"/>
                </a:solidFill>
                <a:ea typeface="宋体" panose="02010600030101010101" pitchFamily="2" charset="-122"/>
                <a:cs typeface="Arial" panose="020B0604020202020204" pitchFamily="34" charset="0"/>
                <a:sym typeface="+mn-ea"/>
              </a:rPr>
              <a:t>的借记卡执行银联交易</a:t>
            </a:r>
            <a:br>
              <a:rPr lang="en-GB" b="1" dirty="0">
                <a:latin typeface="Arial" panose="020B0604020202020204" pitchFamily="34" charset="0"/>
                <a:cs typeface="Arial" panose="020B0604020202020204" pitchFamily="34" charset="0"/>
              </a:rPr>
            </a:br>
            <a:endParaRPr lang="en-US" dirty="0">
              <a:solidFill>
                <a:schemeClr val="tx1"/>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383150" y="1221982"/>
            <a:ext cx="8247044" cy="607745"/>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sz="1400" kern="0" dirty="0">
                <a:solidFill>
                  <a:srgbClr val="002060"/>
                </a:solidFill>
              </a:rPr>
              <a:t>Should the issuer request your ID for validation, choose the ID type and enter the information used when opening the account with the bank issuer, shown below</a:t>
            </a:r>
            <a:endParaRPr lang="en-US" sz="1400" kern="0" dirty="0">
              <a:solidFill>
                <a:srgbClr val="002060"/>
              </a:solidFill>
            </a:endParaRPr>
          </a:p>
          <a:p>
            <a:pPr marL="0" indent="0">
              <a:buNone/>
            </a:pPr>
            <a:r>
              <a:rPr lang="en-US" altLang="zh-CN" sz="1400" dirty="0" err="1" smtClean="0">
                <a:ea typeface="宋体" panose="02010600030101010101" pitchFamily="2" charset="-122"/>
                <a:cs typeface="Arial" panose="020B0604020202020204" pitchFamily="34" charset="0"/>
                <a:sym typeface="+mn-ea"/>
              </a:rPr>
              <a:t>如果发</a:t>
            </a:r>
            <a:r>
              <a:rPr lang="zh-CN" altLang="en-US" sz="1400" dirty="0" smtClean="0">
                <a:ea typeface="宋体" panose="02010600030101010101" pitchFamily="2" charset="-122"/>
                <a:cs typeface="Arial" panose="020B0604020202020204" pitchFamily="34" charset="0"/>
                <a:sym typeface="+mn-ea"/>
              </a:rPr>
              <a:t>卡行</a:t>
            </a:r>
            <a:r>
              <a:rPr lang="en-US" altLang="zh-CN" sz="1400" dirty="0" err="1" smtClean="0">
                <a:ea typeface="宋体" panose="02010600030101010101" pitchFamily="2" charset="-122"/>
                <a:cs typeface="Arial" panose="020B0604020202020204" pitchFamily="34" charset="0"/>
                <a:sym typeface="+mn-ea"/>
              </a:rPr>
              <a:t>要求</a:t>
            </a:r>
            <a:r>
              <a:rPr lang="zh-CN" altLang="en-US" sz="1400" dirty="0" smtClean="0">
                <a:ea typeface="宋体" panose="02010600030101010101" pitchFamily="2" charset="-122"/>
                <a:cs typeface="Arial" panose="020B0604020202020204" pitchFamily="34" charset="0"/>
                <a:sym typeface="+mn-ea"/>
              </a:rPr>
              <a:t>您</a:t>
            </a:r>
            <a:r>
              <a:rPr lang="en-US" altLang="zh-CN" sz="1400" dirty="0" err="1" smtClean="0">
                <a:ea typeface="宋体" panose="02010600030101010101" pitchFamily="2" charset="-122"/>
                <a:cs typeface="Arial" panose="020B0604020202020204" pitchFamily="34" charset="0"/>
                <a:sym typeface="+mn-ea"/>
              </a:rPr>
              <a:t>进行</a:t>
            </a:r>
            <a:r>
              <a:rPr lang="zh-CN" altLang="en-US" sz="1400" dirty="0" smtClean="0">
                <a:ea typeface="宋体" panose="02010600030101010101" pitchFamily="2" charset="-122"/>
                <a:cs typeface="Arial" panose="020B0604020202020204" pitchFamily="34" charset="0"/>
                <a:sym typeface="+mn-ea"/>
              </a:rPr>
              <a:t>身份</a:t>
            </a:r>
            <a:r>
              <a:rPr lang="en-US" altLang="zh-CN" sz="1400" dirty="0" err="1" smtClean="0">
                <a:ea typeface="宋体" panose="02010600030101010101" pitchFamily="2" charset="-122"/>
                <a:cs typeface="Arial" panose="020B0604020202020204" pitchFamily="34" charset="0"/>
                <a:sym typeface="+mn-ea"/>
              </a:rPr>
              <a:t>验证，请选择</a:t>
            </a:r>
            <a:r>
              <a:rPr lang="zh-CN" altLang="en-US" sz="1400" dirty="0" smtClean="0">
                <a:ea typeface="宋体" panose="02010600030101010101" pitchFamily="2" charset="-122"/>
                <a:cs typeface="Arial" panose="020B0604020202020204" pitchFamily="34" charset="0"/>
                <a:sym typeface="+mn-ea"/>
              </a:rPr>
              <a:t>证件</a:t>
            </a:r>
            <a:r>
              <a:rPr lang="en-US" altLang="zh-CN" sz="1400" dirty="0" err="1" smtClean="0">
                <a:ea typeface="宋体" panose="02010600030101010101" pitchFamily="2" charset="-122"/>
                <a:cs typeface="Arial" panose="020B0604020202020204" pitchFamily="34" charset="0"/>
                <a:sym typeface="+mn-ea"/>
              </a:rPr>
              <a:t>类型并输入在</a:t>
            </a:r>
            <a:r>
              <a:rPr lang="zh-CN" altLang="en-US" sz="1400" dirty="0" smtClean="0">
                <a:ea typeface="宋体" panose="02010600030101010101" pitchFamily="2" charset="-122"/>
                <a:cs typeface="Arial" panose="020B0604020202020204" pitchFamily="34" charset="0"/>
                <a:sym typeface="+mn-ea"/>
              </a:rPr>
              <a:t>发卡行</a:t>
            </a:r>
            <a:r>
              <a:rPr lang="en-US" altLang="zh-CN" sz="1400" dirty="0" err="1" smtClean="0">
                <a:ea typeface="宋体" panose="02010600030101010101" pitchFamily="2" charset="-122"/>
                <a:cs typeface="Arial" panose="020B0604020202020204" pitchFamily="34" charset="0"/>
                <a:sym typeface="+mn-ea"/>
              </a:rPr>
              <a:t>开设帐户时使用的</a:t>
            </a:r>
            <a:r>
              <a:rPr lang="zh-CN" altLang="en-US" sz="1400" dirty="0" smtClean="0">
                <a:ea typeface="宋体" panose="02010600030101010101" pitchFamily="2" charset="-122"/>
                <a:cs typeface="Arial" panose="020B0604020202020204" pitchFamily="34" charset="0"/>
                <a:sym typeface="+mn-ea"/>
              </a:rPr>
              <a:t>身份</a:t>
            </a:r>
            <a:r>
              <a:rPr lang="en-US" altLang="zh-CN" sz="1400" dirty="0" err="1" smtClean="0">
                <a:ea typeface="宋体" panose="02010600030101010101" pitchFamily="2" charset="-122"/>
                <a:cs typeface="Arial" panose="020B0604020202020204" pitchFamily="34" charset="0"/>
                <a:sym typeface="+mn-ea"/>
              </a:rPr>
              <a:t>信息</a:t>
            </a:r>
            <a:r>
              <a:rPr lang="en-US" altLang="zh-CN" sz="1400" dirty="0" smtClean="0">
                <a:ea typeface="宋体" panose="02010600030101010101" pitchFamily="2" charset="-122"/>
                <a:cs typeface="Arial" panose="020B0604020202020204" pitchFamily="34" charset="0"/>
                <a:sym typeface="+mn-ea"/>
              </a:rPr>
              <a:t>，</a:t>
            </a:r>
            <a:endParaRPr lang="en-US" altLang="zh-CN" sz="1400" dirty="0" smtClean="0">
              <a:latin typeface="Arial" panose="020B0604020202020204" pitchFamily="34" charset="0"/>
              <a:ea typeface="宋体" panose="02010600030101010101" pitchFamily="2" charset="-122"/>
              <a:cs typeface="Arial" panose="020B0604020202020204" pitchFamily="34" charset="0"/>
            </a:endParaRPr>
          </a:p>
          <a:p>
            <a:pPr marL="0" indent="0">
              <a:buNone/>
            </a:pPr>
            <a:r>
              <a:rPr lang="en-US" altLang="zh-CN" sz="1400" dirty="0" err="1" smtClean="0">
                <a:ea typeface="宋体" panose="02010600030101010101" pitchFamily="2" charset="-122"/>
                <a:cs typeface="Arial" panose="020B0604020202020204" pitchFamily="34" charset="0"/>
                <a:sym typeface="+mn-ea"/>
              </a:rPr>
              <a:t>如下所示</a:t>
            </a:r>
            <a:endParaRPr lang="en-US" altLang="zh-CN" sz="1400" dirty="0" smtClean="0">
              <a:latin typeface="Arial" panose="020B0604020202020204" pitchFamily="34" charset="0"/>
              <a:ea typeface="宋体" panose="02010600030101010101" pitchFamily="2" charset="-122"/>
              <a:cs typeface="Arial" panose="020B0604020202020204" pitchFamily="34" charset="0"/>
            </a:endParaRPr>
          </a:p>
          <a:p>
            <a:pPr marL="0" indent="0">
              <a:buNone/>
            </a:pPr>
            <a:endParaRPr lang="en-US" sz="1200" i="1" kern="0" dirty="0">
              <a:solidFill>
                <a:schemeClr val="tx1">
                  <a:lumMod val="65000"/>
                  <a:lumOff val="35000"/>
                </a:schemeClr>
              </a:solidFill>
            </a:endParaRPr>
          </a:p>
          <a:p>
            <a:pPr marL="0" indent="0">
              <a:buNone/>
            </a:pPr>
            <a:endParaRPr lang="en-US" sz="1600" kern="0" dirty="0">
              <a:solidFill>
                <a:schemeClr val="tx1">
                  <a:lumMod val="65000"/>
                  <a:lumOff val="35000"/>
                </a:schemeClr>
              </a:solidFill>
            </a:endParaRPr>
          </a:p>
        </p:txBody>
      </p:sp>
      <p:sp>
        <p:nvSpPr>
          <p:cNvPr id="6" name="Title 5"/>
          <p:cNvSpPr txBox="1"/>
          <p:nvPr/>
        </p:nvSpPr>
        <p:spPr bwMode="gray">
          <a:xfrm>
            <a:off x="557574" y="659347"/>
            <a:ext cx="7732986" cy="449263"/>
          </a:xfrm>
          <a:prstGeom prst="rect">
            <a:avLst/>
          </a:prstGeom>
          <a:noFill/>
          <a:ln w="9525">
            <a:noFill/>
            <a:miter lim="800000"/>
          </a:ln>
          <a:effectLst/>
        </p:spPr>
        <p:txBody>
          <a:bodyPr vert="horz" wrap="square" lIns="91440" tIns="45720" rIns="91440" bIns="45720" numCol="1" anchor="ctr" anchorCtr="0" compatLnSpc="1">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a:lstStyle>
          <a:p>
            <a:r>
              <a:rPr lang="en-GB" sz="1600" b="0" dirty="0"/>
              <a:t>STEP 3b – USING A UNIONPAY DEBIT CARD REQUIRING ID CONFIRMATION</a:t>
            </a:r>
            <a:endParaRPr lang="en-GB" sz="1600" b="0" dirty="0"/>
          </a:p>
          <a:p>
            <a:r>
              <a:rPr lang="zh-CN" altLang="en-GB" sz="1600" smtClean="0">
                <a:ea typeface="宋体" panose="02010600030101010101" pitchFamily="2" charset="-122"/>
                <a:cs typeface="Arial" panose="020B0604020202020204" pitchFamily="34" charset="0"/>
                <a:sym typeface="+mn-ea"/>
              </a:rPr>
              <a:t>第</a:t>
            </a:r>
            <a:r>
              <a:rPr lang="en-GB" altLang="zh-CN" sz="1600" smtClean="0">
                <a:ea typeface="宋体" panose="02010600030101010101" pitchFamily="2" charset="-122"/>
                <a:cs typeface="Arial" panose="020B0604020202020204" pitchFamily="34" charset="0"/>
                <a:sym typeface="+mn-ea"/>
              </a:rPr>
              <a:t>3b</a:t>
            </a:r>
            <a:r>
              <a:rPr lang="zh-CN" altLang="en-GB" sz="1600" smtClean="0">
                <a:ea typeface="宋体" panose="02010600030101010101" pitchFamily="2" charset="-122"/>
                <a:cs typeface="Arial" panose="020B0604020202020204" pitchFamily="34" charset="0"/>
                <a:sym typeface="+mn-ea"/>
              </a:rPr>
              <a:t>步</a:t>
            </a:r>
            <a:r>
              <a:rPr lang="en-GB" altLang="zh-CN" sz="1600" smtClean="0">
                <a:ea typeface="宋体" panose="02010600030101010101" pitchFamily="2" charset="-122"/>
                <a:cs typeface="Arial" panose="020B0604020202020204" pitchFamily="34" charset="0"/>
                <a:sym typeface="+mn-ea"/>
              </a:rPr>
              <a:t> </a:t>
            </a:r>
            <a:r>
              <a:rPr lang="zh-CN" altLang="en-GB" sz="1600" smtClean="0">
                <a:ea typeface="宋体" panose="02010600030101010101" pitchFamily="2" charset="-122"/>
                <a:cs typeface="Arial" panose="020B0604020202020204" pitchFamily="34" charset="0"/>
                <a:sym typeface="+mn-ea"/>
              </a:rPr>
              <a:t>– 使用需要确认身份信息的银联借记卡</a:t>
            </a:r>
            <a:endParaRPr lang="en-GB" sz="1600" b="0" dirty="0"/>
          </a:p>
        </p:txBody>
      </p:sp>
      <p:pic>
        <p:nvPicPr>
          <p:cNvPr id="2" name="Picture 1"/>
          <p:cNvPicPr>
            <a:picLocks noChangeAspect="1"/>
          </p:cNvPicPr>
          <p:nvPr/>
        </p:nvPicPr>
        <p:blipFill>
          <a:blip r:embed="rId1"/>
          <a:stretch>
            <a:fillRect/>
          </a:stretch>
        </p:blipFill>
        <p:spPr>
          <a:xfrm>
            <a:off x="814705" y="2472055"/>
            <a:ext cx="6790055" cy="3719195"/>
          </a:xfrm>
          <a:prstGeom prst="rect">
            <a:avLst/>
          </a:prstGeom>
        </p:spPr>
      </p:pic>
      <p:sp>
        <p:nvSpPr>
          <p:cNvPr id="5" name="TextBox 4"/>
          <p:cNvSpPr txBox="1"/>
          <p:nvPr/>
        </p:nvSpPr>
        <p:spPr>
          <a:xfrm>
            <a:off x="382808" y="4572749"/>
            <a:ext cx="1454244" cy="750975"/>
          </a:xfrm>
          <a:prstGeom prst="rect">
            <a:avLst/>
          </a:prstGeom>
          <a:noFill/>
        </p:spPr>
        <p:txBody>
          <a:bodyPr wrap="non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部分发卡行可能</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要求您进行身份验证</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endParaRPr lang="en-GB" dirty="0"/>
          </a:p>
        </p:txBody>
      </p:sp>
      <p:sp>
        <p:nvSpPr>
          <p:cNvPr id="3" name="TextBox 5"/>
          <p:cNvSpPr txBox="1"/>
          <p:nvPr/>
        </p:nvSpPr>
        <p:spPr>
          <a:xfrm>
            <a:off x="5868898" y="4327897"/>
            <a:ext cx="1736373" cy="244682"/>
          </a:xfrm>
          <a:prstGeom prst="rect">
            <a:avLst/>
          </a:prstGeom>
          <a:noFill/>
        </p:spPr>
        <p:txBody>
          <a:bodyPr wrap="non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选择证件类型并填写信息</a:t>
            </a:r>
            <a:endParaRPr lang="zh-CN" altLang="en-US" sz="1100" dirty="0">
              <a:latin typeface="Arial" panose="020B0604020202020204" pitchFamily="34" charset="0"/>
              <a:ea typeface="宋体" panose="02010600030101010101" pitchFamily="2" charset="-122"/>
              <a:cs typeface="Arial" panose="020B0604020202020204" pitchFamily="34" charset="0"/>
            </a:endParaRPr>
          </a:p>
        </p:txBody>
      </p:sp>
      <p:sp>
        <p:nvSpPr>
          <p:cNvPr id="7" name="TextBox 5"/>
          <p:cNvSpPr txBox="1"/>
          <p:nvPr/>
        </p:nvSpPr>
        <p:spPr>
          <a:xfrm>
            <a:off x="5868898" y="5638537"/>
            <a:ext cx="741680" cy="243205"/>
          </a:xfrm>
          <a:prstGeom prst="rect">
            <a:avLst/>
          </a:prstGeom>
          <a:noFill/>
        </p:spPr>
        <p:txBody>
          <a:bodyPr wrap="none" rtlCol="0">
            <a:spAutoFit/>
          </a:bodyPr>
          <a:lstStyle/>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身份证号</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383150" y="1221982"/>
            <a:ext cx="8247044" cy="659069"/>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sz="1200" kern="0" dirty="0">
                <a:solidFill>
                  <a:srgbClr val="002060"/>
                </a:solidFill>
              </a:rPr>
              <a:t>Once you have entered your ID information, you can request a SMS code be sent to your mobile phone linked to the account. After the code has been entered, click ‘</a:t>
            </a:r>
            <a:r>
              <a:rPr lang="en-US" sz="1200" i="1" kern="0" dirty="0">
                <a:solidFill>
                  <a:srgbClr val="002060"/>
                </a:solidFill>
              </a:rPr>
              <a:t>Confirm and Pay’</a:t>
            </a:r>
            <a:r>
              <a:rPr lang="en-US" sz="1200" kern="0" dirty="0">
                <a:solidFill>
                  <a:srgbClr val="002060"/>
                </a:solidFill>
              </a:rPr>
              <a:t>, once the transaction has been approved by the card issuer you will be directed back to the merchant site </a:t>
            </a:r>
            <a:endParaRPr lang="en-US" sz="1200" kern="0" dirty="0">
              <a:solidFill>
                <a:srgbClr val="002060"/>
              </a:solidFill>
            </a:endParaRPr>
          </a:p>
          <a:p>
            <a:pPr marL="0" indent="0">
              <a:buNone/>
              <a:defRPr/>
            </a:pPr>
            <a:r>
              <a:rPr lang="en-US" altLang="zh-CN" sz="1200" dirty="0" err="1" smtClean="0">
                <a:ea typeface="宋体" panose="02010600030101010101" pitchFamily="2" charset="-122"/>
                <a:sym typeface="+mn-ea"/>
              </a:rPr>
              <a:t>输入</a:t>
            </a:r>
            <a:r>
              <a:rPr lang="zh-CN" altLang="en-US" sz="1200" dirty="0">
                <a:ea typeface="宋体" panose="02010600030101010101" pitchFamily="2" charset="-122"/>
                <a:sym typeface="+mn-ea"/>
              </a:rPr>
              <a:t>身份</a:t>
            </a:r>
            <a:r>
              <a:rPr lang="en-US" altLang="zh-CN" sz="1200" dirty="0" err="1">
                <a:ea typeface="宋体" panose="02010600030101010101" pitchFamily="2" charset="-122"/>
                <a:sym typeface="+mn-ea"/>
              </a:rPr>
              <a:t>信息后，您可以请求将</a:t>
            </a:r>
            <a:r>
              <a:rPr lang="zh-CN" altLang="en-US" sz="1200" dirty="0">
                <a:ea typeface="宋体" panose="02010600030101010101" pitchFamily="2" charset="-122"/>
                <a:sym typeface="+mn-ea"/>
              </a:rPr>
              <a:t>短信验证</a:t>
            </a:r>
            <a:r>
              <a:rPr lang="en-US" altLang="zh-CN" sz="1200" dirty="0" err="1">
                <a:ea typeface="宋体" panose="02010600030101010101" pitchFamily="2" charset="-122"/>
                <a:sym typeface="+mn-ea"/>
              </a:rPr>
              <a:t>码发送到与该帐户关联的手机</a:t>
            </a:r>
            <a:r>
              <a:rPr lang="zh-CN" altLang="en-US" sz="1200" dirty="0">
                <a:ea typeface="宋体" panose="02010600030101010101" pitchFamily="2" charset="-122"/>
                <a:sym typeface="+mn-ea"/>
              </a:rPr>
              <a:t>上</a:t>
            </a:r>
            <a:r>
              <a:rPr lang="en-US" altLang="zh-CN" sz="1200" dirty="0">
                <a:ea typeface="宋体" panose="02010600030101010101" pitchFamily="2" charset="-122"/>
                <a:sym typeface="+mn-ea"/>
              </a:rPr>
              <a:t>。</a:t>
            </a:r>
            <a:r>
              <a:rPr lang="en-US" altLang="zh-CN" sz="1200" dirty="0" err="1">
                <a:ea typeface="宋体" panose="02010600030101010101" pitchFamily="2" charset="-122"/>
                <a:sym typeface="+mn-ea"/>
              </a:rPr>
              <a:t>输入验证码后，点击“</a:t>
            </a:r>
            <a:r>
              <a:rPr lang="en-US" altLang="zh-CN" sz="1200" i="1" dirty="0" err="1">
                <a:ea typeface="宋体" panose="02010600030101010101" pitchFamily="2" charset="-122"/>
                <a:sym typeface="+mn-ea"/>
              </a:rPr>
              <a:t>确认并付款</a:t>
            </a:r>
            <a:r>
              <a:rPr lang="en-US" altLang="zh-CN" sz="1200" dirty="0">
                <a:ea typeface="宋体" panose="02010600030101010101" pitchFamily="2" charset="-122"/>
                <a:sym typeface="+mn-ea"/>
              </a:rPr>
              <a:t>”，</a:t>
            </a:r>
            <a:r>
              <a:rPr lang="en-US" altLang="zh-CN" sz="1200" dirty="0" err="1" smtClean="0">
                <a:ea typeface="宋体" panose="02010600030101010101" pitchFamily="2" charset="-122"/>
                <a:sym typeface="+mn-ea"/>
              </a:rPr>
              <a:t>一旦交易</a:t>
            </a:r>
            <a:r>
              <a:rPr lang="zh-CN" altLang="en-US" sz="1200" dirty="0" smtClean="0">
                <a:ea typeface="宋体" panose="02010600030101010101" pitchFamily="2" charset="-122"/>
                <a:sym typeface="+mn-ea"/>
              </a:rPr>
              <a:t>获</a:t>
            </a:r>
            <a:r>
              <a:rPr lang="zh-CN" altLang="en-US" sz="1200" dirty="0">
                <a:ea typeface="宋体" panose="02010600030101010101" pitchFamily="2" charset="-122"/>
                <a:sym typeface="+mn-ea"/>
              </a:rPr>
              <a:t>得发卡行</a:t>
            </a:r>
            <a:r>
              <a:rPr lang="en-US" altLang="zh-CN" sz="1200" dirty="0" err="1">
                <a:ea typeface="宋体" panose="02010600030101010101" pitchFamily="2" charset="-122"/>
                <a:sym typeface="+mn-ea"/>
              </a:rPr>
              <a:t>批准，您将</a:t>
            </a:r>
            <a:r>
              <a:rPr lang="zh-CN" altLang="en-US" sz="1200" dirty="0">
                <a:ea typeface="宋体" panose="02010600030101010101" pitchFamily="2" charset="-122"/>
                <a:sym typeface="+mn-ea"/>
              </a:rPr>
              <a:t>返回至商户页面</a:t>
            </a:r>
            <a:endParaRPr lang="en-US" altLang="zh-CN" sz="1200" dirty="0">
              <a:ea typeface="宋体" panose="02010600030101010101" pitchFamily="2" charset="-122"/>
            </a:endParaRPr>
          </a:p>
          <a:p>
            <a:pPr marL="0" indent="0">
              <a:buNone/>
            </a:pPr>
            <a:endParaRPr lang="en-US" sz="1200" kern="0" dirty="0">
              <a:solidFill>
                <a:srgbClr val="002060"/>
              </a:solidFill>
            </a:endParaRPr>
          </a:p>
          <a:p>
            <a:pPr marL="0" indent="0">
              <a:buNone/>
            </a:pPr>
            <a:endParaRPr lang="en-US" sz="1200" i="1" kern="0" dirty="0">
              <a:solidFill>
                <a:schemeClr val="tx1">
                  <a:lumMod val="65000"/>
                  <a:lumOff val="35000"/>
                </a:schemeClr>
              </a:solidFill>
            </a:endParaRPr>
          </a:p>
          <a:p>
            <a:pPr marL="0" indent="0">
              <a:buNone/>
            </a:pPr>
            <a:endParaRPr lang="en-US" sz="1200" kern="0" dirty="0">
              <a:solidFill>
                <a:schemeClr val="tx1">
                  <a:lumMod val="65000"/>
                  <a:lumOff val="35000"/>
                </a:schemeClr>
              </a:solidFill>
            </a:endParaRPr>
          </a:p>
        </p:txBody>
      </p:sp>
      <p:sp>
        <p:nvSpPr>
          <p:cNvPr id="6" name="Title 5"/>
          <p:cNvSpPr txBox="1"/>
          <p:nvPr/>
        </p:nvSpPr>
        <p:spPr bwMode="gray">
          <a:xfrm>
            <a:off x="557574" y="659347"/>
            <a:ext cx="7175637" cy="449263"/>
          </a:xfrm>
          <a:prstGeom prst="rect">
            <a:avLst/>
          </a:prstGeom>
          <a:noFill/>
          <a:ln w="9525">
            <a:noFill/>
            <a:miter lim="800000"/>
          </a:ln>
          <a:effectLst/>
        </p:spPr>
        <p:txBody>
          <a:bodyPr vert="horz" wrap="square" lIns="91440" tIns="45720" rIns="91440" bIns="45720" numCol="1" anchor="ctr" anchorCtr="0" compatLnSpc="1">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a:lstStyle>
          <a:p>
            <a:r>
              <a:rPr lang="en-GB" sz="1600" b="0" dirty="0"/>
              <a:t>STEP 4b – COMPLETING THE ID VERIFIED DEBIT CARD TRANSACTION</a:t>
            </a:r>
            <a:endParaRPr lang="en-GB" sz="1600" b="0" dirty="0"/>
          </a:p>
          <a:p>
            <a:r>
              <a:rPr lang="zh-CN" altLang="en-GB" sz="1600" smtClean="0">
                <a:ea typeface="宋体" panose="02010600030101010101" pitchFamily="2" charset="-122"/>
                <a:cs typeface="Arial" panose="020B0604020202020204" pitchFamily="34" charset="0"/>
                <a:sym typeface="+mn-ea"/>
              </a:rPr>
              <a:t>第</a:t>
            </a:r>
            <a:r>
              <a:rPr lang="en-GB" altLang="zh-CN" sz="1600" smtClean="0">
                <a:ea typeface="宋体" panose="02010600030101010101" pitchFamily="2" charset="-122"/>
                <a:cs typeface="Arial" panose="020B0604020202020204" pitchFamily="34" charset="0"/>
                <a:sym typeface="+mn-ea"/>
              </a:rPr>
              <a:t>4b</a:t>
            </a:r>
            <a:r>
              <a:rPr lang="zh-CN" altLang="en-GB" sz="1600" smtClean="0">
                <a:ea typeface="宋体" panose="02010600030101010101" pitchFamily="2" charset="-122"/>
                <a:cs typeface="Arial" panose="020B0604020202020204" pitchFamily="34" charset="0"/>
                <a:sym typeface="+mn-ea"/>
              </a:rPr>
              <a:t>步</a:t>
            </a:r>
            <a:r>
              <a:rPr lang="en-GB" altLang="zh-CN" sz="1600" smtClean="0">
                <a:ea typeface="宋体" panose="02010600030101010101" pitchFamily="2" charset="-122"/>
                <a:cs typeface="Arial" panose="020B0604020202020204" pitchFamily="34" charset="0"/>
                <a:sym typeface="+mn-ea"/>
              </a:rPr>
              <a:t> – </a:t>
            </a:r>
            <a:r>
              <a:rPr lang="zh-CN" altLang="en-GB" sz="1600" smtClean="0">
                <a:ea typeface="宋体" panose="02010600030101010101" pitchFamily="2" charset="-122"/>
                <a:cs typeface="Arial" panose="020B0604020202020204" pitchFamily="34" charset="0"/>
                <a:sym typeface="+mn-ea"/>
              </a:rPr>
              <a:t>完成需要验证身份信息的银联卡交易</a:t>
            </a:r>
            <a:br>
              <a:rPr lang="zh-CN" altLang="en-GB" sz="1600" smtClean="0">
                <a:ea typeface="宋体" panose="02010600030101010101" pitchFamily="2" charset="-122"/>
                <a:sym typeface="+mn-ea"/>
              </a:rPr>
            </a:br>
            <a:endParaRPr lang="en-GB" sz="1600" b="0" dirty="0"/>
          </a:p>
        </p:txBody>
      </p:sp>
      <p:pic>
        <p:nvPicPr>
          <p:cNvPr id="2" name="Picture 1"/>
          <p:cNvPicPr>
            <a:picLocks noChangeAspect="1"/>
          </p:cNvPicPr>
          <p:nvPr/>
        </p:nvPicPr>
        <p:blipFill>
          <a:blip r:embed="rId1"/>
          <a:stretch>
            <a:fillRect/>
          </a:stretch>
        </p:blipFill>
        <p:spPr>
          <a:xfrm>
            <a:off x="1297305" y="2476500"/>
            <a:ext cx="6548755" cy="3761105"/>
          </a:xfrm>
          <a:prstGeom prst="rect">
            <a:avLst/>
          </a:prstGeom>
        </p:spPr>
      </p:pic>
      <p:sp>
        <p:nvSpPr>
          <p:cNvPr id="5" name="TextBox 4"/>
          <p:cNvSpPr txBox="1"/>
          <p:nvPr/>
        </p:nvSpPr>
        <p:spPr>
          <a:xfrm>
            <a:off x="638994" y="5686767"/>
            <a:ext cx="2111475" cy="750975"/>
          </a:xfrm>
          <a:prstGeom prst="rect">
            <a:avLst/>
          </a:prstGeom>
          <a:noFill/>
        </p:spPr>
        <p:txBody>
          <a:bodyPr wrap="squar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输入收到的验证码，</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然后点击</a:t>
            </a:r>
            <a:r>
              <a:rPr lang="en-US" altLang="zh-CN" sz="1100" dirty="0" smtClean="0">
                <a:latin typeface="Arial" panose="020B0604020202020204" pitchFamily="34" charset="0"/>
                <a:ea typeface="宋体" panose="02010600030101010101" pitchFamily="2" charset="-122"/>
                <a:cs typeface="Arial" panose="020B0604020202020204" pitchFamily="34" charset="0"/>
              </a:rPr>
              <a:t>“</a:t>
            </a:r>
            <a:r>
              <a:rPr lang="zh-CN" altLang="en-US" sz="1100" dirty="0" smtClean="0">
                <a:latin typeface="Arial" panose="020B0604020202020204" pitchFamily="34" charset="0"/>
                <a:ea typeface="宋体" panose="02010600030101010101" pitchFamily="2" charset="-122"/>
                <a:cs typeface="Arial" panose="020B0604020202020204" pitchFamily="34" charset="0"/>
              </a:rPr>
              <a:t>确认并付款</a:t>
            </a:r>
            <a:r>
              <a:rPr lang="en-US" altLang="zh-CN" sz="1100" dirty="0" smtClean="0">
                <a:latin typeface="Arial" panose="020B0604020202020204" pitchFamily="34" charset="0"/>
                <a:ea typeface="宋体" panose="02010600030101010101" pitchFamily="2" charset="-122"/>
                <a:cs typeface="Arial" panose="020B0604020202020204" pitchFamily="34" charset="0"/>
              </a:rPr>
              <a:t>”</a:t>
            </a:r>
            <a:r>
              <a:rPr lang="zh-CN" altLang="en-US" sz="1100" dirty="0" smtClean="0">
                <a:latin typeface="Arial" panose="020B0604020202020204" pitchFamily="34" charset="0"/>
                <a:ea typeface="宋体" panose="02010600030101010101" pitchFamily="2" charset="-122"/>
                <a:cs typeface="Arial" panose="020B0604020202020204" pitchFamily="34" charset="0"/>
              </a:rPr>
              <a:t>完成交易</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endParaRPr lang="en-GB" dirty="0"/>
          </a:p>
        </p:txBody>
      </p:sp>
      <p:sp>
        <p:nvSpPr>
          <p:cNvPr id="3" name="TextBox 5"/>
          <p:cNvSpPr txBox="1"/>
          <p:nvPr/>
        </p:nvSpPr>
        <p:spPr>
          <a:xfrm>
            <a:off x="5994762" y="4346813"/>
            <a:ext cx="2018501" cy="244682"/>
          </a:xfrm>
          <a:prstGeom prst="rect">
            <a:avLst/>
          </a:prstGeom>
          <a:noFill/>
        </p:spPr>
        <p:txBody>
          <a:bodyPr wrap="non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输入与该账户关联的身份信息</a:t>
            </a:r>
            <a:endParaRPr lang="zh-CN" altLang="en-US" sz="1100" dirty="0">
              <a:latin typeface="Arial" panose="020B0604020202020204" pitchFamily="34" charset="0"/>
              <a:ea typeface="宋体" panose="02010600030101010101" pitchFamily="2" charset="-122"/>
              <a:cs typeface="Arial" panose="020B0604020202020204" pitchFamily="34" charset="0"/>
            </a:endParaRPr>
          </a:p>
        </p:txBody>
      </p:sp>
      <p:sp>
        <p:nvSpPr>
          <p:cNvPr id="7" name="TextBox 6"/>
          <p:cNvSpPr txBox="1"/>
          <p:nvPr/>
        </p:nvSpPr>
        <p:spPr>
          <a:xfrm>
            <a:off x="6135975" y="6167489"/>
            <a:ext cx="1877437" cy="473976"/>
          </a:xfrm>
          <a:prstGeom prst="rect">
            <a:avLst/>
          </a:prstGeom>
          <a:noFill/>
        </p:spPr>
        <p:txBody>
          <a:bodyPr wrap="non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点击此处接收</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发送至您手机的短信验证码</a:t>
            </a:r>
            <a:endParaRPr lang="zh-CN" altLang="en-US" sz="1100"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85000"/>
            </a:schemeClr>
          </a:solidFill>
        </p:spPr>
        <p:txBody>
          <a:bodyPr/>
          <a:lstStyle/>
          <a:p>
            <a:pPr algn="ctr"/>
            <a:r>
              <a:rPr lang="en-GB" dirty="0">
                <a:solidFill>
                  <a:schemeClr val="tx1"/>
                </a:solidFill>
              </a:rPr>
              <a:t>Performing a UnionPay Transaction</a:t>
            </a:r>
            <a:br>
              <a:rPr lang="en-GB" dirty="0">
                <a:solidFill>
                  <a:schemeClr val="tx1"/>
                </a:solidFill>
              </a:rPr>
            </a:br>
            <a:r>
              <a:rPr lang="en-GB" dirty="0">
                <a:solidFill>
                  <a:schemeClr val="tx1"/>
                </a:solidFill>
              </a:rPr>
              <a:t>Using an Authenticated Debit Card</a:t>
            </a:r>
            <a:br>
              <a:rPr lang="en-GB" dirty="0">
                <a:solidFill>
                  <a:schemeClr val="tx1"/>
                </a:solidFill>
              </a:rPr>
            </a:br>
            <a:r>
              <a:rPr lang="en-GB" altLang="zh-CN" smtClean="0">
                <a:solidFill>
                  <a:schemeClr val="tx1"/>
                </a:solidFill>
                <a:ea typeface="宋体" panose="02010600030101010101" pitchFamily="2" charset="-122"/>
                <a:cs typeface="Arial" panose="020B0604020202020204" pitchFamily="34" charset="0"/>
                <a:sym typeface="+mn-ea"/>
              </a:rPr>
              <a:t> </a:t>
            </a:r>
            <a:r>
              <a:rPr lang="en-GB" altLang="zh-CN" dirty="0" err="1" smtClean="0">
                <a:solidFill>
                  <a:schemeClr val="tx1"/>
                </a:solidFill>
                <a:ea typeface="宋体" panose="02010600030101010101" pitchFamily="2" charset="-122"/>
                <a:cs typeface="Arial" panose="020B0604020202020204" pitchFamily="34" charset="0"/>
                <a:sym typeface="+mn-ea"/>
              </a:rPr>
              <a:t>使用</a:t>
            </a:r>
            <a:r>
              <a:rPr lang="zh-CN" altLang="en-GB" smtClean="0">
                <a:solidFill>
                  <a:schemeClr val="tx1"/>
                </a:solidFill>
                <a:ea typeface="宋体" panose="02010600030101010101" pitchFamily="2" charset="-122"/>
                <a:cs typeface="Arial" panose="020B0604020202020204" pitchFamily="34" charset="0"/>
                <a:sym typeface="+mn-ea"/>
              </a:rPr>
              <a:t>需验证</a:t>
            </a:r>
            <a:r>
              <a:rPr lang="en-GB" altLang="zh-CN" dirty="0" err="1" smtClean="0">
                <a:solidFill>
                  <a:schemeClr val="tx1"/>
                </a:solidFill>
                <a:ea typeface="宋体" panose="02010600030101010101" pitchFamily="2" charset="-122"/>
                <a:cs typeface="Arial" panose="020B0604020202020204" pitchFamily="34" charset="0"/>
                <a:sym typeface="+mn-ea"/>
              </a:rPr>
              <a:t>的借记卡执行银联交易</a:t>
            </a:r>
            <a:br>
              <a:rPr lang="en-GB" b="1" dirty="0">
                <a:latin typeface="Arial" panose="020B0604020202020204" pitchFamily="34" charset="0"/>
                <a:cs typeface="Arial" panose="020B0604020202020204" pitchFamily="34" charset="0"/>
              </a:rPr>
            </a:br>
            <a:endParaRPr lang="en-US" dirty="0">
              <a:solidFill>
                <a:schemeClr val="tx1"/>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382905" y="1221740"/>
            <a:ext cx="8542655" cy="1167130"/>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sz="1400" kern="0" dirty="0">
                <a:solidFill>
                  <a:srgbClr val="002060"/>
                </a:solidFill>
              </a:rPr>
              <a:t>Many issuers only require you to enter an authentication code sent to your mobile phone for debit card transactions in addition to your card number. After the code has been entered, click ‘</a:t>
            </a:r>
            <a:r>
              <a:rPr lang="en-US" sz="1400" i="1" kern="0" dirty="0">
                <a:solidFill>
                  <a:srgbClr val="002060"/>
                </a:solidFill>
              </a:rPr>
              <a:t>Confirm and Pay’</a:t>
            </a:r>
            <a:r>
              <a:rPr lang="en-US" sz="1400" kern="0" dirty="0">
                <a:solidFill>
                  <a:srgbClr val="002060"/>
                </a:solidFill>
              </a:rPr>
              <a:t>, once the transaction has been approved by the card issuer you will be directed back to the merchant site </a:t>
            </a:r>
            <a:endParaRPr lang="en-US" sz="1400" kern="0" dirty="0">
              <a:solidFill>
                <a:srgbClr val="002060"/>
              </a:solidFill>
            </a:endParaRPr>
          </a:p>
          <a:p>
            <a:pPr marL="0" indent="0">
              <a:buNone/>
              <a:defRPr/>
            </a:pPr>
            <a:r>
              <a:rPr lang="en-US" altLang="zh-CN" sz="1400" dirty="0" smtClean="0">
                <a:ea typeface="宋体" panose="02010600030101010101" pitchFamily="2" charset="-122"/>
                <a:cs typeface="Arial" panose="020B0604020202020204" pitchFamily="34" charset="0"/>
                <a:sym typeface="+mn-ea"/>
              </a:rPr>
              <a:t>除</a:t>
            </a:r>
            <a:r>
              <a:rPr lang="zh-CN" altLang="en-US" sz="1400" dirty="0">
                <a:ea typeface="宋体" panose="02010600030101010101" pitchFamily="2" charset="-122"/>
                <a:cs typeface="Arial" panose="020B0604020202020204" pitchFamily="34" charset="0"/>
                <a:sym typeface="+mn-ea"/>
              </a:rPr>
              <a:t>了</a:t>
            </a:r>
            <a:r>
              <a:rPr lang="en-US" altLang="zh-CN" sz="1400" dirty="0" err="1">
                <a:ea typeface="宋体" panose="02010600030101010101" pitchFamily="2" charset="-122"/>
                <a:cs typeface="Arial" panose="020B0604020202020204" pitchFamily="34" charset="0"/>
                <a:sym typeface="+mn-ea"/>
              </a:rPr>
              <a:t>您的卡号</a:t>
            </a:r>
            <a:r>
              <a:rPr lang="zh-CN" altLang="en-US" sz="1400" dirty="0">
                <a:ea typeface="宋体" panose="02010600030101010101" pitchFamily="2" charset="-122"/>
                <a:cs typeface="Arial" panose="020B0604020202020204" pitchFamily="34" charset="0"/>
                <a:sym typeface="+mn-ea"/>
              </a:rPr>
              <a:t>信息</a:t>
            </a:r>
            <a:r>
              <a:rPr lang="en-US" altLang="zh-CN" sz="1400" dirty="0" err="1">
                <a:ea typeface="宋体" panose="02010600030101010101" pitchFamily="2" charset="-122"/>
                <a:cs typeface="Arial" panose="020B0604020202020204" pitchFamily="34" charset="0"/>
                <a:sym typeface="+mn-ea"/>
              </a:rPr>
              <a:t>外，许多发卡行只要求您输入发送</a:t>
            </a:r>
            <a:r>
              <a:rPr lang="zh-CN" altLang="en-US" sz="1400" dirty="0">
                <a:ea typeface="宋体" panose="02010600030101010101" pitchFamily="2" charset="-122"/>
                <a:cs typeface="Arial" panose="020B0604020202020204" pitchFamily="34" charset="0"/>
                <a:sym typeface="+mn-ea"/>
              </a:rPr>
              <a:t>至您</a:t>
            </a:r>
            <a:r>
              <a:rPr lang="en-US" altLang="zh-CN" sz="1400" dirty="0" err="1">
                <a:ea typeface="宋体" panose="02010600030101010101" pitchFamily="2" charset="-122"/>
                <a:cs typeface="Arial" panose="020B0604020202020204" pitchFamily="34" charset="0"/>
                <a:sym typeface="+mn-ea"/>
              </a:rPr>
              <a:t>手机的验证码</a:t>
            </a:r>
            <a:r>
              <a:rPr lang="zh-CN" altLang="en-US" sz="1400" dirty="0">
                <a:ea typeface="宋体" panose="02010600030101010101" pitchFamily="2" charset="-122"/>
                <a:cs typeface="Arial" panose="020B0604020202020204" pitchFamily="34" charset="0"/>
                <a:sym typeface="+mn-ea"/>
              </a:rPr>
              <a:t>以完成借记卡交易</a:t>
            </a:r>
            <a:r>
              <a:rPr lang="en-US" altLang="zh-CN" sz="1400" dirty="0">
                <a:ea typeface="宋体" panose="02010600030101010101" pitchFamily="2" charset="-122"/>
                <a:cs typeface="Arial" panose="020B0604020202020204" pitchFamily="34" charset="0"/>
                <a:sym typeface="+mn-ea"/>
              </a:rPr>
              <a:t>。</a:t>
            </a:r>
            <a:r>
              <a:rPr lang="en-US" altLang="zh-CN" sz="1400" dirty="0" err="1">
                <a:ea typeface="宋体" panose="02010600030101010101" pitchFamily="2" charset="-122"/>
                <a:cs typeface="Arial" panose="020B0604020202020204" pitchFamily="34" charset="0"/>
                <a:sym typeface="+mn-ea"/>
              </a:rPr>
              <a:t>输入验证码</a:t>
            </a:r>
            <a:r>
              <a:rPr lang="zh-CN" altLang="en-US" sz="1400" dirty="0">
                <a:ea typeface="宋体" panose="02010600030101010101" pitchFamily="2" charset="-122"/>
                <a:cs typeface="Arial" panose="020B0604020202020204" pitchFamily="34" charset="0"/>
                <a:sym typeface="+mn-ea"/>
              </a:rPr>
              <a:t>之</a:t>
            </a:r>
            <a:r>
              <a:rPr lang="en-US" altLang="zh-CN" sz="1400" dirty="0">
                <a:ea typeface="宋体" panose="02010600030101010101" pitchFamily="2" charset="-122"/>
                <a:cs typeface="Arial" panose="020B0604020202020204" pitchFamily="34" charset="0"/>
                <a:sym typeface="+mn-ea"/>
              </a:rPr>
              <a:t>后</a:t>
            </a:r>
            <a:r>
              <a:rPr lang="en-US" altLang="zh-CN" sz="1400" dirty="0" smtClean="0">
                <a:ea typeface="宋体" panose="02010600030101010101" pitchFamily="2" charset="-122"/>
                <a:cs typeface="Arial" panose="020B0604020202020204" pitchFamily="34" charset="0"/>
                <a:sym typeface="+mn-ea"/>
              </a:rPr>
              <a:t>，</a:t>
            </a:r>
            <a:endParaRPr lang="en-US" altLang="zh-CN" sz="1400" dirty="0" smtClean="0">
              <a:latin typeface="Arial" panose="020B0604020202020204" pitchFamily="34" charset="0"/>
              <a:ea typeface="宋体" panose="02010600030101010101" pitchFamily="2" charset="-122"/>
              <a:cs typeface="Arial" panose="020B0604020202020204" pitchFamily="34" charset="0"/>
            </a:endParaRPr>
          </a:p>
          <a:p>
            <a:pPr>
              <a:defRPr/>
            </a:pPr>
            <a:r>
              <a:rPr lang="en-US" altLang="zh-CN" sz="1400" dirty="0" err="1" smtClean="0">
                <a:ea typeface="宋体" panose="02010600030101010101" pitchFamily="2" charset="-122"/>
                <a:cs typeface="Arial" panose="020B0604020202020204" pitchFamily="34" charset="0"/>
                <a:sym typeface="+mn-ea"/>
              </a:rPr>
              <a:t>点击</a:t>
            </a:r>
            <a:r>
              <a:rPr lang="en-US" altLang="zh-CN" sz="1400" dirty="0" err="1">
                <a:ea typeface="宋体" panose="02010600030101010101" pitchFamily="2" charset="-122"/>
                <a:cs typeface="Arial" panose="020B0604020202020204" pitchFamily="34" charset="0"/>
                <a:sym typeface="+mn-ea"/>
              </a:rPr>
              <a:t>“确认并付款</a:t>
            </a:r>
            <a:r>
              <a:rPr lang="en-US" altLang="zh-CN" sz="1400" dirty="0">
                <a:ea typeface="宋体" panose="02010600030101010101" pitchFamily="2" charset="-122"/>
                <a:cs typeface="Arial" panose="020B0604020202020204" pitchFamily="34" charset="0"/>
                <a:sym typeface="+mn-ea"/>
              </a:rPr>
              <a:t>”，</a:t>
            </a:r>
            <a:r>
              <a:rPr lang="en-US" altLang="zh-CN" sz="1400" dirty="0" err="1">
                <a:ea typeface="宋体" panose="02010600030101010101" pitchFamily="2" charset="-122"/>
                <a:cs typeface="Arial" panose="020B0604020202020204" pitchFamily="34" charset="0"/>
                <a:sym typeface="+mn-ea"/>
              </a:rPr>
              <a:t>一旦交易</a:t>
            </a:r>
            <a:r>
              <a:rPr lang="zh-CN" altLang="en-US" sz="1400" dirty="0">
                <a:ea typeface="宋体" panose="02010600030101010101" pitchFamily="2" charset="-122"/>
                <a:cs typeface="Arial" panose="020B0604020202020204" pitchFamily="34" charset="0"/>
                <a:sym typeface="+mn-ea"/>
              </a:rPr>
              <a:t>获得</a:t>
            </a:r>
            <a:r>
              <a:rPr lang="en-US" altLang="zh-CN" sz="1400" dirty="0" err="1">
                <a:ea typeface="宋体" panose="02010600030101010101" pitchFamily="2" charset="-122"/>
                <a:cs typeface="Arial" panose="020B0604020202020204" pitchFamily="34" charset="0"/>
                <a:sym typeface="+mn-ea"/>
              </a:rPr>
              <a:t>发卡行批准，您将</a:t>
            </a:r>
            <a:r>
              <a:rPr lang="zh-CN" altLang="en-US" sz="1400" dirty="0">
                <a:ea typeface="宋体" panose="02010600030101010101" pitchFamily="2" charset="-122"/>
                <a:cs typeface="Arial" panose="020B0604020202020204" pitchFamily="34" charset="0"/>
                <a:sym typeface="+mn-ea"/>
              </a:rPr>
              <a:t>返回至商户页面</a:t>
            </a:r>
            <a:endParaRPr lang="en-US" altLang="zh-CN" sz="1400" dirty="0">
              <a:latin typeface="Arial" panose="020B0604020202020204" pitchFamily="34" charset="0"/>
              <a:ea typeface="宋体" panose="02010600030101010101" pitchFamily="2" charset="-122"/>
              <a:cs typeface="Arial" panose="020B0604020202020204" pitchFamily="34" charset="0"/>
            </a:endParaRPr>
          </a:p>
          <a:p>
            <a:pPr marL="0" indent="0">
              <a:buNone/>
            </a:pPr>
            <a:endParaRPr lang="en-US" sz="1400" kern="0" dirty="0">
              <a:solidFill>
                <a:srgbClr val="002060"/>
              </a:solidFill>
            </a:endParaRPr>
          </a:p>
          <a:p>
            <a:pPr marL="0" indent="0">
              <a:buNone/>
            </a:pPr>
            <a:endParaRPr lang="en-US" sz="1200" i="1" kern="0" dirty="0">
              <a:solidFill>
                <a:schemeClr val="tx1">
                  <a:lumMod val="65000"/>
                  <a:lumOff val="35000"/>
                </a:schemeClr>
              </a:solidFill>
            </a:endParaRPr>
          </a:p>
          <a:p>
            <a:pPr marL="0" indent="0">
              <a:buNone/>
            </a:pPr>
            <a:endParaRPr lang="en-US" sz="1600" kern="0" dirty="0">
              <a:solidFill>
                <a:schemeClr val="tx1">
                  <a:lumMod val="65000"/>
                  <a:lumOff val="35000"/>
                </a:schemeClr>
              </a:solidFill>
            </a:endParaRPr>
          </a:p>
        </p:txBody>
      </p:sp>
      <p:sp>
        <p:nvSpPr>
          <p:cNvPr id="6" name="Title 5"/>
          <p:cNvSpPr txBox="1"/>
          <p:nvPr/>
        </p:nvSpPr>
        <p:spPr bwMode="gray">
          <a:xfrm>
            <a:off x="557574" y="659347"/>
            <a:ext cx="7732986" cy="449263"/>
          </a:xfrm>
          <a:prstGeom prst="rect">
            <a:avLst/>
          </a:prstGeom>
          <a:noFill/>
          <a:ln w="9525">
            <a:noFill/>
            <a:miter lim="800000"/>
          </a:ln>
          <a:effectLst/>
        </p:spPr>
        <p:txBody>
          <a:bodyPr vert="horz" wrap="square" lIns="91440" tIns="45720" rIns="91440" bIns="45720" numCol="1" anchor="ctr" anchorCtr="0" compatLnSpc="1">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a:lstStyle>
          <a:p>
            <a:r>
              <a:rPr lang="en-GB" sz="1600" b="0" dirty="0"/>
              <a:t>STEP 3c – USING AN AUTHENTICATED UNIONPAY DEBIT CARD</a:t>
            </a:r>
            <a:endParaRPr lang="en-GB" sz="1600" b="0" dirty="0"/>
          </a:p>
          <a:p>
            <a:r>
              <a:rPr lang="zh-CN" altLang="en-GB" sz="1600" smtClean="0">
                <a:ea typeface="宋体" panose="02010600030101010101" pitchFamily="2" charset="-122"/>
                <a:cs typeface="Arial" panose="020B0604020202020204" pitchFamily="34" charset="0"/>
                <a:sym typeface="+mn-ea"/>
              </a:rPr>
              <a:t>第</a:t>
            </a:r>
            <a:r>
              <a:rPr lang="en-GB" altLang="zh-CN" sz="1600" smtClean="0">
                <a:ea typeface="宋体" panose="02010600030101010101" pitchFamily="2" charset="-122"/>
                <a:cs typeface="Arial" panose="020B0604020202020204" pitchFamily="34" charset="0"/>
                <a:sym typeface="+mn-ea"/>
              </a:rPr>
              <a:t>3c</a:t>
            </a:r>
            <a:r>
              <a:rPr lang="zh-CN" altLang="en-GB" sz="1600" smtClean="0">
                <a:ea typeface="宋体" panose="02010600030101010101" pitchFamily="2" charset="-122"/>
                <a:cs typeface="Arial" panose="020B0604020202020204" pitchFamily="34" charset="0"/>
                <a:sym typeface="+mn-ea"/>
              </a:rPr>
              <a:t>步</a:t>
            </a:r>
            <a:r>
              <a:rPr lang="en-GB" altLang="zh-CN" sz="1600" smtClean="0">
                <a:ea typeface="宋体" panose="02010600030101010101" pitchFamily="2" charset="-122"/>
                <a:cs typeface="Arial" panose="020B0604020202020204" pitchFamily="34" charset="0"/>
                <a:sym typeface="+mn-ea"/>
              </a:rPr>
              <a:t> </a:t>
            </a:r>
            <a:r>
              <a:rPr lang="zh-CN" altLang="en-GB" sz="1600" smtClean="0">
                <a:ea typeface="宋体" panose="02010600030101010101" pitchFamily="2" charset="-122"/>
                <a:cs typeface="Arial" panose="020B0604020202020204" pitchFamily="34" charset="0"/>
                <a:sym typeface="+mn-ea"/>
              </a:rPr>
              <a:t>– 使用需验证的银联借记卡</a:t>
            </a:r>
            <a:endParaRPr lang="en-GB" sz="1600" b="0" dirty="0"/>
          </a:p>
        </p:txBody>
      </p:sp>
      <p:pic>
        <p:nvPicPr>
          <p:cNvPr id="3" name="Picture 2"/>
          <p:cNvPicPr>
            <a:picLocks noChangeAspect="1"/>
          </p:cNvPicPr>
          <p:nvPr/>
        </p:nvPicPr>
        <p:blipFill>
          <a:blip r:embed="rId1"/>
          <a:stretch>
            <a:fillRect/>
          </a:stretch>
        </p:blipFill>
        <p:spPr>
          <a:xfrm>
            <a:off x="1233170" y="2647950"/>
            <a:ext cx="7374890" cy="3709670"/>
          </a:xfrm>
          <a:prstGeom prst="rect">
            <a:avLst/>
          </a:prstGeom>
        </p:spPr>
      </p:pic>
      <p:sp>
        <p:nvSpPr>
          <p:cNvPr id="7" name="TextBox 6"/>
          <p:cNvSpPr txBox="1"/>
          <p:nvPr/>
        </p:nvSpPr>
        <p:spPr>
          <a:xfrm>
            <a:off x="5796136" y="5517232"/>
            <a:ext cx="1877437" cy="750975"/>
          </a:xfrm>
          <a:prstGeom prst="rect">
            <a:avLst/>
          </a:prstGeom>
          <a:noFill/>
        </p:spPr>
        <p:txBody>
          <a:bodyPr wrap="none" rtlCol="0">
            <a:spAutoFit/>
          </a:bodyPr>
          <a:lstStyle/>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点击此处接收</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发送至您手机的短信验证码</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endParaRPr lang="en-GB" dirty="0"/>
          </a:p>
        </p:txBody>
      </p:sp>
      <p:sp>
        <p:nvSpPr>
          <p:cNvPr id="2" name="TextBox 5"/>
          <p:cNvSpPr txBox="1"/>
          <p:nvPr/>
        </p:nvSpPr>
        <p:spPr>
          <a:xfrm>
            <a:off x="251520" y="5877272"/>
            <a:ext cx="2111475" cy="750975"/>
          </a:xfrm>
          <a:prstGeom prst="rect">
            <a:avLst/>
          </a:prstGeom>
          <a:noFill/>
        </p:spPr>
        <p:txBody>
          <a:bodyPr wrap="non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输入收到的验证码，</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然后点击</a:t>
            </a:r>
            <a:r>
              <a:rPr lang="en-US" altLang="zh-CN" sz="1100" dirty="0" smtClean="0">
                <a:latin typeface="Arial" panose="020B0604020202020204" pitchFamily="34" charset="0"/>
                <a:ea typeface="宋体" panose="02010600030101010101" pitchFamily="2" charset="-122"/>
                <a:cs typeface="Arial" panose="020B0604020202020204" pitchFamily="34" charset="0"/>
              </a:rPr>
              <a:t>“</a:t>
            </a:r>
            <a:r>
              <a:rPr lang="zh-CN" altLang="en-US" sz="1100" dirty="0" smtClean="0">
                <a:latin typeface="Arial" panose="020B0604020202020204" pitchFamily="34" charset="0"/>
                <a:ea typeface="宋体" panose="02010600030101010101" pitchFamily="2" charset="-122"/>
                <a:cs typeface="Arial" panose="020B0604020202020204" pitchFamily="34" charset="0"/>
              </a:rPr>
              <a:t>确认并付款</a:t>
            </a:r>
            <a:r>
              <a:rPr lang="en-US" altLang="zh-CN" sz="1100" dirty="0" smtClean="0">
                <a:latin typeface="Arial" panose="020B0604020202020204" pitchFamily="34" charset="0"/>
                <a:ea typeface="宋体" panose="02010600030101010101" pitchFamily="2" charset="-122"/>
                <a:cs typeface="Arial" panose="020B0604020202020204" pitchFamily="34" charset="0"/>
              </a:rPr>
              <a:t>”</a:t>
            </a:r>
            <a:r>
              <a:rPr lang="zh-CN" altLang="en-US" sz="1100" dirty="0" smtClean="0">
                <a:latin typeface="Arial" panose="020B0604020202020204" pitchFamily="34" charset="0"/>
                <a:ea typeface="宋体" panose="02010600030101010101" pitchFamily="2" charset="-122"/>
                <a:cs typeface="Arial" panose="020B0604020202020204" pitchFamily="34" charset="0"/>
              </a:rPr>
              <a:t>完成交易</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85000"/>
            </a:schemeClr>
          </a:solidFill>
        </p:spPr>
        <p:txBody>
          <a:bodyPr/>
          <a:lstStyle/>
          <a:p>
            <a:pPr algn="ctr"/>
            <a:r>
              <a:rPr lang="en-GB" dirty="0">
                <a:solidFill>
                  <a:schemeClr val="tx1"/>
                </a:solidFill>
              </a:rPr>
              <a:t>Performing a UnionPay Transaction</a:t>
            </a:r>
            <a:br>
              <a:rPr lang="en-GB" dirty="0">
                <a:solidFill>
                  <a:schemeClr val="tx1"/>
                </a:solidFill>
              </a:rPr>
            </a:br>
            <a:r>
              <a:rPr lang="en-GB" dirty="0">
                <a:solidFill>
                  <a:schemeClr val="tx1"/>
                </a:solidFill>
              </a:rPr>
              <a:t>Using an Authenticated UnionPay or </a:t>
            </a:r>
            <a:br>
              <a:rPr lang="en-GB" dirty="0">
                <a:solidFill>
                  <a:schemeClr val="tx1"/>
                </a:solidFill>
              </a:rPr>
            </a:br>
            <a:r>
              <a:rPr lang="en-GB" dirty="0">
                <a:solidFill>
                  <a:schemeClr val="tx1"/>
                </a:solidFill>
              </a:rPr>
              <a:t>Co-Badged Credit Card</a:t>
            </a:r>
            <a:br>
              <a:rPr lang="en-GB" dirty="0">
                <a:solidFill>
                  <a:schemeClr val="tx1"/>
                </a:solidFill>
              </a:rPr>
            </a:br>
            <a:r>
              <a:rPr lang="en-GB" altLang="zh-CN" dirty="0" err="1" smtClean="0">
                <a:solidFill>
                  <a:schemeClr val="tx1"/>
                </a:solidFill>
                <a:ea typeface="宋体" panose="02010600030101010101" pitchFamily="2" charset="-122"/>
                <a:cs typeface="Arial" panose="020B0604020202020204" pitchFamily="34" charset="0"/>
                <a:sym typeface="+mn-ea"/>
              </a:rPr>
              <a:t>使用</a:t>
            </a:r>
            <a:r>
              <a:rPr lang="zh-CN" altLang="en-GB" smtClean="0">
                <a:solidFill>
                  <a:schemeClr val="tx1"/>
                </a:solidFill>
                <a:ea typeface="宋体" panose="02010600030101010101" pitchFamily="2" charset="-122"/>
                <a:cs typeface="Arial" panose="020B0604020202020204" pitchFamily="34" charset="0"/>
                <a:sym typeface="+mn-ea"/>
              </a:rPr>
              <a:t>需要</a:t>
            </a:r>
            <a:r>
              <a:rPr lang="en-GB" altLang="zh-CN" dirty="0" err="1" smtClean="0">
                <a:solidFill>
                  <a:schemeClr val="tx1"/>
                </a:solidFill>
                <a:ea typeface="宋体" panose="02010600030101010101" pitchFamily="2" charset="-122"/>
                <a:cs typeface="Arial" panose="020B0604020202020204" pitchFamily="34" charset="0"/>
                <a:sym typeface="+mn-ea"/>
              </a:rPr>
              <a:t>身份验证的银联</a:t>
            </a:r>
            <a:r>
              <a:rPr lang="zh-CN" altLang="en-GB" smtClean="0">
                <a:solidFill>
                  <a:schemeClr val="tx1"/>
                </a:solidFill>
                <a:ea typeface="宋体" panose="02010600030101010101" pitchFamily="2" charset="-122"/>
                <a:cs typeface="Arial" panose="020B0604020202020204" pitchFamily="34" charset="0"/>
                <a:sym typeface="+mn-ea"/>
              </a:rPr>
              <a:t>信用</a:t>
            </a:r>
            <a:r>
              <a:rPr lang="en-GB" altLang="zh-CN" dirty="0" err="1" smtClean="0">
                <a:solidFill>
                  <a:schemeClr val="tx1"/>
                </a:solidFill>
                <a:ea typeface="宋体" panose="02010600030101010101" pitchFamily="2" charset="-122"/>
                <a:cs typeface="Arial" panose="020B0604020202020204" pitchFamily="34" charset="0"/>
                <a:sym typeface="+mn-ea"/>
              </a:rPr>
              <a:t>卡或联</a:t>
            </a:r>
            <a:r>
              <a:rPr lang="zh-CN" altLang="en-GB" smtClean="0">
                <a:solidFill>
                  <a:schemeClr val="tx1"/>
                </a:solidFill>
                <a:ea typeface="宋体" panose="02010600030101010101" pitchFamily="2" charset="-122"/>
                <a:cs typeface="Arial" panose="020B0604020202020204" pitchFamily="34" charset="0"/>
                <a:sym typeface="+mn-ea"/>
              </a:rPr>
              <a:t>名</a:t>
            </a:r>
            <a:r>
              <a:rPr lang="en-GB" altLang="zh-CN" dirty="0" err="1" smtClean="0">
                <a:solidFill>
                  <a:schemeClr val="tx1"/>
                </a:solidFill>
                <a:ea typeface="宋体" panose="02010600030101010101" pitchFamily="2" charset="-122"/>
                <a:cs typeface="Arial" panose="020B0604020202020204" pitchFamily="34" charset="0"/>
                <a:sym typeface="+mn-ea"/>
              </a:rPr>
              <a:t>信用卡执行银联交易</a:t>
            </a:r>
            <a:br>
              <a:rPr lang="en-GB" b="1" dirty="0">
                <a:latin typeface="Arial" panose="020B0604020202020204" pitchFamily="34" charset="0"/>
                <a:cs typeface="Arial" panose="020B0604020202020204" pitchFamily="34" charset="0"/>
              </a:rPr>
            </a:br>
            <a:endParaRPr lang="en-US" dirty="0">
              <a:solidFill>
                <a:schemeClr val="tx1"/>
              </a:solidFil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383150" y="1221982"/>
            <a:ext cx="8551844" cy="607745"/>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sz="1200" kern="0" dirty="0">
                <a:solidFill>
                  <a:srgbClr val="002060"/>
                </a:solidFill>
              </a:rPr>
              <a:t>UnionPay and Co-Badged Credit cards only require you to enter an authentication code sent to your mobile phone in addition to data embossed or printed on your card. After the information has been entered, click ‘</a:t>
            </a:r>
            <a:r>
              <a:rPr lang="en-US" sz="1200" i="1" kern="0" dirty="0">
                <a:solidFill>
                  <a:srgbClr val="002060"/>
                </a:solidFill>
              </a:rPr>
              <a:t>Confirm and Pay’</a:t>
            </a:r>
            <a:r>
              <a:rPr lang="en-US" sz="1200" kern="0" dirty="0">
                <a:solidFill>
                  <a:srgbClr val="002060"/>
                </a:solidFill>
              </a:rPr>
              <a:t>, once the transaction has been approved by the card issuer you will be directed back to the merchant site </a:t>
            </a:r>
            <a:endParaRPr lang="en-US" sz="1200" kern="0" dirty="0">
              <a:solidFill>
                <a:srgbClr val="002060"/>
              </a:solidFill>
            </a:endParaRPr>
          </a:p>
          <a:p>
            <a:pPr marL="0" indent="0">
              <a:buNone/>
              <a:defRPr/>
            </a:pPr>
            <a:r>
              <a:rPr lang="en-US" altLang="zh-CN" sz="1200" dirty="0" err="1">
                <a:ea typeface="宋体" panose="02010600030101010101" pitchFamily="2" charset="-122"/>
                <a:sym typeface="+mn-ea"/>
              </a:rPr>
              <a:t>除</a:t>
            </a:r>
            <a:r>
              <a:rPr lang="en-US" altLang="zh-CN" sz="1200" dirty="0" err="1" smtClean="0">
                <a:ea typeface="宋体" panose="02010600030101010101" pitchFamily="2" charset="-122"/>
                <a:sym typeface="+mn-ea"/>
              </a:rPr>
              <a:t>了卡上</a:t>
            </a:r>
            <a:r>
              <a:rPr lang="zh-CN" altLang="en-US" sz="1200" dirty="0">
                <a:ea typeface="宋体" panose="02010600030101010101" pitchFamily="2" charset="-122"/>
                <a:sym typeface="+mn-ea"/>
              </a:rPr>
              <a:t>压印</a:t>
            </a:r>
            <a:r>
              <a:rPr lang="en-US" altLang="zh-CN" sz="1200" dirty="0">
                <a:ea typeface="宋体" panose="02010600030101010101" pitchFamily="2" charset="-122"/>
                <a:sym typeface="+mn-ea"/>
              </a:rPr>
              <a:t>或</a:t>
            </a:r>
            <a:r>
              <a:rPr lang="zh-CN" altLang="en-US" sz="1200" dirty="0">
                <a:ea typeface="宋体" panose="02010600030101010101" pitchFamily="2" charset="-122"/>
                <a:sym typeface="+mn-ea"/>
              </a:rPr>
              <a:t>印刷</a:t>
            </a:r>
            <a:r>
              <a:rPr lang="en-US" altLang="zh-CN" sz="1200" dirty="0">
                <a:ea typeface="宋体" panose="02010600030101010101" pitchFamily="2" charset="-122"/>
                <a:sym typeface="+mn-ea"/>
              </a:rPr>
              <a:t>的</a:t>
            </a:r>
            <a:r>
              <a:rPr lang="zh-CN" altLang="en-US" sz="1200" dirty="0">
                <a:ea typeface="宋体" panose="02010600030101010101" pitchFamily="2" charset="-122"/>
                <a:sym typeface="+mn-ea"/>
              </a:rPr>
              <a:t>卡号信息以</a:t>
            </a:r>
            <a:r>
              <a:rPr lang="en-US" altLang="zh-CN" sz="1200" dirty="0" err="1">
                <a:ea typeface="宋体" panose="02010600030101010101" pitchFamily="2" charset="-122"/>
                <a:sym typeface="+mn-ea"/>
              </a:rPr>
              <a:t>外，银联</a:t>
            </a:r>
            <a:r>
              <a:rPr lang="zh-CN" altLang="en-US" sz="1200" dirty="0">
                <a:ea typeface="宋体" panose="02010600030101010101" pitchFamily="2" charset="-122"/>
                <a:sym typeface="+mn-ea"/>
              </a:rPr>
              <a:t>信用</a:t>
            </a:r>
            <a:r>
              <a:rPr lang="en-US" altLang="zh-CN" sz="1200" dirty="0" err="1">
                <a:ea typeface="宋体" panose="02010600030101010101" pitchFamily="2" charset="-122"/>
                <a:sym typeface="+mn-ea"/>
              </a:rPr>
              <a:t>卡和联</a:t>
            </a:r>
            <a:r>
              <a:rPr lang="zh-CN" altLang="en-US" sz="1200" dirty="0">
                <a:ea typeface="宋体" panose="02010600030101010101" pitchFamily="2" charset="-122"/>
                <a:sym typeface="+mn-ea"/>
              </a:rPr>
              <a:t>名</a:t>
            </a:r>
            <a:r>
              <a:rPr lang="en-US" altLang="zh-CN" sz="1200" dirty="0" err="1">
                <a:ea typeface="宋体" panose="02010600030101010101" pitchFamily="2" charset="-122"/>
                <a:sym typeface="+mn-ea"/>
              </a:rPr>
              <a:t>信用卡只要求您输入发送到手机的验证码</a:t>
            </a:r>
            <a:r>
              <a:rPr lang="en-US" altLang="zh-CN" sz="1200" dirty="0">
                <a:ea typeface="宋体" panose="02010600030101010101" pitchFamily="2" charset="-122"/>
                <a:sym typeface="+mn-ea"/>
              </a:rPr>
              <a:t>。</a:t>
            </a:r>
            <a:r>
              <a:rPr lang="en-US" altLang="zh-CN" sz="1200" dirty="0" err="1">
                <a:ea typeface="宋体" panose="02010600030101010101" pitchFamily="2" charset="-122"/>
                <a:sym typeface="+mn-ea"/>
              </a:rPr>
              <a:t>输入</a:t>
            </a:r>
            <a:r>
              <a:rPr lang="zh-CN" altLang="en-US" sz="1200" dirty="0">
                <a:ea typeface="宋体" panose="02010600030101010101" pitchFamily="2" charset="-122"/>
                <a:sym typeface="+mn-ea"/>
              </a:rPr>
              <a:t>验证码</a:t>
            </a:r>
            <a:r>
              <a:rPr lang="en-US" altLang="zh-CN" sz="1200" dirty="0" err="1">
                <a:ea typeface="宋体" panose="02010600030101010101" pitchFamily="2" charset="-122"/>
                <a:sym typeface="+mn-ea"/>
              </a:rPr>
              <a:t>后，点击“</a:t>
            </a:r>
            <a:r>
              <a:rPr lang="zh-CN" altLang="en-US" sz="1200" dirty="0" err="1">
                <a:ea typeface="宋体" panose="02010600030101010101" pitchFamily="2" charset="-122"/>
                <a:sym typeface="+mn-ea"/>
              </a:rPr>
              <a:t>确</a:t>
            </a:r>
            <a:r>
              <a:rPr lang="en-US" altLang="zh-CN" sz="1200" dirty="0" err="1" smtClean="0">
                <a:ea typeface="宋体" panose="02010600030101010101" pitchFamily="2" charset="-122"/>
                <a:sym typeface="+mn-ea"/>
              </a:rPr>
              <a:t>认并付款</a:t>
            </a:r>
            <a:r>
              <a:rPr lang="en-US" altLang="zh-CN" sz="1200" dirty="0" smtClean="0">
                <a:ea typeface="宋体" panose="02010600030101010101" pitchFamily="2" charset="-122"/>
                <a:sym typeface="+mn-ea"/>
              </a:rPr>
              <a:t>”，</a:t>
            </a:r>
            <a:r>
              <a:rPr lang="en-US" altLang="zh-CN" sz="1200" dirty="0" err="1" smtClean="0">
                <a:ea typeface="宋体" panose="02010600030101010101" pitchFamily="2" charset="-122"/>
                <a:sym typeface="+mn-ea"/>
              </a:rPr>
              <a:t>一旦交易</a:t>
            </a:r>
            <a:r>
              <a:rPr lang="zh-CN" altLang="en-US" sz="1200" dirty="0">
                <a:ea typeface="宋体" panose="02010600030101010101" pitchFamily="2" charset="-122"/>
                <a:sym typeface="+mn-ea"/>
              </a:rPr>
              <a:t>获得</a:t>
            </a:r>
            <a:r>
              <a:rPr lang="en-US" altLang="zh-CN" sz="1200" dirty="0" err="1">
                <a:ea typeface="宋体" panose="02010600030101010101" pitchFamily="2" charset="-122"/>
                <a:sym typeface="+mn-ea"/>
              </a:rPr>
              <a:t>发卡行批准，您将</a:t>
            </a:r>
            <a:r>
              <a:rPr lang="zh-CN" altLang="en-US" sz="1200" dirty="0">
                <a:ea typeface="宋体" panose="02010600030101010101" pitchFamily="2" charset="-122"/>
                <a:sym typeface="+mn-ea"/>
              </a:rPr>
              <a:t>返回至商户页面</a:t>
            </a:r>
            <a:endParaRPr lang="en-US" altLang="zh-CN" sz="1200" dirty="0">
              <a:ea typeface="宋体" panose="02010600030101010101" pitchFamily="2" charset="-122"/>
            </a:endParaRPr>
          </a:p>
          <a:p>
            <a:pPr>
              <a:defRPr/>
            </a:pPr>
            <a:endParaRPr lang="en-US" sz="1200" kern="0" dirty="0">
              <a:solidFill>
                <a:srgbClr val="002060"/>
              </a:solidFill>
              <a:latin typeface="Arial" panose="020B0604020202020204" pitchFamily="34" charset="0"/>
              <a:cs typeface="Arial" panose="020B0604020202020204" pitchFamily="34" charset="0"/>
            </a:endParaRPr>
          </a:p>
          <a:p>
            <a:pPr marL="0" indent="0">
              <a:buNone/>
            </a:pPr>
            <a:endParaRPr lang="en-US" sz="1200" kern="0" dirty="0">
              <a:solidFill>
                <a:srgbClr val="002060"/>
              </a:solidFill>
            </a:endParaRPr>
          </a:p>
          <a:p>
            <a:pPr marL="0" indent="0">
              <a:buNone/>
            </a:pPr>
            <a:endParaRPr lang="en-US" sz="1200" kern="0" dirty="0">
              <a:solidFill>
                <a:srgbClr val="002060"/>
              </a:solidFill>
            </a:endParaRPr>
          </a:p>
          <a:p>
            <a:pPr marL="0" indent="0">
              <a:buNone/>
            </a:pPr>
            <a:endParaRPr lang="en-US" sz="1200" i="1" kern="0" dirty="0">
              <a:solidFill>
                <a:schemeClr val="tx1">
                  <a:lumMod val="65000"/>
                  <a:lumOff val="35000"/>
                </a:schemeClr>
              </a:solidFill>
            </a:endParaRPr>
          </a:p>
          <a:p>
            <a:pPr marL="0" indent="0">
              <a:buNone/>
            </a:pPr>
            <a:endParaRPr lang="en-US" sz="1200" kern="0" dirty="0">
              <a:solidFill>
                <a:schemeClr val="tx1">
                  <a:lumMod val="65000"/>
                  <a:lumOff val="35000"/>
                </a:schemeClr>
              </a:solidFill>
            </a:endParaRPr>
          </a:p>
        </p:txBody>
      </p:sp>
      <p:sp>
        <p:nvSpPr>
          <p:cNvPr id="6" name="Title 5"/>
          <p:cNvSpPr txBox="1"/>
          <p:nvPr/>
        </p:nvSpPr>
        <p:spPr bwMode="gray">
          <a:xfrm>
            <a:off x="557574" y="659347"/>
            <a:ext cx="8284768" cy="449263"/>
          </a:xfrm>
          <a:prstGeom prst="rect">
            <a:avLst/>
          </a:prstGeom>
          <a:noFill/>
          <a:ln w="9525">
            <a:noFill/>
            <a:miter lim="800000"/>
          </a:ln>
          <a:effectLst/>
        </p:spPr>
        <p:txBody>
          <a:bodyPr vert="horz" wrap="square" lIns="91440" tIns="45720" rIns="91440" bIns="45720" numCol="1" anchor="ctr" anchorCtr="0" compatLnSpc="1">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a:lstStyle>
          <a:p>
            <a:r>
              <a:rPr lang="en-GB" sz="1600" b="0" dirty="0"/>
              <a:t>STEP 3d – USING AN AUTHENTICATED UNIONPAY OR CO-BADGED CREDIT CARD</a:t>
            </a:r>
            <a:endParaRPr lang="en-GB" sz="1600" b="0" dirty="0"/>
          </a:p>
          <a:p>
            <a:r>
              <a:rPr lang="zh-CN" altLang="en-GB" sz="1600" smtClean="0">
                <a:ea typeface="宋体" panose="02010600030101010101" pitchFamily="2" charset="-122"/>
                <a:cs typeface="Arial" panose="020B0604020202020204" pitchFamily="34" charset="0"/>
                <a:sym typeface="+mn-ea"/>
              </a:rPr>
              <a:t>第</a:t>
            </a:r>
            <a:r>
              <a:rPr lang="en-GB" altLang="zh-CN" sz="1600" smtClean="0">
                <a:ea typeface="宋体" panose="02010600030101010101" pitchFamily="2" charset="-122"/>
                <a:cs typeface="Arial" panose="020B0604020202020204" pitchFamily="34" charset="0"/>
                <a:sym typeface="+mn-ea"/>
              </a:rPr>
              <a:t>3d</a:t>
            </a:r>
            <a:r>
              <a:rPr lang="zh-CN" altLang="en-GB" sz="1600" smtClean="0">
                <a:ea typeface="宋体" panose="02010600030101010101" pitchFamily="2" charset="-122"/>
                <a:cs typeface="Arial" panose="020B0604020202020204" pitchFamily="34" charset="0"/>
                <a:sym typeface="+mn-ea"/>
              </a:rPr>
              <a:t>步 – 使用需要身份验证的银联信用卡或联名信用卡</a:t>
            </a:r>
            <a:endParaRPr lang="en-GB" sz="1600" b="0" dirty="0"/>
          </a:p>
        </p:txBody>
      </p:sp>
      <p:pic>
        <p:nvPicPr>
          <p:cNvPr id="2" name="Picture 1"/>
          <p:cNvPicPr>
            <a:picLocks noChangeAspect="1"/>
          </p:cNvPicPr>
          <p:nvPr/>
        </p:nvPicPr>
        <p:blipFill>
          <a:blip r:embed="rId1"/>
          <a:stretch>
            <a:fillRect/>
          </a:stretch>
        </p:blipFill>
        <p:spPr>
          <a:xfrm>
            <a:off x="1804670" y="2466340"/>
            <a:ext cx="6011545" cy="3564255"/>
          </a:xfrm>
          <a:prstGeom prst="rect">
            <a:avLst/>
          </a:prstGeom>
        </p:spPr>
      </p:pic>
      <p:sp>
        <p:nvSpPr>
          <p:cNvPr id="3" name="TextBox 5"/>
          <p:cNvSpPr txBox="1"/>
          <p:nvPr/>
        </p:nvSpPr>
        <p:spPr>
          <a:xfrm>
            <a:off x="5650230" y="3950335"/>
            <a:ext cx="2165985" cy="394970"/>
          </a:xfrm>
          <a:prstGeom prst="rect">
            <a:avLst/>
          </a:prstGeom>
          <a:noFill/>
        </p:spPr>
        <p:txBody>
          <a:bodyPr wrap="squar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输入信用卡显示的到期日以及卡背面签名栏的安全码（</a:t>
            </a:r>
            <a:r>
              <a:rPr lang="en-US" altLang="zh-CN" sz="1100" dirty="0" smtClean="0">
                <a:latin typeface="Arial" panose="020B0604020202020204" pitchFamily="34" charset="0"/>
                <a:ea typeface="宋体" panose="02010600030101010101" pitchFamily="2" charset="-122"/>
                <a:cs typeface="Arial" panose="020B0604020202020204" pitchFamily="34" charset="0"/>
              </a:rPr>
              <a:t>CVN</a:t>
            </a:r>
            <a:r>
              <a:rPr lang="zh-CN" altLang="en-US" sz="1100" dirty="0" smtClean="0">
                <a:latin typeface="Arial" panose="020B0604020202020204" pitchFamily="34" charset="0"/>
                <a:ea typeface="宋体" panose="02010600030101010101" pitchFamily="2" charset="-122"/>
                <a:cs typeface="Arial" panose="020B0604020202020204" pitchFamily="34" charset="0"/>
              </a:rPr>
              <a:t>）</a:t>
            </a:r>
            <a:endParaRPr lang="zh-CN" altLang="en-US" sz="1100" dirty="0">
              <a:latin typeface="Arial" panose="020B0604020202020204" pitchFamily="34" charset="0"/>
              <a:ea typeface="宋体" panose="02010600030101010101" pitchFamily="2" charset="-122"/>
              <a:cs typeface="Arial" panose="020B0604020202020204" pitchFamily="34" charset="0"/>
            </a:endParaRPr>
          </a:p>
        </p:txBody>
      </p:sp>
      <p:sp>
        <p:nvSpPr>
          <p:cNvPr id="8" name="TextBox 7"/>
          <p:cNvSpPr txBox="1"/>
          <p:nvPr/>
        </p:nvSpPr>
        <p:spPr>
          <a:xfrm>
            <a:off x="5650091" y="5411700"/>
            <a:ext cx="1877437" cy="750975"/>
          </a:xfrm>
          <a:prstGeom prst="rect">
            <a:avLst/>
          </a:prstGeom>
          <a:noFill/>
        </p:spPr>
        <p:txBody>
          <a:bodyPr wrap="non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点击此处接收</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发送至您手机的短信验证码</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endParaRPr lang="en-GB" dirty="0"/>
          </a:p>
        </p:txBody>
      </p:sp>
      <p:sp>
        <p:nvSpPr>
          <p:cNvPr id="5" name="TextBox 4"/>
          <p:cNvSpPr txBox="1"/>
          <p:nvPr/>
        </p:nvSpPr>
        <p:spPr>
          <a:xfrm>
            <a:off x="1360478" y="5677877"/>
            <a:ext cx="2111475" cy="750975"/>
          </a:xfrm>
          <a:prstGeom prst="rect">
            <a:avLst/>
          </a:prstGeom>
          <a:noFill/>
        </p:spPr>
        <p:txBody>
          <a:bodyPr wrap="non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输入收到的验证码，</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然后点击</a:t>
            </a:r>
            <a:r>
              <a:rPr lang="en-US" altLang="zh-CN" sz="1100" dirty="0" smtClean="0">
                <a:latin typeface="Arial" panose="020B0604020202020204" pitchFamily="34" charset="0"/>
                <a:ea typeface="宋体" panose="02010600030101010101" pitchFamily="2" charset="-122"/>
                <a:cs typeface="Arial" panose="020B0604020202020204" pitchFamily="34" charset="0"/>
              </a:rPr>
              <a:t>“</a:t>
            </a:r>
            <a:r>
              <a:rPr lang="zh-CN" altLang="en-US" sz="1100" dirty="0" smtClean="0">
                <a:latin typeface="Arial" panose="020B0604020202020204" pitchFamily="34" charset="0"/>
                <a:ea typeface="宋体" panose="02010600030101010101" pitchFamily="2" charset="-122"/>
                <a:cs typeface="Arial" panose="020B0604020202020204" pitchFamily="34" charset="0"/>
              </a:rPr>
              <a:t>确认并付款</a:t>
            </a:r>
            <a:r>
              <a:rPr lang="en-US" altLang="zh-CN" sz="1100" dirty="0" smtClean="0">
                <a:latin typeface="Arial" panose="020B0604020202020204" pitchFamily="34" charset="0"/>
                <a:ea typeface="宋体" panose="02010600030101010101" pitchFamily="2" charset="-122"/>
                <a:cs typeface="Arial" panose="020B0604020202020204" pitchFamily="34" charset="0"/>
              </a:rPr>
              <a:t>”</a:t>
            </a:r>
            <a:r>
              <a:rPr lang="zh-CN" altLang="en-US" sz="1100" dirty="0" smtClean="0">
                <a:latin typeface="Arial" panose="020B0604020202020204" pitchFamily="34" charset="0"/>
                <a:ea typeface="宋体" panose="02010600030101010101" pitchFamily="2" charset="-122"/>
                <a:cs typeface="Arial" panose="020B0604020202020204" pitchFamily="34" charset="0"/>
              </a:rPr>
              <a:t>完成交易</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85000"/>
            </a:schemeClr>
          </a:solidFill>
        </p:spPr>
        <p:txBody>
          <a:bodyPr/>
          <a:lstStyle/>
          <a:p>
            <a:pPr algn="ctr"/>
            <a:r>
              <a:rPr lang="en-GB" dirty="0">
                <a:solidFill>
                  <a:schemeClr val="tx1"/>
                </a:solidFill>
              </a:rPr>
              <a:t>Performing a UnionPay Transaction on a Mobile Device (Phone or Tablet)</a:t>
            </a:r>
            <a:br>
              <a:rPr lang="en-GB" dirty="0">
                <a:solidFill>
                  <a:schemeClr val="tx1"/>
                </a:solidFill>
              </a:rPr>
            </a:br>
            <a:r>
              <a:rPr lang="zh-CN" altLang="en-US" dirty="0" err="1" smtClean="0">
                <a:solidFill>
                  <a:schemeClr val="tx1"/>
                </a:solidFill>
                <a:ea typeface="宋体" panose="02010600030101010101" pitchFamily="2" charset="-122"/>
                <a:cs typeface="Arial" panose="020B0604020202020204" pitchFamily="34" charset="0"/>
                <a:sym typeface="+mn-ea"/>
              </a:rPr>
              <a:t>在移动设备上（手机或平板电脑）</a:t>
            </a:r>
            <a:br>
              <a:rPr lang="zh-CN" altLang="en-US" dirty="0" err="1" smtClean="0">
                <a:solidFill>
                  <a:schemeClr val="tx1"/>
                </a:solidFill>
                <a:ea typeface="宋体" panose="02010600030101010101" pitchFamily="2" charset="-122"/>
                <a:cs typeface="Arial" panose="020B0604020202020204" pitchFamily="34" charset="0"/>
                <a:sym typeface="+mn-ea"/>
              </a:rPr>
            </a:br>
            <a:r>
              <a:rPr lang="en-GB" altLang="zh-CN" dirty="0" err="1" smtClean="0">
                <a:solidFill>
                  <a:schemeClr val="tx1"/>
                </a:solidFill>
                <a:ea typeface="宋体" panose="02010600030101010101" pitchFamily="2" charset="-122"/>
                <a:cs typeface="Arial" panose="020B0604020202020204" pitchFamily="34" charset="0"/>
                <a:sym typeface="+mn-ea"/>
              </a:rPr>
              <a:t>执行银联交易</a:t>
            </a:r>
            <a:endParaRPr lang="en-US" dirty="0">
              <a:solidFill>
                <a:schemeClr val="tx1"/>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95000"/>
            </a:schemeClr>
          </a:solidFill>
        </p:spPr>
        <p:txBody>
          <a:bodyPr/>
          <a:lstStyle/>
          <a:p>
            <a:r>
              <a:rPr lang="en-GB" dirty="0">
                <a:solidFill>
                  <a:schemeClr val="tx1"/>
                </a:solidFill>
              </a:rPr>
              <a:t>	Getting Started </a:t>
            </a:r>
            <a:br>
              <a:rPr lang="en-GB" dirty="0">
                <a:solidFill>
                  <a:schemeClr val="tx1"/>
                </a:solidFill>
              </a:rPr>
            </a:br>
            <a:r>
              <a:rPr lang="en-GB" dirty="0">
                <a:solidFill>
                  <a:schemeClr val="tx1"/>
                </a:solidFill>
              </a:rPr>
              <a:t>        </a:t>
            </a:r>
            <a:r>
              <a:rPr lang="ja-JP" altLang="en-US" kern="1200" smtClean="0">
                <a:solidFill>
                  <a:schemeClr val="tx1"/>
                </a:solidFill>
                <a:ea typeface="宋体" panose="02010600030101010101" pitchFamily="2" charset="-122"/>
                <a:cs typeface="Arial" panose="020B0604020202020204" pitchFamily="34" charset="0"/>
                <a:sym typeface="+mn-ea"/>
              </a:rPr>
              <a:t>现在开始</a:t>
            </a:r>
            <a:br>
              <a:rPr lang="ja-JP" altLang="en-US" b="0" kern="1200" smtClean="0">
                <a:solidFill>
                  <a:schemeClr val="tx1"/>
                </a:solidFill>
                <a:latin typeface="+mj-lt"/>
                <a:ea typeface="宋体" panose="02010600030101010101" pitchFamily="2" charset="-122"/>
                <a:sym typeface="+mn-ea"/>
              </a:rPr>
            </a:br>
            <a:endParaRPr lang="en-US" dirty="0">
              <a:solidFill>
                <a:schemeClr val="tx1"/>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576074" y="1995155"/>
            <a:ext cx="7932200" cy="4022468"/>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sz="1400" kern="0" dirty="0">
                <a:solidFill>
                  <a:schemeClr val="tx1">
                    <a:lumMod val="65000"/>
                    <a:lumOff val="35000"/>
                  </a:schemeClr>
                </a:solidFill>
              </a:rPr>
              <a:t>Your experience when using a mobile device to perform a UnionPay transaction will depend on whether or not you have installed and enabled the UnionPay Application on your device</a:t>
            </a:r>
            <a:endParaRPr lang="en-US" sz="1400" kern="0" dirty="0">
              <a:solidFill>
                <a:schemeClr val="tx1">
                  <a:lumMod val="65000"/>
                  <a:lumOff val="35000"/>
                </a:schemeClr>
              </a:solidFill>
            </a:endParaRPr>
          </a:p>
          <a:p>
            <a:pPr marL="0" indent="0">
              <a:buNone/>
            </a:pPr>
            <a:r>
              <a:rPr lang="en-US" sz="1400" kern="0" dirty="0">
                <a:solidFill>
                  <a:schemeClr val="tx1">
                    <a:lumMod val="65000"/>
                    <a:lumOff val="35000"/>
                  </a:schemeClr>
                </a:solidFill>
              </a:rPr>
              <a:t>使用移动设备执行银联交易时的</a:t>
            </a:r>
            <a:r>
              <a:rPr lang="zh-CN" altLang="en-US" sz="1400" kern="0" dirty="0">
                <a:solidFill>
                  <a:schemeClr val="tx1">
                    <a:lumMod val="65000"/>
                    <a:lumOff val="35000"/>
                  </a:schemeClr>
                </a:solidFill>
              </a:rPr>
              <a:t>体验</a:t>
            </a:r>
            <a:r>
              <a:rPr lang="en-US" sz="1400" kern="0" dirty="0">
                <a:solidFill>
                  <a:schemeClr val="tx1">
                    <a:lumMod val="65000"/>
                    <a:lumOff val="35000"/>
                  </a:schemeClr>
                </a:solidFill>
              </a:rPr>
              <a:t>取决于您是否</a:t>
            </a:r>
            <a:r>
              <a:rPr lang="zh-CN" altLang="en-US" sz="1400" kern="0" dirty="0">
                <a:solidFill>
                  <a:schemeClr val="tx1">
                    <a:lumMod val="65000"/>
                    <a:lumOff val="35000"/>
                  </a:schemeClr>
                </a:solidFill>
              </a:rPr>
              <a:t>已</a:t>
            </a:r>
            <a:r>
              <a:rPr lang="en-US" sz="1400" kern="0" dirty="0">
                <a:solidFill>
                  <a:schemeClr val="tx1">
                    <a:lumMod val="65000"/>
                    <a:lumOff val="35000"/>
                  </a:schemeClr>
                </a:solidFill>
              </a:rPr>
              <a:t>在设备上安装和启用银联APP</a:t>
            </a:r>
            <a:endParaRPr lang="en-US" sz="1400" kern="0" dirty="0">
              <a:solidFill>
                <a:schemeClr val="tx1">
                  <a:lumMod val="65000"/>
                  <a:lumOff val="35000"/>
                </a:schemeClr>
              </a:solidFill>
            </a:endParaRPr>
          </a:p>
          <a:p>
            <a:pPr marL="0" indent="0">
              <a:buNone/>
            </a:pPr>
            <a:r>
              <a:rPr lang="en-US" sz="1400" kern="0" dirty="0">
                <a:solidFill>
                  <a:srgbClr val="FF0000"/>
                </a:solidFill>
              </a:rPr>
              <a:t>The UnionPay Application</a:t>
            </a:r>
            <a:endParaRPr lang="en-US" sz="1400" kern="0" dirty="0">
              <a:solidFill>
                <a:srgbClr val="FF0000"/>
              </a:solidFill>
            </a:endParaRPr>
          </a:p>
          <a:p>
            <a:pPr>
              <a:buFont typeface="Wingdings" panose="05000000000000000000" pitchFamily="2" charset="2"/>
              <a:buChar char="§"/>
            </a:pPr>
            <a:r>
              <a:rPr lang="en-US" sz="1200" i="1" kern="0" dirty="0">
                <a:solidFill>
                  <a:srgbClr val="FF0000"/>
                </a:solidFill>
              </a:rPr>
              <a:t>Can be installed from the Apple App Store or Google Play Store; search for </a:t>
            </a:r>
            <a:r>
              <a:rPr lang="en-US" sz="1200" b="1" i="1" kern="0" dirty="0">
                <a:solidFill>
                  <a:srgbClr val="FF0000"/>
                </a:solidFill>
              </a:rPr>
              <a:t>UnionPay</a:t>
            </a:r>
            <a:r>
              <a:rPr lang="en-US" sz="1200" i="1" kern="0" dirty="0">
                <a:solidFill>
                  <a:srgbClr val="FF0000"/>
                </a:solidFill>
              </a:rPr>
              <a:t> and choose the Cloud </a:t>
            </a:r>
            <a:r>
              <a:rPr lang="en-US" sz="1200" i="1" kern="0" dirty="0" err="1">
                <a:solidFill>
                  <a:srgbClr val="FF0000"/>
                </a:solidFill>
              </a:rPr>
              <a:t>QuickPass</a:t>
            </a:r>
            <a:r>
              <a:rPr lang="en-US" sz="1200" i="1" kern="0" dirty="0">
                <a:solidFill>
                  <a:srgbClr val="FF0000"/>
                </a:solidFill>
              </a:rPr>
              <a:t> (</a:t>
            </a:r>
            <a:r>
              <a:rPr lang="ja-JP" altLang="en-US" sz="1200" i="1" kern="0" dirty="0">
                <a:solidFill>
                  <a:srgbClr val="FF0000"/>
                </a:solidFill>
              </a:rPr>
              <a:t>云闪付</a:t>
            </a:r>
            <a:r>
              <a:rPr lang="en-AU" altLang="ja-JP" sz="1200" i="1" kern="0" dirty="0">
                <a:solidFill>
                  <a:srgbClr val="FF0000"/>
                </a:solidFill>
              </a:rPr>
              <a:t>) App</a:t>
            </a:r>
            <a:endParaRPr lang="en-US" sz="1200" i="1" kern="0" dirty="0">
              <a:solidFill>
                <a:srgbClr val="FF0000"/>
              </a:solidFill>
            </a:endParaRPr>
          </a:p>
          <a:p>
            <a:pPr>
              <a:buFont typeface="Wingdings" panose="05000000000000000000" pitchFamily="2" charset="2"/>
              <a:buChar char="§"/>
            </a:pPr>
            <a:r>
              <a:rPr lang="en-US" sz="1200" i="1" kern="0" dirty="0">
                <a:solidFill>
                  <a:srgbClr val="FF0000"/>
                </a:solidFill>
              </a:rPr>
              <a:t>Register and add your frequently used UnionPay payment cards – debit or credit</a:t>
            </a:r>
            <a:endParaRPr lang="en-US" sz="1200" i="1" kern="0" dirty="0">
              <a:solidFill>
                <a:srgbClr val="FF0000"/>
              </a:solidFill>
            </a:endParaRPr>
          </a:p>
          <a:p>
            <a:pPr marL="0" indent="0">
              <a:buFont typeface="Wingdings" panose="05000000000000000000" pitchFamily="2" charset="2"/>
              <a:buNone/>
            </a:pPr>
            <a:r>
              <a:rPr lang="en-US" sz="1200" i="1" kern="0" dirty="0">
                <a:solidFill>
                  <a:srgbClr val="FF0000"/>
                </a:solidFill>
              </a:rPr>
              <a:t>银联APP</a:t>
            </a:r>
            <a:endParaRPr lang="en-US" sz="1200" i="1" kern="0" dirty="0">
              <a:solidFill>
                <a:srgbClr val="FF0000"/>
              </a:solidFill>
            </a:endParaRPr>
          </a:p>
          <a:p>
            <a:pPr algn="l">
              <a:buClrTx/>
              <a:buFont typeface="Wingdings" panose="05000000000000000000" pitchFamily="2" charset="2"/>
            </a:pPr>
            <a:r>
              <a:rPr lang="en-US" sz="1200" i="1" kern="0" dirty="0">
                <a:solidFill>
                  <a:srgbClr val="FF0000"/>
                </a:solidFill>
              </a:rPr>
              <a:t>可通过苹果应用商店或谷歌Play商店安装；搜索银联并选择</a:t>
            </a:r>
            <a:r>
              <a:rPr lang="en-US" sz="1200" i="1" kern="0" dirty="0">
                <a:solidFill>
                  <a:srgbClr val="FF0000"/>
                </a:solidFill>
                <a:sym typeface="+mn-ea"/>
              </a:rPr>
              <a:t>云闪付APP</a:t>
            </a:r>
            <a:endParaRPr lang="en-US" sz="1200" i="1" kern="0" dirty="0">
              <a:solidFill>
                <a:srgbClr val="FF0000"/>
              </a:solidFill>
              <a:sym typeface="+mn-ea"/>
            </a:endParaRPr>
          </a:p>
          <a:p>
            <a:pPr algn="l">
              <a:buClrTx/>
              <a:buFont typeface="Wingdings" panose="05000000000000000000" pitchFamily="2" charset="2"/>
            </a:pPr>
            <a:r>
              <a:rPr lang="en-US" sz="1200" i="1" kern="0" dirty="0">
                <a:solidFill>
                  <a:srgbClr val="FF0000"/>
                </a:solidFill>
              </a:rPr>
              <a:t>注册并添加您</a:t>
            </a:r>
            <a:r>
              <a:rPr lang="zh-CN" altLang="en-US" sz="1200" i="1" kern="0" dirty="0">
                <a:solidFill>
                  <a:srgbClr val="FF0000"/>
                </a:solidFill>
              </a:rPr>
              <a:t>常用</a:t>
            </a:r>
            <a:r>
              <a:rPr lang="en-US" sz="1200" i="1" kern="0" dirty="0">
                <a:solidFill>
                  <a:srgbClr val="FF0000"/>
                </a:solidFill>
              </a:rPr>
              <a:t>的银联卡 </a:t>
            </a:r>
            <a:r>
              <a:rPr lang="en-US" sz="1200" i="1" kern="0" dirty="0">
                <a:solidFill>
                  <a:srgbClr val="FF0000"/>
                </a:solidFill>
                <a:sym typeface="+mn-ea"/>
              </a:rPr>
              <a:t>–</a:t>
            </a:r>
            <a:r>
              <a:rPr lang="en-US" sz="1200" i="1" kern="0" dirty="0">
                <a:solidFill>
                  <a:srgbClr val="FF0000"/>
                </a:solidFill>
              </a:rPr>
              <a:t>借记卡或信用卡</a:t>
            </a:r>
            <a:endParaRPr lang="en-US" sz="1200" i="1" kern="0" dirty="0">
              <a:solidFill>
                <a:srgbClr val="FF0000"/>
              </a:solidFill>
            </a:endParaRPr>
          </a:p>
          <a:p>
            <a:pPr marL="0" indent="0" algn="l">
              <a:buClrTx/>
              <a:buFont typeface="Wingdings" panose="05000000000000000000" pitchFamily="2" charset="2"/>
              <a:buNone/>
            </a:pPr>
            <a:endParaRPr lang="en-US" sz="1400" kern="0" dirty="0">
              <a:solidFill>
                <a:schemeClr val="tx1">
                  <a:lumMod val="65000"/>
                  <a:lumOff val="35000"/>
                </a:schemeClr>
              </a:solidFill>
            </a:endParaRPr>
          </a:p>
          <a:p>
            <a:pPr marL="0" indent="0">
              <a:buNone/>
            </a:pPr>
            <a:r>
              <a:rPr lang="en-US" sz="1400" kern="0" dirty="0">
                <a:solidFill>
                  <a:srgbClr val="00B050"/>
                </a:solidFill>
              </a:rPr>
              <a:t>If you have not installed the UnionPay Application</a:t>
            </a:r>
            <a:endParaRPr lang="en-US" sz="1400" kern="0" dirty="0">
              <a:solidFill>
                <a:srgbClr val="00B050"/>
              </a:solidFill>
            </a:endParaRPr>
          </a:p>
          <a:p>
            <a:pPr>
              <a:buFont typeface="Wingdings" panose="05000000000000000000" pitchFamily="2" charset="2"/>
              <a:buChar char="§"/>
            </a:pPr>
            <a:r>
              <a:rPr lang="en-US" sz="1200" i="1" kern="0" dirty="0">
                <a:solidFill>
                  <a:srgbClr val="00B050"/>
                </a:solidFill>
              </a:rPr>
              <a:t>Your experience will be less efficient and will be similar to using a personal computer to perform a UnionPay transaction</a:t>
            </a:r>
            <a:endParaRPr lang="en-US" sz="1200" i="1" kern="0" dirty="0">
              <a:solidFill>
                <a:srgbClr val="00B050"/>
              </a:solidFill>
            </a:endParaRPr>
          </a:p>
          <a:p>
            <a:pPr marL="0" indent="0">
              <a:buFont typeface="Wingdings" panose="05000000000000000000" pitchFamily="2" charset="2"/>
              <a:buNone/>
            </a:pPr>
            <a:r>
              <a:rPr lang="en-US" sz="1400" kern="0" dirty="0">
                <a:solidFill>
                  <a:srgbClr val="00B050"/>
                </a:solidFill>
              </a:rPr>
              <a:t>如果您尚未安装银联APP</a:t>
            </a:r>
            <a:endParaRPr lang="en-US" sz="1400" kern="0" dirty="0">
              <a:solidFill>
                <a:srgbClr val="00B050"/>
              </a:solidFill>
            </a:endParaRPr>
          </a:p>
          <a:p>
            <a:pPr>
              <a:buFont typeface="Wingdings" panose="05000000000000000000" pitchFamily="2" charset="2"/>
              <a:buChar char="§"/>
            </a:pPr>
            <a:r>
              <a:rPr lang="zh-CN" altLang="en-US" sz="1200" i="1" kern="0" dirty="0">
                <a:solidFill>
                  <a:srgbClr val="00B050"/>
                </a:solidFill>
              </a:rPr>
              <a:t>您的体验将</a:t>
            </a:r>
            <a:r>
              <a:rPr lang="zh-CN" altLang="en-US" sz="1200" i="1" kern="0" dirty="0">
                <a:solidFill>
                  <a:srgbClr val="00B050"/>
                </a:solidFill>
                <a:sym typeface="+mn-ea"/>
              </a:rPr>
              <a:t>与使用个人电脑执行银联交易类似，</a:t>
            </a:r>
            <a:r>
              <a:rPr lang="zh-CN" altLang="en-US" sz="1200" i="1" kern="0" dirty="0">
                <a:solidFill>
                  <a:srgbClr val="00B050"/>
                </a:solidFill>
              </a:rPr>
              <a:t>高效程度偏低。</a:t>
            </a:r>
            <a:endParaRPr lang="zh-CN" altLang="en-US" sz="1200" i="1" kern="0" dirty="0">
              <a:solidFill>
                <a:srgbClr val="00B050"/>
              </a:solidFill>
            </a:endParaRPr>
          </a:p>
        </p:txBody>
      </p:sp>
      <p:sp>
        <p:nvSpPr>
          <p:cNvPr id="6" name="Title 5"/>
          <p:cNvSpPr txBox="1"/>
          <p:nvPr/>
        </p:nvSpPr>
        <p:spPr bwMode="gray">
          <a:xfrm>
            <a:off x="557574" y="659349"/>
            <a:ext cx="7306266" cy="449263"/>
          </a:xfrm>
          <a:prstGeom prst="rect">
            <a:avLst/>
          </a:prstGeom>
          <a:noFill/>
          <a:ln w="9525">
            <a:noFill/>
            <a:miter lim="800000"/>
          </a:ln>
          <a:effectLst/>
        </p:spPr>
        <p:txBody>
          <a:bodyPr vert="horz" wrap="square" lIns="91440" tIns="45720" rIns="91440" bIns="45720" numCol="1" anchor="ctr" anchorCtr="0" compatLnSpc="1">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a:lstStyle>
          <a:p>
            <a:r>
              <a:rPr lang="en-GB" sz="1600" b="0" dirty="0"/>
              <a:t>PERFORMING A UNIONPAY TRANSACTION ON A MOBILE DEVICE</a:t>
            </a:r>
            <a:endParaRPr lang="en-GB" sz="1600" b="0" dirty="0"/>
          </a:p>
          <a:p>
            <a:r>
              <a:rPr lang="zh-CN" altLang="en-US" sz="1600" dirty="0" err="1" smtClean="0">
                <a:solidFill>
                  <a:schemeClr val="tx1"/>
                </a:solidFill>
                <a:ea typeface="宋体" panose="02010600030101010101" pitchFamily="2" charset="-122"/>
                <a:cs typeface="Arial" panose="020B0604020202020204" pitchFamily="34" charset="0"/>
                <a:sym typeface="+mn-ea"/>
              </a:rPr>
              <a:t>使用</a:t>
            </a:r>
            <a:r>
              <a:rPr lang="zh-CN" altLang="en-US" sz="1600" dirty="0" err="1" smtClean="0">
                <a:solidFill>
                  <a:schemeClr val="tx1"/>
                </a:solidFill>
                <a:ea typeface="宋体" panose="02010600030101010101" pitchFamily="2" charset="-122"/>
                <a:cs typeface="Arial" panose="020B0604020202020204" pitchFamily="34" charset="0"/>
                <a:sym typeface="+mn-ea"/>
              </a:rPr>
              <a:t>移动设备</a:t>
            </a:r>
            <a:r>
              <a:rPr lang="en-GB" altLang="zh-CN" sz="1600" dirty="0" err="1" smtClean="0">
                <a:solidFill>
                  <a:schemeClr val="tx1"/>
                </a:solidFill>
                <a:ea typeface="宋体" panose="02010600030101010101" pitchFamily="2" charset="-122"/>
                <a:cs typeface="Arial" panose="020B0604020202020204" pitchFamily="34" charset="0"/>
                <a:sym typeface="+mn-ea"/>
              </a:rPr>
              <a:t>执行银联交易</a:t>
            </a:r>
            <a:endParaRPr lang="en-GB" sz="1600" b="0" dirty="0"/>
          </a:p>
        </p:txBody>
      </p:sp>
      <p:sp>
        <p:nvSpPr>
          <p:cNvPr id="7" name="Text Placeholder 29"/>
          <p:cNvSpPr txBox="1"/>
          <p:nvPr/>
        </p:nvSpPr>
        <p:spPr bwMode="gray">
          <a:xfrm>
            <a:off x="557574" y="1299057"/>
            <a:ext cx="8244373" cy="461665"/>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kern="0" dirty="0"/>
              <a:t>The UnionPay Application </a:t>
            </a:r>
            <a:r>
              <a:rPr lang="zh-CN" altLang="en-US" kern="0" dirty="0"/>
              <a:t>银联</a:t>
            </a:r>
            <a:r>
              <a:rPr lang="en-US" altLang="zh-CN" kern="0" dirty="0"/>
              <a:t>APP</a:t>
            </a:r>
            <a:endParaRPr lang="en-US" altLang="zh-CN" kern="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85000"/>
            </a:schemeClr>
          </a:solidFill>
        </p:spPr>
        <p:txBody>
          <a:bodyPr/>
          <a:lstStyle/>
          <a:p>
            <a:pPr algn="ctr"/>
            <a:r>
              <a:rPr lang="en-GB" dirty="0">
                <a:solidFill>
                  <a:schemeClr val="tx1"/>
                </a:solidFill>
              </a:rPr>
              <a:t>Performing a UnionPay Transaction</a:t>
            </a:r>
            <a:br>
              <a:rPr lang="en-GB" dirty="0">
                <a:solidFill>
                  <a:schemeClr val="tx1"/>
                </a:solidFill>
              </a:rPr>
            </a:br>
            <a:r>
              <a:rPr lang="en-GB" dirty="0">
                <a:solidFill>
                  <a:schemeClr val="tx1"/>
                </a:solidFill>
              </a:rPr>
              <a:t>On a Mobile Device Using the UnionPay Application</a:t>
            </a:r>
            <a:br>
              <a:rPr lang="en-GB" dirty="0">
                <a:solidFill>
                  <a:schemeClr val="tx1"/>
                </a:solidFill>
              </a:rPr>
            </a:br>
            <a:r>
              <a:rPr lang="zh-CN" altLang="en-US" dirty="0" err="1" smtClean="0">
                <a:solidFill>
                  <a:schemeClr val="tx1"/>
                </a:solidFill>
                <a:ea typeface="宋体" panose="02010600030101010101" pitchFamily="2" charset="-122"/>
                <a:cs typeface="Arial" panose="020B0604020202020204" pitchFamily="34" charset="0"/>
                <a:sym typeface="+mn-ea"/>
              </a:rPr>
              <a:t>在移动设备上利用银联</a:t>
            </a:r>
            <a:r>
              <a:rPr altLang="zh-CN" dirty="0" err="1" smtClean="0">
                <a:solidFill>
                  <a:schemeClr val="tx1"/>
                </a:solidFill>
                <a:ea typeface="宋体" panose="02010600030101010101" pitchFamily="2" charset="-122"/>
                <a:cs typeface="Arial" panose="020B0604020202020204" pitchFamily="34" charset="0"/>
                <a:sym typeface="+mn-ea"/>
              </a:rPr>
              <a:t>APP</a:t>
            </a:r>
            <a:r>
              <a:rPr lang="en-GB" altLang="zh-CN" dirty="0" err="1" smtClean="0">
                <a:solidFill>
                  <a:schemeClr val="tx1"/>
                </a:solidFill>
                <a:ea typeface="宋体" panose="02010600030101010101" pitchFamily="2" charset="-122"/>
                <a:cs typeface="Arial" panose="020B0604020202020204" pitchFamily="34" charset="0"/>
                <a:sym typeface="+mn-ea"/>
              </a:rPr>
              <a:t>执行银联交易</a:t>
            </a:r>
            <a:br>
              <a:rPr lang="en-GB" altLang="zh-CN" dirty="0" err="1" smtClean="0">
                <a:solidFill>
                  <a:schemeClr val="tx1"/>
                </a:solidFill>
                <a:ea typeface="宋体" panose="02010600030101010101" pitchFamily="2" charset="-122"/>
                <a:cs typeface="Arial" panose="020B0604020202020204" pitchFamily="34" charset="0"/>
                <a:sym typeface="+mn-ea"/>
              </a:rPr>
            </a:br>
            <a:br>
              <a:rPr lang="en-GB" dirty="0">
                <a:solidFill>
                  <a:schemeClr val="tx1"/>
                </a:solidFill>
              </a:rPr>
            </a:br>
            <a:endParaRPr lang="en-US" dirty="0">
              <a:solidFill>
                <a:schemeClr val="tx1"/>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382905" y="1221740"/>
            <a:ext cx="8551545" cy="1626870"/>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sz="1200" kern="0" dirty="0">
                <a:solidFill>
                  <a:srgbClr val="002060"/>
                </a:solidFill>
              </a:rPr>
              <a:t>If you have installed the UnionPay Application; and registered and loaded your preferred UnionPay Credit and/or Debit card(s); the UnionPay Application will be automatically loaded; and you will be presented a screen similar to the one shown. Touch ‘</a:t>
            </a:r>
            <a:r>
              <a:rPr lang="en-US" sz="1200" i="1" kern="0" dirty="0">
                <a:solidFill>
                  <a:srgbClr val="002060"/>
                </a:solidFill>
              </a:rPr>
              <a:t>confirm payment’</a:t>
            </a:r>
            <a:r>
              <a:rPr lang="en-US" sz="1200" kern="0" dirty="0">
                <a:solidFill>
                  <a:srgbClr val="002060"/>
                </a:solidFill>
              </a:rPr>
              <a:t>, once the transaction has been approved by the card issuer you will be directed back to the merchant site </a:t>
            </a:r>
            <a:endParaRPr lang="en-US" sz="1200" kern="0" dirty="0">
              <a:solidFill>
                <a:srgbClr val="002060"/>
              </a:solidFill>
            </a:endParaRPr>
          </a:p>
          <a:p>
            <a:pPr marL="0" indent="0">
              <a:buNone/>
            </a:pPr>
            <a:r>
              <a:rPr lang="en-US" sz="1200" kern="0" dirty="0">
                <a:solidFill>
                  <a:srgbClr val="002060"/>
                </a:solidFill>
              </a:rPr>
              <a:t>如果您已经安装银联APP，</a:t>
            </a:r>
            <a:r>
              <a:rPr lang="zh-CN" altLang="en-US" sz="1200" kern="0" dirty="0">
                <a:solidFill>
                  <a:srgbClr val="002060"/>
                </a:solidFill>
              </a:rPr>
              <a:t>已</a:t>
            </a:r>
            <a:r>
              <a:rPr lang="en-US" sz="1200" kern="0" dirty="0">
                <a:solidFill>
                  <a:srgbClr val="002060"/>
                </a:solidFill>
              </a:rPr>
              <a:t>注册</a:t>
            </a:r>
            <a:r>
              <a:rPr lang="zh-CN" altLang="en-US" sz="1200" kern="0" dirty="0">
                <a:solidFill>
                  <a:srgbClr val="002060"/>
                </a:solidFill>
              </a:rPr>
              <a:t>并曾</a:t>
            </a:r>
            <a:r>
              <a:rPr lang="en-US" sz="1200" kern="0" dirty="0">
                <a:solidFill>
                  <a:srgbClr val="002060"/>
                </a:solidFill>
              </a:rPr>
              <a:t>加载</a:t>
            </a:r>
            <a:r>
              <a:rPr lang="zh-CN" altLang="en-US" sz="1200" kern="0" dirty="0">
                <a:solidFill>
                  <a:srgbClr val="002060"/>
                </a:solidFill>
              </a:rPr>
              <a:t>过</a:t>
            </a:r>
            <a:r>
              <a:rPr lang="en-US" sz="1200" kern="0" dirty="0">
                <a:solidFill>
                  <a:srgbClr val="002060"/>
                </a:solidFill>
              </a:rPr>
              <a:t>您</a:t>
            </a:r>
            <a:r>
              <a:rPr lang="zh-CN" altLang="en-US" sz="1200" kern="0" dirty="0">
                <a:solidFill>
                  <a:srgbClr val="002060"/>
                </a:solidFill>
              </a:rPr>
              <a:t>首选</a:t>
            </a:r>
            <a:r>
              <a:rPr lang="en-US" sz="1200" kern="0" dirty="0">
                <a:solidFill>
                  <a:srgbClr val="002060"/>
                </a:solidFill>
              </a:rPr>
              <a:t>的银联信用卡</a:t>
            </a:r>
            <a:r>
              <a:rPr lang="zh-CN" altLang="en-US" sz="1200" kern="0" dirty="0">
                <a:solidFill>
                  <a:srgbClr val="002060"/>
                </a:solidFill>
              </a:rPr>
              <a:t>及</a:t>
            </a:r>
            <a:r>
              <a:rPr lang="en-US" sz="1200" kern="0" dirty="0">
                <a:solidFill>
                  <a:srgbClr val="002060"/>
                </a:solidFill>
              </a:rPr>
              <a:t>/或借记卡;银联APP将自动加载</a:t>
            </a:r>
            <a:r>
              <a:rPr lang="zh-CN" altLang="en-US" sz="1200" kern="0" dirty="0">
                <a:solidFill>
                  <a:srgbClr val="002060"/>
                </a:solidFill>
                <a:ea typeface="宋体" panose="02010600030101010101" pitchFamily="2" charset="-122"/>
              </a:rPr>
              <a:t>，</a:t>
            </a:r>
            <a:r>
              <a:rPr lang="zh-CN" altLang="en-US" sz="1200" kern="0" dirty="0">
                <a:solidFill>
                  <a:srgbClr val="002060"/>
                </a:solidFill>
              </a:rPr>
              <a:t>页面显示与下图相似</a:t>
            </a:r>
            <a:r>
              <a:rPr lang="en-US" sz="1200" kern="0" dirty="0">
                <a:solidFill>
                  <a:srgbClr val="002060"/>
                </a:solidFill>
              </a:rPr>
              <a:t>。</a:t>
            </a:r>
            <a:r>
              <a:rPr lang="zh-CN" altLang="en-US" sz="1200" kern="0" dirty="0">
                <a:solidFill>
                  <a:srgbClr val="002060"/>
                </a:solidFill>
              </a:rPr>
              <a:t>点击</a:t>
            </a:r>
            <a:r>
              <a:rPr lang="en-US" sz="1200" i="1" kern="0" dirty="0">
                <a:solidFill>
                  <a:srgbClr val="002060"/>
                </a:solidFill>
              </a:rPr>
              <a:t>"确认付款"</a:t>
            </a:r>
            <a:r>
              <a:rPr lang="en-US" sz="1200" kern="0" dirty="0">
                <a:solidFill>
                  <a:srgbClr val="002060"/>
                </a:solidFill>
              </a:rPr>
              <a:t>，一旦交易获得发卡</a:t>
            </a:r>
            <a:r>
              <a:rPr lang="zh-CN" altLang="en-US" sz="1200" kern="0" dirty="0">
                <a:solidFill>
                  <a:srgbClr val="002060"/>
                </a:solidFill>
              </a:rPr>
              <a:t>行</a:t>
            </a:r>
            <a:r>
              <a:rPr lang="en-US" sz="1200" kern="0" dirty="0">
                <a:solidFill>
                  <a:srgbClr val="002060"/>
                </a:solidFill>
              </a:rPr>
              <a:t>批准，您将</a:t>
            </a:r>
            <a:r>
              <a:rPr lang="zh-CN" altLang="en-US" sz="1200" kern="0" dirty="0">
                <a:solidFill>
                  <a:srgbClr val="002060"/>
                </a:solidFill>
              </a:rPr>
              <a:t>重新返回商户页面。</a:t>
            </a:r>
            <a:endParaRPr lang="en-US" sz="1200" kern="0" dirty="0">
              <a:solidFill>
                <a:srgbClr val="002060"/>
              </a:solidFill>
            </a:endParaRPr>
          </a:p>
          <a:p>
            <a:pPr marL="0" indent="0">
              <a:buNone/>
            </a:pPr>
            <a:endParaRPr lang="en-US" sz="1200" i="1" kern="0" dirty="0">
              <a:solidFill>
                <a:schemeClr val="tx1">
                  <a:lumMod val="65000"/>
                  <a:lumOff val="35000"/>
                </a:schemeClr>
              </a:solidFill>
            </a:endParaRPr>
          </a:p>
          <a:p>
            <a:pPr marL="0" indent="0">
              <a:buNone/>
            </a:pPr>
            <a:endParaRPr lang="en-US" sz="1200" kern="0" dirty="0">
              <a:solidFill>
                <a:schemeClr val="tx1">
                  <a:lumMod val="65000"/>
                  <a:lumOff val="35000"/>
                </a:schemeClr>
              </a:solidFill>
            </a:endParaRPr>
          </a:p>
        </p:txBody>
      </p:sp>
      <p:sp>
        <p:nvSpPr>
          <p:cNvPr id="6" name="Title 5"/>
          <p:cNvSpPr txBox="1"/>
          <p:nvPr/>
        </p:nvSpPr>
        <p:spPr bwMode="gray">
          <a:xfrm>
            <a:off x="557574" y="659347"/>
            <a:ext cx="8284768" cy="449263"/>
          </a:xfrm>
          <a:prstGeom prst="rect">
            <a:avLst/>
          </a:prstGeom>
          <a:noFill/>
          <a:ln w="9525">
            <a:noFill/>
            <a:miter lim="800000"/>
          </a:ln>
          <a:effectLst/>
        </p:spPr>
        <p:txBody>
          <a:bodyPr vert="horz" wrap="square" lIns="91440" tIns="45720" rIns="91440" bIns="45720" numCol="1" anchor="ctr" anchorCtr="0" compatLnSpc="1">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a:lstStyle>
          <a:p>
            <a:r>
              <a:rPr lang="en-GB" sz="1600" b="0" dirty="0"/>
              <a:t>STEP 1a – USING A UNIONPAY CARD STORED IN THE UNIONPAY APPLICATION</a:t>
            </a:r>
            <a:endParaRPr lang="en-GB" sz="1600" b="0" dirty="0"/>
          </a:p>
          <a:p>
            <a:r>
              <a:rPr lang="zh-CN" altLang="en-GB" sz="1600" smtClean="0">
                <a:ea typeface="宋体" panose="02010600030101010101" pitchFamily="2" charset="-122"/>
                <a:cs typeface="Arial" panose="020B0604020202020204" pitchFamily="34" charset="0"/>
                <a:sym typeface="+mn-ea"/>
              </a:rPr>
              <a:t>第</a:t>
            </a:r>
            <a:r>
              <a:rPr lang="en-GB" sz="1600" b="0">
                <a:sym typeface="+mn-ea"/>
              </a:rPr>
              <a:t>1a</a:t>
            </a:r>
            <a:r>
              <a:rPr lang="en-GB" sz="1600" b="0">
                <a:sym typeface="+mn-ea"/>
              </a:rPr>
              <a:t>步</a:t>
            </a:r>
            <a:r>
              <a:rPr lang="en-GB" sz="1600" b="0">
                <a:sym typeface="+mn-ea"/>
              </a:rPr>
              <a:t> </a:t>
            </a:r>
            <a:r>
              <a:rPr altLang="en-GB" sz="1600" b="0">
                <a:sym typeface="+mn-ea"/>
              </a:rPr>
              <a:t>-</a:t>
            </a:r>
            <a:r>
              <a:rPr lang="en-GB" sz="1600" b="0">
                <a:sym typeface="+mn-ea"/>
              </a:rPr>
              <a:t> </a:t>
            </a:r>
            <a:r>
              <a:rPr sz="1600" b="0">
                <a:sym typeface="+mn-ea"/>
              </a:rPr>
              <a:t>使用</a:t>
            </a:r>
            <a:r>
              <a:rPr lang="zh-CN" altLang="en-US" sz="1600" b="0">
                <a:sym typeface="+mn-ea"/>
              </a:rPr>
              <a:t>银联</a:t>
            </a:r>
            <a:r>
              <a:rPr altLang="zh-CN" sz="1600" b="0">
                <a:sym typeface="+mn-ea"/>
              </a:rPr>
              <a:t>APP</a:t>
            </a:r>
            <a:r>
              <a:rPr lang="zh-CN" altLang="en-US" sz="1600" b="0">
                <a:sym typeface="+mn-ea"/>
              </a:rPr>
              <a:t>保存</a:t>
            </a:r>
            <a:r>
              <a:rPr sz="1600" b="0">
                <a:sym typeface="+mn-ea"/>
              </a:rPr>
              <a:t>的银联卡</a:t>
            </a:r>
            <a:endParaRPr sz="1600" b="0">
              <a:sym typeface="+mn-ea"/>
            </a:endParaRPr>
          </a:p>
          <a:p>
            <a:endParaRPr lang="en-GB" sz="1600" b="0" dirty="0"/>
          </a:p>
        </p:txBody>
      </p:sp>
      <p:grpSp>
        <p:nvGrpSpPr>
          <p:cNvPr id="23" name="Group 22"/>
          <p:cNvGrpSpPr/>
          <p:nvPr/>
        </p:nvGrpSpPr>
        <p:grpSpPr>
          <a:xfrm>
            <a:off x="1050925" y="2626995"/>
            <a:ext cx="6863715" cy="3213868"/>
            <a:chOff x="1014550" y="2068255"/>
            <a:chExt cx="7550328" cy="4329014"/>
          </a:xfrm>
        </p:grpSpPr>
        <p:pic>
          <p:nvPicPr>
            <p:cNvPr id="5" name="Picture 4" descr="A screenshot of a cell phon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02228" y="2068255"/>
              <a:ext cx="2339543" cy="4130398"/>
            </a:xfrm>
            <a:prstGeom prst="rect">
              <a:avLst/>
            </a:prstGeom>
          </p:spPr>
        </p:pic>
        <p:sp>
          <p:nvSpPr>
            <p:cNvPr id="7" name="Rectangle 6"/>
            <p:cNvSpPr/>
            <p:nvPr/>
          </p:nvSpPr>
          <p:spPr bwMode="gray">
            <a:xfrm>
              <a:off x="4763589" y="4693919"/>
              <a:ext cx="896982" cy="2177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AU" sz="2000" b="0" i="0" u="none" strike="noStrike" cap="none" normalizeH="0" baseline="0" dirty="0">
                <a:ln>
                  <a:noFill/>
                </a:ln>
                <a:noFill/>
                <a:effectLst/>
                <a:latin typeface="Arial" panose="020B0604020202020204" pitchFamily="34" charset="0"/>
              </a:endParaRPr>
            </a:p>
          </p:txBody>
        </p:sp>
        <p:cxnSp>
          <p:nvCxnSpPr>
            <p:cNvPr id="9" name="Straight Connector 8"/>
            <p:cNvCxnSpPr/>
            <p:nvPr/>
          </p:nvCxnSpPr>
          <p:spPr bwMode="gray">
            <a:xfrm flipV="1">
              <a:off x="5660571" y="3788229"/>
              <a:ext cx="722812" cy="923108"/>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
          <p:nvSpPr>
            <p:cNvPr id="10" name="TextBox 9"/>
            <p:cNvSpPr txBox="1"/>
            <p:nvPr/>
          </p:nvSpPr>
          <p:spPr bwMode="gray">
            <a:xfrm>
              <a:off x="6383384" y="3437363"/>
              <a:ext cx="1985553" cy="1146145"/>
            </a:xfrm>
            <a:prstGeom prst="rect">
              <a:avLst/>
            </a:prstGeom>
            <a:noFill/>
          </p:spPr>
          <p:txBody>
            <a:bodyPr wrap="square" rtlCol="0">
              <a:spAutoFit/>
            </a:bodyPr>
            <a:lstStyle/>
            <a:p>
              <a:pPr>
                <a:lnSpc>
                  <a:spcPct val="90000"/>
                </a:lnSpc>
                <a:spcBef>
                  <a:spcPts val="600"/>
                </a:spcBef>
              </a:pPr>
              <a:r>
                <a:rPr lang="en-AU" sz="1100" dirty="0">
                  <a:latin typeface="Georgia" panose="02040502050405020303" pitchFamily="18" charset="0"/>
                </a:rPr>
                <a:t>Don’t worry if you don’t recognise the merchant name as it may be the name of one of our partners</a:t>
              </a:r>
              <a:endParaRPr lang="en-AU" sz="1100" dirty="0">
                <a:latin typeface="Georgia" panose="02040502050405020303" pitchFamily="18" charset="0"/>
              </a:endParaRPr>
            </a:p>
          </p:txBody>
        </p:sp>
        <p:sp>
          <p:nvSpPr>
            <p:cNvPr id="11" name="Rectangle 10"/>
            <p:cNvSpPr/>
            <p:nvPr/>
          </p:nvSpPr>
          <p:spPr bwMode="gray">
            <a:xfrm>
              <a:off x="4632960" y="4959536"/>
              <a:ext cx="1027611" cy="2177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AU" sz="2000" b="0" i="0" u="none" strike="noStrike" cap="none" normalizeH="0" baseline="0" dirty="0">
                <a:ln>
                  <a:noFill/>
                </a:ln>
                <a:noFill/>
                <a:effectLst/>
                <a:latin typeface="Arial" panose="020B0604020202020204" pitchFamily="34" charset="0"/>
              </a:endParaRPr>
            </a:p>
          </p:txBody>
        </p:sp>
        <p:cxnSp>
          <p:nvCxnSpPr>
            <p:cNvPr id="13" name="Straight Connector 12"/>
            <p:cNvCxnSpPr>
              <a:stCxn id="11" idx="3"/>
            </p:cNvCxnSpPr>
            <p:nvPr/>
          </p:nvCxnSpPr>
          <p:spPr bwMode="gray">
            <a:xfrm>
              <a:off x="5660571" y="5068393"/>
              <a:ext cx="923109" cy="8704"/>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
          <p:nvSpPr>
            <p:cNvPr id="14" name="TextBox 13"/>
            <p:cNvSpPr txBox="1"/>
            <p:nvPr/>
          </p:nvSpPr>
          <p:spPr bwMode="gray">
            <a:xfrm>
              <a:off x="6579325" y="4660913"/>
              <a:ext cx="1985553" cy="1555849"/>
            </a:xfrm>
            <a:prstGeom prst="rect">
              <a:avLst/>
            </a:prstGeom>
            <a:noFill/>
          </p:spPr>
          <p:txBody>
            <a:bodyPr wrap="square" rtlCol="0">
              <a:spAutoFit/>
            </a:bodyPr>
            <a:lstStyle/>
            <a:p>
              <a:pPr>
                <a:lnSpc>
                  <a:spcPct val="90000"/>
                </a:lnSpc>
                <a:spcBef>
                  <a:spcPts val="600"/>
                </a:spcBef>
              </a:pPr>
              <a:r>
                <a:rPr lang="en-AU" sz="1100" dirty="0">
                  <a:latin typeface="Georgia" panose="02040502050405020303" pitchFamily="18" charset="0"/>
                </a:rPr>
                <a:t>Check the card number to be used; if you have enabled more than one card in the UnionPay Application you may be given the option to choose another card</a:t>
              </a:r>
              <a:endParaRPr lang="en-AU" sz="1100" dirty="0">
                <a:latin typeface="Georgia" panose="02040502050405020303" pitchFamily="18" charset="0"/>
              </a:endParaRPr>
            </a:p>
          </p:txBody>
        </p:sp>
        <p:sp>
          <p:nvSpPr>
            <p:cNvPr id="15" name="Rectangle 14"/>
            <p:cNvSpPr/>
            <p:nvPr/>
          </p:nvSpPr>
          <p:spPr bwMode="gray">
            <a:xfrm>
              <a:off x="3439884" y="3753393"/>
              <a:ext cx="261258" cy="200297"/>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AU" sz="2000" b="0" i="0" u="none" strike="noStrike" cap="none" normalizeH="0" baseline="0" dirty="0">
                <a:ln>
                  <a:noFill/>
                </a:ln>
                <a:solidFill>
                  <a:schemeClr val="bg1"/>
                </a:solidFill>
                <a:effectLst/>
                <a:latin typeface="Arial" panose="020B0604020202020204" pitchFamily="34" charset="0"/>
              </a:endParaRPr>
            </a:p>
          </p:txBody>
        </p:sp>
        <p:cxnSp>
          <p:nvCxnSpPr>
            <p:cNvPr id="17" name="Straight Connector 16"/>
            <p:cNvCxnSpPr/>
            <p:nvPr/>
          </p:nvCxnSpPr>
          <p:spPr bwMode="gray">
            <a:xfrm flipH="1">
              <a:off x="2525486" y="3857897"/>
              <a:ext cx="914398" cy="0"/>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
          <p:nvSpPr>
            <p:cNvPr id="18" name="TextBox 17"/>
            <p:cNvSpPr txBox="1"/>
            <p:nvPr/>
          </p:nvSpPr>
          <p:spPr bwMode="gray">
            <a:xfrm>
              <a:off x="1076392" y="3659381"/>
              <a:ext cx="1606731" cy="532016"/>
            </a:xfrm>
            <a:prstGeom prst="rect">
              <a:avLst/>
            </a:prstGeom>
            <a:noFill/>
          </p:spPr>
          <p:txBody>
            <a:bodyPr wrap="square" rtlCol="0">
              <a:spAutoFit/>
            </a:bodyPr>
            <a:lstStyle/>
            <a:p>
              <a:pPr>
                <a:lnSpc>
                  <a:spcPct val="90000"/>
                </a:lnSpc>
                <a:spcBef>
                  <a:spcPts val="600"/>
                </a:spcBef>
              </a:pPr>
              <a:r>
                <a:rPr lang="en-AU" sz="1100" dirty="0">
                  <a:latin typeface="Georgia" panose="02040502050405020303" pitchFamily="18" charset="0"/>
                </a:rPr>
                <a:t>Touch here to cancel the transaction</a:t>
              </a:r>
              <a:endParaRPr lang="en-AU" sz="1100" dirty="0">
                <a:latin typeface="Georgia" panose="02040502050405020303" pitchFamily="18" charset="0"/>
              </a:endParaRPr>
            </a:p>
          </p:txBody>
        </p:sp>
        <p:sp>
          <p:nvSpPr>
            <p:cNvPr id="19" name="Rectangle 18"/>
            <p:cNvSpPr/>
            <p:nvPr/>
          </p:nvSpPr>
          <p:spPr bwMode="gray">
            <a:xfrm>
              <a:off x="3402228" y="5538651"/>
              <a:ext cx="2339543" cy="347417"/>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AU" sz="2000" b="0" i="0" u="none" strike="noStrike" cap="none" normalizeH="0" baseline="0" dirty="0">
                <a:ln>
                  <a:noFill/>
                </a:ln>
                <a:solidFill>
                  <a:schemeClr val="bg1"/>
                </a:solidFill>
                <a:effectLst/>
                <a:latin typeface="Arial" panose="020B0604020202020204" pitchFamily="34" charset="0"/>
              </a:endParaRPr>
            </a:p>
          </p:txBody>
        </p:sp>
        <p:cxnSp>
          <p:nvCxnSpPr>
            <p:cNvPr id="21" name="Straight Connector 20"/>
            <p:cNvCxnSpPr>
              <a:stCxn id="19" idx="1"/>
            </p:cNvCxnSpPr>
            <p:nvPr/>
          </p:nvCxnSpPr>
          <p:spPr bwMode="gray">
            <a:xfrm flipH="1">
              <a:off x="2525486" y="5712360"/>
              <a:ext cx="876742" cy="17880"/>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
          <p:nvSpPr>
            <p:cNvPr id="22" name="TextBox 21"/>
            <p:cNvSpPr txBox="1"/>
            <p:nvPr/>
          </p:nvSpPr>
          <p:spPr bwMode="gray">
            <a:xfrm>
              <a:off x="1014550" y="5455549"/>
              <a:ext cx="1606731" cy="941720"/>
            </a:xfrm>
            <a:prstGeom prst="rect">
              <a:avLst/>
            </a:prstGeom>
            <a:noFill/>
          </p:spPr>
          <p:txBody>
            <a:bodyPr wrap="square" rtlCol="0">
              <a:spAutoFit/>
            </a:bodyPr>
            <a:lstStyle/>
            <a:p>
              <a:pPr>
                <a:lnSpc>
                  <a:spcPct val="90000"/>
                </a:lnSpc>
                <a:spcBef>
                  <a:spcPts val="600"/>
                </a:spcBef>
              </a:pPr>
              <a:r>
                <a:rPr lang="en-AU" sz="1100" dirty="0">
                  <a:latin typeface="Georgia" panose="02040502050405020303" pitchFamily="18" charset="0"/>
                </a:rPr>
                <a:t>Touch ‘confirm payment’ to complete the transaction</a:t>
              </a:r>
              <a:endParaRPr lang="en-AU" sz="1100" dirty="0">
                <a:latin typeface="Georgia" panose="02040502050405020303" pitchFamily="18" charset="0"/>
              </a:endParaRPr>
            </a:p>
          </p:txBody>
        </p:sp>
      </p:grpSp>
      <p:sp>
        <p:nvSpPr>
          <p:cNvPr id="2" name="文本框 1"/>
          <p:cNvSpPr txBox="1"/>
          <p:nvPr/>
        </p:nvSpPr>
        <p:spPr>
          <a:xfrm>
            <a:off x="1071245" y="4149090"/>
            <a:ext cx="1198880" cy="229870"/>
          </a:xfrm>
          <a:prstGeom prst="rect">
            <a:avLst/>
          </a:prstGeom>
          <a:noFill/>
        </p:spPr>
        <p:txBody>
          <a:bodyPr wrap="none" rtlCol="0">
            <a:spAutoFit/>
          </a:bodyPr>
          <a:p>
            <a:pPr>
              <a:lnSpc>
                <a:spcPct val="90000"/>
              </a:lnSpc>
              <a:spcBef>
                <a:spcPts val="600"/>
              </a:spcBef>
            </a:pPr>
            <a:r>
              <a:rPr lang="zh-CN" altLang="en-US" sz="1000" dirty="0" err="1" smtClean="0">
                <a:latin typeface="+mn-lt"/>
              </a:rPr>
              <a:t>点击此处取消交易</a:t>
            </a:r>
            <a:endParaRPr lang="zh-CN" altLang="en-US" sz="1000" dirty="0" err="1" smtClean="0">
              <a:latin typeface="+mn-lt"/>
            </a:endParaRPr>
          </a:p>
        </p:txBody>
      </p:sp>
      <p:sp>
        <p:nvSpPr>
          <p:cNvPr id="8" name="文本框 7"/>
          <p:cNvSpPr txBox="1"/>
          <p:nvPr/>
        </p:nvSpPr>
        <p:spPr>
          <a:xfrm>
            <a:off x="727075" y="4973320"/>
            <a:ext cx="1543050" cy="229870"/>
          </a:xfrm>
          <a:prstGeom prst="rect">
            <a:avLst/>
          </a:prstGeom>
          <a:noFill/>
        </p:spPr>
        <p:txBody>
          <a:bodyPr wrap="none" rtlCol="0">
            <a:spAutoFit/>
          </a:bodyPr>
          <a:p>
            <a:pPr algn="l">
              <a:lnSpc>
                <a:spcPct val="90000"/>
              </a:lnSpc>
              <a:spcBef>
                <a:spcPts val="600"/>
              </a:spcBef>
            </a:pPr>
            <a:r>
              <a:rPr lang="zh-CN" altLang="en-US" sz="1000" dirty="0" err="1" smtClean="0">
                <a:latin typeface="+mn-lt"/>
              </a:rPr>
              <a:t>点击</a:t>
            </a:r>
            <a:r>
              <a:rPr lang="en-US" sz="1000" kern="0" dirty="0">
                <a:solidFill>
                  <a:srgbClr val="002060"/>
                </a:solidFill>
                <a:sym typeface="+mn-ea"/>
              </a:rPr>
              <a:t>"确认付款"</a:t>
            </a:r>
            <a:r>
              <a:rPr lang="zh-CN" altLang="en-US" sz="1000" kern="0" dirty="0">
                <a:solidFill>
                  <a:srgbClr val="002060"/>
                </a:solidFill>
                <a:sym typeface="+mn-ea"/>
              </a:rPr>
              <a:t>完成交易</a:t>
            </a:r>
            <a:endParaRPr lang="zh-CN" altLang="en-US" sz="1000" kern="0" dirty="0">
              <a:solidFill>
                <a:srgbClr val="002060"/>
              </a:solidFill>
              <a:sym typeface="+mn-ea"/>
            </a:endParaRPr>
          </a:p>
        </p:txBody>
      </p:sp>
      <p:sp>
        <p:nvSpPr>
          <p:cNvPr id="12" name="TextBox 5"/>
          <p:cNvSpPr txBox="1"/>
          <p:nvPr/>
        </p:nvSpPr>
        <p:spPr>
          <a:xfrm>
            <a:off x="6109128" y="2954717"/>
            <a:ext cx="1733421" cy="583565"/>
          </a:xfrm>
          <a:prstGeom prst="rect">
            <a:avLst/>
          </a:prstGeom>
          <a:noFill/>
        </p:spPr>
        <p:txBody>
          <a:bodyPr wrap="square" rtlCol="0">
            <a:spAutoFit/>
          </a:bodyPr>
          <a:p>
            <a:pPr>
              <a:lnSpc>
                <a:spcPct val="5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如果不认识商户名称 ，</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5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您不必为此担忧，</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5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它可能是我们的合作伙伴之一</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p:txBody>
      </p:sp>
      <p:sp>
        <p:nvSpPr>
          <p:cNvPr id="24" name="文本框 23"/>
          <p:cNvSpPr txBox="1"/>
          <p:nvPr/>
        </p:nvSpPr>
        <p:spPr>
          <a:xfrm>
            <a:off x="6113780" y="5706745"/>
            <a:ext cx="2008505" cy="706755"/>
          </a:xfrm>
          <a:prstGeom prst="rect">
            <a:avLst/>
          </a:prstGeom>
          <a:noFill/>
        </p:spPr>
        <p:txBody>
          <a:bodyPr wrap="square" rtlCol="0">
            <a:spAutoFit/>
          </a:bodyPr>
          <a:p>
            <a:pPr algn="l">
              <a:lnSpc>
                <a:spcPct val="100000"/>
              </a:lnSpc>
              <a:spcBef>
                <a:spcPts val="600"/>
              </a:spcBef>
            </a:pPr>
            <a:r>
              <a:rPr lang="zh-CN" altLang="en-US" sz="1000" dirty="0" smtClean="0">
                <a:ea typeface="宋体" panose="02010600030101010101" pitchFamily="2" charset="-122"/>
                <a:cs typeface="Arial" panose="020B0604020202020204" pitchFamily="34" charset="0"/>
                <a:sym typeface="+mn-ea"/>
              </a:rPr>
              <a:t>检查即将使用的银行卡卡号，如果您此前曾在银联</a:t>
            </a:r>
            <a:r>
              <a:rPr lang="en-US" altLang="zh-CN" sz="1000" dirty="0" smtClean="0">
                <a:ea typeface="宋体" panose="02010600030101010101" pitchFamily="2" charset="-122"/>
                <a:cs typeface="Arial" panose="020B0604020202020204" pitchFamily="34" charset="0"/>
                <a:sym typeface="+mn-ea"/>
              </a:rPr>
              <a:t>APP</a:t>
            </a:r>
            <a:r>
              <a:rPr lang="zh-CN" altLang="en-US" sz="1000" dirty="0" smtClean="0">
                <a:ea typeface="宋体" panose="02010600030101010101" pitchFamily="2" charset="-122"/>
                <a:cs typeface="Arial" panose="020B0604020202020204" pitchFamily="34" charset="0"/>
                <a:sym typeface="+mn-ea"/>
              </a:rPr>
              <a:t>启用</a:t>
            </a:r>
            <a:r>
              <a:rPr lang="zh-CN" altLang="en-US" sz="1000" dirty="0" smtClean="0">
                <a:ea typeface="宋体" panose="02010600030101010101" pitchFamily="2" charset="-122"/>
                <a:cs typeface="Arial" panose="020B0604020202020204" pitchFamily="34" charset="0"/>
                <a:sym typeface="+mn-ea"/>
              </a:rPr>
              <a:t>过不止一张银行卡，您可以使用</a:t>
            </a:r>
            <a:r>
              <a:rPr lang="zh-CN" altLang="en-US" sz="1000" dirty="0" smtClean="0">
                <a:ea typeface="宋体" panose="02010600030101010101" pitchFamily="2" charset="-122"/>
                <a:cs typeface="Arial" panose="020B0604020202020204" pitchFamily="34" charset="0"/>
                <a:sym typeface="+mn-ea"/>
              </a:rPr>
              <a:t>选择另一张卡</a:t>
            </a:r>
            <a:endParaRPr lang="zh-CN" altLang="en-US" sz="1000" kern="0" dirty="0">
              <a:solidFill>
                <a:srgbClr val="002060"/>
              </a:solidFill>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85000"/>
            </a:schemeClr>
          </a:solidFill>
        </p:spPr>
        <p:txBody>
          <a:bodyPr/>
          <a:lstStyle/>
          <a:p>
            <a:pPr algn="ctr"/>
            <a:r>
              <a:rPr lang="en-GB" dirty="0">
                <a:solidFill>
                  <a:schemeClr val="tx1"/>
                </a:solidFill>
              </a:rPr>
              <a:t>Performing a UnionPay Transaction</a:t>
            </a:r>
            <a:br>
              <a:rPr lang="en-GB" dirty="0">
                <a:solidFill>
                  <a:schemeClr val="tx1"/>
                </a:solidFill>
              </a:rPr>
            </a:br>
            <a:r>
              <a:rPr lang="en-GB" dirty="0">
                <a:solidFill>
                  <a:schemeClr val="tx1"/>
                </a:solidFill>
              </a:rPr>
              <a:t>On a Mobile Device Without the UnionPay Application</a:t>
            </a:r>
            <a:br>
              <a:rPr lang="en-GB" dirty="0">
                <a:solidFill>
                  <a:schemeClr val="tx1"/>
                </a:solidFill>
              </a:rPr>
            </a:br>
            <a:r>
              <a:rPr lang="zh-CN" altLang="en-US" dirty="0" err="1" smtClean="0">
                <a:solidFill>
                  <a:schemeClr val="tx1"/>
                </a:solidFill>
                <a:ea typeface="宋体" panose="02010600030101010101" pitchFamily="2" charset="-122"/>
                <a:cs typeface="Arial" panose="020B0604020202020204" pitchFamily="34" charset="0"/>
                <a:sym typeface="+mn-ea"/>
              </a:rPr>
              <a:t>在</a:t>
            </a:r>
            <a:r>
              <a:rPr lang="zh-CN" altLang="en-GB" dirty="0" err="1" smtClean="0">
                <a:solidFill>
                  <a:schemeClr val="tx1"/>
                </a:solidFill>
                <a:ea typeface="宋体" panose="02010600030101010101" pitchFamily="2" charset="-122"/>
                <a:cs typeface="Arial" panose="020B0604020202020204" pitchFamily="34" charset="0"/>
                <a:sym typeface="+mn-ea"/>
              </a:rPr>
              <a:t>未安装银联</a:t>
            </a:r>
            <a:r>
              <a:rPr altLang="zh-CN" dirty="0" err="1" smtClean="0">
                <a:solidFill>
                  <a:schemeClr val="tx1"/>
                </a:solidFill>
                <a:ea typeface="宋体" panose="02010600030101010101" pitchFamily="2" charset="-122"/>
                <a:cs typeface="Arial" panose="020B0604020202020204" pitchFamily="34" charset="0"/>
                <a:sym typeface="+mn-ea"/>
              </a:rPr>
              <a:t>APP</a:t>
            </a:r>
            <a:r>
              <a:rPr lang="zh-CN" altLang="en-US" dirty="0" err="1" smtClean="0">
                <a:solidFill>
                  <a:schemeClr val="tx1"/>
                </a:solidFill>
                <a:ea typeface="宋体" panose="02010600030101010101" pitchFamily="2" charset="-122"/>
                <a:cs typeface="Arial" panose="020B0604020202020204" pitchFamily="34" charset="0"/>
                <a:sym typeface="+mn-ea"/>
              </a:rPr>
              <a:t>的移动设备上</a:t>
            </a:r>
            <a:r>
              <a:rPr lang="en-GB" altLang="zh-CN" dirty="0" err="1" smtClean="0">
                <a:solidFill>
                  <a:schemeClr val="tx1"/>
                </a:solidFill>
                <a:ea typeface="宋体" panose="02010600030101010101" pitchFamily="2" charset="-122"/>
                <a:cs typeface="Arial" panose="020B0604020202020204" pitchFamily="34" charset="0"/>
                <a:sym typeface="+mn-ea"/>
              </a:rPr>
              <a:t>执行银联交易</a:t>
            </a:r>
            <a:br>
              <a:rPr lang="en-GB" altLang="zh-CN" dirty="0" err="1" smtClean="0">
                <a:solidFill>
                  <a:schemeClr val="tx1"/>
                </a:solidFill>
                <a:ea typeface="宋体" panose="02010600030101010101" pitchFamily="2" charset="-122"/>
                <a:cs typeface="Arial" panose="020B0604020202020204" pitchFamily="34" charset="0"/>
                <a:sym typeface="+mn-ea"/>
              </a:rPr>
            </a:br>
            <a:endParaRPr lang="en-US" dirty="0">
              <a:solidFill>
                <a:schemeClr val="tx1"/>
              </a:solidFil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382905" y="1221740"/>
            <a:ext cx="8533765" cy="977265"/>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sz="1200" kern="0" dirty="0">
                <a:solidFill>
                  <a:srgbClr val="002060"/>
                </a:solidFill>
              </a:rPr>
              <a:t>If you have not installed the UnionPay Application or it cannot be loaded; you will be directed to a page to confirm that you would like to continue. Touch ‘</a:t>
            </a:r>
            <a:r>
              <a:rPr lang="en-US" sz="1200" i="1" kern="0" dirty="0">
                <a:solidFill>
                  <a:srgbClr val="002060"/>
                </a:solidFill>
              </a:rPr>
              <a:t>Continue to Payment</a:t>
            </a:r>
            <a:r>
              <a:rPr lang="en-US" sz="1200" kern="0" dirty="0">
                <a:solidFill>
                  <a:srgbClr val="002060"/>
                </a:solidFill>
              </a:rPr>
              <a:t>’  to complete the payment by entering your card details </a:t>
            </a:r>
            <a:endParaRPr lang="en-US" sz="1200" kern="0" dirty="0">
              <a:solidFill>
                <a:srgbClr val="002060"/>
              </a:solidFill>
            </a:endParaRPr>
          </a:p>
          <a:p>
            <a:pPr marL="0" indent="0">
              <a:buNone/>
            </a:pPr>
            <a:r>
              <a:rPr lang="en-US" sz="1200" kern="0" dirty="0">
                <a:solidFill>
                  <a:srgbClr val="002060"/>
                </a:solidFill>
              </a:rPr>
              <a:t>如果您尚未安装银联APP或无法加载</a:t>
            </a:r>
            <a:r>
              <a:rPr lang="zh-CN" altLang="en-US" sz="1200" kern="0" dirty="0">
                <a:solidFill>
                  <a:srgbClr val="002060"/>
                </a:solidFill>
                <a:ea typeface="宋体" panose="02010600030101010101" pitchFamily="2" charset="-122"/>
              </a:rPr>
              <a:t>，</a:t>
            </a:r>
            <a:r>
              <a:rPr lang="zh-CN" altLang="en-US" sz="1200" kern="0" dirty="0">
                <a:solidFill>
                  <a:srgbClr val="002060"/>
                </a:solidFill>
              </a:rPr>
              <a:t>您将被导向一个新的页面以确认是否继续支付。点击</a:t>
            </a:r>
            <a:r>
              <a:rPr lang="en-US" sz="1200" i="1" kern="0" dirty="0">
                <a:solidFill>
                  <a:srgbClr val="002060"/>
                </a:solidFill>
                <a:sym typeface="+mn-ea"/>
              </a:rPr>
              <a:t>"继续</a:t>
            </a:r>
            <a:r>
              <a:rPr lang="zh-CN" altLang="en-US" sz="1200" i="1" kern="0" dirty="0">
                <a:solidFill>
                  <a:srgbClr val="002060"/>
                </a:solidFill>
                <a:sym typeface="+mn-ea"/>
              </a:rPr>
              <a:t>支付</a:t>
            </a:r>
            <a:r>
              <a:rPr lang="en-US" sz="1200" i="1" kern="0" dirty="0">
                <a:solidFill>
                  <a:srgbClr val="002060"/>
                </a:solidFill>
                <a:sym typeface="+mn-ea"/>
              </a:rPr>
              <a:t>"</a:t>
            </a:r>
            <a:r>
              <a:rPr lang="zh-CN" altLang="en-US" sz="1200" kern="0" dirty="0">
                <a:solidFill>
                  <a:srgbClr val="002060"/>
                </a:solidFill>
                <a:sym typeface="+mn-ea"/>
              </a:rPr>
              <a:t>并</a:t>
            </a:r>
            <a:r>
              <a:rPr lang="en-US" sz="1200" kern="0" dirty="0">
                <a:solidFill>
                  <a:srgbClr val="002060"/>
                </a:solidFill>
                <a:sym typeface="+mn-ea"/>
              </a:rPr>
              <a:t>输入</a:t>
            </a:r>
            <a:r>
              <a:rPr lang="en-US" sz="1200" kern="0" dirty="0">
                <a:solidFill>
                  <a:srgbClr val="002060"/>
                </a:solidFill>
                <a:sym typeface="+mn-ea"/>
              </a:rPr>
              <a:t>详细</a:t>
            </a:r>
            <a:r>
              <a:rPr lang="en-US" sz="1200" kern="0" dirty="0">
                <a:solidFill>
                  <a:srgbClr val="002060"/>
                </a:solidFill>
                <a:sym typeface="+mn-ea"/>
              </a:rPr>
              <a:t>的</a:t>
            </a:r>
            <a:r>
              <a:rPr lang="zh-CN" altLang="en-US" sz="1200" kern="0" dirty="0">
                <a:solidFill>
                  <a:srgbClr val="002060"/>
                </a:solidFill>
                <a:sym typeface="+mn-ea"/>
              </a:rPr>
              <a:t>银行</a:t>
            </a:r>
            <a:r>
              <a:rPr lang="en-US" sz="1200" kern="0" dirty="0">
                <a:solidFill>
                  <a:srgbClr val="002060"/>
                </a:solidFill>
                <a:sym typeface="+mn-ea"/>
              </a:rPr>
              <a:t>卡信息以完成</a:t>
            </a:r>
            <a:r>
              <a:rPr lang="zh-CN" altLang="en-US" sz="1200" kern="0" dirty="0">
                <a:solidFill>
                  <a:srgbClr val="002060"/>
                </a:solidFill>
                <a:sym typeface="+mn-ea"/>
              </a:rPr>
              <a:t>付款</a:t>
            </a:r>
            <a:r>
              <a:rPr lang="zh-CN" altLang="en-US" sz="1200" kern="0" dirty="0">
                <a:solidFill>
                  <a:srgbClr val="002060"/>
                </a:solidFill>
                <a:sym typeface="+mn-ea"/>
              </a:rPr>
              <a:t>。</a:t>
            </a:r>
            <a:endParaRPr lang="en-US" sz="1200" kern="0" dirty="0">
              <a:solidFill>
                <a:srgbClr val="002060"/>
              </a:solidFill>
            </a:endParaRPr>
          </a:p>
          <a:p>
            <a:pPr marL="0" indent="0">
              <a:buNone/>
            </a:pPr>
            <a:endParaRPr lang="en-US" sz="1200" kern="0" dirty="0">
              <a:solidFill>
                <a:srgbClr val="002060"/>
              </a:solidFill>
            </a:endParaRPr>
          </a:p>
          <a:p>
            <a:pPr marL="0" indent="0">
              <a:buNone/>
            </a:pPr>
            <a:endParaRPr lang="en-US" sz="1200" i="1" kern="0" dirty="0">
              <a:solidFill>
                <a:schemeClr val="tx1">
                  <a:lumMod val="65000"/>
                  <a:lumOff val="35000"/>
                </a:schemeClr>
              </a:solidFill>
            </a:endParaRPr>
          </a:p>
          <a:p>
            <a:pPr marL="0" indent="0">
              <a:buNone/>
            </a:pPr>
            <a:endParaRPr lang="en-US" sz="1200" kern="0" dirty="0">
              <a:solidFill>
                <a:schemeClr val="tx1">
                  <a:lumMod val="65000"/>
                  <a:lumOff val="35000"/>
                </a:schemeClr>
              </a:solidFill>
            </a:endParaRPr>
          </a:p>
        </p:txBody>
      </p:sp>
      <p:sp>
        <p:nvSpPr>
          <p:cNvPr id="6" name="Title 5"/>
          <p:cNvSpPr txBox="1"/>
          <p:nvPr/>
        </p:nvSpPr>
        <p:spPr bwMode="gray">
          <a:xfrm>
            <a:off x="557574" y="659347"/>
            <a:ext cx="8284768" cy="449263"/>
          </a:xfrm>
          <a:prstGeom prst="rect">
            <a:avLst/>
          </a:prstGeom>
          <a:noFill/>
          <a:ln w="9525">
            <a:noFill/>
            <a:miter lim="800000"/>
          </a:ln>
          <a:effectLst/>
        </p:spPr>
        <p:txBody>
          <a:bodyPr vert="horz" wrap="square" lIns="91440" tIns="45720" rIns="91440" bIns="45720" numCol="1" anchor="ctr" anchorCtr="0" compatLnSpc="1">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a:lstStyle>
          <a:p>
            <a:r>
              <a:rPr lang="en-GB" sz="1600" b="0" dirty="0"/>
              <a:t>STEP 1b – USING A UNIONPAY CARD ON A MOBILE DEVICE</a:t>
            </a:r>
            <a:endParaRPr lang="en-GB" sz="1600" b="0" dirty="0"/>
          </a:p>
          <a:p>
            <a:r>
              <a:rPr lang="zh-CN" altLang="en-GB" sz="1600" smtClean="0">
                <a:ea typeface="宋体" panose="02010600030101010101" pitchFamily="2" charset="-122"/>
                <a:cs typeface="Arial" panose="020B0604020202020204" pitchFamily="34" charset="0"/>
                <a:sym typeface="+mn-ea"/>
              </a:rPr>
              <a:t>第</a:t>
            </a:r>
            <a:r>
              <a:rPr lang="en-GB" sz="1600" b="0" dirty="0"/>
              <a:t>1b</a:t>
            </a:r>
            <a:r>
              <a:rPr lang="en-GB" sz="1600" b="0">
                <a:sym typeface="+mn-ea"/>
              </a:rPr>
              <a:t>步</a:t>
            </a:r>
            <a:r>
              <a:rPr lang="en-GB" sz="1600" b="0" dirty="0"/>
              <a:t> </a:t>
            </a:r>
            <a:r>
              <a:rPr altLang="en-GB" sz="1600" b="0" dirty="0"/>
              <a:t>-</a:t>
            </a:r>
            <a:r>
              <a:rPr lang="en-GB" sz="1600" b="0" dirty="0"/>
              <a:t> 在移动设备上使用</a:t>
            </a:r>
            <a:r>
              <a:rPr lang="zh-CN" altLang="en-GB" sz="1600" b="0" dirty="0"/>
              <a:t>银联</a:t>
            </a:r>
            <a:r>
              <a:rPr lang="en-GB" sz="1600" b="0" dirty="0"/>
              <a:t>卡</a:t>
            </a:r>
            <a:endParaRPr lang="en-GB" sz="1600" b="0" dirty="0"/>
          </a:p>
        </p:txBody>
      </p:sp>
      <p:grpSp>
        <p:nvGrpSpPr>
          <p:cNvPr id="24" name="Group 23"/>
          <p:cNvGrpSpPr/>
          <p:nvPr/>
        </p:nvGrpSpPr>
        <p:grpSpPr>
          <a:xfrm>
            <a:off x="1623060" y="2313940"/>
            <a:ext cx="6190615" cy="3957955"/>
            <a:chOff x="1109172" y="1943099"/>
            <a:chExt cx="7137845" cy="4328535"/>
          </a:xfrm>
        </p:grpSpPr>
        <p:pic>
          <p:nvPicPr>
            <p:cNvPr id="3" name="Picture 2" descr="A screenshot of a cell phon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09172" y="1943099"/>
              <a:ext cx="6925656" cy="4328535"/>
            </a:xfrm>
            <a:prstGeom prst="rect">
              <a:avLst/>
            </a:prstGeom>
          </p:spPr>
        </p:pic>
        <p:sp>
          <p:nvSpPr>
            <p:cNvPr id="8" name="Rectangle 7"/>
            <p:cNvSpPr/>
            <p:nvPr/>
          </p:nvSpPr>
          <p:spPr bwMode="gray">
            <a:xfrm>
              <a:off x="3405051" y="4171406"/>
              <a:ext cx="2316480" cy="46155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AU" sz="2000" b="0" i="0" u="none" strike="noStrike" cap="none" normalizeH="0" baseline="0" dirty="0">
                <a:ln>
                  <a:noFill/>
                </a:ln>
                <a:solidFill>
                  <a:schemeClr val="bg1"/>
                </a:solidFill>
                <a:effectLst/>
                <a:latin typeface="Arial" panose="020B0604020202020204" pitchFamily="34" charset="0"/>
              </a:endParaRPr>
            </a:p>
          </p:txBody>
        </p:sp>
        <p:cxnSp>
          <p:nvCxnSpPr>
            <p:cNvPr id="16" name="Straight Connector 15"/>
            <p:cNvCxnSpPr/>
            <p:nvPr/>
          </p:nvCxnSpPr>
          <p:spPr bwMode="gray">
            <a:xfrm flipV="1">
              <a:off x="5721531" y="3518263"/>
              <a:ext cx="1045029" cy="888274"/>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
          <p:nvSpPr>
            <p:cNvPr id="20" name="TextBox 19"/>
            <p:cNvSpPr txBox="1"/>
            <p:nvPr/>
          </p:nvSpPr>
          <p:spPr bwMode="gray">
            <a:xfrm>
              <a:off x="6766560" y="3291840"/>
              <a:ext cx="1480457" cy="705566"/>
            </a:xfrm>
            <a:prstGeom prst="rect">
              <a:avLst/>
            </a:prstGeom>
            <a:noFill/>
          </p:spPr>
          <p:txBody>
            <a:bodyPr wrap="square" rtlCol="0">
              <a:spAutoFit/>
            </a:bodyPr>
            <a:lstStyle/>
            <a:p>
              <a:pPr>
                <a:lnSpc>
                  <a:spcPct val="90000"/>
                </a:lnSpc>
                <a:spcBef>
                  <a:spcPts val="600"/>
                </a:spcBef>
              </a:pPr>
              <a:r>
                <a:rPr lang="en-AU" sz="1000" dirty="0">
                  <a:latin typeface="Georgia" panose="02040502050405020303" pitchFamily="18" charset="0"/>
                </a:rPr>
                <a:t>Touch here to continue to complete the transaction</a:t>
              </a:r>
              <a:endParaRPr lang="en-AU" sz="1000" dirty="0">
                <a:latin typeface="Georgia" panose="02040502050405020303" pitchFamily="18" charset="0"/>
              </a:endParaRPr>
            </a:p>
          </p:txBody>
        </p:sp>
      </p:grpSp>
      <p:sp>
        <p:nvSpPr>
          <p:cNvPr id="2" name="文本框 1"/>
          <p:cNvSpPr txBox="1"/>
          <p:nvPr/>
        </p:nvSpPr>
        <p:spPr>
          <a:xfrm>
            <a:off x="6529705" y="4192270"/>
            <a:ext cx="1452880" cy="229870"/>
          </a:xfrm>
          <a:prstGeom prst="rect">
            <a:avLst/>
          </a:prstGeom>
          <a:noFill/>
        </p:spPr>
        <p:txBody>
          <a:bodyPr wrap="none" rtlCol="0">
            <a:spAutoFit/>
          </a:bodyPr>
          <a:p>
            <a:pPr>
              <a:lnSpc>
                <a:spcPct val="90000"/>
              </a:lnSpc>
              <a:spcBef>
                <a:spcPts val="600"/>
              </a:spcBef>
            </a:pPr>
            <a:r>
              <a:rPr lang="zh-CN" altLang="en-US" sz="1000" dirty="0" err="1" smtClean="0">
                <a:latin typeface="+mn-lt"/>
              </a:rPr>
              <a:t>点击此处继续完成交易</a:t>
            </a:r>
            <a:endParaRPr lang="zh-CN" altLang="en-US" sz="1000" dirty="0" err="1" smtClean="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383150" y="1221982"/>
            <a:ext cx="8551844" cy="607745"/>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sz="1200" kern="0" dirty="0">
                <a:solidFill>
                  <a:srgbClr val="002060"/>
                </a:solidFill>
              </a:rPr>
              <a:t>At the ‘Order Payment’ page you can enter your chosen UnionPay card number; the number embossed or printed on your card </a:t>
            </a:r>
            <a:endParaRPr lang="en-US" sz="1200" kern="0" dirty="0">
              <a:solidFill>
                <a:srgbClr val="002060"/>
              </a:solidFill>
            </a:endParaRPr>
          </a:p>
          <a:p>
            <a:pPr marL="0" indent="0">
              <a:buNone/>
            </a:pPr>
            <a:r>
              <a:rPr lang="en-US" sz="1200" kern="0" dirty="0">
                <a:solidFill>
                  <a:srgbClr val="002060"/>
                </a:solidFill>
              </a:rPr>
              <a:t>在"订单</a:t>
            </a:r>
            <a:r>
              <a:rPr lang="zh-CN" altLang="en-US" sz="1200" kern="0" dirty="0">
                <a:solidFill>
                  <a:srgbClr val="002060"/>
                </a:solidFill>
              </a:rPr>
              <a:t>支付</a:t>
            </a:r>
            <a:r>
              <a:rPr lang="en-US" sz="1200" kern="0" dirty="0">
                <a:solidFill>
                  <a:srgbClr val="002060"/>
                </a:solidFill>
              </a:rPr>
              <a:t>"页面，您可以输入您选择的银联卡</a:t>
            </a:r>
            <a:r>
              <a:rPr lang="zh-CN" altLang="en-US" sz="1200" kern="0" dirty="0">
                <a:solidFill>
                  <a:srgbClr val="002060"/>
                </a:solidFill>
              </a:rPr>
              <a:t>卡</a:t>
            </a:r>
            <a:r>
              <a:rPr lang="en-US" sz="1200" kern="0" dirty="0">
                <a:solidFill>
                  <a:srgbClr val="002060"/>
                </a:solidFill>
              </a:rPr>
              <a:t>号;</a:t>
            </a:r>
            <a:r>
              <a:rPr lang="zh-CN" altLang="en-US" sz="1200" kern="0" dirty="0">
                <a:solidFill>
                  <a:srgbClr val="002060"/>
                </a:solidFill>
              </a:rPr>
              <a:t>即</a:t>
            </a:r>
            <a:r>
              <a:rPr lang="en-US" sz="1200" kern="0" dirty="0">
                <a:solidFill>
                  <a:srgbClr val="002060"/>
                </a:solidFill>
              </a:rPr>
              <a:t>卡上压印或印刷的</a:t>
            </a:r>
            <a:r>
              <a:rPr lang="zh-CN" altLang="en-US" sz="1200" kern="0" dirty="0">
                <a:solidFill>
                  <a:srgbClr val="002060"/>
                </a:solidFill>
              </a:rPr>
              <a:t>数字</a:t>
            </a:r>
            <a:r>
              <a:rPr lang="en-US" sz="1200" kern="0" dirty="0">
                <a:solidFill>
                  <a:srgbClr val="002060"/>
                </a:solidFill>
              </a:rPr>
              <a:t> </a:t>
            </a:r>
            <a:endParaRPr lang="en-US" sz="1200" kern="0" dirty="0">
              <a:solidFill>
                <a:srgbClr val="002060"/>
              </a:solidFill>
            </a:endParaRPr>
          </a:p>
          <a:p>
            <a:pPr marL="0" indent="0">
              <a:buNone/>
            </a:pPr>
            <a:r>
              <a:rPr lang="en-US" sz="1200" kern="0" dirty="0">
                <a:solidFill>
                  <a:srgbClr val="002060"/>
                </a:solidFill>
              </a:rPr>
              <a:t> </a:t>
            </a:r>
            <a:endParaRPr lang="en-US" sz="1200" kern="0" dirty="0">
              <a:solidFill>
                <a:srgbClr val="002060"/>
              </a:solidFill>
            </a:endParaRPr>
          </a:p>
          <a:p>
            <a:pPr marL="0" indent="0">
              <a:buNone/>
            </a:pPr>
            <a:endParaRPr lang="en-US" sz="1200" i="1" kern="0" dirty="0">
              <a:solidFill>
                <a:schemeClr val="tx1">
                  <a:lumMod val="65000"/>
                  <a:lumOff val="35000"/>
                </a:schemeClr>
              </a:solidFill>
            </a:endParaRPr>
          </a:p>
          <a:p>
            <a:pPr marL="0" indent="0">
              <a:buNone/>
            </a:pPr>
            <a:endParaRPr lang="en-US" sz="1200" kern="0" dirty="0">
              <a:solidFill>
                <a:schemeClr val="tx1">
                  <a:lumMod val="65000"/>
                  <a:lumOff val="35000"/>
                </a:schemeClr>
              </a:solidFill>
            </a:endParaRPr>
          </a:p>
        </p:txBody>
      </p:sp>
      <p:sp>
        <p:nvSpPr>
          <p:cNvPr id="6" name="Title 5"/>
          <p:cNvSpPr txBox="1"/>
          <p:nvPr/>
        </p:nvSpPr>
        <p:spPr bwMode="gray">
          <a:xfrm>
            <a:off x="557574" y="659347"/>
            <a:ext cx="8284768" cy="449263"/>
          </a:xfrm>
          <a:prstGeom prst="rect">
            <a:avLst/>
          </a:prstGeom>
          <a:noFill/>
          <a:ln w="9525">
            <a:noFill/>
            <a:miter lim="800000"/>
          </a:ln>
          <a:effectLst/>
        </p:spPr>
        <p:txBody>
          <a:bodyPr vert="horz" wrap="square" lIns="91440" tIns="45720" rIns="91440" bIns="45720" numCol="1" anchor="ctr" anchorCtr="0" compatLnSpc="1">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a:lstStyle>
          <a:p>
            <a:r>
              <a:rPr lang="en-GB" sz="1600" b="0" dirty="0"/>
              <a:t>STEP 2b – USING A UNIONPAY CARD ON A MOBILE DEVICE</a:t>
            </a:r>
            <a:endParaRPr lang="en-GB" sz="1600" b="0" dirty="0"/>
          </a:p>
          <a:p>
            <a:r>
              <a:rPr lang="zh-CN" altLang="en-GB" sz="1600" smtClean="0">
                <a:ea typeface="宋体" panose="02010600030101010101" pitchFamily="2" charset="-122"/>
                <a:cs typeface="Arial" panose="020B0604020202020204" pitchFamily="34" charset="0"/>
                <a:sym typeface="+mn-ea"/>
              </a:rPr>
              <a:t>第</a:t>
            </a:r>
            <a:r>
              <a:rPr altLang="zh-CN" sz="1600" smtClean="0">
                <a:ea typeface="宋体" panose="02010600030101010101" pitchFamily="2" charset="-122"/>
                <a:cs typeface="Arial" panose="020B0604020202020204" pitchFamily="34" charset="0"/>
                <a:sym typeface="+mn-ea"/>
              </a:rPr>
              <a:t>2</a:t>
            </a:r>
            <a:r>
              <a:rPr lang="en-GB" sz="1600" b="0">
                <a:sym typeface="+mn-ea"/>
              </a:rPr>
              <a:t>b</a:t>
            </a:r>
            <a:r>
              <a:rPr lang="en-GB" sz="1600" b="0">
                <a:sym typeface="+mn-ea"/>
              </a:rPr>
              <a:t>步</a:t>
            </a:r>
            <a:r>
              <a:rPr lang="en-GB" sz="1600" b="0">
                <a:sym typeface="+mn-ea"/>
              </a:rPr>
              <a:t> </a:t>
            </a:r>
            <a:r>
              <a:rPr altLang="en-GB" sz="1600" b="0">
                <a:sym typeface="+mn-ea"/>
              </a:rPr>
              <a:t>-</a:t>
            </a:r>
            <a:r>
              <a:rPr lang="en-GB" sz="1600" b="0">
                <a:sym typeface="+mn-ea"/>
              </a:rPr>
              <a:t> 在移动设备上使用</a:t>
            </a:r>
            <a:r>
              <a:rPr lang="zh-CN" altLang="en-GB" sz="1600" b="0">
                <a:sym typeface="+mn-ea"/>
              </a:rPr>
              <a:t>银联</a:t>
            </a:r>
            <a:r>
              <a:rPr lang="en-GB" sz="1600" b="0">
                <a:sym typeface="+mn-ea"/>
              </a:rPr>
              <a:t>卡</a:t>
            </a:r>
            <a:endParaRPr lang="en-GB" sz="1600" b="0" dirty="0"/>
          </a:p>
        </p:txBody>
      </p:sp>
      <p:grpSp>
        <p:nvGrpSpPr>
          <p:cNvPr id="12" name="Group 11"/>
          <p:cNvGrpSpPr/>
          <p:nvPr/>
        </p:nvGrpSpPr>
        <p:grpSpPr>
          <a:xfrm>
            <a:off x="1706880" y="2295525"/>
            <a:ext cx="6463665" cy="3903345"/>
            <a:chOff x="1147472" y="1809153"/>
            <a:chExt cx="7023200" cy="4389500"/>
          </a:xfrm>
        </p:grpSpPr>
        <p:pic>
          <p:nvPicPr>
            <p:cNvPr id="5" name="Picture 4" descr="A screenshot of a cell phon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7472" y="1809153"/>
              <a:ext cx="7023200" cy="4389500"/>
            </a:xfrm>
            <a:prstGeom prst="rect">
              <a:avLst/>
            </a:prstGeom>
          </p:spPr>
        </p:pic>
        <p:sp>
          <p:nvSpPr>
            <p:cNvPr id="7" name="Rectangle 6"/>
            <p:cNvSpPr/>
            <p:nvPr/>
          </p:nvSpPr>
          <p:spPr bwMode="gray">
            <a:xfrm>
              <a:off x="1924594" y="4214949"/>
              <a:ext cx="1750423" cy="31350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AU" sz="2000" b="0" i="0" u="none" strike="noStrike" cap="none" normalizeH="0" baseline="0" dirty="0">
                <a:ln>
                  <a:noFill/>
                </a:ln>
                <a:solidFill>
                  <a:schemeClr val="bg1"/>
                </a:solidFill>
                <a:effectLst/>
                <a:latin typeface="Arial" panose="020B0604020202020204" pitchFamily="34" charset="0"/>
              </a:endParaRPr>
            </a:p>
          </p:txBody>
        </p:sp>
        <p:cxnSp>
          <p:nvCxnSpPr>
            <p:cNvPr id="10" name="Straight Connector 9"/>
            <p:cNvCxnSpPr>
              <a:stCxn id="7" idx="3"/>
            </p:cNvCxnSpPr>
            <p:nvPr/>
          </p:nvCxnSpPr>
          <p:spPr bwMode="gray">
            <a:xfrm flipV="1">
              <a:off x="3675017" y="3570514"/>
              <a:ext cx="1314994" cy="801189"/>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
          <p:nvSpPr>
            <p:cNvPr id="11" name="TextBox 10"/>
            <p:cNvSpPr txBox="1"/>
            <p:nvPr/>
          </p:nvSpPr>
          <p:spPr bwMode="gray">
            <a:xfrm>
              <a:off x="5034569" y="3385848"/>
              <a:ext cx="1976846" cy="414171"/>
            </a:xfrm>
            <a:prstGeom prst="rect">
              <a:avLst/>
            </a:prstGeom>
            <a:noFill/>
          </p:spPr>
          <p:txBody>
            <a:bodyPr wrap="square" rtlCol="0">
              <a:spAutoFit/>
            </a:bodyPr>
            <a:lstStyle/>
            <a:p>
              <a:pPr>
                <a:lnSpc>
                  <a:spcPct val="90000"/>
                </a:lnSpc>
                <a:spcBef>
                  <a:spcPts val="600"/>
                </a:spcBef>
              </a:pPr>
              <a:r>
                <a:rPr lang="en-AU" sz="1000" dirty="0">
                  <a:latin typeface="Georgia" panose="02040502050405020303" pitchFamily="18" charset="0"/>
                </a:rPr>
                <a:t>Enter your card number here and then choose ‘Next’</a:t>
              </a:r>
              <a:endParaRPr lang="en-AU" sz="1000" dirty="0">
                <a:latin typeface="Georgia" panose="02040502050405020303" pitchFamily="18" charset="0"/>
              </a:endParaRPr>
            </a:p>
          </p:txBody>
        </p:sp>
      </p:grpSp>
      <p:sp>
        <p:nvSpPr>
          <p:cNvPr id="2" name="文本框 1"/>
          <p:cNvSpPr txBox="1"/>
          <p:nvPr/>
        </p:nvSpPr>
        <p:spPr>
          <a:xfrm>
            <a:off x="5284470" y="4131945"/>
            <a:ext cx="2172970" cy="229870"/>
          </a:xfrm>
          <a:prstGeom prst="rect">
            <a:avLst/>
          </a:prstGeom>
          <a:noFill/>
        </p:spPr>
        <p:txBody>
          <a:bodyPr wrap="none" rtlCol="0">
            <a:spAutoFit/>
          </a:bodyPr>
          <a:p>
            <a:pPr>
              <a:lnSpc>
                <a:spcPct val="90000"/>
              </a:lnSpc>
              <a:spcBef>
                <a:spcPts val="600"/>
              </a:spcBef>
            </a:pPr>
            <a:r>
              <a:rPr lang="zh-CN" altLang="en-US" sz="1000" dirty="0" err="1" smtClean="0">
                <a:latin typeface="+mn-lt"/>
              </a:rPr>
              <a:t>在此处输入您的卡号并选择</a:t>
            </a:r>
            <a:r>
              <a:rPr lang="en-US" altLang="zh-CN" sz="1000" dirty="0" err="1" smtClean="0">
                <a:latin typeface="+mn-lt"/>
              </a:rPr>
              <a:t>“</a:t>
            </a:r>
            <a:r>
              <a:rPr lang="zh-CN" altLang="en-US" sz="1000" dirty="0" err="1" smtClean="0">
                <a:latin typeface="+mn-lt"/>
              </a:rPr>
              <a:t>下一步</a:t>
            </a:r>
            <a:r>
              <a:rPr lang="en-US" altLang="zh-CN" sz="1000" dirty="0" err="1" smtClean="0">
                <a:latin typeface="+mn-lt"/>
              </a:rPr>
              <a:t>”</a:t>
            </a:r>
            <a:endParaRPr lang="en-US" altLang="zh-CN" sz="1000" dirty="0" err="1" smtClean="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382905" y="1221740"/>
            <a:ext cx="8623935" cy="1898650"/>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sz="1200" kern="0" dirty="0">
                <a:solidFill>
                  <a:srgbClr val="002060"/>
                </a:solidFill>
              </a:rPr>
              <a:t>Completing transactions on a mobile device without the UnionPay Application is similar to completing transactions on a personal computer as described above. Depending on the bank issuer and type of UnionPay card used, you may be required to enter ID or PIN information. You will be required to request and enter an SMS code for authentication. Shown below is an example of the screen you will be presented. Touch ‘</a:t>
            </a:r>
            <a:r>
              <a:rPr lang="en-US" sz="1200" i="1" kern="0" dirty="0">
                <a:solidFill>
                  <a:srgbClr val="002060"/>
                </a:solidFill>
              </a:rPr>
              <a:t>Confirm payment’</a:t>
            </a:r>
            <a:r>
              <a:rPr lang="en-US" sz="1200" kern="0" dirty="0">
                <a:solidFill>
                  <a:srgbClr val="002060"/>
                </a:solidFill>
              </a:rPr>
              <a:t>, once the transaction has been approved by the card issuer you will be directed back to the merchant site </a:t>
            </a:r>
            <a:endParaRPr lang="en-US" sz="1200" kern="0" dirty="0">
              <a:solidFill>
                <a:srgbClr val="002060"/>
              </a:solidFill>
            </a:endParaRPr>
          </a:p>
          <a:p>
            <a:pPr marL="0" indent="0">
              <a:buNone/>
            </a:pPr>
            <a:r>
              <a:rPr lang="en-US" sz="1200" kern="0" dirty="0">
                <a:solidFill>
                  <a:srgbClr val="002060"/>
                </a:solidFill>
              </a:rPr>
              <a:t>在</a:t>
            </a:r>
            <a:r>
              <a:rPr lang="zh-CN" altLang="en-US" sz="1200" kern="0" dirty="0">
                <a:solidFill>
                  <a:srgbClr val="002060"/>
                </a:solidFill>
              </a:rPr>
              <a:t>未安装银联</a:t>
            </a:r>
            <a:r>
              <a:rPr lang="en-US" altLang="zh-CN" sz="1200" kern="0" dirty="0">
                <a:solidFill>
                  <a:srgbClr val="002060"/>
                </a:solidFill>
              </a:rPr>
              <a:t>APP</a:t>
            </a:r>
            <a:r>
              <a:rPr lang="zh-CN" altLang="en-US" sz="1200" kern="0" dirty="0">
                <a:solidFill>
                  <a:srgbClr val="002060"/>
                </a:solidFill>
              </a:rPr>
              <a:t>的</a:t>
            </a:r>
            <a:r>
              <a:rPr lang="en-US" sz="1200" kern="0" dirty="0">
                <a:solidFill>
                  <a:srgbClr val="002060"/>
                </a:solidFill>
              </a:rPr>
              <a:t>移动设备上</a:t>
            </a:r>
            <a:r>
              <a:rPr lang="zh-CN" altLang="en-US" sz="1200" kern="0" dirty="0">
                <a:solidFill>
                  <a:srgbClr val="002060"/>
                </a:solidFill>
              </a:rPr>
              <a:t>完成</a:t>
            </a:r>
            <a:r>
              <a:rPr lang="en-US" sz="1200" kern="0" dirty="0">
                <a:solidFill>
                  <a:srgbClr val="002060"/>
                </a:solidFill>
              </a:rPr>
              <a:t>交易</a:t>
            </a:r>
            <a:r>
              <a:rPr lang="zh-CN" altLang="en-US" sz="1200" kern="0" dirty="0">
                <a:solidFill>
                  <a:srgbClr val="002060"/>
                </a:solidFill>
                <a:ea typeface="宋体" panose="02010600030101010101" pitchFamily="2" charset="-122"/>
              </a:rPr>
              <a:t>，与此前介绍的在</a:t>
            </a:r>
            <a:r>
              <a:rPr lang="en-US" sz="1200" kern="0" dirty="0">
                <a:solidFill>
                  <a:srgbClr val="002060"/>
                </a:solidFill>
              </a:rPr>
              <a:t>个人</a:t>
            </a:r>
            <a:r>
              <a:rPr lang="zh-CN" altLang="en-US" sz="1200" kern="0" dirty="0">
                <a:solidFill>
                  <a:srgbClr val="002060"/>
                </a:solidFill>
              </a:rPr>
              <a:t>电脑上完成交易类似。</a:t>
            </a:r>
            <a:r>
              <a:rPr lang="en-US" sz="1200" kern="0" dirty="0">
                <a:solidFill>
                  <a:srgbClr val="002060"/>
                </a:solidFill>
              </a:rPr>
              <a:t>根据发卡行和所持卡类型，您可能需要输入</a:t>
            </a:r>
            <a:r>
              <a:rPr lang="zh-CN" altLang="en-US" sz="1200" kern="0" dirty="0">
                <a:solidFill>
                  <a:srgbClr val="002060"/>
                </a:solidFill>
              </a:rPr>
              <a:t>身份</a:t>
            </a:r>
            <a:r>
              <a:rPr lang="en-US" sz="1200" kern="0" dirty="0">
                <a:solidFill>
                  <a:srgbClr val="002060"/>
                </a:solidFill>
              </a:rPr>
              <a:t>或 </a:t>
            </a:r>
            <a:r>
              <a:rPr lang="zh-CN" altLang="en-US" sz="1200" kern="0" dirty="0">
                <a:solidFill>
                  <a:srgbClr val="002060"/>
                </a:solidFill>
              </a:rPr>
              <a:t>密码（</a:t>
            </a:r>
            <a:r>
              <a:rPr lang="en-US" sz="1200" kern="0" dirty="0">
                <a:solidFill>
                  <a:srgbClr val="002060"/>
                </a:solidFill>
              </a:rPr>
              <a:t>PIN</a:t>
            </a:r>
            <a:r>
              <a:rPr lang="zh-CN" altLang="en-US" sz="1200" kern="0" dirty="0">
                <a:solidFill>
                  <a:srgbClr val="002060"/>
                </a:solidFill>
                <a:ea typeface="宋体" panose="02010600030101010101" pitchFamily="2" charset="-122"/>
              </a:rPr>
              <a:t>）</a:t>
            </a:r>
            <a:r>
              <a:rPr lang="en-US" sz="1200" kern="0" dirty="0">
                <a:solidFill>
                  <a:srgbClr val="002060"/>
                </a:solidFill>
              </a:rPr>
              <a:t> 信息。您</a:t>
            </a:r>
            <a:r>
              <a:rPr lang="zh-CN" altLang="en-US" sz="1200" kern="0" dirty="0">
                <a:solidFill>
                  <a:srgbClr val="002060"/>
                </a:solidFill>
              </a:rPr>
              <a:t>将须请求获取手机短信验证码并将其</a:t>
            </a:r>
            <a:r>
              <a:rPr lang="en-US" sz="1200" kern="0" dirty="0">
                <a:solidFill>
                  <a:srgbClr val="002060"/>
                </a:solidFill>
              </a:rPr>
              <a:t>输入</a:t>
            </a:r>
            <a:r>
              <a:rPr lang="zh-CN" altLang="en-US" sz="1200" kern="0" dirty="0">
                <a:solidFill>
                  <a:srgbClr val="002060"/>
                </a:solidFill>
              </a:rPr>
              <a:t>验证</a:t>
            </a:r>
            <a:r>
              <a:rPr lang="en-US" sz="1200" kern="0" dirty="0">
                <a:solidFill>
                  <a:srgbClr val="002060"/>
                </a:solidFill>
              </a:rPr>
              <a:t>。</a:t>
            </a:r>
            <a:r>
              <a:rPr lang="zh-CN" altLang="en-US" sz="1200" kern="0" dirty="0">
                <a:solidFill>
                  <a:srgbClr val="002060"/>
                </a:solidFill>
              </a:rPr>
              <a:t>您将看到</a:t>
            </a:r>
            <a:r>
              <a:rPr lang="zh-CN" altLang="en-US" sz="1200" kern="0" dirty="0">
                <a:solidFill>
                  <a:srgbClr val="002060"/>
                </a:solidFill>
              </a:rPr>
              <a:t>的页面如下图所示</a:t>
            </a:r>
            <a:r>
              <a:rPr lang="en-US" sz="1200" kern="0" dirty="0">
                <a:solidFill>
                  <a:srgbClr val="002060"/>
                </a:solidFill>
              </a:rPr>
              <a:t>。</a:t>
            </a:r>
            <a:r>
              <a:rPr lang="zh-CN" altLang="en-US" sz="1200" kern="0" dirty="0">
                <a:solidFill>
                  <a:srgbClr val="002060"/>
                </a:solidFill>
              </a:rPr>
              <a:t>点击</a:t>
            </a:r>
            <a:r>
              <a:rPr lang="en-US" sz="1200" kern="0" dirty="0">
                <a:solidFill>
                  <a:srgbClr val="002060"/>
                </a:solidFill>
              </a:rPr>
              <a:t>"确认付款"，一旦交易获得发卡</a:t>
            </a:r>
            <a:r>
              <a:rPr lang="zh-CN" altLang="en-US" sz="1200" kern="0" dirty="0">
                <a:solidFill>
                  <a:srgbClr val="002060"/>
                </a:solidFill>
              </a:rPr>
              <a:t>行</a:t>
            </a:r>
            <a:r>
              <a:rPr lang="en-US" sz="1200" kern="0" dirty="0">
                <a:solidFill>
                  <a:srgbClr val="002060"/>
                </a:solidFill>
              </a:rPr>
              <a:t>批准，将</a:t>
            </a:r>
            <a:r>
              <a:rPr lang="zh-CN" altLang="en-US" sz="1200" kern="0" dirty="0">
                <a:solidFill>
                  <a:srgbClr val="002060"/>
                </a:solidFill>
              </a:rPr>
              <a:t>自动</a:t>
            </a:r>
            <a:r>
              <a:rPr lang="zh-CN" altLang="en-US" sz="1200" kern="0" dirty="0">
                <a:solidFill>
                  <a:srgbClr val="002060"/>
                </a:solidFill>
              </a:rPr>
              <a:t>返</a:t>
            </a:r>
            <a:r>
              <a:rPr lang="en-US" sz="1200" kern="0" dirty="0">
                <a:solidFill>
                  <a:srgbClr val="002060"/>
                </a:solidFill>
              </a:rPr>
              <a:t>回</a:t>
            </a:r>
            <a:r>
              <a:rPr lang="zh-CN" altLang="en-US" sz="1200" kern="0" dirty="0">
                <a:solidFill>
                  <a:srgbClr val="002060"/>
                </a:solidFill>
              </a:rPr>
              <a:t>至</a:t>
            </a:r>
            <a:r>
              <a:rPr lang="en-US" sz="1200" kern="0" dirty="0">
                <a:solidFill>
                  <a:srgbClr val="002060"/>
                </a:solidFill>
              </a:rPr>
              <a:t>商户</a:t>
            </a:r>
            <a:r>
              <a:rPr lang="zh-CN" altLang="en-US" sz="1200" kern="0" dirty="0">
                <a:solidFill>
                  <a:srgbClr val="002060"/>
                </a:solidFill>
              </a:rPr>
              <a:t>页面。</a:t>
            </a:r>
            <a:endParaRPr lang="en-US" sz="1200" kern="0" dirty="0">
              <a:solidFill>
                <a:srgbClr val="002060"/>
              </a:solidFill>
            </a:endParaRPr>
          </a:p>
          <a:p>
            <a:pPr marL="0" indent="0">
              <a:buNone/>
            </a:pPr>
            <a:endParaRPr lang="en-US" sz="1200" kern="0" dirty="0">
              <a:solidFill>
                <a:srgbClr val="002060"/>
              </a:solidFill>
            </a:endParaRPr>
          </a:p>
          <a:p>
            <a:pPr marL="0" indent="0">
              <a:buNone/>
            </a:pPr>
            <a:endParaRPr lang="en-US" sz="1200" i="1" kern="0" dirty="0">
              <a:solidFill>
                <a:schemeClr val="tx1">
                  <a:lumMod val="65000"/>
                  <a:lumOff val="35000"/>
                </a:schemeClr>
              </a:solidFill>
            </a:endParaRPr>
          </a:p>
          <a:p>
            <a:pPr marL="0" indent="0">
              <a:buNone/>
            </a:pPr>
            <a:endParaRPr lang="en-US" sz="1200" kern="0" dirty="0">
              <a:solidFill>
                <a:schemeClr val="tx1">
                  <a:lumMod val="65000"/>
                  <a:lumOff val="35000"/>
                </a:schemeClr>
              </a:solidFill>
            </a:endParaRPr>
          </a:p>
        </p:txBody>
      </p:sp>
      <p:sp>
        <p:nvSpPr>
          <p:cNvPr id="6" name="Title 5"/>
          <p:cNvSpPr txBox="1"/>
          <p:nvPr/>
        </p:nvSpPr>
        <p:spPr bwMode="gray">
          <a:xfrm>
            <a:off x="557574" y="659347"/>
            <a:ext cx="8284768" cy="449263"/>
          </a:xfrm>
          <a:prstGeom prst="rect">
            <a:avLst/>
          </a:prstGeom>
          <a:noFill/>
          <a:ln w="9525">
            <a:noFill/>
            <a:miter lim="800000"/>
          </a:ln>
          <a:effectLst/>
        </p:spPr>
        <p:txBody>
          <a:bodyPr vert="horz" wrap="square" lIns="91440" tIns="45720" rIns="91440" bIns="45720" numCol="1" anchor="ctr" anchorCtr="0" compatLnSpc="1">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a:lstStyle>
          <a:p>
            <a:r>
              <a:rPr lang="en-GB" sz="1600" b="0" dirty="0"/>
              <a:t>STEP 3b – COMPLETING A TRANSACTION ON A MOBILE DEVICE</a:t>
            </a:r>
            <a:endParaRPr lang="en-GB" sz="1600" b="0" dirty="0"/>
          </a:p>
          <a:p>
            <a:r>
              <a:rPr lang="zh-CN" altLang="en-GB" sz="1600" smtClean="0">
                <a:ea typeface="宋体" panose="02010600030101010101" pitchFamily="2" charset="-122"/>
                <a:cs typeface="Arial" panose="020B0604020202020204" pitchFamily="34" charset="0"/>
                <a:sym typeface="+mn-ea"/>
              </a:rPr>
              <a:t>第</a:t>
            </a:r>
            <a:r>
              <a:rPr lang="en-GB" sz="1600" b="0">
                <a:sym typeface="+mn-ea"/>
              </a:rPr>
              <a:t>3b</a:t>
            </a:r>
            <a:r>
              <a:rPr lang="en-GB" sz="1600" b="0">
                <a:sym typeface="+mn-ea"/>
              </a:rPr>
              <a:t>步</a:t>
            </a:r>
            <a:r>
              <a:rPr lang="en-GB" sz="1600" b="0">
                <a:sym typeface="+mn-ea"/>
              </a:rPr>
              <a:t> </a:t>
            </a:r>
            <a:r>
              <a:rPr altLang="en-GB" sz="1600" b="0">
                <a:sym typeface="+mn-ea"/>
              </a:rPr>
              <a:t>-</a:t>
            </a:r>
            <a:r>
              <a:rPr lang="en-GB" sz="1600" b="0">
                <a:sym typeface="+mn-ea"/>
              </a:rPr>
              <a:t> 在移动设备上</a:t>
            </a:r>
            <a:r>
              <a:rPr lang="zh-CN" altLang="en-GB" sz="1600" b="0">
                <a:sym typeface="+mn-ea"/>
              </a:rPr>
              <a:t>完成交易</a:t>
            </a:r>
            <a:endParaRPr lang="zh-CN" altLang="en-GB" sz="1600" b="0">
              <a:sym typeface="+mn-ea"/>
            </a:endParaRPr>
          </a:p>
        </p:txBody>
      </p:sp>
      <p:grpSp>
        <p:nvGrpSpPr>
          <p:cNvPr id="2" name="Group 1"/>
          <p:cNvGrpSpPr/>
          <p:nvPr/>
        </p:nvGrpSpPr>
        <p:grpSpPr>
          <a:xfrm>
            <a:off x="1167130" y="3051810"/>
            <a:ext cx="7696835" cy="3364167"/>
            <a:chOff x="426720" y="2357834"/>
            <a:chExt cx="8717281" cy="4169463"/>
          </a:xfrm>
        </p:grpSpPr>
        <p:pic>
          <p:nvPicPr>
            <p:cNvPr id="3" name="Picture 2" descr="A screenshot of a cell phon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3033" y="2357834"/>
              <a:ext cx="6437934" cy="4023708"/>
            </a:xfrm>
            <a:prstGeom prst="rect">
              <a:avLst/>
            </a:prstGeom>
          </p:spPr>
        </p:pic>
        <p:sp>
          <p:nvSpPr>
            <p:cNvPr id="8" name="Rectangle 7"/>
            <p:cNvSpPr/>
            <p:nvPr/>
          </p:nvSpPr>
          <p:spPr bwMode="gray">
            <a:xfrm>
              <a:off x="1985554" y="4624251"/>
              <a:ext cx="513806" cy="19158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AU" sz="2000" b="0" i="0" u="none" strike="noStrike" cap="none" normalizeH="0" baseline="0" dirty="0">
                <a:ln>
                  <a:noFill/>
                </a:ln>
                <a:solidFill>
                  <a:schemeClr val="bg1"/>
                </a:solidFill>
                <a:effectLst/>
                <a:latin typeface="Arial" panose="020B0604020202020204" pitchFamily="34" charset="0"/>
              </a:endParaRPr>
            </a:p>
          </p:txBody>
        </p:sp>
        <p:sp>
          <p:nvSpPr>
            <p:cNvPr id="12" name="Rectangle 11"/>
            <p:cNvSpPr/>
            <p:nvPr/>
          </p:nvSpPr>
          <p:spPr bwMode="gray">
            <a:xfrm>
              <a:off x="1985553" y="4894216"/>
              <a:ext cx="1193075" cy="19158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AU" sz="2000" b="0" i="0" u="none" strike="noStrike" cap="none" normalizeH="0" baseline="0" dirty="0">
                <a:ln>
                  <a:noFill/>
                </a:ln>
                <a:solidFill>
                  <a:schemeClr val="bg1"/>
                </a:solidFill>
                <a:effectLst/>
                <a:latin typeface="Arial" panose="020B0604020202020204" pitchFamily="34" charset="0"/>
              </a:endParaRPr>
            </a:p>
          </p:txBody>
        </p:sp>
        <p:cxnSp>
          <p:nvCxnSpPr>
            <p:cNvPr id="13" name="Straight Connector 12"/>
            <p:cNvCxnSpPr/>
            <p:nvPr/>
          </p:nvCxnSpPr>
          <p:spPr bwMode="gray">
            <a:xfrm>
              <a:off x="2499360" y="4702629"/>
              <a:ext cx="1872343" cy="0"/>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cxnSp>
          <p:nvCxnSpPr>
            <p:cNvPr id="15" name="Straight Connector 14"/>
            <p:cNvCxnSpPr>
              <a:stCxn id="12" idx="3"/>
            </p:cNvCxnSpPr>
            <p:nvPr/>
          </p:nvCxnSpPr>
          <p:spPr bwMode="gray">
            <a:xfrm flipV="1">
              <a:off x="3178628" y="4815840"/>
              <a:ext cx="1193075" cy="174171"/>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
          <p:nvSpPr>
            <p:cNvPr id="17" name="TextBox 16"/>
            <p:cNvSpPr txBox="1"/>
            <p:nvPr/>
          </p:nvSpPr>
          <p:spPr bwMode="gray">
            <a:xfrm>
              <a:off x="4448477" y="4448183"/>
              <a:ext cx="2072641" cy="799595"/>
            </a:xfrm>
            <a:prstGeom prst="rect">
              <a:avLst/>
            </a:prstGeom>
            <a:noFill/>
          </p:spPr>
          <p:txBody>
            <a:bodyPr wrap="square" rtlCol="0">
              <a:spAutoFit/>
            </a:bodyPr>
            <a:lstStyle/>
            <a:p>
              <a:pPr>
                <a:lnSpc>
                  <a:spcPct val="90000"/>
                </a:lnSpc>
                <a:spcBef>
                  <a:spcPts val="600"/>
                </a:spcBef>
              </a:pPr>
              <a:r>
                <a:rPr lang="en-AU" sz="1000" dirty="0">
                  <a:latin typeface="Georgia" panose="02040502050405020303" pitchFamily="18" charset="0"/>
                </a:rPr>
                <a:t>Enter the expiry date shown on the card, and the CVN shown on the back of the card in the signature panel</a:t>
              </a:r>
              <a:endParaRPr lang="en-AU" sz="1000" dirty="0">
                <a:latin typeface="Georgia" panose="02040502050405020303" pitchFamily="18" charset="0"/>
              </a:endParaRPr>
            </a:p>
          </p:txBody>
        </p:sp>
        <p:sp>
          <p:nvSpPr>
            <p:cNvPr id="19" name="TextBox 18"/>
            <p:cNvSpPr txBox="1"/>
            <p:nvPr/>
          </p:nvSpPr>
          <p:spPr bwMode="gray">
            <a:xfrm>
              <a:off x="7640177" y="5253725"/>
              <a:ext cx="1503824" cy="799595"/>
            </a:xfrm>
            <a:prstGeom prst="rect">
              <a:avLst/>
            </a:prstGeom>
            <a:noFill/>
          </p:spPr>
          <p:txBody>
            <a:bodyPr wrap="square" rtlCol="0">
              <a:spAutoFit/>
            </a:bodyPr>
            <a:lstStyle/>
            <a:p>
              <a:pPr>
                <a:lnSpc>
                  <a:spcPct val="90000"/>
                </a:lnSpc>
                <a:spcBef>
                  <a:spcPts val="600"/>
                </a:spcBef>
              </a:pPr>
              <a:r>
                <a:rPr lang="en-AU" sz="1000" dirty="0">
                  <a:latin typeface="Georgia" panose="02040502050405020303" pitchFamily="18" charset="0"/>
                </a:rPr>
                <a:t>Touch here to get an authentication SMS sent to your mobile phone</a:t>
              </a:r>
              <a:endParaRPr lang="en-AU" sz="1000" dirty="0">
                <a:latin typeface="Georgia" panose="02040502050405020303" pitchFamily="18" charset="0"/>
              </a:endParaRPr>
            </a:p>
          </p:txBody>
        </p:sp>
        <p:sp>
          <p:nvSpPr>
            <p:cNvPr id="20" name="Rectangle 19"/>
            <p:cNvSpPr/>
            <p:nvPr/>
          </p:nvSpPr>
          <p:spPr bwMode="gray">
            <a:xfrm>
              <a:off x="6757851" y="5094514"/>
              <a:ext cx="496389" cy="261257"/>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AU" sz="2000" b="0" i="0" u="none" strike="noStrike" cap="none" normalizeH="0" baseline="0" dirty="0">
                <a:ln>
                  <a:noFill/>
                </a:ln>
                <a:solidFill>
                  <a:schemeClr val="bg1"/>
                </a:solidFill>
                <a:effectLst/>
                <a:latin typeface="Arial" panose="020B0604020202020204" pitchFamily="34" charset="0"/>
              </a:endParaRPr>
            </a:p>
          </p:txBody>
        </p:sp>
        <p:cxnSp>
          <p:nvCxnSpPr>
            <p:cNvPr id="22" name="Straight Connector 21"/>
            <p:cNvCxnSpPr>
              <a:stCxn id="20" idx="3"/>
            </p:cNvCxnSpPr>
            <p:nvPr/>
          </p:nvCxnSpPr>
          <p:spPr bwMode="gray">
            <a:xfrm>
              <a:off x="7254240" y="5225143"/>
              <a:ext cx="461554" cy="252548"/>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
          <p:nvSpPr>
            <p:cNvPr id="23" name="TextBox 22"/>
            <p:cNvSpPr txBox="1"/>
            <p:nvPr/>
          </p:nvSpPr>
          <p:spPr bwMode="gray">
            <a:xfrm>
              <a:off x="426720" y="5727702"/>
              <a:ext cx="1846218" cy="799595"/>
            </a:xfrm>
            <a:prstGeom prst="rect">
              <a:avLst/>
            </a:prstGeom>
            <a:noFill/>
          </p:spPr>
          <p:txBody>
            <a:bodyPr wrap="square" rtlCol="0">
              <a:spAutoFit/>
            </a:bodyPr>
            <a:lstStyle/>
            <a:p>
              <a:pPr>
                <a:lnSpc>
                  <a:spcPct val="90000"/>
                </a:lnSpc>
                <a:spcBef>
                  <a:spcPts val="600"/>
                </a:spcBef>
              </a:pPr>
              <a:r>
                <a:rPr lang="en-AU" sz="1000" dirty="0">
                  <a:latin typeface="Georgia" panose="02040502050405020303" pitchFamily="18" charset="0"/>
                </a:rPr>
                <a:t>Enter the SMS code received and touch ‘Confirm payment’ to complete the transaction</a:t>
              </a:r>
              <a:endParaRPr lang="en-AU" sz="1000" dirty="0">
                <a:latin typeface="Georgia" panose="02040502050405020303" pitchFamily="18" charset="0"/>
              </a:endParaRPr>
            </a:p>
          </p:txBody>
        </p:sp>
        <p:sp>
          <p:nvSpPr>
            <p:cNvPr id="25" name="Rectangle 24"/>
            <p:cNvSpPr/>
            <p:nvPr/>
          </p:nvSpPr>
          <p:spPr bwMode="gray">
            <a:xfrm>
              <a:off x="1985554" y="5164183"/>
              <a:ext cx="600892" cy="17976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AU" sz="2000" b="0" i="0" u="none" strike="noStrike" cap="none" normalizeH="0" baseline="0" dirty="0">
                <a:ln>
                  <a:noFill/>
                </a:ln>
                <a:solidFill>
                  <a:schemeClr val="bg1"/>
                </a:solidFill>
                <a:effectLst/>
                <a:latin typeface="Arial" panose="020B0604020202020204" pitchFamily="34" charset="0"/>
              </a:endParaRPr>
            </a:p>
          </p:txBody>
        </p:sp>
        <p:sp>
          <p:nvSpPr>
            <p:cNvPr id="26" name="Rectangle 25"/>
            <p:cNvSpPr/>
            <p:nvPr/>
          </p:nvSpPr>
          <p:spPr bwMode="gray">
            <a:xfrm>
              <a:off x="3997234" y="5477691"/>
              <a:ext cx="1193075" cy="249977"/>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AU" sz="2000" b="0" i="0" u="none" strike="noStrike" cap="none" normalizeH="0" baseline="0" dirty="0">
                <a:ln>
                  <a:noFill/>
                </a:ln>
                <a:solidFill>
                  <a:schemeClr val="bg1"/>
                </a:solidFill>
                <a:effectLst/>
                <a:latin typeface="Arial" panose="020B0604020202020204" pitchFamily="34" charset="0"/>
              </a:endParaRPr>
            </a:p>
          </p:txBody>
        </p:sp>
        <p:cxnSp>
          <p:nvCxnSpPr>
            <p:cNvPr id="28" name="Straight Connector 27"/>
            <p:cNvCxnSpPr/>
            <p:nvPr/>
          </p:nvCxnSpPr>
          <p:spPr bwMode="gray">
            <a:xfrm flipH="1">
              <a:off x="2272938" y="5622621"/>
              <a:ext cx="1649123" cy="142451"/>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cxnSp>
          <p:nvCxnSpPr>
            <p:cNvPr id="30" name="Straight Connector 29"/>
            <p:cNvCxnSpPr/>
            <p:nvPr/>
          </p:nvCxnSpPr>
          <p:spPr bwMode="gray">
            <a:xfrm>
              <a:off x="1985554" y="5373766"/>
              <a:ext cx="0" cy="391306"/>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grpSp>
      <p:sp>
        <p:nvSpPr>
          <p:cNvPr id="5" name="文本框 4"/>
          <p:cNvSpPr txBox="1"/>
          <p:nvPr/>
        </p:nvSpPr>
        <p:spPr>
          <a:xfrm>
            <a:off x="4569460" y="4316095"/>
            <a:ext cx="2126615" cy="368300"/>
          </a:xfrm>
          <a:prstGeom prst="rect">
            <a:avLst/>
          </a:prstGeom>
          <a:noFill/>
        </p:spPr>
        <p:txBody>
          <a:bodyPr wrap="square" rtlCol="0" anchor="t">
            <a:spAutoFit/>
          </a:bodyPr>
          <a:p>
            <a:pPr>
              <a:lnSpc>
                <a:spcPct val="90000"/>
              </a:lnSpc>
              <a:spcBef>
                <a:spcPts val="600"/>
              </a:spcBef>
            </a:pPr>
            <a:r>
              <a:rPr lang="zh-CN" altLang="en-US" sz="1000" dirty="0" smtClean="0">
                <a:ea typeface="宋体" panose="02010600030101010101" pitchFamily="2" charset="-122"/>
                <a:cs typeface="Arial" panose="020B0604020202020204" pitchFamily="34" charset="0"/>
                <a:sym typeface="+mn-ea"/>
              </a:rPr>
              <a:t>输入信用卡显示的到期日以及卡背面签名栏的安全码（</a:t>
            </a:r>
            <a:r>
              <a:rPr lang="en-US" altLang="zh-CN" sz="1000" dirty="0" smtClean="0">
                <a:ea typeface="宋体" panose="02010600030101010101" pitchFamily="2" charset="-122"/>
                <a:cs typeface="Arial" panose="020B0604020202020204" pitchFamily="34" charset="0"/>
                <a:sym typeface="+mn-ea"/>
              </a:rPr>
              <a:t>CVN</a:t>
            </a:r>
            <a:r>
              <a:rPr lang="zh-CN" altLang="en-US" sz="1000" dirty="0" smtClean="0">
                <a:ea typeface="宋体" panose="02010600030101010101" pitchFamily="2" charset="-122"/>
                <a:cs typeface="Arial" panose="020B0604020202020204" pitchFamily="34" charset="0"/>
                <a:sym typeface="+mn-ea"/>
              </a:rPr>
              <a:t>）</a:t>
            </a:r>
            <a:endParaRPr lang="zh-CN" altLang="en-US" sz="1000" dirty="0" err="1" smtClean="0">
              <a:latin typeface="+mn-lt"/>
            </a:endParaRPr>
          </a:p>
        </p:txBody>
      </p:sp>
      <p:sp>
        <p:nvSpPr>
          <p:cNvPr id="7" name="TextBox 4"/>
          <p:cNvSpPr txBox="1"/>
          <p:nvPr/>
        </p:nvSpPr>
        <p:spPr>
          <a:xfrm>
            <a:off x="382905" y="5146675"/>
            <a:ext cx="1479550" cy="699135"/>
          </a:xfrm>
          <a:prstGeom prst="rect">
            <a:avLst/>
          </a:prstGeom>
          <a:noFill/>
        </p:spPr>
        <p:txBody>
          <a:bodyPr wrap="squar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输入收到的手机短信</a:t>
            </a:r>
            <a:r>
              <a:rPr lang="zh-CN" altLang="en-US" sz="1100" dirty="0" smtClean="0">
                <a:latin typeface="Arial" panose="020B0604020202020204" pitchFamily="34" charset="0"/>
                <a:ea typeface="宋体" panose="02010600030101010101" pitchFamily="2" charset="-122"/>
                <a:cs typeface="Arial" panose="020B0604020202020204" pitchFamily="34" charset="0"/>
              </a:rPr>
              <a:t>验证码，然后点击</a:t>
            </a:r>
            <a:r>
              <a:rPr lang="en-US" altLang="zh-CN" sz="1100" dirty="0" smtClean="0">
                <a:latin typeface="Arial" panose="020B0604020202020204" pitchFamily="34" charset="0"/>
                <a:ea typeface="宋体" panose="02010600030101010101" pitchFamily="2" charset="-122"/>
                <a:cs typeface="Arial" panose="020B0604020202020204" pitchFamily="34" charset="0"/>
              </a:rPr>
              <a:t>“</a:t>
            </a:r>
            <a:r>
              <a:rPr lang="zh-CN" altLang="en-US" sz="1100" dirty="0" smtClean="0">
                <a:latin typeface="Arial" panose="020B0604020202020204" pitchFamily="34" charset="0"/>
                <a:ea typeface="宋体" panose="02010600030101010101" pitchFamily="2" charset="-122"/>
                <a:cs typeface="Arial" panose="020B0604020202020204" pitchFamily="34" charset="0"/>
              </a:rPr>
              <a:t>确认并付款</a:t>
            </a:r>
            <a:r>
              <a:rPr lang="en-US" altLang="zh-CN" sz="1100" dirty="0" smtClean="0">
                <a:latin typeface="Arial" panose="020B0604020202020204" pitchFamily="34" charset="0"/>
                <a:ea typeface="宋体" panose="02010600030101010101" pitchFamily="2" charset="-122"/>
                <a:cs typeface="Arial" panose="020B0604020202020204" pitchFamily="34" charset="0"/>
              </a:rPr>
              <a:t>”</a:t>
            </a:r>
            <a:r>
              <a:rPr lang="zh-CN" altLang="en-US" sz="1100" dirty="0" smtClean="0">
                <a:latin typeface="Arial" panose="020B0604020202020204" pitchFamily="34" charset="0"/>
                <a:ea typeface="宋体" panose="02010600030101010101" pitchFamily="2" charset="-122"/>
                <a:cs typeface="Arial" panose="020B0604020202020204" pitchFamily="34" charset="0"/>
              </a:rPr>
              <a:t>完成交易</a:t>
            </a:r>
            <a:endParaRPr lang="en-GB" dirty="0"/>
          </a:p>
        </p:txBody>
      </p:sp>
      <p:sp>
        <p:nvSpPr>
          <p:cNvPr id="10" name="TextBox 7"/>
          <p:cNvSpPr txBox="1"/>
          <p:nvPr/>
        </p:nvSpPr>
        <p:spPr>
          <a:xfrm>
            <a:off x="6357620" y="5800725"/>
            <a:ext cx="1031240" cy="931545"/>
          </a:xfrm>
          <a:prstGeom prst="rect">
            <a:avLst/>
          </a:prstGeom>
          <a:noFill/>
        </p:spPr>
        <p:txBody>
          <a:bodyPr wrap="squar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点击此处接收</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发送给您的</a:t>
            </a:r>
            <a:r>
              <a:rPr lang="zh-CN" altLang="en-US" sz="1100" dirty="0" smtClean="0">
                <a:ea typeface="宋体" panose="02010600030101010101" pitchFamily="2" charset="-122"/>
                <a:cs typeface="Arial" panose="020B0604020202020204" pitchFamily="34" charset="0"/>
                <a:sym typeface="+mn-ea"/>
              </a:rPr>
              <a:t>手机</a:t>
            </a:r>
            <a:r>
              <a:rPr lang="zh-CN" altLang="en-US" sz="1100" dirty="0" smtClean="0">
                <a:latin typeface="Arial" panose="020B0604020202020204" pitchFamily="34" charset="0"/>
                <a:ea typeface="宋体" panose="02010600030101010101" pitchFamily="2" charset="-122"/>
                <a:cs typeface="Arial" panose="020B0604020202020204" pitchFamily="34" charset="0"/>
              </a:rPr>
              <a:t>短信验证码</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85000"/>
            </a:schemeClr>
          </a:solidFill>
        </p:spPr>
        <p:txBody>
          <a:bodyPr/>
          <a:lstStyle/>
          <a:p>
            <a:r>
              <a:rPr lang="en-GB" dirty="0">
                <a:solidFill>
                  <a:schemeClr val="tx1"/>
                </a:solidFill>
              </a:rPr>
              <a:t>	Unsuccessful Transactions</a:t>
            </a:r>
            <a:br>
              <a:rPr lang="en-GB" dirty="0">
                <a:solidFill>
                  <a:schemeClr val="tx1"/>
                </a:solidFill>
              </a:rPr>
            </a:br>
            <a:r>
              <a:rPr lang="en-GB" dirty="0">
                <a:solidFill>
                  <a:schemeClr val="tx1"/>
                </a:solidFill>
              </a:rPr>
              <a:t>        </a:t>
            </a:r>
            <a:r>
              <a:rPr lang="en-GB">
                <a:solidFill>
                  <a:schemeClr val="tx1"/>
                </a:solidFill>
                <a:sym typeface="+mn-ea"/>
              </a:rPr>
              <a:t>交易失败</a:t>
            </a:r>
            <a:br>
              <a:rPr lang="en-GB" b="1" dirty="0">
                <a:latin typeface="Arial" panose="020B0604020202020204" pitchFamily="34" charset="0"/>
                <a:cs typeface="Arial" panose="020B0604020202020204" pitchFamily="34" charset="0"/>
              </a:rPr>
            </a:br>
            <a:endParaRPr lang="en-US" dirty="0">
              <a:solidFill>
                <a:schemeClr val="tx1"/>
              </a:solidFill>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557659" y="1986265"/>
            <a:ext cx="7810280" cy="4022468"/>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sz="1400" kern="0" dirty="0">
                <a:solidFill>
                  <a:schemeClr val="tx1">
                    <a:lumMod val="65000"/>
                    <a:lumOff val="35000"/>
                  </a:schemeClr>
                </a:solidFill>
              </a:rPr>
              <a:t>Payment transactions on credit, debit and co-badged UnionPay cards may fail for a number of reasons</a:t>
            </a:r>
            <a:endParaRPr lang="en-US" sz="1400" kern="0" dirty="0">
              <a:solidFill>
                <a:schemeClr val="tx1">
                  <a:lumMod val="65000"/>
                  <a:lumOff val="35000"/>
                </a:schemeClr>
              </a:solidFill>
            </a:endParaRPr>
          </a:p>
          <a:p>
            <a:pPr>
              <a:buFont typeface="Wingdings" panose="05000000000000000000" pitchFamily="2" charset="2"/>
              <a:buChar char="§"/>
            </a:pPr>
            <a:r>
              <a:rPr lang="en-US" sz="1200" i="1" kern="0" dirty="0">
                <a:solidFill>
                  <a:schemeClr val="tx1">
                    <a:lumMod val="65000"/>
                    <a:lumOff val="35000"/>
                  </a:schemeClr>
                </a:solidFill>
              </a:rPr>
              <a:t>You entered information incorrectly at the payment screen; for example your card number, expiry date or authentication code</a:t>
            </a:r>
            <a:endParaRPr lang="en-US" sz="1200" i="1" kern="0" dirty="0">
              <a:solidFill>
                <a:schemeClr val="tx1">
                  <a:lumMod val="65000"/>
                  <a:lumOff val="35000"/>
                </a:schemeClr>
              </a:solidFill>
            </a:endParaRPr>
          </a:p>
          <a:p>
            <a:pPr>
              <a:buFont typeface="Wingdings" panose="05000000000000000000" pitchFamily="2" charset="2"/>
              <a:buChar char="§"/>
            </a:pPr>
            <a:r>
              <a:rPr lang="en-US" sz="1200" i="1" kern="0" dirty="0">
                <a:solidFill>
                  <a:schemeClr val="tx1">
                    <a:lumMod val="65000"/>
                    <a:lumOff val="35000"/>
                  </a:schemeClr>
                </a:solidFill>
              </a:rPr>
              <a:t>Your transaction may time-out should you take more than a certain amount of time to complete the transaction or enter your authentication code</a:t>
            </a:r>
            <a:endParaRPr lang="en-US" sz="1200" i="1" kern="0" dirty="0">
              <a:solidFill>
                <a:schemeClr val="tx1">
                  <a:lumMod val="65000"/>
                  <a:lumOff val="35000"/>
                </a:schemeClr>
              </a:solidFill>
            </a:endParaRPr>
          </a:p>
          <a:p>
            <a:pPr>
              <a:buFont typeface="Wingdings" panose="05000000000000000000" pitchFamily="2" charset="2"/>
              <a:buChar char="§"/>
            </a:pPr>
            <a:r>
              <a:rPr lang="en-US" sz="1200" i="1" kern="0" dirty="0">
                <a:solidFill>
                  <a:schemeClr val="tx1">
                    <a:lumMod val="65000"/>
                    <a:lumOff val="35000"/>
                  </a:schemeClr>
                </a:solidFill>
              </a:rPr>
              <a:t>The card issuer may decline the transaction for reasons including there being insufficient funds in your account, or a failure to properly authenticate your ID or PIN information</a:t>
            </a:r>
            <a:endParaRPr lang="en-US" sz="1200" i="1" kern="0" dirty="0">
              <a:solidFill>
                <a:schemeClr val="tx1">
                  <a:lumMod val="65000"/>
                  <a:lumOff val="35000"/>
                </a:schemeClr>
              </a:solidFill>
            </a:endParaRPr>
          </a:p>
          <a:p>
            <a:pPr>
              <a:buFont typeface="Wingdings" panose="05000000000000000000" pitchFamily="2" charset="2"/>
              <a:buChar char="§"/>
            </a:pPr>
            <a:r>
              <a:rPr lang="en-US" sz="1200" i="1" kern="0" dirty="0">
                <a:solidFill>
                  <a:schemeClr val="tx1">
                    <a:lumMod val="65000"/>
                    <a:lumOff val="35000"/>
                  </a:schemeClr>
                </a:solidFill>
              </a:rPr>
              <a:t>The card issuer’s risk management systems and processes may suspect your transaction is fraudulent due to the location the transaction was completed at, or due to the transaction amount being uncharacteristic of the way you normally transact</a:t>
            </a:r>
            <a:endParaRPr lang="en-US" sz="1600" i="1" kern="0" dirty="0">
              <a:solidFill>
                <a:schemeClr val="tx1">
                  <a:lumMod val="65000"/>
                  <a:lumOff val="35000"/>
                </a:schemeClr>
              </a:solidFill>
            </a:endParaRPr>
          </a:p>
        </p:txBody>
      </p:sp>
      <p:sp>
        <p:nvSpPr>
          <p:cNvPr id="6" name="Title 5"/>
          <p:cNvSpPr txBox="1"/>
          <p:nvPr/>
        </p:nvSpPr>
        <p:spPr bwMode="gray">
          <a:xfrm>
            <a:off x="557574" y="659349"/>
            <a:ext cx="7306266" cy="449263"/>
          </a:xfrm>
          <a:prstGeom prst="rect">
            <a:avLst/>
          </a:prstGeom>
          <a:noFill/>
          <a:ln w="9525">
            <a:noFill/>
            <a:miter lim="800000"/>
          </a:ln>
          <a:effectLst/>
        </p:spPr>
        <p:txBody>
          <a:bodyPr vert="horz" wrap="square" lIns="91440" tIns="45720" rIns="91440" bIns="45720" numCol="1" anchor="ctr" anchorCtr="0" compatLnSpc="1">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a:lstStyle>
          <a:p>
            <a:r>
              <a:rPr lang="en-GB" sz="1600" b="0" dirty="0"/>
              <a:t>WHY DO TRANSACTIONS FAIL?</a:t>
            </a:r>
            <a:endParaRPr lang="en-GB" sz="1600" b="0" dirty="0"/>
          </a:p>
          <a:p>
            <a:r>
              <a:rPr lang="zh-CN" altLang="en-GB" sz="1600" smtClean="0">
                <a:ea typeface="宋体" panose="02010600030101010101" pitchFamily="2" charset="-122"/>
                <a:cs typeface="Arial" panose="020B0604020202020204" pitchFamily="34" charset="0"/>
                <a:sym typeface="+mn-ea"/>
              </a:rPr>
              <a:t>为什么会交易失败？</a:t>
            </a:r>
            <a:endParaRPr lang="en-GB" sz="1600" b="0" dirty="0"/>
          </a:p>
        </p:txBody>
      </p:sp>
      <p:sp>
        <p:nvSpPr>
          <p:cNvPr id="7" name="Text Placeholder 29"/>
          <p:cNvSpPr txBox="1"/>
          <p:nvPr/>
        </p:nvSpPr>
        <p:spPr bwMode="gray">
          <a:xfrm>
            <a:off x="557574" y="1299057"/>
            <a:ext cx="8244373" cy="461665"/>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kern="0" dirty="0"/>
              <a:t>Unsuccessful Transactions</a:t>
            </a:r>
            <a:endParaRPr lang="en-US" kern="0" dirty="0"/>
          </a:p>
        </p:txBody>
      </p:sp>
      <p:sp>
        <p:nvSpPr>
          <p:cNvPr id="2" name="TextBox 6"/>
          <p:cNvSpPr txBox="1"/>
          <p:nvPr/>
        </p:nvSpPr>
        <p:spPr>
          <a:xfrm>
            <a:off x="621030" y="4509249"/>
            <a:ext cx="8180705" cy="1673860"/>
          </a:xfrm>
          <a:prstGeom prst="rect">
            <a:avLst/>
          </a:prstGeom>
          <a:noFill/>
        </p:spPr>
        <p:txBody>
          <a:bodyPr wrap="none" rtlCol="0">
            <a:spAutoFit/>
          </a:bodyPr>
          <a:p>
            <a:pPr algn="l">
              <a:spcAft>
                <a:spcPct val="40000"/>
              </a:spcAft>
              <a:buClrTx/>
              <a:buSzPct val="95000"/>
              <a:buFont typeface="Arial" panose="020B0604020202020204" pitchFamily="34" charset="0"/>
            </a:pPr>
            <a:r>
              <a:rPr lang="en-US" sz="2400" kern="0" dirty="0">
                <a:sym typeface="+mn-ea"/>
              </a:rPr>
              <a:t>交易失败</a:t>
            </a:r>
            <a:endParaRPr lang="en-US" sz="2400" kern="0" dirty="0">
              <a:latin typeface="Arial" panose="020B0604020202020204" pitchFamily="34" charset="0"/>
            </a:endParaRPr>
          </a:p>
          <a:p>
            <a:pPr algn="l">
              <a:spcAft>
                <a:spcPct val="40000"/>
              </a:spcAft>
              <a:buClrTx/>
              <a:buSzPct val="95000"/>
              <a:buFont typeface="Arial" panose="020B0604020202020204" pitchFamily="34" charset="0"/>
            </a:pPr>
            <a:r>
              <a:rPr lang="en-US" sz="1400" kern="0" dirty="0">
                <a:solidFill>
                  <a:schemeClr val="tx1">
                    <a:lumMod val="65000"/>
                    <a:lumOff val="35000"/>
                  </a:schemeClr>
                </a:solidFill>
                <a:latin typeface="Arial" panose="020B0604020202020204" pitchFamily="34" charset="0"/>
              </a:rPr>
              <a:t>银联信用卡、借记卡和联名卡的付款交易可能由于多种原因而失败</a:t>
            </a:r>
            <a:endParaRPr lang="en-US" altLang="zh-CN" sz="1100" dirty="0" smtClean="0">
              <a:solidFill>
                <a:srgbClr val="595959"/>
              </a:solidFill>
              <a:latin typeface="Arial" panose="020B0604020202020204" pitchFamily="34" charset="0"/>
              <a:ea typeface="宋体" panose="02010600030101010101" pitchFamily="2" charset="-122"/>
              <a:cs typeface="Arial" panose="020B0604020202020204" pitchFamily="34" charset="0"/>
            </a:endParaRPr>
          </a:p>
          <a:p>
            <a:pPr marL="225425" indent="-225425" algn="l">
              <a:spcAft>
                <a:spcPct val="40000"/>
              </a:spcAft>
              <a:buClrTx/>
              <a:buSzPct val="95000"/>
              <a:buFont typeface="Wingdings" panose="05000000000000000000" pitchFamily="2" charset="2"/>
              <a:buChar char="§"/>
            </a:pPr>
            <a:r>
              <a:rPr lang="en-US" sz="1200" i="1" kern="0" dirty="0">
                <a:solidFill>
                  <a:schemeClr val="tx1">
                    <a:lumMod val="65000"/>
                    <a:lumOff val="35000"/>
                  </a:schemeClr>
                </a:solidFill>
                <a:latin typeface="Arial" panose="020B0604020202020204" pitchFamily="34" charset="0"/>
              </a:rPr>
              <a:t>您在付款页面输入的信息不正确；例如您的卡号、有效期或验证码信息</a:t>
            </a:r>
            <a:endParaRPr lang="en-US" sz="1200" i="1" kern="0" dirty="0">
              <a:solidFill>
                <a:schemeClr val="tx1">
                  <a:lumMod val="65000"/>
                  <a:lumOff val="35000"/>
                </a:schemeClr>
              </a:solidFill>
              <a:latin typeface="Arial" panose="020B0604020202020204" pitchFamily="34" charset="0"/>
            </a:endParaRPr>
          </a:p>
          <a:p>
            <a:pPr marL="225425" indent="-225425" algn="l">
              <a:spcAft>
                <a:spcPct val="40000"/>
              </a:spcAft>
              <a:buClrTx/>
              <a:buSzPct val="95000"/>
              <a:buFont typeface="Wingdings" panose="05000000000000000000" pitchFamily="2" charset="2"/>
              <a:buChar char="§"/>
            </a:pPr>
            <a:r>
              <a:rPr lang="en-US" sz="1200" i="1" kern="0" dirty="0">
                <a:solidFill>
                  <a:schemeClr val="tx1">
                    <a:lumMod val="65000"/>
                    <a:lumOff val="35000"/>
                  </a:schemeClr>
                </a:solidFill>
                <a:latin typeface="Arial" panose="020B0604020202020204" pitchFamily="34" charset="0"/>
              </a:rPr>
              <a:t>如果您完成交易或输入验证码的时间超过一定界限，则交易可能超时</a:t>
            </a:r>
            <a:endParaRPr lang="en-US" sz="1200" i="1" kern="0" dirty="0">
              <a:solidFill>
                <a:schemeClr val="tx1">
                  <a:lumMod val="65000"/>
                  <a:lumOff val="35000"/>
                </a:schemeClr>
              </a:solidFill>
              <a:latin typeface="Arial" panose="020B0604020202020204" pitchFamily="34" charset="0"/>
            </a:endParaRPr>
          </a:p>
          <a:p>
            <a:pPr marL="225425" indent="-225425" algn="l">
              <a:spcAft>
                <a:spcPct val="40000"/>
              </a:spcAft>
              <a:buClrTx/>
              <a:buSzPct val="95000"/>
              <a:buFont typeface="Wingdings" panose="05000000000000000000" pitchFamily="2" charset="2"/>
              <a:buChar char="§"/>
            </a:pPr>
            <a:r>
              <a:rPr lang="en-US" sz="1200" i="1" kern="0" dirty="0">
                <a:solidFill>
                  <a:schemeClr val="tx1">
                    <a:lumMod val="65000"/>
                    <a:lumOff val="35000"/>
                  </a:schemeClr>
                </a:solidFill>
                <a:latin typeface="Arial" panose="020B0604020202020204" pitchFamily="34" charset="0"/>
              </a:rPr>
              <a:t>发卡行可能拒绝交易，其原因包括您的帐户资金不足或无法正确验证您的身份或密码（PIN）信息</a:t>
            </a:r>
            <a:endParaRPr lang="en-US" sz="1200" i="1" kern="0" dirty="0">
              <a:solidFill>
                <a:schemeClr val="tx1">
                  <a:lumMod val="65000"/>
                  <a:lumOff val="35000"/>
                </a:schemeClr>
              </a:solidFill>
              <a:latin typeface="Arial" panose="020B0604020202020204" pitchFamily="34" charset="0"/>
            </a:endParaRPr>
          </a:p>
          <a:p>
            <a:pPr marL="225425" indent="-225425" algn="l">
              <a:spcAft>
                <a:spcPct val="40000"/>
              </a:spcAft>
              <a:buClrTx/>
              <a:buSzPct val="95000"/>
              <a:buFont typeface="Wingdings" panose="05000000000000000000" pitchFamily="2" charset="2"/>
              <a:buChar char="§"/>
            </a:pPr>
            <a:r>
              <a:rPr lang="en-US" sz="1200" i="1" kern="0" dirty="0">
                <a:solidFill>
                  <a:schemeClr val="tx1">
                    <a:lumMod val="65000"/>
                    <a:lumOff val="35000"/>
                  </a:schemeClr>
                </a:solidFill>
                <a:latin typeface="Arial" panose="020B0604020202020204" pitchFamily="34" charset="0"/>
              </a:rPr>
              <a:t>发卡行的风险管理系统和流程可能怀疑您的交易为欺诈性质，原因是完成交易的地点或金额不符合您通常的交易特点</a:t>
            </a:r>
            <a:endParaRPr lang="en-US" sz="1200" i="1" kern="0" dirty="0">
              <a:solidFill>
                <a:schemeClr val="tx1">
                  <a:lumMod val="65000"/>
                  <a:lumOff val="35000"/>
                </a:schemeClr>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65" y="384810"/>
            <a:ext cx="8229600" cy="918210"/>
          </a:xfrm>
        </p:spPr>
        <p:txBody>
          <a:bodyPr>
            <a:normAutofit/>
          </a:bodyPr>
          <a:lstStyle/>
          <a:p>
            <a:pPr algn="l"/>
            <a:r>
              <a:rPr lang="en-GB" sz="2000" dirty="0" smtClean="0">
                <a:solidFill>
                  <a:schemeClr val="tx2"/>
                </a:solidFill>
                <a:latin typeface="Arial" panose="020B0604020202020204" pitchFamily="34" charset="0"/>
                <a:cs typeface="Arial" panose="020B0604020202020204" pitchFamily="34" charset="0"/>
              </a:rPr>
              <a:t>WHAT HAPPENS WHEN TRANSACTIONS FAIL?</a:t>
            </a:r>
            <a:br>
              <a:rPr lang="en-GB" sz="2000" dirty="0" smtClean="0">
                <a:solidFill>
                  <a:schemeClr val="tx2"/>
                </a:solidFill>
                <a:latin typeface="Arial" panose="020B0604020202020204" pitchFamily="34" charset="0"/>
                <a:cs typeface="Arial" panose="020B0604020202020204" pitchFamily="34" charset="0"/>
              </a:rPr>
            </a:br>
            <a:r>
              <a:rPr lang="zh-CN" altLang="en-GB" sz="2000" dirty="0" smtClean="0">
                <a:solidFill>
                  <a:schemeClr val="tx2"/>
                </a:solidFill>
                <a:latin typeface="Arial" panose="020B0604020202020204" pitchFamily="34" charset="0"/>
                <a:ea typeface="宋体" panose="02010600030101010101" pitchFamily="2" charset="-122"/>
                <a:cs typeface="Arial" panose="020B0604020202020204" pitchFamily="34" charset="0"/>
              </a:rPr>
              <a:t>交易失败时怎么办？</a:t>
            </a:r>
            <a:endParaRPr lang="en-GB" dirty="0"/>
          </a:p>
        </p:txBody>
      </p:sp>
      <p:sp>
        <p:nvSpPr>
          <p:cNvPr id="3" name="TextBox 2"/>
          <p:cNvSpPr txBox="1"/>
          <p:nvPr/>
        </p:nvSpPr>
        <p:spPr>
          <a:xfrm>
            <a:off x="335593" y="1458754"/>
            <a:ext cx="7502375" cy="1277273"/>
          </a:xfrm>
          <a:prstGeom prst="rect">
            <a:avLst/>
          </a:prstGeom>
          <a:noFill/>
        </p:spPr>
        <p:txBody>
          <a:bodyPr wrap="none" rtlCol="0">
            <a:spAutoFit/>
          </a:bodyPr>
          <a:lstStyle/>
          <a:p>
            <a:pPr>
              <a:defRPr/>
            </a:pPr>
            <a:r>
              <a:rPr lang="en-US" sz="1100" kern="0" dirty="0">
                <a:latin typeface="Arial" panose="020B0604020202020204" pitchFamily="34" charset="0"/>
                <a:cs typeface="Arial" panose="020B0604020202020204" pitchFamily="34" charset="0"/>
              </a:rPr>
              <a:t>When a transaction fails you will be presented with the ‘Payment Failed’ screen. This screen will attempt to </a:t>
            </a:r>
            <a:endParaRPr lang="en-US" sz="1100" kern="0" dirty="0" smtClean="0">
              <a:latin typeface="Arial" panose="020B0604020202020204" pitchFamily="34" charset="0"/>
              <a:cs typeface="Arial" panose="020B0604020202020204" pitchFamily="34" charset="0"/>
            </a:endParaRPr>
          </a:p>
          <a:p>
            <a:pPr>
              <a:defRPr/>
            </a:pPr>
            <a:r>
              <a:rPr lang="en-US" sz="1100" kern="0" dirty="0" smtClean="0">
                <a:latin typeface="Arial" panose="020B0604020202020204" pitchFamily="34" charset="0"/>
                <a:cs typeface="Arial" panose="020B0604020202020204" pitchFamily="34" charset="0"/>
              </a:rPr>
              <a:t>provide </a:t>
            </a:r>
            <a:r>
              <a:rPr lang="en-US" sz="1100" kern="0" dirty="0">
                <a:latin typeface="Arial" panose="020B0604020202020204" pitchFamily="34" charset="0"/>
                <a:cs typeface="Arial" panose="020B0604020202020204" pitchFamily="34" charset="0"/>
              </a:rPr>
              <a:t>a reason for why the transaction failed and offer you the opportunity to try again with a different card or return </a:t>
            </a:r>
            <a:endParaRPr lang="en-US" sz="1100" kern="0" dirty="0" smtClean="0">
              <a:latin typeface="Arial" panose="020B0604020202020204" pitchFamily="34" charset="0"/>
              <a:cs typeface="Arial" panose="020B0604020202020204" pitchFamily="34" charset="0"/>
            </a:endParaRPr>
          </a:p>
          <a:p>
            <a:pPr>
              <a:defRPr/>
            </a:pPr>
            <a:r>
              <a:rPr lang="en-US" sz="1100" kern="0" dirty="0" smtClean="0">
                <a:latin typeface="Arial" panose="020B0604020202020204" pitchFamily="34" charset="0"/>
                <a:cs typeface="Arial" panose="020B0604020202020204" pitchFamily="34" charset="0"/>
              </a:rPr>
              <a:t>to </a:t>
            </a:r>
            <a:r>
              <a:rPr lang="en-US" sz="1100" kern="0" dirty="0">
                <a:latin typeface="Arial" panose="020B0604020202020204" pitchFamily="34" charset="0"/>
                <a:cs typeface="Arial" panose="020B0604020202020204" pitchFamily="34" charset="0"/>
              </a:rPr>
              <a:t>the merchant page, as </a:t>
            </a:r>
            <a:r>
              <a:rPr lang="en-US" sz="1100" kern="0" dirty="0" smtClean="0">
                <a:latin typeface="Arial" panose="020B0604020202020204" pitchFamily="34" charset="0"/>
                <a:cs typeface="Arial" panose="020B0604020202020204" pitchFamily="34" charset="0"/>
              </a:rPr>
              <a:t>shown </a:t>
            </a:r>
            <a:endParaRPr lang="en-US" sz="1100" kern="0" dirty="0" smtClean="0">
              <a:latin typeface="Arial" panose="020B0604020202020204" pitchFamily="34" charset="0"/>
              <a:cs typeface="Arial" panose="020B0604020202020204" pitchFamily="34" charset="0"/>
            </a:endParaRPr>
          </a:p>
          <a:p>
            <a:pPr>
              <a:defRPr/>
            </a:pPr>
            <a:endParaRPr lang="en-US" sz="1100" kern="0" dirty="0" smtClean="0">
              <a:latin typeface="Arial" panose="020B0604020202020204" pitchFamily="34" charset="0"/>
              <a:cs typeface="Arial" panose="020B0604020202020204" pitchFamily="34" charset="0"/>
            </a:endParaRPr>
          </a:p>
          <a:p>
            <a:pPr>
              <a:defRPr/>
            </a:pPr>
            <a:r>
              <a:rPr lang="en-US" altLang="zh-CN" sz="1100" dirty="0" err="1" smtClean="0">
                <a:latin typeface="Arial" panose="020B0604020202020204" pitchFamily="34" charset="0"/>
                <a:ea typeface="宋体" panose="02010600030101010101" pitchFamily="2" charset="-122"/>
                <a:cs typeface="Arial" panose="020B0604020202020204" pitchFamily="34" charset="0"/>
              </a:rPr>
              <a:t>交易失败时</a:t>
            </a:r>
            <a:r>
              <a:rPr lang="en-US" altLang="zh-CN" sz="1100" dirty="0">
                <a:latin typeface="Arial" panose="020B0604020202020204" pitchFamily="34" charset="0"/>
                <a:ea typeface="宋体" panose="02010600030101010101" pitchFamily="2" charset="-122"/>
                <a:cs typeface="Arial" panose="020B0604020202020204" pitchFamily="34" charset="0"/>
              </a:rPr>
              <a:t>，</a:t>
            </a:r>
            <a:r>
              <a:rPr lang="zh-CN" altLang="en-US" sz="1100" dirty="0">
                <a:latin typeface="Arial" panose="020B0604020202020204" pitchFamily="34" charset="0"/>
                <a:ea typeface="宋体" panose="02010600030101010101" pitchFamily="2" charset="-122"/>
                <a:cs typeface="Arial" panose="020B0604020202020204" pitchFamily="34" charset="0"/>
              </a:rPr>
              <a:t>您将会看到</a:t>
            </a:r>
            <a:r>
              <a:rPr lang="en-US" altLang="zh-CN" sz="1100" dirty="0">
                <a:latin typeface="Arial" panose="020B0604020202020204" pitchFamily="34" charset="0"/>
                <a:ea typeface="宋体" panose="02010600030101010101" pitchFamily="2" charset="-122"/>
                <a:cs typeface="Arial" panose="020B0604020202020204" pitchFamily="34" charset="0"/>
              </a:rPr>
              <a:t>“</a:t>
            </a:r>
            <a:r>
              <a:rPr lang="en-US" altLang="zh-CN" sz="1100" dirty="0" err="1">
                <a:latin typeface="Arial" panose="020B0604020202020204" pitchFamily="34" charset="0"/>
                <a:ea typeface="宋体" panose="02010600030101010101" pitchFamily="2" charset="-122"/>
                <a:cs typeface="Arial" panose="020B0604020202020204" pitchFamily="34" charset="0"/>
              </a:rPr>
              <a:t>付款失败</a:t>
            </a:r>
            <a:r>
              <a:rPr lang="en-US" altLang="zh-CN" sz="1100" dirty="0">
                <a:latin typeface="Arial" panose="020B0604020202020204" pitchFamily="34" charset="0"/>
                <a:ea typeface="宋体" panose="02010600030101010101" pitchFamily="2" charset="-122"/>
                <a:cs typeface="Arial" panose="020B0604020202020204" pitchFamily="34" charset="0"/>
              </a:rPr>
              <a:t>”</a:t>
            </a:r>
            <a:r>
              <a:rPr lang="zh-CN" altLang="en-US" sz="1100" dirty="0">
                <a:latin typeface="Arial" panose="020B0604020202020204" pitchFamily="34" charset="0"/>
                <a:ea typeface="宋体" panose="02010600030101010101" pitchFamily="2" charset="-122"/>
                <a:cs typeface="Arial" panose="020B0604020202020204" pitchFamily="34" charset="0"/>
              </a:rPr>
              <a:t>的页面</a:t>
            </a:r>
            <a:r>
              <a:rPr lang="en-US" altLang="zh-CN" sz="1100" dirty="0">
                <a:latin typeface="Arial" panose="020B0604020202020204" pitchFamily="34" charset="0"/>
                <a:ea typeface="宋体" panose="02010600030101010101" pitchFamily="2" charset="-122"/>
                <a:cs typeface="Arial" panose="020B0604020202020204" pitchFamily="34" charset="0"/>
              </a:rPr>
              <a:t>。该</a:t>
            </a:r>
            <a:r>
              <a:rPr lang="zh-CN" altLang="en-US" sz="1100" dirty="0">
                <a:latin typeface="Arial" panose="020B0604020202020204" pitchFamily="34" charset="0"/>
                <a:ea typeface="宋体" panose="02010600030101010101" pitchFamily="2" charset="-122"/>
                <a:cs typeface="Arial" panose="020B0604020202020204" pitchFamily="34" charset="0"/>
              </a:rPr>
              <a:t>页面</a:t>
            </a:r>
            <a:r>
              <a:rPr lang="en-US" altLang="zh-CN" sz="1100" dirty="0" err="1">
                <a:latin typeface="Arial" panose="020B0604020202020204" pitchFamily="34" charset="0"/>
                <a:ea typeface="宋体" panose="02010600030101010101" pitchFamily="2" charset="-122"/>
                <a:cs typeface="Arial" panose="020B0604020202020204" pitchFamily="34" charset="0"/>
              </a:rPr>
              <a:t>将尝试提供交易失败的原因，您</a:t>
            </a:r>
            <a:r>
              <a:rPr lang="zh-CN" altLang="en-US" sz="1100" dirty="0">
                <a:latin typeface="Arial" panose="020B0604020202020204" pitchFamily="34" charset="0"/>
                <a:ea typeface="宋体" panose="02010600030101010101" pitchFamily="2" charset="-122"/>
                <a:cs typeface="Arial" panose="020B0604020202020204" pitchFamily="34" charset="0"/>
              </a:rPr>
              <a:t>可以选择</a:t>
            </a:r>
            <a:r>
              <a:rPr lang="en-US" altLang="zh-CN" sz="1100" dirty="0" err="1">
                <a:latin typeface="Arial" panose="020B0604020202020204" pitchFamily="34" charset="0"/>
                <a:ea typeface="宋体" panose="02010600030101010101" pitchFamily="2" charset="-122"/>
                <a:cs typeface="Arial" panose="020B0604020202020204" pitchFamily="34" charset="0"/>
              </a:rPr>
              <a:t>使用其他</a:t>
            </a:r>
            <a:r>
              <a:rPr lang="zh-CN" altLang="en-US" sz="1100" dirty="0">
                <a:latin typeface="Arial" panose="020B0604020202020204" pitchFamily="34" charset="0"/>
                <a:ea typeface="宋体" panose="02010600030101010101" pitchFamily="2" charset="-122"/>
                <a:cs typeface="Arial" panose="020B0604020202020204" pitchFamily="34" charset="0"/>
              </a:rPr>
              <a:t>银</a:t>
            </a:r>
            <a:r>
              <a:rPr lang="zh-CN" altLang="en-US" sz="1100" dirty="0" smtClean="0">
                <a:latin typeface="Arial" panose="020B0604020202020204" pitchFamily="34" charset="0"/>
                <a:ea typeface="宋体" panose="02010600030101010101" pitchFamily="2" charset="-122"/>
                <a:cs typeface="Arial" panose="020B0604020202020204" pitchFamily="34" charset="0"/>
              </a:rPr>
              <a:t>行</a:t>
            </a:r>
            <a:endParaRPr lang="en-GB" altLang="zh-CN" sz="1100" dirty="0" smtClean="0">
              <a:latin typeface="Arial" panose="020B0604020202020204" pitchFamily="34" charset="0"/>
              <a:ea typeface="宋体" panose="02010600030101010101" pitchFamily="2" charset="-122"/>
              <a:cs typeface="Arial" panose="020B0604020202020204" pitchFamily="34" charset="0"/>
            </a:endParaRPr>
          </a:p>
          <a:p>
            <a:pPr>
              <a:defRPr/>
            </a:pPr>
            <a:r>
              <a:rPr lang="en-US" altLang="zh-CN" sz="1100" dirty="0" err="1" smtClean="0">
                <a:latin typeface="Arial" panose="020B0604020202020204" pitchFamily="34" charset="0"/>
                <a:ea typeface="宋体" panose="02010600030101010101" pitchFamily="2" charset="-122"/>
                <a:cs typeface="Arial" panose="020B0604020202020204" pitchFamily="34" charset="0"/>
              </a:rPr>
              <a:t>卡再次尝试或返回商户页面</a:t>
            </a:r>
            <a:r>
              <a:rPr lang="en-US" altLang="zh-CN" sz="1100" dirty="0" err="1">
                <a:latin typeface="Arial" panose="020B0604020202020204" pitchFamily="34" charset="0"/>
                <a:ea typeface="宋体" panose="02010600030101010101" pitchFamily="2" charset="-122"/>
                <a:cs typeface="Arial" panose="020B0604020202020204" pitchFamily="34" charset="0"/>
              </a:rPr>
              <a:t>，如图所示</a:t>
            </a:r>
            <a:endParaRPr lang="en-US" altLang="zh-CN" sz="1100" dirty="0">
              <a:latin typeface="Arial" panose="020B0604020202020204" pitchFamily="34" charset="0"/>
              <a:ea typeface="宋体" panose="02010600030101010101" pitchFamily="2" charset="-122"/>
              <a:cs typeface="Arial" panose="020B0604020202020204" pitchFamily="34" charset="0"/>
            </a:endParaRPr>
          </a:p>
          <a:p>
            <a:pPr>
              <a:defRPr/>
            </a:pPr>
            <a:endParaRPr lang="en-US" sz="1100" kern="0" dirty="0">
              <a:solidFill>
                <a:srgbClr val="002060"/>
              </a:solidFill>
              <a:latin typeface="Arial" panose="020B0604020202020204" pitchFamily="34" charset="0"/>
              <a:cs typeface="Arial" panose="020B0604020202020204" pitchFamily="34" charset="0"/>
            </a:endParaRPr>
          </a:p>
        </p:txBody>
      </p:sp>
      <p:pic>
        <p:nvPicPr>
          <p:cNvPr id="4" name="Picture 7"/>
          <p:cNvPicPr>
            <a:picLocks noChangeAspect="1"/>
          </p:cNvPicPr>
          <p:nvPr/>
        </p:nvPicPr>
        <p:blipFill>
          <a:blip r:embed="rId1" cstate="print"/>
          <a:srcRect/>
          <a:stretch>
            <a:fillRect/>
          </a:stretch>
        </p:blipFill>
        <p:spPr bwMode="auto">
          <a:xfrm>
            <a:off x="254000" y="2509838"/>
            <a:ext cx="8634413" cy="3446462"/>
          </a:xfrm>
          <a:prstGeom prst="rect">
            <a:avLst/>
          </a:prstGeom>
          <a:noFill/>
          <a:ln w="9525">
            <a:noFill/>
            <a:miter lim="800000"/>
            <a:headEnd/>
            <a:tailEnd/>
          </a:ln>
        </p:spPr>
      </p:pic>
      <p:sp>
        <p:nvSpPr>
          <p:cNvPr id="5" name="TextBox 4"/>
          <p:cNvSpPr txBox="1"/>
          <p:nvPr/>
        </p:nvSpPr>
        <p:spPr>
          <a:xfrm>
            <a:off x="4499992" y="3933056"/>
            <a:ext cx="1172116" cy="244682"/>
          </a:xfrm>
          <a:prstGeom prst="rect">
            <a:avLst/>
          </a:prstGeom>
          <a:noFill/>
        </p:spPr>
        <p:txBody>
          <a:bodyPr wrap="none" rtlCol="0">
            <a:spAutoFit/>
          </a:bodyPr>
          <a:lstStyle/>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交易失败的原因</a:t>
            </a:r>
            <a:endParaRPr lang="zh-CN" altLang="en-US" sz="1100" dirty="0">
              <a:latin typeface="Arial" panose="020B0604020202020204" pitchFamily="34" charset="0"/>
              <a:ea typeface="宋体" panose="02010600030101010101" pitchFamily="2" charset="-122"/>
              <a:cs typeface="Arial" panose="020B0604020202020204" pitchFamily="34" charset="0"/>
            </a:endParaRPr>
          </a:p>
        </p:txBody>
      </p:sp>
      <p:sp>
        <p:nvSpPr>
          <p:cNvPr id="6" name="TextBox 5"/>
          <p:cNvSpPr txBox="1"/>
          <p:nvPr/>
        </p:nvSpPr>
        <p:spPr>
          <a:xfrm>
            <a:off x="6948264" y="5160094"/>
            <a:ext cx="1440180" cy="977900"/>
          </a:xfrm>
          <a:prstGeom prst="rect">
            <a:avLst/>
          </a:prstGeom>
          <a:noFill/>
        </p:spPr>
        <p:txBody>
          <a:bodyPr wrap="none" rtlCol="0">
            <a:spAutoFit/>
          </a:bodyPr>
          <a:lstStyle/>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如果您希望在此后就</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该次交易进行咨询，</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请留意这一串号码</a:t>
            </a:r>
            <a:endParaRPr lang="zh-CN" altLang="en-US" dirty="0" smtClean="0">
              <a:ea typeface="宋体" panose="02010600030101010101" pitchFamily="2" charset="-122"/>
            </a:endParaRP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normAutofit fontScale="90000"/>
          </a:bodyPr>
          <a:lstStyle/>
          <a:p>
            <a:pPr algn="l"/>
            <a:r>
              <a:rPr lang="en-GB" sz="1800" b="1" dirty="0" smtClean="0">
                <a:solidFill>
                  <a:schemeClr val="tx2"/>
                </a:solidFill>
                <a:latin typeface="Arial" panose="020B0604020202020204" pitchFamily="34" charset="0"/>
                <a:cs typeface="Arial" panose="020B0604020202020204" pitchFamily="34" charset="0"/>
              </a:rPr>
              <a:t>WHICH CARDS ARE ACCEPTED AT OUR SITE?              </a:t>
            </a:r>
            <a:r>
              <a:rPr lang="zh-CN" altLang="en-GB" sz="1800" b="1" dirty="0" smtClean="0">
                <a:solidFill>
                  <a:schemeClr val="tx2"/>
                </a:solidFill>
                <a:latin typeface="Arial" panose="020B0604020202020204" pitchFamily="34" charset="0"/>
                <a:ea typeface="宋体" panose="02010600030101010101" pitchFamily="2" charset="-122"/>
                <a:cs typeface="Arial" panose="020B0604020202020204" pitchFamily="34" charset="0"/>
              </a:rPr>
              <a:t>本</a:t>
            </a:r>
            <a:r>
              <a:rPr lang="en-GB" altLang="zh-CN" sz="1800" b="1" dirty="0" err="1">
                <a:solidFill>
                  <a:schemeClr val="tx2"/>
                </a:solidFill>
                <a:latin typeface="Arial" panose="020B0604020202020204" pitchFamily="34" charset="0"/>
                <a:ea typeface="宋体" panose="02010600030101010101" pitchFamily="2" charset="-122"/>
                <a:cs typeface="Arial" panose="020B0604020202020204" pitchFamily="34" charset="0"/>
              </a:rPr>
              <a:t>网站可接受哪些卡</a:t>
            </a:r>
            <a:r>
              <a:rPr lang="en-GB" altLang="zh-CN" sz="1800" b="1" dirty="0">
                <a:solidFill>
                  <a:schemeClr val="tx2"/>
                </a:solidFill>
                <a:latin typeface="Arial" panose="020B0604020202020204" pitchFamily="34" charset="0"/>
                <a:ea typeface="宋体" panose="02010600030101010101" pitchFamily="2" charset="-122"/>
                <a:cs typeface="Arial" panose="020B0604020202020204" pitchFamily="34" charset="0"/>
              </a:rPr>
              <a:t>？</a:t>
            </a:r>
            <a:br>
              <a:rPr lang="en-GB" altLang="zh-CN" sz="8000" dirty="0">
                <a:solidFill>
                  <a:schemeClr val="tx2"/>
                </a:solidFill>
                <a:ea typeface="宋体" panose="02010600030101010101" pitchFamily="2" charset="-122"/>
              </a:rPr>
            </a:br>
            <a:br>
              <a:rPr lang="en-GB" dirty="0" smtClean="0">
                <a:solidFill>
                  <a:schemeClr val="tx2"/>
                </a:solidFill>
              </a:rPr>
            </a:br>
            <a:endParaRPr lang="en-GB" dirty="0"/>
          </a:p>
        </p:txBody>
      </p:sp>
      <p:sp>
        <p:nvSpPr>
          <p:cNvPr id="3" name="TextBox 2"/>
          <p:cNvSpPr txBox="1"/>
          <p:nvPr/>
        </p:nvSpPr>
        <p:spPr>
          <a:xfrm>
            <a:off x="215831" y="1359446"/>
            <a:ext cx="5256584" cy="369332"/>
          </a:xfrm>
          <a:prstGeom prst="rect">
            <a:avLst/>
          </a:prstGeom>
          <a:noFill/>
        </p:spPr>
        <p:txBody>
          <a:bodyPr wrap="square" rtlCol="0">
            <a:spAutoFit/>
          </a:bodyPr>
          <a:lstStyle/>
          <a:p>
            <a:pPr algn="ctr">
              <a:defRPr/>
            </a:pPr>
            <a:r>
              <a:rPr lang="en-US" kern="0" dirty="0">
                <a:latin typeface="Arial" panose="020B0604020202020204" pitchFamily="34" charset="0"/>
                <a:cs typeface="Arial" panose="020B0604020202020204" pitchFamily="34" charset="0"/>
              </a:rPr>
              <a:t>Nearly All </a:t>
            </a:r>
            <a:r>
              <a:rPr lang="en-US" kern="0" dirty="0" err="1">
                <a:latin typeface="Arial" panose="020B0604020202020204" pitchFamily="34" charset="0"/>
                <a:cs typeface="Arial" panose="020B0604020202020204" pitchFamily="34" charset="0"/>
              </a:rPr>
              <a:t>UnionPay</a:t>
            </a:r>
            <a:r>
              <a:rPr lang="en-US" kern="0" dirty="0">
                <a:latin typeface="Arial" panose="020B0604020202020204" pitchFamily="34" charset="0"/>
                <a:cs typeface="Arial" panose="020B0604020202020204" pitchFamily="34" charset="0"/>
              </a:rPr>
              <a:t> cards are accepted</a:t>
            </a:r>
            <a:endParaRPr lang="en-US" kern="0" dirty="0">
              <a:latin typeface="Arial" panose="020B0604020202020204" pitchFamily="34" charset="0"/>
              <a:cs typeface="Arial" panose="020B0604020202020204" pitchFamily="34" charset="0"/>
            </a:endParaRPr>
          </a:p>
        </p:txBody>
      </p:sp>
      <p:sp>
        <p:nvSpPr>
          <p:cNvPr id="4" name="TextBox 3"/>
          <p:cNvSpPr txBox="1"/>
          <p:nvPr/>
        </p:nvSpPr>
        <p:spPr>
          <a:xfrm>
            <a:off x="13335" y="1850096"/>
            <a:ext cx="5279009" cy="2062103"/>
          </a:xfrm>
          <a:prstGeom prst="rect">
            <a:avLst/>
          </a:prstGeom>
          <a:noFill/>
        </p:spPr>
        <p:txBody>
          <a:bodyPr wrap="none" rtlCol="0">
            <a:spAutoFit/>
          </a:bodyPr>
          <a:lstStyle/>
          <a:p>
            <a:pPr>
              <a:defRPr/>
            </a:pPr>
            <a:r>
              <a:rPr lang="en-US" sz="1100" kern="0" dirty="0">
                <a:solidFill>
                  <a:schemeClr val="tx1">
                    <a:lumMod val="65000"/>
                    <a:lumOff val="35000"/>
                  </a:schemeClr>
                </a:solidFill>
                <a:latin typeface="Arial" panose="020B0604020202020204" pitchFamily="34" charset="0"/>
                <a:cs typeface="Arial" panose="020B0604020202020204" pitchFamily="34" charset="0"/>
              </a:rPr>
              <a:t>Our site accepts the majority of </a:t>
            </a:r>
            <a:r>
              <a:rPr lang="en-US" sz="1100" kern="0" dirty="0" err="1">
                <a:solidFill>
                  <a:schemeClr val="tx1">
                    <a:lumMod val="65000"/>
                    <a:lumOff val="35000"/>
                  </a:schemeClr>
                </a:solidFill>
                <a:latin typeface="Arial" panose="020B0604020202020204" pitchFamily="34" charset="0"/>
                <a:cs typeface="Arial" panose="020B0604020202020204" pitchFamily="34" charset="0"/>
              </a:rPr>
              <a:t>UnionPay</a:t>
            </a:r>
            <a:r>
              <a:rPr lang="en-US" sz="1100" kern="0" dirty="0">
                <a:solidFill>
                  <a:schemeClr val="tx1">
                    <a:lumMod val="65000"/>
                    <a:lumOff val="35000"/>
                  </a:schemeClr>
                </a:solidFill>
                <a:latin typeface="Arial" panose="020B0604020202020204" pitchFamily="34" charset="0"/>
                <a:cs typeface="Arial" panose="020B0604020202020204" pitchFamily="34" charset="0"/>
              </a:rPr>
              <a:t> cards for payment and account loading </a:t>
            </a:r>
            <a:endParaRPr lang="en-US" sz="1100" kern="0" dirty="0">
              <a:solidFill>
                <a:schemeClr val="tx1">
                  <a:lumMod val="65000"/>
                  <a:lumOff val="35000"/>
                </a:schemeClr>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i="1" kern="0" dirty="0" err="1">
                <a:solidFill>
                  <a:schemeClr val="tx1">
                    <a:lumMod val="65000"/>
                    <a:lumOff val="35000"/>
                  </a:schemeClr>
                </a:solidFill>
                <a:latin typeface="Arial" panose="020B0604020202020204" pitchFamily="34" charset="0"/>
                <a:cs typeface="Arial" panose="020B0604020202020204" pitchFamily="34" charset="0"/>
              </a:rPr>
              <a:t>UnionPay</a:t>
            </a:r>
            <a:r>
              <a:rPr lang="en-US" sz="1100" i="1" kern="0" dirty="0">
                <a:solidFill>
                  <a:schemeClr val="tx1">
                    <a:lumMod val="65000"/>
                    <a:lumOff val="35000"/>
                  </a:schemeClr>
                </a:solidFill>
                <a:latin typeface="Arial" panose="020B0604020202020204" pitchFamily="34" charset="0"/>
                <a:cs typeface="Arial" panose="020B0604020202020204" pitchFamily="34" charset="0"/>
              </a:rPr>
              <a:t> cards issued in China or internationally</a:t>
            </a:r>
            <a:endParaRPr lang="en-US" sz="1100" i="1" kern="0" dirty="0">
              <a:solidFill>
                <a:schemeClr val="tx1">
                  <a:lumMod val="65000"/>
                  <a:lumOff val="35000"/>
                </a:schemeClr>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i="1" kern="0" dirty="0">
                <a:solidFill>
                  <a:schemeClr val="tx1">
                    <a:lumMod val="65000"/>
                    <a:lumOff val="35000"/>
                  </a:schemeClr>
                </a:solidFill>
                <a:latin typeface="Arial" panose="020B0604020202020204" pitchFamily="34" charset="0"/>
                <a:cs typeface="Arial" panose="020B0604020202020204" pitchFamily="34" charset="0"/>
              </a:rPr>
              <a:t>All prepaid reloadable cards which carry the </a:t>
            </a:r>
            <a:r>
              <a:rPr lang="en-US" sz="1100" i="1" kern="0" dirty="0" err="1">
                <a:solidFill>
                  <a:schemeClr val="tx1">
                    <a:lumMod val="65000"/>
                    <a:lumOff val="35000"/>
                  </a:schemeClr>
                </a:solidFill>
                <a:latin typeface="Arial" panose="020B0604020202020204" pitchFamily="34" charset="0"/>
                <a:cs typeface="Arial" panose="020B0604020202020204" pitchFamily="34" charset="0"/>
              </a:rPr>
              <a:t>UnionPay</a:t>
            </a:r>
            <a:r>
              <a:rPr lang="en-US" sz="1100" i="1" kern="0" dirty="0">
                <a:solidFill>
                  <a:schemeClr val="tx1">
                    <a:lumMod val="65000"/>
                    <a:lumOff val="35000"/>
                  </a:schemeClr>
                </a:solidFill>
                <a:latin typeface="Arial" panose="020B0604020202020204" pitchFamily="34" charset="0"/>
                <a:cs typeface="Arial" panose="020B0604020202020204" pitchFamily="34" charset="0"/>
              </a:rPr>
              <a:t> logo</a:t>
            </a:r>
            <a:endParaRPr lang="en-US" sz="1100" i="1" kern="0" dirty="0">
              <a:solidFill>
                <a:schemeClr val="tx1">
                  <a:lumMod val="65000"/>
                  <a:lumOff val="35000"/>
                </a:schemeClr>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i="1" kern="0" dirty="0">
                <a:solidFill>
                  <a:schemeClr val="tx1">
                    <a:lumMod val="65000"/>
                    <a:lumOff val="35000"/>
                  </a:schemeClr>
                </a:solidFill>
                <a:latin typeface="Arial" panose="020B0604020202020204" pitchFamily="34" charset="0"/>
                <a:cs typeface="Arial" panose="020B0604020202020204" pitchFamily="34" charset="0"/>
              </a:rPr>
              <a:t>All debit/ATM cards linked to bank accounts which carry the </a:t>
            </a:r>
            <a:r>
              <a:rPr lang="en-US" sz="1100" i="1" kern="0" dirty="0" err="1">
                <a:solidFill>
                  <a:schemeClr val="tx1">
                    <a:lumMod val="65000"/>
                    <a:lumOff val="35000"/>
                  </a:schemeClr>
                </a:solidFill>
                <a:latin typeface="Arial" panose="020B0604020202020204" pitchFamily="34" charset="0"/>
                <a:cs typeface="Arial" panose="020B0604020202020204" pitchFamily="34" charset="0"/>
              </a:rPr>
              <a:t>UnionPay</a:t>
            </a:r>
            <a:r>
              <a:rPr lang="en-US" sz="1100" i="1" kern="0" dirty="0">
                <a:solidFill>
                  <a:schemeClr val="tx1">
                    <a:lumMod val="65000"/>
                    <a:lumOff val="35000"/>
                  </a:schemeClr>
                </a:solidFill>
                <a:latin typeface="Arial" panose="020B0604020202020204" pitchFamily="34" charset="0"/>
                <a:cs typeface="Arial" panose="020B0604020202020204" pitchFamily="34" charset="0"/>
              </a:rPr>
              <a:t> logo</a:t>
            </a:r>
            <a:endParaRPr lang="en-US" sz="1100" i="1" kern="0" dirty="0">
              <a:solidFill>
                <a:schemeClr val="tx1">
                  <a:lumMod val="65000"/>
                  <a:lumOff val="35000"/>
                </a:schemeClr>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i="1" kern="0" dirty="0">
                <a:solidFill>
                  <a:schemeClr val="tx1">
                    <a:lumMod val="65000"/>
                    <a:lumOff val="35000"/>
                  </a:schemeClr>
                </a:solidFill>
                <a:latin typeface="Arial" panose="020B0604020202020204" pitchFamily="34" charset="0"/>
                <a:cs typeface="Arial" panose="020B0604020202020204" pitchFamily="34" charset="0"/>
              </a:rPr>
              <a:t>All credit cards </a:t>
            </a:r>
            <a:r>
              <a:rPr lang="en-US" sz="1100" i="1" kern="0" dirty="0" smtClean="0">
                <a:solidFill>
                  <a:schemeClr val="tx1">
                    <a:lumMod val="65000"/>
                    <a:lumOff val="35000"/>
                  </a:schemeClr>
                </a:solidFill>
                <a:latin typeface="Arial" panose="020B0604020202020204" pitchFamily="34" charset="0"/>
                <a:cs typeface="Arial" panose="020B0604020202020204" pitchFamily="34" charset="0"/>
              </a:rPr>
              <a:t>which </a:t>
            </a:r>
            <a:r>
              <a:rPr lang="en-US" sz="1100" i="1" kern="0" dirty="0">
                <a:solidFill>
                  <a:schemeClr val="tx1">
                    <a:lumMod val="65000"/>
                    <a:lumOff val="35000"/>
                  </a:schemeClr>
                </a:solidFill>
                <a:latin typeface="Arial" panose="020B0604020202020204" pitchFamily="34" charset="0"/>
                <a:cs typeface="Arial" panose="020B0604020202020204" pitchFamily="34" charset="0"/>
              </a:rPr>
              <a:t>carry the </a:t>
            </a:r>
            <a:r>
              <a:rPr lang="en-US" sz="1100" i="1" kern="0" dirty="0" err="1">
                <a:solidFill>
                  <a:schemeClr val="tx1">
                    <a:lumMod val="65000"/>
                    <a:lumOff val="35000"/>
                  </a:schemeClr>
                </a:solidFill>
                <a:latin typeface="Arial" panose="020B0604020202020204" pitchFamily="34" charset="0"/>
                <a:cs typeface="Arial" panose="020B0604020202020204" pitchFamily="34" charset="0"/>
              </a:rPr>
              <a:t>UnionPay</a:t>
            </a:r>
            <a:r>
              <a:rPr lang="en-US" sz="1100" i="1" kern="0" dirty="0">
                <a:solidFill>
                  <a:schemeClr val="tx1">
                    <a:lumMod val="65000"/>
                    <a:lumOff val="35000"/>
                  </a:schemeClr>
                </a:solidFill>
                <a:latin typeface="Arial" panose="020B0604020202020204" pitchFamily="34" charset="0"/>
                <a:cs typeface="Arial" panose="020B0604020202020204" pitchFamily="34" charset="0"/>
              </a:rPr>
              <a:t> logo</a:t>
            </a:r>
            <a:endParaRPr lang="en-US" sz="1100" i="1" kern="0" dirty="0">
              <a:solidFill>
                <a:schemeClr val="tx1">
                  <a:lumMod val="65000"/>
                  <a:lumOff val="35000"/>
                </a:schemeClr>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i="1" kern="0" dirty="0">
                <a:solidFill>
                  <a:schemeClr val="tx1">
                    <a:lumMod val="65000"/>
                    <a:lumOff val="35000"/>
                  </a:schemeClr>
                </a:solidFill>
                <a:latin typeface="Arial" panose="020B0604020202020204" pitchFamily="34" charset="0"/>
                <a:cs typeface="Arial" panose="020B0604020202020204" pitchFamily="34" charset="0"/>
              </a:rPr>
              <a:t>MasterCard, Visa, Amex and JCB cards issued in China which also carry the </a:t>
            </a:r>
            <a:endParaRPr lang="en-US" sz="1100" i="1" kern="0" dirty="0" smtClean="0">
              <a:solidFill>
                <a:schemeClr val="tx1">
                  <a:lumMod val="65000"/>
                  <a:lumOff val="35000"/>
                </a:schemeClr>
              </a:solidFill>
              <a:latin typeface="Arial" panose="020B0604020202020204" pitchFamily="34" charset="0"/>
              <a:cs typeface="Arial" panose="020B0604020202020204" pitchFamily="34" charset="0"/>
            </a:endParaRPr>
          </a:p>
          <a:p>
            <a:pPr>
              <a:defRPr/>
            </a:pPr>
            <a:r>
              <a:rPr lang="en-US" sz="1100" i="1" kern="0" dirty="0" err="1" smtClean="0">
                <a:solidFill>
                  <a:schemeClr val="tx1">
                    <a:lumMod val="65000"/>
                    <a:lumOff val="35000"/>
                  </a:schemeClr>
                </a:solidFill>
                <a:latin typeface="Arial" panose="020B0604020202020204" pitchFamily="34" charset="0"/>
                <a:cs typeface="Arial" panose="020B0604020202020204" pitchFamily="34" charset="0"/>
              </a:rPr>
              <a:t>UnionPay</a:t>
            </a:r>
            <a:r>
              <a:rPr lang="en-US" sz="1100" i="1" kern="0" dirty="0" smtClean="0">
                <a:solidFill>
                  <a:schemeClr val="tx1">
                    <a:lumMod val="65000"/>
                    <a:lumOff val="35000"/>
                  </a:schemeClr>
                </a:solidFill>
                <a:latin typeface="Arial" panose="020B0604020202020204" pitchFamily="34" charset="0"/>
                <a:cs typeface="Arial" panose="020B0604020202020204" pitchFamily="34" charset="0"/>
              </a:rPr>
              <a:t> </a:t>
            </a:r>
            <a:r>
              <a:rPr lang="en-US" sz="1100" i="1" kern="0" dirty="0">
                <a:solidFill>
                  <a:schemeClr val="tx1">
                    <a:lumMod val="65000"/>
                    <a:lumOff val="35000"/>
                  </a:schemeClr>
                </a:solidFill>
                <a:latin typeface="Arial" panose="020B0604020202020204" pitchFamily="34" charset="0"/>
                <a:cs typeface="Arial" panose="020B0604020202020204" pitchFamily="34" charset="0"/>
              </a:rPr>
              <a:t>logo</a:t>
            </a:r>
            <a:endParaRPr lang="en-US" sz="1100" i="1" kern="0" dirty="0">
              <a:solidFill>
                <a:schemeClr val="tx1">
                  <a:lumMod val="65000"/>
                  <a:lumOff val="35000"/>
                </a:schemeClr>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i="1" kern="0" dirty="0" err="1">
                <a:solidFill>
                  <a:srgbClr val="00B050"/>
                </a:solidFill>
                <a:latin typeface="Arial" panose="020B0604020202020204" pitchFamily="34" charset="0"/>
                <a:cs typeface="Arial" panose="020B0604020202020204" pitchFamily="34" charset="0"/>
              </a:rPr>
              <a:t>UnionPay</a:t>
            </a:r>
            <a:r>
              <a:rPr lang="en-US" sz="1100" i="1" kern="0" dirty="0">
                <a:solidFill>
                  <a:srgbClr val="00B050"/>
                </a:solidFill>
                <a:latin typeface="Arial" panose="020B0604020202020204" pitchFamily="34" charset="0"/>
                <a:cs typeface="Arial" panose="020B0604020202020204" pitchFamily="34" charset="0"/>
              </a:rPr>
              <a:t> disposable prepaid cards and anonymous prepaid cards are </a:t>
            </a:r>
            <a:endParaRPr lang="en-US" sz="1100" i="1" kern="0" dirty="0" smtClean="0">
              <a:solidFill>
                <a:srgbClr val="00B050"/>
              </a:solidFill>
              <a:latin typeface="Arial" panose="020B0604020202020204" pitchFamily="34" charset="0"/>
              <a:cs typeface="Arial" panose="020B0604020202020204" pitchFamily="34" charset="0"/>
            </a:endParaRPr>
          </a:p>
          <a:p>
            <a:pPr>
              <a:defRPr/>
            </a:pPr>
            <a:r>
              <a:rPr lang="en-US" sz="1100" i="1" kern="0" dirty="0" smtClean="0">
                <a:solidFill>
                  <a:srgbClr val="00B050"/>
                </a:solidFill>
                <a:latin typeface="Arial" panose="020B0604020202020204" pitchFamily="34" charset="0"/>
                <a:cs typeface="Arial" panose="020B0604020202020204" pitchFamily="34" charset="0"/>
              </a:rPr>
              <a:t>NOT </a:t>
            </a:r>
            <a:r>
              <a:rPr lang="en-US" sz="1100" i="1" kern="0" dirty="0">
                <a:solidFill>
                  <a:srgbClr val="00B050"/>
                </a:solidFill>
                <a:latin typeface="Arial" panose="020B0604020202020204" pitchFamily="34" charset="0"/>
                <a:cs typeface="Arial" panose="020B0604020202020204" pitchFamily="34" charset="0"/>
              </a:rPr>
              <a:t>accepted at our site</a:t>
            </a:r>
            <a:endParaRPr lang="en-US" sz="1100" i="1" kern="0" dirty="0">
              <a:solidFill>
                <a:srgbClr val="00B050"/>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i="1" kern="0" dirty="0">
                <a:solidFill>
                  <a:srgbClr val="00B050"/>
                </a:solidFill>
                <a:latin typeface="Arial" panose="020B0604020202020204" pitchFamily="34" charset="0"/>
                <a:cs typeface="Arial" panose="020B0604020202020204" pitchFamily="34" charset="0"/>
              </a:rPr>
              <a:t>Some international cards may not be enabled for e-commerce transactions</a:t>
            </a:r>
            <a:endParaRPr lang="en-US" sz="1100" i="1" kern="0" dirty="0">
              <a:solidFill>
                <a:srgbClr val="00B050"/>
              </a:solidFill>
              <a:latin typeface="Arial" panose="020B0604020202020204" pitchFamily="34" charset="0"/>
              <a:cs typeface="Arial" panose="020B0604020202020204" pitchFamily="34" charset="0"/>
            </a:endParaRPr>
          </a:p>
          <a:p>
            <a:endParaRPr lang="en-GB" i="1" dirty="0"/>
          </a:p>
        </p:txBody>
      </p:sp>
      <p:sp>
        <p:nvSpPr>
          <p:cNvPr id="5" name="TextBox 4"/>
          <p:cNvSpPr txBox="1"/>
          <p:nvPr/>
        </p:nvSpPr>
        <p:spPr>
          <a:xfrm>
            <a:off x="0" y="3844244"/>
            <a:ext cx="5256584" cy="398780"/>
          </a:xfrm>
          <a:prstGeom prst="rect">
            <a:avLst/>
          </a:prstGeom>
          <a:noFill/>
        </p:spPr>
        <p:txBody>
          <a:bodyPr wrap="square" rtlCol="0">
            <a:spAutoFit/>
          </a:bodyPr>
          <a:lstStyle/>
          <a:p>
            <a:pPr algn="ctr"/>
            <a:r>
              <a:rPr lang="zh-CN" altLang="en-US" b="1" dirty="0" smtClean="0">
                <a:latin typeface="Arial" panose="020B0604020202020204" pitchFamily="34" charset="0"/>
                <a:ea typeface="宋体" panose="02010600030101010101" pitchFamily="2" charset="-122"/>
                <a:cs typeface="Arial" panose="020B0604020202020204" pitchFamily="34" charset="0"/>
              </a:rPr>
              <a:t>基本上</a:t>
            </a:r>
            <a:r>
              <a:rPr lang="en-US" altLang="zh-CN" b="1" dirty="0" err="1" smtClean="0">
                <a:latin typeface="Arial" panose="020B0604020202020204" pitchFamily="34" charset="0"/>
                <a:ea typeface="宋体" panose="02010600030101010101" pitchFamily="2" charset="-122"/>
                <a:cs typeface="Arial" panose="020B0604020202020204" pitchFamily="34" charset="0"/>
              </a:rPr>
              <a:t>所有银联卡</a:t>
            </a:r>
            <a:r>
              <a:rPr lang="zh-CN" altLang="en-US" b="1" dirty="0" smtClean="0">
                <a:latin typeface="Arial" panose="020B0604020202020204" pitchFamily="34" charset="0"/>
                <a:ea typeface="宋体" panose="02010600030101010101" pitchFamily="2" charset="-122"/>
                <a:cs typeface="Arial" panose="020B0604020202020204" pitchFamily="34" charset="0"/>
              </a:rPr>
              <a:t>均可接受</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215707" y="4377303"/>
            <a:ext cx="5040560" cy="2292985"/>
          </a:xfrm>
          <a:prstGeom prst="rect">
            <a:avLst/>
          </a:prstGeom>
          <a:noFill/>
        </p:spPr>
        <p:txBody>
          <a:bodyPr wrap="square" rtlCol="0">
            <a:spAutoFit/>
          </a:bodyPr>
          <a:lstStyle/>
          <a:p>
            <a:pPr>
              <a:spcAft>
                <a:spcPct val="40000"/>
              </a:spcAft>
              <a:buSzPct val="95000"/>
            </a:pPr>
            <a:r>
              <a:rPr lang="zh-CN" altLang="en-US" sz="1100" dirty="0" smtClean="0">
                <a:solidFill>
                  <a:srgbClr val="595959"/>
                </a:solidFill>
                <a:latin typeface="Arial" panose="020B0604020202020204" pitchFamily="34" charset="0"/>
                <a:ea typeface="宋体" panose="02010600030101010101" pitchFamily="2" charset="-122"/>
                <a:cs typeface="Arial" panose="020B0604020202020204" pitchFamily="34" charset="0"/>
              </a:rPr>
              <a:t>本</a:t>
            </a:r>
            <a:r>
              <a:rPr lang="en-US" altLang="zh-CN" sz="1100"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站接受大多数银联卡付款和帐户</a:t>
            </a:r>
            <a:r>
              <a:rPr lang="zh-CN" altLang="en-US" sz="1100" dirty="0" smtClean="0">
                <a:solidFill>
                  <a:srgbClr val="595959"/>
                </a:solidFill>
                <a:latin typeface="Arial" panose="020B0604020202020204" pitchFamily="34" charset="0"/>
                <a:ea typeface="宋体" panose="02010600030101010101" pitchFamily="2" charset="-122"/>
                <a:cs typeface="Arial" panose="020B0604020202020204" pitchFamily="34" charset="0"/>
              </a:rPr>
              <a:t>充值</a:t>
            </a:r>
            <a:endParaRPr lang="en-US" altLang="zh-CN" sz="1100" dirty="0" smtClean="0">
              <a:solidFill>
                <a:srgbClr val="595959"/>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en-US" altLang="zh-CN" sz="1100" i="1"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在中国</a:t>
            </a:r>
            <a:r>
              <a:rPr lang="zh-CN" altLang="en-US" sz="1100" i="1" dirty="0" smtClean="0">
                <a:solidFill>
                  <a:srgbClr val="595959"/>
                </a:solidFill>
                <a:latin typeface="Arial" panose="020B0604020202020204" pitchFamily="34" charset="0"/>
                <a:ea typeface="宋体" panose="02010600030101010101" pitchFamily="2" charset="-122"/>
                <a:cs typeface="Arial" panose="020B0604020202020204" pitchFamily="34" charset="0"/>
              </a:rPr>
              <a:t>境内或境外</a:t>
            </a:r>
            <a:r>
              <a:rPr lang="en-US" altLang="zh-CN" sz="1100" i="1"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发行的银联卡</a:t>
            </a:r>
            <a:endParaRPr lang="en-US" altLang="zh-CN" sz="1100" i="1" dirty="0" smtClean="0">
              <a:solidFill>
                <a:srgbClr val="595959"/>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en-US" altLang="zh-CN" sz="1100" i="1"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所有带银联</a:t>
            </a:r>
            <a:r>
              <a:rPr lang="zh-CN" altLang="en-US" sz="1100" i="1" dirty="0" smtClean="0">
                <a:solidFill>
                  <a:srgbClr val="595959"/>
                </a:solidFill>
                <a:latin typeface="Arial" panose="020B0604020202020204" pitchFamily="34" charset="0"/>
                <a:ea typeface="宋体" panose="02010600030101010101" pitchFamily="2" charset="-122"/>
                <a:cs typeface="Arial" panose="020B0604020202020204" pitchFamily="34" charset="0"/>
              </a:rPr>
              <a:t>标识</a:t>
            </a:r>
            <a:r>
              <a:rPr lang="en-US" altLang="zh-CN" sz="1100" i="1"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的预付充值卡</a:t>
            </a:r>
            <a:endParaRPr lang="en-US" altLang="zh-CN" sz="1100" i="1" dirty="0" smtClean="0">
              <a:solidFill>
                <a:srgbClr val="595959"/>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en-US" altLang="zh-CN" sz="1100" i="1"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带银联</a:t>
            </a:r>
            <a:r>
              <a:rPr lang="zh-CN" altLang="en-US" sz="1100" i="1" dirty="0" smtClean="0">
                <a:solidFill>
                  <a:srgbClr val="595959"/>
                </a:solidFill>
                <a:latin typeface="Arial" panose="020B0604020202020204" pitchFamily="34" charset="0"/>
                <a:ea typeface="宋体" panose="02010600030101010101" pitchFamily="2" charset="-122"/>
                <a:cs typeface="Arial" panose="020B0604020202020204" pitchFamily="34" charset="0"/>
              </a:rPr>
              <a:t>标识</a:t>
            </a:r>
            <a:r>
              <a:rPr lang="en-US" altLang="zh-CN" sz="1100" i="1"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的银行帐户</a:t>
            </a:r>
            <a:r>
              <a:rPr lang="zh-CN" altLang="en-US" sz="1100" i="1" dirty="0" smtClean="0">
                <a:solidFill>
                  <a:srgbClr val="595959"/>
                </a:solidFill>
                <a:latin typeface="Arial" panose="020B0604020202020204" pitchFamily="34" charset="0"/>
                <a:ea typeface="宋体" panose="02010600030101010101" pitchFamily="2" charset="-122"/>
                <a:cs typeface="Arial" panose="020B0604020202020204" pitchFamily="34" charset="0"/>
              </a:rPr>
              <a:t>关联的</a:t>
            </a:r>
            <a:r>
              <a:rPr lang="en-US" altLang="zh-CN" sz="1100" i="1"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所有借记卡</a:t>
            </a:r>
            <a:r>
              <a:rPr lang="en-US" altLang="zh-CN" sz="1100" i="1" dirty="0" smtClean="0">
                <a:solidFill>
                  <a:srgbClr val="595959"/>
                </a:solidFill>
                <a:latin typeface="Arial" panose="020B0604020202020204" pitchFamily="34" charset="0"/>
                <a:ea typeface="宋体" panose="02010600030101010101" pitchFamily="2" charset="-122"/>
                <a:cs typeface="Arial" panose="020B0604020202020204" pitchFamily="34" charset="0"/>
              </a:rPr>
              <a:t>/ </a:t>
            </a:r>
            <a:r>
              <a:rPr lang="en-US" altLang="zh-CN" sz="1100" i="1"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ATM卡</a:t>
            </a:r>
            <a:endParaRPr lang="en-US" altLang="zh-CN" sz="1100" i="1" dirty="0" smtClean="0">
              <a:solidFill>
                <a:srgbClr val="595959"/>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en-US" altLang="zh-CN" sz="1100" i="1"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所有带银联</a:t>
            </a:r>
            <a:r>
              <a:rPr lang="zh-CN" altLang="en-US" sz="1100" i="1" dirty="0" smtClean="0">
                <a:solidFill>
                  <a:srgbClr val="595959"/>
                </a:solidFill>
                <a:latin typeface="Arial" panose="020B0604020202020204" pitchFamily="34" charset="0"/>
                <a:ea typeface="宋体" panose="02010600030101010101" pitchFamily="2" charset="-122"/>
                <a:cs typeface="Arial" panose="020B0604020202020204" pitchFamily="34" charset="0"/>
              </a:rPr>
              <a:t>标识</a:t>
            </a:r>
            <a:r>
              <a:rPr lang="en-US" altLang="zh-CN" sz="1100" i="1"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的信用卡</a:t>
            </a:r>
            <a:endParaRPr lang="en-US" altLang="zh-CN" sz="1100" i="1" dirty="0" smtClean="0">
              <a:solidFill>
                <a:srgbClr val="595959"/>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en-US" altLang="zh-CN" sz="1100" i="1"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在中国发行</a:t>
            </a:r>
            <a:r>
              <a:rPr lang="zh-CN" altLang="en-US" sz="1100" i="1" dirty="0" smtClean="0">
                <a:solidFill>
                  <a:srgbClr val="595959"/>
                </a:solidFill>
                <a:latin typeface="Arial" panose="020B0604020202020204" pitchFamily="34" charset="0"/>
                <a:ea typeface="宋体" panose="02010600030101010101" pitchFamily="2" charset="-122"/>
                <a:cs typeface="Arial" panose="020B0604020202020204" pitchFamily="34" charset="0"/>
              </a:rPr>
              <a:t>、且带银联标识的</a:t>
            </a:r>
            <a:r>
              <a:rPr lang="en-US" altLang="zh-CN" sz="1100" i="1"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万事达卡</a:t>
            </a:r>
            <a:r>
              <a:rPr lang="zh-CN" altLang="en-US" sz="1100" i="1" dirty="0" smtClean="0">
                <a:solidFill>
                  <a:srgbClr val="595959"/>
                </a:solidFill>
                <a:latin typeface="Arial" panose="020B0604020202020204" pitchFamily="34" charset="0"/>
                <a:ea typeface="宋体" panose="02010600030101010101" pitchFamily="2" charset="-122"/>
                <a:cs typeface="Arial" panose="020B0604020202020204" pitchFamily="34" charset="0"/>
              </a:rPr>
              <a:t>、</a:t>
            </a:r>
            <a:r>
              <a:rPr lang="en-US" altLang="zh-CN" sz="1100" i="1" dirty="0" smtClean="0">
                <a:solidFill>
                  <a:srgbClr val="595959"/>
                </a:solidFill>
                <a:latin typeface="Arial" panose="020B0604020202020204" pitchFamily="34" charset="0"/>
                <a:ea typeface="宋体" panose="02010600030101010101" pitchFamily="2" charset="-122"/>
                <a:cs typeface="Arial" panose="020B0604020202020204" pitchFamily="34" charset="0"/>
              </a:rPr>
              <a:t>VISA</a:t>
            </a:r>
            <a:r>
              <a:rPr lang="zh-CN" altLang="en-US" sz="1100" i="1" dirty="0" smtClean="0">
                <a:solidFill>
                  <a:srgbClr val="595959"/>
                </a:solidFill>
                <a:latin typeface="Arial" panose="020B0604020202020204" pitchFamily="34" charset="0"/>
                <a:ea typeface="宋体" panose="02010600030101010101" pitchFamily="2" charset="-122"/>
                <a:cs typeface="Arial" panose="020B0604020202020204" pitchFamily="34" charset="0"/>
              </a:rPr>
              <a:t>卡、</a:t>
            </a:r>
            <a:r>
              <a:rPr lang="en-US" altLang="zh-CN" sz="1100" i="1"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美国运通卡和JCB卡</a:t>
            </a:r>
            <a:endParaRPr lang="en-US" altLang="zh-CN" sz="1100" i="1" dirty="0" smtClean="0">
              <a:solidFill>
                <a:srgbClr val="595959"/>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zh-CN" altLang="en-US" sz="1100" i="1" dirty="0" smtClean="0">
                <a:solidFill>
                  <a:srgbClr val="00B050"/>
                </a:solidFill>
                <a:latin typeface="Arial" panose="020B0604020202020204" pitchFamily="34" charset="0"/>
                <a:ea typeface="宋体" panose="02010600030101010101" pitchFamily="2" charset="-122"/>
                <a:cs typeface="Arial" panose="020B0604020202020204" pitchFamily="34" charset="0"/>
              </a:rPr>
              <a:t>本</a:t>
            </a:r>
            <a:r>
              <a:rPr lang="en-US" altLang="zh-CN" sz="1100" i="1"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网站</a:t>
            </a:r>
            <a:r>
              <a:rPr lang="en-US" altLang="zh-CN" sz="1100" b="1" i="1"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不接受</a:t>
            </a:r>
            <a:r>
              <a:rPr lang="en-US" altLang="zh-CN" sz="1100" i="1"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银联一次性预付卡和匿名预付卡</a:t>
            </a:r>
            <a:endParaRPr lang="en-US" altLang="zh-CN" sz="1100" i="1" dirty="0" smtClean="0">
              <a:solidFill>
                <a:srgbClr val="00B050"/>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en-US" altLang="zh-CN" sz="1100" i="1"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某些</a:t>
            </a:r>
            <a:r>
              <a:rPr lang="zh-CN" altLang="en-US" sz="1100" i="1" dirty="0" smtClean="0">
                <a:solidFill>
                  <a:srgbClr val="00B050"/>
                </a:solidFill>
                <a:latin typeface="Arial" panose="020B0604020202020204" pitchFamily="34" charset="0"/>
                <a:ea typeface="宋体" panose="02010600030101010101" pitchFamily="2" charset="-122"/>
                <a:cs typeface="Arial" panose="020B0604020202020204" pitchFamily="34" charset="0"/>
              </a:rPr>
              <a:t>境外银联</a:t>
            </a:r>
            <a:r>
              <a:rPr lang="en-US" altLang="zh-CN" sz="1100" i="1"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卡可能未启用电子商务交易</a:t>
            </a:r>
            <a:r>
              <a:rPr lang="zh-CN" altLang="en-US" sz="1100" i="1"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功能</a:t>
            </a:r>
            <a:endParaRPr lang="en-US" altLang="zh-CN" sz="1100" i="1" dirty="0" smtClean="0">
              <a:solidFill>
                <a:srgbClr val="00B050"/>
              </a:solidFill>
              <a:latin typeface="Arial" panose="020B0604020202020204" pitchFamily="34" charset="0"/>
              <a:ea typeface="宋体" panose="02010600030101010101" pitchFamily="2" charset="-122"/>
              <a:cs typeface="Arial" panose="020B0604020202020204" pitchFamily="34" charset="0"/>
            </a:endParaRPr>
          </a:p>
          <a:p>
            <a:endParaRPr lang="en-GB" i="1" dirty="0"/>
          </a:p>
        </p:txBody>
      </p:sp>
      <p:pic>
        <p:nvPicPr>
          <p:cNvPr id="7" name="Picture 4" descr="A close up of text on a white background&#10;&#10;Description automatically generated"/>
          <p:cNvPicPr>
            <a:picLocks noChangeAspect="1"/>
          </p:cNvPicPr>
          <p:nvPr/>
        </p:nvPicPr>
        <p:blipFill>
          <a:blip r:embed="rId1" cstate="print"/>
          <a:srcRect/>
          <a:stretch>
            <a:fillRect/>
          </a:stretch>
        </p:blipFill>
        <p:spPr bwMode="auto">
          <a:xfrm>
            <a:off x="7236296" y="1526410"/>
            <a:ext cx="1666875" cy="1087437"/>
          </a:xfrm>
          <a:prstGeom prst="rect">
            <a:avLst/>
          </a:prstGeom>
          <a:noFill/>
          <a:ln w="9525">
            <a:noFill/>
            <a:miter lim="800000"/>
            <a:headEnd/>
            <a:tailEnd/>
          </a:ln>
        </p:spPr>
      </p:pic>
      <p:pic>
        <p:nvPicPr>
          <p:cNvPr id="8" name="Picture 9" descr="A picture containing game&#10;&#10;Description automatically generated"/>
          <p:cNvPicPr>
            <a:picLocks noChangeAspect="1"/>
          </p:cNvPicPr>
          <p:nvPr/>
        </p:nvPicPr>
        <p:blipFill>
          <a:blip r:embed="rId2" cstate="print"/>
          <a:srcRect/>
          <a:stretch>
            <a:fillRect/>
          </a:stretch>
        </p:blipFill>
        <p:spPr bwMode="auto">
          <a:xfrm>
            <a:off x="5292080" y="1543662"/>
            <a:ext cx="1644650" cy="1031875"/>
          </a:xfrm>
          <a:prstGeom prst="rect">
            <a:avLst/>
          </a:prstGeom>
          <a:noFill/>
          <a:ln w="9525">
            <a:noFill/>
            <a:miter lim="800000"/>
            <a:headEnd/>
            <a:tailEnd/>
          </a:ln>
        </p:spPr>
      </p:pic>
      <p:pic>
        <p:nvPicPr>
          <p:cNvPr id="9" name="Picture 12" descr="A red and white sign&#10;&#10;Description automatically generated"/>
          <p:cNvPicPr>
            <a:picLocks noChangeAspect="1"/>
          </p:cNvPicPr>
          <p:nvPr/>
        </p:nvPicPr>
        <p:blipFill>
          <a:blip r:embed="rId3" cstate="print"/>
          <a:srcRect/>
          <a:stretch>
            <a:fillRect/>
          </a:stretch>
        </p:blipFill>
        <p:spPr bwMode="auto">
          <a:xfrm>
            <a:off x="7089280" y="3187846"/>
            <a:ext cx="2006600" cy="1189038"/>
          </a:xfrm>
          <a:prstGeom prst="rect">
            <a:avLst/>
          </a:prstGeom>
          <a:noFill/>
          <a:ln w="9525">
            <a:noFill/>
            <a:miter lim="800000"/>
            <a:headEnd/>
            <a:tailEnd/>
          </a:ln>
        </p:spPr>
      </p:pic>
      <p:pic>
        <p:nvPicPr>
          <p:cNvPr id="10" name="Picture 16" descr="A picture containing outdoor, sign, black, white&#10;&#10;Description automatically generated"/>
          <p:cNvPicPr>
            <a:picLocks noChangeAspect="1"/>
          </p:cNvPicPr>
          <p:nvPr/>
        </p:nvPicPr>
        <p:blipFill>
          <a:blip r:embed="rId4" cstate="print"/>
          <a:srcRect/>
          <a:stretch>
            <a:fillRect/>
          </a:stretch>
        </p:blipFill>
        <p:spPr bwMode="auto">
          <a:xfrm>
            <a:off x="5292080" y="3259854"/>
            <a:ext cx="1690688" cy="1062038"/>
          </a:xfrm>
          <a:prstGeom prst="rect">
            <a:avLst/>
          </a:prstGeom>
          <a:noFill/>
          <a:ln w="9525">
            <a:noFill/>
            <a:miter lim="800000"/>
            <a:headEnd/>
            <a:tailEnd/>
          </a:ln>
        </p:spPr>
      </p:pic>
      <p:sp>
        <p:nvSpPr>
          <p:cNvPr id="11" name="TextBox 10"/>
          <p:cNvSpPr txBox="1"/>
          <p:nvPr/>
        </p:nvSpPr>
        <p:spPr>
          <a:xfrm>
            <a:off x="5168316" y="2816554"/>
            <a:ext cx="3724164" cy="244682"/>
          </a:xfrm>
          <a:prstGeom prst="rect">
            <a:avLst/>
          </a:prstGeom>
          <a:noFill/>
        </p:spPr>
        <p:txBody>
          <a:bodyPr wrap="square" rtlCol="0">
            <a:spAutoFit/>
          </a:bodyPr>
          <a:lstStyle/>
          <a:p>
            <a:pPr algn="ctr">
              <a:lnSpc>
                <a:spcPct val="90000"/>
              </a:lnSpc>
              <a:spcBef>
                <a:spcPts val="600"/>
              </a:spcBef>
              <a:defRPr/>
            </a:pPr>
            <a:r>
              <a:rPr lang="en-AU" sz="1100" b="1" i="1" dirty="0">
                <a:latin typeface="Arial" panose="020B0604020202020204" pitchFamily="34" charset="0"/>
                <a:cs typeface="Arial" panose="020B0604020202020204" pitchFamily="34" charset="0"/>
              </a:rPr>
              <a:t>Global and Chinese ATM/Debit Cards</a:t>
            </a:r>
            <a:endParaRPr lang="en-AU" sz="1100" b="1" i="1" dirty="0">
              <a:latin typeface="Arial" panose="020B0604020202020204" pitchFamily="34" charset="0"/>
              <a:cs typeface="Arial" panose="020B0604020202020204" pitchFamily="34" charset="0"/>
            </a:endParaRPr>
          </a:p>
        </p:txBody>
      </p:sp>
      <p:sp>
        <p:nvSpPr>
          <p:cNvPr id="12" name="TextBox 11"/>
          <p:cNvSpPr txBox="1"/>
          <p:nvPr/>
        </p:nvSpPr>
        <p:spPr>
          <a:xfrm>
            <a:off x="5179942" y="4601754"/>
            <a:ext cx="3496514" cy="244682"/>
          </a:xfrm>
          <a:prstGeom prst="rect">
            <a:avLst/>
          </a:prstGeom>
          <a:noFill/>
        </p:spPr>
        <p:txBody>
          <a:bodyPr wrap="square" rtlCol="0">
            <a:spAutoFit/>
          </a:bodyPr>
          <a:lstStyle/>
          <a:p>
            <a:pPr algn="ctr">
              <a:lnSpc>
                <a:spcPct val="90000"/>
              </a:lnSpc>
              <a:spcBef>
                <a:spcPts val="600"/>
              </a:spcBef>
              <a:defRPr/>
            </a:pPr>
            <a:r>
              <a:rPr lang="en-AU" sz="1100" b="1" i="1" dirty="0">
                <a:latin typeface="Arial" panose="020B0604020202020204" pitchFamily="34" charset="0"/>
                <a:cs typeface="Arial" panose="020B0604020202020204" pitchFamily="34" charset="0"/>
              </a:rPr>
              <a:t>Global and Chinese Credit Cards</a:t>
            </a:r>
            <a:endParaRPr lang="en-AU" sz="1100" b="1" i="1" dirty="0">
              <a:latin typeface="Arial" panose="020B0604020202020204" pitchFamily="34" charset="0"/>
              <a:cs typeface="Arial" panose="020B0604020202020204" pitchFamily="34" charset="0"/>
            </a:endParaRPr>
          </a:p>
        </p:txBody>
      </p:sp>
      <p:pic>
        <p:nvPicPr>
          <p:cNvPr id="13" name="Picture 18" descr="A screenshot of a cell phone&#10;&#10;Description automatically generated"/>
          <p:cNvPicPr>
            <a:picLocks noChangeAspect="1"/>
          </p:cNvPicPr>
          <p:nvPr/>
        </p:nvPicPr>
        <p:blipFill>
          <a:blip r:embed="rId5" cstate="print"/>
          <a:srcRect/>
          <a:stretch>
            <a:fillRect/>
          </a:stretch>
        </p:blipFill>
        <p:spPr bwMode="auto">
          <a:xfrm>
            <a:off x="5724128" y="5019176"/>
            <a:ext cx="857250" cy="550863"/>
          </a:xfrm>
          <a:prstGeom prst="rect">
            <a:avLst/>
          </a:prstGeom>
          <a:noFill/>
          <a:ln w="9525">
            <a:noFill/>
            <a:miter lim="800000"/>
            <a:headEnd/>
            <a:tailEnd/>
          </a:ln>
        </p:spPr>
      </p:pic>
      <p:pic>
        <p:nvPicPr>
          <p:cNvPr id="14" name="Picture 20" descr="A picture containing food, box&#10;&#10;Description automatically generated"/>
          <p:cNvPicPr>
            <a:picLocks noChangeAspect="1"/>
          </p:cNvPicPr>
          <p:nvPr/>
        </p:nvPicPr>
        <p:blipFill>
          <a:blip r:embed="rId6" cstate="print"/>
          <a:srcRect/>
          <a:stretch>
            <a:fillRect/>
          </a:stretch>
        </p:blipFill>
        <p:spPr bwMode="auto">
          <a:xfrm>
            <a:off x="7740352" y="5027802"/>
            <a:ext cx="885825" cy="560387"/>
          </a:xfrm>
          <a:prstGeom prst="rect">
            <a:avLst/>
          </a:prstGeom>
          <a:noFill/>
          <a:ln w="9525">
            <a:noFill/>
            <a:miter lim="800000"/>
            <a:headEnd/>
            <a:tailEnd/>
          </a:ln>
        </p:spPr>
      </p:pic>
      <p:pic>
        <p:nvPicPr>
          <p:cNvPr id="15" name="Picture 27" descr="A picture containing food&#10;&#10;Description automatically generated"/>
          <p:cNvPicPr>
            <a:picLocks noChangeAspect="1"/>
          </p:cNvPicPr>
          <p:nvPr/>
        </p:nvPicPr>
        <p:blipFill>
          <a:blip r:embed="rId7" cstate="print"/>
          <a:srcRect/>
          <a:stretch>
            <a:fillRect/>
          </a:stretch>
        </p:blipFill>
        <p:spPr bwMode="auto">
          <a:xfrm>
            <a:off x="5724128" y="5816890"/>
            <a:ext cx="877887" cy="547688"/>
          </a:xfrm>
          <a:prstGeom prst="rect">
            <a:avLst/>
          </a:prstGeom>
          <a:noFill/>
          <a:ln w="9525">
            <a:noFill/>
            <a:miter lim="800000"/>
            <a:headEnd/>
            <a:tailEnd/>
          </a:ln>
        </p:spPr>
      </p:pic>
      <p:pic>
        <p:nvPicPr>
          <p:cNvPr id="16" name="Picture 25" descr="A close up of a sign&#10;&#10;Description automatically generated"/>
          <p:cNvPicPr>
            <a:picLocks noChangeAspect="1"/>
          </p:cNvPicPr>
          <p:nvPr/>
        </p:nvPicPr>
        <p:blipFill>
          <a:blip r:embed="rId8" cstate="print"/>
          <a:srcRect/>
          <a:stretch>
            <a:fillRect/>
          </a:stretch>
        </p:blipFill>
        <p:spPr bwMode="auto">
          <a:xfrm>
            <a:off x="7795108" y="5816890"/>
            <a:ext cx="847725" cy="534987"/>
          </a:xfrm>
          <a:prstGeom prst="rect">
            <a:avLst/>
          </a:prstGeom>
          <a:noFill/>
          <a:ln w="9525">
            <a:noFill/>
            <a:miter lim="800000"/>
            <a:headEnd/>
            <a:tailEnd/>
          </a:ln>
        </p:spPr>
      </p:pic>
      <p:sp>
        <p:nvSpPr>
          <p:cNvPr id="18" name="TextBox 17"/>
          <p:cNvSpPr txBox="1"/>
          <p:nvPr/>
        </p:nvSpPr>
        <p:spPr>
          <a:xfrm>
            <a:off x="5269202" y="6479214"/>
            <a:ext cx="3874798" cy="244682"/>
          </a:xfrm>
          <a:prstGeom prst="rect">
            <a:avLst/>
          </a:prstGeom>
          <a:noFill/>
        </p:spPr>
        <p:txBody>
          <a:bodyPr wrap="square" rtlCol="0">
            <a:spAutoFit/>
          </a:bodyPr>
          <a:lstStyle/>
          <a:p>
            <a:pPr algn="ctr">
              <a:lnSpc>
                <a:spcPct val="90000"/>
              </a:lnSpc>
              <a:spcBef>
                <a:spcPts val="600"/>
              </a:spcBef>
              <a:defRPr/>
            </a:pPr>
            <a:r>
              <a:rPr lang="en-AU" sz="1100" b="1" i="1" dirty="0" err="1">
                <a:latin typeface="Arial" panose="020B0604020202020204" pitchFamily="34" charset="0"/>
                <a:cs typeface="Arial" panose="020B0604020202020204" pitchFamily="34" charset="0"/>
              </a:rPr>
              <a:t>Mastercard</a:t>
            </a:r>
            <a:r>
              <a:rPr lang="en-AU" sz="1100" b="1" i="1" dirty="0">
                <a:latin typeface="Arial" panose="020B0604020202020204" pitchFamily="34" charset="0"/>
                <a:cs typeface="Arial" panose="020B0604020202020204" pitchFamily="34" charset="0"/>
              </a:rPr>
              <a:t>, Visa, Amex, JCB Co-</a:t>
            </a:r>
            <a:r>
              <a:rPr lang="en-AU" sz="1100" b="1" i="1" dirty="0" err="1">
                <a:latin typeface="Arial" panose="020B0604020202020204" pitchFamily="34" charset="0"/>
                <a:cs typeface="Arial" panose="020B0604020202020204" pitchFamily="34" charset="0"/>
              </a:rPr>
              <a:t>Badged</a:t>
            </a:r>
            <a:r>
              <a:rPr lang="en-AU" sz="1100" b="1" i="1" dirty="0">
                <a:latin typeface="Arial" panose="020B0604020202020204" pitchFamily="34" charset="0"/>
                <a:cs typeface="Arial" panose="020B0604020202020204" pitchFamily="34" charset="0"/>
              </a:rPr>
              <a:t> Cards</a:t>
            </a:r>
            <a:endParaRPr lang="en-AU" sz="1100" b="1" i="1"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85000"/>
            </a:schemeClr>
          </a:solidFill>
        </p:spPr>
        <p:txBody>
          <a:bodyPr/>
          <a:lstStyle/>
          <a:p>
            <a:pPr algn="ctr"/>
            <a:r>
              <a:rPr lang="en-GB" dirty="0">
                <a:solidFill>
                  <a:schemeClr val="tx1"/>
                </a:solidFill>
              </a:rPr>
              <a:t>Other Options and Functions</a:t>
            </a:r>
            <a:br>
              <a:rPr lang="en-GB" dirty="0">
                <a:solidFill>
                  <a:schemeClr val="tx1"/>
                </a:solidFill>
              </a:rPr>
            </a:br>
            <a:r>
              <a:rPr lang="zh-CN" altLang="en-GB" smtClean="0">
                <a:solidFill>
                  <a:schemeClr val="tx1"/>
                </a:solidFill>
                <a:ea typeface="宋体" panose="02010600030101010101" pitchFamily="2" charset="-122"/>
                <a:cs typeface="Arial" panose="020B0604020202020204" pitchFamily="34" charset="0"/>
                <a:sym typeface="+mn-ea"/>
              </a:rPr>
              <a:t>其他选项和功能</a:t>
            </a:r>
            <a:br>
              <a:rPr lang="en-GB" b="1" dirty="0">
                <a:latin typeface="Arial" panose="020B0604020202020204" pitchFamily="34" charset="0"/>
                <a:cs typeface="Arial" panose="020B0604020202020204" pitchFamily="34" charset="0"/>
              </a:rPr>
            </a:br>
            <a:endParaRPr lang="en-US" dirty="0">
              <a:solidFill>
                <a:schemeClr val="tx1"/>
              </a:solidFill>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89203"/>
            <a:ext cx="8229600" cy="1143000"/>
          </a:xfrm>
        </p:spPr>
        <p:txBody>
          <a:bodyPr>
            <a:normAutofit/>
          </a:bodyPr>
          <a:lstStyle/>
          <a:p>
            <a:pPr algn="l"/>
            <a:r>
              <a:rPr lang="en-GB" sz="1600" dirty="0" smtClean="0">
                <a:solidFill>
                  <a:schemeClr val="tx2"/>
                </a:solidFill>
                <a:latin typeface="Arial" panose="020B0604020202020204" pitchFamily="34" charset="0"/>
                <a:cs typeface="Arial" panose="020B0604020202020204" pitchFamily="34" charset="0"/>
              </a:rPr>
              <a:t>YOUR OPTIONS</a:t>
            </a:r>
            <a:br>
              <a:rPr lang="en-GB" sz="1600" dirty="0" smtClean="0">
                <a:solidFill>
                  <a:schemeClr val="tx2"/>
                </a:solidFill>
                <a:latin typeface="Arial" panose="020B0604020202020204" pitchFamily="34" charset="0"/>
                <a:cs typeface="Arial" panose="020B0604020202020204" pitchFamily="34" charset="0"/>
              </a:rPr>
            </a:br>
            <a:r>
              <a:rPr lang="zh-CN" altLang="en-GB" sz="1600" dirty="0" smtClean="0">
                <a:solidFill>
                  <a:schemeClr val="tx2"/>
                </a:solidFill>
                <a:latin typeface="Arial" panose="020B0604020202020204" pitchFamily="34" charset="0"/>
                <a:ea typeface="宋体" panose="02010600030101010101" pitchFamily="2" charset="-122"/>
                <a:cs typeface="Arial" panose="020B0604020202020204" pitchFamily="34" charset="0"/>
              </a:rPr>
              <a:t>您的选项</a:t>
            </a:r>
            <a:endParaRPr lang="en-GB" sz="1600" dirty="0">
              <a:latin typeface="Arial" panose="020B0604020202020204" pitchFamily="34" charset="0"/>
              <a:cs typeface="Arial" panose="020B0604020202020204" pitchFamily="34" charset="0"/>
            </a:endParaRPr>
          </a:p>
        </p:txBody>
      </p:sp>
      <p:sp>
        <p:nvSpPr>
          <p:cNvPr id="3" name="TextBox 2"/>
          <p:cNvSpPr txBox="1"/>
          <p:nvPr/>
        </p:nvSpPr>
        <p:spPr>
          <a:xfrm>
            <a:off x="717863" y="1330995"/>
            <a:ext cx="7851829" cy="769441"/>
          </a:xfrm>
          <a:prstGeom prst="rect">
            <a:avLst/>
          </a:prstGeom>
          <a:noFill/>
        </p:spPr>
        <p:txBody>
          <a:bodyPr wrap="none" rtlCol="0">
            <a:spAutoFit/>
          </a:bodyPr>
          <a:lstStyle/>
          <a:p>
            <a:pPr>
              <a:defRPr/>
            </a:pPr>
            <a:r>
              <a:rPr lang="en-US" sz="1100" kern="0" dirty="0">
                <a:latin typeface="Arial" panose="020B0604020202020204" pitchFamily="34" charset="0"/>
                <a:cs typeface="Arial" panose="020B0604020202020204" pitchFamily="34" charset="0"/>
              </a:rPr>
              <a:t>The payment application provides you various options and setting you may use to streamline your payments, shown </a:t>
            </a:r>
            <a:r>
              <a:rPr lang="en-US" sz="1100" kern="0" dirty="0" smtClean="0">
                <a:latin typeface="Arial" panose="020B0604020202020204" pitchFamily="34" charset="0"/>
                <a:cs typeface="Arial" panose="020B0604020202020204" pitchFamily="34" charset="0"/>
              </a:rPr>
              <a:t>below </a:t>
            </a:r>
            <a:endParaRPr lang="en-US" sz="1100" kern="0" dirty="0" smtClean="0">
              <a:latin typeface="Arial" panose="020B0604020202020204" pitchFamily="34" charset="0"/>
              <a:cs typeface="Arial" panose="020B0604020202020204" pitchFamily="34" charset="0"/>
            </a:endParaRPr>
          </a:p>
          <a:p>
            <a:pPr>
              <a:defRPr/>
            </a:pPr>
            <a:endParaRPr lang="en-US" altLang="zh-CN" sz="1100" kern="0" dirty="0">
              <a:latin typeface="Arial" panose="020B0604020202020204" pitchFamily="34" charset="0"/>
              <a:ea typeface="宋体" panose="02010600030101010101" pitchFamily="2" charset="-122"/>
              <a:cs typeface="Arial" panose="020B0604020202020204" pitchFamily="34" charset="0"/>
            </a:endParaRPr>
          </a:p>
          <a:p>
            <a:pPr>
              <a:defRPr/>
            </a:pPr>
            <a:r>
              <a:rPr lang="en-US" altLang="zh-CN" sz="1100" dirty="0" err="1" smtClean="0">
                <a:ea typeface="宋体" panose="02010600030101010101" pitchFamily="2" charset="-122"/>
              </a:rPr>
              <a:t>付款程序为您提供了各种选项和设置</a:t>
            </a:r>
            <a:r>
              <a:rPr lang="en-US" altLang="zh-CN" sz="1100" dirty="0" err="1">
                <a:ea typeface="宋体" panose="02010600030101010101" pitchFamily="2" charset="-122"/>
              </a:rPr>
              <a:t>，您可以使用它们来简化付款</a:t>
            </a:r>
            <a:r>
              <a:rPr lang="zh-CN" altLang="en-US" sz="1100" dirty="0">
                <a:ea typeface="宋体" panose="02010600030101010101" pitchFamily="2" charset="-122"/>
              </a:rPr>
              <a:t>流程</a:t>
            </a:r>
            <a:r>
              <a:rPr lang="en-US" altLang="zh-CN" sz="1100" dirty="0">
                <a:ea typeface="宋体" panose="02010600030101010101" pitchFamily="2" charset="-122"/>
              </a:rPr>
              <a:t>，</a:t>
            </a:r>
            <a:r>
              <a:rPr lang="en-US" altLang="zh-CN" sz="1100" dirty="0" err="1">
                <a:ea typeface="宋体" panose="02010600030101010101" pitchFamily="2" charset="-122"/>
              </a:rPr>
              <a:t>如下所示</a:t>
            </a:r>
            <a:endParaRPr lang="en-US" altLang="zh-CN" sz="1100" dirty="0">
              <a:ea typeface="宋体" panose="02010600030101010101" pitchFamily="2" charset="-122"/>
            </a:endParaRPr>
          </a:p>
          <a:p>
            <a:pPr>
              <a:defRPr/>
            </a:pPr>
            <a:endParaRPr lang="en-US" sz="1100" kern="0" dirty="0">
              <a:solidFill>
                <a:srgbClr val="00206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1" cstate="print"/>
          <a:srcRect/>
          <a:stretch>
            <a:fillRect/>
          </a:stretch>
        </p:blipFill>
        <p:spPr bwMode="auto">
          <a:xfrm>
            <a:off x="923925" y="1865585"/>
            <a:ext cx="7296150" cy="4803775"/>
          </a:xfrm>
          <a:prstGeom prst="rect">
            <a:avLst/>
          </a:prstGeom>
          <a:noFill/>
          <a:ln w="9525">
            <a:noFill/>
            <a:miter lim="800000"/>
            <a:headEnd/>
            <a:tailEnd/>
          </a:ln>
        </p:spPr>
      </p:pic>
      <p:sp>
        <p:nvSpPr>
          <p:cNvPr id="5" name="TextBox 4"/>
          <p:cNvSpPr txBox="1"/>
          <p:nvPr/>
        </p:nvSpPr>
        <p:spPr>
          <a:xfrm>
            <a:off x="5796136" y="3429000"/>
            <a:ext cx="2300630" cy="538609"/>
          </a:xfrm>
          <a:prstGeom prst="rect">
            <a:avLst/>
          </a:prstGeom>
          <a:noFill/>
        </p:spPr>
        <p:txBody>
          <a:bodyPr wrap="square" rtlCol="0">
            <a:spAutoFit/>
          </a:bodyPr>
          <a:lstStyle/>
          <a:p>
            <a:r>
              <a:rPr lang="zh-CN" altLang="en-US" sz="1100" dirty="0" smtClean="0">
                <a:latin typeface="Arial" panose="020B0604020202020204" pitchFamily="34" charset="0"/>
                <a:ea typeface="宋体" panose="02010600030101010101" pitchFamily="2" charset="-122"/>
                <a:cs typeface="Arial" panose="020B0604020202020204" pitchFamily="34" charset="0"/>
              </a:rPr>
              <a:t>您可以点击此处选择另一张银联卡</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endParaRPr lang="en-GB" dirty="0"/>
          </a:p>
        </p:txBody>
      </p:sp>
      <p:sp>
        <p:nvSpPr>
          <p:cNvPr id="6" name="TextBox 5"/>
          <p:cNvSpPr txBox="1"/>
          <p:nvPr/>
        </p:nvSpPr>
        <p:spPr>
          <a:xfrm>
            <a:off x="5148064" y="4365104"/>
            <a:ext cx="2138680" cy="471805"/>
          </a:xfrm>
          <a:prstGeom prst="rect">
            <a:avLst/>
          </a:prstGeom>
          <a:noFill/>
        </p:spPr>
        <p:txBody>
          <a:bodyPr wrap="none" rtlCol="0">
            <a:spAutoFit/>
          </a:bodyPr>
          <a:lstStyle/>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如果您开户之后已更换手机号，</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您可以点击此处更新信息</a:t>
            </a:r>
            <a:endParaRPr lang="zh-CN" altLang="en-US" sz="1100" dirty="0">
              <a:latin typeface="Arial" panose="020B0604020202020204" pitchFamily="34" charset="0"/>
              <a:ea typeface="宋体" panose="02010600030101010101" pitchFamily="2" charset="-122"/>
              <a:cs typeface="Arial" panose="020B0604020202020204" pitchFamily="34" charset="0"/>
            </a:endParaRPr>
          </a:p>
        </p:txBody>
      </p:sp>
      <p:sp>
        <p:nvSpPr>
          <p:cNvPr id="7" name="TextBox 6"/>
          <p:cNvSpPr txBox="1"/>
          <p:nvPr/>
        </p:nvSpPr>
        <p:spPr>
          <a:xfrm>
            <a:off x="5143703" y="6154731"/>
            <a:ext cx="4108817" cy="703269"/>
          </a:xfrm>
          <a:prstGeom prst="rect">
            <a:avLst/>
          </a:prstGeom>
          <a:noFill/>
        </p:spPr>
        <p:txBody>
          <a:bodyPr wrap="none" rtlCol="0">
            <a:spAutoFit/>
          </a:bodyPr>
          <a:lstStyle/>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勾选此栏以保存您常用的银行卡卡号，</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从而无需在每次交易时重复输入该信息</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en-GB" altLang="zh-CN" sz="1100" dirty="0" smtClean="0">
                <a:latin typeface="Arial" panose="020B0604020202020204" pitchFamily="34" charset="0"/>
                <a:ea typeface="宋体" panose="02010600030101010101" pitchFamily="2" charset="-122"/>
                <a:cs typeface="Arial" panose="020B0604020202020204" pitchFamily="34" charset="0"/>
              </a:rPr>
              <a:t>(</a:t>
            </a:r>
            <a:r>
              <a:rPr lang="zh-CN" altLang="en-US" sz="1100" dirty="0" smtClean="0">
                <a:latin typeface="Arial" panose="020B0604020202020204" pitchFamily="34" charset="0"/>
                <a:ea typeface="宋体" panose="02010600030101010101" pitchFamily="2" charset="-122"/>
                <a:cs typeface="Arial" panose="020B0604020202020204" pitchFamily="34" charset="0"/>
              </a:rPr>
              <a:t>请注意需要允许</a:t>
            </a:r>
            <a:r>
              <a:rPr lang="en-US" altLang="zh-CN" sz="1100" dirty="0" smtClean="0">
                <a:latin typeface="Arial" panose="020B0604020202020204" pitchFamily="34" charset="0"/>
                <a:ea typeface="宋体" panose="02010600030101010101" pitchFamily="2" charset="-122"/>
                <a:cs typeface="Arial" panose="020B0604020202020204" pitchFamily="34" charset="0"/>
              </a:rPr>
              <a:t>https://cashier.95516.com</a:t>
            </a:r>
            <a:r>
              <a:rPr lang="zh-CN" altLang="en-US" sz="1100" dirty="0" smtClean="0">
                <a:latin typeface="Arial" panose="020B0604020202020204" pitchFamily="34" charset="0"/>
                <a:ea typeface="宋体" panose="02010600030101010101" pitchFamily="2" charset="-122"/>
                <a:cs typeface="Arial" panose="020B0604020202020204" pitchFamily="34" charset="0"/>
              </a:rPr>
              <a:t>网站开启</a:t>
            </a:r>
            <a:r>
              <a:rPr lang="en-US" altLang="zh-CN" sz="1100" dirty="0" smtClean="0">
                <a:latin typeface="Arial" panose="020B0604020202020204" pitchFamily="34" charset="0"/>
                <a:ea typeface="宋体" panose="02010600030101010101" pitchFamily="2" charset="-122"/>
                <a:cs typeface="Arial" panose="020B0604020202020204" pitchFamily="34" charset="0"/>
              </a:rPr>
              <a:t>cookies</a:t>
            </a:r>
            <a:r>
              <a:rPr lang="zh-CN" altLang="en-US" sz="1100" dirty="0" smtClean="0">
                <a:solidFill>
                  <a:srgbClr val="002060"/>
                </a:solidFill>
                <a:latin typeface="Arial" panose="020B0604020202020204" pitchFamily="34" charset="0"/>
                <a:ea typeface="宋体" panose="02010600030101010101" pitchFamily="2" charset="-122"/>
                <a:cs typeface="Arial" panose="020B0604020202020204" pitchFamily="34" charset="0"/>
              </a:rPr>
              <a:t>）</a:t>
            </a:r>
            <a:endParaRPr lang="zh-CN" altLang="en-US" sz="1100" dirty="0">
              <a:solidFill>
                <a:srgbClr val="002060"/>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383150" y="1221983"/>
            <a:ext cx="8551844" cy="449264"/>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sz="1200" kern="0" dirty="0">
                <a:solidFill>
                  <a:srgbClr val="002060"/>
                </a:solidFill>
              </a:rPr>
              <a:t>Should you have any questions on how to pay or load your account please contact us at </a:t>
            </a:r>
            <a:r>
              <a:rPr lang="en-US" sz="1200" kern="0" dirty="0">
                <a:solidFill>
                  <a:srgbClr val="002060"/>
                </a:solidFill>
                <a:hlinkClick r:id="rId1"/>
              </a:rPr>
              <a:t>info@xxx.com</a:t>
            </a:r>
            <a:r>
              <a:rPr lang="en-US" sz="1200" kern="0" dirty="0">
                <a:solidFill>
                  <a:srgbClr val="002060"/>
                </a:solidFill>
              </a:rPr>
              <a:t> or by phone at </a:t>
            </a:r>
            <a:r>
              <a:rPr lang="en-US" sz="1200" kern="0" dirty="0">
                <a:solidFill>
                  <a:srgbClr val="FF0000"/>
                </a:solidFill>
              </a:rPr>
              <a:t>+xxx-</a:t>
            </a:r>
            <a:r>
              <a:rPr lang="en-US" sz="1200" kern="0" dirty="0" err="1">
                <a:solidFill>
                  <a:srgbClr val="FF0000"/>
                </a:solidFill>
              </a:rPr>
              <a:t>xxxx</a:t>
            </a:r>
            <a:r>
              <a:rPr lang="en-US" sz="1200" kern="0" dirty="0">
                <a:solidFill>
                  <a:srgbClr val="FF0000"/>
                </a:solidFill>
              </a:rPr>
              <a:t>-xxx</a:t>
            </a:r>
            <a:endParaRPr lang="en-US" sz="1200" kern="0" dirty="0">
              <a:solidFill>
                <a:srgbClr val="FF0000"/>
              </a:solidFill>
            </a:endParaRPr>
          </a:p>
          <a:p>
            <a:pPr marL="0" indent="0">
              <a:buNone/>
            </a:pPr>
            <a:r>
              <a:rPr lang="en-US" altLang="zh-CN" sz="1200" dirty="0" err="1" smtClean="0">
                <a:ea typeface="宋体" panose="02010600030101010101" pitchFamily="2" charset="-122"/>
                <a:sym typeface="+mn-ea"/>
              </a:rPr>
              <a:t>如果您对如何付款或帐户</a:t>
            </a:r>
            <a:r>
              <a:rPr lang="zh-CN" altLang="en-US" sz="1200" dirty="0" smtClean="0">
                <a:ea typeface="宋体" panose="02010600030101010101" pitchFamily="2" charset="-122"/>
                <a:sym typeface="+mn-ea"/>
              </a:rPr>
              <a:t>充值</a:t>
            </a:r>
            <a:r>
              <a:rPr lang="en-US" altLang="zh-CN" sz="1200" dirty="0" err="1" smtClean="0">
                <a:ea typeface="宋体" panose="02010600030101010101" pitchFamily="2" charset="-122"/>
                <a:sym typeface="+mn-ea"/>
              </a:rPr>
              <a:t>有任何疑问，请通过</a:t>
            </a:r>
            <a:r>
              <a:rPr lang="zh-CN" altLang="en-US" sz="1200" dirty="0" err="1" smtClean="0">
                <a:ea typeface="宋体" panose="02010600030101010101" pitchFamily="2" charset="-122"/>
                <a:sym typeface="+mn-ea"/>
              </a:rPr>
              <a:t>电子邮件</a:t>
            </a:r>
            <a:r>
              <a:rPr lang="en-US" sz="1200" kern="0" dirty="0">
                <a:solidFill>
                  <a:srgbClr val="002060"/>
                </a:solidFill>
                <a:sym typeface="+mn-ea"/>
                <a:hlinkClick r:id="rId1"/>
              </a:rPr>
              <a:t>info@xxx.com</a:t>
            </a:r>
            <a:r>
              <a:rPr lang="zh-CN" altLang="en-US" sz="1200" kern="0" dirty="0">
                <a:solidFill>
                  <a:srgbClr val="002060"/>
                </a:solidFill>
                <a:sym typeface="+mn-ea"/>
              </a:rPr>
              <a:t>或电话号码</a:t>
            </a:r>
            <a:r>
              <a:rPr lang="en-US" sz="1200" kern="0" dirty="0">
                <a:solidFill>
                  <a:srgbClr val="FF0000"/>
                </a:solidFill>
                <a:sym typeface="+mn-ea"/>
              </a:rPr>
              <a:t>+xxx-</a:t>
            </a:r>
            <a:r>
              <a:rPr lang="en-US" sz="1200" kern="0" dirty="0" err="1">
                <a:solidFill>
                  <a:srgbClr val="FF0000"/>
                </a:solidFill>
                <a:sym typeface="+mn-ea"/>
              </a:rPr>
              <a:t>xxxx</a:t>
            </a:r>
            <a:r>
              <a:rPr lang="en-US" sz="1200" kern="0" dirty="0">
                <a:solidFill>
                  <a:srgbClr val="FF0000"/>
                </a:solidFill>
                <a:sym typeface="+mn-ea"/>
              </a:rPr>
              <a:t>-xxx</a:t>
            </a:r>
            <a:r>
              <a:rPr lang="en-US" altLang="zh-CN" sz="1200" dirty="0" err="1" smtClean="0">
                <a:ea typeface="宋体" panose="02010600030101010101" pitchFamily="2" charset="-122"/>
                <a:sym typeface="+mn-ea"/>
              </a:rPr>
              <a:t>与我们联系</a:t>
            </a:r>
            <a:endParaRPr lang="en-US" sz="1200" kern="0" dirty="0" smtClean="0">
              <a:latin typeface="Arial" panose="020B0604020202020204" pitchFamily="34" charset="0"/>
              <a:cs typeface="Arial" panose="020B0604020202020204" pitchFamily="34" charset="0"/>
            </a:endParaRPr>
          </a:p>
          <a:p>
            <a:pPr marL="0" indent="0">
              <a:buNone/>
            </a:pPr>
            <a:endParaRPr lang="en-US" sz="1200" kern="0" dirty="0">
              <a:solidFill>
                <a:srgbClr val="FF0000"/>
              </a:solidFill>
            </a:endParaRPr>
          </a:p>
          <a:p>
            <a:pPr marL="0" indent="0">
              <a:buNone/>
            </a:pPr>
            <a:endParaRPr lang="en-US" sz="1200" kern="0" dirty="0">
              <a:solidFill>
                <a:srgbClr val="002060"/>
              </a:solidFill>
            </a:endParaRPr>
          </a:p>
          <a:p>
            <a:pPr marL="0" indent="0">
              <a:buNone/>
            </a:pPr>
            <a:endParaRPr lang="en-US" sz="1200" i="1" kern="0" dirty="0">
              <a:solidFill>
                <a:schemeClr val="tx1">
                  <a:lumMod val="65000"/>
                  <a:lumOff val="35000"/>
                </a:schemeClr>
              </a:solidFill>
            </a:endParaRPr>
          </a:p>
          <a:p>
            <a:pPr marL="0" indent="0">
              <a:buNone/>
            </a:pPr>
            <a:endParaRPr lang="en-US" sz="1200" kern="0" dirty="0">
              <a:solidFill>
                <a:schemeClr val="tx1">
                  <a:lumMod val="65000"/>
                  <a:lumOff val="35000"/>
                </a:schemeClr>
              </a:solidFill>
            </a:endParaRPr>
          </a:p>
        </p:txBody>
      </p:sp>
      <p:sp>
        <p:nvSpPr>
          <p:cNvPr id="6" name="Title 5"/>
          <p:cNvSpPr txBox="1"/>
          <p:nvPr/>
        </p:nvSpPr>
        <p:spPr bwMode="gray">
          <a:xfrm>
            <a:off x="557574" y="659347"/>
            <a:ext cx="8284768" cy="449263"/>
          </a:xfrm>
          <a:prstGeom prst="rect">
            <a:avLst/>
          </a:prstGeom>
          <a:noFill/>
          <a:ln w="9525">
            <a:noFill/>
            <a:miter lim="800000"/>
          </a:ln>
          <a:effectLst/>
        </p:spPr>
        <p:txBody>
          <a:bodyPr vert="horz" wrap="square" lIns="91440" tIns="45720" rIns="91440" bIns="45720" numCol="1" anchor="ctr" anchorCtr="0" compatLnSpc="1">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a:lstStyle>
          <a:p>
            <a:r>
              <a:rPr lang="en-GB" sz="1600" b="0" dirty="0"/>
              <a:t>CONTACT US</a:t>
            </a:r>
            <a:endParaRPr lang="en-GB" sz="1600" b="0" dirty="0"/>
          </a:p>
          <a:p>
            <a:r>
              <a:rPr lang="zh-CN" altLang="en-GB" sz="1600" smtClean="0">
                <a:ea typeface="宋体" panose="02010600030101010101" pitchFamily="2" charset="-122"/>
                <a:cs typeface="Arial" panose="020B0604020202020204" pitchFamily="34" charset="0"/>
                <a:sym typeface="+mn-ea"/>
              </a:rPr>
              <a:t>联系我们</a:t>
            </a:r>
            <a:endParaRPr lang="en-GB" sz="16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smtClean="0">
                <a:solidFill>
                  <a:schemeClr val="tx2"/>
                </a:solidFill>
                <a:latin typeface="Arial" panose="020B0604020202020204" pitchFamily="34" charset="0"/>
                <a:cs typeface="Arial" panose="020B0604020202020204" pitchFamily="34" charset="0"/>
              </a:rPr>
              <a:t>WHAT YOU NEED TO USE UNIONPAY CARDS AT OUR SITE</a:t>
            </a:r>
            <a:br>
              <a:rPr lang="en-GB" b="1" dirty="0" smtClean="0">
                <a:solidFill>
                  <a:schemeClr val="tx2"/>
                </a:solidFill>
              </a:rPr>
            </a:br>
            <a:r>
              <a:rPr lang="zh-CN" altLang="en-GB" sz="1600" b="1" dirty="0" smtClean="0">
                <a:solidFill>
                  <a:schemeClr val="tx2"/>
                </a:solidFill>
                <a:latin typeface="Arial" panose="020B0604020202020204" pitchFamily="34" charset="0"/>
                <a:ea typeface="宋体" panose="02010600030101010101" pitchFamily="2" charset="-122"/>
                <a:cs typeface="Arial" panose="020B0604020202020204" pitchFamily="34" charset="0"/>
              </a:rPr>
              <a:t>在本站使用银联卡的要求</a:t>
            </a:r>
            <a:endParaRPr lang="en-GB" sz="1600" b="1" dirty="0">
              <a:latin typeface="Arial" panose="020B0604020202020204" pitchFamily="34" charset="0"/>
              <a:cs typeface="Arial" panose="020B0604020202020204" pitchFamily="34" charset="0"/>
            </a:endParaRPr>
          </a:p>
        </p:txBody>
      </p:sp>
      <p:sp>
        <p:nvSpPr>
          <p:cNvPr id="3" name="TextBox 2"/>
          <p:cNvSpPr txBox="1"/>
          <p:nvPr/>
        </p:nvSpPr>
        <p:spPr>
          <a:xfrm>
            <a:off x="640715" y="1259870"/>
            <a:ext cx="2231423" cy="430887"/>
          </a:xfrm>
          <a:prstGeom prst="rect">
            <a:avLst/>
          </a:prstGeom>
          <a:noFill/>
        </p:spPr>
        <p:txBody>
          <a:bodyPr wrap="square" rtlCol="0">
            <a:spAutoFit/>
          </a:bodyPr>
          <a:lstStyle/>
          <a:p>
            <a:r>
              <a:rPr lang="en-US" sz="1100" b="1" kern="0" dirty="0" smtClean="0">
                <a:latin typeface="Arial" panose="020B0604020202020204" pitchFamily="34" charset="0"/>
                <a:cs typeface="Arial" panose="020B0604020202020204" pitchFamily="34" charset="0"/>
              </a:rPr>
              <a:t>Cardholder requirements </a:t>
            </a:r>
            <a:endParaRPr lang="en-US" sz="1100" b="1" kern="0" dirty="0" smtClean="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p:txBody>
      </p:sp>
      <p:sp>
        <p:nvSpPr>
          <p:cNvPr id="4" name="TextBox 3"/>
          <p:cNvSpPr txBox="1"/>
          <p:nvPr/>
        </p:nvSpPr>
        <p:spPr>
          <a:xfrm>
            <a:off x="640715" y="1573302"/>
            <a:ext cx="8532440" cy="2123658"/>
          </a:xfrm>
          <a:prstGeom prst="rect">
            <a:avLst/>
          </a:prstGeom>
          <a:noFill/>
        </p:spPr>
        <p:txBody>
          <a:bodyPr wrap="square" rtlCol="0">
            <a:spAutoFit/>
          </a:bodyPr>
          <a:lstStyle/>
          <a:p>
            <a:pPr>
              <a:defRPr/>
            </a:pPr>
            <a:r>
              <a:rPr lang="en-US" sz="1100" kern="0" dirty="0">
                <a:solidFill>
                  <a:schemeClr val="tx1">
                    <a:lumMod val="65000"/>
                    <a:lumOff val="35000"/>
                  </a:schemeClr>
                </a:solidFill>
                <a:latin typeface="Arial" panose="020B0604020202020204" pitchFamily="34" charset="0"/>
                <a:cs typeface="Arial" panose="020B0604020202020204" pitchFamily="34" charset="0"/>
              </a:rPr>
              <a:t>Depending on which bank issued your card and what type of card you hold, you will be required to have certain information, and may be requested to provide other information to complete payment at our site</a:t>
            </a:r>
            <a:endParaRPr lang="en-US" sz="1100" kern="0" dirty="0">
              <a:solidFill>
                <a:schemeClr val="tx1">
                  <a:lumMod val="65000"/>
                  <a:lumOff val="35000"/>
                </a:schemeClr>
              </a:solidFill>
              <a:latin typeface="Arial" panose="020B0604020202020204" pitchFamily="34" charset="0"/>
              <a:cs typeface="Arial" panose="020B0604020202020204" pitchFamily="34" charset="0"/>
            </a:endParaRPr>
          </a:p>
          <a:p>
            <a:pPr>
              <a:defRPr/>
            </a:pPr>
            <a:endParaRPr lang="en-US" sz="1100" kern="0"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en-US" sz="1100" kern="0" dirty="0">
                <a:solidFill>
                  <a:srgbClr val="FF0000"/>
                </a:solidFill>
                <a:latin typeface="Arial" panose="020B0604020202020204" pitchFamily="34" charset="0"/>
                <a:cs typeface="Arial" panose="020B0604020202020204" pitchFamily="34" charset="0"/>
              </a:rPr>
              <a:t>Required Information</a:t>
            </a:r>
            <a:endParaRPr lang="en-US" sz="1100" kern="0"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kern="0" dirty="0">
                <a:solidFill>
                  <a:srgbClr val="FF0000"/>
                </a:solidFill>
                <a:latin typeface="Arial" panose="020B0604020202020204" pitchFamily="34" charset="0"/>
                <a:cs typeface="Arial" panose="020B0604020202020204" pitchFamily="34" charset="0"/>
              </a:rPr>
              <a:t>The card number embossed or printed on your card</a:t>
            </a:r>
            <a:endParaRPr lang="en-US" sz="1100" kern="0"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kern="0" dirty="0">
                <a:solidFill>
                  <a:srgbClr val="FF0000"/>
                </a:solidFill>
                <a:latin typeface="Arial" panose="020B0604020202020204" pitchFamily="34" charset="0"/>
                <a:cs typeface="Arial" panose="020B0604020202020204" pitchFamily="34" charset="0"/>
              </a:rPr>
              <a:t>Access to the mobile phone number linked to your bank account or credit card</a:t>
            </a:r>
            <a:endParaRPr lang="en-US" sz="1100" kern="0" dirty="0">
              <a:solidFill>
                <a:srgbClr val="FF0000"/>
              </a:solidFill>
              <a:latin typeface="Arial" panose="020B0604020202020204" pitchFamily="34" charset="0"/>
              <a:cs typeface="Arial" panose="020B0604020202020204" pitchFamily="34" charset="0"/>
            </a:endParaRPr>
          </a:p>
          <a:p>
            <a:pPr>
              <a:defRPr/>
            </a:pPr>
            <a:endParaRPr lang="en-US" sz="1100" kern="0"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en-US" sz="1100" kern="0" dirty="0">
                <a:solidFill>
                  <a:srgbClr val="00B050"/>
                </a:solidFill>
                <a:latin typeface="Arial" panose="020B0604020202020204" pitchFamily="34" charset="0"/>
                <a:cs typeface="Arial" panose="020B0604020202020204" pitchFamily="34" charset="0"/>
              </a:rPr>
              <a:t>Other Information – depending on card issuer and card type</a:t>
            </a:r>
            <a:endParaRPr lang="en-US" sz="1100" kern="0" dirty="0">
              <a:solidFill>
                <a:srgbClr val="00B050"/>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kern="0" dirty="0">
                <a:solidFill>
                  <a:srgbClr val="00B050"/>
                </a:solidFill>
                <a:latin typeface="Arial" panose="020B0604020202020204" pitchFamily="34" charset="0"/>
                <a:cs typeface="Arial" panose="020B0604020202020204" pitchFamily="34" charset="0"/>
              </a:rPr>
              <a:t>For credit cards you will be required to provide the card expiry data and CVN</a:t>
            </a:r>
            <a:endParaRPr lang="en-US" sz="1100" kern="0" dirty="0">
              <a:solidFill>
                <a:srgbClr val="00B050"/>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kern="0" dirty="0">
                <a:solidFill>
                  <a:srgbClr val="00B050"/>
                </a:solidFill>
                <a:latin typeface="Arial" panose="020B0604020202020204" pitchFamily="34" charset="0"/>
                <a:cs typeface="Arial" panose="020B0604020202020204" pitchFamily="34" charset="0"/>
              </a:rPr>
              <a:t>For some debit cards you may be required to provide the ID information used when opening the card account</a:t>
            </a:r>
            <a:endParaRPr lang="en-US" sz="1100" kern="0" dirty="0">
              <a:solidFill>
                <a:srgbClr val="00B050"/>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kern="0" dirty="0">
                <a:solidFill>
                  <a:srgbClr val="00B050"/>
                </a:solidFill>
                <a:latin typeface="Arial" panose="020B0604020202020204" pitchFamily="34" charset="0"/>
                <a:cs typeface="Arial" panose="020B0604020202020204" pitchFamily="34" charset="0"/>
              </a:rPr>
              <a:t>For some debit cards you may be asked to enter your card PIN, this is properly secured and not stored</a:t>
            </a:r>
            <a:endParaRPr lang="en-US" sz="1100" kern="0" dirty="0">
              <a:solidFill>
                <a:srgbClr val="00B050"/>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kern="0" dirty="0">
                <a:solidFill>
                  <a:srgbClr val="00B050"/>
                </a:solidFill>
                <a:latin typeface="Arial" panose="020B0604020202020204" pitchFamily="34" charset="0"/>
                <a:cs typeface="Arial" panose="020B0604020202020204" pitchFamily="34" charset="0"/>
              </a:rPr>
              <a:t>If your card PIN is requested, you will be required to download a ‘plug in’ which secures the entry of your PIN</a:t>
            </a:r>
            <a:endParaRPr lang="en-US" sz="1100" kern="0" dirty="0">
              <a:solidFill>
                <a:srgbClr val="00B050"/>
              </a:solidFill>
              <a:latin typeface="Arial" panose="020B0604020202020204" pitchFamily="34" charset="0"/>
              <a:cs typeface="Arial" panose="020B0604020202020204" pitchFamily="34" charset="0"/>
            </a:endParaRPr>
          </a:p>
        </p:txBody>
      </p:sp>
      <p:sp>
        <p:nvSpPr>
          <p:cNvPr id="5" name="TextBox 4"/>
          <p:cNvSpPr txBox="1"/>
          <p:nvPr/>
        </p:nvSpPr>
        <p:spPr>
          <a:xfrm>
            <a:off x="640715" y="3697155"/>
            <a:ext cx="1729508" cy="260350"/>
          </a:xfrm>
          <a:prstGeom prst="rect">
            <a:avLst/>
          </a:prstGeom>
          <a:noFill/>
        </p:spPr>
        <p:txBody>
          <a:bodyPr wrap="square" rtlCol="0">
            <a:spAutoFit/>
          </a:bodyPr>
          <a:lstStyle/>
          <a:p>
            <a:r>
              <a:rPr lang="zh-CN" altLang="en-US" sz="1100" b="1" dirty="0" smtClean="0">
                <a:latin typeface="Arial" panose="020B0604020202020204" pitchFamily="34" charset="0"/>
                <a:ea typeface="宋体" panose="02010600030101010101" pitchFamily="2" charset="-122"/>
                <a:cs typeface="Arial" panose="020B0604020202020204" pitchFamily="34" charset="0"/>
              </a:rPr>
              <a:t>持卡人要求</a:t>
            </a:r>
            <a:r>
              <a:rPr lang="en-US" altLang="zh-CN" sz="1100" b="1" dirty="0" smtClean="0">
                <a:latin typeface="Arial" panose="020B0604020202020204" pitchFamily="34" charset="0"/>
                <a:ea typeface="宋体" panose="02010600030101010101" pitchFamily="2" charset="-122"/>
                <a:cs typeface="Arial" panose="020B0604020202020204" pitchFamily="34" charset="0"/>
              </a:rPr>
              <a:t> </a:t>
            </a:r>
            <a:endParaRPr lang="en-GB" dirty="0"/>
          </a:p>
        </p:txBody>
      </p:sp>
      <p:sp>
        <p:nvSpPr>
          <p:cNvPr id="6" name="TextBox 5"/>
          <p:cNvSpPr txBox="1"/>
          <p:nvPr/>
        </p:nvSpPr>
        <p:spPr>
          <a:xfrm>
            <a:off x="575945" y="4033892"/>
            <a:ext cx="8928992" cy="2191385"/>
          </a:xfrm>
          <a:prstGeom prst="rect">
            <a:avLst/>
          </a:prstGeom>
          <a:noFill/>
        </p:spPr>
        <p:txBody>
          <a:bodyPr wrap="square" rtlCol="0">
            <a:spAutoFit/>
          </a:bodyPr>
          <a:lstStyle/>
          <a:p>
            <a:pPr>
              <a:spcAft>
                <a:spcPct val="40000"/>
              </a:spcAft>
              <a:buSzPct val="95000"/>
            </a:pPr>
            <a:r>
              <a:rPr lang="en-US" altLang="zh-CN" sz="1100"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根据您的发卡行和所持卡类型，您将</a:t>
            </a:r>
            <a:r>
              <a:rPr lang="zh-CN" altLang="en-US" sz="1100" dirty="0" smtClean="0">
                <a:solidFill>
                  <a:srgbClr val="595959"/>
                </a:solidFill>
                <a:latin typeface="Arial" panose="020B0604020202020204" pitchFamily="34" charset="0"/>
                <a:ea typeface="宋体" panose="02010600030101010101" pitchFamily="2" charset="-122"/>
                <a:cs typeface="Arial" panose="020B0604020202020204" pitchFamily="34" charset="0"/>
              </a:rPr>
              <a:t>须填写</a:t>
            </a:r>
            <a:r>
              <a:rPr lang="en-US" altLang="zh-CN" sz="1100"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某些</a:t>
            </a:r>
            <a:r>
              <a:rPr lang="zh-CN" altLang="en-US" sz="1100" dirty="0" smtClean="0">
                <a:solidFill>
                  <a:srgbClr val="595959"/>
                </a:solidFill>
                <a:latin typeface="Arial" panose="020B0604020202020204" pitchFamily="34" charset="0"/>
                <a:ea typeface="宋体" panose="02010600030101010101" pitchFamily="2" charset="-122"/>
                <a:cs typeface="Arial" panose="020B0604020202020204" pitchFamily="34" charset="0"/>
              </a:rPr>
              <a:t>特定</a:t>
            </a:r>
            <a:r>
              <a:rPr lang="en-US" altLang="zh-CN" sz="1100"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信息</a:t>
            </a:r>
            <a:r>
              <a:rPr lang="zh-CN" altLang="en-US" sz="1100" dirty="0" smtClean="0">
                <a:solidFill>
                  <a:srgbClr val="595959"/>
                </a:solidFill>
                <a:latin typeface="Arial" panose="020B0604020202020204" pitchFamily="34" charset="0"/>
                <a:ea typeface="宋体" panose="02010600030101010101" pitchFamily="2" charset="-122"/>
                <a:cs typeface="Arial" panose="020B0604020202020204" pitchFamily="34" charset="0"/>
              </a:rPr>
              <a:t>、且或需</a:t>
            </a:r>
            <a:r>
              <a:rPr lang="en-US" altLang="zh-CN" sz="1100"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提供其他信息以完成</a:t>
            </a:r>
            <a:r>
              <a:rPr lang="zh-CN" altLang="en-US" sz="1100" u="sng" dirty="0" smtClean="0">
                <a:solidFill>
                  <a:srgbClr val="595959"/>
                </a:solidFill>
                <a:latin typeface="Arial" panose="020B0604020202020204" pitchFamily="34" charset="0"/>
                <a:ea typeface="宋体" panose="02010600030101010101" pitchFamily="2" charset="-122"/>
                <a:cs typeface="Arial" panose="020B0604020202020204" pitchFamily="34" charset="0"/>
              </a:rPr>
              <a:t>在本站</a:t>
            </a:r>
            <a:r>
              <a:rPr lang="zh-CN" altLang="en-US" sz="1100" dirty="0" smtClean="0">
                <a:solidFill>
                  <a:srgbClr val="595959"/>
                </a:solidFill>
                <a:latin typeface="Arial" panose="020B0604020202020204" pitchFamily="34" charset="0"/>
                <a:ea typeface="宋体" panose="02010600030101010101" pitchFamily="2" charset="-122"/>
                <a:cs typeface="Arial" panose="020B0604020202020204" pitchFamily="34" charset="0"/>
              </a:rPr>
              <a:t>的</a:t>
            </a:r>
            <a:r>
              <a:rPr lang="en-US" altLang="zh-CN" sz="1100" dirty="0" err="1" smtClean="0">
                <a:solidFill>
                  <a:srgbClr val="595959"/>
                </a:solidFill>
                <a:latin typeface="Arial" panose="020B0604020202020204" pitchFamily="34" charset="0"/>
                <a:ea typeface="宋体" panose="02010600030101010101" pitchFamily="2" charset="-122"/>
                <a:cs typeface="Arial" panose="020B0604020202020204" pitchFamily="34" charset="0"/>
              </a:rPr>
              <a:t>付款</a:t>
            </a:r>
            <a:r>
              <a:rPr lang="en-US" altLang="zh-CN" sz="1100" dirty="0" smtClean="0">
                <a:solidFill>
                  <a:srgbClr val="595959"/>
                </a:solidFill>
                <a:latin typeface="Arial" panose="020B0604020202020204" pitchFamily="34" charset="0"/>
                <a:ea typeface="宋体" panose="02010600030101010101" pitchFamily="2" charset="-122"/>
                <a:cs typeface="Arial" panose="020B0604020202020204" pitchFamily="34" charset="0"/>
              </a:rPr>
              <a:t>。</a:t>
            </a:r>
            <a:endParaRPr lang="en-US" altLang="zh-CN" sz="1100" dirty="0" smtClean="0">
              <a:solidFill>
                <a:srgbClr val="595959"/>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pPr>
            <a:r>
              <a:rPr lang="zh-CN" altLang="en-US" sz="1100" dirty="0" smtClean="0">
                <a:solidFill>
                  <a:srgbClr val="FF0000"/>
                </a:solidFill>
                <a:latin typeface="Arial" panose="020B0604020202020204" pitchFamily="34" charset="0"/>
                <a:ea typeface="宋体" panose="02010600030101010101" pitchFamily="2" charset="-122"/>
                <a:cs typeface="Arial" panose="020B0604020202020204" pitchFamily="34" charset="0"/>
              </a:rPr>
              <a:t>必填</a:t>
            </a:r>
            <a:r>
              <a:rPr lang="en-US" altLang="zh-CN" sz="1100" dirty="0" err="1" smtClean="0">
                <a:solidFill>
                  <a:srgbClr val="FF0000"/>
                </a:solidFill>
                <a:latin typeface="Arial" panose="020B0604020202020204" pitchFamily="34" charset="0"/>
                <a:ea typeface="宋体" panose="02010600030101010101" pitchFamily="2" charset="-122"/>
                <a:cs typeface="Arial" panose="020B0604020202020204" pitchFamily="34" charset="0"/>
              </a:rPr>
              <a:t>信息</a:t>
            </a:r>
            <a:endParaRPr lang="en-US" altLang="zh-CN" sz="1100" dirty="0" smtClean="0">
              <a:solidFill>
                <a:srgbClr val="FF0000"/>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zh-CN" altLang="en-US" sz="1100" dirty="0" smtClean="0">
                <a:solidFill>
                  <a:srgbClr val="FF0000"/>
                </a:solidFill>
                <a:latin typeface="Arial" panose="020B0604020202020204" pitchFamily="34" charset="0"/>
                <a:ea typeface="宋体" panose="02010600030101010101" pitchFamily="2" charset="-122"/>
                <a:cs typeface="Arial" panose="020B0604020202020204" pitchFamily="34" charset="0"/>
              </a:rPr>
              <a:t>您银行卡上压印</a:t>
            </a:r>
            <a:r>
              <a:rPr lang="en-US" altLang="zh-CN" sz="1100" dirty="0" smtClean="0">
                <a:solidFill>
                  <a:srgbClr val="FF0000"/>
                </a:solidFill>
                <a:latin typeface="Arial" panose="020B0604020202020204" pitchFamily="34" charset="0"/>
                <a:ea typeface="宋体" panose="02010600030101010101" pitchFamily="2" charset="-122"/>
                <a:cs typeface="Arial" panose="020B0604020202020204" pitchFamily="34" charset="0"/>
              </a:rPr>
              <a:t>或</a:t>
            </a:r>
            <a:r>
              <a:rPr lang="zh-CN" altLang="en-US" sz="1100" dirty="0" smtClean="0">
                <a:solidFill>
                  <a:srgbClr val="FF0000"/>
                </a:solidFill>
                <a:latin typeface="Arial" panose="020B0604020202020204" pitchFamily="34" charset="0"/>
                <a:ea typeface="宋体" panose="02010600030101010101" pitchFamily="2" charset="-122"/>
                <a:cs typeface="Arial" panose="020B0604020202020204" pitchFamily="34" charset="0"/>
              </a:rPr>
              <a:t>印刷</a:t>
            </a:r>
            <a:r>
              <a:rPr lang="en-US" altLang="zh-CN" sz="1100" dirty="0" err="1" smtClean="0">
                <a:solidFill>
                  <a:srgbClr val="FF0000"/>
                </a:solidFill>
                <a:latin typeface="Arial" panose="020B0604020202020204" pitchFamily="34" charset="0"/>
                <a:ea typeface="宋体" panose="02010600030101010101" pitchFamily="2" charset="-122"/>
                <a:cs typeface="Arial" panose="020B0604020202020204" pitchFamily="34" charset="0"/>
              </a:rPr>
              <a:t>的卡号</a:t>
            </a:r>
            <a:endParaRPr lang="en-US" altLang="zh-CN" sz="1100" dirty="0" smtClean="0">
              <a:solidFill>
                <a:srgbClr val="FF0000"/>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en-US" altLang="zh-CN" sz="1100" dirty="0" err="1" smtClean="0">
                <a:solidFill>
                  <a:srgbClr val="FF0000"/>
                </a:solidFill>
                <a:latin typeface="Arial" panose="020B0604020202020204" pitchFamily="34" charset="0"/>
                <a:ea typeface="宋体" panose="02010600030101010101" pitchFamily="2" charset="-122"/>
                <a:cs typeface="Arial" panose="020B0604020202020204" pitchFamily="34" charset="0"/>
              </a:rPr>
              <a:t>您银行帐户或信用卡</a:t>
            </a:r>
            <a:r>
              <a:rPr lang="zh-CN" altLang="en-US" sz="1100" dirty="0" smtClean="0">
                <a:solidFill>
                  <a:srgbClr val="FF0000"/>
                </a:solidFill>
                <a:latin typeface="Arial" panose="020B0604020202020204" pitchFamily="34" charset="0"/>
                <a:ea typeface="宋体" panose="02010600030101010101" pitchFamily="2" charset="-122"/>
                <a:cs typeface="Arial" panose="020B0604020202020204" pitchFamily="34" charset="0"/>
              </a:rPr>
              <a:t>关联</a:t>
            </a:r>
            <a:r>
              <a:rPr lang="en-US" altLang="zh-CN" sz="1100" dirty="0" err="1" smtClean="0">
                <a:solidFill>
                  <a:srgbClr val="FF0000"/>
                </a:solidFill>
                <a:latin typeface="Arial" panose="020B0604020202020204" pitchFamily="34" charset="0"/>
                <a:ea typeface="宋体" panose="02010600030101010101" pitchFamily="2" charset="-122"/>
                <a:cs typeface="Arial" panose="020B0604020202020204" pitchFamily="34" charset="0"/>
              </a:rPr>
              <a:t>的手机号码</a:t>
            </a:r>
            <a:endParaRPr lang="en-US" altLang="zh-CN" sz="1100" dirty="0" smtClean="0">
              <a:solidFill>
                <a:srgbClr val="595959"/>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pP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其他信息–取决于发卡</a:t>
            </a:r>
            <a:r>
              <a:rPr lang="zh-CN" altLang="en-US" sz="1100" dirty="0" smtClean="0">
                <a:solidFill>
                  <a:srgbClr val="00B050"/>
                </a:solidFill>
                <a:latin typeface="Arial" panose="020B0604020202020204" pitchFamily="34" charset="0"/>
                <a:ea typeface="宋体" panose="02010600030101010101" pitchFamily="2" charset="-122"/>
                <a:cs typeface="Arial" panose="020B0604020202020204" pitchFamily="34" charset="0"/>
              </a:rPr>
              <a:t>行</a:t>
            </a:r>
            <a:r>
              <a:rPr lang="en-US" altLang="zh-CN" sz="1100" dirty="0" smtClean="0">
                <a:solidFill>
                  <a:srgbClr val="00B050"/>
                </a:solidFill>
                <a:latin typeface="Arial" panose="020B0604020202020204" pitchFamily="34" charset="0"/>
                <a:ea typeface="宋体" panose="02010600030101010101" pitchFamily="2" charset="-122"/>
                <a:cs typeface="Arial" panose="020B0604020202020204" pitchFamily="34" charset="0"/>
              </a:rPr>
              <a:t>和</a:t>
            </a:r>
            <a:r>
              <a:rPr lang="zh-CN" altLang="en-US" sz="1100" dirty="0" smtClean="0">
                <a:solidFill>
                  <a:srgbClr val="00B050"/>
                </a:solidFill>
                <a:latin typeface="Arial" panose="020B0604020202020204" pitchFamily="34" charset="0"/>
                <a:ea typeface="宋体" panose="02010600030101010101" pitchFamily="2" charset="-122"/>
                <a:cs typeface="Arial" panose="020B0604020202020204" pitchFamily="34" charset="0"/>
              </a:rPr>
              <a:t>持</a:t>
            </a: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卡类型</a:t>
            </a:r>
            <a:endParaRPr lang="en-US" altLang="zh-CN" sz="1100" dirty="0" smtClean="0">
              <a:solidFill>
                <a:srgbClr val="00B050"/>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对于信用卡，您将需要提供信用卡到期</a:t>
            </a:r>
            <a:r>
              <a:rPr lang="zh-CN" altLang="en-US" sz="1100" dirty="0" smtClean="0">
                <a:solidFill>
                  <a:srgbClr val="00B050"/>
                </a:solidFill>
                <a:latin typeface="Arial" panose="020B0604020202020204" pitchFamily="34" charset="0"/>
                <a:ea typeface="宋体" panose="02010600030101010101" pitchFamily="2" charset="-122"/>
                <a:cs typeface="Arial" panose="020B0604020202020204" pitchFamily="34" charset="0"/>
              </a:rPr>
              <a:t>信息</a:t>
            </a: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和CVN</a:t>
            </a:r>
            <a:r>
              <a:rPr lang="zh-CN" altLang="en-US" sz="1100" dirty="0" smtClean="0">
                <a:solidFill>
                  <a:srgbClr val="00B050"/>
                </a:solidFill>
                <a:latin typeface="Arial" panose="020B0604020202020204" pitchFamily="34" charset="0"/>
                <a:ea typeface="宋体" panose="02010600030101010101" pitchFamily="2" charset="-122"/>
                <a:cs typeface="Arial" panose="020B0604020202020204" pitchFamily="34" charset="0"/>
              </a:rPr>
              <a:t>码（安全码）</a:t>
            </a:r>
            <a:endParaRPr lang="en-US" altLang="zh-CN" sz="1100" dirty="0" smtClean="0">
              <a:solidFill>
                <a:srgbClr val="00B050"/>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对于某些借记卡，您可能需要提供开</a:t>
            </a:r>
            <a:r>
              <a:rPr lang="zh-CN" altLang="en-US" sz="1100" dirty="0" smtClean="0">
                <a:solidFill>
                  <a:srgbClr val="00B050"/>
                </a:solidFill>
                <a:latin typeface="Arial" panose="020B0604020202020204" pitchFamily="34" charset="0"/>
                <a:ea typeface="宋体" panose="02010600030101010101" pitchFamily="2" charset="-122"/>
                <a:cs typeface="Arial" panose="020B0604020202020204" pitchFamily="34" charset="0"/>
              </a:rPr>
              <a:t>设</a:t>
            </a: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账户时使用的</a:t>
            </a:r>
            <a:r>
              <a:rPr lang="zh-CN" altLang="en-US" sz="1100" dirty="0" smtClean="0">
                <a:solidFill>
                  <a:srgbClr val="00B050"/>
                </a:solidFill>
                <a:latin typeface="Arial" panose="020B0604020202020204" pitchFamily="34" charset="0"/>
                <a:ea typeface="宋体" panose="02010600030101010101" pitchFamily="2" charset="-122"/>
                <a:cs typeface="Arial" panose="020B0604020202020204" pitchFamily="34" charset="0"/>
              </a:rPr>
              <a:t>身份</a:t>
            </a: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信息</a:t>
            </a:r>
            <a:endParaRPr lang="en-US" altLang="zh-CN" sz="1100" dirty="0" smtClean="0">
              <a:solidFill>
                <a:srgbClr val="00B050"/>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对于某些借记卡，可能会要求您输入卡</a:t>
            </a:r>
            <a:r>
              <a:rPr lang="zh-CN" altLang="en-US" sz="1100" dirty="0" smtClean="0">
                <a:solidFill>
                  <a:srgbClr val="00B050"/>
                </a:solidFill>
                <a:latin typeface="Arial" panose="020B0604020202020204" pitchFamily="34" charset="0"/>
                <a:ea typeface="宋体" panose="02010600030101010101" pitchFamily="2" charset="-122"/>
                <a:cs typeface="Arial" panose="020B0604020202020204" pitchFamily="34" charset="0"/>
              </a:rPr>
              <a:t>密</a:t>
            </a: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码</a:t>
            </a:r>
            <a:r>
              <a:rPr lang="zh-CN" altLang="en-US"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a:t>
            </a: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PIN</a:t>
            </a:r>
            <a:r>
              <a:rPr lang="zh-CN" altLang="en-US"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a:t>
            </a: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，此密码</a:t>
            </a:r>
            <a:r>
              <a:rPr lang="zh-CN" altLang="en-US" sz="1100" dirty="0" smtClean="0">
                <a:solidFill>
                  <a:srgbClr val="00B050"/>
                </a:solidFill>
                <a:latin typeface="Arial" panose="020B0604020202020204" pitchFamily="34" charset="0"/>
                <a:ea typeface="宋体" panose="02010600030101010101" pitchFamily="2" charset="-122"/>
                <a:cs typeface="Arial" panose="020B0604020202020204" pitchFamily="34" charset="0"/>
              </a:rPr>
              <a:t>将得到妥善保护且不会被储存</a:t>
            </a:r>
            <a:endParaRPr lang="en-US" altLang="zh-CN" sz="1100" dirty="0" smtClean="0">
              <a:solidFill>
                <a:srgbClr val="00B050"/>
              </a:solidFill>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如果要求输入卡</a:t>
            </a:r>
            <a:r>
              <a:rPr lang="zh-CN" altLang="en-US" sz="1100" dirty="0" smtClean="0">
                <a:solidFill>
                  <a:srgbClr val="00B050"/>
                </a:solidFill>
                <a:latin typeface="Arial" panose="020B0604020202020204" pitchFamily="34" charset="0"/>
                <a:ea typeface="宋体" panose="02010600030101010101" pitchFamily="2" charset="-122"/>
                <a:cs typeface="Arial" panose="020B0604020202020204" pitchFamily="34" charset="0"/>
              </a:rPr>
              <a:t>密</a:t>
            </a: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码</a:t>
            </a:r>
            <a:r>
              <a:rPr lang="zh-CN" altLang="en-US"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sym typeface="+mn-ea"/>
              </a:rPr>
              <a:t>（</a:t>
            </a: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sym typeface="+mn-ea"/>
              </a:rPr>
              <a:t>PIN</a:t>
            </a:r>
            <a:r>
              <a:rPr lang="zh-CN" altLang="en-US"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sym typeface="+mn-ea"/>
              </a:rPr>
              <a:t>）</a:t>
            </a:r>
            <a:r>
              <a:rPr lang="en-US" altLang="zh-CN" sz="1100" dirty="0" err="1" smtClean="0">
                <a:solidFill>
                  <a:srgbClr val="00B050"/>
                </a:solidFill>
                <a:latin typeface="Arial" panose="020B0604020202020204" pitchFamily="34" charset="0"/>
                <a:ea typeface="宋体" panose="02010600030101010101" pitchFamily="2" charset="-122"/>
                <a:cs typeface="Arial" panose="020B0604020202020204" pitchFamily="34" charset="0"/>
              </a:rPr>
              <a:t>，则需要下载“插件”以确保输入</a:t>
            </a:r>
            <a:r>
              <a:rPr lang="zh-CN" altLang="en-US" sz="1100" dirty="0" smtClean="0">
                <a:solidFill>
                  <a:srgbClr val="00B050"/>
                </a:solidFill>
                <a:latin typeface="Arial" panose="020B0604020202020204" pitchFamily="34" charset="0"/>
                <a:ea typeface="宋体" panose="02010600030101010101" pitchFamily="2" charset="-122"/>
                <a:cs typeface="Arial" panose="020B0604020202020204" pitchFamily="34" charset="0"/>
              </a:rPr>
              <a:t>密</a:t>
            </a:r>
            <a:r>
              <a:rPr lang="en-US" altLang="zh-CN" sz="1100" dirty="0" smtClean="0">
                <a:solidFill>
                  <a:srgbClr val="00B050"/>
                </a:solidFill>
                <a:latin typeface="Arial" panose="020B0604020202020204" pitchFamily="34" charset="0"/>
                <a:ea typeface="宋体" panose="02010600030101010101" pitchFamily="2" charset="-122"/>
                <a:cs typeface="Arial" panose="020B0604020202020204" pitchFamily="34" charset="0"/>
              </a:rPr>
              <a:t>码</a:t>
            </a:r>
            <a:r>
              <a:rPr lang="zh-CN" altLang="en-US" sz="1100" dirty="0" smtClean="0">
                <a:solidFill>
                  <a:srgbClr val="00B050"/>
                </a:solidFill>
                <a:latin typeface="Arial" panose="020B0604020202020204" pitchFamily="34" charset="0"/>
                <a:ea typeface="宋体" panose="02010600030101010101" pitchFamily="2" charset="-122"/>
                <a:cs typeface="Arial" panose="020B0604020202020204" pitchFamily="34" charset="0"/>
              </a:rPr>
              <a:t>时的安全性</a:t>
            </a:r>
            <a:endParaRPr lang="en-US" altLang="zh-CN" sz="1100" dirty="0">
              <a:solidFill>
                <a:srgbClr val="00B050"/>
              </a:solidFill>
              <a:latin typeface="Arial" panose="020B0604020202020204" pitchFamily="34" charset="0"/>
              <a:ea typeface="宋体" panose="02010600030101010101" pitchFamily="2" charset="-122"/>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85000"/>
            </a:schemeClr>
          </a:solidFill>
        </p:spPr>
        <p:txBody>
          <a:bodyPr/>
          <a:lstStyle/>
          <a:p>
            <a:pPr algn="ctr"/>
            <a:r>
              <a:rPr lang="en-GB" dirty="0">
                <a:solidFill>
                  <a:schemeClr val="tx1"/>
                </a:solidFill>
              </a:rPr>
              <a:t>Performing a UnionPay Transaction on a Personal Computer</a:t>
            </a:r>
            <a:br>
              <a:rPr lang="en-GB" dirty="0">
                <a:solidFill>
                  <a:schemeClr val="tx1"/>
                </a:solidFill>
              </a:rPr>
            </a:br>
            <a:r>
              <a:rPr lang="zh-CN" altLang="en-GB" smtClean="0">
                <a:solidFill>
                  <a:schemeClr val="tx1"/>
                </a:solidFill>
                <a:ea typeface="宋体" panose="02010600030101010101" pitchFamily="2" charset="-122"/>
                <a:cs typeface="Arial" panose="020B0604020202020204" pitchFamily="34" charset="0"/>
                <a:sym typeface="+mn-ea"/>
              </a:rPr>
              <a:t>执行</a:t>
            </a:r>
            <a:r>
              <a:rPr lang="en-GB" altLang="zh-CN" dirty="0" err="1" smtClean="0">
                <a:solidFill>
                  <a:schemeClr val="tx1"/>
                </a:solidFill>
                <a:ea typeface="宋体" panose="02010600030101010101" pitchFamily="2" charset="-122"/>
                <a:cs typeface="Arial" panose="020B0604020202020204" pitchFamily="34" charset="0"/>
                <a:sym typeface="+mn-ea"/>
              </a:rPr>
              <a:t>银联</a:t>
            </a:r>
            <a:r>
              <a:rPr lang="zh-CN" altLang="en-GB" smtClean="0">
                <a:solidFill>
                  <a:schemeClr val="tx1"/>
                </a:solidFill>
                <a:ea typeface="宋体" panose="02010600030101010101" pitchFamily="2" charset="-122"/>
                <a:cs typeface="Arial" panose="020B0604020202020204" pitchFamily="34" charset="0"/>
                <a:sym typeface="+mn-ea"/>
              </a:rPr>
              <a:t>卡</a:t>
            </a:r>
            <a:r>
              <a:rPr lang="en-GB" altLang="zh-CN" dirty="0" err="1" smtClean="0">
                <a:solidFill>
                  <a:schemeClr val="tx1"/>
                </a:solidFill>
                <a:ea typeface="宋体" panose="02010600030101010101" pitchFamily="2" charset="-122"/>
                <a:cs typeface="Arial" panose="020B0604020202020204" pitchFamily="34" charset="0"/>
                <a:sym typeface="+mn-ea"/>
              </a:rPr>
              <a:t>交易</a:t>
            </a:r>
            <a:br>
              <a:rPr lang="en-GB" b="1" dirty="0">
                <a:latin typeface="Arial" panose="020B0604020202020204" pitchFamily="34" charset="0"/>
                <a:cs typeface="Arial" panose="020B0604020202020204" pitchFamily="34" charset="0"/>
              </a:rPr>
            </a:br>
            <a:endParaRPr lang="en-US" dirty="0">
              <a:solidFill>
                <a:schemeClr val="tx1"/>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410"/>
            <a:ext cx="8229600" cy="781685"/>
          </a:xfrm>
        </p:spPr>
        <p:txBody>
          <a:bodyPr>
            <a:normAutofit/>
          </a:bodyPr>
          <a:lstStyle/>
          <a:p>
            <a:pPr algn="l"/>
            <a:r>
              <a:rPr lang="en-GB" sz="1800" dirty="0" smtClean="0">
                <a:solidFill>
                  <a:schemeClr val="tx2"/>
                </a:solidFill>
                <a:latin typeface="Arial" panose="020B0604020202020204" pitchFamily="34" charset="0"/>
                <a:cs typeface="Arial" panose="020B0604020202020204" pitchFamily="34" charset="0"/>
              </a:rPr>
              <a:t>STEP 1 – CHOOSE UNIONPAY PAYMENT</a:t>
            </a:r>
            <a:br>
              <a:rPr lang="en-GB" sz="1800" dirty="0" smtClean="0">
                <a:solidFill>
                  <a:schemeClr val="tx2"/>
                </a:solidFill>
                <a:latin typeface="Arial" panose="020B0604020202020204" pitchFamily="34" charset="0"/>
                <a:cs typeface="Arial" panose="020B0604020202020204" pitchFamily="34" charset="0"/>
              </a:rPr>
            </a:br>
            <a:r>
              <a:rPr lang="zh-CN" altLang="en-GB"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t>第</a:t>
            </a:r>
            <a:r>
              <a:rPr lang="en-US" altLang="zh-CN"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t>1</a:t>
            </a:r>
            <a:r>
              <a:rPr lang="zh-CN" altLang="en-GB"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t>步</a:t>
            </a:r>
            <a:r>
              <a:rPr lang="en-GB" altLang="zh-CN"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t> –</a:t>
            </a:r>
            <a:r>
              <a:rPr lang="en-GB" altLang="zh-CN" sz="1800" dirty="0" err="1" smtClean="0">
                <a:solidFill>
                  <a:schemeClr val="tx2"/>
                </a:solidFill>
                <a:latin typeface="Arial" panose="020B0604020202020204" pitchFamily="34" charset="0"/>
                <a:ea typeface="宋体" panose="02010600030101010101" pitchFamily="2" charset="-122"/>
                <a:cs typeface="Arial" panose="020B0604020202020204" pitchFamily="34" charset="0"/>
              </a:rPr>
              <a:t>选择银联</a:t>
            </a:r>
            <a:r>
              <a:rPr lang="zh-CN" altLang="en-GB"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t>卡</a:t>
            </a:r>
            <a:r>
              <a:rPr lang="en-GB" altLang="zh-CN" sz="1800" dirty="0" err="1" smtClean="0">
                <a:solidFill>
                  <a:schemeClr val="tx2"/>
                </a:solidFill>
                <a:latin typeface="Arial" panose="020B0604020202020204" pitchFamily="34" charset="0"/>
                <a:ea typeface="宋体" panose="02010600030101010101" pitchFamily="2" charset="-122"/>
                <a:cs typeface="Arial" panose="020B0604020202020204" pitchFamily="34" charset="0"/>
              </a:rPr>
              <a:t>付款</a:t>
            </a:r>
            <a:endParaRPr lang="en-GB" dirty="0"/>
          </a:p>
        </p:txBody>
      </p:sp>
      <p:sp>
        <p:nvSpPr>
          <p:cNvPr id="3" name="TextBox 2"/>
          <p:cNvSpPr txBox="1"/>
          <p:nvPr/>
        </p:nvSpPr>
        <p:spPr>
          <a:xfrm>
            <a:off x="755323" y="1403509"/>
            <a:ext cx="3403496" cy="1388072"/>
          </a:xfrm>
          <a:prstGeom prst="rect">
            <a:avLst/>
          </a:prstGeom>
          <a:noFill/>
        </p:spPr>
        <p:txBody>
          <a:bodyPr wrap="none" rtlCol="0">
            <a:spAutoFit/>
          </a:bodyPr>
          <a:lstStyle/>
          <a:p>
            <a:pPr>
              <a:defRPr/>
            </a:pPr>
            <a:r>
              <a:rPr lang="en-US" sz="1100" kern="0" dirty="0">
                <a:latin typeface="Arial" panose="020B0604020202020204" pitchFamily="34" charset="0"/>
                <a:cs typeface="Arial" panose="020B0604020202020204" pitchFamily="34" charset="0"/>
              </a:rPr>
              <a:t>Choose to pay with </a:t>
            </a:r>
            <a:r>
              <a:rPr lang="en-US" sz="1100" kern="0" dirty="0" err="1">
                <a:latin typeface="Arial" panose="020B0604020202020204" pitchFamily="34" charset="0"/>
                <a:cs typeface="Arial" panose="020B0604020202020204" pitchFamily="34" charset="0"/>
              </a:rPr>
              <a:t>UnionPay</a:t>
            </a:r>
            <a:r>
              <a:rPr lang="en-US" sz="1100" kern="0" dirty="0">
                <a:latin typeface="Arial" panose="020B0604020202020204" pitchFamily="34" charset="0"/>
                <a:cs typeface="Arial" panose="020B0604020202020204" pitchFamily="34" charset="0"/>
              </a:rPr>
              <a:t> at the merchant page</a:t>
            </a:r>
            <a:endParaRPr lang="en-US" sz="1100" kern="0" dirty="0">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100" i="1" kern="0" dirty="0">
                <a:latin typeface="Arial" panose="020B0604020202020204" pitchFamily="34" charset="0"/>
                <a:cs typeface="Arial" panose="020B0604020202020204" pitchFamily="34" charset="0"/>
              </a:rPr>
              <a:t>An example merchant screen is shown below</a:t>
            </a:r>
            <a:endParaRPr lang="en-US" sz="1100" i="1" kern="0" dirty="0">
              <a:latin typeface="Arial" panose="020B0604020202020204" pitchFamily="34" charset="0"/>
              <a:cs typeface="Arial" panose="020B0604020202020204" pitchFamily="34" charset="0"/>
            </a:endParaRPr>
          </a:p>
          <a:p>
            <a:pPr>
              <a:spcAft>
                <a:spcPct val="40000"/>
              </a:spcAft>
              <a:buSzPct val="95000"/>
            </a:pPr>
            <a:endParaRPr lang="en-US" altLang="zh-CN" sz="1100" dirty="0" smtClean="0">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pPr>
            <a:r>
              <a:rPr lang="en-US" altLang="zh-CN" sz="1100" dirty="0" err="1" smtClean="0">
                <a:latin typeface="Arial" panose="020B0604020202020204" pitchFamily="34" charset="0"/>
                <a:ea typeface="宋体" panose="02010600030101010101" pitchFamily="2" charset="-122"/>
                <a:cs typeface="Arial" panose="020B0604020202020204" pitchFamily="34" charset="0"/>
              </a:rPr>
              <a:t>在商户页面上选择使用银联</a:t>
            </a:r>
            <a:r>
              <a:rPr lang="zh-CN" altLang="en-US" sz="1100" dirty="0" smtClean="0">
                <a:latin typeface="Arial" panose="020B0604020202020204" pitchFamily="34" charset="0"/>
                <a:ea typeface="宋体" panose="02010600030101010101" pitchFamily="2" charset="-122"/>
                <a:cs typeface="Arial" panose="020B0604020202020204" pitchFamily="34" charset="0"/>
              </a:rPr>
              <a:t>卡</a:t>
            </a:r>
            <a:r>
              <a:rPr lang="en-US" altLang="zh-CN" sz="1100" dirty="0" err="1" smtClean="0">
                <a:latin typeface="Arial" panose="020B0604020202020204" pitchFamily="34" charset="0"/>
                <a:ea typeface="宋体" panose="02010600030101010101" pitchFamily="2" charset="-122"/>
                <a:cs typeface="Arial" panose="020B0604020202020204" pitchFamily="34" charset="0"/>
              </a:rPr>
              <a:t>付款</a:t>
            </a:r>
            <a:endParaRPr lang="en-US" altLang="zh-CN" sz="1100" dirty="0" smtClean="0">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buFont typeface="Wingdings" panose="05000000000000000000" pitchFamily="2" charset="2"/>
              <a:buChar char="§"/>
            </a:pPr>
            <a:r>
              <a:rPr lang="zh-CN" altLang="en-US" sz="1100" i="1" dirty="0" smtClean="0">
                <a:latin typeface="Arial" panose="020B0604020202020204" pitchFamily="34" charset="0"/>
                <a:ea typeface="宋体" panose="02010600030101010101" pitchFamily="2" charset="-122"/>
                <a:cs typeface="Arial" panose="020B0604020202020204" pitchFamily="34" charset="0"/>
              </a:rPr>
              <a:t>商户页面</a:t>
            </a:r>
            <a:r>
              <a:rPr lang="en-US" altLang="zh-CN" sz="1100" i="1" dirty="0" err="1" smtClean="0">
                <a:latin typeface="Arial" panose="020B0604020202020204" pitchFamily="34" charset="0"/>
                <a:ea typeface="宋体" panose="02010600030101010101" pitchFamily="2" charset="-122"/>
                <a:cs typeface="Arial" panose="020B0604020202020204" pitchFamily="34" charset="0"/>
              </a:rPr>
              <a:t>示例如下所示</a:t>
            </a:r>
            <a:endParaRPr lang="en-US" altLang="zh-CN" sz="1100" i="1" dirty="0" smtClean="0">
              <a:latin typeface="Arial" panose="020B0604020202020204" pitchFamily="34" charset="0"/>
              <a:ea typeface="宋体" panose="02010600030101010101" pitchFamily="2" charset="-122"/>
              <a:cs typeface="Arial" panose="020B0604020202020204" pitchFamily="34" charset="0"/>
            </a:endParaRPr>
          </a:p>
          <a:p>
            <a:pPr>
              <a:spcAft>
                <a:spcPct val="40000"/>
              </a:spcAft>
              <a:buSzPct val="95000"/>
            </a:pPr>
            <a:endParaRPr lang="en-US" altLang="zh-CN" sz="1600" i="1" dirty="0">
              <a:solidFill>
                <a:srgbClr val="002060"/>
              </a:solidFill>
              <a:ea typeface="宋体" panose="02010600030101010101" pitchFamily="2" charset="-122"/>
            </a:endParaRPr>
          </a:p>
        </p:txBody>
      </p:sp>
      <p:pic>
        <p:nvPicPr>
          <p:cNvPr id="4" name="Picture 2"/>
          <p:cNvPicPr>
            <a:picLocks noChangeAspect="1"/>
          </p:cNvPicPr>
          <p:nvPr/>
        </p:nvPicPr>
        <p:blipFill>
          <a:blip r:embed="rId1" cstate="print"/>
          <a:srcRect/>
          <a:stretch>
            <a:fillRect/>
          </a:stretch>
        </p:blipFill>
        <p:spPr bwMode="auto">
          <a:xfrm>
            <a:off x="323528" y="2924944"/>
            <a:ext cx="8567737" cy="34909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383400" y="1303168"/>
            <a:ext cx="8420966" cy="2973952"/>
          </a:xfrm>
          <a:prstGeom prst="rect">
            <a:avLst/>
          </a:prstGeom>
        </p:spPr>
        <p:txBody>
          <a:bodyPr/>
          <a:lstStyle>
            <a:lvl1pPr marL="225425" indent="-225425" algn="l" rtl="0" eaLnBrk="1" fontAlgn="base" hangingPunct="1">
              <a:spcBef>
                <a:spcPct val="0"/>
              </a:spcBef>
              <a:spcAft>
                <a:spcPct val="40000"/>
              </a:spcAft>
              <a:buSzPct val="95000"/>
              <a:buFont typeface="Arial" panose="020B0604020202020204" pitchFamily="34" charset="0"/>
              <a:buChar char="•"/>
              <a:defRPr sz="2400">
                <a:solidFill>
                  <a:schemeClr val="tx1"/>
                </a:solidFill>
                <a:latin typeface="Arial" panose="020B0604020202020204" pitchFamily="34" charset="0"/>
                <a:ea typeface="+mn-ea"/>
                <a:cs typeface="+mn-cs"/>
              </a:defRPr>
            </a:lvl1pPr>
            <a:lvl2pPr marL="628650" indent="-288925" algn="l" rtl="0" eaLnBrk="1" fontAlgn="base" hangingPunct="1">
              <a:spcBef>
                <a:spcPct val="0"/>
              </a:spcBef>
              <a:spcAft>
                <a:spcPct val="40000"/>
              </a:spcAft>
              <a:buSzPct val="80000"/>
              <a:buFont typeface="Arial" panose="020B0604020202020204" pitchFamily="34" charset="0"/>
              <a:buChar char="–"/>
              <a:defRPr sz="2200">
                <a:solidFill>
                  <a:schemeClr val="tx1"/>
                </a:solidFill>
                <a:latin typeface="Arial" panose="020B0604020202020204" pitchFamily="34" charset="0"/>
              </a:defRPr>
            </a:lvl2pPr>
            <a:lvl3pPr marL="968375" indent="-225425" algn="l" rtl="0" eaLnBrk="1" fontAlgn="base" hangingPunct="1">
              <a:spcBef>
                <a:spcPct val="0"/>
              </a:spcBef>
              <a:spcAft>
                <a:spcPct val="40000"/>
              </a:spcAft>
              <a:buSzPct val="85000"/>
              <a:buFont typeface="Arial" panose="020B0604020202020204" pitchFamily="34" charset="0"/>
              <a:buChar char="–"/>
              <a:defRPr sz="2000">
                <a:solidFill>
                  <a:schemeClr val="tx1"/>
                </a:solidFill>
                <a:latin typeface="Arial" panose="020B0604020202020204" pitchFamily="34" charset="0"/>
              </a:defRPr>
            </a:lvl3pPr>
            <a:lvl4pPr marL="1368425" indent="-225425" algn="l" rtl="0" eaLnBrk="1" fontAlgn="base" hangingPunct="1">
              <a:spcBef>
                <a:spcPct val="0"/>
              </a:spcBef>
              <a:spcAft>
                <a:spcPct val="40000"/>
              </a:spcAft>
              <a:buFont typeface="Arial" panose="020B0604020202020204" pitchFamily="34" charset="0"/>
              <a:buChar char="–"/>
              <a:defRPr>
                <a:solidFill>
                  <a:schemeClr val="tx1"/>
                </a:solidFill>
                <a:latin typeface="Arial" panose="020B0604020202020204" pitchFamily="34" charset="0"/>
              </a:defRPr>
            </a:lvl4pPr>
            <a:lvl5pPr marL="17100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Arial" panose="020B0604020202020204" pitchFamily="34" charset="0"/>
              </a:defRPr>
            </a:lvl5pPr>
            <a:lvl6pPr marL="21672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6pPr>
            <a:lvl7pPr marL="26244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7pPr>
            <a:lvl8pPr marL="30816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8pPr>
            <a:lvl9pPr marL="3538855" indent="-227330" algn="l" rtl="0" eaLnBrk="1" fontAlgn="base" hangingPunct="1">
              <a:spcBef>
                <a:spcPct val="0"/>
              </a:spcBef>
              <a:spcAft>
                <a:spcPct val="40000"/>
              </a:spcAft>
              <a:buSzPct val="80000"/>
              <a:buFont typeface="Arial" panose="020B0604020202020204" pitchFamily="34" charset="0"/>
              <a:buChar char="–"/>
              <a:defRPr sz="1600">
                <a:solidFill>
                  <a:schemeClr val="tx1"/>
                </a:solidFill>
                <a:latin typeface="+mn-lt"/>
              </a:defRPr>
            </a:lvl9pPr>
          </a:lstStyle>
          <a:p>
            <a:pPr marL="0" indent="0">
              <a:buNone/>
            </a:pPr>
            <a:r>
              <a:rPr lang="en-US" sz="1400" kern="0" dirty="0">
                <a:solidFill>
                  <a:srgbClr val="002060"/>
                </a:solidFill>
              </a:rPr>
              <a:t>You will be directed to a page to enter your chosen UnionPay card number; the number embossed or printed on your card</a:t>
            </a:r>
            <a:endParaRPr lang="en-US" sz="1400" kern="0" dirty="0">
              <a:solidFill>
                <a:srgbClr val="002060"/>
              </a:solidFill>
            </a:endParaRPr>
          </a:p>
          <a:p>
            <a:pPr marL="0" indent="0">
              <a:buNone/>
            </a:pPr>
            <a:r>
              <a:rPr lang="en-US" altLang="zh-CN" sz="1400" dirty="0" err="1" smtClean="0">
                <a:ea typeface="宋体" panose="02010600030101010101" pitchFamily="2" charset="-122"/>
                <a:cs typeface="Arial" panose="020B0604020202020204" pitchFamily="34" charset="0"/>
                <a:sym typeface="+mn-ea"/>
              </a:rPr>
              <a:t>您将被</a:t>
            </a:r>
            <a:r>
              <a:rPr lang="zh-CN" altLang="en-US" sz="1400" dirty="0" smtClean="0">
                <a:ea typeface="宋体" panose="02010600030101010101" pitchFamily="2" charset="-122"/>
                <a:cs typeface="Arial" panose="020B0604020202020204" pitchFamily="34" charset="0"/>
                <a:sym typeface="+mn-ea"/>
              </a:rPr>
              <a:t>导向一个新的页面，请在此</a:t>
            </a:r>
            <a:r>
              <a:rPr lang="en-US" altLang="zh-CN" sz="1400" dirty="0" err="1" smtClean="0">
                <a:ea typeface="宋体" panose="02010600030101010101" pitchFamily="2" charset="-122"/>
                <a:cs typeface="Arial" panose="020B0604020202020204" pitchFamily="34" charset="0"/>
                <a:sym typeface="+mn-ea"/>
              </a:rPr>
              <a:t>输入您选择的银联卡</a:t>
            </a:r>
            <a:r>
              <a:rPr lang="zh-CN" altLang="en-US" sz="1400" dirty="0" smtClean="0">
                <a:ea typeface="宋体" panose="02010600030101010101" pitchFamily="2" charset="-122"/>
                <a:cs typeface="Arial" panose="020B0604020202020204" pitchFamily="34" charset="0"/>
                <a:sym typeface="+mn-ea"/>
              </a:rPr>
              <a:t>卡</a:t>
            </a:r>
            <a:r>
              <a:rPr lang="en-US" altLang="zh-CN" sz="1400" dirty="0" smtClean="0">
                <a:ea typeface="宋体" panose="02010600030101010101" pitchFamily="2" charset="-122"/>
                <a:cs typeface="Arial" panose="020B0604020202020204" pitchFamily="34" charset="0"/>
                <a:sym typeface="+mn-ea"/>
              </a:rPr>
              <a:t>号；</a:t>
            </a:r>
            <a:r>
              <a:rPr lang="zh-CN" altLang="en-US" sz="1400" dirty="0" smtClean="0">
                <a:ea typeface="宋体" panose="02010600030101010101" pitchFamily="2" charset="-122"/>
                <a:cs typeface="Arial" panose="020B0604020202020204" pitchFamily="34" charset="0"/>
                <a:sym typeface="+mn-ea"/>
              </a:rPr>
              <a:t>即</a:t>
            </a:r>
            <a:r>
              <a:rPr lang="en-US" altLang="zh-CN" sz="1400" dirty="0" err="1" smtClean="0">
                <a:ea typeface="宋体" panose="02010600030101010101" pitchFamily="2" charset="-122"/>
                <a:cs typeface="Arial" panose="020B0604020202020204" pitchFamily="34" charset="0"/>
                <a:sym typeface="+mn-ea"/>
              </a:rPr>
              <a:t>卡上压印或印刷的数字</a:t>
            </a:r>
            <a:endParaRPr lang="en-US" altLang="zh-CN" sz="1400" dirty="0" smtClean="0">
              <a:latin typeface="Arial" panose="020B0604020202020204" pitchFamily="34" charset="0"/>
              <a:ea typeface="宋体" panose="02010600030101010101" pitchFamily="2" charset="-122"/>
              <a:cs typeface="Arial" panose="020B0604020202020204" pitchFamily="34" charset="0"/>
            </a:endParaRPr>
          </a:p>
          <a:p>
            <a:pPr marL="0" indent="0">
              <a:buNone/>
            </a:pPr>
            <a:endParaRPr lang="en-US" sz="1400" kern="0" dirty="0">
              <a:solidFill>
                <a:srgbClr val="002060"/>
              </a:solidFill>
            </a:endParaRPr>
          </a:p>
          <a:p>
            <a:pPr marL="0" indent="0">
              <a:buNone/>
            </a:pPr>
            <a:endParaRPr lang="en-US" sz="1200" i="1" kern="0" dirty="0">
              <a:solidFill>
                <a:schemeClr val="tx1">
                  <a:lumMod val="65000"/>
                  <a:lumOff val="35000"/>
                </a:schemeClr>
              </a:solidFill>
            </a:endParaRPr>
          </a:p>
          <a:p>
            <a:pPr marL="0" indent="0">
              <a:buNone/>
            </a:pPr>
            <a:endParaRPr lang="en-US" sz="1600" kern="0" dirty="0">
              <a:solidFill>
                <a:schemeClr val="tx1">
                  <a:lumMod val="65000"/>
                  <a:lumOff val="35000"/>
                </a:schemeClr>
              </a:solidFill>
            </a:endParaRPr>
          </a:p>
        </p:txBody>
      </p:sp>
      <p:sp>
        <p:nvSpPr>
          <p:cNvPr id="6" name="Title 5"/>
          <p:cNvSpPr txBox="1"/>
          <p:nvPr/>
        </p:nvSpPr>
        <p:spPr bwMode="gray">
          <a:xfrm>
            <a:off x="557574" y="659347"/>
            <a:ext cx="6880225" cy="449263"/>
          </a:xfrm>
          <a:prstGeom prst="rect">
            <a:avLst/>
          </a:prstGeom>
          <a:noFill/>
          <a:ln w="9525">
            <a:noFill/>
            <a:miter lim="800000"/>
          </a:ln>
          <a:effectLst/>
        </p:spPr>
        <p:txBody>
          <a:bodyPr vert="horz" wrap="square" lIns="91440" tIns="45720" rIns="91440" bIns="45720" numCol="1" anchor="ctr" anchorCtr="0" compatLnSpc="1">
            <a:noAutofit/>
          </a:bodyPr>
          <a:lstStyle>
            <a:lvl1pPr algn="l" rtl="0" eaLnBrk="1" fontAlgn="base" hangingPunct="1">
              <a:lnSpc>
                <a:spcPct val="90000"/>
              </a:lnSpc>
              <a:spcBef>
                <a:spcPct val="0"/>
              </a:spcBef>
              <a:spcAft>
                <a:spcPct val="0"/>
              </a:spcAft>
              <a:defRPr kumimoji="0" lang="en-US" sz="3400" b="1" i="0" u="none" strike="noStrike" kern="0" cap="none" spc="0" normalizeH="0" baseline="0" noProof="0" dirty="0">
                <a:ln>
                  <a:noFill/>
                </a:ln>
                <a:solidFill>
                  <a:schemeClr val="tx2"/>
                </a:solidFill>
                <a:effectLst/>
                <a:uLnTx/>
                <a:uFillTx/>
                <a:latin typeface="Arial" panose="020B0604020202020204" pitchFamily="34" charset="0"/>
                <a:ea typeface="+mj-ea"/>
                <a:cs typeface="+mj-cs"/>
              </a:defRPr>
            </a:lvl1pPr>
            <a:lvl2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6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600" b="1">
                <a:solidFill>
                  <a:schemeClr val="tx2"/>
                </a:solidFill>
                <a:latin typeface="Arial" panose="020B0604020202020204" pitchFamily="34" charset="0"/>
              </a:defRPr>
            </a:lvl9pPr>
          </a:lstStyle>
          <a:p>
            <a:r>
              <a:rPr lang="en-GB" sz="1600" b="0" dirty="0"/>
              <a:t>STEP 2 – ENTER YOUR UNIONPAY CARD NUMBER</a:t>
            </a:r>
            <a:endParaRPr lang="en-GB" sz="1600" b="0" dirty="0"/>
          </a:p>
          <a:p>
            <a:r>
              <a:rPr lang="zh-CN" altLang="en-GB" sz="1600" smtClean="0">
                <a:ea typeface="宋体" panose="02010600030101010101" pitchFamily="2" charset="-122"/>
                <a:cs typeface="Arial" panose="020B0604020202020204" pitchFamily="34" charset="0"/>
                <a:sym typeface="+mn-ea"/>
              </a:rPr>
              <a:t>第</a:t>
            </a:r>
            <a:r>
              <a:rPr altLang="zh-CN" sz="1600" smtClean="0">
                <a:ea typeface="宋体" panose="02010600030101010101" pitchFamily="2" charset="-122"/>
                <a:cs typeface="Arial" panose="020B0604020202020204" pitchFamily="34" charset="0"/>
                <a:sym typeface="+mn-ea"/>
              </a:rPr>
              <a:t>2</a:t>
            </a:r>
            <a:r>
              <a:rPr lang="zh-CN" altLang="en-GB" sz="1600" smtClean="0">
                <a:ea typeface="宋体" panose="02010600030101010101" pitchFamily="2" charset="-122"/>
                <a:cs typeface="Arial" panose="020B0604020202020204" pitchFamily="34" charset="0"/>
                <a:sym typeface="+mn-ea"/>
              </a:rPr>
              <a:t>步</a:t>
            </a:r>
            <a:r>
              <a:rPr lang="en-GB" altLang="zh-CN" sz="1600" smtClean="0">
                <a:ea typeface="宋体" panose="02010600030101010101" pitchFamily="2" charset="-122"/>
                <a:cs typeface="Arial" panose="020B0604020202020204" pitchFamily="34" charset="0"/>
                <a:sym typeface="+mn-ea"/>
              </a:rPr>
              <a:t> –</a:t>
            </a:r>
            <a:r>
              <a:rPr lang="en-GB" altLang="zh-CN" sz="1600" dirty="0" err="1" smtClean="0">
                <a:ea typeface="宋体" panose="02010600030101010101" pitchFamily="2" charset="-122"/>
                <a:cs typeface="Arial" panose="020B0604020202020204" pitchFamily="34" charset="0"/>
                <a:sym typeface="+mn-ea"/>
              </a:rPr>
              <a:t>输入您的银联卡</a:t>
            </a:r>
            <a:r>
              <a:rPr lang="zh-CN" altLang="en-GB" sz="1600" smtClean="0">
                <a:ea typeface="宋体" panose="02010600030101010101" pitchFamily="2" charset="-122"/>
                <a:cs typeface="Arial" panose="020B0604020202020204" pitchFamily="34" charset="0"/>
                <a:sym typeface="+mn-ea"/>
              </a:rPr>
              <a:t>卡</a:t>
            </a:r>
            <a:r>
              <a:rPr lang="en-GB" altLang="zh-CN" sz="1600" smtClean="0">
                <a:ea typeface="宋体" panose="02010600030101010101" pitchFamily="2" charset="-122"/>
                <a:cs typeface="Arial" panose="020B0604020202020204" pitchFamily="34" charset="0"/>
                <a:sym typeface="+mn-ea"/>
              </a:rPr>
              <a:t>号</a:t>
            </a:r>
            <a:endParaRPr lang="en-GB" sz="1600" b="0" dirty="0"/>
          </a:p>
        </p:txBody>
      </p:sp>
      <p:pic>
        <p:nvPicPr>
          <p:cNvPr id="2" name="Picture 1"/>
          <p:cNvPicPr>
            <a:picLocks noChangeAspect="1"/>
          </p:cNvPicPr>
          <p:nvPr/>
        </p:nvPicPr>
        <p:blipFill>
          <a:blip r:embed="rId1"/>
          <a:stretch>
            <a:fillRect/>
          </a:stretch>
        </p:blipFill>
        <p:spPr>
          <a:xfrm>
            <a:off x="177710" y="2190186"/>
            <a:ext cx="8832345" cy="4008467"/>
          </a:xfrm>
          <a:prstGeom prst="rect">
            <a:avLst/>
          </a:prstGeom>
        </p:spPr>
      </p:pic>
      <p:sp>
        <p:nvSpPr>
          <p:cNvPr id="3" name="TextBox 5"/>
          <p:cNvSpPr txBox="1"/>
          <p:nvPr/>
        </p:nvSpPr>
        <p:spPr>
          <a:xfrm>
            <a:off x="7382938" y="3129342"/>
            <a:ext cx="1733421" cy="583565"/>
          </a:xfrm>
          <a:prstGeom prst="rect">
            <a:avLst/>
          </a:prstGeom>
          <a:noFill/>
        </p:spPr>
        <p:txBody>
          <a:bodyPr wrap="square" rtlCol="0">
            <a:spAutoFit/>
          </a:bodyPr>
          <a:p>
            <a:pPr>
              <a:lnSpc>
                <a:spcPct val="5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如果不认识商户名称 ，</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5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您不必为此担忧，</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5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它可能是我们的合作伙伴之一</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p:txBody>
      </p:sp>
      <p:sp>
        <p:nvSpPr>
          <p:cNvPr id="7" name="TextBox 6"/>
          <p:cNvSpPr txBox="1"/>
          <p:nvPr/>
        </p:nvSpPr>
        <p:spPr>
          <a:xfrm>
            <a:off x="6156176" y="4797152"/>
            <a:ext cx="2723823" cy="244682"/>
          </a:xfrm>
          <a:prstGeom prst="rect">
            <a:avLst/>
          </a:prstGeom>
          <a:noFill/>
        </p:spPr>
        <p:txBody>
          <a:bodyPr wrap="none" rtlCol="0">
            <a:spAutoFit/>
          </a:bodyPr>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请在此处输入您的卡号，然后点击</a:t>
            </a:r>
            <a:r>
              <a:rPr lang="zh-CN" altLang="en-US" sz="1100" b="1" dirty="0" smtClean="0">
                <a:latin typeface="Arial" panose="020B0604020202020204" pitchFamily="34" charset="0"/>
                <a:ea typeface="宋体" panose="02010600030101010101" pitchFamily="2" charset="-122"/>
                <a:cs typeface="Arial" panose="020B0604020202020204" pitchFamily="34" charset="0"/>
              </a:rPr>
              <a:t>下一步</a:t>
            </a:r>
            <a:endParaRPr lang="zh-CN" altLang="en-US" sz="1100" b="1"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2" y="1104182"/>
            <a:ext cx="9143999" cy="5374256"/>
          </a:xfrm>
          <a:solidFill>
            <a:schemeClr val="bg1">
              <a:lumMod val="85000"/>
            </a:schemeClr>
          </a:solidFill>
        </p:spPr>
        <p:txBody>
          <a:bodyPr/>
          <a:lstStyle/>
          <a:p>
            <a:pPr algn="ctr"/>
            <a:r>
              <a:rPr lang="en-GB" dirty="0">
                <a:solidFill>
                  <a:schemeClr val="tx1"/>
                </a:solidFill>
              </a:rPr>
              <a:t>Performing a UnionPay Transaction</a:t>
            </a:r>
            <a:br>
              <a:rPr lang="en-GB" dirty="0">
                <a:solidFill>
                  <a:schemeClr val="tx1"/>
                </a:solidFill>
              </a:rPr>
            </a:br>
            <a:r>
              <a:rPr lang="en-GB" dirty="0">
                <a:solidFill>
                  <a:schemeClr val="tx1"/>
                </a:solidFill>
              </a:rPr>
              <a:t>Using a Debit Card with PIN Entry</a:t>
            </a:r>
            <a:br>
              <a:rPr lang="en-GB" dirty="0">
                <a:solidFill>
                  <a:schemeClr val="tx1"/>
                </a:solidFill>
              </a:rPr>
            </a:br>
            <a:r>
              <a:rPr lang="zh-CN" altLang="en-GB" smtClean="0">
                <a:solidFill>
                  <a:schemeClr val="tx1"/>
                </a:solidFill>
                <a:ea typeface="宋体" panose="02010600030101010101" pitchFamily="2" charset="-122"/>
                <a:cs typeface="Arial" panose="020B0604020202020204" pitchFamily="34" charset="0"/>
                <a:sym typeface="+mn-ea"/>
              </a:rPr>
              <a:t>使用需要密码（</a:t>
            </a:r>
            <a:r>
              <a:rPr lang="zh-CN" altLang="zh-CN" smtClean="0">
                <a:solidFill>
                  <a:schemeClr val="tx1"/>
                </a:solidFill>
                <a:ea typeface="宋体" panose="02010600030101010101" pitchFamily="2" charset="-122"/>
                <a:cs typeface="Arial" panose="020B0604020202020204" pitchFamily="34" charset="0"/>
                <a:sym typeface="+mn-ea"/>
              </a:rPr>
              <a:t>PIN</a:t>
            </a:r>
            <a:r>
              <a:rPr lang="zh-CN" altLang="en-US" smtClean="0">
                <a:solidFill>
                  <a:schemeClr val="tx1"/>
                </a:solidFill>
                <a:ea typeface="宋体" panose="02010600030101010101" pitchFamily="2" charset="-122"/>
                <a:cs typeface="Arial" panose="020B0604020202020204" pitchFamily="34" charset="0"/>
                <a:sym typeface="+mn-ea"/>
              </a:rPr>
              <a:t>）</a:t>
            </a:r>
            <a:r>
              <a:rPr lang="en-GB" altLang="zh-CN" dirty="0" err="1" smtClean="0">
                <a:solidFill>
                  <a:schemeClr val="tx1"/>
                </a:solidFill>
                <a:ea typeface="宋体" panose="02010600030101010101" pitchFamily="2" charset="-122"/>
                <a:cs typeface="Arial" panose="020B0604020202020204" pitchFamily="34" charset="0"/>
                <a:sym typeface="+mn-ea"/>
              </a:rPr>
              <a:t>的借记卡执行银联交易</a:t>
            </a:r>
            <a:r>
              <a:rPr lang="en-GB" altLang="zh-CN" smtClean="0">
                <a:solidFill>
                  <a:schemeClr val="tx1"/>
                </a:solidFill>
                <a:ea typeface="宋体" panose="02010600030101010101" pitchFamily="2" charset="-122"/>
                <a:cs typeface="Arial" panose="020B0604020202020204" pitchFamily="34" charset="0"/>
                <a:sym typeface="+mn-ea"/>
              </a:rPr>
              <a:t> </a:t>
            </a:r>
            <a:endParaRPr lang="en-GB" dirty="0">
              <a:solidFill>
                <a:schemeClr val="tx1"/>
              </a:solidFill>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1181100"/>
            <a:ext cx="6334760" cy="1282700"/>
          </a:xfrm>
        </p:spPr>
        <p:txBody>
          <a:bodyPr>
            <a:normAutofit fontScale="90000"/>
          </a:bodyPr>
          <a:lstStyle/>
          <a:p>
            <a:pPr algn="l"/>
            <a:r>
              <a:rPr lang="en-GB" sz="1800" dirty="0" smtClean="0">
                <a:solidFill>
                  <a:schemeClr val="tx2"/>
                </a:solidFill>
                <a:latin typeface="Arial" panose="020B0604020202020204" pitchFamily="34" charset="0"/>
                <a:cs typeface="Arial" panose="020B0604020202020204" pitchFamily="34" charset="0"/>
              </a:rPr>
              <a:t>STEP 3a – USING A UNIONPAY DEBIT CARD WITH PIN</a:t>
            </a:r>
            <a:br>
              <a:rPr lang="en-GB" sz="1800" dirty="0" smtClean="0">
                <a:solidFill>
                  <a:schemeClr val="tx2"/>
                </a:solidFill>
                <a:latin typeface="Arial" panose="020B0604020202020204" pitchFamily="34" charset="0"/>
                <a:cs typeface="Arial" panose="020B0604020202020204" pitchFamily="34" charset="0"/>
              </a:rPr>
            </a:br>
            <a:r>
              <a:rPr lang="zh-CN" altLang="en-GB"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t>第</a:t>
            </a:r>
            <a:r>
              <a:rPr lang="en-GB" altLang="zh-CN"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t>3a</a:t>
            </a:r>
            <a:r>
              <a:rPr lang="zh-CN" altLang="en-GB"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t>步</a:t>
            </a:r>
            <a:r>
              <a:rPr lang="en-GB" altLang="zh-CN"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t> – </a:t>
            </a:r>
            <a:r>
              <a:rPr lang="zh-CN" altLang="en-GB"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t>使用需要密码（</a:t>
            </a:r>
            <a:r>
              <a:rPr lang="en-US" altLang="zh-CN"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t>PIN</a:t>
            </a:r>
            <a:r>
              <a:rPr lang="zh-CN" altLang="en-US" sz="1800" dirty="0" smtClean="0">
                <a:solidFill>
                  <a:schemeClr val="tx2"/>
                </a:solidFill>
                <a:latin typeface="Arial" panose="020B0604020202020204" pitchFamily="34" charset="0"/>
                <a:ea typeface="宋体" panose="02010600030101010101" pitchFamily="2" charset="-122"/>
                <a:cs typeface="Arial" panose="020B0604020202020204" pitchFamily="34" charset="0"/>
              </a:rPr>
              <a:t>）的银联借记卡</a:t>
            </a:r>
            <a:br>
              <a:rPr lang="zh-CN" altLang="en-US" dirty="0" smtClean="0">
                <a:solidFill>
                  <a:schemeClr val="tx2"/>
                </a:solidFill>
                <a:ea typeface="宋体" panose="02010600030101010101" pitchFamily="2" charset="-122"/>
              </a:rPr>
            </a:br>
            <a:br>
              <a:rPr lang="en-GB" dirty="0" smtClean="0">
                <a:solidFill>
                  <a:schemeClr val="tx2"/>
                </a:solidFill>
              </a:rPr>
            </a:br>
            <a:br>
              <a:rPr lang="en-GB" dirty="0" smtClean="0">
                <a:solidFill>
                  <a:schemeClr val="tx2"/>
                </a:solidFill>
              </a:rPr>
            </a:br>
            <a:br>
              <a:rPr lang="en-GB" dirty="0">
                <a:solidFill>
                  <a:schemeClr val="tx2"/>
                </a:solidFill>
              </a:rPr>
            </a:br>
            <a:endParaRPr lang="en-GB" dirty="0"/>
          </a:p>
        </p:txBody>
      </p:sp>
      <p:sp>
        <p:nvSpPr>
          <p:cNvPr id="3" name="TextBox 2"/>
          <p:cNvSpPr txBox="1"/>
          <p:nvPr/>
        </p:nvSpPr>
        <p:spPr>
          <a:xfrm>
            <a:off x="999490" y="1396365"/>
            <a:ext cx="5748020" cy="1106805"/>
          </a:xfrm>
          <a:prstGeom prst="rect">
            <a:avLst/>
          </a:prstGeom>
          <a:noFill/>
        </p:spPr>
        <p:txBody>
          <a:bodyPr wrap="square" rtlCol="0">
            <a:spAutoFit/>
          </a:bodyPr>
          <a:lstStyle/>
          <a:p>
            <a:pPr>
              <a:defRPr/>
            </a:pPr>
            <a:r>
              <a:rPr lang="en-US" sz="1100" kern="0" dirty="0" smtClean="0">
                <a:latin typeface="Arial" panose="020B0604020202020204" pitchFamily="34" charset="0"/>
                <a:cs typeface="Arial" panose="020B0604020202020204" pitchFamily="34" charset="0"/>
              </a:rPr>
              <a:t>Should the issuer request your PIN for validation, if required download the </a:t>
            </a:r>
            <a:r>
              <a:rPr lang="en-US" sz="1100" kern="0" dirty="0" err="1" smtClean="0">
                <a:latin typeface="Arial" panose="020B0604020202020204" pitchFamily="34" charset="0"/>
                <a:cs typeface="Arial" panose="020B0604020202020204" pitchFamily="34" charset="0"/>
              </a:rPr>
              <a:t>UnionPay</a:t>
            </a:r>
            <a:r>
              <a:rPr lang="en-US" sz="1100" kern="0" dirty="0" smtClean="0">
                <a:latin typeface="Arial" panose="020B0604020202020204" pitchFamily="34" charset="0"/>
                <a:cs typeface="Arial" panose="020B0604020202020204" pitchFamily="34" charset="0"/>
              </a:rPr>
              <a:t> security plug-in by clicking on the link in the PIN field, shown below</a:t>
            </a:r>
            <a:endParaRPr lang="en-US" sz="1100" kern="0" dirty="0" smtClean="0">
              <a:latin typeface="Arial" panose="020B0604020202020204" pitchFamily="34" charset="0"/>
              <a:cs typeface="Arial" panose="020B0604020202020204" pitchFamily="34" charset="0"/>
            </a:endParaRPr>
          </a:p>
          <a:p>
            <a:pPr>
              <a:defRPr/>
            </a:pPr>
            <a:endParaRPr lang="en-US" altLang="zh-CN" sz="1100" kern="0" dirty="0">
              <a:latin typeface="Arial" panose="020B0604020202020204" pitchFamily="34" charset="0"/>
              <a:ea typeface="宋体" panose="02010600030101010101" pitchFamily="2" charset="-122"/>
              <a:cs typeface="Arial" panose="020B0604020202020204" pitchFamily="34" charset="0"/>
            </a:endParaRPr>
          </a:p>
          <a:p>
            <a:pPr>
              <a:defRPr/>
            </a:pPr>
            <a:r>
              <a:rPr lang="en-US" altLang="zh-CN" sz="1100" dirty="0" err="1" smtClean="0">
                <a:ea typeface="宋体" panose="02010600030101010101" pitchFamily="2" charset="-122"/>
              </a:rPr>
              <a:t>如果发</a:t>
            </a:r>
            <a:r>
              <a:rPr lang="zh-CN" altLang="en-US" sz="1100" dirty="0">
                <a:ea typeface="宋体" panose="02010600030101010101" pitchFamily="2" charset="-122"/>
              </a:rPr>
              <a:t>卡行</a:t>
            </a:r>
            <a:r>
              <a:rPr lang="en-US" altLang="zh-CN" sz="1100" dirty="0" err="1">
                <a:ea typeface="宋体" panose="02010600030101010101" pitchFamily="2" charset="-122"/>
              </a:rPr>
              <a:t>需要您</a:t>
            </a:r>
            <a:r>
              <a:rPr lang="zh-CN" altLang="en-US" sz="1100" dirty="0">
                <a:ea typeface="宋体" panose="02010600030101010101" pitchFamily="2" charset="-122"/>
              </a:rPr>
              <a:t>输入密码（</a:t>
            </a:r>
            <a:r>
              <a:rPr lang="en-US" altLang="zh-CN" sz="1100" dirty="0">
                <a:ea typeface="宋体" panose="02010600030101010101" pitchFamily="2" charset="-122"/>
              </a:rPr>
              <a:t>PIN</a:t>
            </a:r>
            <a:r>
              <a:rPr lang="zh-CN" altLang="en-US" sz="1100" dirty="0">
                <a:ea typeface="宋体" panose="02010600030101010101" pitchFamily="2" charset="-122"/>
              </a:rPr>
              <a:t>）</a:t>
            </a:r>
            <a:r>
              <a:rPr lang="en-US" altLang="zh-CN" sz="1100" dirty="0" err="1">
                <a:ea typeface="宋体" panose="02010600030101010101" pitchFamily="2" charset="-122"/>
              </a:rPr>
              <a:t>进行验证，请</a:t>
            </a:r>
            <a:r>
              <a:rPr lang="zh-CN" altLang="en-US" sz="1100" dirty="0">
                <a:ea typeface="宋体" panose="02010600030101010101" pitchFamily="2" charset="-122"/>
              </a:rPr>
              <a:t>在必要时点击密码（</a:t>
            </a:r>
            <a:r>
              <a:rPr lang="en-US" altLang="zh-CN" sz="1100" dirty="0">
                <a:ea typeface="宋体" panose="02010600030101010101" pitchFamily="2" charset="-122"/>
              </a:rPr>
              <a:t>PIN</a:t>
            </a:r>
            <a:r>
              <a:rPr lang="zh-CN" altLang="en-US" sz="1100" dirty="0">
                <a:ea typeface="宋体" panose="02010600030101010101" pitchFamily="2" charset="-122"/>
              </a:rPr>
              <a:t>）</a:t>
            </a:r>
            <a:r>
              <a:rPr lang="en-US" altLang="zh-CN" sz="1100" dirty="0" err="1">
                <a:ea typeface="宋体" panose="02010600030101010101" pitchFamily="2" charset="-122"/>
              </a:rPr>
              <a:t>字段中的链接下载银联安全插件，如下所示</a:t>
            </a:r>
            <a:r>
              <a:rPr lang="en-US" altLang="zh-CN" sz="1100" dirty="0">
                <a:ea typeface="宋体" panose="02010600030101010101" pitchFamily="2" charset="-122"/>
              </a:rPr>
              <a:t>。</a:t>
            </a:r>
            <a:endParaRPr lang="en-US" sz="1100" b="1" kern="0" dirty="0" smtClean="0">
              <a:solidFill>
                <a:srgbClr val="002060"/>
              </a:solidFill>
              <a:latin typeface="Arial" panose="020B0604020202020204" pitchFamily="34" charset="0"/>
              <a:cs typeface="Arial" panose="020B0604020202020204" pitchFamily="34" charset="0"/>
            </a:endParaRPr>
          </a:p>
          <a:p>
            <a:pPr>
              <a:defRPr/>
            </a:pPr>
            <a:endParaRPr lang="en-US" sz="1100" b="1" kern="0" dirty="0">
              <a:solidFill>
                <a:srgbClr val="002060"/>
              </a:solidFill>
              <a:latin typeface="Arial" panose="020B0604020202020204" pitchFamily="34" charset="0"/>
              <a:cs typeface="Arial" panose="020B0604020202020204" pitchFamily="34" charset="0"/>
            </a:endParaRPr>
          </a:p>
        </p:txBody>
      </p:sp>
      <p:pic>
        <p:nvPicPr>
          <p:cNvPr id="4" name="Picture 1"/>
          <p:cNvPicPr>
            <a:picLocks noChangeAspect="1"/>
          </p:cNvPicPr>
          <p:nvPr/>
        </p:nvPicPr>
        <p:blipFill>
          <a:blip r:embed="rId1" cstate="print"/>
          <a:srcRect/>
          <a:stretch>
            <a:fillRect/>
          </a:stretch>
        </p:blipFill>
        <p:spPr bwMode="auto">
          <a:xfrm>
            <a:off x="439420" y="2274570"/>
            <a:ext cx="8029575" cy="4339590"/>
          </a:xfrm>
          <a:prstGeom prst="rect">
            <a:avLst/>
          </a:prstGeom>
          <a:noFill/>
          <a:ln w="9525">
            <a:noFill/>
            <a:miter lim="800000"/>
            <a:headEnd/>
            <a:tailEnd/>
          </a:ln>
        </p:spPr>
      </p:pic>
      <p:sp>
        <p:nvSpPr>
          <p:cNvPr id="5" name="TextBox 4"/>
          <p:cNvSpPr txBox="1"/>
          <p:nvPr/>
        </p:nvSpPr>
        <p:spPr>
          <a:xfrm>
            <a:off x="324039" y="5021307"/>
            <a:ext cx="1454244" cy="703269"/>
          </a:xfrm>
          <a:prstGeom prst="rect">
            <a:avLst/>
          </a:prstGeom>
          <a:noFill/>
        </p:spPr>
        <p:txBody>
          <a:bodyPr wrap="none" rtlCol="0">
            <a:spAutoFit/>
          </a:bodyPr>
          <a:lstStyle/>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部分发卡行可能要求</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您使用借记卡时</a:t>
            </a:r>
            <a:endParaRPr lang="zh-CN" altLang="en-US" sz="1100" dirty="0" smtClean="0">
              <a:latin typeface="Arial" panose="020B0604020202020204" pitchFamily="34" charset="0"/>
              <a:ea typeface="宋体" panose="02010600030101010101" pitchFamily="2" charset="-122"/>
              <a:cs typeface="Arial" panose="020B0604020202020204" pitchFamily="34" charset="0"/>
            </a:endParaRPr>
          </a:p>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输入卡密码（</a:t>
            </a:r>
            <a:r>
              <a:rPr lang="en-US" altLang="zh-CN" sz="1100" dirty="0" smtClean="0">
                <a:latin typeface="Arial" panose="020B0604020202020204" pitchFamily="34" charset="0"/>
                <a:ea typeface="宋体" panose="02010600030101010101" pitchFamily="2" charset="-122"/>
                <a:cs typeface="Arial" panose="020B0604020202020204" pitchFamily="34" charset="0"/>
              </a:rPr>
              <a:t>PIN</a:t>
            </a:r>
            <a:endParaRPr lang="en-GB" sz="1100" dirty="0">
              <a:latin typeface="Arial" panose="020B0604020202020204" pitchFamily="34" charset="0"/>
              <a:cs typeface="Arial" panose="020B0604020202020204" pitchFamily="34" charset="0"/>
            </a:endParaRPr>
          </a:p>
        </p:txBody>
      </p:sp>
      <p:sp>
        <p:nvSpPr>
          <p:cNvPr id="10" name="TextBox 9"/>
          <p:cNvSpPr txBox="1"/>
          <p:nvPr/>
        </p:nvSpPr>
        <p:spPr>
          <a:xfrm>
            <a:off x="6164684" y="5212060"/>
            <a:ext cx="2232248" cy="546735"/>
          </a:xfrm>
          <a:prstGeom prst="rect">
            <a:avLst/>
          </a:prstGeom>
          <a:noFill/>
        </p:spPr>
        <p:txBody>
          <a:bodyPr wrap="square" rtlCol="0">
            <a:spAutoFit/>
          </a:bodyPr>
          <a:lstStyle/>
          <a:p>
            <a:pPr>
              <a:lnSpc>
                <a:spcPct val="90000"/>
              </a:lnSpc>
              <a:spcBef>
                <a:spcPts val="600"/>
              </a:spcBef>
            </a:pPr>
            <a:r>
              <a:rPr lang="zh-CN" altLang="en-US" sz="1100" dirty="0" smtClean="0">
                <a:latin typeface="Arial" panose="020B0604020202020204" pitchFamily="34" charset="0"/>
                <a:ea typeface="宋体" panose="02010600030101010101" pitchFamily="2" charset="-122"/>
                <a:cs typeface="Arial" panose="020B0604020202020204" pitchFamily="34" charset="0"/>
              </a:rPr>
              <a:t>如果您此前从未使用过该支付功能，您可能需要点击此处下载银联安全插件</a:t>
            </a:r>
            <a:endParaRPr lang="zh-CN" altLang="en-US" sz="1100"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SLIDE_TYPE" val="DIVIDER_SLIDE"/>
</p:tagLst>
</file>

<file path=ppt/tags/tag10.xml><?xml version="1.0" encoding="utf-8"?>
<p:tagLst xmlns:p="http://schemas.openxmlformats.org/presentationml/2006/main">
  <p:tag name="SLIDE_TYPE" val="DIVIDER_SLIDE"/>
</p:tagLst>
</file>

<file path=ppt/tags/tag11.xml><?xml version="1.0" encoding="utf-8"?>
<p:tagLst xmlns:p="http://schemas.openxmlformats.org/presentationml/2006/main">
  <p:tag name="SLIDE_TYPE" val="DIVIDER_SLIDE"/>
</p:tagLst>
</file>

<file path=ppt/tags/tag2.xml><?xml version="1.0" encoding="utf-8"?>
<p:tagLst xmlns:p="http://schemas.openxmlformats.org/presentationml/2006/main">
  <p:tag name="SLIDE_TYPE" val="DIVIDER_SLIDE"/>
</p:tagLst>
</file>

<file path=ppt/tags/tag3.xml><?xml version="1.0" encoding="utf-8"?>
<p:tagLst xmlns:p="http://schemas.openxmlformats.org/presentationml/2006/main">
  <p:tag name="SLIDE_TYPE" val="DIVIDER_SLIDE"/>
</p:tagLst>
</file>

<file path=ppt/tags/tag4.xml><?xml version="1.0" encoding="utf-8"?>
<p:tagLst xmlns:p="http://schemas.openxmlformats.org/presentationml/2006/main">
  <p:tag name="SLIDE_TYPE" val="DIVIDER_SLIDE"/>
</p:tagLst>
</file>

<file path=ppt/tags/tag5.xml><?xml version="1.0" encoding="utf-8"?>
<p:tagLst xmlns:p="http://schemas.openxmlformats.org/presentationml/2006/main">
  <p:tag name="SLIDE_TYPE" val="DIVIDER_SLIDE"/>
</p:tagLst>
</file>

<file path=ppt/tags/tag6.xml><?xml version="1.0" encoding="utf-8"?>
<p:tagLst xmlns:p="http://schemas.openxmlformats.org/presentationml/2006/main">
  <p:tag name="SLIDE_TYPE" val="DIVIDER_SLIDE"/>
</p:tagLst>
</file>

<file path=ppt/tags/tag7.xml><?xml version="1.0" encoding="utf-8"?>
<p:tagLst xmlns:p="http://schemas.openxmlformats.org/presentationml/2006/main">
  <p:tag name="SLIDE_TYPE" val="DIVIDER_SLIDE"/>
</p:tagLst>
</file>

<file path=ppt/tags/tag8.xml><?xml version="1.0" encoding="utf-8"?>
<p:tagLst xmlns:p="http://schemas.openxmlformats.org/presentationml/2006/main">
  <p:tag name="SLIDE_TYPE" val="DIVIDER_SLIDE"/>
</p:tagLst>
</file>

<file path=ppt/tags/tag9.xml><?xml version="1.0" encoding="utf-8"?>
<p:tagLst xmlns:p="http://schemas.openxmlformats.org/presentationml/2006/main">
  <p:tag name="SLIDE_TYPE" val="DIVIDER_SLIDE"/>
</p:tagLst>
</file>

<file path=ppt/theme/theme1.xml><?xml version="1.0" encoding="utf-8"?>
<a:theme xmlns:a="http://schemas.openxmlformats.org/drawingml/2006/main" name="mw_template">
  <a:themeElements>
    <a:clrScheme name="MasterCard">
      <a:dk1>
        <a:srgbClr val="000000"/>
      </a:dk1>
      <a:lt1>
        <a:srgbClr val="FFFFFF"/>
      </a:lt1>
      <a:dk2>
        <a:srgbClr val="5B6770"/>
      </a:dk2>
      <a:lt2>
        <a:srgbClr val="E99B18"/>
      </a:lt2>
      <a:accent1>
        <a:srgbClr val="D15821"/>
      </a:accent1>
      <a:accent2>
        <a:srgbClr val="008E8C"/>
      </a:accent2>
      <a:accent3>
        <a:srgbClr val="820F71"/>
      </a:accent3>
      <a:accent4>
        <a:srgbClr val="4C8C2B"/>
      </a:accent4>
      <a:accent5>
        <a:srgbClr val="514689"/>
      </a:accent5>
      <a:accent6>
        <a:srgbClr val="BD1032"/>
      </a:accent6>
      <a:hlink>
        <a:srgbClr val="BD1032"/>
      </a:hlink>
      <a:folHlink>
        <a:srgbClr val="5B6770"/>
      </a:folHlink>
    </a:clrScheme>
    <a:fontScheme name="MasterC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cap="flat" cmpd="sng" algn="ctr">
          <a:noFill/>
          <a:prstDash val="solid"/>
          <a:round/>
          <a:headEnd type="none" w="med" len="med"/>
          <a:tailEnd type="none" w="med" len="med"/>
        </a:ln>
      </a:spPr>
      <a:bodyPr vert="horz" wrap="square" lIns="91440" tIns="45720" rIns="91440" bIns="45720" numCol="1" rtlCol="0"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sz="2000" b="0" i="0" u="none" strike="noStrike" cap="none" normalizeH="0" baseline="0" dirty="0" smtClean="0">
            <a:ln>
              <a:noFill/>
            </a:ln>
            <a:solidFill>
              <a:schemeClr val="bg1"/>
            </a:solidFill>
            <a:effectLst/>
            <a:latin typeface="Arial" panose="020B0604020202020204" pitchFamily="34" charset="0"/>
          </a:defRPr>
        </a:defPPr>
      </a:lstStyle>
    </a:spDef>
    <a:lnDef>
      <a:spPr bwMode="gray">
        <a:solidFill>
          <a:schemeClr val="accent1"/>
        </a:solidFill>
        <a:ln w="9525" cap="flat" cmpd="sng" algn="ctr">
          <a:solidFill>
            <a:schemeClr val="tx1"/>
          </a:solidFill>
          <a:prstDash val="solid"/>
          <a:miter lim="800000"/>
          <a:headEnd type="none" w="med" len="med"/>
          <a:tailEnd type="none" w="med" len="med"/>
        </a:ln>
      </a:spPr>
      <a:bodyPr/>
      <a:lstStyle/>
    </a:lnDef>
    <a:txDef>
      <a:spPr bwMode="gray">
        <a:noFill/>
      </a:spPr>
      <a:bodyPr wrap="square" rtlCol="0">
        <a:spAutoFit/>
      </a:bodyPr>
      <a:lstStyle>
        <a:defPPr>
          <a:lnSpc>
            <a:spcPct val="90000"/>
          </a:lnSpc>
          <a:spcBef>
            <a:spcPts val="600"/>
          </a:spcBef>
          <a:defRPr dirty="0" err="1" smtClean="0">
            <a:latin typeface="+mn-l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sterCard">
      <a:dk1>
        <a:srgbClr val="000000"/>
      </a:dk1>
      <a:lt1>
        <a:srgbClr val="FFFFFF"/>
      </a:lt1>
      <a:dk2>
        <a:srgbClr val="5B6770"/>
      </a:dk2>
      <a:lt2>
        <a:srgbClr val="E99B18"/>
      </a:lt2>
      <a:accent1>
        <a:srgbClr val="D15821"/>
      </a:accent1>
      <a:accent2>
        <a:srgbClr val="008E8C"/>
      </a:accent2>
      <a:accent3>
        <a:srgbClr val="820F71"/>
      </a:accent3>
      <a:accent4>
        <a:srgbClr val="4C8C2B"/>
      </a:accent4>
      <a:accent5>
        <a:srgbClr val="514689"/>
      </a:accent5>
      <a:accent6>
        <a:srgbClr val="BD1032"/>
      </a:accent6>
      <a:hlink>
        <a:srgbClr val="BD1032"/>
      </a:hlink>
      <a:folHlink>
        <a:srgbClr val="5B6770"/>
      </a:folHlink>
    </a:clrScheme>
    <a:fontScheme name="MasterC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sterCard">
      <a:dk1>
        <a:srgbClr val="000000"/>
      </a:dk1>
      <a:lt1>
        <a:srgbClr val="FFFFFF"/>
      </a:lt1>
      <a:dk2>
        <a:srgbClr val="5B6770"/>
      </a:dk2>
      <a:lt2>
        <a:srgbClr val="E99B18"/>
      </a:lt2>
      <a:accent1>
        <a:srgbClr val="D15821"/>
      </a:accent1>
      <a:accent2>
        <a:srgbClr val="008E8C"/>
      </a:accent2>
      <a:accent3>
        <a:srgbClr val="820F71"/>
      </a:accent3>
      <a:accent4>
        <a:srgbClr val="4C8C2B"/>
      </a:accent4>
      <a:accent5>
        <a:srgbClr val="514689"/>
      </a:accent5>
      <a:accent6>
        <a:srgbClr val="BD1032"/>
      </a:accent6>
      <a:hlink>
        <a:srgbClr val="BD1032"/>
      </a:hlink>
      <a:folHlink>
        <a:srgbClr val="5B6770"/>
      </a:folHlink>
    </a:clrScheme>
    <a:fontScheme name="MasterC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sterCard">
    <a:dk1>
      <a:srgbClr val="000000"/>
    </a:dk1>
    <a:lt1>
      <a:srgbClr val="FFFFFF"/>
    </a:lt1>
    <a:dk2>
      <a:srgbClr val="5B6770"/>
    </a:dk2>
    <a:lt2>
      <a:srgbClr val="E99B18"/>
    </a:lt2>
    <a:accent1>
      <a:srgbClr val="D15821"/>
    </a:accent1>
    <a:accent2>
      <a:srgbClr val="008E8C"/>
    </a:accent2>
    <a:accent3>
      <a:srgbClr val="820F71"/>
    </a:accent3>
    <a:accent4>
      <a:srgbClr val="4C8C2B"/>
    </a:accent4>
    <a:accent5>
      <a:srgbClr val="514689"/>
    </a:accent5>
    <a:accent6>
      <a:srgbClr val="BD1032"/>
    </a:accent6>
    <a:hlink>
      <a:srgbClr val="BD1032"/>
    </a:hlink>
    <a:folHlink>
      <a:srgbClr val="5B6770"/>
    </a:folHlink>
  </a:clrScheme>
</a:themeOverride>
</file>

<file path=docProps/app.xml><?xml version="1.0" encoding="utf-8"?>
<Properties xmlns="http://schemas.openxmlformats.org/officeDocument/2006/extended-properties" xmlns:vt="http://schemas.openxmlformats.org/officeDocument/2006/docPropsVTypes">
  <TotalTime>0</TotalTime>
  <Words>12058</Words>
  <Application>WPS 演示</Application>
  <PresentationFormat>On-screen Show (4:3)</PresentationFormat>
  <Paragraphs>394</Paragraphs>
  <Slides>32</Slides>
  <Notes>21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vt:i4>
      </vt:variant>
    </vt:vector>
  </HeadingPairs>
  <TitlesOfParts>
    <vt:vector size="39" baseType="lpstr">
      <vt:lpstr>Arial</vt:lpstr>
      <vt:lpstr>宋体</vt:lpstr>
      <vt:lpstr>Wingdings</vt:lpstr>
      <vt:lpstr>微软雅黑</vt:lpstr>
      <vt:lpstr>Arial Unicode MS</vt:lpstr>
      <vt:lpstr>Georgia</vt:lpstr>
      <vt:lpstr>mw_template</vt:lpstr>
      <vt:lpstr>Using UnionPay Cards On Our Website</vt:lpstr>
      <vt:lpstr>	Getting Started  </vt:lpstr>
      <vt:lpstr>WHICH CARDS ARE ACCEPTED AT OUR SITE?              本网站可接受哪些卡？  </vt:lpstr>
      <vt:lpstr>WHAT YOU NEED TO USE UNIONPAY CARDS AT OUR SITE 在本站使用银联卡的要求</vt:lpstr>
      <vt:lpstr>Performing a UnionPay Transaction on a Personal Computer</vt:lpstr>
      <vt:lpstr>STEP 1 – CHOOSE UNIONPAY PAYMENT 第1步 –选择银联卡付款 </vt:lpstr>
      <vt:lpstr>PowerPoint 演示文稿</vt:lpstr>
      <vt:lpstr>Performing a UnionPay Transaction Using a Debit Card with PIN Entry</vt:lpstr>
      <vt:lpstr>STEP 3a – USING A UNIONPAY DEBIT CARD WITH PIN 第3a步 – 使用需要密码（PIN）的银联借记卡    </vt:lpstr>
      <vt:lpstr>INSTALLING THE UNIONPAY SECURITY PLUG-IN 安装银联安全插件  </vt:lpstr>
      <vt:lpstr>PowerPoint 演示文稿</vt:lpstr>
      <vt:lpstr>Performing a UnionPay Transaction Using a Debit Card Requiring ID</vt:lpstr>
      <vt:lpstr>PowerPoint 演示文稿</vt:lpstr>
      <vt:lpstr>PowerPoint 演示文稿</vt:lpstr>
      <vt:lpstr>Performing a UnionPay Transaction Using an Authenticated Debit Card</vt:lpstr>
      <vt:lpstr>PowerPoint 演示文稿</vt:lpstr>
      <vt:lpstr>Performing a UnionPay Transaction Using an Authenticated UnionPay or  Co-Badged Credit Card</vt:lpstr>
      <vt:lpstr>PowerPoint 演示文稿</vt:lpstr>
      <vt:lpstr>Performing a UnionPay Transaction on a Mobile Device (Phone or Tablet)</vt:lpstr>
      <vt:lpstr>PowerPoint 演示文稿</vt:lpstr>
      <vt:lpstr>Performing a UnionPay Transaction On a Mobile Device Using the UnionPay Application</vt:lpstr>
      <vt:lpstr>PowerPoint 演示文稿</vt:lpstr>
      <vt:lpstr>Performing a UnionPay Transaction On a Mobile Device Without the UnionPay Application</vt:lpstr>
      <vt:lpstr>PowerPoint 演示文稿</vt:lpstr>
      <vt:lpstr>PowerPoint 演示文稿</vt:lpstr>
      <vt:lpstr>PowerPoint 演示文稿</vt:lpstr>
      <vt:lpstr>	Unsuccessful Transactions</vt:lpstr>
      <vt:lpstr>PowerPoint 演示文稿</vt:lpstr>
      <vt:lpstr>WHAT HAPPENS WHEN TRANSACTIONS FAIL? 交易失败时怎么办？  </vt:lpstr>
      <vt:lpstr>Other Options and Functions</vt:lpstr>
      <vt:lpstr>YOUR OPTIONS 您的选项</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olivi</cp:lastModifiedBy>
  <cp:revision>7</cp:revision>
  <dcterms:created xsi:type="dcterms:W3CDTF">2018-06-01T12:13:00Z</dcterms:created>
  <dcterms:modified xsi:type="dcterms:W3CDTF">2020-07-03T16:06:31Z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