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handoutMasterIdLst>
    <p:handoutMasterId r:id="rId20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5" d="100"/>
          <a:sy n="75" d="100"/>
        </p:scale>
        <p:origin x="366" y="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1DF08EC-87E0-40A4-A9DA-8A2E0A2A8E0E}" type="datetimeFigureOut">
              <a:rPr lang="en-US" smtClean="0"/>
              <a:t>3/26/2023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DE2C059-C9AD-4563-A75A-A30D3EFB4B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472113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C5AE5E-E8E1-43CD-80E5-5736CDB041D6}" type="datetimeFigureOut">
              <a:rPr lang="en-US" smtClean="0"/>
              <a:pPr/>
              <a:t>3/26/2023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20C1F45-3B6D-4E46-89FB-886C0590F81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00342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0C1F45-3B6D-4E46-89FB-886C0590F810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93444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FBA232-1D94-4DAD-A32D-3B8193C2099E}" type="datetimeFigureOut">
              <a:rPr lang="en-US" smtClean="0"/>
              <a:pPr/>
              <a:t>3/26/2023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9C6EC4-DCB0-4AAC-B5D2-DD106CA428A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FBA232-1D94-4DAD-A32D-3B8193C2099E}" type="datetimeFigureOut">
              <a:rPr lang="en-US" smtClean="0"/>
              <a:pPr/>
              <a:t>3/26/2023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9C6EC4-DCB0-4AAC-B5D2-DD106CA428A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FBA232-1D94-4DAD-A32D-3B8193C2099E}" type="datetimeFigureOut">
              <a:rPr lang="en-US" smtClean="0"/>
              <a:pPr/>
              <a:t>3/26/2023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9C6EC4-DCB0-4AAC-B5D2-DD106CA428A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FBA232-1D94-4DAD-A32D-3B8193C2099E}" type="datetimeFigureOut">
              <a:rPr lang="en-US" smtClean="0"/>
              <a:pPr/>
              <a:t>3/26/2023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9C6EC4-DCB0-4AAC-B5D2-DD106CA428A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FBA232-1D94-4DAD-A32D-3B8193C2099E}" type="datetimeFigureOut">
              <a:rPr lang="en-US" smtClean="0"/>
              <a:pPr/>
              <a:t>3/26/2023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9C6EC4-DCB0-4AAC-B5D2-DD106CA428A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FBA232-1D94-4DAD-A32D-3B8193C2099E}" type="datetimeFigureOut">
              <a:rPr lang="en-US" smtClean="0"/>
              <a:pPr/>
              <a:t>3/26/2023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9C6EC4-DCB0-4AAC-B5D2-DD106CA428A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FBA232-1D94-4DAD-A32D-3B8193C2099E}" type="datetimeFigureOut">
              <a:rPr lang="en-US" smtClean="0"/>
              <a:pPr/>
              <a:t>3/26/2023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9C6EC4-DCB0-4AAC-B5D2-DD106CA428A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FBA232-1D94-4DAD-A32D-3B8193C2099E}" type="datetimeFigureOut">
              <a:rPr lang="en-US" smtClean="0"/>
              <a:pPr/>
              <a:t>3/26/2023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9C6EC4-DCB0-4AAC-B5D2-DD106CA428A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FBA232-1D94-4DAD-A32D-3B8193C2099E}" type="datetimeFigureOut">
              <a:rPr lang="en-US" smtClean="0"/>
              <a:pPr/>
              <a:t>3/26/2023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9C6EC4-DCB0-4AAC-B5D2-DD106CA428A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FBA232-1D94-4DAD-A32D-3B8193C2099E}" type="datetimeFigureOut">
              <a:rPr lang="en-US" smtClean="0"/>
              <a:pPr/>
              <a:t>3/26/2023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9C6EC4-DCB0-4AAC-B5D2-DD106CA428A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FBA232-1D94-4DAD-A32D-3B8193C2099E}" type="datetimeFigureOut">
              <a:rPr lang="en-US" smtClean="0"/>
              <a:pPr/>
              <a:t>3/26/2023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9C6EC4-DCB0-4AAC-B5D2-DD106CA428A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FBA232-1D94-4DAD-A32D-3B8193C2099E}" type="datetimeFigureOut">
              <a:rPr lang="en-US" smtClean="0"/>
              <a:pPr/>
              <a:t>3/26/2023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9C6EC4-DCB0-4AAC-B5D2-DD106CA428A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8200" y="838201"/>
            <a:ext cx="7772400" cy="1219200"/>
          </a:xfrm>
        </p:spPr>
        <p:txBody>
          <a:bodyPr/>
          <a:lstStyle/>
          <a:p>
            <a:r>
              <a:rPr lang="en-US" dirty="0"/>
              <a:t>Weight Management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76400" y="2667000"/>
            <a:ext cx="6400800" cy="914400"/>
          </a:xfrm>
        </p:spPr>
        <p:txBody>
          <a:bodyPr/>
          <a:lstStyle/>
          <a:p>
            <a:r>
              <a:rPr lang="en-US" dirty="0"/>
              <a:t>For a Healthy and Long-Lasting Life!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657600" y="3886200"/>
            <a:ext cx="17526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u="sng" dirty="0"/>
              <a:t>Why is Someone Obese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Genetics – family history (can work with this)</a:t>
            </a:r>
          </a:p>
          <a:p>
            <a:r>
              <a:rPr lang="en-US" dirty="0"/>
              <a:t>If you can pinch fat, you can loose it!</a:t>
            </a:r>
          </a:p>
          <a:p>
            <a:r>
              <a:rPr lang="en-US" dirty="0"/>
              <a:t>Poor nutrition – you know the drill!</a:t>
            </a:r>
          </a:p>
          <a:p>
            <a:r>
              <a:rPr lang="en-US" dirty="0"/>
              <a:t>Sedentary lifestyle – DVD’s, television</a:t>
            </a:r>
          </a:p>
          <a:p>
            <a:r>
              <a:rPr lang="en-US" dirty="0"/>
              <a:t>Boredom – something to do, too much time</a:t>
            </a:r>
          </a:p>
          <a:p>
            <a:r>
              <a:rPr lang="en-US" dirty="0"/>
              <a:t>Stress – especially sweets - Twinkies</a:t>
            </a:r>
          </a:p>
          <a:p>
            <a:r>
              <a:rPr lang="en-US" dirty="0"/>
              <a:t>Habit – especially desserts after dinner</a:t>
            </a:r>
          </a:p>
          <a:p>
            <a:r>
              <a:rPr lang="en-US" dirty="0"/>
              <a:t>Learned behavior from parents and culture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u="sng" dirty="0"/>
              <a:t>Weight Management and Exercise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114800"/>
          </a:xfrm>
        </p:spPr>
        <p:txBody>
          <a:bodyPr/>
          <a:lstStyle/>
          <a:p>
            <a:r>
              <a:rPr lang="en-US" dirty="0"/>
              <a:t>Physical activity is part of weight management</a:t>
            </a:r>
          </a:p>
          <a:p>
            <a:r>
              <a:rPr lang="en-US" dirty="0"/>
              <a:t>Must burn more calories than you take in</a:t>
            </a:r>
          </a:p>
          <a:p>
            <a:r>
              <a:rPr lang="en-US" dirty="0"/>
              <a:t>If you are on 1800K calorie meal plan then,</a:t>
            </a:r>
          </a:p>
          <a:p>
            <a:r>
              <a:rPr lang="en-US" dirty="0"/>
              <a:t>You must burn 1800K thru exercise</a:t>
            </a:r>
          </a:p>
          <a:p>
            <a:r>
              <a:rPr lang="en-US" dirty="0"/>
              <a:t>Gradual reduction is best</a:t>
            </a:r>
          </a:p>
          <a:p>
            <a:r>
              <a:rPr lang="en-US" dirty="0"/>
              <a:t>Two or three pounds per week; 8 – 10 month</a:t>
            </a:r>
          </a:p>
          <a:p>
            <a:r>
              <a:rPr lang="en-US" dirty="0"/>
              <a:t>Don’t have to weigh in all the time</a:t>
            </a: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91400" y="5105400"/>
            <a:ext cx="8382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u="sng" dirty="0"/>
              <a:t>Weight Management and Nutrition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29200"/>
          </a:xfrm>
        </p:spPr>
        <p:txBody>
          <a:bodyPr>
            <a:normAutofit lnSpcReduction="10000"/>
          </a:bodyPr>
          <a:lstStyle/>
          <a:p>
            <a:r>
              <a:rPr lang="en-US" dirty="0"/>
              <a:t>Assess your daily activities and choose calories</a:t>
            </a:r>
          </a:p>
          <a:p>
            <a:r>
              <a:rPr lang="en-US" dirty="0"/>
              <a:t>Select meal plan enjoyable to you</a:t>
            </a:r>
          </a:p>
          <a:p>
            <a:r>
              <a:rPr lang="en-US" dirty="0"/>
              <a:t>Be creative i.e. new recipes</a:t>
            </a:r>
          </a:p>
          <a:p>
            <a:r>
              <a:rPr lang="en-US" dirty="0"/>
              <a:t>Invite friends over, join nutrition “clubs”</a:t>
            </a:r>
          </a:p>
          <a:p>
            <a:r>
              <a:rPr lang="en-US" dirty="0"/>
              <a:t>Keep meal plan nearby – the kitchen table</a:t>
            </a:r>
          </a:p>
          <a:p>
            <a:r>
              <a:rPr lang="en-US" dirty="0"/>
              <a:t>Don’t eat until feeling “full”</a:t>
            </a:r>
          </a:p>
          <a:p>
            <a:r>
              <a:rPr lang="en-US" dirty="0"/>
              <a:t>Just say “no” to high calorie foods</a:t>
            </a:r>
          </a:p>
          <a:p>
            <a:r>
              <a:rPr lang="en-US" dirty="0"/>
              <a:t>Practice discipline and self-control</a:t>
            </a:r>
          </a:p>
          <a:p>
            <a:r>
              <a:rPr lang="en-US" dirty="0"/>
              <a:t>Avoid unnecessary snacking</a:t>
            </a:r>
          </a:p>
          <a:p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u="sng" dirty="0"/>
              <a:t>Using Discretion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305800" cy="4525963"/>
          </a:xfrm>
        </p:spPr>
        <p:txBody>
          <a:bodyPr/>
          <a:lstStyle/>
          <a:p>
            <a:r>
              <a:rPr lang="en-US" dirty="0"/>
              <a:t>Fast food – not much on the menu but use discretion i.e. pancakes, chili, salads, fruits</a:t>
            </a:r>
          </a:p>
          <a:p>
            <a:r>
              <a:rPr lang="en-US" dirty="0"/>
              <a:t>Restaurants with generous food portions</a:t>
            </a:r>
          </a:p>
          <a:p>
            <a:r>
              <a:rPr lang="en-US" dirty="0"/>
              <a:t>Split the meal, especially Chinese</a:t>
            </a:r>
          </a:p>
          <a:p>
            <a:r>
              <a:rPr lang="en-US" dirty="0"/>
              <a:t>Inquire about food preparation: bake, broil, etc</a:t>
            </a:r>
          </a:p>
          <a:p>
            <a:r>
              <a:rPr lang="en-US" dirty="0"/>
              <a:t>Look for labels “heart healthy” items</a:t>
            </a:r>
          </a:p>
          <a:p>
            <a:r>
              <a:rPr lang="en-US" dirty="0"/>
              <a:t>When traveling, pack your own lunch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u="sng" dirty="0"/>
              <a:t>Extreme Cases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3581400"/>
          </a:xfrm>
        </p:spPr>
        <p:txBody>
          <a:bodyPr/>
          <a:lstStyle/>
          <a:p>
            <a:r>
              <a:rPr lang="en-US" dirty="0"/>
              <a:t>Surgery – last resort, medical supervision only</a:t>
            </a:r>
          </a:p>
          <a:p>
            <a:r>
              <a:rPr lang="en-US" dirty="0"/>
              <a:t>Not an easy out – can still gain weight after</a:t>
            </a:r>
          </a:p>
          <a:p>
            <a:r>
              <a:rPr lang="en-US" dirty="0"/>
              <a:t>Behavior therapy – in professional counseling</a:t>
            </a:r>
          </a:p>
          <a:p>
            <a:r>
              <a:rPr lang="en-US" dirty="0"/>
              <a:t>Medications – physician prescription only</a:t>
            </a:r>
          </a:p>
          <a:p>
            <a:r>
              <a:rPr lang="en-US" dirty="0"/>
              <a:t>Inpatient – confined to hospital or rehab</a:t>
            </a:r>
          </a:p>
          <a:p>
            <a:r>
              <a:rPr lang="en-US" dirty="0"/>
              <a:t>Surgical operation of stomach area</a:t>
            </a:r>
          </a:p>
          <a:p>
            <a:endParaRPr lang="en-US" dirty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10400" y="4876800"/>
            <a:ext cx="1428750" cy="1076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u="sng" dirty="0"/>
              <a:t>Recommendations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3733800"/>
          </a:xfrm>
        </p:spPr>
        <p:txBody>
          <a:bodyPr/>
          <a:lstStyle/>
          <a:p>
            <a:r>
              <a:rPr lang="en-US" dirty="0"/>
              <a:t>Measure your height and weight</a:t>
            </a:r>
          </a:p>
          <a:p>
            <a:r>
              <a:rPr lang="en-US" dirty="0"/>
              <a:t>Check BMI and Met table of weights</a:t>
            </a:r>
          </a:p>
          <a:p>
            <a:r>
              <a:rPr lang="en-US" dirty="0"/>
              <a:t>Measure your waist (most fat here)</a:t>
            </a:r>
          </a:p>
          <a:p>
            <a:r>
              <a:rPr lang="en-US" dirty="0"/>
              <a:t>Assess other risk factors (sugar, BP)</a:t>
            </a:r>
          </a:p>
          <a:p>
            <a:r>
              <a:rPr lang="en-US" dirty="0"/>
              <a:t>Get motivated – want to lose weight</a:t>
            </a:r>
          </a:p>
          <a:p>
            <a:r>
              <a:rPr lang="en-US" dirty="0"/>
              <a:t>Select meal plan with patient educator</a:t>
            </a:r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20000" y="5029200"/>
            <a:ext cx="990600" cy="1333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u="sng" dirty="0"/>
              <a:t>Recommendations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Set physical activity goals: walking, biking</a:t>
            </a:r>
          </a:p>
          <a:p>
            <a:r>
              <a:rPr lang="en-US" dirty="0"/>
              <a:t>Keep a food diary for a few days</a:t>
            </a:r>
          </a:p>
          <a:p>
            <a:r>
              <a:rPr lang="en-US" dirty="0"/>
              <a:t>Read health education materials, TV, DVD’s</a:t>
            </a:r>
          </a:p>
          <a:p>
            <a:r>
              <a:rPr lang="en-US" dirty="0"/>
              <a:t>Join support group, YMCA, school tracks</a:t>
            </a:r>
          </a:p>
          <a:p>
            <a:r>
              <a:rPr lang="en-US" dirty="0"/>
              <a:t>Set goals for weight loss: weekly, monthly</a:t>
            </a:r>
          </a:p>
          <a:p>
            <a:r>
              <a:rPr lang="en-US" dirty="0"/>
              <a:t>If you smoke, consider smoking cessation</a:t>
            </a:r>
          </a:p>
          <a:p>
            <a:r>
              <a:rPr lang="en-US" dirty="0"/>
              <a:t>Determine why you want to lose weight</a:t>
            </a:r>
          </a:p>
          <a:p>
            <a:r>
              <a:rPr lang="en-US" dirty="0"/>
              <a:t>Determine “readiness” to lose weight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u="sng" dirty="0"/>
              <a:t>Summary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114800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No magic pills or easy commercial plans</a:t>
            </a:r>
          </a:p>
          <a:p>
            <a:r>
              <a:rPr lang="en-US" dirty="0"/>
              <a:t>Takes self-discipline, commitment</a:t>
            </a:r>
          </a:p>
          <a:p>
            <a:r>
              <a:rPr lang="en-US" dirty="0"/>
              <a:t>Lifestyle change, not a diet</a:t>
            </a:r>
          </a:p>
          <a:p>
            <a:r>
              <a:rPr lang="en-US" dirty="0"/>
              <a:t>Commit to time and place for weight management</a:t>
            </a:r>
          </a:p>
          <a:p>
            <a:r>
              <a:rPr lang="en-US" dirty="0"/>
              <a:t>Where is health on your priority list?</a:t>
            </a:r>
          </a:p>
          <a:p>
            <a:r>
              <a:rPr lang="en-US" dirty="0"/>
              <a:t>It does get easier with practice</a:t>
            </a:r>
          </a:p>
          <a:p>
            <a:r>
              <a:rPr lang="en-US" dirty="0"/>
              <a:t>The rewards are worth the effort!</a:t>
            </a:r>
          </a:p>
        </p:txBody>
      </p:sp>
      <p:pic>
        <p:nvPicPr>
          <p:cNvPr id="9219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53200" y="4724400"/>
            <a:ext cx="1676400" cy="1228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u="sng" dirty="0"/>
              <a:t>Weight Management is </a:t>
            </a:r>
            <a:r>
              <a:rPr lang="en-US" b="1" u="sng" dirty="0"/>
              <a:t>Not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Going on a diet</a:t>
            </a:r>
          </a:p>
          <a:p>
            <a:r>
              <a:rPr lang="en-US" dirty="0"/>
              <a:t>Trying to loose weight</a:t>
            </a:r>
          </a:p>
          <a:p>
            <a:r>
              <a:rPr lang="en-US" dirty="0"/>
              <a:t>Getting a figure like Hollywood celebrities</a:t>
            </a:r>
          </a:p>
          <a:p>
            <a:r>
              <a:rPr lang="en-US" dirty="0"/>
              <a:t>Using diet pills to suppress appetite </a:t>
            </a:r>
          </a:p>
          <a:p>
            <a:r>
              <a:rPr lang="en-US" dirty="0"/>
              <a:t>Purchasing a commercial nutrition deal</a:t>
            </a:r>
          </a:p>
          <a:p>
            <a:r>
              <a:rPr lang="en-US" dirty="0"/>
              <a:t>Going around hungry</a:t>
            </a:r>
          </a:p>
          <a:p>
            <a:r>
              <a:rPr lang="en-US" dirty="0"/>
              <a:t>Looking like a Zombie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u="sng" dirty="0"/>
              <a:t>It is Meal Planning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3581400"/>
          </a:xfrm>
        </p:spPr>
        <p:txBody>
          <a:bodyPr/>
          <a:lstStyle/>
          <a:p>
            <a:r>
              <a:rPr lang="en-US" dirty="0"/>
              <a:t>It is </a:t>
            </a:r>
            <a:r>
              <a:rPr lang="en-US" u="sng" dirty="0"/>
              <a:t>not</a:t>
            </a:r>
            <a:r>
              <a:rPr lang="en-US" dirty="0"/>
              <a:t> going on a diet</a:t>
            </a:r>
          </a:p>
          <a:p>
            <a:r>
              <a:rPr lang="en-US" dirty="0"/>
              <a:t>Going on a diet sounds like going to jail</a:t>
            </a:r>
          </a:p>
          <a:p>
            <a:r>
              <a:rPr lang="en-US" dirty="0"/>
              <a:t>Plan ahead of time i.e. the night before</a:t>
            </a:r>
          </a:p>
          <a:p>
            <a:r>
              <a:rPr lang="en-US" dirty="0"/>
              <a:t>Use the Food Charts/Handouts</a:t>
            </a:r>
          </a:p>
          <a:p>
            <a:r>
              <a:rPr lang="en-US" dirty="0"/>
              <a:t>If necessary write down meals and snacks</a:t>
            </a:r>
          </a:p>
          <a:p>
            <a:r>
              <a:rPr lang="en-US" dirty="0"/>
              <a:t>After a few weeks, you will have it memorized</a:t>
            </a:r>
          </a:p>
          <a:p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114800" y="5257800"/>
            <a:ext cx="1371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u="sng" dirty="0"/>
              <a:t>Not</a:t>
            </a:r>
            <a:r>
              <a:rPr lang="en-US" dirty="0"/>
              <a:t> Trying to Lose Weight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114800"/>
          </a:xfrm>
        </p:spPr>
        <p:txBody>
          <a:bodyPr/>
          <a:lstStyle/>
          <a:p>
            <a:r>
              <a:rPr lang="en-US" dirty="0"/>
              <a:t>Rather attaining the weight best for you</a:t>
            </a:r>
          </a:p>
          <a:p>
            <a:r>
              <a:rPr lang="en-US" dirty="0"/>
              <a:t>According to height and bone structure</a:t>
            </a:r>
          </a:p>
          <a:p>
            <a:r>
              <a:rPr lang="en-US" dirty="0"/>
              <a:t>Met Life Insurance Table is accurate</a:t>
            </a:r>
          </a:p>
          <a:p>
            <a:r>
              <a:rPr lang="en-US" dirty="0"/>
              <a:t>Also, BMI or Body Mass Index is used</a:t>
            </a:r>
          </a:p>
          <a:p>
            <a:r>
              <a:rPr lang="en-US" dirty="0"/>
              <a:t>These are weight ranges, not absolute</a:t>
            </a:r>
          </a:p>
          <a:p>
            <a:r>
              <a:rPr lang="en-US" dirty="0"/>
              <a:t>Change the way you think (and words)</a:t>
            </a:r>
          </a:p>
          <a:p>
            <a:r>
              <a:rPr lang="en-US" dirty="0"/>
              <a:t>This is a lifestyle change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u="sng" dirty="0"/>
              <a:t>Your figure or body build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191000"/>
          </a:xfrm>
        </p:spPr>
        <p:txBody>
          <a:bodyPr/>
          <a:lstStyle/>
          <a:p>
            <a:r>
              <a:rPr lang="en-US" dirty="0"/>
              <a:t>May not look like Hollywood celebrities</a:t>
            </a:r>
          </a:p>
          <a:p>
            <a:r>
              <a:rPr lang="en-US" dirty="0"/>
              <a:t>Following meal plan and exercise</a:t>
            </a:r>
          </a:p>
          <a:p>
            <a:r>
              <a:rPr lang="en-US" dirty="0"/>
              <a:t>The body will reach at natural weight</a:t>
            </a:r>
          </a:p>
          <a:p>
            <a:r>
              <a:rPr lang="en-US" dirty="0"/>
              <a:t>According to your metabolism</a:t>
            </a:r>
          </a:p>
          <a:p>
            <a:r>
              <a:rPr lang="en-US" dirty="0"/>
              <a:t>Family history plays a part also</a:t>
            </a:r>
          </a:p>
          <a:p>
            <a:r>
              <a:rPr lang="en-US" dirty="0"/>
              <a:t>Positive attitude is essential</a:t>
            </a:r>
          </a:p>
          <a:p>
            <a:r>
              <a:rPr lang="en-US" dirty="0"/>
              <a:t>No negative thinking or fatalism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10400" y="3505200"/>
            <a:ext cx="1752600" cy="2362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u="sng" dirty="0"/>
              <a:t>Not using diet pills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3962399"/>
          </a:xfrm>
        </p:spPr>
        <p:txBody>
          <a:bodyPr>
            <a:normAutofit lnSpcReduction="10000"/>
          </a:bodyPr>
          <a:lstStyle/>
          <a:p>
            <a:r>
              <a:rPr lang="en-US" dirty="0"/>
              <a:t>Diet pills are dangerous</a:t>
            </a:r>
          </a:p>
          <a:p>
            <a:r>
              <a:rPr lang="en-US" dirty="0"/>
              <a:t>May suppress appetite temporarily</a:t>
            </a:r>
          </a:p>
          <a:p>
            <a:r>
              <a:rPr lang="en-US" dirty="0"/>
              <a:t>Interacts with other medications</a:t>
            </a:r>
          </a:p>
          <a:p>
            <a:r>
              <a:rPr lang="en-US" dirty="0"/>
              <a:t>Are expensive</a:t>
            </a:r>
          </a:p>
          <a:p>
            <a:r>
              <a:rPr lang="en-US" dirty="0"/>
              <a:t>Are not necessary</a:t>
            </a:r>
          </a:p>
          <a:p>
            <a:r>
              <a:rPr lang="en-US" dirty="0"/>
              <a:t>Are used as a mental crutch</a:t>
            </a:r>
          </a:p>
          <a:p>
            <a:r>
              <a:rPr lang="en-US" dirty="0"/>
              <a:t>Deprives body of nutrients </a:t>
            </a:r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943600" y="3276600"/>
            <a:ext cx="99060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u="sng" dirty="0"/>
              <a:t>Purchasing a Commercial Product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267200"/>
          </a:xfrm>
        </p:spPr>
        <p:txBody>
          <a:bodyPr/>
          <a:lstStyle/>
          <a:p>
            <a:r>
              <a:rPr lang="en-US" dirty="0"/>
              <a:t>No need for Nutra-System or Slim-Fast</a:t>
            </a:r>
          </a:p>
          <a:p>
            <a:r>
              <a:rPr lang="en-US" dirty="0"/>
              <a:t>No need for Jenny Craig or Weight Watchers</a:t>
            </a:r>
          </a:p>
          <a:p>
            <a:r>
              <a:rPr lang="en-US" dirty="0"/>
              <a:t>No need for South Beach Diet</a:t>
            </a:r>
          </a:p>
          <a:p>
            <a:r>
              <a:rPr lang="en-US" dirty="0"/>
              <a:t>No need for Lean-Cousine</a:t>
            </a:r>
          </a:p>
          <a:p>
            <a:r>
              <a:rPr lang="en-US" dirty="0"/>
              <a:t>Many are based on standard meal plan</a:t>
            </a:r>
          </a:p>
          <a:p>
            <a:r>
              <a:rPr lang="en-US" dirty="0"/>
              <a:t>Most are very expensive</a:t>
            </a:r>
          </a:p>
          <a:p>
            <a:r>
              <a:rPr lang="en-US" dirty="0"/>
              <a:t>Some local organizations are OK, i.e. church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u="sng" dirty="0"/>
              <a:t>Going </a:t>
            </a:r>
            <a:r>
              <a:rPr lang="en-US" u="sng"/>
              <a:t>Around Hungry</a:t>
            </a:r>
            <a:endParaRPr lang="en-US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114799"/>
          </a:xfrm>
        </p:spPr>
        <p:txBody>
          <a:bodyPr/>
          <a:lstStyle/>
          <a:p>
            <a:r>
              <a:rPr lang="en-US" dirty="0"/>
              <a:t>Skipping meals does not work</a:t>
            </a:r>
          </a:p>
          <a:p>
            <a:r>
              <a:rPr lang="en-US" dirty="0"/>
              <a:t>Your body needs three square meals a day</a:t>
            </a:r>
          </a:p>
          <a:p>
            <a:r>
              <a:rPr lang="en-US" dirty="0"/>
              <a:t>When skipping, one over indulges next meal</a:t>
            </a:r>
          </a:p>
          <a:p>
            <a:r>
              <a:rPr lang="en-US" dirty="0"/>
              <a:t>Blood sugar drops and loss of energy</a:t>
            </a:r>
          </a:p>
          <a:p>
            <a:r>
              <a:rPr lang="en-US" dirty="0"/>
              <a:t>Strenuous on your body systems</a:t>
            </a:r>
          </a:p>
          <a:p>
            <a:r>
              <a:rPr lang="en-US" dirty="0"/>
              <a:t>Affects your appearance and ability to work</a:t>
            </a:r>
          </a:p>
          <a:p>
            <a:r>
              <a:rPr lang="en-US" dirty="0"/>
              <a:t>Don’t look like a Zombie</a:t>
            </a:r>
          </a:p>
          <a:p>
            <a:endParaRPr lang="en-US" dirty="0"/>
          </a:p>
        </p:txBody>
      </p:sp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53200" y="4648200"/>
            <a:ext cx="8382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u="sng" dirty="0"/>
              <a:t>Health Hazards of Obesity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3657599"/>
          </a:xfrm>
        </p:spPr>
        <p:txBody>
          <a:bodyPr/>
          <a:lstStyle/>
          <a:p>
            <a:r>
              <a:rPr lang="en-US" dirty="0"/>
              <a:t>Overweight, obese, morbidly obese</a:t>
            </a:r>
          </a:p>
          <a:p>
            <a:r>
              <a:rPr lang="en-US" dirty="0"/>
              <a:t>Strain all body systems especially the heart</a:t>
            </a:r>
          </a:p>
          <a:p>
            <a:r>
              <a:rPr lang="en-US" dirty="0"/>
              <a:t>Also, joints:  knees, ankles, hips</a:t>
            </a:r>
          </a:p>
          <a:p>
            <a:r>
              <a:rPr lang="en-US" dirty="0"/>
              <a:t>Mental Health link: with depression, stress</a:t>
            </a:r>
          </a:p>
          <a:p>
            <a:r>
              <a:rPr lang="en-US" dirty="0"/>
              <a:t>Diabetes, high blood pressure, cholesterol</a:t>
            </a:r>
          </a:p>
          <a:p>
            <a:r>
              <a:rPr lang="en-US" dirty="0"/>
              <a:t>Stroke, arthritis, kidney failure</a:t>
            </a: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934200" y="4876800"/>
            <a:ext cx="12954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1115</TotalTime>
  <Words>817</Words>
  <Application>Microsoft Office PowerPoint</Application>
  <PresentationFormat>On-screen Show (4:3)</PresentationFormat>
  <Paragraphs>131</Paragraphs>
  <Slides>17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0" baseType="lpstr">
      <vt:lpstr>Arial</vt:lpstr>
      <vt:lpstr>Calibri</vt:lpstr>
      <vt:lpstr>Office Theme</vt:lpstr>
      <vt:lpstr>Weight Management</vt:lpstr>
      <vt:lpstr>Weight Management is Not</vt:lpstr>
      <vt:lpstr>It is Meal Planning</vt:lpstr>
      <vt:lpstr>Not Trying to Lose Weight</vt:lpstr>
      <vt:lpstr>Your figure or body build</vt:lpstr>
      <vt:lpstr>Not using diet pills</vt:lpstr>
      <vt:lpstr>Purchasing a Commercial Product</vt:lpstr>
      <vt:lpstr>Going Around Hungry</vt:lpstr>
      <vt:lpstr>Health Hazards of Obesity</vt:lpstr>
      <vt:lpstr>Why is Someone Obese</vt:lpstr>
      <vt:lpstr>Weight Management and Exercise</vt:lpstr>
      <vt:lpstr>Weight Management and Nutrition</vt:lpstr>
      <vt:lpstr>Using Discretion</vt:lpstr>
      <vt:lpstr>Extreme Cases</vt:lpstr>
      <vt:lpstr>Recommendations</vt:lpstr>
      <vt:lpstr>Recommendations</vt:lpstr>
      <vt:lpstr>Summary</vt:lpstr>
    </vt:vector>
  </TitlesOfParts>
  <Company>Grizli777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Weight Management</dc:title>
  <dc:creator>Dave</dc:creator>
  <cp:lastModifiedBy>Dave Brangan</cp:lastModifiedBy>
  <cp:revision>116</cp:revision>
  <dcterms:created xsi:type="dcterms:W3CDTF">2010-05-04T16:27:34Z</dcterms:created>
  <dcterms:modified xsi:type="dcterms:W3CDTF">2023-03-27T02:00:31Z</dcterms:modified>
</cp:coreProperties>
</file>