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8" r:id="rId2"/>
    <p:sldId id="321" r:id="rId3"/>
    <p:sldId id="284" r:id="rId4"/>
    <p:sldId id="309" r:id="rId5"/>
    <p:sldId id="286" r:id="rId6"/>
    <p:sldId id="256" r:id="rId7"/>
    <p:sldId id="259" r:id="rId8"/>
    <p:sldId id="260" r:id="rId9"/>
    <p:sldId id="264" r:id="rId10"/>
    <p:sldId id="265" r:id="rId11"/>
    <p:sldId id="267" r:id="rId12"/>
    <p:sldId id="266" r:id="rId13"/>
    <p:sldId id="294" r:id="rId14"/>
    <p:sldId id="269" r:id="rId15"/>
    <p:sldId id="295" r:id="rId16"/>
    <p:sldId id="296" r:id="rId17"/>
    <p:sldId id="297" r:id="rId18"/>
    <p:sldId id="298" r:id="rId19"/>
    <p:sldId id="323" r:id="rId20"/>
    <p:sldId id="271" r:id="rId21"/>
    <p:sldId id="299" r:id="rId22"/>
    <p:sldId id="272" r:id="rId23"/>
    <p:sldId id="273" r:id="rId24"/>
    <p:sldId id="275" r:id="rId25"/>
    <p:sldId id="276" r:id="rId26"/>
    <p:sldId id="316" r:id="rId27"/>
    <p:sldId id="310" r:id="rId28"/>
    <p:sldId id="312" r:id="rId29"/>
    <p:sldId id="306" r:id="rId30"/>
    <p:sldId id="314" r:id="rId31"/>
    <p:sldId id="313" r:id="rId32"/>
    <p:sldId id="311" r:id="rId33"/>
    <p:sldId id="291" r:id="rId34"/>
    <p:sldId id="302" r:id="rId35"/>
    <p:sldId id="317" r:id="rId36"/>
    <p:sldId id="320" r:id="rId37"/>
    <p:sldId id="319" r:id="rId38"/>
    <p:sldId id="293" r:id="rId39"/>
    <p:sldId id="318" r:id="rId40"/>
    <p:sldId id="277" r:id="rId41"/>
    <p:sldId id="288" r:id="rId42"/>
    <p:sldId id="301" r:id="rId43"/>
    <p:sldId id="290" r:id="rId44"/>
    <p:sldId id="280" r:id="rId45"/>
    <p:sldId id="322" r:id="rId46"/>
    <p:sldId id="261" r:id="rId47"/>
    <p:sldId id="262" r:id="rId48"/>
    <p:sldId id="263" r:id="rId49"/>
    <p:sldId id="285" r:id="rId50"/>
    <p:sldId id="282" r:id="rId51"/>
    <p:sldId id="274" r:id="rId52"/>
    <p:sldId id="287" r:id="rId53"/>
    <p:sldId id="315" r:id="rId54"/>
    <p:sldId id="307" r:id="rId55"/>
    <p:sldId id="283" r:id="rId56"/>
    <p:sldId id="308"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934" autoAdjust="0"/>
    <p:restoredTop sz="94643" autoAdjust="0"/>
  </p:normalViewPr>
  <p:slideViewPr>
    <p:cSldViewPr>
      <p:cViewPr>
        <p:scale>
          <a:sx n="100" d="100"/>
          <a:sy n="100" d="100"/>
        </p:scale>
        <p:origin x="-1344" y="-222"/>
      </p:cViewPr>
      <p:guideLst>
        <p:guide orient="horz" pos="2160"/>
        <p:guide pos="2880"/>
      </p:guideLst>
    </p:cSldViewPr>
  </p:slideViewPr>
  <p:outlineViewPr>
    <p:cViewPr>
      <p:scale>
        <a:sx n="33" d="100"/>
        <a:sy n="33" d="100"/>
      </p:scale>
      <p:origin x="72" y="4705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AE6CA1-0582-4905-9012-FE8EAEA938F4}" type="doc">
      <dgm:prSet loTypeId="urn:microsoft.com/office/officeart/2005/8/layout/pyramid1" loCatId="pyramid" qsTypeId="urn:microsoft.com/office/officeart/2005/8/quickstyle/simple1" qsCatId="simple" csTypeId="urn:microsoft.com/office/officeart/2005/8/colors/colorful5" csCatId="colorful" phldr="1"/>
      <dgm:spPr/>
    </dgm:pt>
    <dgm:pt modelId="{8D81E519-39FE-42BE-AA2A-20B2103632C3}">
      <dgm:prSet phldrT="[Text]"/>
      <dgm:spPr/>
      <dgm:t>
        <a:bodyPr/>
        <a:lstStyle/>
        <a:p>
          <a:r>
            <a:rPr lang="en-GB" dirty="0" smtClean="0"/>
            <a:t>Olympics</a:t>
          </a:r>
          <a:endParaRPr lang="en-GB" dirty="0"/>
        </a:p>
      </dgm:t>
    </dgm:pt>
    <dgm:pt modelId="{3AA461CD-C2AB-498E-A804-4F34615BA073}" type="parTrans" cxnId="{9093047A-D339-46AD-8424-FCB41EF5CDFC}">
      <dgm:prSet/>
      <dgm:spPr/>
      <dgm:t>
        <a:bodyPr/>
        <a:lstStyle/>
        <a:p>
          <a:endParaRPr lang="en-GB"/>
        </a:p>
      </dgm:t>
    </dgm:pt>
    <dgm:pt modelId="{DC20E3B7-FC53-4B50-AB64-38BAE4C3754A}" type="sibTrans" cxnId="{9093047A-D339-46AD-8424-FCB41EF5CDFC}">
      <dgm:prSet/>
      <dgm:spPr/>
      <dgm:t>
        <a:bodyPr/>
        <a:lstStyle/>
        <a:p>
          <a:endParaRPr lang="en-GB"/>
        </a:p>
      </dgm:t>
    </dgm:pt>
    <dgm:pt modelId="{0464C616-A0F6-4FD5-8620-ECC652D06A76}">
      <dgm:prSet phldrT="[Text]"/>
      <dgm:spPr/>
      <dgm:t>
        <a:bodyPr/>
        <a:lstStyle/>
        <a:p>
          <a:r>
            <a:rPr lang="en-GB" dirty="0" smtClean="0"/>
            <a:t>British Championships</a:t>
          </a:r>
          <a:endParaRPr lang="en-GB" dirty="0"/>
        </a:p>
      </dgm:t>
    </dgm:pt>
    <dgm:pt modelId="{443BFC91-AD4A-4B9F-BA9E-4DC271C65CF5}" type="parTrans" cxnId="{057027D5-9FC9-4386-98FA-0837E43D2FA0}">
      <dgm:prSet/>
      <dgm:spPr/>
      <dgm:t>
        <a:bodyPr/>
        <a:lstStyle/>
        <a:p>
          <a:endParaRPr lang="en-GB"/>
        </a:p>
      </dgm:t>
    </dgm:pt>
    <dgm:pt modelId="{51E8DF4C-B053-4780-A86F-D4BDECB714DE}" type="sibTrans" cxnId="{057027D5-9FC9-4386-98FA-0837E43D2FA0}">
      <dgm:prSet/>
      <dgm:spPr/>
      <dgm:t>
        <a:bodyPr/>
        <a:lstStyle/>
        <a:p>
          <a:endParaRPr lang="en-GB"/>
        </a:p>
      </dgm:t>
    </dgm:pt>
    <dgm:pt modelId="{D5C21519-C022-41B4-B9DA-3246998339B8}">
      <dgm:prSet phldrT="[Text]"/>
      <dgm:spPr/>
      <dgm:t>
        <a:bodyPr/>
        <a:lstStyle/>
        <a:p>
          <a:r>
            <a:rPr lang="en-GB" dirty="0" smtClean="0"/>
            <a:t>Swim England Championships</a:t>
          </a:r>
          <a:endParaRPr lang="en-GB" dirty="0"/>
        </a:p>
      </dgm:t>
    </dgm:pt>
    <dgm:pt modelId="{5900C0BC-216F-433E-A210-EE34E306CFDB}" type="parTrans" cxnId="{2E777CA8-0644-4EC3-A611-9440B663DE1B}">
      <dgm:prSet/>
      <dgm:spPr/>
      <dgm:t>
        <a:bodyPr/>
        <a:lstStyle/>
        <a:p>
          <a:endParaRPr lang="en-GB"/>
        </a:p>
      </dgm:t>
    </dgm:pt>
    <dgm:pt modelId="{BA40497F-42F3-427A-A0EE-9F7B956F5F84}" type="sibTrans" cxnId="{2E777CA8-0644-4EC3-A611-9440B663DE1B}">
      <dgm:prSet/>
      <dgm:spPr/>
      <dgm:t>
        <a:bodyPr/>
        <a:lstStyle/>
        <a:p>
          <a:endParaRPr lang="en-GB"/>
        </a:p>
      </dgm:t>
    </dgm:pt>
    <dgm:pt modelId="{7AFE7988-EB79-4047-AC65-84837457753B}">
      <dgm:prSet phldrT="[Text]"/>
      <dgm:spPr/>
      <dgm:t>
        <a:bodyPr/>
        <a:lstStyle/>
        <a:p>
          <a:r>
            <a:rPr lang="en-GB" dirty="0" smtClean="0"/>
            <a:t>Regional Championships</a:t>
          </a:r>
          <a:endParaRPr lang="en-GB" dirty="0"/>
        </a:p>
      </dgm:t>
    </dgm:pt>
    <dgm:pt modelId="{746DD02D-E0E7-421B-A516-BEE5E1B0398D}" type="parTrans" cxnId="{BFF29CBC-C0D6-45A9-98BA-85D9ED1C0EEC}">
      <dgm:prSet/>
      <dgm:spPr/>
      <dgm:t>
        <a:bodyPr/>
        <a:lstStyle/>
        <a:p>
          <a:endParaRPr lang="en-GB"/>
        </a:p>
      </dgm:t>
    </dgm:pt>
    <dgm:pt modelId="{2BC1E2FA-0E12-4DFE-9785-976A22BB2055}" type="sibTrans" cxnId="{BFF29CBC-C0D6-45A9-98BA-85D9ED1C0EEC}">
      <dgm:prSet/>
      <dgm:spPr/>
      <dgm:t>
        <a:bodyPr/>
        <a:lstStyle/>
        <a:p>
          <a:endParaRPr lang="en-GB"/>
        </a:p>
      </dgm:t>
    </dgm:pt>
    <dgm:pt modelId="{D33D6D0F-7C88-4377-9835-DCCE846B4D69}">
      <dgm:prSet phldrT="[Text]"/>
      <dgm:spPr/>
      <dgm:t>
        <a:bodyPr/>
        <a:lstStyle/>
        <a:p>
          <a:r>
            <a:rPr lang="en-GB" dirty="0" smtClean="0"/>
            <a:t>County Championships</a:t>
          </a:r>
          <a:endParaRPr lang="en-GB" dirty="0"/>
        </a:p>
      </dgm:t>
    </dgm:pt>
    <dgm:pt modelId="{941F1B87-1386-4843-A957-60C134FB14E9}" type="parTrans" cxnId="{C644DC3D-03C1-40F0-A26A-63BFAC2C6920}">
      <dgm:prSet/>
      <dgm:spPr/>
      <dgm:t>
        <a:bodyPr/>
        <a:lstStyle/>
        <a:p>
          <a:endParaRPr lang="en-GB"/>
        </a:p>
      </dgm:t>
    </dgm:pt>
    <dgm:pt modelId="{C3FBBCC9-D602-4AF6-9113-1B27E0B1E109}" type="sibTrans" cxnId="{C644DC3D-03C1-40F0-A26A-63BFAC2C6920}">
      <dgm:prSet/>
      <dgm:spPr/>
      <dgm:t>
        <a:bodyPr/>
        <a:lstStyle/>
        <a:p>
          <a:endParaRPr lang="en-GB"/>
        </a:p>
      </dgm:t>
    </dgm:pt>
    <dgm:pt modelId="{E18A3520-6711-4355-8A2C-F78FB827DD2B}">
      <dgm:prSet phldrT="[Text]" custT="1"/>
      <dgm:spPr/>
      <dgm:t>
        <a:bodyPr/>
        <a:lstStyle/>
        <a:p>
          <a:r>
            <a:rPr lang="en-GB" sz="2400" dirty="0" smtClean="0"/>
            <a:t>Licensed Open Meet</a:t>
          </a:r>
          <a:endParaRPr lang="en-GB" sz="2400" dirty="0"/>
        </a:p>
      </dgm:t>
    </dgm:pt>
    <dgm:pt modelId="{75BB146D-206F-4B2C-821D-F4FF2CA8ABA5}" type="parTrans" cxnId="{893C7822-B1C1-4F76-B262-B6721A9A934E}">
      <dgm:prSet/>
      <dgm:spPr/>
      <dgm:t>
        <a:bodyPr/>
        <a:lstStyle/>
        <a:p>
          <a:endParaRPr lang="en-GB"/>
        </a:p>
      </dgm:t>
    </dgm:pt>
    <dgm:pt modelId="{A42550B5-7943-4D29-B767-922AC3405929}" type="sibTrans" cxnId="{893C7822-B1C1-4F76-B262-B6721A9A934E}">
      <dgm:prSet/>
      <dgm:spPr/>
      <dgm:t>
        <a:bodyPr/>
        <a:lstStyle/>
        <a:p>
          <a:endParaRPr lang="en-GB"/>
        </a:p>
      </dgm:t>
    </dgm:pt>
    <dgm:pt modelId="{33011628-247C-49B6-B4FB-A4235FD79477}">
      <dgm:prSet phldrT="[Text]" custT="1"/>
      <dgm:spPr/>
      <dgm:t>
        <a:bodyPr/>
        <a:lstStyle/>
        <a:p>
          <a:r>
            <a:rPr lang="en-GB" sz="2800" dirty="0" smtClean="0"/>
            <a:t>Unlicensed Meet</a:t>
          </a:r>
          <a:endParaRPr lang="en-GB" sz="2800" dirty="0"/>
        </a:p>
      </dgm:t>
    </dgm:pt>
    <dgm:pt modelId="{037BD074-9050-4F5A-B8F7-EB084B20DB32}" type="parTrans" cxnId="{0DBB6B60-A5BE-4B13-9AC7-3351598DBED0}">
      <dgm:prSet/>
      <dgm:spPr/>
      <dgm:t>
        <a:bodyPr/>
        <a:lstStyle/>
        <a:p>
          <a:endParaRPr lang="en-GB"/>
        </a:p>
      </dgm:t>
    </dgm:pt>
    <dgm:pt modelId="{C25532CD-AD63-4E35-B557-E9605CF12BFD}" type="sibTrans" cxnId="{0DBB6B60-A5BE-4B13-9AC7-3351598DBED0}">
      <dgm:prSet/>
      <dgm:spPr/>
      <dgm:t>
        <a:bodyPr/>
        <a:lstStyle/>
        <a:p>
          <a:endParaRPr lang="en-GB"/>
        </a:p>
      </dgm:t>
    </dgm:pt>
    <dgm:pt modelId="{1036A745-695C-4B3F-A5CE-2AFE87D48177}" type="pres">
      <dgm:prSet presAssocID="{BEAE6CA1-0582-4905-9012-FE8EAEA938F4}" presName="Name0" presStyleCnt="0">
        <dgm:presLayoutVars>
          <dgm:dir/>
          <dgm:animLvl val="lvl"/>
          <dgm:resizeHandles val="exact"/>
        </dgm:presLayoutVars>
      </dgm:prSet>
      <dgm:spPr/>
    </dgm:pt>
    <dgm:pt modelId="{1BBB5F1A-6A28-4EBD-A072-40EE0C09F793}" type="pres">
      <dgm:prSet presAssocID="{8D81E519-39FE-42BE-AA2A-20B2103632C3}" presName="Name8" presStyleCnt="0"/>
      <dgm:spPr/>
    </dgm:pt>
    <dgm:pt modelId="{AD550FE0-FD2A-43EB-8A07-537B88A633D3}" type="pres">
      <dgm:prSet presAssocID="{8D81E519-39FE-42BE-AA2A-20B2103632C3}" presName="level" presStyleLbl="node1" presStyleIdx="0" presStyleCnt="7" custScaleY="51287">
        <dgm:presLayoutVars>
          <dgm:chMax val="1"/>
          <dgm:bulletEnabled val="1"/>
        </dgm:presLayoutVars>
      </dgm:prSet>
      <dgm:spPr/>
      <dgm:t>
        <a:bodyPr/>
        <a:lstStyle/>
        <a:p>
          <a:endParaRPr lang="en-GB"/>
        </a:p>
      </dgm:t>
    </dgm:pt>
    <dgm:pt modelId="{4C870D44-179F-4856-9DD4-F15D2803F991}" type="pres">
      <dgm:prSet presAssocID="{8D81E519-39FE-42BE-AA2A-20B2103632C3}" presName="levelTx" presStyleLbl="revTx" presStyleIdx="0" presStyleCnt="0">
        <dgm:presLayoutVars>
          <dgm:chMax val="1"/>
          <dgm:bulletEnabled val="1"/>
        </dgm:presLayoutVars>
      </dgm:prSet>
      <dgm:spPr/>
      <dgm:t>
        <a:bodyPr/>
        <a:lstStyle/>
        <a:p>
          <a:endParaRPr lang="en-GB"/>
        </a:p>
      </dgm:t>
    </dgm:pt>
    <dgm:pt modelId="{E22231C5-F3F9-4E75-9C22-468AA0C612A5}" type="pres">
      <dgm:prSet presAssocID="{0464C616-A0F6-4FD5-8620-ECC652D06A76}" presName="Name8" presStyleCnt="0"/>
      <dgm:spPr/>
    </dgm:pt>
    <dgm:pt modelId="{B90A7260-EDCE-4321-B060-BCBE2398CCA7}" type="pres">
      <dgm:prSet presAssocID="{0464C616-A0F6-4FD5-8620-ECC652D06A76}" presName="level" presStyleLbl="node1" presStyleIdx="1" presStyleCnt="7" custScaleY="40725">
        <dgm:presLayoutVars>
          <dgm:chMax val="1"/>
          <dgm:bulletEnabled val="1"/>
        </dgm:presLayoutVars>
      </dgm:prSet>
      <dgm:spPr/>
      <dgm:t>
        <a:bodyPr/>
        <a:lstStyle/>
        <a:p>
          <a:endParaRPr lang="en-GB"/>
        </a:p>
      </dgm:t>
    </dgm:pt>
    <dgm:pt modelId="{C55A90F3-4001-4469-9ECB-C920A4231F29}" type="pres">
      <dgm:prSet presAssocID="{0464C616-A0F6-4FD5-8620-ECC652D06A76}" presName="levelTx" presStyleLbl="revTx" presStyleIdx="0" presStyleCnt="0">
        <dgm:presLayoutVars>
          <dgm:chMax val="1"/>
          <dgm:bulletEnabled val="1"/>
        </dgm:presLayoutVars>
      </dgm:prSet>
      <dgm:spPr/>
      <dgm:t>
        <a:bodyPr/>
        <a:lstStyle/>
        <a:p>
          <a:endParaRPr lang="en-GB"/>
        </a:p>
      </dgm:t>
    </dgm:pt>
    <dgm:pt modelId="{8C97D9FA-CC92-4883-9C33-749F2EBEE15C}" type="pres">
      <dgm:prSet presAssocID="{D5C21519-C022-41B4-B9DA-3246998339B8}" presName="Name8" presStyleCnt="0"/>
      <dgm:spPr/>
    </dgm:pt>
    <dgm:pt modelId="{98E66B24-D782-4D8A-BE1B-40DEB2C0A47A}" type="pres">
      <dgm:prSet presAssocID="{D5C21519-C022-41B4-B9DA-3246998339B8}" presName="level" presStyleLbl="node1" presStyleIdx="2" presStyleCnt="7" custScaleY="48095">
        <dgm:presLayoutVars>
          <dgm:chMax val="1"/>
          <dgm:bulletEnabled val="1"/>
        </dgm:presLayoutVars>
      </dgm:prSet>
      <dgm:spPr/>
      <dgm:t>
        <a:bodyPr/>
        <a:lstStyle/>
        <a:p>
          <a:endParaRPr lang="en-GB"/>
        </a:p>
      </dgm:t>
    </dgm:pt>
    <dgm:pt modelId="{1713F52B-1806-4FD2-AFBB-BF97539F9D54}" type="pres">
      <dgm:prSet presAssocID="{D5C21519-C022-41B4-B9DA-3246998339B8}" presName="levelTx" presStyleLbl="revTx" presStyleIdx="0" presStyleCnt="0">
        <dgm:presLayoutVars>
          <dgm:chMax val="1"/>
          <dgm:bulletEnabled val="1"/>
        </dgm:presLayoutVars>
      </dgm:prSet>
      <dgm:spPr/>
      <dgm:t>
        <a:bodyPr/>
        <a:lstStyle/>
        <a:p>
          <a:endParaRPr lang="en-GB"/>
        </a:p>
      </dgm:t>
    </dgm:pt>
    <dgm:pt modelId="{F4C7711D-096D-4812-A1F9-0E6CFF1078AD}" type="pres">
      <dgm:prSet presAssocID="{7AFE7988-EB79-4047-AC65-84837457753B}" presName="Name8" presStyleCnt="0"/>
      <dgm:spPr/>
    </dgm:pt>
    <dgm:pt modelId="{90060ED4-273F-4747-A7A0-1438F93B816F}" type="pres">
      <dgm:prSet presAssocID="{7AFE7988-EB79-4047-AC65-84837457753B}" presName="level" presStyleLbl="node1" presStyleIdx="3" presStyleCnt="7" custScaleY="39357">
        <dgm:presLayoutVars>
          <dgm:chMax val="1"/>
          <dgm:bulletEnabled val="1"/>
        </dgm:presLayoutVars>
      </dgm:prSet>
      <dgm:spPr/>
      <dgm:t>
        <a:bodyPr/>
        <a:lstStyle/>
        <a:p>
          <a:endParaRPr lang="en-GB"/>
        </a:p>
      </dgm:t>
    </dgm:pt>
    <dgm:pt modelId="{7610C7F7-BA05-40C2-A511-FB82B547173E}" type="pres">
      <dgm:prSet presAssocID="{7AFE7988-EB79-4047-AC65-84837457753B}" presName="levelTx" presStyleLbl="revTx" presStyleIdx="0" presStyleCnt="0">
        <dgm:presLayoutVars>
          <dgm:chMax val="1"/>
          <dgm:bulletEnabled val="1"/>
        </dgm:presLayoutVars>
      </dgm:prSet>
      <dgm:spPr/>
      <dgm:t>
        <a:bodyPr/>
        <a:lstStyle/>
        <a:p>
          <a:endParaRPr lang="en-GB"/>
        </a:p>
      </dgm:t>
    </dgm:pt>
    <dgm:pt modelId="{D24DCA72-0192-43B5-A3A4-D73A22940F07}" type="pres">
      <dgm:prSet presAssocID="{D33D6D0F-7C88-4377-9835-DCCE846B4D69}" presName="Name8" presStyleCnt="0"/>
      <dgm:spPr/>
    </dgm:pt>
    <dgm:pt modelId="{8C129763-2E14-42D3-995E-253EDB902454}" type="pres">
      <dgm:prSet presAssocID="{D33D6D0F-7C88-4377-9835-DCCE846B4D69}" presName="level" presStyleLbl="node1" presStyleIdx="4" presStyleCnt="7" custScaleY="45412">
        <dgm:presLayoutVars>
          <dgm:chMax val="1"/>
          <dgm:bulletEnabled val="1"/>
        </dgm:presLayoutVars>
      </dgm:prSet>
      <dgm:spPr/>
      <dgm:t>
        <a:bodyPr/>
        <a:lstStyle/>
        <a:p>
          <a:endParaRPr lang="en-GB"/>
        </a:p>
      </dgm:t>
    </dgm:pt>
    <dgm:pt modelId="{4DEF628E-7F7C-4E85-ADA8-97F2F8DD36C5}" type="pres">
      <dgm:prSet presAssocID="{D33D6D0F-7C88-4377-9835-DCCE846B4D69}" presName="levelTx" presStyleLbl="revTx" presStyleIdx="0" presStyleCnt="0">
        <dgm:presLayoutVars>
          <dgm:chMax val="1"/>
          <dgm:bulletEnabled val="1"/>
        </dgm:presLayoutVars>
      </dgm:prSet>
      <dgm:spPr/>
      <dgm:t>
        <a:bodyPr/>
        <a:lstStyle/>
        <a:p>
          <a:endParaRPr lang="en-GB"/>
        </a:p>
      </dgm:t>
    </dgm:pt>
    <dgm:pt modelId="{85494689-2F33-4EDB-A3A2-530A332DE7D2}" type="pres">
      <dgm:prSet presAssocID="{E18A3520-6711-4355-8A2C-F78FB827DD2B}" presName="Name8" presStyleCnt="0"/>
      <dgm:spPr/>
    </dgm:pt>
    <dgm:pt modelId="{C0101582-E0C8-499A-BD48-39F5DB796CE4}" type="pres">
      <dgm:prSet presAssocID="{E18A3520-6711-4355-8A2C-F78FB827DD2B}" presName="level" presStyleLbl="node1" presStyleIdx="5" presStyleCnt="7" custScaleY="35853">
        <dgm:presLayoutVars>
          <dgm:chMax val="1"/>
          <dgm:bulletEnabled val="1"/>
        </dgm:presLayoutVars>
      </dgm:prSet>
      <dgm:spPr/>
      <dgm:t>
        <a:bodyPr/>
        <a:lstStyle/>
        <a:p>
          <a:endParaRPr lang="en-GB"/>
        </a:p>
      </dgm:t>
    </dgm:pt>
    <dgm:pt modelId="{31FF7E91-9E85-4B6E-814B-CD7FC6AC9CA7}" type="pres">
      <dgm:prSet presAssocID="{E18A3520-6711-4355-8A2C-F78FB827DD2B}" presName="levelTx" presStyleLbl="revTx" presStyleIdx="0" presStyleCnt="0">
        <dgm:presLayoutVars>
          <dgm:chMax val="1"/>
          <dgm:bulletEnabled val="1"/>
        </dgm:presLayoutVars>
      </dgm:prSet>
      <dgm:spPr/>
      <dgm:t>
        <a:bodyPr/>
        <a:lstStyle/>
        <a:p>
          <a:endParaRPr lang="en-GB"/>
        </a:p>
      </dgm:t>
    </dgm:pt>
    <dgm:pt modelId="{CFB76E88-3A73-46B7-A392-1AB4FDF9FD56}" type="pres">
      <dgm:prSet presAssocID="{33011628-247C-49B6-B4FB-A4235FD79477}" presName="Name8" presStyleCnt="0"/>
      <dgm:spPr/>
    </dgm:pt>
    <dgm:pt modelId="{86A11E21-61DC-4D09-9FCF-F597E59618D8}" type="pres">
      <dgm:prSet presAssocID="{33011628-247C-49B6-B4FB-A4235FD79477}" presName="level" presStyleLbl="node1" presStyleIdx="6" presStyleCnt="7" custScaleY="41442">
        <dgm:presLayoutVars>
          <dgm:chMax val="1"/>
          <dgm:bulletEnabled val="1"/>
        </dgm:presLayoutVars>
      </dgm:prSet>
      <dgm:spPr/>
      <dgm:t>
        <a:bodyPr/>
        <a:lstStyle/>
        <a:p>
          <a:endParaRPr lang="en-GB"/>
        </a:p>
      </dgm:t>
    </dgm:pt>
    <dgm:pt modelId="{9657F44F-C7F2-45CB-801C-6C407704B848}" type="pres">
      <dgm:prSet presAssocID="{33011628-247C-49B6-B4FB-A4235FD79477}" presName="levelTx" presStyleLbl="revTx" presStyleIdx="0" presStyleCnt="0">
        <dgm:presLayoutVars>
          <dgm:chMax val="1"/>
          <dgm:bulletEnabled val="1"/>
        </dgm:presLayoutVars>
      </dgm:prSet>
      <dgm:spPr/>
      <dgm:t>
        <a:bodyPr/>
        <a:lstStyle/>
        <a:p>
          <a:endParaRPr lang="en-GB"/>
        </a:p>
      </dgm:t>
    </dgm:pt>
  </dgm:ptLst>
  <dgm:cxnLst>
    <dgm:cxn modelId="{44BB421D-2C86-41CF-872E-9BC4A350622C}" type="presOf" srcId="{D5C21519-C022-41B4-B9DA-3246998339B8}" destId="{1713F52B-1806-4FD2-AFBB-BF97539F9D54}" srcOrd="1" destOrd="0" presId="urn:microsoft.com/office/officeart/2005/8/layout/pyramid1"/>
    <dgm:cxn modelId="{BFF29CBC-C0D6-45A9-98BA-85D9ED1C0EEC}" srcId="{BEAE6CA1-0582-4905-9012-FE8EAEA938F4}" destId="{7AFE7988-EB79-4047-AC65-84837457753B}" srcOrd="3" destOrd="0" parTransId="{746DD02D-E0E7-421B-A516-BEE5E1B0398D}" sibTransId="{2BC1E2FA-0E12-4DFE-9785-976A22BB2055}"/>
    <dgm:cxn modelId="{C644DC3D-03C1-40F0-A26A-63BFAC2C6920}" srcId="{BEAE6CA1-0582-4905-9012-FE8EAEA938F4}" destId="{D33D6D0F-7C88-4377-9835-DCCE846B4D69}" srcOrd="4" destOrd="0" parTransId="{941F1B87-1386-4843-A957-60C134FB14E9}" sibTransId="{C3FBBCC9-D602-4AF6-9113-1B27E0B1E109}"/>
    <dgm:cxn modelId="{057027D5-9FC9-4386-98FA-0837E43D2FA0}" srcId="{BEAE6CA1-0582-4905-9012-FE8EAEA938F4}" destId="{0464C616-A0F6-4FD5-8620-ECC652D06A76}" srcOrd="1" destOrd="0" parTransId="{443BFC91-AD4A-4B9F-BA9E-4DC271C65CF5}" sibTransId="{51E8DF4C-B053-4780-A86F-D4BDECB714DE}"/>
    <dgm:cxn modelId="{30D04A17-C588-473D-828D-6FC4D4E92BBE}" type="presOf" srcId="{8D81E519-39FE-42BE-AA2A-20B2103632C3}" destId="{4C870D44-179F-4856-9DD4-F15D2803F991}" srcOrd="1" destOrd="0" presId="urn:microsoft.com/office/officeart/2005/8/layout/pyramid1"/>
    <dgm:cxn modelId="{A3045776-DAB1-4C22-893C-CFE5E6F3241D}" type="presOf" srcId="{D33D6D0F-7C88-4377-9835-DCCE846B4D69}" destId="{4DEF628E-7F7C-4E85-ADA8-97F2F8DD36C5}" srcOrd="1" destOrd="0" presId="urn:microsoft.com/office/officeart/2005/8/layout/pyramid1"/>
    <dgm:cxn modelId="{893C7822-B1C1-4F76-B262-B6721A9A934E}" srcId="{BEAE6CA1-0582-4905-9012-FE8EAEA938F4}" destId="{E18A3520-6711-4355-8A2C-F78FB827DD2B}" srcOrd="5" destOrd="0" parTransId="{75BB146D-206F-4B2C-821D-F4FF2CA8ABA5}" sibTransId="{A42550B5-7943-4D29-B767-922AC3405929}"/>
    <dgm:cxn modelId="{91B69960-EB0E-4BAD-9F35-A3243096C179}" type="presOf" srcId="{D5C21519-C022-41B4-B9DA-3246998339B8}" destId="{98E66B24-D782-4D8A-BE1B-40DEB2C0A47A}" srcOrd="0" destOrd="0" presId="urn:microsoft.com/office/officeart/2005/8/layout/pyramid1"/>
    <dgm:cxn modelId="{0DBB6B60-A5BE-4B13-9AC7-3351598DBED0}" srcId="{BEAE6CA1-0582-4905-9012-FE8EAEA938F4}" destId="{33011628-247C-49B6-B4FB-A4235FD79477}" srcOrd="6" destOrd="0" parTransId="{037BD074-9050-4F5A-B8F7-EB084B20DB32}" sibTransId="{C25532CD-AD63-4E35-B557-E9605CF12BFD}"/>
    <dgm:cxn modelId="{9093047A-D339-46AD-8424-FCB41EF5CDFC}" srcId="{BEAE6CA1-0582-4905-9012-FE8EAEA938F4}" destId="{8D81E519-39FE-42BE-AA2A-20B2103632C3}" srcOrd="0" destOrd="0" parTransId="{3AA461CD-C2AB-498E-A804-4F34615BA073}" sibTransId="{DC20E3B7-FC53-4B50-AB64-38BAE4C3754A}"/>
    <dgm:cxn modelId="{08E1819C-74A0-4DF7-8C2A-501D811D6D78}" type="presOf" srcId="{BEAE6CA1-0582-4905-9012-FE8EAEA938F4}" destId="{1036A745-695C-4B3F-A5CE-2AFE87D48177}" srcOrd="0" destOrd="0" presId="urn:microsoft.com/office/officeart/2005/8/layout/pyramid1"/>
    <dgm:cxn modelId="{C11D939D-2580-4CD3-9EC2-9D231863C3A4}" type="presOf" srcId="{7AFE7988-EB79-4047-AC65-84837457753B}" destId="{90060ED4-273F-4747-A7A0-1438F93B816F}" srcOrd="0" destOrd="0" presId="urn:microsoft.com/office/officeart/2005/8/layout/pyramid1"/>
    <dgm:cxn modelId="{BCA22797-305B-4BBC-9277-AA096CCA7627}" type="presOf" srcId="{7AFE7988-EB79-4047-AC65-84837457753B}" destId="{7610C7F7-BA05-40C2-A511-FB82B547173E}" srcOrd="1" destOrd="0" presId="urn:microsoft.com/office/officeart/2005/8/layout/pyramid1"/>
    <dgm:cxn modelId="{E13528C6-3E3D-4483-87B1-C6D66540EB8A}" type="presOf" srcId="{0464C616-A0F6-4FD5-8620-ECC652D06A76}" destId="{B90A7260-EDCE-4321-B060-BCBE2398CCA7}" srcOrd="0" destOrd="0" presId="urn:microsoft.com/office/officeart/2005/8/layout/pyramid1"/>
    <dgm:cxn modelId="{0C872F8F-D757-4DEB-A9B2-ED157BF88ECE}" type="presOf" srcId="{E18A3520-6711-4355-8A2C-F78FB827DD2B}" destId="{C0101582-E0C8-499A-BD48-39F5DB796CE4}" srcOrd="0" destOrd="0" presId="urn:microsoft.com/office/officeart/2005/8/layout/pyramid1"/>
    <dgm:cxn modelId="{72EB9E18-4C4A-4ECE-9B0F-07A188D2AE60}" type="presOf" srcId="{33011628-247C-49B6-B4FB-A4235FD79477}" destId="{86A11E21-61DC-4D09-9FCF-F597E59618D8}" srcOrd="0" destOrd="0" presId="urn:microsoft.com/office/officeart/2005/8/layout/pyramid1"/>
    <dgm:cxn modelId="{55DF7E31-F0AE-4D27-839D-45A08359482A}" type="presOf" srcId="{D33D6D0F-7C88-4377-9835-DCCE846B4D69}" destId="{8C129763-2E14-42D3-995E-253EDB902454}" srcOrd="0" destOrd="0" presId="urn:microsoft.com/office/officeart/2005/8/layout/pyramid1"/>
    <dgm:cxn modelId="{9626D6DE-001C-4EEA-94C3-52D6C3A18359}" type="presOf" srcId="{33011628-247C-49B6-B4FB-A4235FD79477}" destId="{9657F44F-C7F2-45CB-801C-6C407704B848}" srcOrd="1" destOrd="0" presId="urn:microsoft.com/office/officeart/2005/8/layout/pyramid1"/>
    <dgm:cxn modelId="{AEBA55AA-9C02-476B-88A4-D642F2536FE3}" type="presOf" srcId="{0464C616-A0F6-4FD5-8620-ECC652D06A76}" destId="{C55A90F3-4001-4469-9ECB-C920A4231F29}" srcOrd="1" destOrd="0" presId="urn:microsoft.com/office/officeart/2005/8/layout/pyramid1"/>
    <dgm:cxn modelId="{2E777CA8-0644-4EC3-A611-9440B663DE1B}" srcId="{BEAE6CA1-0582-4905-9012-FE8EAEA938F4}" destId="{D5C21519-C022-41B4-B9DA-3246998339B8}" srcOrd="2" destOrd="0" parTransId="{5900C0BC-216F-433E-A210-EE34E306CFDB}" sibTransId="{BA40497F-42F3-427A-A0EE-9F7B956F5F84}"/>
    <dgm:cxn modelId="{68DFEF52-696B-4622-A943-56C66A5249E7}" type="presOf" srcId="{8D81E519-39FE-42BE-AA2A-20B2103632C3}" destId="{AD550FE0-FD2A-43EB-8A07-537B88A633D3}" srcOrd="0" destOrd="0" presId="urn:microsoft.com/office/officeart/2005/8/layout/pyramid1"/>
    <dgm:cxn modelId="{E2CD955D-7B40-4B20-BAC5-DAAD5CD7EF1D}" type="presOf" srcId="{E18A3520-6711-4355-8A2C-F78FB827DD2B}" destId="{31FF7E91-9E85-4B6E-814B-CD7FC6AC9CA7}" srcOrd="1" destOrd="0" presId="urn:microsoft.com/office/officeart/2005/8/layout/pyramid1"/>
    <dgm:cxn modelId="{2224C8AD-6538-4DAE-A97E-715CFBB75D1A}" type="presParOf" srcId="{1036A745-695C-4B3F-A5CE-2AFE87D48177}" destId="{1BBB5F1A-6A28-4EBD-A072-40EE0C09F793}" srcOrd="0" destOrd="0" presId="urn:microsoft.com/office/officeart/2005/8/layout/pyramid1"/>
    <dgm:cxn modelId="{78A2A1B4-4964-4769-8D03-37B95D23970E}" type="presParOf" srcId="{1BBB5F1A-6A28-4EBD-A072-40EE0C09F793}" destId="{AD550FE0-FD2A-43EB-8A07-537B88A633D3}" srcOrd="0" destOrd="0" presId="urn:microsoft.com/office/officeart/2005/8/layout/pyramid1"/>
    <dgm:cxn modelId="{950F6C45-D853-4DE1-A897-13875E2EF9DE}" type="presParOf" srcId="{1BBB5F1A-6A28-4EBD-A072-40EE0C09F793}" destId="{4C870D44-179F-4856-9DD4-F15D2803F991}" srcOrd="1" destOrd="0" presId="urn:microsoft.com/office/officeart/2005/8/layout/pyramid1"/>
    <dgm:cxn modelId="{BF73457E-065A-40D0-A202-908802103794}" type="presParOf" srcId="{1036A745-695C-4B3F-A5CE-2AFE87D48177}" destId="{E22231C5-F3F9-4E75-9C22-468AA0C612A5}" srcOrd="1" destOrd="0" presId="urn:microsoft.com/office/officeart/2005/8/layout/pyramid1"/>
    <dgm:cxn modelId="{7B231E71-B502-4065-9CE9-5B99A2CEBDAC}" type="presParOf" srcId="{E22231C5-F3F9-4E75-9C22-468AA0C612A5}" destId="{B90A7260-EDCE-4321-B060-BCBE2398CCA7}" srcOrd="0" destOrd="0" presId="urn:microsoft.com/office/officeart/2005/8/layout/pyramid1"/>
    <dgm:cxn modelId="{2D824E79-AC6C-4783-B427-9BA1A563E92D}" type="presParOf" srcId="{E22231C5-F3F9-4E75-9C22-468AA0C612A5}" destId="{C55A90F3-4001-4469-9ECB-C920A4231F29}" srcOrd="1" destOrd="0" presId="urn:microsoft.com/office/officeart/2005/8/layout/pyramid1"/>
    <dgm:cxn modelId="{C8806FDD-41DE-4D96-890A-1F9A689A8762}" type="presParOf" srcId="{1036A745-695C-4B3F-A5CE-2AFE87D48177}" destId="{8C97D9FA-CC92-4883-9C33-749F2EBEE15C}" srcOrd="2" destOrd="0" presId="urn:microsoft.com/office/officeart/2005/8/layout/pyramid1"/>
    <dgm:cxn modelId="{331D3B30-0EEE-43D3-855C-28308D648C97}" type="presParOf" srcId="{8C97D9FA-CC92-4883-9C33-749F2EBEE15C}" destId="{98E66B24-D782-4D8A-BE1B-40DEB2C0A47A}" srcOrd="0" destOrd="0" presId="urn:microsoft.com/office/officeart/2005/8/layout/pyramid1"/>
    <dgm:cxn modelId="{43DDB59F-C95D-4123-9F8F-1498AECA1614}" type="presParOf" srcId="{8C97D9FA-CC92-4883-9C33-749F2EBEE15C}" destId="{1713F52B-1806-4FD2-AFBB-BF97539F9D54}" srcOrd="1" destOrd="0" presId="urn:microsoft.com/office/officeart/2005/8/layout/pyramid1"/>
    <dgm:cxn modelId="{C7D3D61D-8B0A-46FA-B83D-3AE46EB63217}" type="presParOf" srcId="{1036A745-695C-4B3F-A5CE-2AFE87D48177}" destId="{F4C7711D-096D-4812-A1F9-0E6CFF1078AD}" srcOrd="3" destOrd="0" presId="urn:microsoft.com/office/officeart/2005/8/layout/pyramid1"/>
    <dgm:cxn modelId="{D8B4FC1D-C8FD-4CCC-B90B-907DF485EF30}" type="presParOf" srcId="{F4C7711D-096D-4812-A1F9-0E6CFF1078AD}" destId="{90060ED4-273F-4747-A7A0-1438F93B816F}" srcOrd="0" destOrd="0" presId="urn:microsoft.com/office/officeart/2005/8/layout/pyramid1"/>
    <dgm:cxn modelId="{9DF40247-D606-4497-83E9-12D634AEE6DD}" type="presParOf" srcId="{F4C7711D-096D-4812-A1F9-0E6CFF1078AD}" destId="{7610C7F7-BA05-40C2-A511-FB82B547173E}" srcOrd="1" destOrd="0" presId="urn:microsoft.com/office/officeart/2005/8/layout/pyramid1"/>
    <dgm:cxn modelId="{D08FE93D-CD07-4E3D-9704-C36C7CA976EE}" type="presParOf" srcId="{1036A745-695C-4B3F-A5CE-2AFE87D48177}" destId="{D24DCA72-0192-43B5-A3A4-D73A22940F07}" srcOrd="4" destOrd="0" presId="urn:microsoft.com/office/officeart/2005/8/layout/pyramid1"/>
    <dgm:cxn modelId="{3B0E54EF-6F19-4782-B22D-59DD0EE81A1A}" type="presParOf" srcId="{D24DCA72-0192-43B5-A3A4-D73A22940F07}" destId="{8C129763-2E14-42D3-995E-253EDB902454}" srcOrd="0" destOrd="0" presId="urn:microsoft.com/office/officeart/2005/8/layout/pyramid1"/>
    <dgm:cxn modelId="{44E65508-F5ED-428C-ACBD-D30946DC1BB4}" type="presParOf" srcId="{D24DCA72-0192-43B5-A3A4-D73A22940F07}" destId="{4DEF628E-7F7C-4E85-ADA8-97F2F8DD36C5}" srcOrd="1" destOrd="0" presId="urn:microsoft.com/office/officeart/2005/8/layout/pyramid1"/>
    <dgm:cxn modelId="{999B9566-3FDA-4E91-9309-4E7FB0D1921C}" type="presParOf" srcId="{1036A745-695C-4B3F-A5CE-2AFE87D48177}" destId="{85494689-2F33-4EDB-A3A2-530A332DE7D2}" srcOrd="5" destOrd="0" presId="urn:microsoft.com/office/officeart/2005/8/layout/pyramid1"/>
    <dgm:cxn modelId="{9D088FAF-547E-4A6C-872F-1F585D48928F}" type="presParOf" srcId="{85494689-2F33-4EDB-A3A2-530A332DE7D2}" destId="{C0101582-E0C8-499A-BD48-39F5DB796CE4}" srcOrd="0" destOrd="0" presId="urn:microsoft.com/office/officeart/2005/8/layout/pyramid1"/>
    <dgm:cxn modelId="{6AA60D6B-33BB-4FBE-8ACD-2D7BCABBE774}" type="presParOf" srcId="{85494689-2F33-4EDB-A3A2-530A332DE7D2}" destId="{31FF7E91-9E85-4B6E-814B-CD7FC6AC9CA7}" srcOrd="1" destOrd="0" presId="urn:microsoft.com/office/officeart/2005/8/layout/pyramid1"/>
    <dgm:cxn modelId="{4BAEDE27-0D72-4501-85A8-1EE1835E1C17}" type="presParOf" srcId="{1036A745-695C-4B3F-A5CE-2AFE87D48177}" destId="{CFB76E88-3A73-46B7-A392-1AB4FDF9FD56}" srcOrd="6" destOrd="0" presId="urn:microsoft.com/office/officeart/2005/8/layout/pyramid1"/>
    <dgm:cxn modelId="{7A5B689F-C336-424F-80AB-097F9FCA136E}" type="presParOf" srcId="{CFB76E88-3A73-46B7-A392-1AB4FDF9FD56}" destId="{86A11E21-61DC-4D09-9FCF-F597E59618D8}" srcOrd="0" destOrd="0" presId="urn:microsoft.com/office/officeart/2005/8/layout/pyramid1"/>
    <dgm:cxn modelId="{7CDDA7C2-DCAA-4EE9-A96A-955E2A1AB426}" type="presParOf" srcId="{CFB76E88-3A73-46B7-A392-1AB4FDF9FD56}" destId="{9657F44F-C7F2-45CB-801C-6C407704B848}" srcOrd="1" destOrd="0" presId="urn:microsoft.com/office/officeart/2005/8/layout/pyramid1"/>
  </dgm:cxnLst>
  <dgm:bg/>
  <dgm:whole/>
</dgm:dataModel>
</file>

<file path=ppt/diagrams/data2.xml><?xml version="1.0" encoding="utf-8"?>
<dgm:dataModel xmlns:dgm="http://schemas.openxmlformats.org/drawingml/2006/diagram" xmlns:a="http://schemas.openxmlformats.org/drawingml/2006/main">
  <dgm:ptLst>
    <dgm:pt modelId="{A4AE3F1B-EB26-4F34-9780-5BBC83EF1BED}"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GB"/>
        </a:p>
      </dgm:t>
    </dgm:pt>
    <dgm:pt modelId="{091824EA-0423-4CCC-B05D-18DB23EC8C37}" type="pres">
      <dgm:prSet presAssocID="{A4AE3F1B-EB26-4F34-9780-5BBC83EF1BED}" presName="cycle" presStyleCnt="0">
        <dgm:presLayoutVars>
          <dgm:dir/>
          <dgm:resizeHandles val="exact"/>
        </dgm:presLayoutVars>
      </dgm:prSet>
      <dgm:spPr/>
      <dgm:t>
        <a:bodyPr/>
        <a:lstStyle/>
        <a:p>
          <a:endParaRPr lang="en-GB"/>
        </a:p>
      </dgm:t>
    </dgm:pt>
  </dgm:ptLst>
  <dgm:cxnLst>
    <dgm:cxn modelId="{EC3168F5-2EB3-43EA-9E26-D39E09700FCB}" type="presOf" srcId="{A4AE3F1B-EB26-4F34-9780-5BBC83EF1BED}" destId="{091824EA-0423-4CCC-B05D-18DB23EC8C37}" srcOrd="0" destOrd="0" presId="urn:microsoft.com/office/officeart/2005/8/layout/cycle6"/>
  </dgm:cxnLst>
  <dgm:bg/>
  <dgm:whole/>
</dgm:dataModel>
</file>

<file path=ppt/diagrams/data3.xml><?xml version="1.0" encoding="utf-8"?>
<dgm:dataModel xmlns:dgm="http://schemas.openxmlformats.org/drawingml/2006/diagram" xmlns:a="http://schemas.openxmlformats.org/drawingml/2006/main">
  <dgm:ptLst>
    <dgm:pt modelId="{1D979FC7-39B3-4ACF-8124-59437979EC8D}" type="doc">
      <dgm:prSet loTypeId="urn:microsoft.com/office/officeart/2005/8/layout/cycle6" loCatId="relationship" qsTypeId="urn:microsoft.com/office/officeart/2005/8/quickstyle/simple1" qsCatId="simple" csTypeId="urn:microsoft.com/office/officeart/2005/8/colors/colorful1" csCatId="colorful" phldr="1"/>
      <dgm:spPr/>
      <dgm:t>
        <a:bodyPr/>
        <a:lstStyle/>
        <a:p>
          <a:endParaRPr lang="en-GB"/>
        </a:p>
      </dgm:t>
    </dgm:pt>
    <dgm:pt modelId="{4B15EF89-4C9E-4381-9988-D1D3B36C36D1}">
      <dgm:prSet phldrT="[Text]"/>
      <dgm:spPr/>
      <dgm:t>
        <a:bodyPr/>
        <a:lstStyle/>
        <a:p>
          <a:r>
            <a:rPr lang="en-GB" dirty="0" smtClean="0"/>
            <a:t>Starts</a:t>
          </a:r>
          <a:endParaRPr lang="en-GB" dirty="0"/>
        </a:p>
      </dgm:t>
    </dgm:pt>
    <dgm:pt modelId="{A652CCA0-A4E1-412F-97A6-2BD705DA8D79}" type="parTrans" cxnId="{9CDFC59C-4B51-470B-8B52-33969867B116}">
      <dgm:prSet/>
      <dgm:spPr/>
      <dgm:t>
        <a:bodyPr/>
        <a:lstStyle/>
        <a:p>
          <a:endParaRPr lang="en-GB"/>
        </a:p>
      </dgm:t>
    </dgm:pt>
    <dgm:pt modelId="{5A9AEC1C-F957-4A0D-8402-EEA419AEBB3B}" type="sibTrans" cxnId="{9CDFC59C-4B51-470B-8B52-33969867B116}">
      <dgm:prSet/>
      <dgm:spPr/>
      <dgm:t>
        <a:bodyPr/>
        <a:lstStyle/>
        <a:p>
          <a:endParaRPr lang="en-GB"/>
        </a:p>
      </dgm:t>
    </dgm:pt>
    <dgm:pt modelId="{18E4226C-8B0C-4169-B6FB-7BA5A9F2D1E7}">
      <dgm:prSet phldrT="[Text]"/>
      <dgm:spPr/>
      <dgm:t>
        <a:bodyPr/>
        <a:lstStyle/>
        <a:p>
          <a:r>
            <a:rPr lang="en-GB" dirty="0" smtClean="0"/>
            <a:t>Stroke</a:t>
          </a:r>
          <a:endParaRPr lang="en-GB" dirty="0"/>
        </a:p>
      </dgm:t>
    </dgm:pt>
    <dgm:pt modelId="{7884F2BE-7607-4103-A624-D26E2C011C95}" type="parTrans" cxnId="{CCA1E30E-3C95-4A0A-B6B8-051A75678443}">
      <dgm:prSet/>
      <dgm:spPr/>
      <dgm:t>
        <a:bodyPr/>
        <a:lstStyle/>
        <a:p>
          <a:endParaRPr lang="en-GB"/>
        </a:p>
      </dgm:t>
    </dgm:pt>
    <dgm:pt modelId="{968B2BAD-9023-48AE-9A42-04FB508F2C01}" type="sibTrans" cxnId="{CCA1E30E-3C95-4A0A-B6B8-051A75678443}">
      <dgm:prSet/>
      <dgm:spPr/>
      <dgm:t>
        <a:bodyPr/>
        <a:lstStyle/>
        <a:p>
          <a:endParaRPr lang="en-GB"/>
        </a:p>
      </dgm:t>
    </dgm:pt>
    <dgm:pt modelId="{D0624073-1137-45F1-93A5-0E87A6B9947D}">
      <dgm:prSet phldrT="[Text]"/>
      <dgm:spPr/>
      <dgm:t>
        <a:bodyPr/>
        <a:lstStyle/>
        <a:p>
          <a:r>
            <a:rPr lang="en-GB" dirty="0" smtClean="0"/>
            <a:t>Finish</a:t>
          </a:r>
          <a:endParaRPr lang="en-GB" dirty="0"/>
        </a:p>
      </dgm:t>
    </dgm:pt>
    <dgm:pt modelId="{F5EDC587-AD9C-472D-9F71-B7736FB1235B}" type="parTrans" cxnId="{227C283C-4681-4AB2-BD7E-F19A1AE97999}">
      <dgm:prSet/>
      <dgm:spPr/>
      <dgm:t>
        <a:bodyPr/>
        <a:lstStyle/>
        <a:p>
          <a:endParaRPr lang="en-GB"/>
        </a:p>
      </dgm:t>
    </dgm:pt>
    <dgm:pt modelId="{F58C7B2D-42CA-4224-A1B6-E32198C2532A}" type="sibTrans" cxnId="{227C283C-4681-4AB2-BD7E-F19A1AE97999}">
      <dgm:prSet/>
      <dgm:spPr/>
      <dgm:t>
        <a:bodyPr/>
        <a:lstStyle/>
        <a:p>
          <a:endParaRPr lang="en-GB"/>
        </a:p>
      </dgm:t>
    </dgm:pt>
    <dgm:pt modelId="{038BAFA3-E496-492A-8B27-0EAA11A8949D}">
      <dgm:prSet phldrT="[Text]"/>
      <dgm:spPr/>
      <dgm:t>
        <a:bodyPr/>
        <a:lstStyle/>
        <a:p>
          <a:r>
            <a:rPr lang="en-GB" dirty="0" smtClean="0"/>
            <a:t>Delays</a:t>
          </a:r>
          <a:endParaRPr lang="en-GB" dirty="0"/>
        </a:p>
      </dgm:t>
    </dgm:pt>
    <dgm:pt modelId="{7505F61E-D7C8-47D7-8E80-BCA46CA5BF07}" type="parTrans" cxnId="{A9740DC7-6FA7-4145-928F-B7ED32044294}">
      <dgm:prSet/>
      <dgm:spPr/>
      <dgm:t>
        <a:bodyPr/>
        <a:lstStyle/>
        <a:p>
          <a:endParaRPr lang="en-GB"/>
        </a:p>
      </dgm:t>
    </dgm:pt>
    <dgm:pt modelId="{3D3DE483-BBBC-4D5F-BF27-60545A408499}" type="sibTrans" cxnId="{A9740DC7-6FA7-4145-928F-B7ED32044294}">
      <dgm:prSet/>
      <dgm:spPr/>
      <dgm:t>
        <a:bodyPr/>
        <a:lstStyle/>
        <a:p>
          <a:endParaRPr lang="en-GB"/>
        </a:p>
      </dgm:t>
    </dgm:pt>
    <dgm:pt modelId="{B346C41B-07E0-4B8E-9287-836657961B2D}">
      <dgm:prSet phldrT="[Text]"/>
      <dgm:spPr/>
      <dgm:t>
        <a:bodyPr/>
        <a:lstStyle/>
        <a:p>
          <a:r>
            <a:rPr lang="en-GB" dirty="0" smtClean="0"/>
            <a:t>Conduct</a:t>
          </a:r>
          <a:endParaRPr lang="en-GB" dirty="0"/>
        </a:p>
      </dgm:t>
    </dgm:pt>
    <dgm:pt modelId="{039A8084-4894-44F9-8389-1FA1E63DFA7F}" type="parTrans" cxnId="{2625C016-9956-403F-B7EB-6A00B21FB80B}">
      <dgm:prSet/>
      <dgm:spPr/>
      <dgm:t>
        <a:bodyPr/>
        <a:lstStyle/>
        <a:p>
          <a:endParaRPr lang="en-GB"/>
        </a:p>
      </dgm:t>
    </dgm:pt>
    <dgm:pt modelId="{77CEEC42-EBFA-4373-A916-DFC92A9FD4F6}" type="sibTrans" cxnId="{2625C016-9956-403F-B7EB-6A00B21FB80B}">
      <dgm:prSet/>
      <dgm:spPr/>
      <dgm:t>
        <a:bodyPr/>
        <a:lstStyle/>
        <a:p>
          <a:endParaRPr lang="en-GB"/>
        </a:p>
      </dgm:t>
    </dgm:pt>
    <dgm:pt modelId="{1C6C7325-EEC8-48AF-B798-028D21A573CE}" type="pres">
      <dgm:prSet presAssocID="{1D979FC7-39B3-4ACF-8124-59437979EC8D}" presName="cycle" presStyleCnt="0">
        <dgm:presLayoutVars>
          <dgm:dir/>
          <dgm:resizeHandles val="exact"/>
        </dgm:presLayoutVars>
      </dgm:prSet>
      <dgm:spPr/>
      <dgm:t>
        <a:bodyPr/>
        <a:lstStyle/>
        <a:p>
          <a:endParaRPr lang="en-GB"/>
        </a:p>
      </dgm:t>
    </dgm:pt>
    <dgm:pt modelId="{BCEA53BE-9A6C-4301-AA37-E0C13EA91978}" type="pres">
      <dgm:prSet presAssocID="{4B15EF89-4C9E-4381-9988-D1D3B36C36D1}" presName="node" presStyleLbl="node1" presStyleIdx="0" presStyleCnt="5">
        <dgm:presLayoutVars>
          <dgm:bulletEnabled val="1"/>
        </dgm:presLayoutVars>
      </dgm:prSet>
      <dgm:spPr/>
      <dgm:t>
        <a:bodyPr/>
        <a:lstStyle/>
        <a:p>
          <a:endParaRPr lang="en-GB"/>
        </a:p>
      </dgm:t>
    </dgm:pt>
    <dgm:pt modelId="{75B35F01-1FC1-41D8-8841-95D23D1E348A}" type="pres">
      <dgm:prSet presAssocID="{4B15EF89-4C9E-4381-9988-D1D3B36C36D1}" presName="spNode" presStyleCnt="0"/>
      <dgm:spPr/>
    </dgm:pt>
    <dgm:pt modelId="{2CCF4F42-EBBE-4D64-8E1C-5125AF7E32B0}" type="pres">
      <dgm:prSet presAssocID="{5A9AEC1C-F957-4A0D-8402-EEA419AEBB3B}" presName="sibTrans" presStyleLbl="sibTrans1D1" presStyleIdx="0" presStyleCnt="5"/>
      <dgm:spPr/>
      <dgm:t>
        <a:bodyPr/>
        <a:lstStyle/>
        <a:p>
          <a:endParaRPr lang="en-GB"/>
        </a:p>
      </dgm:t>
    </dgm:pt>
    <dgm:pt modelId="{22DF8D7A-712F-488A-A06B-2A13DF79E268}" type="pres">
      <dgm:prSet presAssocID="{18E4226C-8B0C-4169-B6FB-7BA5A9F2D1E7}" presName="node" presStyleLbl="node1" presStyleIdx="1" presStyleCnt="5">
        <dgm:presLayoutVars>
          <dgm:bulletEnabled val="1"/>
        </dgm:presLayoutVars>
      </dgm:prSet>
      <dgm:spPr/>
      <dgm:t>
        <a:bodyPr/>
        <a:lstStyle/>
        <a:p>
          <a:endParaRPr lang="en-GB"/>
        </a:p>
      </dgm:t>
    </dgm:pt>
    <dgm:pt modelId="{D6ADB98E-8E76-4D5B-BF33-186F76F42379}" type="pres">
      <dgm:prSet presAssocID="{18E4226C-8B0C-4169-B6FB-7BA5A9F2D1E7}" presName="spNode" presStyleCnt="0"/>
      <dgm:spPr/>
    </dgm:pt>
    <dgm:pt modelId="{89E018B9-1D5D-47B8-B7CA-5373B3095591}" type="pres">
      <dgm:prSet presAssocID="{968B2BAD-9023-48AE-9A42-04FB508F2C01}" presName="sibTrans" presStyleLbl="sibTrans1D1" presStyleIdx="1" presStyleCnt="5"/>
      <dgm:spPr/>
      <dgm:t>
        <a:bodyPr/>
        <a:lstStyle/>
        <a:p>
          <a:endParaRPr lang="en-GB"/>
        </a:p>
      </dgm:t>
    </dgm:pt>
    <dgm:pt modelId="{3F9EA4DD-E3D6-4851-9DC6-9037343DF30D}" type="pres">
      <dgm:prSet presAssocID="{D0624073-1137-45F1-93A5-0E87A6B9947D}" presName="node" presStyleLbl="node1" presStyleIdx="2" presStyleCnt="5">
        <dgm:presLayoutVars>
          <dgm:bulletEnabled val="1"/>
        </dgm:presLayoutVars>
      </dgm:prSet>
      <dgm:spPr/>
      <dgm:t>
        <a:bodyPr/>
        <a:lstStyle/>
        <a:p>
          <a:endParaRPr lang="en-GB"/>
        </a:p>
      </dgm:t>
    </dgm:pt>
    <dgm:pt modelId="{C8257487-D25B-49AF-B608-6958A9E72DC9}" type="pres">
      <dgm:prSet presAssocID="{D0624073-1137-45F1-93A5-0E87A6B9947D}" presName="spNode" presStyleCnt="0"/>
      <dgm:spPr/>
    </dgm:pt>
    <dgm:pt modelId="{07716511-FE01-4DFB-B012-FC3C894B3969}" type="pres">
      <dgm:prSet presAssocID="{F58C7B2D-42CA-4224-A1B6-E32198C2532A}" presName="sibTrans" presStyleLbl="sibTrans1D1" presStyleIdx="2" presStyleCnt="5"/>
      <dgm:spPr/>
      <dgm:t>
        <a:bodyPr/>
        <a:lstStyle/>
        <a:p>
          <a:endParaRPr lang="en-GB"/>
        </a:p>
      </dgm:t>
    </dgm:pt>
    <dgm:pt modelId="{8A45D43D-6D35-49DB-942B-8BA049B3BDEB}" type="pres">
      <dgm:prSet presAssocID="{038BAFA3-E496-492A-8B27-0EAA11A8949D}" presName="node" presStyleLbl="node1" presStyleIdx="3" presStyleCnt="5">
        <dgm:presLayoutVars>
          <dgm:bulletEnabled val="1"/>
        </dgm:presLayoutVars>
      </dgm:prSet>
      <dgm:spPr/>
      <dgm:t>
        <a:bodyPr/>
        <a:lstStyle/>
        <a:p>
          <a:endParaRPr lang="en-GB"/>
        </a:p>
      </dgm:t>
    </dgm:pt>
    <dgm:pt modelId="{C109564C-A3C4-447B-A2EC-E4CD89DD641A}" type="pres">
      <dgm:prSet presAssocID="{038BAFA3-E496-492A-8B27-0EAA11A8949D}" presName="spNode" presStyleCnt="0"/>
      <dgm:spPr/>
    </dgm:pt>
    <dgm:pt modelId="{A5888BA5-3D25-4119-8997-2ED22D15C844}" type="pres">
      <dgm:prSet presAssocID="{3D3DE483-BBBC-4D5F-BF27-60545A408499}" presName="sibTrans" presStyleLbl="sibTrans1D1" presStyleIdx="3" presStyleCnt="5"/>
      <dgm:spPr/>
      <dgm:t>
        <a:bodyPr/>
        <a:lstStyle/>
        <a:p>
          <a:endParaRPr lang="en-GB"/>
        </a:p>
      </dgm:t>
    </dgm:pt>
    <dgm:pt modelId="{74DC24DC-4FB7-4F53-AF36-C4C18605E302}" type="pres">
      <dgm:prSet presAssocID="{B346C41B-07E0-4B8E-9287-836657961B2D}" presName="node" presStyleLbl="node1" presStyleIdx="4" presStyleCnt="5">
        <dgm:presLayoutVars>
          <dgm:bulletEnabled val="1"/>
        </dgm:presLayoutVars>
      </dgm:prSet>
      <dgm:spPr/>
      <dgm:t>
        <a:bodyPr/>
        <a:lstStyle/>
        <a:p>
          <a:endParaRPr lang="en-GB"/>
        </a:p>
      </dgm:t>
    </dgm:pt>
    <dgm:pt modelId="{9A43B318-1F44-4594-B9AB-27B22833ADEB}" type="pres">
      <dgm:prSet presAssocID="{B346C41B-07E0-4B8E-9287-836657961B2D}" presName="spNode" presStyleCnt="0"/>
      <dgm:spPr/>
    </dgm:pt>
    <dgm:pt modelId="{106B5EC8-BC69-4263-9358-6B148F91BAEE}" type="pres">
      <dgm:prSet presAssocID="{77CEEC42-EBFA-4373-A916-DFC92A9FD4F6}" presName="sibTrans" presStyleLbl="sibTrans1D1" presStyleIdx="4" presStyleCnt="5"/>
      <dgm:spPr/>
      <dgm:t>
        <a:bodyPr/>
        <a:lstStyle/>
        <a:p>
          <a:endParaRPr lang="en-GB"/>
        </a:p>
      </dgm:t>
    </dgm:pt>
  </dgm:ptLst>
  <dgm:cxnLst>
    <dgm:cxn modelId="{CCA1E30E-3C95-4A0A-B6B8-051A75678443}" srcId="{1D979FC7-39B3-4ACF-8124-59437979EC8D}" destId="{18E4226C-8B0C-4169-B6FB-7BA5A9F2D1E7}" srcOrd="1" destOrd="0" parTransId="{7884F2BE-7607-4103-A624-D26E2C011C95}" sibTransId="{968B2BAD-9023-48AE-9A42-04FB508F2C01}"/>
    <dgm:cxn modelId="{BD30318C-B0A5-48ED-BBC7-5CBE2A22A452}" type="presOf" srcId="{038BAFA3-E496-492A-8B27-0EAA11A8949D}" destId="{8A45D43D-6D35-49DB-942B-8BA049B3BDEB}" srcOrd="0" destOrd="0" presId="urn:microsoft.com/office/officeart/2005/8/layout/cycle6"/>
    <dgm:cxn modelId="{E2E76032-B7FE-4631-901C-830AED4D4E09}" type="presOf" srcId="{3D3DE483-BBBC-4D5F-BF27-60545A408499}" destId="{A5888BA5-3D25-4119-8997-2ED22D15C844}" srcOrd="0" destOrd="0" presId="urn:microsoft.com/office/officeart/2005/8/layout/cycle6"/>
    <dgm:cxn modelId="{2534FF50-AF8F-4FD9-97FF-E4280B66F0FE}" type="presOf" srcId="{4B15EF89-4C9E-4381-9988-D1D3B36C36D1}" destId="{BCEA53BE-9A6C-4301-AA37-E0C13EA91978}" srcOrd="0" destOrd="0" presId="urn:microsoft.com/office/officeart/2005/8/layout/cycle6"/>
    <dgm:cxn modelId="{2625C016-9956-403F-B7EB-6A00B21FB80B}" srcId="{1D979FC7-39B3-4ACF-8124-59437979EC8D}" destId="{B346C41B-07E0-4B8E-9287-836657961B2D}" srcOrd="4" destOrd="0" parTransId="{039A8084-4894-44F9-8389-1FA1E63DFA7F}" sibTransId="{77CEEC42-EBFA-4373-A916-DFC92A9FD4F6}"/>
    <dgm:cxn modelId="{BAFA2A9E-C7EA-4F72-B6A0-3F38D32D7D06}" type="presOf" srcId="{5A9AEC1C-F957-4A0D-8402-EEA419AEBB3B}" destId="{2CCF4F42-EBBE-4D64-8E1C-5125AF7E32B0}" srcOrd="0" destOrd="0" presId="urn:microsoft.com/office/officeart/2005/8/layout/cycle6"/>
    <dgm:cxn modelId="{EBC53B01-1B03-4A76-978F-8E6679CD9998}" type="presOf" srcId="{968B2BAD-9023-48AE-9A42-04FB508F2C01}" destId="{89E018B9-1D5D-47B8-B7CA-5373B3095591}" srcOrd="0" destOrd="0" presId="urn:microsoft.com/office/officeart/2005/8/layout/cycle6"/>
    <dgm:cxn modelId="{B0773787-3190-467F-B1D5-FEA1D8746EB9}" type="presOf" srcId="{77CEEC42-EBFA-4373-A916-DFC92A9FD4F6}" destId="{106B5EC8-BC69-4263-9358-6B148F91BAEE}" srcOrd="0" destOrd="0" presId="urn:microsoft.com/office/officeart/2005/8/layout/cycle6"/>
    <dgm:cxn modelId="{9CDFC59C-4B51-470B-8B52-33969867B116}" srcId="{1D979FC7-39B3-4ACF-8124-59437979EC8D}" destId="{4B15EF89-4C9E-4381-9988-D1D3B36C36D1}" srcOrd="0" destOrd="0" parTransId="{A652CCA0-A4E1-412F-97A6-2BD705DA8D79}" sibTransId="{5A9AEC1C-F957-4A0D-8402-EEA419AEBB3B}"/>
    <dgm:cxn modelId="{23430093-7D04-45EA-A73B-8D56E2771BED}" type="presOf" srcId="{F58C7B2D-42CA-4224-A1B6-E32198C2532A}" destId="{07716511-FE01-4DFB-B012-FC3C894B3969}" srcOrd="0" destOrd="0" presId="urn:microsoft.com/office/officeart/2005/8/layout/cycle6"/>
    <dgm:cxn modelId="{78AC9A26-A8EF-4A31-B696-63C4BF55C3A2}" type="presOf" srcId="{18E4226C-8B0C-4169-B6FB-7BA5A9F2D1E7}" destId="{22DF8D7A-712F-488A-A06B-2A13DF79E268}" srcOrd="0" destOrd="0" presId="urn:microsoft.com/office/officeart/2005/8/layout/cycle6"/>
    <dgm:cxn modelId="{7CB79973-377A-4DBD-BFA1-8383EAEBA9CE}" type="presOf" srcId="{B346C41B-07E0-4B8E-9287-836657961B2D}" destId="{74DC24DC-4FB7-4F53-AF36-C4C18605E302}" srcOrd="0" destOrd="0" presId="urn:microsoft.com/office/officeart/2005/8/layout/cycle6"/>
    <dgm:cxn modelId="{10298158-F044-4DC8-A305-8B8E59CC170E}" type="presOf" srcId="{D0624073-1137-45F1-93A5-0E87A6B9947D}" destId="{3F9EA4DD-E3D6-4851-9DC6-9037343DF30D}" srcOrd="0" destOrd="0" presId="urn:microsoft.com/office/officeart/2005/8/layout/cycle6"/>
    <dgm:cxn modelId="{47D48BFE-177F-4C4F-AC9B-AD17F5D330A6}" type="presOf" srcId="{1D979FC7-39B3-4ACF-8124-59437979EC8D}" destId="{1C6C7325-EEC8-48AF-B798-028D21A573CE}" srcOrd="0" destOrd="0" presId="urn:microsoft.com/office/officeart/2005/8/layout/cycle6"/>
    <dgm:cxn modelId="{A9740DC7-6FA7-4145-928F-B7ED32044294}" srcId="{1D979FC7-39B3-4ACF-8124-59437979EC8D}" destId="{038BAFA3-E496-492A-8B27-0EAA11A8949D}" srcOrd="3" destOrd="0" parTransId="{7505F61E-D7C8-47D7-8E80-BCA46CA5BF07}" sibTransId="{3D3DE483-BBBC-4D5F-BF27-60545A408499}"/>
    <dgm:cxn modelId="{227C283C-4681-4AB2-BD7E-F19A1AE97999}" srcId="{1D979FC7-39B3-4ACF-8124-59437979EC8D}" destId="{D0624073-1137-45F1-93A5-0E87A6B9947D}" srcOrd="2" destOrd="0" parTransId="{F5EDC587-AD9C-472D-9F71-B7736FB1235B}" sibTransId="{F58C7B2D-42CA-4224-A1B6-E32198C2532A}"/>
    <dgm:cxn modelId="{A0922888-F960-4A2E-BFF3-05D1E7722081}" type="presParOf" srcId="{1C6C7325-EEC8-48AF-B798-028D21A573CE}" destId="{BCEA53BE-9A6C-4301-AA37-E0C13EA91978}" srcOrd="0" destOrd="0" presId="urn:microsoft.com/office/officeart/2005/8/layout/cycle6"/>
    <dgm:cxn modelId="{180619DF-2592-4A9D-BAF4-805D387D2BD9}" type="presParOf" srcId="{1C6C7325-EEC8-48AF-B798-028D21A573CE}" destId="{75B35F01-1FC1-41D8-8841-95D23D1E348A}" srcOrd="1" destOrd="0" presId="urn:microsoft.com/office/officeart/2005/8/layout/cycle6"/>
    <dgm:cxn modelId="{BDDD8F0C-444B-4878-B92C-7FC128DE0D41}" type="presParOf" srcId="{1C6C7325-EEC8-48AF-B798-028D21A573CE}" destId="{2CCF4F42-EBBE-4D64-8E1C-5125AF7E32B0}" srcOrd="2" destOrd="0" presId="urn:microsoft.com/office/officeart/2005/8/layout/cycle6"/>
    <dgm:cxn modelId="{C7C0E51B-1000-48DA-980E-E1DF348C5349}" type="presParOf" srcId="{1C6C7325-EEC8-48AF-B798-028D21A573CE}" destId="{22DF8D7A-712F-488A-A06B-2A13DF79E268}" srcOrd="3" destOrd="0" presId="urn:microsoft.com/office/officeart/2005/8/layout/cycle6"/>
    <dgm:cxn modelId="{8CFF9C18-3D96-4394-A567-4F6BB07D2274}" type="presParOf" srcId="{1C6C7325-EEC8-48AF-B798-028D21A573CE}" destId="{D6ADB98E-8E76-4D5B-BF33-186F76F42379}" srcOrd="4" destOrd="0" presId="urn:microsoft.com/office/officeart/2005/8/layout/cycle6"/>
    <dgm:cxn modelId="{63E08F88-BBD4-48A8-A8CC-CCF0F381FD04}" type="presParOf" srcId="{1C6C7325-EEC8-48AF-B798-028D21A573CE}" destId="{89E018B9-1D5D-47B8-B7CA-5373B3095591}" srcOrd="5" destOrd="0" presId="urn:microsoft.com/office/officeart/2005/8/layout/cycle6"/>
    <dgm:cxn modelId="{6108F64F-3485-4B91-824D-56A9BF8B1AF8}" type="presParOf" srcId="{1C6C7325-EEC8-48AF-B798-028D21A573CE}" destId="{3F9EA4DD-E3D6-4851-9DC6-9037343DF30D}" srcOrd="6" destOrd="0" presId="urn:microsoft.com/office/officeart/2005/8/layout/cycle6"/>
    <dgm:cxn modelId="{B18E88D3-AD97-4965-906F-28AA03CBB1AC}" type="presParOf" srcId="{1C6C7325-EEC8-48AF-B798-028D21A573CE}" destId="{C8257487-D25B-49AF-B608-6958A9E72DC9}" srcOrd="7" destOrd="0" presId="urn:microsoft.com/office/officeart/2005/8/layout/cycle6"/>
    <dgm:cxn modelId="{05CD232D-C1AA-4D2C-A69F-946F2EBBFEAA}" type="presParOf" srcId="{1C6C7325-EEC8-48AF-B798-028D21A573CE}" destId="{07716511-FE01-4DFB-B012-FC3C894B3969}" srcOrd="8" destOrd="0" presId="urn:microsoft.com/office/officeart/2005/8/layout/cycle6"/>
    <dgm:cxn modelId="{0DFEE663-79A7-4DAD-A8C2-7650FCABCCB7}" type="presParOf" srcId="{1C6C7325-EEC8-48AF-B798-028D21A573CE}" destId="{8A45D43D-6D35-49DB-942B-8BA049B3BDEB}" srcOrd="9" destOrd="0" presId="urn:microsoft.com/office/officeart/2005/8/layout/cycle6"/>
    <dgm:cxn modelId="{F511842C-C23A-4A8C-8DF2-4516242513BB}" type="presParOf" srcId="{1C6C7325-EEC8-48AF-B798-028D21A573CE}" destId="{C109564C-A3C4-447B-A2EC-E4CD89DD641A}" srcOrd="10" destOrd="0" presId="urn:microsoft.com/office/officeart/2005/8/layout/cycle6"/>
    <dgm:cxn modelId="{D1AADD7E-7A98-42B2-9CC1-3177C42C5613}" type="presParOf" srcId="{1C6C7325-EEC8-48AF-B798-028D21A573CE}" destId="{A5888BA5-3D25-4119-8997-2ED22D15C844}" srcOrd="11" destOrd="0" presId="urn:microsoft.com/office/officeart/2005/8/layout/cycle6"/>
    <dgm:cxn modelId="{DEABDA53-592F-449D-96BD-500A25E8D5D6}" type="presParOf" srcId="{1C6C7325-EEC8-48AF-B798-028D21A573CE}" destId="{74DC24DC-4FB7-4F53-AF36-C4C18605E302}" srcOrd="12" destOrd="0" presId="urn:microsoft.com/office/officeart/2005/8/layout/cycle6"/>
    <dgm:cxn modelId="{78270188-4976-462B-A6AD-C51E05AD7BB7}" type="presParOf" srcId="{1C6C7325-EEC8-48AF-B798-028D21A573CE}" destId="{9A43B318-1F44-4594-B9AB-27B22833ADEB}" srcOrd="13" destOrd="0" presId="urn:microsoft.com/office/officeart/2005/8/layout/cycle6"/>
    <dgm:cxn modelId="{ED296D00-FAA2-43B5-BA32-560C3BD67CBD}" type="presParOf" srcId="{1C6C7325-EEC8-48AF-B798-028D21A573CE}" destId="{106B5EC8-BC69-4263-9358-6B148F91BAEE}" srcOrd="14" destOrd="0" presId="urn:microsoft.com/office/officeart/2005/8/layout/cycle6"/>
  </dgm:cxnLst>
  <dgm:bg/>
  <dgm:whole/>
</dgm:dataModel>
</file>

<file path=ppt/diagrams/data4.xml><?xml version="1.0" encoding="utf-8"?>
<dgm:dataModel xmlns:dgm="http://schemas.openxmlformats.org/drawingml/2006/diagram" xmlns:a="http://schemas.openxmlformats.org/drawingml/2006/main">
  <dgm:ptLst>
    <dgm:pt modelId="{C28E4BD1-2929-4520-B0E5-FE4772034CF4}" type="doc">
      <dgm:prSet loTypeId="urn:microsoft.com/office/officeart/2005/8/layout/hProcess9" loCatId="process" qsTypeId="urn:microsoft.com/office/officeart/2005/8/quickstyle/simple1" qsCatId="simple" csTypeId="urn:microsoft.com/office/officeart/2005/8/colors/colorful4" csCatId="colorful" phldr="1"/>
      <dgm:spPr/>
    </dgm:pt>
    <dgm:pt modelId="{1D13020B-942C-429E-9A25-11E6DF62CC50}">
      <dgm:prSet phldrT="[Text]"/>
      <dgm:spPr/>
      <dgm:t>
        <a:bodyPr/>
        <a:lstStyle/>
        <a:p>
          <a:endParaRPr lang="en-GB" dirty="0" smtClean="0"/>
        </a:p>
        <a:p>
          <a:r>
            <a:rPr lang="en-GB" dirty="0" smtClean="0"/>
            <a:t>Series of short whistles 3-4	</a:t>
          </a:r>
          <a:endParaRPr lang="en-GB" dirty="0"/>
        </a:p>
      </dgm:t>
    </dgm:pt>
    <dgm:pt modelId="{7E5D9F63-077E-48ED-85F6-A7CC78812ED0}" type="parTrans" cxnId="{830CFC58-9DA1-414E-83A1-82013E136279}">
      <dgm:prSet/>
      <dgm:spPr/>
      <dgm:t>
        <a:bodyPr/>
        <a:lstStyle/>
        <a:p>
          <a:endParaRPr lang="en-GB"/>
        </a:p>
      </dgm:t>
    </dgm:pt>
    <dgm:pt modelId="{BF11759C-1157-420E-BC92-AB602FC477AD}" type="sibTrans" cxnId="{830CFC58-9DA1-414E-83A1-82013E136279}">
      <dgm:prSet/>
      <dgm:spPr/>
      <dgm:t>
        <a:bodyPr/>
        <a:lstStyle/>
        <a:p>
          <a:endParaRPr lang="en-GB"/>
        </a:p>
      </dgm:t>
    </dgm:pt>
    <dgm:pt modelId="{FED8F696-F9F7-4A59-B347-E04CB5FC6FFF}">
      <dgm:prSet phldrT="[Text]"/>
      <dgm:spPr/>
      <dgm:t>
        <a:bodyPr/>
        <a:lstStyle/>
        <a:p>
          <a:r>
            <a:rPr lang="en-GB" dirty="0" smtClean="0"/>
            <a:t>Buzzer or Horn	</a:t>
          </a:r>
          <a:endParaRPr lang="en-GB" dirty="0"/>
        </a:p>
      </dgm:t>
    </dgm:pt>
    <dgm:pt modelId="{094C6597-05C2-4335-AD31-05819B6F0DF2}" type="parTrans" cxnId="{B505B9D7-280F-4D79-8214-84963100D71C}">
      <dgm:prSet/>
      <dgm:spPr/>
      <dgm:t>
        <a:bodyPr/>
        <a:lstStyle/>
        <a:p>
          <a:endParaRPr lang="en-GB"/>
        </a:p>
      </dgm:t>
    </dgm:pt>
    <dgm:pt modelId="{899ACB8A-7BDE-486A-878E-85E6CF97E0B0}" type="sibTrans" cxnId="{B505B9D7-280F-4D79-8214-84963100D71C}">
      <dgm:prSet/>
      <dgm:spPr/>
      <dgm:t>
        <a:bodyPr/>
        <a:lstStyle/>
        <a:p>
          <a:endParaRPr lang="en-GB"/>
        </a:p>
      </dgm:t>
    </dgm:pt>
    <dgm:pt modelId="{3AB79893-C4F4-4C44-A99A-921843372292}">
      <dgm:prSet phldrT="[Text]"/>
      <dgm:spPr/>
      <dgm:t>
        <a:bodyPr/>
        <a:lstStyle/>
        <a:p>
          <a:r>
            <a:rPr lang="en-GB" dirty="0" smtClean="0"/>
            <a:t>Swimmer leaves the block</a:t>
          </a:r>
          <a:endParaRPr lang="en-GB" dirty="0"/>
        </a:p>
      </dgm:t>
    </dgm:pt>
    <dgm:pt modelId="{34600741-FAD4-44C7-9763-FBB87156660E}" type="parTrans" cxnId="{272E4382-C5AC-4336-B4F2-70C6046C97B7}">
      <dgm:prSet/>
      <dgm:spPr/>
      <dgm:t>
        <a:bodyPr/>
        <a:lstStyle/>
        <a:p>
          <a:endParaRPr lang="en-GB"/>
        </a:p>
      </dgm:t>
    </dgm:pt>
    <dgm:pt modelId="{0C27B4E1-2918-4303-AA47-521C3E83F0EE}" type="sibTrans" cxnId="{272E4382-C5AC-4336-B4F2-70C6046C97B7}">
      <dgm:prSet/>
      <dgm:spPr/>
      <dgm:t>
        <a:bodyPr/>
        <a:lstStyle/>
        <a:p>
          <a:endParaRPr lang="en-GB"/>
        </a:p>
      </dgm:t>
    </dgm:pt>
    <dgm:pt modelId="{576B7332-24D4-431E-BE5D-216882639747}">
      <dgm:prSet/>
      <dgm:spPr/>
      <dgm:t>
        <a:bodyPr/>
        <a:lstStyle/>
        <a:p>
          <a:endParaRPr lang="en-GB"/>
        </a:p>
      </dgm:t>
    </dgm:pt>
    <dgm:pt modelId="{D97230D1-0466-42DF-83C5-9178E94DF50D}" type="parTrans" cxnId="{4D5E1613-96CC-4703-B486-87A5AB3C6674}">
      <dgm:prSet/>
      <dgm:spPr/>
      <dgm:t>
        <a:bodyPr/>
        <a:lstStyle/>
        <a:p>
          <a:endParaRPr lang="en-GB"/>
        </a:p>
      </dgm:t>
    </dgm:pt>
    <dgm:pt modelId="{9AA419BA-02AB-4479-B483-64BBB6B2CC33}" type="sibTrans" cxnId="{4D5E1613-96CC-4703-B486-87A5AB3C6674}">
      <dgm:prSet/>
      <dgm:spPr/>
      <dgm:t>
        <a:bodyPr/>
        <a:lstStyle/>
        <a:p>
          <a:endParaRPr lang="en-GB"/>
        </a:p>
      </dgm:t>
    </dgm:pt>
    <dgm:pt modelId="{48F9934F-89C7-4876-84D2-2E2CE68C12AC}">
      <dgm:prSet/>
      <dgm:spPr/>
      <dgm:t>
        <a:bodyPr/>
        <a:lstStyle/>
        <a:p>
          <a:r>
            <a:rPr lang="en-GB" dirty="0" smtClean="0"/>
            <a:t>Take your Marks	</a:t>
          </a:r>
          <a:endParaRPr lang="en-GB" dirty="0"/>
        </a:p>
      </dgm:t>
    </dgm:pt>
    <dgm:pt modelId="{AA3A70F5-0312-4A93-AB47-68CC548C5AA8}" type="parTrans" cxnId="{ABE934C5-93F7-435C-8BDD-9CFF21D91008}">
      <dgm:prSet/>
      <dgm:spPr/>
      <dgm:t>
        <a:bodyPr/>
        <a:lstStyle/>
        <a:p>
          <a:endParaRPr lang="en-GB"/>
        </a:p>
      </dgm:t>
    </dgm:pt>
    <dgm:pt modelId="{4F6BDC34-4AD9-4C73-A696-08073C581C70}" type="sibTrans" cxnId="{ABE934C5-93F7-435C-8BDD-9CFF21D91008}">
      <dgm:prSet/>
      <dgm:spPr/>
      <dgm:t>
        <a:bodyPr/>
        <a:lstStyle/>
        <a:p>
          <a:endParaRPr lang="en-GB"/>
        </a:p>
      </dgm:t>
    </dgm:pt>
    <dgm:pt modelId="{35FF291A-04E9-44BF-BABA-1D279F867176}">
      <dgm:prSet/>
      <dgm:spPr/>
      <dgm:t>
        <a:bodyPr/>
        <a:lstStyle/>
        <a:p>
          <a:r>
            <a:rPr lang="en-GB" dirty="0" smtClean="0"/>
            <a:t>Long whistle (2 in back stroke)</a:t>
          </a:r>
          <a:endParaRPr lang="en-GB" dirty="0"/>
        </a:p>
      </dgm:t>
    </dgm:pt>
    <dgm:pt modelId="{D2781847-799B-4FDB-8F2D-1F7BEB0C7601}" type="parTrans" cxnId="{BBC63D51-6B28-4345-8755-44B16A6B9134}">
      <dgm:prSet/>
      <dgm:spPr/>
      <dgm:t>
        <a:bodyPr/>
        <a:lstStyle/>
        <a:p>
          <a:endParaRPr lang="en-GB"/>
        </a:p>
      </dgm:t>
    </dgm:pt>
    <dgm:pt modelId="{9F4BE503-65E2-4C11-BBEC-A484D894E75E}" type="sibTrans" cxnId="{BBC63D51-6B28-4345-8755-44B16A6B9134}">
      <dgm:prSet/>
      <dgm:spPr/>
      <dgm:t>
        <a:bodyPr/>
        <a:lstStyle/>
        <a:p>
          <a:endParaRPr lang="en-GB"/>
        </a:p>
      </dgm:t>
    </dgm:pt>
    <dgm:pt modelId="{497869A6-49E2-45FD-B1F5-FEE06FBCB697}" type="pres">
      <dgm:prSet presAssocID="{C28E4BD1-2929-4520-B0E5-FE4772034CF4}" presName="CompostProcess" presStyleCnt="0">
        <dgm:presLayoutVars>
          <dgm:dir/>
          <dgm:resizeHandles val="exact"/>
        </dgm:presLayoutVars>
      </dgm:prSet>
      <dgm:spPr/>
    </dgm:pt>
    <dgm:pt modelId="{6571D86C-3B03-468D-8505-B18FFFDEC87D}" type="pres">
      <dgm:prSet presAssocID="{C28E4BD1-2929-4520-B0E5-FE4772034CF4}" presName="arrow" presStyleLbl="bgShp" presStyleIdx="0" presStyleCnt="1"/>
      <dgm:spPr/>
    </dgm:pt>
    <dgm:pt modelId="{208BFBE8-FA12-4DBD-B5CD-290DB7A6C654}" type="pres">
      <dgm:prSet presAssocID="{C28E4BD1-2929-4520-B0E5-FE4772034CF4}" presName="linearProcess" presStyleCnt="0"/>
      <dgm:spPr/>
    </dgm:pt>
    <dgm:pt modelId="{47E2FE77-7F35-4F44-8A24-CE39EE4D1FA9}" type="pres">
      <dgm:prSet presAssocID="{1D13020B-942C-429E-9A25-11E6DF62CC50}" presName="textNode" presStyleLbl="node1" presStyleIdx="0" presStyleCnt="5">
        <dgm:presLayoutVars>
          <dgm:bulletEnabled val="1"/>
        </dgm:presLayoutVars>
      </dgm:prSet>
      <dgm:spPr/>
      <dgm:t>
        <a:bodyPr/>
        <a:lstStyle/>
        <a:p>
          <a:endParaRPr lang="en-GB"/>
        </a:p>
      </dgm:t>
    </dgm:pt>
    <dgm:pt modelId="{24185258-61F5-4C5B-B621-802782F42D15}" type="pres">
      <dgm:prSet presAssocID="{BF11759C-1157-420E-BC92-AB602FC477AD}" presName="sibTrans" presStyleCnt="0"/>
      <dgm:spPr/>
    </dgm:pt>
    <dgm:pt modelId="{8599550E-6ABD-4DEF-BF67-066213A646DC}" type="pres">
      <dgm:prSet presAssocID="{35FF291A-04E9-44BF-BABA-1D279F867176}" presName="textNode" presStyleLbl="node1" presStyleIdx="1" presStyleCnt="5">
        <dgm:presLayoutVars>
          <dgm:bulletEnabled val="1"/>
        </dgm:presLayoutVars>
      </dgm:prSet>
      <dgm:spPr/>
      <dgm:t>
        <a:bodyPr/>
        <a:lstStyle/>
        <a:p>
          <a:endParaRPr lang="en-GB"/>
        </a:p>
      </dgm:t>
    </dgm:pt>
    <dgm:pt modelId="{4C56493A-2FF8-4CD1-B9C0-1298971FBF0A}" type="pres">
      <dgm:prSet presAssocID="{9F4BE503-65E2-4C11-BBEC-A484D894E75E}" presName="sibTrans" presStyleCnt="0"/>
      <dgm:spPr/>
    </dgm:pt>
    <dgm:pt modelId="{8ACB0858-E025-4707-BB50-DA3CE183E555}" type="pres">
      <dgm:prSet presAssocID="{48F9934F-89C7-4876-84D2-2E2CE68C12AC}" presName="textNode" presStyleLbl="node1" presStyleIdx="2" presStyleCnt="5">
        <dgm:presLayoutVars>
          <dgm:bulletEnabled val="1"/>
        </dgm:presLayoutVars>
      </dgm:prSet>
      <dgm:spPr/>
      <dgm:t>
        <a:bodyPr/>
        <a:lstStyle/>
        <a:p>
          <a:endParaRPr lang="en-GB"/>
        </a:p>
      </dgm:t>
    </dgm:pt>
    <dgm:pt modelId="{105C7B8B-5ECF-4ED0-B4FE-D966F40DDC90}" type="pres">
      <dgm:prSet presAssocID="{4F6BDC34-4AD9-4C73-A696-08073C581C70}" presName="sibTrans" presStyleCnt="0"/>
      <dgm:spPr/>
    </dgm:pt>
    <dgm:pt modelId="{DF526642-EFA3-4DC1-9FB1-840ED40264F2}" type="pres">
      <dgm:prSet presAssocID="{FED8F696-F9F7-4A59-B347-E04CB5FC6FFF}" presName="textNode" presStyleLbl="node1" presStyleIdx="3" presStyleCnt="5">
        <dgm:presLayoutVars>
          <dgm:bulletEnabled val="1"/>
        </dgm:presLayoutVars>
      </dgm:prSet>
      <dgm:spPr/>
      <dgm:t>
        <a:bodyPr/>
        <a:lstStyle/>
        <a:p>
          <a:endParaRPr lang="en-GB"/>
        </a:p>
      </dgm:t>
    </dgm:pt>
    <dgm:pt modelId="{698A9D95-2D75-42C1-8144-001AFCD55B0B}" type="pres">
      <dgm:prSet presAssocID="{899ACB8A-7BDE-486A-878E-85E6CF97E0B0}" presName="sibTrans" presStyleCnt="0"/>
      <dgm:spPr/>
    </dgm:pt>
    <dgm:pt modelId="{2EF73569-9B9B-42CD-B641-6B5DE80144AA}" type="pres">
      <dgm:prSet presAssocID="{3AB79893-C4F4-4C44-A99A-921843372292}" presName="textNode" presStyleLbl="node1" presStyleIdx="4" presStyleCnt="5">
        <dgm:presLayoutVars>
          <dgm:bulletEnabled val="1"/>
        </dgm:presLayoutVars>
      </dgm:prSet>
      <dgm:spPr/>
      <dgm:t>
        <a:bodyPr/>
        <a:lstStyle/>
        <a:p>
          <a:endParaRPr lang="en-GB"/>
        </a:p>
      </dgm:t>
    </dgm:pt>
  </dgm:ptLst>
  <dgm:cxnLst>
    <dgm:cxn modelId="{C5A01BF4-0D3D-47B7-B0A4-30052666E467}" type="presOf" srcId="{FED8F696-F9F7-4A59-B347-E04CB5FC6FFF}" destId="{DF526642-EFA3-4DC1-9FB1-840ED40264F2}" srcOrd="0" destOrd="0" presId="urn:microsoft.com/office/officeart/2005/8/layout/hProcess9"/>
    <dgm:cxn modelId="{C44E9169-177B-44F8-ABEF-28A2E0218305}" type="presOf" srcId="{1D13020B-942C-429E-9A25-11E6DF62CC50}" destId="{47E2FE77-7F35-4F44-8A24-CE39EE4D1FA9}" srcOrd="0" destOrd="0" presId="urn:microsoft.com/office/officeart/2005/8/layout/hProcess9"/>
    <dgm:cxn modelId="{272E4382-C5AC-4336-B4F2-70C6046C97B7}" srcId="{C28E4BD1-2929-4520-B0E5-FE4772034CF4}" destId="{3AB79893-C4F4-4C44-A99A-921843372292}" srcOrd="4" destOrd="0" parTransId="{34600741-FAD4-44C7-9763-FBB87156660E}" sibTransId="{0C27B4E1-2918-4303-AA47-521C3E83F0EE}"/>
    <dgm:cxn modelId="{2DFC307E-A35B-4588-987E-59BFD307E3E2}" type="presOf" srcId="{576B7332-24D4-431E-BE5D-216882639747}" destId="{47E2FE77-7F35-4F44-8A24-CE39EE4D1FA9}" srcOrd="0" destOrd="1" presId="urn:microsoft.com/office/officeart/2005/8/layout/hProcess9"/>
    <dgm:cxn modelId="{830CFC58-9DA1-414E-83A1-82013E136279}" srcId="{C28E4BD1-2929-4520-B0E5-FE4772034CF4}" destId="{1D13020B-942C-429E-9A25-11E6DF62CC50}" srcOrd="0" destOrd="0" parTransId="{7E5D9F63-077E-48ED-85F6-A7CC78812ED0}" sibTransId="{BF11759C-1157-420E-BC92-AB602FC477AD}"/>
    <dgm:cxn modelId="{ABE934C5-93F7-435C-8BDD-9CFF21D91008}" srcId="{C28E4BD1-2929-4520-B0E5-FE4772034CF4}" destId="{48F9934F-89C7-4876-84D2-2E2CE68C12AC}" srcOrd="2" destOrd="0" parTransId="{AA3A70F5-0312-4A93-AB47-68CC548C5AA8}" sibTransId="{4F6BDC34-4AD9-4C73-A696-08073C581C70}"/>
    <dgm:cxn modelId="{9E3D5DCB-95C0-48AC-ACE3-A86776DCE22E}" type="presOf" srcId="{48F9934F-89C7-4876-84D2-2E2CE68C12AC}" destId="{8ACB0858-E025-4707-BB50-DA3CE183E555}" srcOrd="0" destOrd="0" presId="urn:microsoft.com/office/officeart/2005/8/layout/hProcess9"/>
    <dgm:cxn modelId="{BBC63D51-6B28-4345-8755-44B16A6B9134}" srcId="{C28E4BD1-2929-4520-B0E5-FE4772034CF4}" destId="{35FF291A-04E9-44BF-BABA-1D279F867176}" srcOrd="1" destOrd="0" parTransId="{D2781847-799B-4FDB-8F2D-1F7BEB0C7601}" sibTransId="{9F4BE503-65E2-4C11-BBEC-A484D894E75E}"/>
    <dgm:cxn modelId="{5A802266-1E86-4497-95B8-5CA71112A5FB}" type="presOf" srcId="{35FF291A-04E9-44BF-BABA-1D279F867176}" destId="{8599550E-6ABD-4DEF-BF67-066213A646DC}" srcOrd="0" destOrd="0" presId="urn:microsoft.com/office/officeart/2005/8/layout/hProcess9"/>
    <dgm:cxn modelId="{8CD23BAC-4C29-4675-AA38-BAD1E95C3B8A}" type="presOf" srcId="{C28E4BD1-2929-4520-B0E5-FE4772034CF4}" destId="{497869A6-49E2-45FD-B1F5-FEE06FBCB697}" srcOrd="0" destOrd="0" presId="urn:microsoft.com/office/officeart/2005/8/layout/hProcess9"/>
    <dgm:cxn modelId="{62F07C99-3373-485F-8214-C862D019A1DB}" type="presOf" srcId="{3AB79893-C4F4-4C44-A99A-921843372292}" destId="{2EF73569-9B9B-42CD-B641-6B5DE80144AA}" srcOrd="0" destOrd="0" presId="urn:microsoft.com/office/officeart/2005/8/layout/hProcess9"/>
    <dgm:cxn modelId="{4D5E1613-96CC-4703-B486-87A5AB3C6674}" srcId="{1D13020B-942C-429E-9A25-11E6DF62CC50}" destId="{576B7332-24D4-431E-BE5D-216882639747}" srcOrd="0" destOrd="0" parTransId="{D97230D1-0466-42DF-83C5-9178E94DF50D}" sibTransId="{9AA419BA-02AB-4479-B483-64BBB6B2CC33}"/>
    <dgm:cxn modelId="{B505B9D7-280F-4D79-8214-84963100D71C}" srcId="{C28E4BD1-2929-4520-B0E5-FE4772034CF4}" destId="{FED8F696-F9F7-4A59-B347-E04CB5FC6FFF}" srcOrd="3" destOrd="0" parTransId="{094C6597-05C2-4335-AD31-05819B6F0DF2}" sibTransId="{899ACB8A-7BDE-486A-878E-85E6CF97E0B0}"/>
    <dgm:cxn modelId="{670E6A82-73EF-4CFF-ABBB-AA403F5504CA}" type="presParOf" srcId="{497869A6-49E2-45FD-B1F5-FEE06FBCB697}" destId="{6571D86C-3B03-468D-8505-B18FFFDEC87D}" srcOrd="0" destOrd="0" presId="urn:microsoft.com/office/officeart/2005/8/layout/hProcess9"/>
    <dgm:cxn modelId="{C719BC04-1A76-4270-B95D-45D4D8F9B291}" type="presParOf" srcId="{497869A6-49E2-45FD-B1F5-FEE06FBCB697}" destId="{208BFBE8-FA12-4DBD-B5CD-290DB7A6C654}" srcOrd="1" destOrd="0" presId="urn:microsoft.com/office/officeart/2005/8/layout/hProcess9"/>
    <dgm:cxn modelId="{97D2ED4C-64AA-45EB-AEB0-839462252964}" type="presParOf" srcId="{208BFBE8-FA12-4DBD-B5CD-290DB7A6C654}" destId="{47E2FE77-7F35-4F44-8A24-CE39EE4D1FA9}" srcOrd="0" destOrd="0" presId="urn:microsoft.com/office/officeart/2005/8/layout/hProcess9"/>
    <dgm:cxn modelId="{40CD8E91-2338-4EAC-A1A4-5C96821689B4}" type="presParOf" srcId="{208BFBE8-FA12-4DBD-B5CD-290DB7A6C654}" destId="{24185258-61F5-4C5B-B621-802782F42D15}" srcOrd="1" destOrd="0" presId="urn:microsoft.com/office/officeart/2005/8/layout/hProcess9"/>
    <dgm:cxn modelId="{4A33E1AE-0764-428A-B648-D1813E829A07}" type="presParOf" srcId="{208BFBE8-FA12-4DBD-B5CD-290DB7A6C654}" destId="{8599550E-6ABD-4DEF-BF67-066213A646DC}" srcOrd="2" destOrd="0" presId="urn:microsoft.com/office/officeart/2005/8/layout/hProcess9"/>
    <dgm:cxn modelId="{ABBB265D-9C83-4C4E-A3C9-2C567FF2BCB1}" type="presParOf" srcId="{208BFBE8-FA12-4DBD-B5CD-290DB7A6C654}" destId="{4C56493A-2FF8-4CD1-B9C0-1298971FBF0A}" srcOrd="3" destOrd="0" presId="urn:microsoft.com/office/officeart/2005/8/layout/hProcess9"/>
    <dgm:cxn modelId="{C6FFB778-730B-478E-92C5-3AD358477636}" type="presParOf" srcId="{208BFBE8-FA12-4DBD-B5CD-290DB7A6C654}" destId="{8ACB0858-E025-4707-BB50-DA3CE183E555}" srcOrd="4" destOrd="0" presId="urn:microsoft.com/office/officeart/2005/8/layout/hProcess9"/>
    <dgm:cxn modelId="{50876309-615E-4E8A-B9FF-04071CA19806}" type="presParOf" srcId="{208BFBE8-FA12-4DBD-B5CD-290DB7A6C654}" destId="{105C7B8B-5ECF-4ED0-B4FE-D966F40DDC90}" srcOrd="5" destOrd="0" presId="urn:microsoft.com/office/officeart/2005/8/layout/hProcess9"/>
    <dgm:cxn modelId="{8CEA5284-B4C5-4A47-BC00-F4ED6C234401}" type="presParOf" srcId="{208BFBE8-FA12-4DBD-B5CD-290DB7A6C654}" destId="{DF526642-EFA3-4DC1-9FB1-840ED40264F2}" srcOrd="6" destOrd="0" presId="urn:microsoft.com/office/officeart/2005/8/layout/hProcess9"/>
    <dgm:cxn modelId="{B93DD1A6-3EBB-424C-95AD-4D3CCF6315F7}" type="presParOf" srcId="{208BFBE8-FA12-4DBD-B5CD-290DB7A6C654}" destId="{698A9D95-2D75-42C1-8144-001AFCD55B0B}" srcOrd="7" destOrd="0" presId="urn:microsoft.com/office/officeart/2005/8/layout/hProcess9"/>
    <dgm:cxn modelId="{B2B4D2E6-E4CC-4A81-B8C5-84393648D48D}" type="presParOf" srcId="{208BFBE8-FA12-4DBD-B5CD-290DB7A6C654}" destId="{2EF73569-9B9B-42CD-B641-6B5DE80144AA}" srcOrd="8" destOrd="0" presId="urn:microsoft.com/office/officeart/2005/8/layout/hProcess9"/>
  </dgm:cxnLst>
  <dgm:bg/>
  <dgm:whole/>
</dgm:dataModel>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81C9A2-3829-4D88-A95F-D3B2996122DE}" type="datetimeFigureOut">
              <a:rPr lang="en-US" smtClean="0"/>
              <a:pPr/>
              <a:t>3/16/2019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01FFF9-8955-422B-AF78-CE021C97D456}"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B01FFF9-8955-422B-AF78-CE021C97D456}" type="slidenum">
              <a:rPr lang="en-GB" smtClean="0"/>
              <a:pPr/>
              <a:t>31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1ED3ABC-764B-44E2-97B1-1452764FBFED}" type="datetimeFigureOut">
              <a:rPr lang="en-US" smtClean="0"/>
              <a:pPr/>
              <a:t>3/16/2019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C2E6C2-B3C1-4D34-A5A3-96D6A3BB08DB}"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ED3ABC-764B-44E2-97B1-1452764FBFED}" type="datetimeFigureOut">
              <a:rPr lang="en-US" smtClean="0"/>
              <a:pPr/>
              <a:t>3/16/2019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C2E6C2-B3C1-4D34-A5A3-96D6A3BB08DB}"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ED3ABC-764B-44E2-97B1-1452764FBFED}" type="datetimeFigureOut">
              <a:rPr lang="en-US" smtClean="0"/>
              <a:pPr/>
              <a:t>3/16/2019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C2E6C2-B3C1-4D34-A5A3-96D6A3BB08DB}"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ED3ABC-764B-44E2-97B1-1452764FBFED}" type="datetimeFigureOut">
              <a:rPr lang="en-US" smtClean="0"/>
              <a:pPr/>
              <a:t>3/16/2019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C2E6C2-B3C1-4D34-A5A3-96D6A3BB08DB}"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ED3ABC-764B-44E2-97B1-1452764FBFED}" type="datetimeFigureOut">
              <a:rPr lang="en-US" smtClean="0"/>
              <a:pPr/>
              <a:t>3/16/2019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C2E6C2-B3C1-4D34-A5A3-96D6A3BB08DB}"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1ED3ABC-764B-44E2-97B1-1452764FBFED}" type="datetimeFigureOut">
              <a:rPr lang="en-US" smtClean="0"/>
              <a:pPr/>
              <a:t>3/16/2019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6C2E6C2-B3C1-4D34-A5A3-96D6A3BB08DB}"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1ED3ABC-764B-44E2-97B1-1452764FBFED}" type="datetimeFigureOut">
              <a:rPr lang="en-US" smtClean="0"/>
              <a:pPr/>
              <a:t>3/16/2019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6C2E6C2-B3C1-4D34-A5A3-96D6A3BB08DB}"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1ED3ABC-764B-44E2-97B1-1452764FBFED}" type="datetimeFigureOut">
              <a:rPr lang="en-US" smtClean="0"/>
              <a:pPr/>
              <a:t>3/16/2019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6C2E6C2-B3C1-4D34-A5A3-96D6A3BB08DB}"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D3ABC-764B-44E2-97B1-1452764FBFED}" type="datetimeFigureOut">
              <a:rPr lang="en-US" smtClean="0"/>
              <a:pPr/>
              <a:t>3/16/2019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6C2E6C2-B3C1-4D34-A5A3-96D6A3BB08DB}"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D3ABC-764B-44E2-97B1-1452764FBFED}" type="datetimeFigureOut">
              <a:rPr lang="en-US" smtClean="0"/>
              <a:pPr/>
              <a:t>3/16/2019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6C2E6C2-B3C1-4D34-A5A3-96D6A3BB08DB}"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D3ABC-764B-44E2-97B1-1452764FBFED}" type="datetimeFigureOut">
              <a:rPr lang="en-US" smtClean="0"/>
              <a:pPr/>
              <a:t>3/16/2019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6C2E6C2-B3C1-4D34-A5A3-96D6A3BB08DB}"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D3ABC-764B-44E2-97B1-1452764FBFED}" type="datetimeFigureOut">
              <a:rPr lang="en-US" smtClean="0"/>
              <a:pPr/>
              <a:t>3/16/2019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C2E6C2-B3C1-4D34-A5A3-96D6A3BB08DB}"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3.xml"/><Relationship Id="rId13" Type="http://schemas.openxmlformats.org/officeDocument/2006/relationships/image" Target="../media/image8.jpeg"/><Relationship Id="rId3" Type="http://schemas.openxmlformats.org/officeDocument/2006/relationships/diagramLayout" Target="../diagrams/layout2.xml"/><Relationship Id="rId7" Type="http://schemas.openxmlformats.org/officeDocument/2006/relationships/diagramLayout" Target="../diagrams/layout3.xml"/><Relationship Id="rId12" Type="http://schemas.openxmlformats.org/officeDocument/2006/relationships/image" Target="../media/image7.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diagramData" Target="../diagrams/data3.xml"/><Relationship Id="rId11" Type="http://schemas.openxmlformats.org/officeDocument/2006/relationships/image" Target="../media/image6.jpeg"/><Relationship Id="rId5" Type="http://schemas.openxmlformats.org/officeDocument/2006/relationships/diagramColors" Target="../diagrams/colors2.xml"/><Relationship Id="rId10" Type="http://schemas.openxmlformats.org/officeDocument/2006/relationships/image" Target="../media/image5.png"/><Relationship Id="rId4" Type="http://schemas.openxmlformats.org/officeDocument/2006/relationships/diagramQuickStyle" Target="../diagrams/quickStyle2.xml"/><Relationship Id="rId9" Type="http://schemas.openxmlformats.org/officeDocument/2006/relationships/diagramColors" Target="../diagrams/colors3.xml"/><Relationship Id="rId14"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ideo" Target="file:///C:\Users\Andrew\Pictures\Exported%20videos\New%20video_Large.mp4"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ideo" Target="file:///C:\Users\Andrew\Pictures\Exported%20videos\Walking%20to%20the%20race_Large.mp4"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ideo" Target="file:///C:\Users\Andrew\Pictures\Exported%20videos\Finish%20of%20a%20race_Large.mp4"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ideo" Target="file:///C:\Users\Andrew\Pictures\Exported%20videos\During%20the%20day_Large.mp4"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ideo" Target="file:///C:\Users\Andrew\Pictures\Exported%20videos\End%20of%20day_Large.mp4"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s>
</file>

<file path=ppt/slides/_rels/slide5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solidFill>
                  <a:srgbClr val="0070C0"/>
                </a:solidFill>
                <a:latin typeface="Algerian" pitchFamily="82" charset="0"/>
              </a:rPr>
              <a:t>Welcome</a:t>
            </a:r>
            <a:endParaRPr lang="en-GB" dirty="0">
              <a:solidFill>
                <a:srgbClr val="0070C0"/>
              </a:solidFill>
              <a:latin typeface="Algerian" pitchFamily="82" charset="0"/>
            </a:endParaRPr>
          </a:p>
        </p:txBody>
      </p:sp>
      <p:sp>
        <p:nvSpPr>
          <p:cNvPr id="3" name="Content Placeholder 2"/>
          <p:cNvSpPr>
            <a:spLocks noGrp="1"/>
          </p:cNvSpPr>
          <p:nvPr>
            <p:ph idx="1"/>
          </p:nvPr>
        </p:nvSpPr>
        <p:spPr>
          <a:xfrm>
            <a:off x="457200" y="1600200"/>
            <a:ext cx="7686700" cy="4614881"/>
          </a:xfrm>
        </p:spPr>
        <p:txBody>
          <a:bodyPr>
            <a:normAutofit/>
          </a:bodyPr>
          <a:lstStyle/>
          <a:p>
            <a:pPr algn="ctr"/>
            <a:endParaRPr lang="en-GB" sz="1400" u="sng" dirty="0" smtClean="0">
              <a:solidFill>
                <a:schemeClr val="tx2">
                  <a:lumMod val="75000"/>
                </a:schemeClr>
              </a:solidFill>
            </a:endParaRPr>
          </a:p>
          <a:p>
            <a:pPr algn="ctr">
              <a:buNone/>
            </a:pPr>
            <a:endParaRPr lang="en-GB" sz="1400" u="sng" dirty="0" smtClean="0">
              <a:solidFill>
                <a:schemeClr val="tx2">
                  <a:lumMod val="75000"/>
                </a:schemeClr>
              </a:solidFill>
            </a:endParaRPr>
          </a:p>
          <a:p>
            <a:pPr algn="ctr">
              <a:buNone/>
            </a:pPr>
            <a:endParaRPr lang="en-GB" sz="1400" u="sng" dirty="0" smtClean="0">
              <a:solidFill>
                <a:schemeClr val="tx2">
                  <a:lumMod val="75000"/>
                </a:schemeClr>
              </a:solidFill>
            </a:endParaRPr>
          </a:p>
          <a:p>
            <a:pPr algn="ctr">
              <a:buNone/>
            </a:pPr>
            <a:endParaRPr lang="en-GB" sz="1400" u="sng" dirty="0" smtClean="0">
              <a:solidFill>
                <a:schemeClr val="tx2">
                  <a:lumMod val="75000"/>
                </a:schemeClr>
              </a:solidFill>
            </a:endParaRPr>
          </a:p>
          <a:p>
            <a:pPr algn="ctr">
              <a:buNone/>
            </a:pPr>
            <a:endParaRPr lang="en-GB" sz="1400" u="sng" dirty="0" smtClean="0">
              <a:solidFill>
                <a:schemeClr val="tx2">
                  <a:lumMod val="75000"/>
                </a:schemeClr>
              </a:solidFill>
            </a:endParaRPr>
          </a:p>
          <a:p>
            <a:pPr algn="ctr">
              <a:buNone/>
            </a:pPr>
            <a:endParaRPr lang="en-GB" sz="1400" u="sng" dirty="0" smtClean="0">
              <a:solidFill>
                <a:schemeClr val="tx2">
                  <a:lumMod val="75000"/>
                </a:schemeClr>
              </a:solidFill>
            </a:endParaRPr>
          </a:p>
          <a:p>
            <a:pPr algn="ctr">
              <a:buNone/>
            </a:pPr>
            <a:endParaRPr lang="en-GB" sz="1400" u="sng" dirty="0" smtClean="0">
              <a:solidFill>
                <a:schemeClr val="tx2">
                  <a:lumMod val="75000"/>
                </a:schemeClr>
              </a:solidFill>
            </a:endParaRPr>
          </a:p>
          <a:p>
            <a:pPr algn="ctr">
              <a:buNone/>
            </a:pPr>
            <a:endParaRPr lang="en-GB" sz="1400" u="sng" dirty="0" smtClean="0">
              <a:solidFill>
                <a:schemeClr val="tx2">
                  <a:lumMod val="75000"/>
                </a:schemeClr>
              </a:solidFill>
            </a:endParaRPr>
          </a:p>
          <a:p>
            <a:pPr algn="ctr">
              <a:buNone/>
            </a:pPr>
            <a:endParaRPr lang="en-GB" sz="1400" u="sng" dirty="0" smtClean="0">
              <a:solidFill>
                <a:schemeClr val="tx2">
                  <a:lumMod val="75000"/>
                </a:schemeClr>
              </a:solidFill>
            </a:endParaRPr>
          </a:p>
          <a:p>
            <a:pPr algn="ctr">
              <a:buNone/>
            </a:pPr>
            <a:endParaRPr lang="en-GB" sz="1400" u="sng" dirty="0" smtClean="0">
              <a:solidFill>
                <a:schemeClr val="tx2">
                  <a:lumMod val="75000"/>
                </a:schemeClr>
              </a:solidFill>
            </a:endParaRPr>
          </a:p>
          <a:p>
            <a:pPr algn="ctr">
              <a:buNone/>
            </a:pPr>
            <a:endParaRPr lang="en-GB" sz="1400" u="sng" dirty="0" smtClean="0">
              <a:solidFill>
                <a:schemeClr val="tx2">
                  <a:lumMod val="75000"/>
                </a:schemeClr>
              </a:solidFill>
            </a:endParaRPr>
          </a:p>
          <a:p>
            <a:pPr algn="ctr">
              <a:buNone/>
            </a:pPr>
            <a:endParaRPr lang="en-GB" sz="1400" u="sng" dirty="0" smtClean="0">
              <a:solidFill>
                <a:schemeClr val="tx2">
                  <a:lumMod val="75000"/>
                </a:schemeClr>
              </a:solidFill>
            </a:endParaRPr>
          </a:p>
          <a:p>
            <a:pPr algn="ctr">
              <a:buNone/>
            </a:pPr>
            <a:endParaRPr lang="en-GB" sz="1400" u="sng" dirty="0" smtClean="0">
              <a:solidFill>
                <a:schemeClr val="tx2">
                  <a:lumMod val="75000"/>
                </a:schemeClr>
              </a:solidFill>
            </a:endParaRPr>
          </a:p>
          <a:p>
            <a:pPr algn="ctr">
              <a:buNone/>
            </a:pPr>
            <a:r>
              <a:rPr lang="en-GB" sz="3600" u="sng" dirty="0" smtClean="0">
                <a:solidFill>
                  <a:srgbClr val="0070C0"/>
                </a:solidFill>
                <a:latin typeface="Broadway" pitchFamily="82" charset="0"/>
              </a:rPr>
              <a:t>Swimming Competitions</a:t>
            </a:r>
          </a:p>
          <a:p>
            <a:pPr algn="ctr">
              <a:buNone/>
            </a:pPr>
            <a:endParaRPr lang="en-GB" sz="1400" u="sng" dirty="0" smtClean="0">
              <a:solidFill>
                <a:schemeClr val="tx2">
                  <a:lumMod val="75000"/>
                </a:schemeClr>
              </a:solidFill>
            </a:endParaRPr>
          </a:p>
          <a:p>
            <a:pPr algn="ctr">
              <a:buNone/>
            </a:pPr>
            <a:r>
              <a:rPr lang="en-GB" sz="1400" u="sng" dirty="0" smtClean="0">
                <a:solidFill>
                  <a:schemeClr val="tx2">
                    <a:lumMod val="75000"/>
                  </a:schemeClr>
                </a:solidFill>
              </a:rPr>
              <a:t>by </a:t>
            </a:r>
            <a:r>
              <a:rPr lang="en-GB" sz="1400" u="sng" dirty="0" smtClean="0">
                <a:solidFill>
                  <a:schemeClr val="tx2">
                    <a:lumMod val="75000"/>
                  </a:schemeClr>
                </a:solidFill>
              </a:rPr>
              <a:t>Ericka Willis, Head Coach, Bircotes Swimming club – March 2019</a:t>
            </a:r>
            <a:endParaRPr lang="en-GB" sz="9600" u="sng" dirty="0">
              <a:solidFill>
                <a:schemeClr val="tx2">
                  <a:lumMod val="75000"/>
                </a:schemeClr>
              </a:solidFill>
            </a:endParaRPr>
          </a:p>
        </p:txBody>
      </p:sp>
      <p:pic>
        <p:nvPicPr>
          <p:cNvPr id="4" name="Picture 3" descr="new logo"/>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215074" y="214291"/>
            <a:ext cx="2500330" cy="1143007"/>
          </a:xfrm>
          <a:prstGeom prst="rect">
            <a:avLst/>
          </a:prstGeom>
          <a:noFill/>
          <a:ln>
            <a:noFill/>
          </a:ln>
        </p:spPr>
      </p:pic>
      <p:pic>
        <p:nvPicPr>
          <p:cNvPr id="5" name="Picture 7" descr="C:\Users\Andrew\AppData\Local\Microsoft\Windows\INetCache\IE\4JXF3UGF\London_2012_Olympics_Aquatics_Centre_Swimmers[1].jpg"/>
          <p:cNvPicPr>
            <a:picLocks noChangeAspect="1" noChangeArrowheads="1"/>
          </p:cNvPicPr>
          <p:nvPr/>
        </p:nvPicPr>
        <p:blipFill>
          <a:blip r:embed="rId3" cstate="print"/>
          <a:srcRect/>
          <a:stretch>
            <a:fillRect/>
          </a:stretch>
        </p:blipFill>
        <p:spPr bwMode="auto">
          <a:xfrm>
            <a:off x="857224" y="1643050"/>
            <a:ext cx="7429552" cy="328614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39850"/>
          </a:xfrm>
        </p:spPr>
        <p:txBody>
          <a:bodyPr>
            <a:normAutofit/>
          </a:bodyPr>
          <a:lstStyle/>
          <a:p>
            <a:r>
              <a:rPr lang="en-GB" dirty="0" smtClean="0">
                <a:solidFill>
                  <a:srgbClr val="0070C0"/>
                </a:solidFill>
                <a:latin typeface="Broadway" pitchFamily="82" charset="0"/>
              </a:rPr>
              <a:t>Common questions asked about heats and times</a:t>
            </a:r>
            <a:endParaRPr lang="en-GB" dirty="0">
              <a:solidFill>
                <a:srgbClr val="0070C0"/>
              </a:solidFill>
              <a:latin typeface="Broadway" pitchFamily="82" charset="0"/>
            </a:endParaRPr>
          </a:p>
        </p:txBody>
      </p:sp>
      <p:sp>
        <p:nvSpPr>
          <p:cNvPr id="3" name="Content Placeholder 2"/>
          <p:cNvSpPr>
            <a:spLocks noGrp="1"/>
          </p:cNvSpPr>
          <p:nvPr>
            <p:ph idx="1"/>
          </p:nvPr>
        </p:nvSpPr>
        <p:spPr/>
        <p:txBody>
          <a:bodyPr>
            <a:normAutofit fontScale="70000" lnSpcReduction="20000"/>
          </a:bodyPr>
          <a:lstStyle/>
          <a:p>
            <a:pPr>
              <a:buNone/>
            </a:pPr>
            <a:endParaRPr lang="en-GB" dirty="0" smtClean="0"/>
          </a:p>
          <a:p>
            <a:r>
              <a:rPr lang="en-GB" i="1" dirty="0" smtClean="0">
                <a:solidFill>
                  <a:srgbClr val="7030A0"/>
                </a:solidFill>
              </a:rPr>
              <a:t>Where has my child’s entered time come from?</a:t>
            </a:r>
          </a:p>
          <a:p>
            <a:pPr>
              <a:buNone/>
            </a:pPr>
            <a:endParaRPr lang="en-GB" i="1" dirty="0" smtClean="0">
              <a:solidFill>
                <a:srgbClr val="7030A0"/>
              </a:solidFill>
            </a:endParaRPr>
          </a:p>
          <a:p>
            <a:pPr>
              <a:buNone/>
            </a:pPr>
            <a:r>
              <a:rPr lang="en-GB" dirty="0" smtClean="0">
                <a:solidFill>
                  <a:srgbClr val="7030A0"/>
                </a:solidFill>
              </a:rPr>
              <a:t>     </a:t>
            </a:r>
            <a:r>
              <a:rPr lang="en-GB" dirty="0" smtClean="0"/>
              <a:t>Most times come from the national database and will be their latest personal best at the time of entry to the gala.</a:t>
            </a:r>
          </a:p>
          <a:p>
            <a:pPr>
              <a:buNone/>
            </a:pPr>
            <a:endParaRPr lang="en-GB" dirty="0" smtClean="0"/>
          </a:p>
          <a:p>
            <a:r>
              <a:rPr lang="en-GB" i="1" dirty="0" smtClean="0">
                <a:solidFill>
                  <a:srgbClr val="FF0000"/>
                </a:solidFill>
              </a:rPr>
              <a:t>Why is the time on the programme different to what they actually can swim?  </a:t>
            </a:r>
          </a:p>
          <a:p>
            <a:pPr>
              <a:buNone/>
            </a:pPr>
            <a:endParaRPr lang="en-GB" dirty="0" smtClean="0">
              <a:solidFill>
                <a:srgbClr val="FF0000"/>
              </a:solidFill>
            </a:endParaRPr>
          </a:p>
          <a:p>
            <a:pPr>
              <a:buNone/>
            </a:pPr>
            <a:r>
              <a:rPr lang="en-GB" dirty="0" smtClean="0">
                <a:solidFill>
                  <a:srgbClr val="FF0000"/>
                </a:solidFill>
              </a:rPr>
              <a:t>	</a:t>
            </a:r>
            <a:r>
              <a:rPr lang="en-GB" dirty="0" smtClean="0"/>
              <a:t>We have to enter galas several months in advance and supply a time.   Between entering and racing they might have swam another event and set a faster time.   Occasionally meets will adjust the times before publishing the programmes and heats but most do not.  </a:t>
            </a:r>
          </a:p>
          <a:p>
            <a:pPr>
              <a:buNone/>
            </a:pPr>
            <a:endParaRPr lang="en-GB" dirty="0" smtClean="0"/>
          </a:p>
          <a:p>
            <a:pPr>
              <a:buNone/>
            </a:pPr>
            <a:endParaRPr lang="en-GB" dirty="0" smtClean="0"/>
          </a:p>
          <a:p>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latin typeface="Broadway" pitchFamily="82" charset="0"/>
              </a:rPr>
              <a:t>Times entered into races</a:t>
            </a:r>
            <a:endParaRPr lang="en-GB" dirty="0">
              <a:solidFill>
                <a:srgbClr val="0070C0"/>
              </a:solidFill>
              <a:latin typeface="Broadway" pitchFamily="82" charset="0"/>
            </a:endParaRPr>
          </a:p>
        </p:txBody>
      </p:sp>
      <p:sp>
        <p:nvSpPr>
          <p:cNvPr id="3" name="Content Placeholder 2"/>
          <p:cNvSpPr>
            <a:spLocks noGrp="1"/>
          </p:cNvSpPr>
          <p:nvPr>
            <p:ph idx="1"/>
          </p:nvPr>
        </p:nvSpPr>
        <p:spPr/>
        <p:txBody>
          <a:bodyPr>
            <a:normAutofit fontScale="47500" lnSpcReduction="20000"/>
          </a:bodyPr>
          <a:lstStyle/>
          <a:p>
            <a:endParaRPr lang="en-GB" i="1" dirty="0" smtClean="0"/>
          </a:p>
          <a:p>
            <a:endParaRPr lang="en-GB" i="1" dirty="0" smtClean="0"/>
          </a:p>
          <a:p>
            <a:pPr>
              <a:buNone/>
            </a:pPr>
            <a:endParaRPr lang="en-GB" sz="3400" i="1" dirty="0" smtClean="0"/>
          </a:p>
          <a:p>
            <a:r>
              <a:rPr lang="en-GB" sz="4200" b="1" i="1" dirty="0" smtClean="0">
                <a:solidFill>
                  <a:srgbClr val="7030A0"/>
                </a:solidFill>
              </a:rPr>
              <a:t>Where can I get my child’s time from?</a:t>
            </a:r>
          </a:p>
          <a:p>
            <a:endParaRPr lang="en-GB" sz="3400" dirty="0" smtClean="0"/>
          </a:p>
          <a:p>
            <a:pPr>
              <a:buNone/>
            </a:pPr>
            <a:r>
              <a:rPr lang="en-GB" sz="3400" dirty="0" smtClean="0"/>
              <a:t>	For those that have raced before you can go on to the National Database and retrieve them from there.  Visit Swimmingresults.org, Click on rankings and then best times, complete the prompts.</a:t>
            </a:r>
          </a:p>
          <a:p>
            <a:pPr>
              <a:buNone/>
            </a:pPr>
            <a:endParaRPr lang="en-GB" sz="3400" dirty="0" smtClean="0"/>
          </a:p>
          <a:p>
            <a:pPr>
              <a:buNone/>
            </a:pPr>
            <a:r>
              <a:rPr lang="en-GB" sz="3400" dirty="0" smtClean="0"/>
              <a:t>	For those that have not raced before or their fastest times have been achieved at non licensed meets refer to your certificates from these events.</a:t>
            </a:r>
          </a:p>
          <a:p>
            <a:pPr>
              <a:buNone/>
            </a:pPr>
            <a:r>
              <a:rPr lang="en-GB" sz="3400" dirty="0" smtClean="0"/>
              <a:t> </a:t>
            </a:r>
            <a:endParaRPr lang="en-GB" sz="3400" dirty="0" smtClean="0">
              <a:solidFill>
                <a:srgbClr val="FF0000"/>
              </a:solidFill>
            </a:endParaRPr>
          </a:p>
          <a:p>
            <a:r>
              <a:rPr lang="en-GB" sz="4200" i="1" dirty="0" smtClean="0">
                <a:solidFill>
                  <a:srgbClr val="FF0000"/>
                </a:solidFill>
              </a:rPr>
              <a:t>My child hasn’t swam this event before so where has the time come from?</a:t>
            </a:r>
          </a:p>
          <a:p>
            <a:endParaRPr lang="en-GB" sz="3400" dirty="0" smtClean="0"/>
          </a:p>
          <a:p>
            <a:pPr>
              <a:buNone/>
            </a:pPr>
            <a:r>
              <a:rPr lang="en-GB" sz="3400" dirty="0" smtClean="0"/>
              <a:t>	Coaching team will have provided an estimated time.   Some events we are able to submit an entry of No Time which will result in them swimming in the first heat.   We might not feel that this is appropriate eg if they are an older swimmer or are of high ability and in this case we will submit an estimated time.   What ever time the swimmer achieved in the race will be treated as a personal best on this occasion.</a:t>
            </a:r>
          </a:p>
          <a:p>
            <a:endParaRPr lang="en-GB" sz="3400" dirty="0"/>
          </a:p>
        </p:txBody>
      </p:sp>
      <p:pic>
        <p:nvPicPr>
          <p:cNvPr id="6146" name="Picture 2" descr="C:\Users\Andrew\AppData\Local\Microsoft\Windows\INetCache\IE\D6ZW5SOA\stopwatch[1].png"/>
          <p:cNvPicPr>
            <a:picLocks noChangeAspect="1" noChangeArrowheads="1"/>
          </p:cNvPicPr>
          <p:nvPr/>
        </p:nvPicPr>
        <p:blipFill>
          <a:blip r:embed="rId2" cstate="print"/>
          <a:srcRect/>
          <a:stretch>
            <a:fillRect/>
          </a:stretch>
        </p:blipFill>
        <p:spPr bwMode="auto">
          <a:xfrm>
            <a:off x="5786446" y="1071546"/>
            <a:ext cx="1928826" cy="164307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latin typeface="Broadway" pitchFamily="82" charset="0"/>
              </a:rPr>
              <a:t>Please note</a:t>
            </a:r>
            <a:endParaRPr lang="en-GB" dirty="0">
              <a:solidFill>
                <a:srgbClr val="0070C0"/>
              </a:solidFill>
              <a:latin typeface="Broadway" pitchFamily="82" charset="0"/>
            </a:endParaRPr>
          </a:p>
        </p:txBody>
      </p:sp>
      <p:sp>
        <p:nvSpPr>
          <p:cNvPr id="3" name="Content Placeholder 2"/>
          <p:cNvSpPr>
            <a:spLocks noGrp="1"/>
          </p:cNvSpPr>
          <p:nvPr>
            <p:ph idx="1"/>
          </p:nvPr>
        </p:nvSpPr>
        <p:spPr/>
        <p:txBody>
          <a:bodyPr>
            <a:normAutofit/>
          </a:bodyPr>
          <a:lstStyle/>
          <a:p>
            <a:r>
              <a:rPr lang="en-GB" b="1" dirty="0" smtClean="0"/>
              <a:t>The Coaching team ensure that they have the child’s latest time with them on race day.  </a:t>
            </a:r>
          </a:p>
          <a:p>
            <a:pPr>
              <a:buNone/>
            </a:pPr>
            <a:endParaRPr lang="en-GB" b="1" dirty="0" smtClean="0"/>
          </a:p>
          <a:p>
            <a:r>
              <a:rPr lang="en-GB" b="1" dirty="0" smtClean="0"/>
              <a:t> We would advise that you take note of your child’s up to date times and bring them with you on race day just in case.</a:t>
            </a:r>
            <a:endParaRPr lang="en-GB" dirty="0" smtClean="0"/>
          </a:p>
          <a:p>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Reasons for Disqualifications</a:t>
            </a:r>
            <a:br>
              <a:rPr lang="en-GB" dirty="0" smtClean="0"/>
            </a:br>
            <a:endParaRPr lang="en-GB"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nvGraphicFramePr>
        <p:xfrm>
          <a:off x="1285852" y="1428736"/>
          <a:ext cx="6691338" cy="492922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098" name="Picture 2" descr="C:\Users\Andrew\AppData\Local\Microsoft\Windows\INetCache\IE\QX0A615J\1392417726[1].png"/>
          <p:cNvPicPr>
            <a:picLocks noChangeAspect="1" noChangeArrowheads="1"/>
          </p:cNvPicPr>
          <p:nvPr/>
        </p:nvPicPr>
        <p:blipFill>
          <a:blip r:embed="rId10" cstate="print"/>
          <a:srcRect/>
          <a:stretch>
            <a:fillRect/>
          </a:stretch>
        </p:blipFill>
        <p:spPr bwMode="auto">
          <a:xfrm>
            <a:off x="4071934" y="714356"/>
            <a:ext cx="1143008" cy="785818"/>
          </a:xfrm>
          <a:prstGeom prst="rect">
            <a:avLst/>
          </a:prstGeom>
          <a:noFill/>
        </p:spPr>
      </p:pic>
      <p:pic>
        <p:nvPicPr>
          <p:cNvPr id="4099" name="Picture 3" descr="C:\Users\Andrew\AppData\Local\Microsoft\Windows\INetCache\IE\4JXF3UGF\swimming-symbol[1].jpg"/>
          <p:cNvPicPr>
            <a:picLocks noChangeAspect="1" noChangeArrowheads="1"/>
          </p:cNvPicPr>
          <p:nvPr/>
        </p:nvPicPr>
        <p:blipFill>
          <a:blip r:embed="rId11" cstate="print"/>
          <a:srcRect/>
          <a:stretch>
            <a:fillRect/>
          </a:stretch>
        </p:blipFill>
        <p:spPr bwMode="auto">
          <a:xfrm>
            <a:off x="7429520" y="2928934"/>
            <a:ext cx="1000111" cy="928694"/>
          </a:xfrm>
          <a:prstGeom prst="rect">
            <a:avLst/>
          </a:prstGeom>
          <a:noFill/>
        </p:spPr>
      </p:pic>
      <p:pic>
        <p:nvPicPr>
          <p:cNvPr id="4104" name="Picture 8" descr="C:\Users\Andrew\AppData\Local\Microsoft\Windows\INetCache\IE\QX0A615J\latehappy[1].jpg"/>
          <p:cNvPicPr>
            <a:picLocks noChangeAspect="1" noChangeArrowheads="1"/>
          </p:cNvPicPr>
          <p:nvPr/>
        </p:nvPicPr>
        <p:blipFill>
          <a:blip r:embed="rId12"/>
          <a:srcRect/>
          <a:stretch>
            <a:fillRect/>
          </a:stretch>
        </p:blipFill>
        <p:spPr bwMode="auto">
          <a:xfrm>
            <a:off x="1500166" y="5214950"/>
            <a:ext cx="904868" cy="1000132"/>
          </a:xfrm>
          <a:prstGeom prst="rect">
            <a:avLst/>
          </a:prstGeom>
          <a:noFill/>
        </p:spPr>
      </p:pic>
      <p:pic>
        <p:nvPicPr>
          <p:cNvPr id="4107" name="Picture 11" descr="C:\Users\Andrew\AppData\Local\Microsoft\Windows\INetCache\IE\D6ZW5SOA\the-rule-book[1].jpg"/>
          <p:cNvPicPr>
            <a:picLocks noChangeAspect="1" noChangeArrowheads="1"/>
          </p:cNvPicPr>
          <p:nvPr/>
        </p:nvPicPr>
        <p:blipFill>
          <a:blip r:embed="rId13" cstate="print"/>
          <a:srcRect/>
          <a:stretch>
            <a:fillRect/>
          </a:stretch>
        </p:blipFill>
        <p:spPr bwMode="auto">
          <a:xfrm>
            <a:off x="642910" y="2714620"/>
            <a:ext cx="1000133" cy="1071570"/>
          </a:xfrm>
          <a:prstGeom prst="rect">
            <a:avLst/>
          </a:prstGeom>
          <a:noFill/>
        </p:spPr>
      </p:pic>
      <p:pic>
        <p:nvPicPr>
          <p:cNvPr id="4108" name="Picture 12" descr="C:\Users\Andrew\AppData\Local\Microsoft\Windows\INetCache\IE\AGRYZA52\filepicker_bcr4KzvT72sotqU0Kb79_finish_line[1].jpg"/>
          <p:cNvPicPr>
            <a:picLocks noChangeAspect="1" noChangeArrowheads="1"/>
          </p:cNvPicPr>
          <p:nvPr/>
        </p:nvPicPr>
        <p:blipFill>
          <a:blip r:embed="rId14" cstate="print"/>
          <a:srcRect/>
          <a:stretch>
            <a:fillRect/>
          </a:stretch>
        </p:blipFill>
        <p:spPr bwMode="auto">
          <a:xfrm>
            <a:off x="6858016" y="5357826"/>
            <a:ext cx="928694" cy="71438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70C0"/>
                </a:solidFill>
                <a:latin typeface="Broadway" pitchFamily="82" charset="0"/>
              </a:rPr>
              <a:t>Reason for Disqualifications</a:t>
            </a:r>
            <a:endParaRPr lang="en-GB" dirty="0">
              <a:solidFill>
                <a:srgbClr val="0070C0"/>
              </a:solidFill>
              <a:latin typeface="Broadway" pitchFamily="82" charset="0"/>
            </a:endParaRPr>
          </a:p>
        </p:txBody>
      </p:sp>
      <p:sp>
        <p:nvSpPr>
          <p:cNvPr id="3" name="Content Placeholder 2"/>
          <p:cNvSpPr>
            <a:spLocks noGrp="1"/>
          </p:cNvSpPr>
          <p:nvPr>
            <p:ph idx="1"/>
          </p:nvPr>
        </p:nvSpPr>
        <p:spPr/>
        <p:txBody>
          <a:bodyPr>
            <a:normAutofit fontScale="25000" lnSpcReduction="20000"/>
          </a:bodyPr>
          <a:lstStyle/>
          <a:p>
            <a:pPr fontAlgn="base">
              <a:buNone/>
            </a:pPr>
            <a:r>
              <a:rPr lang="en-GB" dirty="0" smtClean="0"/>
              <a:t>	</a:t>
            </a:r>
            <a:r>
              <a:rPr lang="en-GB" sz="9600" dirty="0" smtClean="0"/>
              <a:t>False Start</a:t>
            </a:r>
          </a:p>
          <a:p>
            <a:pPr fontAlgn="base"/>
            <a:endParaRPr lang="en-GB" sz="5500" dirty="0" smtClean="0"/>
          </a:p>
          <a:p>
            <a:pPr fontAlgn="base"/>
            <a:r>
              <a:rPr lang="en-GB" sz="5500" dirty="0" smtClean="0"/>
              <a:t>At the start of a race, swimmers must take a stationary position atop the starting blocks. If a swimmer leaves the starting block before the starting signal or is moving as the signal sounds, he or she commits a false start violation and receives an automatic disqualification. If they don't immediately halt the race and recall the swimmers, officials may wait to disqualify the guilty part until the race's completion.</a:t>
            </a:r>
          </a:p>
          <a:p>
            <a:pPr fontAlgn="base"/>
            <a:endParaRPr lang="en-GB" sz="5500" dirty="0" smtClean="0"/>
          </a:p>
          <a:p>
            <a:pPr fontAlgn="base">
              <a:buNone/>
            </a:pPr>
            <a:r>
              <a:rPr lang="en-GB" sz="5500" dirty="0" smtClean="0"/>
              <a:t>	</a:t>
            </a:r>
            <a:r>
              <a:rPr lang="en-GB" sz="9600" dirty="0" smtClean="0"/>
              <a:t>Delays</a:t>
            </a:r>
          </a:p>
          <a:p>
            <a:pPr fontAlgn="base"/>
            <a:endParaRPr lang="en-GB" sz="5500" dirty="0" smtClean="0"/>
          </a:p>
          <a:p>
            <a:pPr fontAlgn="base"/>
            <a:r>
              <a:rPr lang="en-GB" sz="5500" dirty="0" smtClean="0"/>
              <a:t>Officials may disqualify a swimmer who fails to report to the starting platform prepared to swim at the start of his scheduled heat. Any swimmer who intentionally delays the start of a race or who wilfully ignores or disobeys the orders of officials may also receive a disqualification.</a:t>
            </a:r>
          </a:p>
          <a:p>
            <a:pPr fontAlgn="base"/>
            <a:endParaRPr lang="en-GB" sz="5500" dirty="0" smtClean="0"/>
          </a:p>
          <a:p>
            <a:pPr fontAlgn="base">
              <a:buNone/>
            </a:pPr>
            <a:r>
              <a:rPr lang="en-GB" sz="5500" dirty="0" smtClean="0"/>
              <a:t>	</a:t>
            </a:r>
            <a:r>
              <a:rPr lang="en-GB" sz="9600" dirty="0" smtClean="0"/>
              <a:t>Swimming Conduct</a:t>
            </a:r>
          </a:p>
          <a:p>
            <a:pPr fontAlgn="base"/>
            <a:endParaRPr lang="en-GB" sz="5500" dirty="0" smtClean="0"/>
          </a:p>
          <a:p>
            <a:pPr fontAlgn="base"/>
            <a:r>
              <a:rPr lang="en-GB" sz="5500" dirty="0" smtClean="0"/>
              <a:t>Swimmers may receive a disqualification for violating certain rules while in the act of swimming. Failing to touch the wall when executing a turn, grabbing the lane markers, using the lane markers for momentum or pushing off the bottom of the pool will all result in a disqualification. Swimmers also earn disqualifications for entering another swimmer's lane and for staying underwater longer than 15 meters at the start of a race.</a:t>
            </a:r>
            <a:endParaRPr lang="en-GB" sz="55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 STROKE Disqualifications</a:t>
            </a:r>
            <a:endParaRPr lang="en-GB" dirty="0"/>
          </a:p>
        </p:txBody>
      </p:sp>
      <p:sp>
        <p:nvSpPr>
          <p:cNvPr id="3" name="Content Placeholder 2"/>
          <p:cNvSpPr>
            <a:spLocks noGrp="1"/>
          </p:cNvSpPr>
          <p:nvPr>
            <p:ph idx="1"/>
          </p:nvPr>
        </p:nvSpPr>
        <p:spPr>
          <a:xfrm>
            <a:off x="457200" y="1357298"/>
            <a:ext cx="8229600" cy="4768865"/>
          </a:xfrm>
        </p:spPr>
        <p:txBody>
          <a:bodyPr>
            <a:normAutofit fontScale="85000" lnSpcReduction="10000"/>
          </a:bodyPr>
          <a:lstStyle/>
          <a:p>
            <a:pPr fontAlgn="base">
              <a:buNone/>
            </a:pPr>
            <a:endParaRPr lang="en-GB" sz="1800" dirty="0" smtClean="0"/>
          </a:p>
          <a:p>
            <a:pPr fontAlgn="base"/>
            <a:r>
              <a:rPr lang="en-GB" dirty="0" smtClean="0"/>
              <a:t>When competing in a backstroke race, a swimmer</a:t>
            </a:r>
          </a:p>
          <a:p>
            <a:pPr fontAlgn="base">
              <a:buNone/>
            </a:pPr>
            <a:r>
              <a:rPr lang="en-GB" dirty="0" smtClean="0"/>
              <a:t>	must remain on his or her back and employ a proper double-armed backstroke or an elementary backstroke. Aside from stroke violations, the majority of backstroke disqualifications occur on turns, </a:t>
            </a:r>
          </a:p>
          <a:p>
            <a:pPr fontAlgn="base">
              <a:buNone/>
            </a:pPr>
            <a:r>
              <a:rPr lang="en-GB" dirty="0" smtClean="0"/>
              <a:t>	with swimmers leaving their </a:t>
            </a:r>
          </a:p>
          <a:p>
            <a:pPr fontAlgn="base">
              <a:buNone/>
            </a:pPr>
            <a:r>
              <a:rPr lang="en-GB" dirty="0" smtClean="0"/>
              <a:t>	backs too soon and gliding to </a:t>
            </a:r>
          </a:p>
          <a:p>
            <a:pPr fontAlgn="base">
              <a:buNone/>
            </a:pPr>
            <a:r>
              <a:rPr lang="en-GB" dirty="0" smtClean="0"/>
              <a:t>	the wall on their stomachs or </a:t>
            </a:r>
          </a:p>
          <a:p>
            <a:pPr fontAlgn="base">
              <a:buNone/>
            </a:pPr>
            <a:r>
              <a:rPr lang="en-GB" dirty="0" smtClean="0"/>
              <a:t>	failing to push off the wall </a:t>
            </a:r>
          </a:p>
          <a:p>
            <a:pPr fontAlgn="base">
              <a:buNone/>
            </a:pPr>
            <a:r>
              <a:rPr lang="en-GB" dirty="0" smtClean="0"/>
              <a:t>	while on their backs.</a:t>
            </a:r>
          </a:p>
          <a:p>
            <a:endParaRPr lang="en-GB" dirty="0"/>
          </a:p>
        </p:txBody>
      </p:sp>
      <p:pic>
        <p:nvPicPr>
          <p:cNvPr id="1027" name="Picture 3" descr="C:\Users\Andrew\AppData\Local\Microsoft\Windows\INetCache\IE\AGRYZA52\Gordan_Kozulj_Croatia_backstroke_EC[1].jpg"/>
          <p:cNvPicPr>
            <a:picLocks noChangeAspect="1" noChangeArrowheads="1"/>
          </p:cNvPicPr>
          <p:nvPr/>
        </p:nvPicPr>
        <p:blipFill>
          <a:blip r:embed="rId2"/>
          <a:srcRect/>
          <a:stretch>
            <a:fillRect/>
          </a:stretch>
        </p:blipFill>
        <p:spPr bwMode="auto">
          <a:xfrm>
            <a:off x="5357818" y="3714752"/>
            <a:ext cx="3333773" cy="214314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BREASTSTROKE Disqualifications</a:t>
            </a:r>
            <a:endParaRPr lang="en-GB" dirty="0"/>
          </a:p>
        </p:txBody>
      </p:sp>
      <p:sp>
        <p:nvSpPr>
          <p:cNvPr id="3" name="Content Placeholder 2"/>
          <p:cNvSpPr>
            <a:spLocks noGrp="1"/>
          </p:cNvSpPr>
          <p:nvPr>
            <p:ph idx="1"/>
          </p:nvPr>
        </p:nvSpPr>
        <p:spPr>
          <a:xfrm>
            <a:off x="457200" y="1357298"/>
            <a:ext cx="8229600" cy="4768865"/>
          </a:xfrm>
        </p:spPr>
        <p:txBody>
          <a:bodyPr>
            <a:normAutofit fontScale="32500" lnSpcReduction="20000"/>
          </a:bodyPr>
          <a:lstStyle/>
          <a:p>
            <a:pPr fontAlgn="base">
              <a:buNone/>
            </a:pPr>
            <a:endParaRPr lang="en-GB" sz="1800" dirty="0" smtClean="0"/>
          </a:p>
          <a:p>
            <a:pPr fontAlgn="base">
              <a:lnSpc>
                <a:spcPct val="120000"/>
              </a:lnSpc>
            </a:pPr>
            <a:r>
              <a:rPr lang="en-GB" sz="7000" dirty="0" smtClean="0"/>
              <a:t>Most breaststroke disqualifications occur on turns as well. Swimmers must touch the wall with both hands simultaneously. Touching with only one hand or touching with one hand before the other results in a disqualification. Performing more than one dolphin kick before initiating a breaststroke kick when </a:t>
            </a:r>
          </a:p>
          <a:p>
            <a:pPr fontAlgn="base">
              <a:lnSpc>
                <a:spcPct val="120000"/>
              </a:lnSpc>
              <a:buNone/>
            </a:pPr>
            <a:r>
              <a:rPr lang="en-GB" sz="7000" dirty="0" smtClean="0"/>
              <a:t>	pulling out of a turn, or taking </a:t>
            </a:r>
          </a:p>
          <a:p>
            <a:pPr fontAlgn="base">
              <a:lnSpc>
                <a:spcPct val="120000"/>
              </a:lnSpc>
              <a:buNone/>
            </a:pPr>
            <a:r>
              <a:rPr lang="en-GB" sz="7000" dirty="0" smtClean="0"/>
              <a:t>	more than one arm pull </a:t>
            </a:r>
          </a:p>
          <a:p>
            <a:pPr fontAlgn="base">
              <a:lnSpc>
                <a:spcPct val="120000"/>
              </a:lnSpc>
              <a:buNone/>
            </a:pPr>
            <a:r>
              <a:rPr lang="en-GB" sz="7000" dirty="0" smtClean="0"/>
              <a:t>	underwater can also earn a </a:t>
            </a:r>
          </a:p>
          <a:p>
            <a:pPr fontAlgn="base">
              <a:lnSpc>
                <a:spcPct val="120000"/>
              </a:lnSpc>
              <a:buNone/>
            </a:pPr>
            <a:r>
              <a:rPr lang="en-GB" sz="7000" dirty="0" smtClean="0"/>
              <a:t>	disqualification.</a:t>
            </a:r>
          </a:p>
          <a:p>
            <a:pPr fontAlgn="base"/>
            <a:endParaRPr lang="en-GB" sz="1800" dirty="0" smtClean="0"/>
          </a:p>
          <a:p>
            <a:pPr fontAlgn="base">
              <a:buNone/>
            </a:pPr>
            <a:r>
              <a:rPr lang="en-GB" sz="1800" dirty="0" smtClean="0"/>
              <a:t>	</a:t>
            </a:r>
            <a:endParaRPr lang="en-GB" dirty="0"/>
          </a:p>
        </p:txBody>
      </p:sp>
      <p:pic>
        <p:nvPicPr>
          <p:cNvPr id="2051" name="Picture 3" descr="C:\Users\Andrew\AppData\Local\Microsoft\Windows\INetCache\IE\QX0A615J\Michael-Phelps-wins-in-th-001[1].jpg"/>
          <p:cNvPicPr>
            <a:picLocks noChangeAspect="1" noChangeArrowheads="1"/>
          </p:cNvPicPr>
          <p:nvPr/>
        </p:nvPicPr>
        <p:blipFill>
          <a:blip r:embed="rId2"/>
          <a:srcRect/>
          <a:stretch>
            <a:fillRect/>
          </a:stretch>
        </p:blipFill>
        <p:spPr bwMode="auto">
          <a:xfrm>
            <a:off x="4830508" y="3500438"/>
            <a:ext cx="3860283" cy="264320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BUTTERFLY Disqualifications</a:t>
            </a:r>
            <a:br>
              <a:rPr lang="en-GB" dirty="0" smtClean="0"/>
            </a:br>
            <a:endParaRPr lang="en-GB" dirty="0"/>
          </a:p>
        </p:txBody>
      </p:sp>
      <p:sp>
        <p:nvSpPr>
          <p:cNvPr id="3" name="Content Placeholder 2"/>
          <p:cNvSpPr>
            <a:spLocks noGrp="1"/>
          </p:cNvSpPr>
          <p:nvPr>
            <p:ph idx="1"/>
          </p:nvPr>
        </p:nvSpPr>
        <p:spPr>
          <a:xfrm>
            <a:off x="457200" y="1142984"/>
            <a:ext cx="8229600" cy="4983179"/>
          </a:xfrm>
        </p:spPr>
        <p:txBody>
          <a:bodyPr/>
          <a:lstStyle/>
          <a:p>
            <a:pPr fontAlgn="base">
              <a:buNone/>
            </a:pPr>
            <a:endParaRPr lang="en-GB" sz="1800" dirty="0" smtClean="0"/>
          </a:p>
          <a:p>
            <a:pPr fontAlgn="base"/>
            <a:r>
              <a:rPr lang="en-GB" dirty="0" smtClean="0"/>
              <a:t>As in the breaststroke, butterfly swimmers must also touch the wall on turns with both hands simultaneously to avoid disqualification. Employing an illegal kick, usually a flutter kick, will also earn a disqualification.</a:t>
            </a:r>
          </a:p>
          <a:p>
            <a:endParaRPr lang="en-GB" dirty="0"/>
          </a:p>
        </p:txBody>
      </p:sp>
      <p:pic>
        <p:nvPicPr>
          <p:cNvPr id="3074" name="Picture 2" descr="C:\Users\Andrew\AppData\Local\Microsoft\Windows\INetCache\IE\D6ZW5SOA\good-butterfly[1].jpg"/>
          <p:cNvPicPr>
            <a:picLocks noChangeAspect="1" noChangeArrowheads="1"/>
          </p:cNvPicPr>
          <p:nvPr/>
        </p:nvPicPr>
        <p:blipFill>
          <a:blip r:embed="rId2"/>
          <a:srcRect/>
          <a:stretch>
            <a:fillRect/>
          </a:stretch>
        </p:blipFill>
        <p:spPr bwMode="auto">
          <a:xfrm>
            <a:off x="4286249" y="4071942"/>
            <a:ext cx="4286280" cy="242889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RELAY Disqualifications</a:t>
            </a:r>
            <a:endParaRPr lang="en-GB" dirty="0"/>
          </a:p>
        </p:txBody>
      </p:sp>
      <p:sp>
        <p:nvSpPr>
          <p:cNvPr id="3" name="Content Placeholder 2"/>
          <p:cNvSpPr>
            <a:spLocks noGrp="1"/>
          </p:cNvSpPr>
          <p:nvPr>
            <p:ph idx="1"/>
          </p:nvPr>
        </p:nvSpPr>
        <p:spPr>
          <a:xfrm>
            <a:off x="457200" y="1357298"/>
            <a:ext cx="5757874" cy="4768865"/>
          </a:xfrm>
        </p:spPr>
        <p:txBody>
          <a:bodyPr>
            <a:normAutofit fontScale="92500" lnSpcReduction="10000"/>
          </a:bodyPr>
          <a:lstStyle/>
          <a:p>
            <a:pPr fontAlgn="base">
              <a:buNone/>
            </a:pPr>
            <a:endParaRPr lang="en-GB" sz="1800" dirty="0" smtClean="0"/>
          </a:p>
          <a:p>
            <a:pPr fontAlgn="base"/>
            <a:r>
              <a:rPr lang="en-GB" dirty="0" smtClean="0"/>
              <a:t>In relay races, swimmers typically draw disqualifications for false starting, which occurs when one swimmer leaves the starting block before his or her teammate touches the wall. A relay team may also get disqualified for entering the pool to celebrate a victory before all other swimmers finish the race.</a:t>
            </a:r>
          </a:p>
          <a:p>
            <a:endParaRPr lang="en-GB" dirty="0"/>
          </a:p>
        </p:txBody>
      </p:sp>
      <p:pic>
        <p:nvPicPr>
          <p:cNvPr id="4100" name="Picture 4" descr="C:\Users\Andrew\AppData\Local\Microsoft\Windows\INetCache\IE\4JXF3UGF\149163_558208384010_24901587_32647098_2167961_n[1].jpg"/>
          <p:cNvPicPr>
            <a:picLocks noChangeAspect="1" noChangeArrowheads="1"/>
          </p:cNvPicPr>
          <p:nvPr/>
        </p:nvPicPr>
        <p:blipFill>
          <a:blip r:embed="rId2"/>
          <a:srcRect/>
          <a:stretch>
            <a:fillRect/>
          </a:stretch>
        </p:blipFill>
        <p:spPr bwMode="auto">
          <a:xfrm>
            <a:off x="6500826" y="1928802"/>
            <a:ext cx="2286016" cy="392909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70C0"/>
                </a:solidFill>
                <a:latin typeface="Broadway" pitchFamily="82" charset="0"/>
              </a:rPr>
              <a:t>Want to know more about Disqualifications	</a:t>
            </a:r>
            <a:endParaRPr lang="en-GB" dirty="0">
              <a:solidFill>
                <a:srgbClr val="0070C0"/>
              </a:solidFill>
              <a:latin typeface="Broadway" pitchFamily="82" charset="0"/>
            </a:endParaRPr>
          </a:p>
        </p:txBody>
      </p:sp>
      <p:sp>
        <p:nvSpPr>
          <p:cNvPr id="3" name="Content Placeholder 2"/>
          <p:cNvSpPr>
            <a:spLocks noGrp="1"/>
          </p:cNvSpPr>
          <p:nvPr>
            <p:ph idx="1"/>
          </p:nvPr>
        </p:nvSpPr>
        <p:spPr/>
        <p:txBody>
          <a:bodyPr/>
          <a:lstStyle/>
          <a:p>
            <a:pPr>
              <a:buNone/>
            </a:pPr>
            <a:r>
              <a:rPr lang="en-GB" dirty="0" smtClean="0"/>
              <a:t>	</a:t>
            </a:r>
          </a:p>
          <a:p>
            <a:pPr>
              <a:buNone/>
            </a:pPr>
            <a:r>
              <a:rPr lang="en-GB" dirty="0" smtClean="0"/>
              <a:t>	</a:t>
            </a:r>
            <a:r>
              <a:rPr lang="en-GB" dirty="0" smtClean="0"/>
              <a:t>There are many reasons for a swimmer to be disqualified during the race.</a:t>
            </a:r>
          </a:p>
          <a:p>
            <a:endParaRPr lang="en-GB" dirty="0" smtClean="0"/>
          </a:p>
          <a:p>
            <a:r>
              <a:rPr lang="en-GB" dirty="0" smtClean="0"/>
              <a:t>For further information visit</a:t>
            </a:r>
          </a:p>
          <a:p>
            <a:pPr>
              <a:buNone/>
            </a:pPr>
            <a:r>
              <a:rPr lang="en-GB" dirty="0" smtClean="0"/>
              <a:t>	http</a:t>
            </a:r>
            <a:r>
              <a:rPr lang="en-GB" dirty="0" smtClean="0"/>
              <a:t>://www.fina.org/content/disqualification-codes-2014-2017</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614882"/>
          </a:xfrm>
        </p:spPr>
        <p:txBody>
          <a:bodyPr>
            <a:normAutofit/>
          </a:bodyPr>
          <a:lstStyle/>
          <a:p>
            <a:r>
              <a:rPr lang="en-GB" sz="3600" dirty="0" smtClean="0">
                <a:solidFill>
                  <a:srgbClr val="7030A0"/>
                </a:solidFill>
              </a:rPr>
              <a:t>Understand Terminology, Pathway and Types</a:t>
            </a:r>
          </a:p>
          <a:p>
            <a:r>
              <a:rPr lang="en-GB" sz="3600" dirty="0" smtClean="0"/>
              <a:t>Disqualifications</a:t>
            </a:r>
          </a:p>
          <a:p>
            <a:r>
              <a:rPr lang="en-GB" sz="3600" dirty="0" smtClean="0">
                <a:solidFill>
                  <a:srgbClr val="7030A0"/>
                </a:solidFill>
              </a:rPr>
              <a:t>Procedure on Race day</a:t>
            </a:r>
          </a:p>
          <a:p>
            <a:r>
              <a:rPr lang="en-GB" sz="3600" dirty="0" smtClean="0"/>
              <a:t>Info for swimmer for before, during and after race day</a:t>
            </a:r>
          </a:p>
          <a:p>
            <a:r>
              <a:rPr lang="en-GB" sz="3600" dirty="0" smtClean="0">
                <a:solidFill>
                  <a:srgbClr val="7030A0"/>
                </a:solidFill>
              </a:rPr>
              <a:t>Advice to parents</a:t>
            </a:r>
          </a:p>
        </p:txBody>
      </p:sp>
      <p:sp>
        <p:nvSpPr>
          <p:cNvPr id="2" name="Title 1"/>
          <p:cNvSpPr>
            <a:spLocks noGrp="1"/>
          </p:cNvSpPr>
          <p:nvPr>
            <p:ph type="title"/>
          </p:nvPr>
        </p:nvSpPr>
        <p:spPr/>
        <p:txBody>
          <a:bodyPr/>
          <a:lstStyle/>
          <a:p>
            <a:r>
              <a:rPr lang="en-GB" dirty="0" smtClean="0">
                <a:solidFill>
                  <a:srgbClr val="0070C0"/>
                </a:solidFill>
                <a:latin typeface="Broadway" pitchFamily="82" charset="0"/>
              </a:rPr>
              <a:t>What you will learn today</a:t>
            </a:r>
            <a:endParaRPr lang="en-GB" dirty="0">
              <a:solidFill>
                <a:srgbClr val="0070C0"/>
              </a:solidFill>
              <a:latin typeface="Broadway" pitchFamily="82"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70C0"/>
                </a:solidFill>
                <a:latin typeface="Broadway" pitchFamily="82" charset="0"/>
              </a:rPr>
              <a:t>Disqualifications Happen!!!</a:t>
            </a:r>
            <a:endParaRPr lang="en-GB" dirty="0">
              <a:solidFill>
                <a:srgbClr val="0070C0"/>
              </a:solidFill>
              <a:latin typeface="Broadway" pitchFamily="82" charset="0"/>
            </a:endParaRPr>
          </a:p>
        </p:txBody>
      </p:sp>
      <p:sp>
        <p:nvSpPr>
          <p:cNvPr id="3" name="Content Placeholder 2"/>
          <p:cNvSpPr>
            <a:spLocks noGrp="1"/>
          </p:cNvSpPr>
          <p:nvPr>
            <p:ph idx="1"/>
          </p:nvPr>
        </p:nvSpPr>
        <p:spPr>
          <a:xfrm>
            <a:off x="457200" y="1643050"/>
            <a:ext cx="8229600" cy="4483113"/>
          </a:xfrm>
        </p:spPr>
        <p:txBody>
          <a:bodyPr>
            <a:normAutofit fontScale="85000" lnSpcReduction="20000"/>
          </a:bodyPr>
          <a:lstStyle/>
          <a:p>
            <a:pPr>
              <a:buNone/>
            </a:pPr>
            <a:r>
              <a:rPr lang="en-GB" dirty="0" smtClean="0"/>
              <a:t>	Remember:  Disqualifications happen to the most experienced swimmers.   </a:t>
            </a:r>
          </a:p>
          <a:p>
            <a:pPr>
              <a:buNone/>
            </a:pPr>
            <a:endParaRPr lang="en-GB" dirty="0" smtClean="0"/>
          </a:p>
          <a:p>
            <a:pPr>
              <a:buNone/>
            </a:pPr>
            <a:r>
              <a:rPr lang="en-GB" dirty="0" smtClean="0"/>
              <a:t>	</a:t>
            </a:r>
          </a:p>
          <a:p>
            <a:pPr>
              <a:buNone/>
            </a:pPr>
            <a:r>
              <a:rPr lang="en-GB" dirty="0" smtClean="0"/>
              <a:t>	It is quite common for those new to racing to experience a disqualification.   </a:t>
            </a:r>
          </a:p>
          <a:p>
            <a:pPr>
              <a:buNone/>
            </a:pPr>
            <a:endParaRPr lang="en-GB" dirty="0" smtClean="0"/>
          </a:p>
          <a:p>
            <a:pPr>
              <a:buNone/>
            </a:pPr>
            <a:r>
              <a:rPr lang="en-GB" dirty="0" smtClean="0"/>
              <a:t>	Although this is not what we want it does help the swimmer focus on this more and perfect.   We learn by our mistakes!!!</a:t>
            </a:r>
          </a:p>
          <a:p>
            <a:pPr>
              <a:buNone/>
            </a:pPr>
            <a:r>
              <a:rPr lang="en-GB" dirty="0" smtClean="0"/>
              <a:t>	</a:t>
            </a:r>
          </a:p>
          <a:p>
            <a:endParaRPr lang="en-GB" dirty="0"/>
          </a:p>
        </p:txBody>
      </p:sp>
      <p:pic>
        <p:nvPicPr>
          <p:cNvPr id="5122" name="Picture 2" descr="C:\Users\Andrew\AppData\Local\Microsoft\Windows\INetCache\IE\QX0A615J\nicubunu_Emoticons_Crying_face[1].png"/>
          <p:cNvPicPr>
            <a:picLocks noChangeAspect="1" noChangeArrowheads="1"/>
          </p:cNvPicPr>
          <p:nvPr/>
        </p:nvPicPr>
        <p:blipFill>
          <a:blip r:embed="rId2" cstate="print"/>
          <a:srcRect/>
          <a:stretch>
            <a:fillRect/>
          </a:stretch>
        </p:blipFill>
        <p:spPr bwMode="auto">
          <a:xfrm>
            <a:off x="5000628" y="2000240"/>
            <a:ext cx="1500198" cy="1214446"/>
          </a:xfrm>
          <a:prstGeom prst="rect">
            <a:avLst/>
          </a:prstGeom>
          <a:noFill/>
        </p:spPr>
      </p:pic>
      <p:pic>
        <p:nvPicPr>
          <p:cNvPr id="5125" name="Picture 5" descr="C:\Users\Andrew\AppData\Local\Microsoft\Windows\INetCache\IE\4JXF3UGF\lessons-learned[1].jpg"/>
          <p:cNvPicPr>
            <a:picLocks noChangeAspect="1" noChangeArrowheads="1"/>
          </p:cNvPicPr>
          <p:nvPr/>
        </p:nvPicPr>
        <p:blipFill>
          <a:blip r:embed="rId3"/>
          <a:srcRect/>
          <a:stretch>
            <a:fillRect/>
          </a:stretch>
        </p:blipFill>
        <p:spPr bwMode="auto">
          <a:xfrm>
            <a:off x="4572000" y="5072074"/>
            <a:ext cx="2786082" cy="178592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Races Start</a:t>
            </a:r>
            <a:endParaRPr lang="en-GB"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latin typeface="Broadway" pitchFamily="82" charset="0"/>
              </a:rPr>
              <a:t>Start of the Race</a:t>
            </a:r>
            <a:endParaRPr lang="en-GB" dirty="0">
              <a:solidFill>
                <a:srgbClr val="0070C0"/>
              </a:solidFill>
              <a:latin typeface="Broadway" pitchFamily="82" charset="0"/>
            </a:endParaRPr>
          </a:p>
        </p:txBody>
      </p:sp>
      <p:sp>
        <p:nvSpPr>
          <p:cNvPr id="3" name="Content Placeholder 2"/>
          <p:cNvSpPr>
            <a:spLocks noGrp="1"/>
          </p:cNvSpPr>
          <p:nvPr>
            <p:ph idx="1"/>
          </p:nvPr>
        </p:nvSpPr>
        <p:spPr>
          <a:xfrm>
            <a:off x="457200" y="1357298"/>
            <a:ext cx="8229600" cy="5357850"/>
          </a:xfrm>
        </p:spPr>
        <p:txBody>
          <a:bodyPr>
            <a:normAutofit fontScale="25000" lnSpcReduction="20000"/>
          </a:bodyPr>
          <a:lstStyle/>
          <a:p>
            <a:pPr lvl="0"/>
            <a:r>
              <a:rPr lang="en-GB" sz="6200" dirty="0" smtClean="0">
                <a:latin typeface="+mj-lt"/>
              </a:rPr>
              <a:t>The Referee will signal to the swimmers by a short series of whistles inviting them to set forward for their race.   This will be followed by a long whistle indicating that they should take their positions on the block (or for backstroke and medley relays to immediately enter the water).    When performing back stroke or medley relay there will be a second long whistle for them to take their position holding the blocks or wall.   </a:t>
            </a:r>
          </a:p>
          <a:p>
            <a:pPr lvl="0">
              <a:buNone/>
            </a:pPr>
            <a:r>
              <a:rPr lang="en-GB" sz="6200" dirty="0" smtClean="0">
                <a:latin typeface="+mj-lt"/>
              </a:rPr>
              <a:t> </a:t>
            </a:r>
          </a:p>
          <a:p>
            <a:pPr lvl="0"/>
            <a:r>
              <a:rPr lang="en-GB" sz="6200" dirty="0" smtClean="0">
                <a:latin typeface="+mj-lt"/>
              </a:rPr>
              <a:t>The starter will say “Take your marks” which is the signal to get into your take off position.</a:t>
            </a:r>
          </a:p>
          <a:p>
            <a:pPr lvl="0"/>
            <a:endParaRPr lang="en-GB" sz="6200" dirty="0" smtClean="0">
              <a:latin typeface="+mj-lt"/>
            </a:endParaRPr>
          </a:p>
          <a:p>
            <a:r>
              <a:rPr lang="en-GB" sz="6200" dirty="0" smtClean="0">
                <a:latin typeface="+mj-lt"/>
              </a:rPr>
              <a:t>At this point the swimmers should now be </a:t>
            </a:r>
          </a:p>
          <a:p>
            <a:pPr>
              <a:buNone/>
            </a:pPr>
            <a:r>
              <a:rPr lang="en-GB" sz="6200" dirty="0" smtClean="0">
                <a:latin typeface="+mj-lt"/>
              </a:rPr>
              <a:t>	concentrating on the start of their race and be still</a:t>
            </a:r>
          </a:p>
          <a:p>
            <a:pPr>
              <a:buNone/>
            </a:pPr>
            <a:r>
              <a:rPr lang="en-GB" sz="6200" dirty="0" smtClean="0">
                <a:latin typeface="+mj-lt"/>
              </a:rPr>
              <a:t>	(not fidgeting or adjusting goggles etc).    Everyone </a:t>
            </a:r>
          </a:p>
          <a:p>
            <a:pPr>
              <a:buNone/>
            </a:pPr>
            <a:r>
              <a:rPr lang="en-GB" sz="6200" dirty="0" smtClean="0">
                <a:latin typeface="+mj-lt"/>
              </a:rPr>
              <a:t>	else should respect this by being quiet and still </a:t>
            </a:r>
          </a:p>
          <a:p>
            <a:pPr>
              <a:buNone/>
            </a:pPr>
            <a:r>
              <a:rPr lang="en-GB" sz="6200" dirty="0" smtClean="0">
                <a:latin typeface="+mj-lt"/>
              </a:rPr>
              <a:t>	until after the race has started</a:t>
            </a:r>
          </a:p>
          <a:p>
            <a:pPr lvl="0"/>
            <a:endParaRPr lang="en-GB" sz="6200" dirty="0" smtClean="0">
              <a:latin typeface="+mj-lt"/>
            </a:endParaRPr>
          </a:p>
          <a:p>
            <a:pPr lvl="0"/>
            <a:r>
              <a:rPr lang="en-GB" sz="6200" dirty="0" smtClean="0">
                <a:latin typeface="+mj-lt"/>
              </a:rPr>
              <a:t>Then the starter will sound the buzzer or horn which is </a:t>
            </a:r>
          </a:p>
          <a:p>
            <a:pPr lvl="0">
              <a:buNone/>
            </a:pPr>
            <a:r>
              <a:rPr lang="en-GB" sz="6200" dirty="0" smtClean="0">
                <a:latin typeface="+mj-lt"/>
              </a:rPr>
              <a:t>	the signal to start your racing start.</a:t>
            </a:r>
          </a:p>
          <a:p>
            <a:pPr lvl="0"/>
            <a:endParaRPr lang="en-GB" sz="6200" dirty="0" smtClean="0">
              <a:latin typeface="+mj-lt"/>
            </a:endParaRPr>
          </a:p>
          <a:p>
            <a:pPr lvl="0"/>
            <a:r>
              <a:rPr lang="en-GB" sz="6200" dirty="0" smtClean="0">
                <a:latin typeface="+mj-lt"/>
              </a:rPr>
              <a:t>Once the race is underway then everyone can cheer</a:t>
            </a:r>
          </a:p>
          <a:p>
            <a:pPr lvl="0">
              <a:buNone/>
            </a:pPr>
            <a:r>
              <a:rPr lang="en-GB" sz="6200" dirty="0" smtClean="0">
                <a:latin typeface="+mj-lt"/>
              </a:rPr>
              <a:t>	their swimmers on.</a:t>
            </a:r>
          </a:p>
          <a:p>
            <a:pPr lvl="0"/>
            <a:endParaRPr lang="en-GB" sz="6200" dirty="0" smtClean="0">
              <a:latin typeface="+mj-lt"/>
            </a:endParaRPr>
          </a:p>
          <a:p>
            <a:pPr lvl="0"/>
            <a:r>
              <a:rPr lang="en-GB" sz="6200" dirty="0" smtClean="0">
                <a:latin typeface="+mj-lt"/>
              </a:rPr>
              <a:t>Some swimmers may not be ready for a full ‘Racing Dive’ start.   In this case you may be allowed to start from in the water.     Again, your coach or team manager will help you with this.</a:t>
            </a:r>
          </a:p>
          <a:p>
            <a:endParaRPr lang="en-GB" dirty="0"/>
          </a:p>
        </p:txBody>
      </p:sp>
      <p:pic>
        <p:nvPicPr>
          <p:cNvPr id="7171" name="Picture 3" descr="C:\Users\Andrew\AppData\Local\Microsoft\Windows\INetCache\IE\AGRYZA52\Missy_Franklin_London_2012_200m_Backstroke_Heats.jpeg[1].jpeg"/>
          <p:cNvPicPr>
            <a:picLocks noChangeAspect="1" noChangeArrowheads="1"/>
          </p:cNvPicPr>
          <p:nvPr/>
        </p:nvPicPr>
        <p:blipFill>
          <a:blip r:embed="rId2" cstate="print"/>
          <a:srcRect/>
          <a:stretch>
            <a:fillRect/>
          </a:stretch>
        </p:blipFill>
        <p:spPr bwMode="auto">
          <a:xfrm>
            <a:off x="5500694" y="3500438"/>
            <a:ext cx="3214710" cy="228601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latin typeface="Broadway" pitchFamily="82" charset="0"/>
              </a:rPr>
              <a:t>On completion of the race</a:t>
            </a:r>
            <a:endParaRPr lang="en-GB" dirty="0">
              <a:solidFill>
                <a:srgbClr val="0070C0"/>
              </a:solidFill>
              <a:latin typeface="Broadway" pitchFamily="82" charset="0"/>
            </a:endParaRPr>
          </a:p>
        </p:txBody>
      </p:sp>
      <p:sp>
        <p:nvSpPr>
          <p:cNvPr id="3" name="Content Placeholder 2"/>
          <p:cNvSpPr>
            <a:spLocks noGrp="1"/>
          </p:cNvSpPr>
          <p:nvPr>
            <p:ph idx="1"/>
          </p:nvPr>
        </p:nvSpPr>
        <p:spPr>
          <a:xfrm>
            <a:off x="457200" y="1285860"/>
            <a:ext cx="8229600" cy="4840303"/>
          </a:xfrm>
        </p:spPr>
        <p:txBody>
          <a:bodyPr>
            <a:normAutofit fontScale="70000" lnSpcReduction="20000"/>
          </a:bodyPr>
          <a:lstStyle/>
          <a:p>
            <a:pPr>
              <a:buNone/>
            </a:pPr>
            <a:r>
              <a:rPr lang="en-GB" dirty="0" smtClean="0"/>
              <a:t> </a:t>
            </a:r>
          </a:p>
          <a:p>
            <a:r>
              <a:rPr lang="en-GB" dirty="0" smtClean="0"/>
              <a:t>Stay in the water holding onto the lane rope and wait for the signal from the referee to exit the pool.   Exit by going under the lane ropes until you reach the nearest side of the pool to you.</a:t>
            </a:r>
          </a:p>
          <a:p>
            <a:endParaRPr lang="en-GB" dirty="0" smtClean="0"/>
          </a:p>
          <a:p>
            <a:r>
              <a:rPr lang="en-GB" dirty="0" smtClean="0"/>
              <a:t>Return to where you started to collect clothing etc.   Only do this once the next race has started as there should be no </a:t>
            </a:r>
          </a:p>
          <a:p>
            <a:pPr>
              <a:buNone/>
            </a:pPr>
            <a:r>
              <a:rPr lang="en-GB" dirty="0" smtClean="0"/>
              <a:t>	movement as the next race is </a:t>
            </a:r>
          </a:p>
          <a:p>
            <a:pPr>
              <a:buNone/>
            </a:pPr>
            <a:r>
              <a:rPr lang="en-GB" dirty="0" smtClean="0"/>
              <a:t>	about to start.</a:t>
            </a:r>
          </a:p>
          <a:p>
            <a:endParaRPr lang="en-GB" dirty="0" smtClean="0"/>
          </a:p>
          <a:p>
            <a:r>
              <a:rPr lang="en-GB" dirty="0" smtClean="0"/>
              <a:t>Remember </a:t>
            </a:r>
            <a:r>
              <a:rPr lang="en-GB" u="sng" dirty="0" smtClean="0"/>
              <a:t>do not </a:t>
            </a:r>
            <a:r>
              <a:rPr lang="en-GB" dirty="0" smtClean="0"/>
              <a:t>ask the officials for</a:t>
            </a:r>
          </a:p>
          <a:p>
            <a:pPr>
              <a:buNone/>
            </a:pPr>
            <a:r>
              <a:rPr lang="en-GB" dirty="0" smtClean="0"/>
              <a:t>	your time or anything else as they need </a:t>
            </a:r>
          </a:p>
          <a:p>
            <a:pPr>
              <a:buNone/>
            </a:pPr>
            <a:r>
              <a:rPr lang="en-GB" dirty="0" smtClean="0"/>
              <a:t>	to concentrate on the next race.</a:t>
            </a:r>
          </a:p>
          <a:p>
            <a:endParaRPr lang="en-GB" dirty="0"/>
          </a:p>
        </p:txBody>
      </p:sp>
      <p:pic>
        <p:nvPicPr>
          <p:cNvPr id="8195" name="Picture 3" descr="C:\Users\Andrew\AppData\Local\Microsoft\Windows\INetCache\IE\AGRYZA52\1200px-2018_Russian_Nationals_-_100m_breast_W_final_-_Astashkina_and_Simonova_after_finish[1].jpg"/>
          <p:cNvPicPr>
            <a:picLocks noChangeAspect="1" noChangeArrowheads="1"/>
          </p:cNvPicPr>
          <p:nvPr/>
        </p:nvPicPr>
        <p:blipFill>
          <a:blip r:embed="rId2"/>
          <a:srcRect/>
          <a:stretch>
            <a:fillRect/>
          </a:stretch>
        </p:blipFill>
        <p:spPr bwMode="auto">
          <a:xfrm>
            <a:off x="5429256" y="3429000"/>
            <a:ext cx="3325114" cy="228601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70C0"/>
                </a:solidFill>
                <a:latin typeface="Broadway" pitchFamily="82" charset="0"/>
              </a:rPr>
              <a:t>Pre Racing – the Night before</a:t>
            </a:r>
            <a:endParaRPr lang="en-GB" dirty="0">
              <a:solidFill>
                <a:srgbClr val="0070C0"/>
              </a:solidFill>
              <a:latin typeface="Broadway" pitchFamily="82" charset="0"/>
            </a:endParaRPr>
          </a:p>
        </p:txBody>
      </p:sp>
      <p:sp>
        <p:nvSpPr>
          <p:cNvPr id="3" name="Content Placeholder 2"/>
          <p:cNvSpPr>
            <a:spLocks noGrp="1"/>
          </p:cNvSpPr>
          <p:nvPr>
            <p:ph idx="1"/>
          </p:nvPr>
        </p:nvSpPr>
        <p:spPr/>
        <p:txBody>
          <a:bodyPr>
            <a:normAutofit fontScale="25000" lnSpcReduction="20000"/>
          </a:bodyPr>
          <a:lstStyle/>
          <a:p>
            <a:pPr>
              <a:buNone/>
            </a:pPr>
            <a:endParaRPr lang="en-GB" dirty="0" smtClean="0"/>
          </a:p>
          <a:p>
            <a:pPr>
              <a:buNone/>
            </a:pPr>
            <a:r>
              <a:rPr lang="en-GB" dirty="0" smtClean="0"/>
              <a:t>	</a:t>
            </a:r>
            <a:r>
              <a:rPr lang="en-GB" sz="7400" dirty="0" smtClean="0"/>
              <a:t>What to pack in a bag for the poolside:-</a:t>
            </a:r>
          </a:p>
          <a:p>
            <a:endParaRPr lang="en-GB" sz="4500" dirty="0" smtClean="0"/>
          </a:p>
          <a:p>
            <a:r>
              <a:rPr lang="en-GB" sz="7200" dirty="0" smtClean="0"/>
              <a:t>Spare towel</a:t>
            </a:r>
          </a:p>
          <a:p>
            <a:r>
              <a:rPr lang="en-GB" sz="7200" dirty="0" smtClean="0"/>
              <a:t>Goggles x 2</a:t>
            </a:r>
          </a:p>
          <a:p>
            <a:r>
              <a:rPr lang="en-GB" sz="7200" dirty="0" smtClean="0"/>
              <a:t>Swimming Club hat x 2</a:t>
            </a:r>
          </a:p>
          <a:p>
            <a:r>
              <a:rPr lang="en-GB" sz="7200" dirty="0" smtClean="0"/>
              <a:t>Drinks</a:t>
            </a:r>
          </a:p>
          <a:p>
            <a:r>
              <a:rPr lang="en-GB" sz="7200" dirty="0" smtClean="0"/>
              <a:t>Food in cool bag</a:t>
            </a:r>
          </a:p>
          <a:p>
            <a:r>
              <a:rPr lang="en-GB" sz="7200" dirty="0" smtClean="0"/>
              <a:t>Item for </a:t>
            </a:r>
            <a:r>
              <a:rPr lang="en-GB" sz="7200" dirty="0" smtClean="0"/>
              <a:t>entertainment</a:t>
            </a:r>
          </a:p>
          <a:p>
            <a:r>
              <a:rPr lang="en-GB" sz="7200" dirty="0" smtClean="0"/>
              <a:t>Racing swimwear and spare</a:t>
            </a:r>
            <a:endParaRPr lang="en-GB" sz="7200" dirty="0" smtClean="0"/>
          </a:p>
          <a:p>
            <a:pPr>
              <a:buNone/>
            </a:pPr>
            <a:endParaRPr lang="en-GB" sz="4500" dirty="0" smtClean="0"/>
          </a:p>
          <a:p>
            <a:pPr>
              <a:buNone/>
            </a:pPr>
            <a:r>
              <a:rPr lang="en-GB" sz="7200" dirty="0" smtClean="0"/>
              <a:t>Make sure you layout your clothes for the morning to avoid pre race stress.</a:t>
            </a:r>
          </a:p>
          <a:p>
            <a:pPr>
              <a:buNone/>
            </a:pPr>
            <a:endParaRPr lang="en-GB" sz="7200" dirty="0" smtClean="0"/>
          </a:p>
          <a:p>
            <a:pPr>
              <a:buNone/>
            </a:pPr>
            <a:r>
              <a:rPr lang="en-GB" sz="7200" dirty="0" smtClean="0"/>
              <a:t>Clothing you will need to arrive on poolside are:-</a:t>
            </a:r>
          </a:p>
          <a:p>
            <a:pPr>
              <a:buNone/>
            </a:pPr>
            <a:r>
              <a:rPr lang="en-GB" sz="7200" dirty="0" smtClean="0"/>
              <a:t>	</a:t>
            </a:r>
          </a:p>
          <a:p>
            <a:pPr>
              <a:buNone/>
            </a:pPr>
            <a:r>
              <a:rPr lang="en-GB" sz="7200" dirty="0" smtClean="0"/>
              <a:t>Swimwear, Club </a:t>
            </a:r>
            <a:r>
              <a:rPr lang="en-GB" sz="7200" dirty="0" smtClean="0"/>
              <a:t>shirt, jumper, jogging bottoms, flip flops or clean trainers </a:t>
            </a:r>
          </a:p>
          <a:p>
            <a:pPr>
              <a:buNone/>
            </a:pPr>
            <a:endParaRPr lang="en-GB" sz="7200" dirty="0" smtClean="0"/>
          </a:p>
          <a:p>
            <a:pPr>
              <a:buNone/>
            </a:pPr>
            <a:r>
              <a:rPr lang="en-GB" sz="7200" dirty="0" smtClean="0"/>
              <a:t>Get a good nights sleep!!</a:t>
            </a:r>
          </a:p>
          <a:p>
            <a:endParaRPr lang="en-GB" dirty="0"/>
          </a:p>
        </p:txBody>
      </p:sp>
      <p:pic>
        <p:nvPicPr>
          <p:cNvPr id="9221" name="Picture 5" descr="C:\Users\Andrew\AppData\Local\Microsoft\Windows\INetCache\IE\D6ZW5SOA\sleeping-woman-1489600175vGe[1].jpg"/>
          <p:cNvPicPr>
            <a:picLocks noChangeAspect="1" noChangeArrowheads="1"/>
          </p:cNvPicPr>
          <p:nvPr/>
        </p:nvPicPr>
        <p:blipFill>
          <a:blip r:embed="rId2"/>
          <a:srcRect/>
          <a:stretch>
            <a:fillRect/>
          </a:stretch>
        </p:blipFill>
        <p:spPr bwMode="auto">
          <a:xfrm>
            <a:off x="5572132" y="1285860"/>
            <a:ext cx="3143272" cy="271464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70C0"/>
                </a:solidFill>
                <a:latin typeface="Broadway" pitchFamily="82" charset="0"/>
              </a:rPr>
              <a:t>What the swimmer needs to do on Race Day</a:t>
            </a:r>
            <a:endParaRPr lang="en-GB" dirty="0">
              <a:solidFill>
                <a:srgbClr val="0070C0"/>
              </a:solidFill>
              <a:latin typeface="Broadway" pitchFamily="82" charset="0"/>
            </a:endParaRPr>
          </a:p>
        </p:txBody>
      </p:sp>
      <p:sp>
        <p:nvSpPr>
          <p:cNvPr id="3" name="Content Placeholder 2"/>
          <p:cNvSpPr>
            <a:spLocks noGrp="1"/>
          </p:cNvSpPr>
          <p:nvPr>
            <p:ph idx="1"/>
          </p:nvPr>
        </p:nvSpPr>
        <p:spPr>
          <a:xfrm>
            <a:off x="457200" y="1600200"/>
            <a:ext cx="8229600" cy="4900634"/>
          </a:xfrm>
        </p:spPr>
        <p:txBody>
          <a:bodyPr>
            <a:normAutofit fontScale="32500" lnSpcReduction="20000"/>
          </a:bodyPr>
          <a:lstStyle/>
          <a:p>
            <a:pPr>
              <a:buNone/>
            </a:pPr>
            <a:r>
              <a:rPr lang="en-GB" dirty="0" smtClean="0"/>
              <a:t> </a:t>
            </a:r>
          </a:p>
          <a:p>
            <a:r>
              <a:rPr lang="en-GB" sz="4300" dirty="0" smtClean="0"/>
              <a:t>Please bring onto the poolside with you; a spare towel, healthy drinks and snacks, inhalers if required, club hat and goggles (plus spare goggles if possible).  You should enter the poolside wearing your swimwear, club shirt and poolside flip flops/footwear, jogging bottoms/leggings.  Please ensure you keep all your belongings together and following your warm up and races place your hat and goggles with your belongings to avoid losing items.</a:t>
            </a:r>
          </a:p>
          <a:p>
            <a:endParaRPr lang="en-GB" sz="4300" dirty="0" smtClean="0"/>
          </a:p>
          <a:p>
            <a:r>
              <a:rPr lang="en-GB" sz="4300" dirty="0" smtClean="0"/>
              <a:t>First thing you will need to do is your land warm up.   Either a coach or club captain will be around to put you through this warm up.</a:t>
            </a:r>
          </a:p>
          <a:p>
            <a:pPr>
              <a:buNone/>
            </a:pPr>
            <a:r>
              <a:rPr lang="en-GB" sz="4300" dirty="0" smtClean="0"/>
              <a:t> </a:t>
            </a:r>
          </a:p>
          <a:p>
            <a:r>
              <a:rPr lang="en-GB" sz="4300" dirty="0" smtClean="0"/>
              <a:t>Once the competition has started your Team Manager/Coach will tell you when you need to report to the officials to wait for your race.   The team manager/coach will also remind you of your event and what you need to do in terms of start, turn and finish.   Make sure just before you race you have been to the toilet, had a drink and have your hat and goggles with you.    </a:t>
            </a:r>
          </a:p>
          <a:p>
            <a:pPr>
              <a:buNone/>
            </a:pPr>
            <a:r>
              <a:rPr lang="en-GB" sz="4300" dirty="0" smtClean="0"/>
              <a:t> </a:t>
            </a:r>
          </a:p>
          <a:p>
            <a:r>
              <a:rPr lang="en-GB" sz="4300" dirty="0" smtClean="0"/>
              <a:t>Usually all swimmers must remain with the club on the poolside until your last race of the morning or afternoon session unless otherwise instructed by the Team Manager/Coach.  You will only be allowed to leave for toilet breaks and following your final event of the morning/afternoon session.   Please make sure that you inform your Team Manager when you are leaving for any of the above reasons.</a:t>
            </a:r>
          </a:p>
          <a:p>
            <a:endParaRPr lang="en-GB" sz="4300" dirty="0" smtClean="0"/>
          </a:p>
          <a:p>
            <a:r>
              <a:rPr lang="en-GB" sz="4300" dirty="0" smtClean="0"/>
              <a:t>Please remember following each race to report to the Head Coach or Acting Head Coach on the day immediately for feedback and then report back to our camp.    Once you return make sure you drink, have a healthy snack and keep warm.   Please check with your Team Manager/Coach if food is appropriate to have at that time and if the type of food is OK.</a:t>
            </a:r>
          </a:p>
          <a:p>
            <a:pPr>
              <a:buNone/>
            </a:pPr>
            <a:endParaRPr lang="en-GB" dirty="0" smtClean="0"/>
          </a:p>
          <a:p>
            <a:pPr>
              <a:buNone/>
            </a:pPr>
            <a:r>
              <a:rPr lang="en-GB" dirty="0" smtClean="0"/>
              <a:t> </a:t>
            </a:r>
          </a:p>
          <a:p>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latin typeface="Broadway" pitchFamily="82" charset="0"/>
              </a:rPr>
              <a:t>Behaviour at the Meet</a:t>
            </a:r>
            <a:endParaRPr lang="en-GB" dirty="0">
              <a:solidFill>
                <a:srgbClr val="0070C0"/>
              </a:solidFill>
              <a:latin typeface="Broadway" pitchFamily="82" charset="0"/>
            </a:endParaRPr>
          </a:p>
        </p:txBody>
      </p:sp>
      <p:sp>
        <p:nvSpPr>
          <p:cNvPr id="3" name="Content Placeholder 2"/>
          <p:cNvSpPr>
            <a:spLocks noGrp="1"/>
          </p:cNvSpPr>
          <p:nvPr>
            <p:ph idx="1"/>
          </p:nvPr>
        </p:nvSpPr>
        <p:spPr/>
        <p:txBody>
          <a:bodyPr>
            <a:normAutofit/>
          </a:bodyPr>
          <a:lstStyle/>
          <a:p>
            <a:pPr fontAlgn="base"/>
            <a:r>
              <a:rPr lang="en-GB" dirty="0" smtClean="0"/>
              <a:t>Do not touch the officials equipment</a:t>
            </a:r>
          </a:p>
          <a:p>
            <a:pPr fontAlgn="base"/>
            <a:r>
              <a:rPr lang="en-GB" dirty="0" smtClean="0"/>
              <a:t>Show respect to all officials and do not impede on them performing their duties</a:t>
            </a:r>
          </a:p>
          <a:p>
            <a:pPr fontAlgn="base"/>
            <a:r>
              <a:rPr lang="en-GB" dirty="0" smtClean="0"/>
              <a:t>Be quiet at the start of race</a:t>
            </a:r>
          </a:p>
          <a:p>
            <a:pPr fontAlgn="base"/>
            <a:r>
              <a:rPr lang="en-GB" dirty="0" smtClean="0"/>
              <a:t>Support and encourage all swimmers in the team</a:t>
            </a:r>
          </a:p>
          <a:p>
            <a:pPr fontAlgn="base"/>
            <a:r>
              <a:rPr lang="en-GB" dirty="0" smtClean="0"/>
              <a:t>Show respect to other competing clubs.</a:t>
            </a:r>
          </a:p>
          <a:p>
            <a:pPr fontAlgn="base"/>
            <a:r>
              <a:rPr lang="en-GB" dirty="0" smtClean="0"/>
              <a:t>Respect your coaches and team managers.</a:t>
            </a:r>
          </a:p>
          <a:p>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latin typeface="Broadway" pitchFamily="82" charset="0"/>
              </a:rPr>
              <a:t>Use of media devices</a:t>
            </a:r>
            <a:endParaRPr lang="en-GB" dirty="0">
              <a:solidFill>
                <a:srgbClr val="0070C0"/>
              </a:solidFill>
              <a:latin typeface="Broadway" pitchFamily="82" charset="0"/>
            </a:endParaRPr>
          </a:p>
        </p:txBody>
      </p:sp>
      <p:sp>
        <p:nvSpPr>
          <p:cNvPr id="3" name="Content Placeholder 2"/>
          <p:cNvSpPr>
            <a:spLocks noGrp="1"/>
          </p:cNvSpPr>
          <p:nvPr>
            <p:ph idx="1"/>
          </p:nvPr>
        </p:nvSpPr>
        <p:spPr>
          <a:xfrm>
            <a:off x="457200" y="1357298"/>
            <a:ext cx="8229600" cy="5072098"/>
          </a:xfrm>
        </p:spPr>
        <p:txBody>
          <a:bodyPr>
            <a:normAutofit fontScale="92500" lnSpcReduction="10000"/>
          </a:bodyPr>
          <a:lstStyle/>
          <a:p>
            <a:pPr>
              <a:buNone/>
            </a:pPr>
            <a:r>
              <a:rPr lang="en-GB" dirty="0" smtClean="0"/>
              <a:t>	Phones or tablets may be used on poolside to help occupy swimmers during races but avoid using social media.</a:t>
            </a:r>
          </a:p>
          <a:p>
            <a:pPr>
              <a:buNone/>
            </a:pPr>
            <a:r>
              <a:rPr lang="en-GB" dirty="0" smtClean="0"/>
              <a:t>	Recommend just to be used for:-</a:t>
            </a:r>
          </a:p>
          <a:p>
            <a:r>
              <a:rPr lang="en-GB" dirty="0" smtClean="0"/>
              <a:t>Playing music</a:t>
            </a:r>
          </a:p>
          <a:p>
            <a:r>
              <a:rPr lang="en-GB" dirty="0" smtClean="0"/>
              <a:t>Playing games</a:t>
            </a:r>
          </a:p>
          <a:p>
            <a:pPr>
              <a:buNone/>
            </a:pPr>
            <a:endParaRPr lang="en-GB" dirty="0" smtClean="0"/>
          </a:p>
          <a:p>
            <a:pPr>
              <a:buNone/>
            </a:pPr>
            <a:r>
              <a:rPr lang="en-GB" dirty="0" smtClean="0"/>
              <a:t>				Do not take any photographs on 			the poolside or in the changing 			rooms</a:t>
            </a:r>
            <a:endParaRPr lang="en-GB" dirty="0"/>
          </a:p>
        </p:txBody>
      </p:sp>
      <p:pic>
        <p:nvPicPr>
          <p:cNvPr id="1029" name="Picture 5" descr="C:\Users\Andrew\AppData\Local\Microsoft\Windows\INetCache\IE\AGRYZA52\Fotos_produzidas_pelo_Senado_(30554309793)[1].jpg"/>
          <p:cNvPicPr>
            <a:picLocks noChangeAspect="1" noChangeArrowheads="1"/>
          </p:cNvPicPr>
          <p:nvPr/>
        </p:nvPicPr>
        <p:blipFill>
          <a:blip r:embed="rId2" cstate="print"/>
          <a:srcRect/>
          <a:stretch>
            <a:fillRect/>
          </a:stretch>
        </p:blipFill>
        <p:spPr bwMode="auto">
          <a:xfrm>
            <a:off x="6286512" y="2428869"/>
            <a:ext cx="2428876" cy="2214578"/>
          </a:xfrm>
          <a:prstGeom prst="rect">
            <a:avLst/>
          </a:prstGeom>
          <a:noFill/>
        </p:spPr>
      </p:pic>
      <p:pic>
        <p:nvPicPr>
          <p:cNvPr id="1033" name="Picture 9" descr="C:\Users\Andrew\AppData\Local\Microsoft\Windows\INetCache\IE\QX0A615J\Prohibition_of_photographing[1].gif"/>
          <p:cNvPicPr>
            <a:picLocks noChangeAspect="1" noChangeArrowheads="1"/>
          </p:cNvPicPr>
          <p:nvPr/>
        </p:nvPicPr>
        <p:blipFill>
          <a:blip r:embed="rId3"/>
          <a:srcRect/>
          <a:stretch>
            <a:fillRect/>
          </a:stretch>
        </p:blipFill>
        <p:spPr bwMode="auto">
          <a:xfrm>
            <a:off x="1285852" y="4500570"/>
            <a:ext cx="1571636" cy="1785950"/>
          </a:xfrm>
          <a:prstGeom prst="rect">
            <a:avLst/>
          </a:prstGeom>
          <a:noFill/>
        </p:spPr>
      </p:pic>
      <p:pic>
        <p:nvPicPr>
          <p:cNvPr id="1034" name="Picture 10" descr="C:\Users\Andrew\AppData\Local\Microsoft\Windows\INetCache\IE\QX0A615J\Allowed.svg[1].png"/>
          <p:cNvPicPr>
            <a:picLocks noChangeAspect="1" noChangeArrowheads="1"/>
          </p:cNvPicPr>
          <p:nvPr/>
        </p:nvPicPr>
        <p:blipFill>
          <a:blip r:embed="rId4" cstate="print"/>
          <a:srcRect/>
          <a:stretch>
            <a:fillRect/>
          </a:stretch>
        </p:blipFill>
        <p:spPr bwMode="auto">
          <a:xfrm>
            <a:off x="3071802" y="3071810"/>
            <a:ext cx="571504" cy="642942"/>
          </a:xfrm>
          <a:prstGeom prst="rect">
            <a:avLst/>
          </a:prstGeom>
          <a:noFill/>
        </p:spPr>
      </p:pic>
      <p:pic>
        <p:nvPicPr>
          <p:cNvPr id="13" name="Picture 10" descr="C:\Users\Andrew\AppData\Local\Microsoft\Windows\INetCache\IE\QX0A615J\Allowed.svg[1].png"/>
          <p:cNvPicPr>
            <a:picLocks noChangeAspect="1" noChangeArrowheads="1"/>
          </p:cNvPicPr>
          <p:nvPr/>
        </p:nvPicPr>
        <p:blipFill>
          <a:blip r:embed="rId4" cstate="print"/>
          <a:srcRect/>
          <a:stretch>
            <a:fillRect/>
          </a:stretch>
        </p:blipFill>
        <p:spPr bwMode="auto">
          <a:xfrm>
            <a:off x="3143240" y="3571876"/>
            <a:ext cx="571504" cy="642942"/>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latin typeface="Broadway" pitchFamily="82" charset="0"/>
              </a:rPr>
              <a:t>Warm Up</a:t>
            </a:r>
            <a:endParaRPr lang="en-GB" dirty="0">
              <a:solidFill>
                <a:srgbClr val="0070C0"/>
              </a:solidFill>
              <a:latin typeface="Broadway" pitchFamily="82" charset="0"/>
            </a:endParaRPr>
          </a:p>
        </p:txBody>
      </p:sp>
      <p:sp>
        <p:nvSpPr>
          <p:cNvPr id="5" name="Content Placeholder 4"/>
          <p:cNvSpPr>
            <a:spLocks noGrp="1"/>
          </p:cNvSpPr>
          <p:nvPr>
            <p:ph idx="1"/>
          </p:nvPr>
        </p:nvSpPr>
        <p:spPr/>
        <p:txBody>
          <a:bodyPr>
            <a:normAutofit fontScale="92500" lnSpcReduction="20000"/>
          </a:bodyPr>
          <a:lstStyle/>
          <a:p>
            <a:pPr>
              <a:buNone/>
            </a:pPr>
            <a:r>
              <a:rPr lang="en-GB" dirty="0" smtClean="0"/>
              <a:t>1)	Raise body temperature</a:t>
            </a:r>
          </a:p>
          <a:p>
            <a:pPr>
              <a:buNone/>
            </a:pPr>
            <a:endParaRPr lang="en-GB" dirty="0" smtClean="0"/>
          </a:p>
          <a:p>
            <a:pPr>
              <a:buNone/>
            </a:pPr>
            <a:r>
              <a:rPr lang="en-GB" dirty="0" smtClean="0"/>
              <a:t>2)	Stretch</a:t>
            </a:r>
          </a:p>
          <a:p>
            <a:pPr>
              <a:buNone/>
            </a:pPr>
            <a:endParaRPr lang="en-GB" dirty="0" smtClean="0"/>
          </a:p>
          <a:p>
            <a:pPr marL="514350" indent="-514350">
              <a:buNone/>
            </a:pPr>
            <a:r>
              <a:rPr lang="en-GB" dirty="0" smtClean="0"/>
              <a:t>3) Keep warm with clothing</a:t>
            </a:r>
          </a:p>
          <a:p>
            <a:pPr marL="514350" indent="-514350">
              <a:buNone/>
            </a:pPr>
            <a:endParaRPr lang="en-GB" dirty="0" smtClean="0"/>
          </a:p>
          <a:p>
            <a:pPr>
              <a:buNone/>
            </a:pPr>
            <a:r>
              <a:rPr lang="en-GB" dirty="0" smtClean="0"/>
              <a:t>4)Swimming warm up</a:t>
            </a:r>
          </a:p>
          <a:p>
            <a:pPr>
              <a:buNone/>
            </a:pPr>
            <a:endParaRPr lang="en-GB" dirty="0" smtClean="0"/>
          </a:p>
          <a:p>
            <a:pPr>
              <a:buNone/>
            </a:pPr>
            <a:r>
              <a:rPr lang="en-GB" dirty="0" smtClean="0"/>
              <a:t>5)	Keep warm with clothing</a:t>
            </a:r>
            <a:endParaRPr lang="en-GB" dirty="0"/>
          </a:p>
        </p:txBody>
      </p:sp>
      <p:pic>
        <p:nvPicPr>
          <p:cNvPr id="6" name="Picture 2" descr="C:\Users\Andrew\AppData\Local\Microsoft\Windows\INetCache\IE\QX0A615J\31748601070_d972bdc2a2[1].jpg"/>
          <p:cNvPicPr>
            <a:picLocks noChangeAspect="1" noChangeArrowheads="1"/>
          </p:cNvPicPr>
          <p:nvPr/>
        </p:nvPicPr>
        <p:blipFill>
          <a:blip r:embed="rId2"/>
          <a:srcRect/>
          <a:stretch>
            <a:fillRect/>
          </a:stretch>
        </p:blipFill>
        <p:spPr bwMode="auto">
          <a:xfrm>
            <a:off x="5000628" y="2000240"/>
            <a:ext cx="3643338" cy="242889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solidFill>
                  <a:srgbClr val="0070C0"/>
                </a:solidFill>
                <a:latin typeface="Broadway" pitchFamily="82" charset="0"/>
              </a:rPr>
              <a:t>Warm Up</a:t>
            </a:r>
            <a:r>
              <a:rPr lang="en-GB" dirty="0" smtClean="0"/>
              <a:t>	</a:t>
            </a:r>
            <a:endParaRPr lang="en-GB" dirty="0"/>
          </a:p>
        </p:txBody>
      </p:sp>
      <p:sp>
        <p:nvSpPr>
          <p:cNvPr id="3" name="Content Placeholder 2"/>
          <p:cNvSpPr>
            <a:spLocks noGrp="1"/>
          </p:cNvSpPr>
          <p:nvPr>
            <p:ph idx="1"/>
          </p:nvPr>
        </p:nvSpPr>
        <p:spPr>
          <a:xfrm>
            <a:off x="428596" y="1285860"/>
            <a:ext cx="8229600" cy="4643470"/>
          </a:xfrm>
        </p:spPr>
        <p:txBody>
          <a:bodyPr>
            <a:normAutofit fontScale="25000" lnSpcReduction="20000"/>
          </a:bodyPr>
          <a:lstStyle/>
          <a:p>
            <a:pPr>
              <a:buNone/>
            </a:pPr>
            <a:endParaRPr lang="en-GB" dirty="0" smtClean="0"/>
          </a:p>
          <a:p>
            <a:pPr>
              <a:buNone/>
            </a:pPr>
            <a:r>
              <a:rPr lang="en-GB" dirty="0" smtClean="0"/>
              <a:t>	</a:t>
            </a:r>
          </a:p>
          <a:p>
            <a:r>
              <a:rPr lang="en-GB" sz="6200" dirty="0" smtClean="0"/>
              <a:t>Stretching cold muscles may relieve tension but will have very little effect on flexibility. Start by warming the body up by performing jogging or jumping to raise body temperature.</a:t>
            </a:r>
          </a:p>
          <a:p>
            <a:pPr>
              <a:buNone/>
            </a:pPr>
            <a:endParaRPr lang="en-GB" sz="6200" dirty="0" smtClean="0"/>
          </a:p>
          <a:p>
            <a:r>
              <a:rPr lang="en-GB" sz="6200" dirty="0" smtClean="0"/>
              <a:t>Stretch each body part in order. Hold stretches for 10 to 15 seconds. Run through this routine three times.</a:t>
            </a:r>
          </a:p>
          <a:p>
            <a:endParaRPr lang="en-GB" sz="6200" dirty="0" smtClean="0"/>
          </a:p>
          <a:p>
            <a:r>
              <a:rPr lang="en-GB" sz="6200" dirty="0" smtClean="0"/>
              <a:t>If water or air temperature is cold, it’s going to take longer to warm-up, so take that into account.  Keep your t shirt, jumper and bottoms on.</a:t>
            </a:r>
          </a:p>
          <a:p>
            <a:endParaRPr lang="en-GB" sz="6200" dirty="0" smtClean="0"/>
          </a:p>
          <a:p>
            <a:r>
              <a:rPr lang="en-GB" sz="6200" dirty="0" smtClean="0"/>
              <a:t>Stretch after training. Try doing this in a warm shower, holding each stretch for 30 – 40 seconds to help clear waste products from the muscles, improve post-exercise flexibility and stimulate the muscle receptors that promote relaxation.</a:t>
            </a:r>
          </a:p>
          <a:p>
            <a:pPr>
              <a:buNone/>
            </a:pPr>
            <a:endParaRPr lang="en-GB" sz="6200" dirty="0" smtClean="0"/>
          </a:p>
          <a:p>
            <a:r>
              <a:rPr lang="en-GB" sz="6200" dirty="0" smtClean="0"/>
              <a:t>Swimming may be fantastic exercise for your joints in a weightless environment but bursting into ten lengths of butterfly isn’t going to do your shoulders any favours. Concentrate on relaxing your joints and gliding through the water as you warm-up.</a:t>
            </a:r>
          </a:p>
          <a:p>
            <a:endParaRPr lang="en-GB" sz="6200" dirty="0" smtClean="0"/>
          </a:p>
          <a:p>
            <a:r>
              <a:rPr lang="en-GB" sz="6200" dirty="0" smtClean="0"/>
              <a:t>Pulse rate. By warming-up you are avoiding any oxygen deficit or pre-training tiredness but don’t take it too easy! You need to be gradually raising your pulse to ensure the warm-up effects are maintained.</a:t>
            </a:r>
          </a:p>
          <a:p>
            <a:endParaRPr lang="en-GB" sz="6200" dirty="0" smtClean="0"/>
          </a:p>
          <a:p>
            <a:r>
              <a:rPr lang="en-GB" sz="6200" dirty="0" smtClean="0"/>
              <a:t>Unless you are breaking out in a sweat or feel uncomfortable – put clothing on.</a:t>
            </a:r>
            <a:endParaRPr lang="en-GB" sz="6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latin typeface="Broadway" pitchFamily="82" charset="0"/>
              </a:rPr>
              <a:t>Terminology - 1	</a:t>
            </a:r>
            <a:endParaRPr lang="en-GB" dirty="0">
              <a:solidFill>
                <a:srgbClr val="0070C0"/>
              </a:solidFill>
              <a:latin typeface="Broadway" pitchFamily="82" charset="0"/>
            </a:endParaRPr>
          </a:p>
        </p:txBody>
      </p:sp>
      <p:sp>
        <p:nvSpPr>
          <p:cNvPr id="3" name="Content Placeholder 2"/>
          <p:cNvSpPr>
            <a:spLocks noGrp="1"/>
          </p:cNvSpPr>
          <p:nvPr>
            <p:ph idx="1"/>
          </p:nvPr>
        </p:nvSpPr>
        <p:spPr>
          <a:xfrm>
            <a:off x="500034" y="1357298"/>
            <a:ext cx="8229600" cy="5286412"/>
          </a:xfrm>
        </p:spPr>
        <p:txBody>
          <a:bodyPr>
            <a:noAutofit/>
          </a:bodyPr>
          <a:lstStyle/>
          <a:p>
            <a:r>
              <a:rPr lang="en-GB" sz="2400" dirty="0" smtClean="0">
                <a:solidFill>
                  <a:srgbClr val="FF0000"/>
                </a:solidFill>
              </a:rPr>
              <a:t>FINA </a:t>
            </a:r>
            <a:r>
              <a:rPr lang="en-GB" sz="2400" dirty="0" smtClean="0"/>
              <a:t>–  Fédération internationale de natation (Administer international competition in water sports)</a:t>
            </a:r>
          </a:p>
          <a:p>
            <a:pPr>
              <a:buNone/>
            </a:pPr>
            <a:endParaRPr lang="en-GB" sz="2400" dirty="0" smtClean="0"/>
          </a:p>
          <a:p>
            <a:r>
              <a:rPr lang="en-GB" sz="2400" dirty="0" smtClean="0">
                <a:solidFill>
                  <a:srgbClr val="FF0000"/>
                </a:solidFill>
              </a:rPr>
              <a:t>Swim England </a:t>
            </a:r>
            <a:r>
              <a:rPr lang="en-GB" sz="2400" dirty="0" smtClean="0"/>
              <a:t>- English national governing body for aquatics</a:t>
            </a:r>
          </a:p>
          <a:p>
            <a:pPr>
              <a:buNone/>
            </a:pPr>
            <a:endParaRPr lang="en-GB" sz="2400" dirty="0" smtClean="0"/>
          </a:p>
          <a:p>
            <a:r>
              <a:rPr lang="en-GB" sz="2400" dirty="0" smtClean="0">
                <a:solidFill>
                  <a:srgbClr val="FF0000"/>
                </a:solidFill>
              </a:rPr>
              <a:t>Gala/Meet</a:t>
            </a:r>
            <a:r>
              <a:rPr lang="en-GB" sz="2400" dirty="0" smtClean="0"/>
              <a:t> – Unlicensed or licensed Swimming Competition</a:t>
            </a:r>
          </a:p>
          <a:p>
            <a:endParaRPr lang="en-GB" sz="2400" dirty="0" smtClean="0"/>
          </a:p>
          <a:p>
            <a:r>
              <a:rPr lang="en-GB" sz="2400" dirty="0" smtClean="0">
                <a:solidFill>
                  <a:srgbClr val="FF0000"/>
                </a:solidFill>
              </a:rPr>
              <a:t>Open Meet </a:t>
            </a:r>
            <a:r>
              <a:rPr lang="en-GB" sz="2400" dirty="0" smtClean="0"/>
              <a:t>- is a competition where swimmers enter as individuals, via the club, to compete against others of the same age band. These are open to all swimmers who meet the criteria set by the host club, known as the Promoter’s Conditions.</a:t>
            </a:r>
          </a:p>
          <a:p>
            <a:endParaRPr lang="en-GB"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rgbClr val="0070C0"/>
                </a:solidFill>
                <a:latin typeface="Broadway" pitchFamily="82" charset="0"/>
              </a:rPr>
              <a:t>Cool down following race</a:t>
            </a:r>
            <a:endParaRPr lang="en-GB" dirty="0">
              <a:solidFill>
                <a:srgbClr val="0070C0"/>
              </a:solidFill>
              <a:latin typeface="Broadway" pitchFamily="82" charset="0"/>
            </a:endParaRPr>
          </a:p>
        </p:txBody>
      </p:sp>
      <p:sp>
        <p:nvSpPr>
          <p:cNvPr id="3" name="Content Placeholder 2"/>
          <p:cNvSpPr>
            <a:spLocks noGrp="1"/>
          </p:cNvSpPr>
          <p:nvPr>
            <p:ph idx="1"/>
          </p:nvPr>
        </p:nvSpPr>
        <p:spPr>
          <a:xfrm>
            <a:off x="457200" y="1600200"/>
            <a:ext cx="8472518" cy="4900634"/>
          </a:xfrm>
        </p:spPr>
        <p:txBody>
          <a:bodyPr>
            <a:normAutofit fontScale="55000" lnSpcReduction="20000"/>
          </a:bodyPr>
          <a:lstStyle/>
          <a:p>
            <a:pPr fontAlgn="base">
              <a:buNone/>
            </a:pPr>
            <a:r>
              <a:rPr lang="en-GB" sz="4800" i="1" dirty="0" smtClean="0"/>
              <a:t>Cooling down following each race is important!!! </a:t>
            </a:r>
          </a:p>
          <a:p>
            <a:pPr fontAlgn="base"/>
            <a:endParaRPr lang="en-GB" dirty="0" smtClean="0"/>
          </a:p>
          <a:p>
            <a:pPr fontAlgn="base">
              <a:buNone/>
            </a:pPr>
            <a:endParaRPr lang="en-GB" dirty="0" smtClean="0"/>
          </a:p>
          <a:p>
            <a:pPr fontAlgn="base">
              <a:buNone/>
            </a:pPr>
            <a:r>
              <a:rPr lang="en-GB" dirty="0" smtClean="0"/>
              <a:t>1. 	</a:t>
            </a:r>
            <a:r>
              <a:rPr lang="en-GB" dirty="0" smtClean="0">
                <a:solidFill>
                  <a:srgbClr val="FF0000"/>
                </a:solidFill>
              </a:rPr>
              <a:t>Regulate blood flow </a:t>
            </a:r>
            <a:r>
              <a:rPr lang="en-GB" dirty="0" smtClean="0"/>
              <a:t>- doing some cool down exercises after your workout allows for a gradual recovery of blood pressure.  This blood pooling that occurs when the body goes from a full scale swim session to resting can cause light headedness, dizziness, and fainting.</a:t>
            </a:r>
          </a:p>
          <a:p>
            <a:pPr fontAlgn="base"/>
            <a:endParaRPr lang="en-GB" dirty="0" smtClean="0"/>
          </a:p>
          <a:p>
            <a:pPr fontAlgn="base">
              <a:buNone/>
            </a:pPr>
            <a:r>
              <a:rPr lang="en-GB" dirty="0" smtClean="0"/>
              <a:t>2. 	</a:t>
            </a:r>
            <a:r>
              <a:rPr lang="en-GB" dirty="0" smtClean="0">
                <a:solidFill>
                  <a:srgbClr val="FF0000"/>
                </a:solidFill>
              </a:rPr>
              <a:t>Flexibility</a:t>
            </a:r>
            <a:r>
              <a:rPr lang="en-GB" dirty="0" smtClean="0"/>
              <a:t> - your cool down routine should also include some stretches that can improve your range of motion, joints, and flexibility. When your joints are able to move through their full range of motion, your swim technique improves, and of course, so does your overall performance. Stretch when your muscles are warm, once you've done a few cool down laps (if this facility is available). Improved flexibility will also reduce the occurrence of  cramps and injuries, which can keep you from swimming in the next race/meet.</a:t>
            </a:r>
          </a:p>
          <a:p>
            <a:pPr fontAlgn="base"/>
            <a:endParaRPr lang="en-GB" dirty="0" smtClean="0"/>
          </a:p>
          <a:p>
            <a:pPr fontAlgn="base">
              <a:buNone/>
            </a:pPr>
            <a:r>
              <a:rPr lang="en-GB" dirty="0" smtClean="0"/>
              <a:t>3. 	</a:t>
            </a:r>
            <a:r>
              <a:rPr lang="en-GB" dirty="0" smtClean="0">
                <a:solidFill>
                  <a:srgbClr val="FF0000"/>
                </a:solidFill>
              </a:rPr>
              <a:t>Lower heart rate </a:t>
            </a:r>
            <a:r>
              <a:rPr lang="en-GB" dirty="0" smtClean="0"/>
              <a:t>- a proper cool down also helps lower a raised heart rate down to resting heart rate safely</a:t>
            </a:r>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70C0"/>
                </a:solidFill>
                <a:latin typeface="Broadway" pitchFamily="82" charset="0"/>
              </a:rPr>
              <a:t>Cool down following race</a:t>
            </a:r>
            <a:br>
              <a:rPr lang="en-GB" dirty="0" smtClean="0">
                <a:solidFill>
                  <a:srgbClr val="0070C0"/>
                </a:solidFill>
                <a:latin typeface="Broadway" pitchFamily="82" charset="0"/>
              </a:rPr>
            </a:br>
            <a:endParaRPr lang="en-GB" dirty="0">
              <a:solidFill>
                <a:srgbClr val="0070C0"/>
              </a:solidFill>
              <a:latin typeface="Broadway" pitchFamily="82" charset="0"/>
            </a:endParaRPr>
          </a:p>
        </p:txBody>
      </p:sp>
      <p:sp>
        <p:nvSpPr>
          <p:cNvPr id="3" name="Content Placeholder 2"/>
          <p:cNvSpPr>
            <a:spLocks noGrp="1"/>
          </p:cNvSpPr>
          <p:nvPr>
            <p:ph idx="1"/>
          </p:nvPr>
        </p:nvSpPr>
        <p:spPr>
          <a:xfrm>
            <a:off x="457200" y="1357298"/>
            <a:ext cx="8229600" cy="5072098"/>
          </a:xfrm>
        </p:spPr>
        <p:txBody>
          <a:bodyPr>
            <a:normAutofit fontScale="62500" lnSpcReduction="20000"/>
          </a:bodyPr>
          <a:lstStyle/>
          <a:p>
            <a:pPr fontAlgn="base">
              <a:buNone/>
            </a:pPr>
            <a:endParaRPr lang="en-GB" sz="3500" dirty="0" smtClean="0"/>
          </a:p>
          <a:p>
            <a:pPr fontAlgn="base">
              <a:buNone/>
            </a:pPr>
            <a:r>
              <a:rPr lang="en-GB" sz="5000" smtClean="0"/>
              <a:t>	Multiple </a:t>
            </a:r>
            <a:r>
              <a:rPr lang="en-GB" sz="5000" dirty="0" smtClean="0"/>
              <a:t>studies show improved performance for swimmers when cooling down between races, so don't skip this important step for optimal performance. To cool down after swimming, swim some leisure laps for </a:t>
            </a:r>
            <a:r>
              <a:rPr lang="en-GB" sz="5000" smtClean="0"/>
              <a:t>five minutes (if facility available) </a:t>
            </a:r>
            <a:r>
              <a:rPr lang="en-GB" sz="5000" dirty="0" smtClean="0"/>
              <a:t>and do any cool down exercises that your coach recommends.</a:t>
            </a:r>
          </a:p>
          <a:p>
            <a:pPr fontAlgn="base">
              <a:buNone/>
            </a:pPr>
            <a:endParaRPr lang="en-GB" sz="3500" dirty="0" smtClean="0"/>
          </a:p>
          <a:p>
            <a:pPr fontAlgn="base">
              <a:buNone/>
            </a:pPr>
            <a:r>
              <a:rPr lang="en-GB" sz="3800" dirty="0" smtClean="0"/>
              <a:t>	</a:t>
            </a:r>
            <a:r>
              <a:rPr lang="en-GB" sz="3800" dirty="0" smtClean="0">
                <a:solidFill>
                  <a:srgbClr val="0070C0"/>
                </a:solidFill>
              </a:rPr>
              <a:t>In addition to this routine, don't forget to hydrate with water between events. Keep your recovery drink on the side of the pool and sip it during your cool down session.</a:t>
            </a:r>
          </a:p>
          <a:p>
            <a:pPr>
              <a:buNone/>
            </a:pPr>
            <a:endParaRPr lang="en-GB" sz="35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latin typeface="Broadway" pitchFamily="82" charset="0"/>
              </a:rPr>
              <a:t>NERVOUS?</a:t>
            </a:r>
            <a:endParaRPr lang="en-GB" dirty="0">
              <a:solidFill>
                <a:srgbClr val="0070C0"/>
              </a:solidFill>
              <a:latin typeface="Broadway" pitchFamily="82" charset="0"/>
            </a:endParaRPr>
          </a:p>
        </p:txBody>
      </p:sp>
      <p:sp>
        <p:nvSpPr>
          <p:cNvPr id="3" name="Content Placeholder 2"/>
          <p:cNvSpPr>
            <a:spLocks noGrp="1"/>
          </p:cNvSpPr>
          <p:nvPr>
            <p:ph idx="1"/>
          </p:nvPr>
        </p:nvSpPr>
        <p:spPr>
          <a:xfrm>
            <a:off x="457200" y="1357298"/>
            <a:ext cx="8229600" cy="5214974"/>
          </a:xfrm>
        </p:spPr>
        <p:txBody>
          <a:bodyPr>
            <a:normAutofit fontScale="25000" lnSpcReduction="20000"/>
          </a:bodyPr>
          <a:lstStyle/>
          <a:p>
            <a:pPr>
              <a:buNone/>
            </a:pPr>
            <a:r>
              <a:rPr lang="en-GB" sz="11200" i="1" dirty="0" smtClean="0"/>
              <a:t>Being nervous before a race is normal. </a:t>
            </a:r>
          </a:p>
          <a:p>
            <a:pPr>
              <a:buNone/>
            </a:pPr>
            <a:r>
              <a:rPr lang="en-GB" sz="8000" dirty="0" smtClean="0"/>
              <a:t>  </a:t>
            </a:r>
          </a:p>
          <a:p>
            <a:r>
              <a:rPr lang="en-GB" sz="8000" dirty="0" smtClean="0"/>
              <a:t>Evolution has primed your body to help you survive the coming challenge, and it doesn’t much care whether that’s winning a swimming race or bringing down a sabre-tooth tiger so your family of cave-people can eat tonight.</a:t>
            </a:r>
          </a:p>
          <a:p>
            <a:endParaRPr lang="en-GB" sz="8000" dirty="0" smtClean="0"/>
          </a:p>
          <a:p>
            <a:r>
              <a:rPr lang="en-GB" sz="8000" dirty="0" smtClean="0"/>
              <a:t>Look at it this way: when you’re in a nervous state you’re at least 10% more alive than normal.</a:t>
            </a:r>
          </a:p>
          <a:p>
            <a:endParaRPr lang="en-GB" sz="8000" dirty="0" smtClean="0"/>
          </a:p>
          <a:p>
            <a:r>
              <a:rPr lang="en-GB" sz="8000" dirty="0" smtClean="0"/>
              <a:t>Sure, you don’t feel as relaxed and carefree as you do watching a movie and eating pizza, but your senses are sharper, your brain is more alert and your instincts are tingling.</a:t>
            </a:r>
          </a:p>
          <a:p>
            <a:pPr>
              <a:buNone/>
            </a:pPr>
            <a:endParaRPr lang="en-GB" sz="8000" dirty="0" smtClean="0"/>
          </a:p>
          <a:p>
            <a:pPr>
              <a:buNone/>
            </a:pPr>
            <a:r>
              <a:rPr lang="en-GB" sz="14400" dirty="0" smtClean="0">
                <a:solidFill>
                  <a:srgbClr val="7030A0"/>
                </a:solidFill>
              </a:rPr>
              <a:t>	You’re ready to make something happen, and that’s a powerful place to be.</a:t>
            </a:r>
          </a:p>
          <a:p>
            <a:pPr>
              <a:buNone/>
            </a:pPr>
            <a:r>
              <a:rPr lang="en-GB" sz="4400" dirty="0" smtClean="0"/>
              <a:t/>
            </a:r>
            <a:br>
              <a:rPr lang="en-GB" sz="4400" dirty="0" smtClean="0"/>
            </a:br>
            <a:endParaRPr lang="en-GB" sz="4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70C0"/>
                </a:solidFill>
                <a:latin typeface="Broadway" pitchFamily="82" charset="0"/>
              </a:rPr>
              <a:t>Competitive Swimwear</a:t>
            </a:r>
            <a:br>
              <a:rPr lang="en-GB" dirty="0" smtClean="0">
                <a:solidFill>
                  <a:srgbClr val="0070C0"/>
                </a:solidFill>
                <a:latin typeface="Broadway" pitchFamily="82" charset="0"/>
              </a:rPr>
            </a:br>
            <a:endParaRPr lang="en-GB" dirty="0">
              <a:solidFill>
                <a:srgbClr val="0070C0"/>
              </a:solidFill>
              <a:latin typeface="Broadway" pitchFamily="82" charset="0"/>
            </a:endParaRPr>
          </a:p>
        </p:txBody>
      </p:sp>
      <p:pic>
        <p:nvPicPr>
          <p:cNvPr id="5" name="Picture 4" descr="DSC_0050.jpg"/>
          <p:cNvPicPr>
            <a:picLocks noChangeAspect="1"/>
          </p:cNvPicPr>
          <p:nvPr/>
        </p:nvPicPr>
        <p:blipFill>
          <a:blip r:embed="rId2"/>
          <a:stretch>
            <a:fillRect/>
          </a:stretch>
        </p:blipFill>
        <p:spPr>
          <a:xfrm>
            <a:off x="3571868" y="1071546"/>
            <a:ext cx="2571768" cy="5143536"/>
          </a:xfrm>
          <a:prstGeom prst="rect">
            <a:avLst/>
          </a:prstGeom>
        </p:spPr>
      </p:pic>
      <p:pic>
        <p:nvPicPr>
          <p:cNvPr id="6" name="Picture 5" descr="DSC_0054.jpg"/>
          <p:cNvPicPr>
            <a:picLocks noChangeAspect="1"/>
          </p:cNvPicPr>
          <p:nvPr/>
        </p:nvPicPr>
        <p:blipFill>
          <a:blip r:embed="rId3"/>
          <a:stretch>
            <a:fillRect/>
          </a:stretch>
        </p:blipFill>
        <p:spPr>
          <a:xfrm>
            <a:off x="6429388" y="1071546"/>
            <a:ext cx="2428892" cy="5143536"/>
          </a:xfrm>
          <a:prstGeom prst="rect">
            <a:avLst/>
          </a:prstGeom>
        </p:spPr>
      </p:pic>
      <p:pic>
        <p:nvPicPr>
          <p:cNvPr id="8" name="Content Placeholder 7" descr="20190314_152923.jpg"/>
          <p:cNvPicPr>
            <a:picLocks noGrp="1" noChangeAspect="1"/>
          </p:cNvPicPr>
          <p:nvPr>
            <p:ph idx="1"/>
          </p:nvPr>
        </p:nvPicPr>
        <p:blipFill>
          <a:blip r:embed="rId4" cstate="print"/>
          <a:srcRect t="32958" r="11111" b="7183"/>
          <a:stretch>
            <a:fillRect/>
          </a:stretch>
        </p:blipFill>
        <p:spPr>
          <a:xfrm rot="16200000" flipH="1" flipV="1">
            <a:off x="-714413" y="2500307"/>
            <a:ext cx="5143538" cy="2428892"/>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8229600" cy="1214446"/>
          </a:xfrm>
        </p:spPr>
        <p:txBody>
          <a:bodyPr>
            <a:noAutofit/>
          </a:bodyPr>
          <a:lstStyle/>
          <a:p>
            <a:r>
              <a:rPr lang="en-GB" dirty="0" smtClean="0"/>
              <a:t>Club T Shirt to be worn on poolside</a:t>
            </a:r>
            <a:br>
              <a:rPr lang="en-GB" dirty="0" smtClean="0"/>
            </a:br>
            <a:endParaRPr lang="en-GB" dirty="0"/>
          </a:p>
        </p:txBody>
      </p:sp>
      <p:pic>
        <p:nvPicPr>
          <p:cNvPr id="4" name="Content Placeholder 3" descr="DSC_0055.jpg"/>
          <p:cNvPicPr>
            <a:picLocks noGrp="1" noChangeAspect="1"/>
          </p:cNvPicPr>
          <p:nvPr>
            <p:ph idx="1"/>
          </p:nvPr>
        </p:nvPicPr>
        <p:blipFill>
          <a:blip r:embed="rId2"/>
          <a:stretch>
            <a:fillRect/>
          </a:stretch>
        </p:blipFill>
        <p:spPr>
          <a:xfrm>
            <a:off x="1857356" y="1500174"/>
            <a:ext cx="2357454" cy="4857784"/>
          </a:xfrm>
        </p:spPr>
      </p:pic>
      <p:pic>
        <p:nvPicPr>
          <p:cNvPr id="5" name="Picture 4" descr="DSC_0059.jpg"/>
          <p:cNvPicPr>
            <a:picLocks noChangeAspect="1"/>
          </p:cNvPicPr>
          <p:nvPr/>
        </p:nvPicPr>
        <p:blipFill>
          <a:blip r:embed="rId3"/>
          <a:stretch>
            <a:fillRect/>
          </a:stretch>
        </p:blipFill>
        <p:spPr>
          <a:xfrm>
            <a:off x="5143504" y="1500174"/>
            <a:ext cx="2533656" cy="4857784"/>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Entering poolside</a:t>
            </a:r>
            <a:endParaRPr lang="en-GB" dirty="0"/>
          </a:p>
        </p:txBody>
      </p:sp>
      <p:pic>
        <p:nvPicPr>
          <p:cNvPr id="8" name="New video_Large.mp4">
            <a:hlinkClick r:id="" action="ppaction://media"/>
          </p:cNvPr>
          <p:cNvPicPr>
            <a:picLocks noGrp="1" noRot="1" noChangeAspect="1"/>
          </p:cNvPicPr>
          <p:nvPr>
            <p:ph idx="1"/>
            <a:videoFile r:link="rId1"/>
          </p:nvPr>
        </p:nvPicPr>
        <p:blipFill>
          <a:blip r:embed="rId3"/>
          <a:stretch>
            <a:fillRect/>
          </a:stretch>
        </p:blipFill>
        <p:spPr>
          <a:xfrm>
            <a:off x="1420265" y="1500174"/>
            <a:ext cx="6009255" cy="4506941"/>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Going to start race</a:t>
            </a:r>
            <a:endParaRPr lang="en-GB" dirty="0"/>
          </a:p>
        </p:txBody>
      </p:sp>
      <p:pic>
        <p:nvPicPr>
          <p:cNvPr id="4" name="Walking to the race_Large.mp4">
            <a:hlinkClick r:id="" action="ppaction://media"/>
          </p:cNvPr>
          <p:cNvPicPr>
            <a:picLocks noGrp="1" noRot="1" noChangeAspect="1"/>
          </p:cNvPicPr>
          <p:nvPr>
            <p:ph idx="1"/>
            <a:videoFile r:link="rId1"/>
          </p:nvPr>
        </p:nvPicPr>
        <p:blipFill>
          <a:blip r:embed="rId3"/>
          <a:stretch>
            <a:fillRect/>
          </a:stretch>
        </p:blipFill>
        <p:spPr>
          <a:xfrm>
            <a:off x="1785918" y="1785926"/>
            <a:ext cx="5556814" cy="4167611"/>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Finishing a race</a:t>
            </a:r>
            <a:endParaRPr lang="en-GB" dirty="0"/>
          </a:p>
        </p:txBody>
      </p:sp>
      <p:pic>
        <p:nvPicPr>
          <p:cNvPr id="4" name="Finish of a race_Large.mp4">
            <a:hlinkClick r:id="" action="ppaction://media"/>
          </p:cNvPr>
          <p:cNvPicPr>
            <a:picLocks noGrp="1" noRot="1" noChangeAspect="1"/>
          </p:cNvPicPr>
          <p:nvPr>
            <p:ph idx="1"/>
            <a:videoFile r:link="rId1"/>
          </p:nvPr>
        </p:nvPicPr>
        <p:blipFill>
          <a:blip r:embed="rId3"/>
          <a:stretch>
            <a:fillRect/>
          </a:stretch>
        </p:blipFill>
        <p:spPr>
          <a:xfrm>
            <a:off x="1428728" y="1571612"/>
            <a:ext cx="6199756" cy="4649817"/>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Between Races</a:t>
            </a:r>
            <a:endParaRPr lang="en-GB" dirty="0"/>
          </a:p>
        </p:txBody>
      </p:sp>
      <p:pic>
        <p:nvPicPr>
          <p:cNvPr id="12" name="During the day_Large.mp4">
            <a:hlinkClick r:id="" action="ppaction://media"/>
          </p:cNvPr>
          <p:cNvPicPr>
            <a:picLocks noGrp="1" noRot="1" noChangeAspect="1"/>
          </p:cNvPicPr>
          <p:nvPr>
            <p:ph idx="1"/>
            <a:videoFile r:link="rId1"/>
          </p:nvPr>
        </p:nvPicPr>
        <p:blipFill>
          <a:blip r:embed="rId3"/>
          <a:stretch>
            <a:fillRect/>
          </a:stretch>
        </p:blipFill>
        <p:spPr>
          <a:xfrm>
            <a:off x="1785918" y="1785926"/>
            <a:ext cx="5556814" cy="4167611"/>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2"/>
                                        </p:tgtEl>
                                      </p:cBhvr>
                                    </p:cmd>
                                  </p:childTnLst>
                                </p:cTn>
                              </p:par>
                            </p:childTnLst>
                          </p:cTn>
                        </p:par>
                      </p:childTnLst>
                    </p:cTn>
                  </p:par>
                </p:childTnLst>
              </p:cTn>
              <p:nextCondLst>
                <p:cond evt="onClick" delay="0">
                  <p:tgtEl>
                    <p:spTgt spid="12"/>
                  </p:tgtEl>
                </p:cond>
              </p:nextCondLst>
            </p:seq>
            <p:video>
              <p:cMediaNode>
                <p:cTn id="7" fill="hold" display="0">
                  <p:stCondLst>
                    <p:cond delay="indefinite"/>
                  </p:stCondLst>
                  <p:endCondLst>
                    <p:cond evt="onNext" delay="0">
                      <p:tgtEl>
                        <p:sldTgt/>
                      </p:tgtEl>
                    </p:cond>
                    <p:cond evt="onPrev" delay="0">
                      <p:tgtEl>
                        <p:sldTgt/>
                      </p:tgtEl>
                    </p:cond>
                  </p:endCondLst>
                </p:cTn>
                <p:tgtEl>
                  <p:spTgt spid="12"/>
                </p:tgtEl>
              </p:cMediaNode>
            </p:vide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End of day</a:t>
            </a:r>
            <a:endParaRPr lang="en-GB" dirty="0"/>
          </a:p>
        </p:txBody>
      </p:sp>
      <p:pic>
        <p:nvPicPr>
          <p:cNvPr id="4" name="End of day_Large.mp4">
            <a:hlinkClick r:id="" action="ppaction://media"/>
          </p:cNvPr>
          <p:cNvPicPr>
            <a:picLocks noGrp="1" noRot="1" noChangeAspect="1"/>
          </p:cNvPicPr>
          <p:nvPr>
            <p:ph idx="1"/>
            <a:videoFile r:link="rId1"/>
          </p:nvPr>
        </p:nvPicPr>
        <p:blipFill>
          <a:blip r:embed="rId3"/>
          <a:stretch>
            <a:fillRect/>
          </a:stretch>
        </p:blipFill>
        <p:spPr>
          <a:xfrm>
            <a:off x="1714480" y="1714488"/>
            <a:ext cx="5723502" cy="429262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latin typeface="Broadway" pitchFamily="82" charset="0"/>
              </a:rPr>
              <a:t>Terminology</a:t>
            </a:r>
            <a:r>
              <a:rPr lang="en-GB" dirty="0" smtClean="0">
                <a:solidFill>
                  <a:srgbClr val="0070C0"/>
                </a:solidFill>
              </a:rPr>
              <a:t> - 2</a:t>
            </a:r>
            <a:endParaRPr lang="en-GB" dirty="0">
              <a:solidFill>
                <a:srgbClr val="0070C0"/>
              </a:solidFill>
            </a:endParaRPr>
          </a:p>
        </p:txBody>
      </p:sp>
      <p:sp>
        <p:nvSpPr>
          <p:cNvPr id="3" name="Content Placeholder 2"/>
          <p:cNvSpPr>
            <a:spLocks noGrp="1"/>
          </p:cNvSpPr>
          <p:nvPr>
            <p:ph idx="1"/>
          </p:nvPr>
        </p:nvSpPr>
        <p:spPr>
          <a:xfrm>
            <a:off x="457200" y="1600200"/>
            <a:ext cx="8229600" cy="4829196"/>
          </a:xfrm>
        </p:spPr>
        <p:txBody>
          <a:bodyPr>
            <a:normAutofit fontScale="55000" lnSpcReduction="20000"/>
          </a:bodyPr>
          <a:lstStyle/>
          <a:p>
            <a:endParaRPr lang="en-GB" dirty="0" smtClean="0"/>
          </a:p>
          <a:p>
            <a:r>
              <a:rPr lang="en-GB" sz="4000" dirty="0" smtClean="0">
                <a:solidFill>
                  <a:srgbClr val="FF0000"/>
                </a:solidFill>
              </a:rPr>
              <a:t>County Championships </a:t>
            </a:r>
            <a:r>
              <a:rPr lang="en-GB" dirty="0" smtClean="0"/>
              <a:t>– this is a meet that is held once a year in each County across the UK.   Swimmers must achieve certain times in order to compete at these events.</a:t>
            </a:r>
          </a:p>
          <a:p>
            <a:endParaRPr lang="en-GB" dirty="0" smtClean="0"/>
          </a:p>
          <a:p>
            <a:r>
              <a:rPr lang="en-GB" sz="4000" dirty="0" smtClean="0">
                <a:solidFill>
                  <a:srgbClr val="FF0000"/>
                </a:solidFill>
              </a:rPr>
              <a:t>Regional Championships </a:t>
            </a:r>
            <a:r>
              <a:rPr lang="en-GB" dirty="0" smtClean="0"/>
              <a:t>– this is a meet that is held once or twice a year in each region of the UK.  Again swimmers must achieve certain times in order to compete at these events.</a:t>
            </a:r>
          </a:p>
          <a:p>
            <a:endParaRPr lang="en-GB" dirty="0" smtClean="0"/>
          </a:p>
          <a:p>
            <a:r>
              <a:rPr lang="en-GB" sz="4000" dirty="0" smtClean="0">
                <a:solidFill>
                  <a:srgbClr val="FF0000"/>
                </a:solidFill>
              </a:rPr>
              <a:t>Swim England National Meet</a:t>
            </a:r>
            <a:r>
              <a:rPr lang="en-GB" dirty="0" smtClean="0">
                <a:solidFill>
                  <a:srgbClr val="FF0000"/>
                </a:solidFill>
              </a:rPr>
              <a:t> </a:t>
            </a:r>
            <a:r>
              <a:rPr lang="en-GB" dirty="0" smtClean="0"/>
              <a:t>– this is a meet held in England where time achieved can mean you progress to the British Championships</a:t>
            </a:r>
          </a:p>
          <a:p>
            <a:pPr>
              <a:buNone/>
            </a:pPr>
            <a:endParaRPr lang="en-GB" dirty="0" smtClean="0"/>
          </a:p>
          <a:p>
            <a:r>
              <a:rPr lang="en-GB" sz="4000" dirty="0" smtClean="0">
                <a:solidFill>
                  <a:srgbClr val="FF0000"/>
                </a:solidFill>
              </a:rPr>
              <a:t>British Championships</a:t>
            </a:r>
            <a:r>
              <a:rPr lang="en-GB" dirty="0" smtClean="0">
                <a:solidFill>
                  <a:srgbClr val="FF0000"/>
                </a:solidFill>
              </a:rPr>
              <a:t> </a:t>
            </a:r>
            <a:r>
              <a:rPr lang="en-GB" dirty="0" smtClean="0"/>
              <a:t>-  The Championships form part of a broader Performance Pathway Strategy aimed at increasing and supporting junior talent on the journey towards senior medal-winning performance.</a:t>
            </a:r>
          </a:p>
          <a:p>
            <a:endParaRPr lang="en-GB" dirty="0" smtClean="0"/>
          </a:p>
          <a:p>
            <a:r>
              <a:rPr lang="en-GB" sz="4000" dirty="0" smtClean="0">
                <a:solidFill>
                  <a:srgbClr val="FF0000"/>
                </a:solidFill>
              </a:rPr>
              <a:t>NEXT STOP THE OLYMPICS!!!!!!!</a:t>
            </a:r>
            <a:endParaRPr lang="en-GB" dirty="0">
              <a:solidFill>
                <a:srgbClr val="FF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latin typeface="Broadway" pitchFamily="82" charset="0"/>
              </a:rPr>
              <a:t>NUTRITION</a:t>
            </a:r>
            <a:endParaRPr lang="en-GB" dirty="0">
              <a:solidFill>
                <a:srgbClr val="0070C0"/>
              </a:solidFill>
              <a:latin typeface="Broadway" pitchFamily="82" charset="0"/>
            </a:endParaRPr>
          </a:p>
        </p:txBody>
      </p:sp>
      <p:sp>
        <p:nvSpPr>
          <p:cNvPr id="3" name="Content Placeholder 2"/>
          <p:cNvSpPr>
            <a:spLocks noGrp="1"/>
          </p:cNvSpPr>
          <p:nvPr>
            <p:ph idx="1"/>
          </p:nvPr>
        </p:nvSpPr>
        <p:spPr>
          <a:xfrm>
            <a:off x="457200" y="1600200"/>
            <a:ext cx="8229600" cy="4972072"/>
          </a:xfrm>
        </p:spPr>
        <p:txBody>
          <a:bodyPr>
            <a:normAutofit fontScale="62500" lnSpcReduction="20000"/>
          </a:bodyPr>
          <a:lstStyle/>
          <a:p>
            <a:pPr>
              <a:buNone/>
            </a:pPr>
            <a:r>
              <a:rPr lang="en-GB" dirty="0" smtClean="0"/>
              <a:t> </a:t>
            </a:r>
          </a:p>
          <a:p>
            <a:pPr>
              <a:buNone/>
            </a:pPr>
            <a:r>
              <a:rPr lang="en-GB" sz="5800" dirty="0" smtClean="0"/>
              <a:t>The day before</a:t>
            </a:r>
          </a:p>
          <a:p>
            <a:endParaRPr lang="en-GB" dirty="0" smtClean="0"/>
          </a:p>
          <a:p>
            <a:endParaRPr lang="en-GB" dirty="0" smtClean="0"/>
          </a:p>
          <a:p>
            <a:pPr lvl="0"/>
            <a:r>
              <a:rPr lang="en-GB" dirty="0" smtClean="0"/>
              <a:t>Drink fluids little and often to stay properly hydrated.</a:t>
            </a:r>
          </a:p>
          <a:p>
            <a:pPr lvl="0"/>
            <a:endParaRPr lang="en-GB" dirty="0" smtClean="0"/>
          </a:p>
          <a:p>
            <a:pPr lvl="0"/>
            <a:r>
              <a:rPr lang="en-GB" dirty="0" smtClean="0"/>
              <a:t>Eat little and often – every two to four hours to keep your blood sugar levels steady and fuel your muscles in preparation for your event.</a:t>
            </a:r>
          </a:p>
          <a:p>
            <a:pPr lvl="0"/>
            <a:endParaRPr lang="en-GB" dirty="0" smtClean="0"/>
          </a:p>
          <a:p>
            <a:pPr lvl="0"/>
            <a:r>
              <a:rPr lang="en-GB" dirty="0" smtClean="0"/>
              <a:t>Avoid big meals or over-eating in the evening – this will almost certainly make you feel uncomfortable and lethargic the next day.</a:t>
            </a:r>
          </a:p>
          <a:p>
            <a:pPr lvl="0"/>
            <a:endParaRPr lang="en-GB" dirty="0" smtClean="0"/>
          </a:p>
          <a:p>
            <a:pPr lvl="0"/>
            <a:r>
              <a:rPr lang="en-GB" dirty="0" smtClean="0"/>
              <a:t>Try to stick to familiar foods. Curries, spicy foods and baked beans (unless you are used to eating them) can cause gas and bloating, so avoid eating anything that may cause stomach discomfort the next day. It’s best to stick to foods that you are familiar and compatible with!</a:t>
            </a:r>
          </a:p>
          <a:p>
            <a:pPr lvl="0"/>
            <a:endParaRPr lang="en-GB" dirty="0" smtClean="0"/>
          </a:p>
          <a:p>
            <a:endParaRPr lang="en-GB" dirty="0"/>
          </a:p>
        </p:txBody>
      </p:sp>
      <p:pic>
        <p:nvPicPr>
          <p:cNvPr id="10242" name="Picture 2" descr="C:\Users\Andrew\AppData\Local\Microsoft\Windows\INetCache\IE\4JXF3UGF\healthy-snack[1].gif"/>
          <p:cNvPicPr>
            <a:picLocks noChangeAspect="1" noChangeArrowheads="1"/>
          </p:cNvPicPr>
          <p:nvPr/>
        </p:nvPicPr>
        <p:blipFill>
          <a:blip r:embed="rId2"/>
          <a:srcRect/>
          <a:stretch>
            <a:fillRect/>
          </a:stretch>
        </p:blipFill>
        <p:spPr bwMode="auto">
          <a:xfrm>
            <a:off x="6357950" y="571480"/>
            <a:ext cx="2571768" cy="2071702"/>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70C0"/>
                </a:solidFill>
                <a:latin typeface="Broadway" pitchFamily="82" charset="0"/>
              </a:rPr>
              <a:t>NUTRITION – Morning of Event</a:t>
            </a:r>
            <a:endParaRPr lang="en-GB" dirty="0">
              <a:solidFill>
                <a:srgbClr val="0070C0"/>
              </a:solidFill>
              <a:latin typeface="Broadway" pitchFamily="82" charset="0"/>
            </a:endParaRPr>
          </a:p>
        </p:txBody>
      </p:sp>
      <p:sp>
        <p:nvSpPr>
          <p:cNvPr id="3" name="Content Placeholder 2"/>
          <p:cNvSpPr>
            <a:spLocks noGrp="1"/>
          </p:cNvSpPr>
          <p:nvPr>
            <p:ph idx="1"/>
          </p:nvPr>
        </p:nvSpPr>
        <p:spPr/>
        <p:txBody>
          <a:bodyPr>
            <a:normAutofit fontScale="92500" lnSpcReduction="20000"/>
          </a:bodyPr>
          <a:lstStyle/>
          <a:p>
            <a:r>
              <a:rPr lang="en-GB" dirty="0" smtClean="0"/>
              <a:t>Don’t swim on empty. Even if you feel nervous, make breakfast happen. Stick to easily digested foods – cereal with milk, porridge, banana with yoghurt, some fruit or toast with jam.</a:t>
            </a:r>
          </a:p>
          <a:p>
            <a:endParaRPr lang="en-GB" dirty="0" smtClean="0"/>
          </a:p>
          <a:p>
            <a:r>
              <a:rPr lang="en-GB" dirty="0" smtClean="0"/>
              <a:t>If you’re really struggling, try liquid meals such as milkshakes, yoghurt drinks or a smoothie.</a:t>
            </a:r>
          </a:p>
          <a:p>
            <a:endParaRPr lang="en-GB" dirty="0" smtClean="0"/>
          </a:p>
          <a:p>
            <a:r>
              <a:rPr lang="en-GB" dirty="0" smtClean="0"/>
              <a:t>It’s a good idea to rehearse your competition meal routine in training so you know exactly what agrees with you.</a:t>
            </a:r>
          </a:p>
          <a:p>
            <a:endParaRPr lang="en-GB"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70C0"/>
                </a:solidFill>
                <a:latin typeface="Broadway" pitchFamily="82" charset="0"/>
              </a:rPr>
              <a:t>NUTRITION – Snacks between heats</a:t>
            </a:r>
            <a:endParaRPr lang="en-GB" dirty="0"/>
          </a:p>
        </p:txBody>
      </p:sp>
      <p:sp>
        <p:nvSpPr>
          <p:cNvPr id="3" name="Content Placeholder 2"/>
          <p:cNvSpPr>
            <a:spLocks noGrp="1"/>
          </p:cNvSpPr>
          <p:nvPr>
            <p:ph idx="1"/>
          </p:nvPr>
        </p:nvSpPr>
        <p:spPr/>
        <p:txBody>
          <a:bodyPr>
            <a:normAutofit fontScale="55000" lnSpcReduction="20000"/>
          </a:bodyPr>
          <a:lstStyle/>
          <a:p>
            <a:pPr lvl="0"/>
            <a:endParaRPr lang="en-GB" dirty="0" smtClean="0"/>
          </a:p>
          <a:p>
            <a:r>
              <a:rPr lang="en-GB" dirty="0" smtClean="0"/>
              <a:t>Try to eat as soon as possible after your swim to give yourself as long as possible to recover if you have to swim again.</a:t>
            </a:r>
          </a:p>
          <a:p>
            <a:endParaRPr lang="en-GB" dirty="0" smtClean="0"/>
          </a:p>
          <a:p>
            <a:r>
              <a:rPr lang="en-GB" dirty="0" smtClean="0"/>
              <a:t>High fat and simple sugar foods will do you no favours in competition. Instead search out complex carbohydrates </a:t>
            </a:r>
            <a:r>
              <a:rPr lang="en-GB" dirty="0" err="1" smtClean="0"/>
              <a:t>eg</a:t>
            </a:r>
            <a:r>
              <a:rPr lang="en-GB" dirty="0" smtClean="0"/>
              <a:t> bread, rice, pasta</a:t>
            </a:r>
          </a:p>
          <a:p>
            <a:endParaRPr lang="en-GB" dirty="0" smtClean="0"/>
          </a:p>
          <a:p>
            <a:r>
              <a:rPr lang="en-GB" dirty="0" smtClean="0"/>
              <a:t>If you can’t stomach anything solid try sports drinks, flavoured milk or diluted juice that will help replenish your energy supplies and assist the recovery of aching muscles.</a:t>
            </a:r>
          </a:p>
          <a:p>
            <a:endParaRPr lang="en-GB" dirty="0" smtClean="0"/>
          </a:p>
          <a:p>
            <a:r>
              <a:rPr lang="en-GB" dirty="0" smtClean="0"/>
              <a:t>The next slide shows great food options to be snacking on in and around training for a competition. Remember to keep eating healthy foods from your regular diet though, such as fresh vegetables, nuts and fruits.</a:t>
            </a:r>
          </a:p>
          <a:p>
            <a:endParaRPr lang="en-GB" dirty="0" smtClean="0"/>
          </a:p>
          <a:p>
            <a:r>
              <a:rPr lang="en-GB" dirty="0" smtClean="0"/>
              <a:t>Remember if you only have 1 hour or less between races then eat but keep to a small amount.</a:t>
            </a:r>
          </a:p>
          <a:p>
            <a:endParaRPr lang="en-GB"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latin typeface="Broadway" pitchFamily="82" charset="0"/>
              </a:rPr>
              <a:t>Great Nutrition Ideas</a:t>
            </a:r>
            <a:endParaRPr lang="en-GB" dirty="0">
              <a:solidFill>
                <a:srgbClr val="0070C0"/>
              </a:solidFill>
              <a:latin typeface="Broadway" pitchFamily="82" charset="0"/>
            </a:endParaRPr>
          </a:p>
        </p:txBody>
      </p:sp>
      <p:sp>
        <p:nvSpPr>
          <p:cNvPr id="3" name="Content Placeholder 2"/>
          <p:cNvSpPr>
            <a:spLocks noGrp="1"/>
          </p:cNvSpPr>
          <p:nvPr>
            <p:ph idx="1"/>
          </p:nvPr>
        </p:nvSpPr>
        <p:spPr>
          <a:xfrm>
            <a:off x="500034" y="1643050"/>
            <a:ext cx="8229600" cy="4840303"/>
          </a:xfrm>
        </p:spPr>
        <p:txBody>
          <a:bodyPr>
            <a:normAutofit fontScale="70000" lnSpcReduction="20000"/>
          </a:bodyPr>
          <a:lstStyle/>
          <a:p>
            <a:endParaRPr lang="en-GB" dirty="0" smtClean="0"/>
          </a:p>
          <a:p>
            <a:pPr lvl="0"/>
            <a:r>
              <a:rPr lang="en-GB" dirty="0" smtClean="0"/>
              <a:t>Water, diluted fruit juice with a pinch of salt or a sports drink</a:t>
            </a:r>
          </a:p>
          <a:p>
            <a:pPr lvl="0"/>
            <a:r>
              <a:rPr lang="en-GB" dirty="0" smtClean="0"/>
              <a:t>Pasta salad</a:t>
            </a:r>
          </a:p>
          <a:p>
            <a:pPr lvl="0"/>
            <a:r>
              <a:rPr lang="en-GB" dirty="0" smtClean="0"/>
              <a:t>Plain sandwiches e.g. chicken, tuna, cheese with salad, banana, peanut butter</a:t>
            </a:r>
          </a:p>
          <a:p>
            <a:pPr lvl="0"/>
            <a:r>
              <a:rPr lang="en-GB" dirty="0" smtClean="0"/>
              <a:t>Bananas, grapes, apples, plums, pears</a:t>
            </a:r>
          </a:p>
          <a:p>
            <a:pPr lvl="0"/>
            <a:r>
              <a:rPr lang="en-GB" dirty="0" smtClean="0"/>
              <a:t>Dried fruit e.g. raisins, apricots, mango</a:t>
            </a:r>
          </a:p>
          <a:p>
            <a:pPr lvl="0"/>
            <a:r>
              <a:rPr lang="en-GB" dirty="0" smtClean="0"/>
              <a:t>Smoothies</a:t>
            </a:r>
          </a:p>
          <a:p>
            <a:pPr lvl="0"/>
            <a:r>
              <a:rPr lang="en-GB" dirty="0" smtClean="0"/>
              <a:t>Crackers and rice cakes with bananas and/or honey</a:t>
            </a:r>
          </a:p>
          <a:p>
            <a:pPr lvl="0"/>
            <a:r>
              <a:rPr lang="en-GB" dirty="0" smtClean="0"/>
              <a:t>Cereal bars, fruit bars, sesame snaps</a:t>
            </a:r>
          </a:p>
          <a:p>
            <a:pPr lvl="0"/>
            <a:r>
              <a:rPr lang="en-GB" dirty="0" smtClean="0"/>
              <a:t>Yoghurt, yoghurt drinks and Muller Rice's</a:t>
            </a:r>
          </a:p>
          <a:p>
            <a:pPr lvl="0"/>
            <a:r>
              <a:rPr lang="en-GB" dirty="0" smtClean="0"/>
              <a:t>Small bags of nuts e.g. peanuts, cashews, almonds</a:t>
            </a:r>
          </a:p>
          <a:p>
            <a:pPr lvl="0"/>
            <a:r>
              <a:rPr lang="en-GB" dirty="0" smtClean="0"/>
              <a:t>Prepared vegetable crudités e.g. carrots, peppers, cucumber and celery</a:t>
            </a:r>
            <a:endParaRPr lang="en-GB"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latin typeface="Broadway" pitchFamily="82" charset="0"/>
              </a:rPr>
              <a:t>NUTRITION – Post Race</a:t>
            </a:r>
            <a:endParaRPr lang="en-GB" dirty="0">
              <a:solidFill>
                <a:srgbClr val="0070C0"/>
              </a:solidFill>
              <a:latin typeface="Broadway" pitchFamily="82" charset="0"/>
            </a:endParaRPr>
          </a:p>
        </p:txBody>
      </p:sp>
      <p:sp>
        <p:nvSpPr>
          <p:cNvPr id="3" name="Content Placeholder 2"/>
          <p:cNvSpPr>
            <a:spLocks noGrp="1"/>
          </p:cNvSpPr>
          <p:nvPr>
            <p:ph idx="1"/>
          </p:nvPr>
        </p:nvSpPr>
        <p:spPr/>
        <p:txBody>
          <a:bodyPr/>
          <a:lstStyle/>
          <a:p>
            <a:endParaRPr lang="en-GB" dirty="0" smtClean="0"/>
          </a:p>
          <a:p>
            <a:endParaRPr lang="en-GB" dirty="0" smtClean="0"/>
          </a:p>
          <a:p>
            <a:pPr>
              <a:buNone/>
            </a:pPr>
            <a:r>
              <a:rPr lang="en-GB" dirty="0" smtClean="0"/>
              <a:t>	</a:t>
            </a:r>
          </a:p>
          <a:p>
            <a:pPr>
              <a:buNone/>
            </a:pPr>
            <a:r>
              <a:rPr lang="en-GB" dirty="0" smtClean="0"/>
              <a:t>   At the end of a long day of racing energy levels will be at a low,   It is therefore important to eat and drink as soon as possible.    Make sure you have packed a drink and snack for consuming after your last race.</a:t>
            </a:r>
          </a:p>
          <a:p>
            <a:endParaRPr lang="en-GB" dirty="0"/>
          </a:p>
        </p:txBody>
      </p:sp>
      <p:pic>
        <p:nvPicPr>
          <p:cNvPr id="11266" name="Picture 2" descr="C:\Users\Andrew\AppData\Local\Microsoft\Windows\INetCache\IE\4JXF3UGF\Tired_smiley[1].jpg"/>
          <p:cNvPicPr>
            <a:picLocks noChangeAspect="1" noChangeArrowheads="1"/>
          </p:cNvPicPr>
          <p:nvPr/>
        </p:nvPicPr>
        <p:blipFill>
          <a:blip r:embed="rId2"/>
          <a:srcRect/>
          <a:stretch>
            <a:fillRect/>
          </a:stretch>
        </p:blipFill>
        <p:spPr bwMode="auto">
          <a:xfrm>
            <a:off x="3357554" y="1071547"/>
            <a:ext cx="2143140" cy="1714512"/>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latin typeface="Broadway" pitchFamily="82" charset="0"/>
              </a:rPr>
              <a:t>Advice for Parents</a:t>
            </a:r>
            <a:endParaRPr lang="en-GB" dirty="0">
              <a:solidFill>
                <a:srgbClr val="0070C0"/>
              </a:solidFill>
              <a:latin typeface="Broadway" pitchFamily="82" charset="0"/>
            </a:endParaRPr>
          </a:p>
        </p:txBody>
      </p:sp>
      <p:pic>
        <p:nvPicPr>
          <p:cNvPr id="6" name="Picture 2" descr="C:\Users\Andrew\AppData\Local\Microsoft\Windows\INetCache\IE\QX0A615J\question_1[1].jpg"/>
          <p:cNvPicPr>
            <a:picLocks noGrp="1" noChangeAspect="1" noChangeArrowheads="1"/>
          </p:cNvPicPr>
          <p:nvPr>
            <p:ph idx="1"/>
          </p:nvPr>
        </p:nvPicPr>
        <p:blipFill>
          <a:blip r:embed="rId2"/>
          <a:srcRect/>
          <a:stretch>
            <a:fillRect/>
          </a:stretch>
        </p:blipFill>
        <p:spPr bwMode="auto">
          <a:xfrm>
            <a:off x="2309018" y="1928802"/>
            <a:ext cx="4525963" cy="4197361"/>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70C0"/>
                </a:solidFill>
                <a:latin typeface="Broadway" pitchFamily="82" charset="0"/>
              </a:rPr>
              <a:t>How do we get to know about forthcoming competitions?</a:t>
            </a:r>
            <a:endParaRPr lang="en-GB" dirty="0">
              <a:solidFill>
                <a:srgbClr val="0070C0"/>
              </a:solidFill>
              <a:latin typeface="Broadway" pitchFamily="82" charset="0"/>
            </a:endParaRPr>
          </a:p>
        </p:txBody>
      </p:sp>
      <p:sp>
        <p:nvSpPr>
          <p:cNvPr id="3" name="Content Placeholder 2"/>
          <p:cNvSpPr>
            <a:spLocks noGrp="1"/>
          </p:cNvSpPr>
          <p:nvPr>
            <p:ph idx="1"/>
          </p:nvPr>
        </p:nvSpPr>
        <p:spPr/>
        <p:txBody>
          <a:bodyPr>
            <a:normAutofit fontScale="25000" lnSpcReduction="20000"/>
          </a:bodyPr>
          <a:lstStyle/>
          <a:p>
            <a:endParaRPr lang="en-GB" sz="9000" dirty="0" smtClean="0"/>
          </a:p>
          <a:p>
            <a:r>
              <a:rPr lang="en-GB" sz="9000" dirty="0" smtClean="0"/>
              <a:t>We produce a yearly gala planner that you can find located in our notice board in the viewing gallery and on our website.</a:t>
            </a:r>
            <a:endParaRPr lang="en-GB" sz="9000" b="1" dirty="0" smtClean="0"/>
          </a:p>
          <a:p>
            <a:pPr>
              <a:buNone/>
            </a:pPr>
            <a:r>
              <a:rPr lang="en-GB" sz="9000" dirty="0" smtClean="0"/>
              <a:t> </a:t>
            </a:r>
            <a:endParaRPr lang="en-GB" sz="9000" b="1" dirty="0" smtClean="0"/>
          </a:p>
          <a:p>
            <a:r>
              <a:rPr lang="en-GB" sz="9000" dirty="0" smtClean="0"/>
              <a:t>When entries for an event are open a notification inviting you to attend will be published on the club’s closed Facebook page.</a:t>
            </a:r>
          </a:p>
          <a:p>
            <a:endParaRPr lang="en-GB" sz="9000" b="1" dirty="0" smtClean="0"/>
          </a:p>
          <a:p>
            <a:r>
              <a:rPr lang="en-GB" sz="9000" dirty="0" smtClean="0"/>
              <a:t>It is important that as soon as this notification of a gala is published that you reply as soon as possible to our events coordinator in order to secure a place.   Meets get booked up quickly so it is imperative we send our entries in quickly.</a:t>
            </a:r>
            <a:endParaRPr lang="en-GB" sz="9000" b="1" dirty="0" smtClean="0"/>
          </a:p>
          <a:p>
            <a:pPr>
              <a:buNone/>
            </a:pPr>
            <a:r>
              <a:rPr lang="en-GB" sz="9000" dirty="0" smtClean="0"/>
              <a:t> </a:t>
            </a:r>
            <a:endParaRPr lang="en-GB" sz="9000" b="1" dirty="0" smtClean="0"/>
          </a:p>
          <a:p>
            <a:endParaRPr lang="en-GB"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70C0"/>
                </a:solidFill>
                <a:latin typeface="Broadway" pitchFamily="82" charset="0"/>
              </a:rPr>
              <a:t>How do I know what races to pick for my child to swim?</a:t>
            </a:r>
            <a:endParaRPr lang="en-GB" dirty="0">
              <a:solidFill>
                <a:srgbClr val="0070C0"/>
              </a:solidFill>
              <a:latin typeface="Broadway" pitchFamily="82" charset="0"/>
            </a:endParaRPr>
          </a:p>
        </p:txBody>
      </p:sp>
      <p:sp>
        <p:nvSpPr>
          <p:cNvPr id="3" name="Content Placeholder 2"/>
          <p:cNvSpPr>
            <a:spLocks noGrp="1"/>
          </p:cNvSpPr>
          <p:nvPr>
            <p:ph idx="1"/>
          </p:nvPr>
        </p:nvSpPr>
        <p:spPr/>
        <p:txBody>
          <a:bodyPr>
            <a:normAutofit fontScale="85000" lnSpcReduction="20000"/>
          </a:bodyPr>
          <a:lstStyle/>
          <a:p>
            <a:pPr>
              <a:buNone/>
            </a:pPr>
            <a:endParaRPr lang="en-GB" b="1" dirty="0" smtClean="0"/>
          </a:p>
          <a:p>
            <a:pPr>
              <a:buNone/>
            </a:pPr>
            <a:r>
              <a:rPr lang="en-GB" dirty="0" smtClean="0"/>
              <a:t>This depends on:-</a:t>
            </a:r>
          </a:p>
          <a:p>
            <a:endParaRPr lang="en-GB" dirty="0" smtClean="0"/>
          </a:p>
          <a:p>
            <a:r>
              <a:rPr lang="en-GB" dirty="0" smtClean="0"/>
              <a:t>the experience of attending galas</a:t>
            </a:r>
          </a:p>
          <a:p>
            <a:endParaRPr lang="en-GB" dirty="0" smtClean="0"/>
          </a:p>
          <a:p>
            <a:r>
              <a:rPr lang="en-GB" dirty="0" smtClean="0"/>
              <a:t>what races the swimmer has done before</a:t>
            </a:r>
          </a:p>
          <a:p>
            <a:pPr>
              <a:buNone/>
            </a:pPr>
            <a:r>
              <a:rPr lang="en-GB" dirty="0" smtClean="0"/>
              <a:t> </a:t>
            </a:r>
          </a:p>
          <a:p>
            <a:r>
              <a:rPr lang="en-GB" dirty="0" smtClean="0"/>
              <a:t>the swimmers ability</a:t>
            </a:r>
          </a:p>
          <a:p>
            <a:endParaRPr lang="en-GB" dirty="0" smtClean="0"/>
          </a:p>
          <a:p>
            <a:r>
              <a:rPr lang="en-GB" dirty="0" smtClean="0"/>
              <a:t>whether they need to secure a time in a particular event eg entry to County Championships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70C0"/>
                </a:solidFill>
                <a:latin typeface="Broadway" pitchFamily="82" charset="0"/>
              </a:rPr>
              <a:t>What events to pick for the experienced/older swimmer</a:t>
            </a:r>
            <a:endParaRPr lang="en-GB" dirty="0">
              <a:solidFill>
                <a:srgbClr val="0070C0"/>
              </a:solidFill>
              <a:latin typeface="Broadway" pitchFamily="82" charset="0"/>
            </a:endParaRPr>
          </a:p>
        </p:txBody>
      </p:sp>
      <p:sp>
        <p:nvSpPr>
          <p:cNvPr id="3" name="Content Placeholder 2"/>
          <p:cNvSpPr>
            <a:spLocks noGrp="1"/>
          </p:cNvSpPr>
          <p:nvPr>
            <p:ph idx="1"/>
          </p:nvPr>
        </p:nvSpPr>
        <p:spPr/>
        <p:txBody>
          <a:bodyPr>
            <a:normAutofit fontScale="62500" lnSpcReduction="20000"/>
          </a:bodyPr>
          <a:lstStyle/>
          <a:p>
            <a:pPr>
              <a:buNone/>
            </a:pPr>
            <a:r>
              <a:rPr lang="en-GB" dirty="0" smtClean="0"/>
              <a:t>	If you are experienced, aged 11 plus or have high ability:-</a:t>
            </a:r>
            <a:endParaRPr lang="en-GB" b="1" dirty="0" smtClean="0"/>
          </a:p>
          <a:p>
            <a:pPr>
              <a:buNone/>
            </a:pPr>
            <a:r>
              <a:rPr lang="en-GB" dirty="0" smtClean="0"/>
              <a:t> </a:t>
            </a:r>
          </a:p>
          <a:p>
            <a:r>
              <a:rPr lang="en-GB" dirty="0" smtClean="0"/>
              <a:t>Enter as many of the 50 metre events as possible</a:t>
            </a:r>
          </a:p>
          <a:p>
            <a:endParaRPr lang="en-GB" dirty="0" smtClean="0"/>
          </a:p>
          <a:p>
            <a:r>
              <a:rPr lang="en-GB" dirty="0" smtClean="0"/>
              <a:t>Try the 100 metre and 200 metre events as well.</a:t>
            </a:r>
          </a:p>
          <a:p>
            <a:endParaRPr lang="en-GB" dirty="0" smtClean="0"/>
          </a:p>
          <a:p>
            <a:r>
              <a:rPr lang="en-GB" dirty="0" smtClean="0"/>
              <a:t>Try some distance events 400 metre plus.</a:t>
            </a:r>
          </a:p>
          <a:p>
            <a:endParaRPr lang="en-GB" dirty="0" smtClean="0"/>
          </a:p>
          <a:p>
            <a:r>
              <a:rPr lang="en-GB" dirty="0" smtClean="0"/>
              <a:t>Be sure to enter the events the swimmer is close to County Championship times for</a:t>
            </a:r>
          </a:p>
          <a:p>
            <a:pPr>
              <a:buNone/>
            </a:pPr>
            <a:r>
              <a:rPr lang="en-GB" dirty="0" smtClean="0"/>
              <a:t> </a:t>
            </a:r>
          </a:p>
          <a:p>
            <a:r>
              <a:rPr lang="en-GB" dirty="0" smtClean="0"/>
              <a:t>Remember – ask the Head Coach or Assistant Head Coaches if you are unsure. </a:t>
            </a:r>
          </a:p>
          <a:p>
            <a:endParaRPr lang="en-GB" dirty="0" smtClean="0"/>
          </a:p>
          <a:p>
            <a:r>
              <a:rPr lang="en-GB" dirty="0" smtClean="0"/>
              <a:t>All entries will be checked by the Head Coach or Assistant Head Coaches</a:t>
            </a:r>
          </a:p>
          <a:p>
            <a:endParaRPr lang="en-GB"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11288"/>
          </a:xfrm>
        </p:spPr>
        <p:txBody>
          <a:bodyPr>
            <a:normAutofit fontScale="90000"/>
          </a:bodyPr>
          <a:lstStyle/>
          <a:p>
            <a:r>
              <a:rPr lang="en-GB" dirty="0" smtClean="0">
                <a:solidFill>
                  <a:srgbClr val="0070C0"/>
                </a:solidFill>
                <a:latin typeface="Broadway" pitchFamily="82" charset="0"/>
              </a:rPr>
              <a:t>What events to pick if new to competition or are a young competitor</a:t>
            </a:r>
            <a:endParaRPr lang="en-GB" dirty="0">
              <a:solidFill>
                <a:srgbClr val="0070C0"/>
              </a:solidFill>
              <a:latin typeface="Broadway" pitchFamily="82" charset="0"/>
            </a:endParaRPr>
          </a:p>
        </p:txBody>
      </p:sp>
      <p:sp>
        <p:nvSpPr>
          <p:cNvPr id="3" name="Content Placeholder 2"/>
          <p:cNvSpPr>
            <a:spLocks noGrp="1"/>
          </p:cNvSpPr>
          <p:nvPr>
            <p:ph idx="1"/>
          </p:nvPr>
        </p:nvSpPr>
        <p:spPr>
          <a:xfrm>
            <a:off x="457200" y="2071678"/>
            <a:ext cx="8229600" cy="4054485"/>
          </a:xfrm>
        </p:spPr>
        <p:txBody>
          <a:bodyPr>
            <a:normAutofit fontScale="55000" lnSpcReduction="20000"/>
          </a:bodyPr>
          <a:lstStyle/>
          <a:p>
            <a:pPr>
              <a:buNone/>
            </a:pPr>
            <a:endParaRPr lang="en-GB" dirty="0" smtClean="0"/>
          </a:p>
          <a:p>
            <a:pPr>
              <a:buNone/>
            </a:pPr>
            <a:r>
              <a:rPr lang="en-GB" dirty="0" smtClean="0"/>
              <a:t>If you are new to competition or are aged 9-11:-</a:t>
            </a:r>
            <a:endParaRPr lang="en-GB" b="1" dirty="0" smtClean="0"/>
          </a:p>
          <a:p>
            <a:pPr>
              <a:buNone/>
            </a:pPr>
            <a:r>
              <a:rPr lang="en-GB" dirty="0" smtClean="0"/>
              <a:t> </a:t>
            </a:r>
            <a:endParaRPr lang="en-GB" b="1" dirty="0" smtClean="0"/>
          </a:p>
          <a:p>
            <a:r>
              <a:rPr lang="en-GB" dirty="0" smtClean="0"/>
              <a:t>Enter the 50 metre events in as many strokes as possible.</a:t>
            </a:r>
          </a:p>
          <a:p>
            <a:pPr>
              <a:buNone/>
            </a:pPr>
            <a:endParaRPr lang="en-GB" dirty="0" smtClean="0"/>
          </a:p>
          <a:p>
            <a:r>
              <a:rPr lang="en-GB" dirty="0" smtClean="0"/>
              <a:t>Select the strokes that the swimmer can execute the entry and stroke.   </a:t>
            </a:r>
          </a:p>
          <a:p>
            <a:pPr>
              <a:buNone/>
            </a:pPr>
            <a:endParaRPr lang="en-GB" dirty="0" smtClean="0"/>
          </a:p>
          <a:p>
            <a:r>
              <a:rPr lang="en-GB" dirty="0" smtClean="0"/>
              <a:t>If it is a short course event the swimmer will need to be able to perform a legal turn.</a:t>
            </a:r>
          </a:p>
          <a:p>
            <a:pPr>
              <a:buNone/>
            </a:pPr>
            <a:r>
              <a:rPr lang="en-GB" dirty="0" smtClean="0"/>
              <a:t> </a:t>
            </a:r>
            <a:endParaRPr lang="en-GB" b="1" dirty="0" smtClean="0"/>
          </a:p>
          <a:p>
            <a:r>
              <a:rPr lang="en-GB" dirty="0" smtClean="0"/>
              <a:t>Remember – ask the Head Coach or Assistant Head Coaches if you are unsure. </a:t>
            </a:r>
          </a:p>
          <a:p>
            <a:endParaRPr lang="en-GB" dirty="0" smtClean="0"/>
          </a:p>
          <a:p>
            <a:r>
              <a:rPr lang="en-GB" dirty="0" smtClean="0"/>
              <a:t>All entries will be checked by the Head Coach or Assistant Head Coaches</a:t>
            </a:r>
          </a:p>
          <a:p>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01080" cy="1143000"/>
          </a:xfrm>
        </p:spPr>
        <p:txBody>
          <a:bodyPr>
            <a:normAutofit/>
          </a:bodyPr>
          <a:lstStyle/>
          <a:p>
            <a:r>
              <a:rPr lang="en-GB" dirty="0" smtClean="0">
                <a:solidFill>
                  <a:srgbClr val="0070C0"/>
                </a:solidFill>
              </a:rPr>
              <a:t>Swimming Competition Pathway</a:t>
            </a:r>
            <a:endParaRPr lang="en-GB" dirty="0">
              <a:solidFill>
                <a:srgbClr val="0070C0"/>
              </a:solidFill>
            </a:endParaRPr>
          </a:p>
        </p:txBody>
      </p:sp>
      <p:graphicFrame>
        <p:nvGraphicFramePr>
          <p:cNvPr id="5" name="Content Placeholder 4"/>
          <p:cNvGraphicFramePr>
            <a:graphicFrameLocks noGrp="1"/>
          </p:cNvGraphicFramePr>
          <p:nvPr>
            <p:ph idx="1"/>
          </p:nvPr>
        </p:nvGraphicFramePr>
        <p:xfrm>
          <a:off x="457200" y="1214422"/>
          <a:ext cx="8229600" cy="521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C:\Users\Andrew\AppData\Local\Microsoft\Windows\INetCache\IE\QX0A615J\uhPsE[1].png"/>
          <p:cNvPicPr>
            <a:picLocks noChangeAspect="1" noChangeArrowheads="1"/>
          </p:cNvPicPr>
          <p:nvPr/>
        </p:nvPicPr>
        <p:blipFill>
          <a:blip r:embed="rId6" cstate="print"/>
          <a:srcRect/>
          <a:stretch>
            <a:fillRect/>
          </a:stretch>
        </p:blipFill>
        <p:spPr bwMode="auto">
          <a:xfrm>
            <a:off x="4071934" y="1785926"/>
            <a:ext cx="1000132" cy="285752"/>
          </a:xfrm>
          <a:prstGeom prst="rect">
            <a:avLst/>
          </a:prstGeom>
          <a:noFill/>
        </p:spPr>
      </p:pic>
      <p:sp>
        <p:nvSpPr>
          <p:cNvPr id="7" name="Up Arrow 6"/>
          <p:cNvSpPr/>
          <p:nvPr/>
        </p:nvSpPr>
        <p:spPr>
          <a:xfrm>
            <a:off x="7215206" y="2071678"/>
            <a:ext cx="484632" cy="21431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70C0"/>
                </a:solidFill>
                <a:latin typeface="Broadway" pitchFamily="82" charset="0"/>
              </a:rPr>
              <a:t>How many races should a swimmer do in one day?</a:t>
            </a:r>
            <a:endParaRPr lang="en-GB" dirty="0">
              <a:solidFill>
                <a:srgbClr val="0070C0"/>
              </a:solidFill>
              <a:latin typeface="Broadway" pitchFamily="82" charset="0"/>
            </a:endParaRPr>
          </a:p>
        </p:txBody>
      </p:sp>
      <p:sp>
        <p:nvSpPr>
          <p:cNvPr id="3" name="Content Placeholder 2"/>
          <p:cNvSpPr>
            <a:spLocks noGrp="1"/>
          </p:cNvSpPr>
          <p:nvPr>
            <p:ph idx="1"/>
          </p:nvPr>
        </p:nvSpPr>
        <p:spPr/>
        <p:txBody>
          <a:bodyPr>
            <a:normAutofit fontScale="70000" lnSpcReduction="20000"/>
          </a:bodyPr>
          <a:lstStyle/>
          <a:p>
            <a:endParaRPr lang="en-GB" b="1" dirty="0" smtClean="0"/>
          </a:p>
          <a:p>
            <a:r>
              <a:rPr lang="en-GB" dirty="0" smtClean="0"/>
              <a:t>This comes down to ability and the amount of swimming training they perform.</a:t>
            </a:r>
          </a:p>
          <a:p>
            <a:endParaRPr lang="en-GB" b="1" dirty="0" smtClean="0"/>
          </a:p>
          <a:p>
            <a:r>
              <a:rPr lang="en-GB" dirty="0" smtClean="0"/>
              <a:t>Generally we would recommend for the new swimmer 1 - 2 events in the morning and 1- 2 in the afternoon session.    For the experienced competitor we would recommend 3 events in the morning and 3 in the afternoon.    This example is based on swimming 50m events and a couple of 100/200 events.    The greater the distance you are competiting in then reduce the number of events you take part in.     Those who train more eg at squad level will find they will be able to take part in more than 3 events per session.  </a:t>
            </a:r>
            <a:endParaRPr lang="en-GB" b="1" dirty="0" smtClean="0"/>
          </a:p>
          <a:p>
            <a:endParaRPr lang="en-GB"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70C0"/>
                </a:solidFill>
                <a:latin typeface="Broadway" pitchFamily="82" charset="0"/>
              </a:rPr>
              <a:t>Advice to Parents for </a:t>
            </a:r>
            <a:br>
              <a:rPr lang="en-GB" dirty="0" smtClean="0">
                <a:solidFill>
                  <a:srgbClr val="0070C0"/>
                </a:solidFill>
                <a:latin typeface="Broadway" pitchFamily="82" charset="0"/>
              </a:rPr>
            </a:br>
            <a:r>
              <a:rPr lang="en-GB" dirty="0" smtClean="0">
                <a:solidFill>
                  <a:srgbClr val="0070C0"/>
                </a:solidFill>
                <a:latin typeface="Broadway" pitchFamily="82" charset="0"/>
              </a:rPr>
              <a:t>Race day</a:t>
            </a:r>
            <a:endParaRPr lang="en-GB" dirty="0">
              <a:solidFill>
                <a:srgbClr val="0070C0"/>
              </a:solidFill>
              <a:latin typeface="Broadway" pitchFamily="82" charset="0"/>
            </a:endParaRPr>
          </a:p>
        </p:txBody>
      </p:sp>
      <p:sp>
        <p:nvSpPr>
          <p:cNvPr id="3" name="Content Placeholder 2"/>
          <p:cNvSpPr>
            <a:spLocks noGrp="1"/>
          </p:cNvSpPr>
          <p:nvPr>
            <p:ph idx="1"/>
          </p:nvPr>
        </p:nvSpPr>
        <p:spPr>
          <a:xfrm>
            <a:off x="457200" y="1600200"/>
            <a:ext cx="8229600" cy="4686320"/>
          </a:xfrm>
        </p:spPr>
        <p:txBody>
          <a:bodyPr>
            <a:normAutofit fontScale="25000" lnSpcReduction="20000"/>
          </a:bodyPr>
          <a:lstStyle/>
          <a:p>
            <a:pPr>
              <a:buNone/>
            </a:pPr>
            <a:r>
              <a:rPr lang="en-GB" dirty="0" smtClean="0"/>
              <a:t> </a:t>
            </a:r>
          </a:p>
          <a:p>
            <a:r>
              <a:rPr lang="en-GB" sz="7200" dirty="0" smtClean="0"/>
              <a:t>It’s completely normal to become emotional when supporting your child at swimming events. It shows you care, are involved in their life, and keen to share the pressure with them as they compete.</a:t>
            </a:r>
          </a:p>
          <a:p>
            <a:endParaRPr lang="en-GB" sz="7200" dirty="0" smtClean="0"/>
          </a:p>
          <a:p>
            <a:r>
              <a:rPr lang="en-GB" sz="7200" dirty="0" smtClean="0"/>
              <a:t>But when supporting your child at swimming events it’s important to be calm and supportive, rather than turning in to an overbearing “balcony ogre” once your child hits the water.</a:t>
            </a:r>
          </a:p>
          <a:p>
            <a:endParaRPr lang="en-GB" sz="7200" dirty="0" smtClean="0"/>
          </a:p>
          <a:p>
            <a:r>
              <a:rPr lang="en-GB" sz="7200" dirty="0" smtClean="0"/>
              <a:t>We know the pool balcony can be a stressful area. </a:t>
            </a:r>
          </a:p>
          <a:p>
            <a:pPr>
              <a:buNone/>
            </a:pPr>
            <a:r>
              <a:rPr lang="en-GB" sz="7200" dirty="0" smtClean="0"/>
              <a:t>	Hundreds of parents all desperate to communicate </a:t>
            </a:r>
          </a:p>
          <a:p>
            <a:pPr>
              <a:buNone/>
            </a:pPr>
            <a:r>
              <a:rPr lang="en-GB" sz="7200" dirty="0" smtClean="0"/>
              <a:t>	with their child mixed with the stifling sauna-like </a:t>
            </a:r>
          </a:p>
          <a:p>
            <a:pPr>
              <a:buNone/>
            </a:pPr>
            <a:r>
              <a:rPr lang="en-GB" sz="7200" dirty="0" smtClean="0"/>
              <a:t>	atmosphere of the pool.  It’s not easy to keep calm.</a:t>
            </a:r>
          </a:p>
          <a:p>
            <a:endParaRPr lang="en-GB" sz="7200" dirty="0" smtClean="0"/>
          </a:p>
          <a:p>
            <a:r>
              <a:rPr lang="en-GB" sz="7200" dirty="0" smtClean="0"/>
              <a:t>However, no matter what happens, or how tense </a:t>
            </a:r>
          </a:p>
          <a:p>
            <a:pPr>
              <a:buNone/>
            </a:pPr>
            <a:r>
              <a:rPr lang="en-GB" sz="7200" dirty="0" smtClean="0"/>
              <a:t>	things get, it’s important that you maintain discipline,</a:t>
            </a:r>
          </a:p>
          <a:p>
            <a:pPr>
              <a:buNone/>
            </a:pPr>
            <a:r>
              <a:rPr lang="en-GB" sz="7200" dirty="0" smtClean="0"/>
              <a:t>	poise, confidence and control. Your kids will thank </a:t>
            </a:r>
          </a:p>
          <a:p>
            <a:pPr>
              <a:buNone/>
            </a:pPr>
            <a:r>
              <a:rPr lang="en-GB" sz="7200" dirty="0" smtClean="0"/>
              <a:t>	you for it and it’ll help them perform better.</a:t>
            </a:r>
          </a:p>
          <a:p>
            <a:endParaRPr lang="en-GB" sz="4000" dirty="0" smtClean="0"/>
          </a:p>
          <a:p>
            <a:pPr>
              <a:buNone/>
            </a:pPr>
            <a:endParaRPr lang="en-GB" sz="4000" dirty="0" smtClean="0"/>
          </a:p>
          <a:p>
            <a:endParaRPr lang="en-GB" dirty="0"/>
          </a:p>
        </p:txBody>
      </p:sp>
      <p:pic>
        <p:nvPicPr>
          <p:cNvPr id="3074" name="Picture 2" descr="C:\Users\Andrew\AppData\Local\Microsoft\Windows\INetCache\IE\4JXF3UGF\parents_cheering[1].png"/>
          <p:cNvPicPr>
            <a:picLocks noChangeAspect="1" noChangeArrowheads="1"/>
          </p:cNvPicPr>
          <p:nvPr/>
        </p:nvPicPr>
        <p:blipFill>
          <a:blip r:embed="rId2"/>
          <a:srcRect/>
          <a:stretch>
            <a:fillRect/>
          </a:stretch>
        </p:blipFill>
        <p:spPr bwMode="auto">
          <a:xfrm>
            <a:off x="5857884" y="3571876"/>
            <a:ext cx="2928958" cy="2571768"/>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70C0"/>
                </a:solidFill>
                <a:latin typeface="Broadway" pitchFamily="82" charset="0"/>
              </a:rPr>
              <a:t>Tips for supporting your child</a:t>
            </a:r>
            <a:endParaRPr lang="en-GB" dirty="0">
              <a:solidFill>
                <a:srgbClr val="0070C0"/>
              </a:solidFill>
              <a:latin typeface="Broadway" pitchFamily="82" charset="0"/>
            </a:endParaRPr>
          </a:p>
        </p:txBody>
      </p:sp>
      <p:sp>
        <p:nvSpPr>
          <p:cNvPr id="3" name="Content Placeholder 2"/>
          <p:cNvSpPr>
            <a:spLocks noGrp="1"/>
          </p:cNvSpPr>
          <p:nvPr>
            <p:ph idx="1"/>
          </p:nvPr>
        </p:nvSpPr>
        <p:spPr>
          <a:xfrm>
            <a:off x="357158" y="1600200"/>
            <a:ext cx="8429684" cy="5043510"/>
          </a:xfrm>
        </p:spPr>
        <p:txBody>
          <a:bodyPr>
            <a:normAutofit fontScale="25000" lnSpcReduction="20000"/>
          </a:bodyPr>
          <a:lstStyle/>
          <a:p>
            <a:pPr lvl="0"/>
            <a:r>
              <a:rPr lang="en-GB" sz="9600" dirty="0" smtClean="0"/>
              <a:t>Ask your child how they would like you to be. While few kids like a balcony ogre barking negative comments, they may want you in the front row of the balcony, whooping and cheering for them as they line up to race. On the other hand, they may find it a bit off-putting and anxiety inducing, and would rather you remained calm and quiet. So, tip one is ask first.</a:t>
            </a:r>
          </a:p>
          <a:p>
            <a:pPr lvl="0"/>
            <a:endParaRPr lang="en-GB" sz="9600" dirty="0" smtClean="0"/>
          </a:p>
          <a:p>
            <a:pPr lvl="0"/>
            <a:r>
              <a:rPr lang="en-GB" sz="9600" dirty="0" smtClean="0"/>
              <a:t>Try to remember that although you’re sat within a crowd, your actions and words will still be noticed, most of all by your child. Think before you shout, and keep your body language, actions and your words positive.</a:t>
            </a:r>
          </a:p>
          <a:p>
            <a:pPr lvl="0"/>
            <a:endParaRPr lang="en-GB" sz="9600" dirty="0" smtClean="0"/>
          </a:p>
          <a:p>
            <a:pPr lvl="0"/>
            <a:r>
              <a:rPr lang="en-GB" sz="9600" dirty="0" smtClean="0"/>
              <a:t>If you’re starting to feel any frustration, try taking slow, deep breaths to keep calm. If something’s gone particularly badly, try counting down from 100 in your head, to give you time to form a rational response.</a:t>
            </a:r>
          </a:p>
          <a:p>
            <a:endParaRPr lang="en-GB" dirty="0" smtClean="0"/>
          </a:p>
          <a:p>
            <a:endParaRPr lang="en-GB"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70C0"/>
                </a:solidFill>
                <a:latin typeface="Broadway" pitchFamily="82" charset="0"/>
              </a:rPr>
              <a:t>What should I expect from my child?</a:t>
            </a:r>
            <a:endParaRPr lang="en-GB" dirty="0">
              <a:solidFill>
                <a:srgbClr val="0070C0"/>
              </a:solidFill>
              <a:latin typeface="Broadway" pitchFamily="82" charset="0"/>
            </a:endParaRPr>
          </a:p>
        </p:txBody>
      </p:sp>
      <p:sp>
        <p:nvSpPr>
          <p:cNvPr id="3" name="Content Placeholder 2"/>
          <p:cNvSpPr>
            <a:spLocks noGrp="1"/>
          </p:cNvSpPr>
          <p:nvPr>
            <p:ph idx="1"/>
          </p:nvPr>
        </p:nvSpPr>
        <p:spPr>
          <a:xfrm>
            <a:off x="457200" y="1600200"/>
            <a:ext cx="8229600" cy="4757758"/>
          </a:xfrm>
        </p:spPr>
        <p:txBody>
          <a:bodyPr>
            <a:normAutofit fontScale="70000" lnSpcReduction="20000"/>
          </a:bodyPr>
          <a:lstStyle/>
          <a:p>
            <a:r>
              <a:rPr lang="en-GB" sz="3400" i="1" dirty="0" smtClean="0"/>
              <a:t>What should I expect in terms of results at Meets? </a:t>
            </a:r>
          </a:p>
          <a:p>
            <a:pPr>
              <a:buNone/>
            </a:pPr>
            <a:endParaRPr lang="en-GB" dirty="0" smtClean="0"/>
          </a:p>
          <a:p>
            <a:pPr>
              <a:buNone/>
            </a:pPr>
            <a:r>
              <a:rPr lang="en-GB" dirty="0" smtClean="0"/>
              <a:t>You should expect to see: </a:t>
            </a:r>
          </a:p>
          <a:p>
            <a:pPr>
              <a:buNone/>
            </a:pPr>
            <a:endParaRPr lang="en-GB" dirty="0" smtClean="0"/>
          </a:p>
          <a:p>
            <a:pPr>
              <a:buNone/>
            </a:pPr>
            <a:r>
              <a:rPr lang="en-GB" dirty="0" smtClean="0"/>
              <a:t>• 	Your child enjoying swimming with his / her friends;</a:t>
            </a:r>
          </a:p>
          <a:p>
            <a:pPr>
              <a:buNone/>
            </a:pPr>
            <a:r>
              <a:rPr lang="en-GB" dirty="0" smtClean="0"/>
              <a:t>• 	Your child learning to love challenging him / herself and taking pleasure in competition; </a:t>
            </a:r>
          </a:p>
          <a:p>
            <a:pPr>
              <a:buNone/>
            </a:pPr>
            <a:r>
              <a:rPr lang="en-GB" dirty="0" smtClean="0"/>
              <a:t>• 	Your child demonstrating all they have learnt in terms of swimming technique, dives, starts, turns, finishes, underwater kicking. </a:t>
            </a:r>
          </a:p>
          <a:p>
            <a:pPr>
              <a:buNone/>
            </a:pPr>
            <a:r>
              <a:rPr lang="en-GB" dirty="0" smtClean="0"/>
              <a:t>• 	Your child showing some self responsibility in their warm up, recovery, meet day nutrition and personal management. </a:t>
            </a:r>
          </a:p>
          <a:p>
            <a:pPr>
              <a:buNone/>
            </a:pPr>
            <a:r>
              <a:rPr lang="en-GB" dirty="0" smtClean="0"/>
              <a:t>• 	Your child showing a sense of “team” by cheering for team mates and supporting other members of the squad. </a:t>
            </a:r>
          </a:p>
        </p:txBody>
      </p:sp>
      <p:pic>
        <p:nvPicPr>
          <p:cNvPr id="6149" name="Picture 5" descr="C:\Users\Andrew\AppData\Local\Microsoft\Windows\INetCache\IE\D6ZW5SOA\kid-smiling-giving-thumbs-up-14045194[1].jpg"/>
          <p:cNvPicPr>
            <a:picLocks noChangeAspect="1" noChangeArrowheads="1"/>
          </p:cNvPicPr>
          <p:nvPr/>
        </p:nvPicPr>
        <p:blipFill>
          <a:blip r:embed="rId2"/>
          <a:srcRect/>
          <a:stretch>
            <a:fillRect/>
          </a:stretch>
        </p:blipFill>
        <p:spPr bwMode="auto">
          <a:xfrm>
            <a:off x="7286644" y="1142984"/>
            <a:ext cx="1643074" cy="2214578"/>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70C0"/>
                </a:solidFill>
                <a:latin typeface="Broadway" pitchFamily="82" charset="0"/>
              </a:rPr>
              <a:t>Parents – what you need to wear!!</a:t>
            </a:r>
            <a:endParaRPr lang="en-GB" dirty="0">
              <a:solidFill>
                <a:srgbClr val="0070C0"/>
              </a:solidFill>
              <a:latin typeface="Broadway" pitchFamily="82" charset="0"/>
            </a:endParaRPr>
          </a:p>
        </p:txBody>
      </p:sp>
      <p:pic>
        <p:nvPicPr>
          <p:cNvPr id="7171" name="Picture 3" descr="C:\Users\Andrew\AppData\Local\Microsoft\Windows\INetCache\IE\D6ZW5SOA\publicdomainq-0008179hula3[1].png"/>
          <p:cNvPicPr>
            <a:picLocks noChangeAspect="1" noChangeArrowheads="1"/>
          </p:cNvPicPr>
          <p:nvPr/>
        </p:nvPicPr>
        <p:blipFill>
          <a:blip r:embed="rId2" cstate="print"/>
          <a:srcRect/>
          <a:stretch>
            <a:fillRect/>
          </a:stretch>
        </p:blipFill>
        <p:spPr bwMode="auto">
          <a:xfrm>
            <a:off x="5857884" y="3786190"/>
            <a:ext cx="2785011" cy="2703853"/>
          </a:xfrm>
          <a:prstGeom prst="rect">
            <a:avLst/>
          </a:prstGeom>
          <a:noFill/>
        </p:spPr>
      </p:pic>
      <p:pic>
        <p:nvPicPr>
          <p:cNvPr id="7173" name="Picture 5" descr="C:\Users\Andrew\AppData\Local\Microsoft\Windows\INetCache\IE\D6ZW5SOA\sudor[1].jpg"/>
          <p:cNvPicPr>
            <a:picLocks noChangeAspect="1" noChangeArrowheads="1"/>
          </p:cNvPicPr>
          <p:nvPr/>
        </p:nvPicPr>
        <p:blipFill>
          <a:blip r:embed="rId3"/>
          <a:srcRect/>
          <a:stretch>
            <a:fillRect/>
          </a:stretch>
        </p:blipFill>
        <p:spPr bwMode="auto">
          <a:xfrm>
            <a:off x="3214678" y="1428736"/>
            <a:ext cx="3143272" cy="2143140"/>
          </a:xfrm>
          <a:prstGeom prst="rect">
            <a:avLst/>
          </a:prstGeom>
          <a:noFill/>
        </p:spPr>
      </p:pic>
      <p:pic>
        <p:nvPicPr>
          <p:cNvPr id="7174" name="Picture 6" descr="C:\Users\Andrew\AppData\Local\Microsoft\Windows\INetCache\IE\4JXF3UGF\Women_in_Iceland_wearing_winter_clothing[1].jpg"/>
          <p:cNvPicPr>
            <a:picLocks noChangeAspect="1" noChangeArrowheads="1"/>
          </p:cNvPicPr>
          <p:nvPr/>
        </p:nvPicPr>
        <p:blipFill>
          <a:blip r:embed="rId4" cstate="print"/>
          <a:srcRect/>
          <a:stretch>
            <a:fillRect/>
          </a:stretch>
        </p:blipFill>
        <p:spPr bwMode="auto">
          <a:xfrm>
            <a:off x="785786" y="3857628"/>
            <a:ext cx="3119434" cy="2342196"/>
          </a:xfrm>
          <a:prstGeom prst="rect">
            <a:avLst/>
          </a:prstGeom>
          <a:noFill/>
        </p:spPr>
      </p:pic>
      <p:pic>
        <p:nvPicPr>
          <p:cNvPr id="7175" name="Picture 7" descr="C:\Users\Andrew\AppData\Local\Microsoft\Windows\INetCache\IE\QX0A615J\Boton-mal[1].png"/>
          <p:cNvPicPr>
            <a:picLocks noGrp="1" noChangeAspect="1" noChangeArrowheads="1"/>
          </p:cNvPicPr>
          <p:nvPr>
            <p:ph idx="1"/>
          </p:nvPr>
        </p:nvPicPr>
        <p:blipFill>
          <a:blip r:embed="rId5" cstate="print"/>
          <a:srcRect/>
          <a:stretch>
            <a:fillRect/>
          </a:stretch>
        </p:blipFill>
        <p:spPr bwMode="auto">
          <a:xfrm>
            <a:off x="1214414" y="2500306"/>
            <a:ext cx="1571636" cy="1285884"/>
          </a:xfrm>
          <a:prstGeom prst="rect">
            <a:avLst/>
          </a:prstGeom>
          <a:noFill/>
        </p:spPr>
      </p:pic>
      <p:pic>
        <p:nvPicPr>
          <p:cNvPr id="7176" name="Picture 8" descr="C:\Users\Andrew\AppData\Local\Microsoft\Windows\INetCache\IE\QX0A615J\120px-Yes_Check_Circle.svg[1].png"/>
          <p:cNvPicPr>
            <a:picLocks noChangeAspect="1" noChangeArrowheads="1"/>
          </p:cNvPicPr>
          <p:nvPr/>
        </p:nvPicPr>
        <p:blipFill>
          <a:blip r:embed="rId6"/>
          <a:srcRect/>
          <a:stretch>
            <a:fillRect/>
          </a:stretch>
        </p:blipFill>
        <p:spPr bwMode="auto">
          <a:xfrm>
            <a:off x="6786578" y="2500306"/>
            <a:ext cx="1578002" cy="1143000"/>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latin typeface="Broadway" pitchFamily="82" charset="0"/>
              </a:rPr>
              <a:t>Remember</a:t>
            </a:r>
            <a:endParaRPr lang="en-GB" dirty="0">
              <a:solidFill>
                <a:srgbClr val="0070C0"/>
              </a:solidFill>
              <a:latin typeface="Broadway" pitchFamily="82" charset="0"/>
            </a:endParaRPr>
          </a:p>
        </p:txBody>
      </p:sp>
      <p:sp>
        <p:nvSpPr>
          <p:cNvPr id="3" name="Content Placeholder 2"/>
          <p:cNvSpPr>
            <a:spLocks noGrp="1"/>
          </p:cNvSpPr>
          <p:nvPr>
            <p:ph idx="1"/>
          </p:nvPr>
        </p:nvSpPr>
        <p:spPr/>
        <p:txBody>
          <a:bodyPr/>
          <a:lstStyle/>
          <a:p>
            <a:endParaRPr lang="en-GB" b="1" dirty="0" smtClean="0"/>
          </a:p>
          <a:p>
            <a:r>
              <a:rPr lang="en-GB" dirty="0" smtClean="0"/>
              <a:t>Remember – ask the Head Coach or Assistant Head Coaches if you are unsure. </a:t>
            </a:r>
          </a:p>
          <a:p>
            <a:pPr>
              <a:buNone/>
            </a:pPr>
            <a:endParaRPr lang="en-GB" b="1" dirty="0" smtClean="0"/>
          </a:p>
          <a:p>
            <a:endParaRPr lang="en-GB" b="1" dirty="0" smtClean="0"/>
          </a:p>
          <a:p>
            <a:endParaRPr lang="en-GB" dirty="0"/>
          </a:p>
        </p:txBody>
      </p:sp>
      <p:pic>
        <p:nvPicPr>
          <p:cNvPr id="5123" name="Picture 3" descr="C:\Users\Andrew\AppData\Local\Microsoft\Windows\INetCache\IE\4JXF3UGF\advice[1].jpg"/>
          <p:cNvPicPr>
            <a:picLocks noChangeAspect="1" noChangeArrowheads="1"/>
          </p:cNvPicPr>
          <p:nvPr/>
        </p:nvPicPr>
        <p:blipFill>
          <a:blip r:embed="rId2"/>
          <a:srcRect/>
          <a:stretch>
            <a:fillRect/>
          </a:stretch>
        </p:blipFill>
        <p:spPr bwMode="auto">
          <a:xfrm>
            <a:off x="2651760" y="3571876"/>
            <a:ext cx="3840480" cy="2500330"/>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latin typeface="Broadway" pitchFamily="82" charset="0"/>
              </a:rPr>
              <a:t>ANY QUESTIONS?</a:t>
            </a:r>
            <a:endParaRPr lang="en-GB" dirty="0">
              <a:solidFill>
                <a:srgbClr val="0070C0"/>
              </a:solidFill>
              <a:latin typeface="Broadway" pitchFamily="82" charset="0"/>
            </a:endParaRPr>
          </a:p>
        </p:txBody>
      </p:sp>
      <p:pic>
        <p:nvPicPr>
          <p:cNvPr id="8194" name="Picture 2" descr="C:\Users\Andrew\AppData\Local\Microsoft\Windows\INetCache\IE\4JXF3UGF\question-marks[1].jpg"/>
          <p:cNvPicPr>
            <a:picLocks noGrp="1" noChangeAspect="1" noChangeArrowheads="1"/>
          </p:cNvPicPr>
          <p:nvPr>
            <p:ph idx="1"/>
          </p:nvPr>
        </p:nvPicPr>
        <p:blipFill>
          <a:blip r:embed="rId2"/>
          <a:srcRect/>
          <a:stretch>
            <a:fillRect/>
          </a:stretch>
        </p:blipFill>
        <p:spPr bwMode="auto">
          <a:xfrm>
            <a:off x="2190750" y="2078831"/>
            <a:ext cx="4762500" cy="35687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786" y="500043"/>
            <a:ext cx="7772400" cy="1285884"/>
          </a:xfrm>
        </p:spPr>
        <p:txBody>
          <a:bodyPr>
            <a:normAutofit fontScale="90000"/>
          </a:bodyPr>
          <a:lstStyle/>
          <a:p>
            <a:r>
              <a:rPr lang="en-GB" dirty="0" smtClean="0">
                <a:solidFill>
                  <a:srgbClr val="0070C0"/>
                </a:solidFill>
                <a:latin typeface="Broadway" pitchFamily="82" charset="0"/>
              </a:rPr>
              <a:t>There are 2 distinct forms of swimming competitions</a:t>
            </a:r>
            <a:r>
              <a:rPr lang="en-GB" b="1" dirty="0" smtClean="0"/>
              <a:t/>
            </a:r>
            <a:br>
              <a:rPr lang="en-GB" b="1" dirty="0" smtClean="0"/>
            </a:br>
            <a:endParaRPr lang="en-GB" dirty="0"/>
          </a:p>
        </p:txBody>
      </p:sp>
      <p:sp>
        <p:nvSpPr>
          <p:cNvPr id="3" name="Subtitle 2"/>
          <p:cNvSpPr>
            <a:spLocks noGrp="1"/>
          </p:cNvSpPr>
          <p:nvPr>
            <p:ph type="subTitle" idx="1"/>
          </p:nvPr>
        </p:nvSpPr>
        <p:spPr>
          <a:xfrm>
            <a:off x="785786" y="1928802"/>
            <a:ext cx="7643866" cy="4572032"/>
          </a:xfrm>
        </p:spPr>
        <p:txBody>
          <a:bodyPr>
            <a:normAutofit fontScale="25000" lnSpcReduction="20000"/>
          </a:bodyPr>
          <a:lstStyle/>
          <a:p>
            <a:pPr lvl="0"/>
            <a:r>
              <a:rPr lang="en-GB" sz="9600" dirty="0" smtClean="0">
                <a:solidFill>
                  <a:schemeClr val="tx1"/>
                </a:solidFill>
                <a:latin typeface="Arial Black" pitchFamily="34" charset="0"/>
              </a:rPr>
              <a:t>Non Licensed Meets </a:t>
            </a:r>
            <a:r>
              <a:rPr lang="en-GB" sz="8000" dirty="0" smtClean="0">
                <a:solidFill>
                  <a:schemeClr val="tx1"/>
                </a:solidFill>
              </a:rPr>
              <a:t>– these tend to be friendly competitions, often against competitors in your own club (eg time trials, club championships) or against local swimming clubs/schools.    Whilst the general rules are followed they are not endorsed.   Times achieved are recorded by the swimming club only. </a:t>
            </a:r>
          </a:p>
          <a:p>
            <a:pPr lvl="0"/>
            <a:r>
              <a:rPr lang="en-GB" sz="9600" dirty="0" smtClean="0">
                <a:solidFill>
                  <a:schemeClr val="tx1"/>
                </a:solidFill>
              </a:rPr>
              <a:t>  </a:t>
            </a:r>
          </a:p>
          <a:p>
            <a:pPr lvl="0"/>
            <a:r>
              <a:rPr lang="en-GB" sz="9600" dirty="0" smtClean="0">
                <a:solidFill>
                  <a:schemeClr val="tx1"/>
                </a:solidFill>
                <a:latin typeface="Arial Black" pitchFamily="34" charset="0"/>
              </a:rPr>
              <a:t>Licensed Meets </a:t>
            </a:r>
            <a:r>
              <a:rPr lang="en-GB" sz="9600" dirty="0" smtClean="0">
                <a:solidFill>
                  <a:schemeClr val="tx1"/>
                </a:solidFill>
              </a:rPr>
              <a:t>– </a:t>
            </a:r>
            <a:r>
              <a:rPr lang="en-GB" sz="8000" dirty="0" smtClean="0">
                <a:solidFill>
                  <a:schemeClr val="tx1"/>
                </a:solidFill>
              </a:rPr>
              <a:t>these are organised and ran under Swim England and FINA rules.    Times achieved at these events are recorded on the National database.   Times can be used into entry into County, Regional and National Competitions.</a:t>
            </a:r>
          </a:p>
          <a:p>
            <a:pPr lvl="0"/>
            <a:endParaRPr lang="en-GB" sz="8000" dirty="0" smtClean="0">
              <a:solidFill>
                <a:schemeClr val="tx1"/>
              </a:solidFill>
            </a:endParaRPr>
          </a:p>
          <a:p>
            <a:r>
              <a:rPr lang="en-GB" sz="8000" dirty="0" smtClean="0">
                <a:solidFill>
                  <a:schemeClr val="tx1"/>
                </a:solidFill>
              </a:rPr>
              <a:t>Our Time Trials and Club Championships are currently Non Licensed</a:t>
            </a:r>
          </a:p>
          <a:p>
            <a:endParaRPr lang="en-GB" sz="8000" dirty="0" smtClean="0">
              <a:solidFill>
                <a:schemeClr val="tx1"/>
              </a:solidFill>
            </a:endParaRPr>
          </a:p>
          <a:p>
            <a:r>
              <a:rPr lang="en-GB" sz="8000" dirty="0" smtClean="0">
                <a:solidFill>
                  <a:schemeClr val="tx1"/>
                </a:solidFill>
              </a:rPr>
              <a:t>Most of our external swimming competitions we attend are Licensed</a:t>
            </a:r>
          </a:p>
          <a:p>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70C0"/>
                </a:solidFill>
                <a:latin typeface="Broadway" pitchFamily="82" charset="0"/>
              </a:rPr>
              <a:t>Guide to the 4 levels of licensed meets</a:t>
            </a:r>
            <a:endParaRPr lang="en-GB" dirty="0">
              <a:solidFill>
                <a:srgbClr val="0070C0"/>
              </a:solidFill>
              <a:latin typeface="Broadway" pitchFamily="82" charset="0"/>
            </a:endParaRPr>
          </a:p>
        </p:txBody>
      </p:sp>
      <p:sp>
        <p:nvSpPr>
          <p:cNvPr id="3" name="Content Placeholder 2"/>
          <p:cNvSpPr>
            <a:spLocks noGrp="1"/>
          </p:cNvSpPr>
          <p:nvPr>
            <p:ph idx="1"/>
          </p:nvPr>
        </p:nvSpPr>
        <p:spPr>
          <a:xfrm>
            <a:off x="457200" y="1600200"/>
            <a:ext cx="8229600" cy="4757758"/>
          </a:xfrm>
        </p:spPr>
        <p:txBody>
          <a:bodyPr>
            <a:normAutofit fontScale="47500" lnSpcReduction="20000"/>
          </a:bodyPr>
          <a:lstStyle/>
          <a:p>
            <a:pPr>
              <a:buNone/>
            </a:pPr>
            <a:r>
              <a:rPr lang="en-GB" dirty="0" smtClean="0"/>
              <a:t>	All licensed meets are subject to ASA laws and regulations and the ASA Technical Rules of Racing. They are graded into four levels. </a:t>
            </a:r>
          </a:p>
          <a:p>
            <a:endParaRPr lang="en-GB" sz="3800" dirty="0" smtClean="0"/>
          </a:p>
          <a:p>
            <a:pPr lvl="0"/>
            <a:r>
              <a:rPr lang="en-GB" sz="3800" b="1" dirty="0" smtClean="0"/>
              <a:t>Level 1</a:t>
            </a:r>
            <a:r>
              <a:rPr lang="en-GB" sz="3800" dirty="0" smtClean="0"/>
              <a:t> Meets are long course (50m) only and cover National, Regional and County Championships. Their purpose is to enable athletes to achieve qualifying times for entry into National, Regional and County Championships.</a:t>
            </a:r>
          </a:p>
          <a:p>
            <a:pPr lvl="0"/>
            <a:endParaRPr lang="en-GB" sz="3800" dirty="0" smtClean="0"/>
          </a:p>
          <a:p>
            <a:pPr lvl="0"/>
            <a:r>
              <a:rPr lang="en-GB" sz="3800" b="1" dirty="0" smtClean="0"/>
              <a:t>Level 2</a:t>
            </a:r>
            <a:r>
              <a:rPr lang="en-GB" sz="3800" dirty="0" smtClean="0"/>
              <a:t> Meets are short course (25m) only and cover National, Regional and County Championships. Their purpose is to enable athletes to achieve qualifying times for entry into National, Regional and County Championships in short course.</a:t>
            </a:r>
          </a:p>
          <a:p>
            <a:pPr lvl="0"/>
            <a:endParaRPr lang="en-GB" sz="3800" dirty="0" smtClean="0"/>
          </a:p>
          <a:p>
            <a:pPr lvl="0"/>
            <a:r>
              <a:rPr lang="en-GB" sz="3800" b="1" dirty="0" smtClean="0"/>
              <a:t>Level 3</a:t>
            </a:r>
            <a:r>
              <a:rPr lang="en-GB" sz="3800" dirty="0" smtClean="0"/>
              <a:t> Meets are long and short course events. Their purpose is to enable athletes to achieve times for entry into Regional and County Championships and other Meets at Level 1 or Level 2.</a:t>
            </a:r>
          </a:p>
          <a:p>
            <a:pPr lvl="0"/>
            <a:endParaRPr lang="en-GB" sz="3800" dirty="0" smtClean="0"/>
          </a:p>
          <a:p>
            <a:pPr lvl="0"/>
            <a:r>
              <a:rPr lang="en-GB" sz="3800" b="1" dirty="0" smtClean="0"/>
              <a:t>Level 4</a:t>
            </a:r>
            <a:r>
              <a:rPr lang="en-GB" sz="3800" dirty="0" smtClean="0"/>
              <a:t> Meets are entry level events in pools 25m or greater. Borough Championships are an example. They are for inexperienced athletes and swimmers seeking to compete outside their club environment. If times are good athletes progress to Level 3 Meets.</a:t>
            </a:r>
          </a:p>
          <a:p>
            <a:pPr>
              <a:buNone/>
            </a:pPr>
            <a:endParaRPr lang="en-GB" b="1" dirty="0" smtClean="0"/>
          </a:p>
          <a:p>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70C0"/>
                </a:solidFill>
                <a:latin typeface="Broadway" pitchFamily="82" charset="0"/>
              </a:rPr>
              <a:t>What is LONG and SHORT Course?</a:t>
            </a:r>
            <a:endParaRPr lang="en-GB" dirty="0">
              <a:solidFill>
                <a:srgbClr val="0070C0"/>
              </a:solidFill>
              <a:latin typeface="Broadway" pitchFamily="82" charset="0"/>
            </a:endParaRPr>
          </a:p>
        </p:txBody>
      </p:sp>
      <p:sp>
        <p:nvSpPr>
          <p:cNvPr id="3" name="Content Placeholder 2"/>
          <p:cNvSpPr>
            <a:spLocks noGrp="1"/>
          </p:cNvSpPr>
          <p:nvPr>
            <p:ph idx="1"/>
          </p:nvPr>
        </p:nvSpPr>
        <p:spPr/>
        <p:txBody>
          <a:bodyPr>
            <a:normAutofit fontScale="62500" lnSpcReduction="20000"/>
          </a:bodyPr>
          <a:lstStyle/>
          <a:p>
            <a:pPr>
              <a:buNone/>
            </a:pPr>
            <a:r>
              <a:rPr lang="en-GB" dirty="0" smtClean="0"/>
              <a:t> </a:t>
            </a:r>
            <a:endParaRPr lang="en-GB" sz="3400" b="1" dirty="0" smtClean="0"/>
          </a:p>
          <a:p>
            <a:r>
              <a:rPr lang="en-GB" sz="5800" dirty="0" smtClean="0"/>
              <a:t>Long Course </a:t>
            </a:r>
            <a:r>
              <a:rPr lang="en-GB" sz="3400" dirty="0" smtClean="0"/>
              <a:t>–  this is an Olympic sized pool (50 metres in length).    We compete in these events at Ponds Forge (Sheffield) and Harvey Hadden (Nottingham) although there are several more around the country.</a:t>
            </a:r>
            <a:endParaRPr lang="en-GB" sz="3400" b="1" dirty="0" smtClean="0"/>
          </a:p>
          <a:p>
            <a:pPr>
              <a:buNone/>
            </a:pPr>
            <a:r>
              <a:rPr lang="en-GB" sz="3400" dirty="0" smtClean="0"/>
              <a:t> </a:t>
            </a:r>
            <a:endParaRPr lang="en-GB" sz="3400" b="1" dirty="0" smtClean="0"/>
          </a:p>
          <a:p>
            <a:r>
              <a:rPr lang="en-GB" sz="5800" dirty="0" smtClean="0"/>
              <a:t>Short Course </a:t>
            </a:r>
            <a:r>
              <a:rPr lang="en-GB" sz="3400" dirty="0" smtClean="0"/>
              <a:t>– this is 25 metres in length pool.    This is the traditional sized pool found around towns in the UK.   Sometimes though a short course event can be held in a 50 metre pool.    Here they have the capacity to move the walls in order to divide the 50 metre pool into 2 – 25 metre pools.    When this is done the other 25m section is often used a warm up and cool down pool and is available for swimmers to use in between their races.</a:t>
            </a:r>
            <a:endParaRPr lang="en-GB" sz="3400" b="1" dirty="0" smtClean="0"/>
          </a:p>
          <a:p>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latin typeface="Broadway" pitchFamily="82" charset="0"/>
              </a:rPr>
              <a:t>HEATS – what are they?</a:t>
            </a:r>
            <a:endParaRPr lang="en-GB" dirty="0">
              <a:solidFill>
                <a:srgbClr val="0070C0"/>
              </a:solidFill>
              <a:latin typeface="Broadway" pitchFamily="82" charset="0"/>
            </a:endParaRPr>
          </a:p>
        </p:txBody>
      </p:sp>
      <p:sp>
        <p:nvSpPr>
          <p:cNvPr id="3" name="Content Placeholder 2"/>
          <p:cNvSpPr>
            <a:spLocks noGrp="1"/>
          </p:cNvSpPr>
          <p:nvPr>
            <p:ph idx="1"/>
          </p:nvPr>
        </p:nvSpPr>
        <p:spPr>
          <a:xfrm>
            <a:off x="457200" y="1600200"/>
            <a:ext cx="8229600" cy="4614881"/>
          </a:xfrm>
        </p:spPr>
        <p:txBody>
          <a:bodyPr>
            <a:normAutofit/>
          </a:bodyPr>
          <a:lstStyle/>
          <a:p>
            <a:pPr>
              <a:buNone/>
            </a:pPr>
            <a:endParaRPr lang="en-GB" dirty="0" smtClean="0"/>
          </a:p>
          <a:p>
            <a:r>
              <a:rPr lang="en-GB" dirty="0" smtClean="0"/>
              <a:t>Heats are the groups that the swimmers are placed in to race.  This is decided by grouping those with similar previous race times together.    Sometimes these are “spear headed” ie the fastest time will go in the middle lanes.   Other times it will be done as fastest in lane 6 and slowest in lane 1.</a:t>
            </a:r>
          </a:p>
          <a:p>
            <a:pPr>
              <a:buNone/>
            </a:pPr>
            <a:endParaRPr lang="en-GB" b="1" dirty="0" smtClean="0"/>
          </a:p>
          <a:p>
            <a:pPr>
              <a:buNone/>
            </a:pPr>
            <a:endParaRPr lang="en-GB" dirty="0" smtClean="0"/>
          </a:p>
          <a:p>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566</TotalTime>
  <Words>1704</Words>
  <Application>Microsoft Office PowerPoint</Application>
  <PresentationFormat>On-screen Show (4:3)</PresentationFormat>
  <Paragraphs>438</Paragraphs>
  <Slides>56</Slides>
  <Notes>1</Notes>
  <HiddenSlides>0</HiddenSlides>
  <MMClips>5</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Welcome</vt:lpstr>
      <vt:lpstr>What you will learn today</vt:lpstr>
      <vt:lpstr>Terminology - 1 </vt:lpstr>
      <vt:lpstr>Terminology - 2</vt:lpstr>
      <vt:lpstr>Swimming Competition Pathway</vt:lpstr>
      <vt:lpstr>There are 2 distinct forms of swimming competitions </vt:lpstr>
      <vt:lpstr>Guide to the 4 levels of licensed meets</vt:lpstr>
      <vt:lpstr>What is LONG and SHORT Course?</vt:lpstr>
      <vt:lpstr>HEATS – what are they?</vt:lpstr>
      <vt:lpstr>Common questions asked about heats and times</vt:lpstr>
      <vt:lpstr>Times entered into races</vt:lpstr>
      <vt:lpstr>Please note</vt:lpstr>
      <vt:lpstr>Reasons for Disqualifications </vt:lpstr>
      <vt:lpstr>Reason for Disqualifications</vt:lpstr>
      <vt:lpstr>BACK STROKE Disqualifications</vt:lpstr>
      <vt:lpstr>BREASTSTROKE Disqualifications</vt:lpstr>
      <vt:lpstr>BUTTERFLY Disqualifications </vt:lpstr>
      <vt:lpstr>RELAY Disqualifications</vt:lpstr>
      <vt:lpstr>Want to know more about Disqualifications </vt:lpstr>
      <vt:lpstr>Disqualifications Happen!!!</vt:lpstr>
      <vt:lpstr>How Races Start</vt:lpstr>
      <vt:lpstr>Start of the Race</vt:lpstr>
      <vt:lpstr>On completion of the race</vt:lpstr>
      <vt:lpstr>Pre Racing – the Night before</vt:lpstr>
      <vt:lpstr>What the swimmer needs to do on Race Day</vt:lpstr>
      <vt:lpstr>Behaviour at the Meet</vt:lpstr>
      <vt:lpstr>Use of media devices</vt:lpstr>
      <vt:lpstr>Warm Up</vt:lpstr>
      <vt:lpstr>Warm Up </vt:lpstr>
      <vt:lpstr>Cool down following race</vt:lpstr>
      <vt:lpstr>Cool down following race </vt:lpstr>
      <vt:lpstr>NERVOUS?</vt:lpstr>
      <vt:lpstr>Competitive Swimwear </vt:lpstr>
      <vt:lpstr>Club T Shirt to be worn on poolside </vt:lpstr>
      <vt:lpstr>Entering poolside</vt:lpstr>
      <vt:lpstr>Going to start race</vt:lpstr>
      <vt:lpstr>Finishing a race</vt:lpstr>
      <vt:lpstr>Between Races</vt:lpstr>
      <vt:lpstr>End of day</vt:lpstr>
      <vt:lpstr>NUTRITION</vt:lpstr>
      <vt:lpstr>NUTRITION – Morning of Event</vt:lpstr>
      <vt:lpstr>NUTRITION – Snacks between heats</vt:lpstr>
      <vt:lpstr>Great Nutrition Ideas</vt:lpstr>
      <vt:lpstr>NUTRITION – Post Race</vt:lpstr>
      <vt:lpstr>Advice for Parents</vt:lpstr>
      <vt:lpstr>How do we get to know about forthcoming competitions?</vt:lpstr>
      <vt:lpstr>How do I know what races to pick for my child to swim?</vt:lpstr>
      <vt:lpstr>What events to pick for the experienced/older swimmer</vt:lpstr>
      <vt:lpstr>What events to pick if new to competition or are a young competitor</vt:lpstr>
      <vt:lpstr>How many races should a swimmer do in one day?</vt:lpstr>
      <vt:lpstr>Advice to Parents for  Race day</vt:lpstr>
      <vt:lpstr>Tips for supporting your child</vt:lpstr>
      <vt:lpstr>What should I expect from my child?</vt:lpstr>
      <vt:lpstr>Parents – what you need to wear!!</vt:lpstr>
      <vt:lpstr>Remember</vt:lpstr>
      <vt:lpstr>ANY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Andrew</dc:creator>
  <cp:lastModifiedBy>Andrew</cp:lastModifiedBy>
  <cp:revision>68</cp:revision>
  <dcterms:created xsi:type="dcterms:W3CDTF">2019-03-14T09:48:58Z</dcterms:created>
  <dcterms:modified xsi:type="dcterms:W3CDTF">2019-03-16T12:53:13Z</dcterms:modified>
</cp:coreProperties>
</file>