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05" r:id="rId3"/>
    <p:sldId id="308" r:id="rId4"/>
    <p:sldId id="316" r:id="rId5"/>
    <p:sldId id="268" r:id="rId6"/>
    <p:sldId id="302" r:id="rId7"/>
    <p:sldId id="299" r:id="rId8"/>
    <p:sldId id="300" r:id="rId9"/>
    <p:sldId id="303" r:id="rId10"/>
    <p:sldId id="318" r:id="rId11"/>
    <p:sldId id="301" r:id="rId12"/>
    <p:sldId id="273" r:id="rId13"/>
    <p:sldId id="285" r:id="rId14"/>
    <p:sldId id="290" r:id="rId15"/>
    <p:sldId id="294" r:id="rId16"/>
    <p:sldId id="297" r:id="rId17"/>
    <p:sldId id="307" r:id="rId18"/>
    <p:sldId id="306" r:id="rId19"/>
    <p:sldId id="304" r:id="rId20"/>
    <p:sldId id="317" r:id="rId21"/>
    <p:sldId id="315" r:id="rId22"/>
    <p:sldId id="311" r:id="rId23"/>
    <p:sldId id="313" r:id="rId24"/>
    <p:sldId id="312" r:id="rId25"/>
    <p:sldId id="277" r:id="rId26"/>
    <p:sldId id="26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6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72" autoAdjust="0"/>
    <p:restoredTop sz="94660"/>
  </p:normalViewPr>
  <p:slideViewPr>
    <p:cSldViewPr>
      <p:cViewPr varScale="1">
        <p:scale>
          <a:sx n="110" d="100"/>
          <a:sy n="110" d="100"/>
        </p:scale>
        <p:origin x="1266"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1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609601"/>
            <a:ext cx="6507167"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0"/>
            <a:ext cx="6507167"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56ABA3-8A1D-49BA-934E-21CA34928EDB}"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732865"/>
            <a:ext cx="7429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847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56060" y="5299603"/>
            <a:ext cx="74295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6ABA3-8A1D-49BA-934E-21CA34928EDB}"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2"/>
            <a:ext cx="74294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4343400"/>
            <a:ext cx="74295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6ABA3-8A1D-49BA-934E-21CA34928EDB}"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7868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28359"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660" y="609602"/>
            <a:ext cx="6972299"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3352800"/>
            <a:ext cx="66294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56058" y="4343400"/>
            <a:ext cx="74295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6ABA3-8A1D-49BA-934E-21CA34928EDB}"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3308581"/>
            <a:ext cx="74295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4777381"/>
            <a:ext cx="74295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6ABA3-8A1D-49BA-934E-21CA34928EDB}"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7868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28359"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660" y="609602"/>
            <a:ext cx="6972299"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56059" y="3886200"/>
            <a:ext cx="74295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4775200"/>
            <a:ext cx="74295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6ABA3-8A1D-49BA-934E-21CA34928EDB}"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2"/>
            <a:ext cx="74294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56059" y="3505200"/>
            <a:ext cx="74295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4343400"/>
            <a:ext cx="74295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6ABA3-8A1D-49BA-934E-21CA34928EDB}"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56ABA3-8A1D-49BA-934E-21CA34928EDB}"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609600"/>
            <a:ext cx="1657886"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9" y="609600"/>
            <a:ext cx="565785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56ABA3-8A1D-49BA-934E-21CA34928EDB}"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56ABA3-8A1D-49BA-934E-21CA34928EDB}"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3308581"/>
            <a:ext cx="65151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313259" y="4777381"/>
            <a:ext cx="65151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6ABA3-8A1D-49BA-934E-21CA34928EDB}"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667000"/>
            <a:ext cx="36576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7959" y="2667000"/>
            <a:ext cx="36576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56ABA3-8A1D-49BA-934E-21CA34928EDB}"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71961" y="2658533"/>
            <a:ext cx="3441698"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9" y="3243263"/>
            <a:ext cx="36576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32350" y="2667000"/>
            <a:ext cx="34532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7959" y="3243263"/>
            <a:ext cx="36576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56ABA3-8A1D-49BA-934E-21CA34928EDB}" type="datetimeFigureOut">
              <a:rPr lang="en-US" smtClean="0"/>
              <a:t>9/23/2016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56ABA3-8A1D-49BA-934E-21CA34928EDB}" type="datetimeFigureOut">
              <a:rPr lang="en-US" smtClean="0"/>
              <a:t>9/23/2016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6FF70-5ECA-4AF0-8B5C-8C0A6D0F796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6ABA3-8A1D-49BA-934E-21CA34928EDB}" type="datetimeFigureOut">
              <a:rPr lang="en-US" smtClean="0"/>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600200"/>
            <a:ext cx="266184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27859" y="609601"/>
            <a:ext cx="44577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6059" y="2971800"/>
            <a:ext cx="266184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6ABA3-8A1D-49BA-934E-21CA34928EDB}"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6FF70-5ECA-4AF0-8B5C-8C0A6D0F79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600200"/>
            <a:ext cx="40005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75300" y="-18288"/>
            <a:ext cx="245744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971800"/>
            <a:ext cx="40005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799409" y="5883276"/>
            <a:ext cx="685800" cy="365125"/>
          </a:xfrm>
        </p:spPr>
        <p:txBody>
          <a:bodyPr/>
          <a:lstStyle/>
          <a:p>
            <a:fld id="{2556ABA3-8A1D-49BA-934E-21CA34928EDB}" type="datetimeFigureOut">
              <a:rPr lang="en-US" smtClean="0"/>
              <a:t>9/23/2016</a:t>
            </a:fld>
            <a:endParaRPr lang="en-US"/>
          </a:p>
        </p:txBody>
      </p:sp>
      <p:sp>
        <p:nvSpPr>
          <p:cNvPr id="6" name="Footer Placeholder 5"/>
          <p:cNvSpPr>
            <a:spLocks noGrp="1"/>
          </p:cNvSpPr>
          <p:nvPr>
            <p:ph type="ftr" sz="quarter" idx="11"/>
          </p:nvPr>
        </p:nvSpPr>
        <p:spPr>
          <a:xfrm>
            <a:off x="856059" y="5883276"/>
            <a:ext cx="3829050" cy="365125"/>
          </a:xfrm>
        </p:spPr>
        <p:txBody>
          <a:bodyPr/>
          <a:lstStyle/>
          <a:p>
            <a:endParaRPr lang="en-US"/>
          </a:p>
        </p:txBody>
      </p:sp>
      <p:sp>
        <p:nvSpPr>
          <p:cNvPr id="7" name="Slide Number Placeholder 6"/>
          <p:cNvSpPr>
            <a:spLocks noGrp="1"/>
          </p:cNvSpPr>
          <p:nvPr>
            <p:ph type="sldNum" sz="quarter" idx="12"/>
          </p:nvPr>
        </p:nvSpPr>
        <p:spPr>
          <a:xfrm>
            <a:off x="8056960" y="5883276"/>
            <a:ext cx="241925" cy="365125"/>
          </a:xfrm>
        </p:spPr>
        <p:txBody>
          <a:bodyPr/>
          <a:lstStyle/>
          <a:p>
            <a:fld id="{7256FF70-5ECA-4AF0-8B5C-8C0A6D0F79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609600"/>
            <a:ext cx="7429499"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6060" y="2667000"/>
            <a:ext cx="7429499"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28209" y="5883276"/>
            <a:ext cx="120015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556ABA3-8A1D-49BA-934E-21CA34928EDB}" type="datetimeFigureOut">
              <a:rPr lang="en-US" smtClean="0"/>
              <a:t>9/23/2016</a:t>
            </a:fld>
            <a:endParaRPr lang="en-US"/>
          </a:p>
        </p:txBody>
      </p:sp>
      <p:sp>
        <p:nvSpPr>
          <p:cNvPr id="5" name="Footer Placeholder 4"/>
          <p:cNvSpPr>
            <a:spLocks noGrp="1"/>
          </p:cNvSpPr>
          <p:nvPr>
            <p:ph type="ftr" sz="quarter" idx="3"/>
          </p:nvPr>
        </p:nvSpPr>
        <p:spPr>
          <a:xfrm>
            <a:off x="856059" y="5883276"/>
            <a:ext cx="565785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885510" y="5883276"/>
            <a:ext cx="413375"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256FF70-5ECA-4AF0-8B5C-8C0A6D0F796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olitico.com/gallery/2014/07/10-high-profile-plagiarism-cases-001770#ixzz4IkObSqln" TargetMode="External"/><Relationship Id="rId7" Type="http://schemas.openxmlformats.org/officeDocument/2006/relationships/image" Target="../media/image8.png"/><Relationship Id="rId2" Type="http://schemas.openxmlformats.org/officeDocument/2006/relationships/hyperlink" Target="http://www.politico.com/gallery/2014/07/10-high-profile-plagiarism-cases-001" TargetMode="External"/><Relationship Id="rId1" Type="http://schemas.openxmlformats.org/officeDocument/2006/relationships/slideLayout" Target="../slideLayouts/slideLayout2.xml"/><Relationship Id="rId6" Type="http://schemas.openxmlformats.org/officeDocument/2006/relationships/hyperlink" Target="http://ec.tynt.com/b/rf?id=bKDyiUp9mr3OhNab7jrHcU&amp;u=Politico" TargetMode="External"/><Relationship Id="rId5" Type="http://schemas.openxmlformats.org/officeDocument/2006/relationships/hyperlink" Target="http://ec.tynt.com/b/rw?id=bKDyiUp9mr3OhNab7jrHcU&amp;u=politico" TargetMode="External"/><Relationship Id="rId4" Type="http://schemas.openxmlformats.org/officeDocument/2006/relationships/hyperlink" Target="http://www.politico.com/gallery/2014/07/10-high-profile-plagiarism-cases-001770#ixzz4IkQEnuz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hepost.ohiou.edu/Articles/News/2008/08/14/25161/" TargetMode="External"/><Relationship Id="rId2" Type="http://schemas.openxmlformats.org/officeDocument/2006/relationships/hyperlink" Target="http://www.usnews.com/usnews/edu/college/directory/premium/drglance_3100.php" TargetMode="Externa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www.usnews.com/usnews/edu/college/directory/premium/drglance_6968.php" TargetMode="External"/><Relationship Id="rId4" Type="http://schemas.openxmlformats.org/officeDocument/2006/relationships/hyperlink" Target="http://www.usnews.com/usnews/edu/college/directory/premium/drglance_1125.ph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dailymail.co.uk/news/article-3192473/New-University-Sydney-report-proves-students-going-extreme-lengths-pass-exams-16-universities-caught-plagiarism-scandals.html#ixzz4IkrfvPvE" TargetMode="External"/><Relationship Id="rId2" Type="http://schemas.openxmlformats.org/officeDocument/2006/relationships/hyperlink" Target="https://intranet.sydney.edu.au/content/dam/intranet/documents/news-initiatives/staff-news/An%20Approach%20to%20Minimising%20Academic%20Misconduct%20and%20Plagiarism%20at%20the%20University%20of%20Sydney.pdf"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famous-quotes.com/author.php?aid=208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Marti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olitico.com/gallery/2014/07/10-high-profile-plagiarism-cases-001770#ixzz4IkMoevOH"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ec.tynt.com/b/rf?id=bKDyiUp9mr3OhNab7jrHcU&amp;u=Politico" TargetMode="External"/><Relationship Id="rId4" Type="http://schemas.openxmlformats.org/officeDocument/2006/relationships/hyperlink" Target="http://ec.tynt.com/b/rw?id=bKDyiUp9mr3OhNab7jrHcU&amp;u=politic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lagiarismtoday.com/2015/02/10/5-great-people-who-plagiariz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olitico.com/gallery/2014/07/10-high-profile-plagiarism-cases-001770#ixzz4IkObSqln" TargetMode="External"/><Relationship Id="rId7" Type="http://schemas.openxmlformats.org/officeDocument/2006/relationships/image" Target="../media/image4.png"/><Relationship Id="rId2" Type="http://schemas.openxmlformats.org/officeDocument/2006/relationships/hyperlink" Target="http://www.politico.com/gallery/2014/07/10-high-profile-plagiarism-cases-001770#ixzz4IkMoevOH" TargetMode="External"/><Relationship Id="rId1" Type="http://schemas.openxmlformats.org/officeDocument/2006/relationships/slideLayout" Target="../slideLayouts/slideLayout2.xml"/><Relationship Id="rId6" Type="http://schemas.openxmlformats.org/officeDocument/2006/relationships/hyperlink" Target="http://ec.tynt.com/b/rf?id=bKDyiUp9mr3OhNab7jrHcU&amp;u=Politico" TargetMode="External"/><Relationship Id="rId5" Type="http://schemas.openxmlformats.org/officeDocument/2006/relationships/hyperlink" Target="http://ec.tynt.com/b/rw?id=bKDyiUp9mr3OhNab7jrHcU&amp;u=politico" TargetMode="External"/><Relationship Id="rId4" Type="http://schemas.openxmlformats.org/officeDocument/2006/relationships/hyperlink" Target="http://www.politico.com/gallery/2014/07/10-high-profile-plagiarism-cases-001770#ixzz4IkPaXJ8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ytimes.com/interactive/2014/07/23/us/politics/john-walsh-final-paper-plagiarism.html?_r=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ytimes.com/1991/10/11/us/boston-u-panel-finds-plagiarism-by-dr-king.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12192"/>
            <a:ext cx="9144000" cy="4712208"/>
          </a:xfrm>
        </p:spPr>
        <p:txBody>
          <a:bodyPr>
            <a:noAutofit/>
          </a:bodyPr>
          <a:lstStyle/>
          <a:p>
            <a:r>
              <a:rPr lang="en-US" b="1" cap="small" dirty="0" smtClean="0">
                <a:solidFill>
                  <a:srgbClr val="00B050"/>
                </a:solidFill>
                <a:effectLst/>
                <a:latin typeface="Arial Black" panose="020B0A04020102020204" pitchFamily="34" charset="0"/>
              </a:rPr>
              <a:t/>
            </a:r>
            <a:br>
              <a:rPr lang="en-US" b="1" cap="small" dirty="0" smtClean="0">
                <a:solidFill>
                  <a:srgbClr val="00B050"/>
                </a:solidFill>
                <a:effectLst/>
                <a:latin typeface="Arial Black" panose="020B0A04020102020204" pitchFamily="34" charset="0"/>
              </a:rPr>
            </a:br>
            <a:r>
              <a:rPr lang="en-US" b="1" cap="small" dirty="0">
                <a:solidFill>
                  <a:srgbClr val="00B050"/>
                </a:solidFill>
                <a:effectLst/>
                <a:latin typeface="Arial Black" panose="020B0A04020102020204" pitchFamily="34" charset="0"/>
              </a:rPr>
              <a:t/>
            </a:r>
            <a:br>
              <a:rPr lang="en-US" b="1" cap="small" dirty="0">
                <a:solidFill>
                  <a:srgbClr val="00B050"/>
                </a:solidFill>
                <a:effectLst/>
                <a:latin typeface="Arial Black" panose="020B0A04020102020204" pitchFamily="34" charset="0"/>
              </a:rPr>
            </a:br>
            <a:r>
              <a:rPr lang="en-US" b="1" cap="small" dirty="0" smtClean="0">
                <a:solidFill>
                  <a:srgbClr val="00B050"/>
                </a:solidFill>
                <a:effectLst/>
                <a:latin typeface="Arial Black" panose="020B0A04020102020204" pitchFamily="34" charset="0"/>
              </a:rPr>
              <a:t/>
            </a:r>
            <a:br>
              <a:rPr lang="en-US" b="1" cap="small" dirty="0" smtClean="0">
                <a:solidFill>
                  <a:srgbClr val="00B050"/>
                </a:solidFill>
                <a:effectLst/>
                <a:latin typeface="Arial Black" panose="020B0A04020102020204" pitchFamily="34" charset="0"/>
              </a:rPr>
            </a:br>
            <a:r>
              <a:rPr lang="en-US" b="1" cap="small" dirty="0" smtClean="0">
                <a:solidFill>
                  <a:srgbClr val="00B050"/>
                </a:solidFill>
                <a:effectLst/>
                <a:latin typeface="Arial Black" panose="020B0A04020102020204" pitchFamily="34" charset="0"/>
              </a:rPr>
              <a:t/>
            </a:r>
            <a:br>
              <a:rPr lang="en-US" b="1" cap="small" dirty="0" smtClean="0">
                <a:solidFill>
                  <a:srgbClr val="00B050"/>
                </a:solidFill>
                <a:effectLst/>
                <a:latin typeface="Arial Black" panose="020B0A04020102020204" pitchFamily="34" charset="0"/>
              </a:rPr>
            </a:br>
            <a:r>
              <a:rPr lang="en-US" b="1" cap="small" dirty="0">
                <a:solidFill>
                  <a:srgbClr val="00B050"/>
                </a:solidFill>
                <a:effectLst/>
                <a:latin typeface="Arial Black" panose="020B0A04020102020204" pitchFamily="34" charset="0"/>
              </a:rPr>
              <a:t/>
            </a:r>
            <a:br>
              <a:rPr lang="en-US" b="1" cap="small" dirty="0">
                <a:solidFill>
                  <a:srgbClr val="00B050"/>
                </a:solidFill>
                <a:effectLst/>
                <a:latin typeface="Arial Black" panose="020B0A04020102020204" pitchFamily="34" charset="0"/>
              </a:rPr>
            </a:br>
            <a:r>
              <a:rPr lang="en-US" b="1" cap="small" dirty="0" smtClean="0">
                <a:solidFill>
                  <a:srgbClr val="00B050"/>
                </a:solidFill>
                <a:effectLst/>
                <a:latin typeface="Arial Black" panose="020B0A04020102020204" pitchFamily="34" charset="0"/>
              </a:rPr>
              <a:t/>
            </a:r>
            <a:br>
              <a:rPr lang="en-US" b="1" cap="small" dirty="0" smtClean="0">
                <a:solidFill>
                  <a:srgbClr val="00B050"/>
                </a:solidFill>
                <a:effectLst/>
                <a:latin typeface="Arial Black" panose="020B0A04020102020204" pitchFamily="34" charset="0"/>
              </a:rPr>
            </a:br>
            <a:r>
              <a:rPr lang="en-US" sz="6600" b="1" cap="small" dirty="0">
                <a:solidFill>
                  <a:srgbClr val="00B050"/>
                </a:solidFill>
                <a:effectLst/>
                <a:latin typeface="Arial Black" panose="020B0A04020102020204" pitchFamily="34" charset="0"/>
              </a:rPr>
              <a:t>Understanding</a:t>
            </a:r>
            <a:br>
              <a:rPr lang="en-US" sz="6600" b="1" cap="small" dirty="0">
                <a:solidFill>
                  <a:srgbClr val="00B050"/>
                </a:solidFill>
                <a:effectLst/>
                <a:latin typeface="Arial Black" panose="020B0A04020102020204" pitchFamily="34" charset="0"/>
              </a:rPr>
            </a:br>
            <a:r>
              <a:rPr lang="en-US" sz="8000" b="1" cap="small" dirty="0" smtClean="0">
                <a:solidFill>
                  <a:srgbClr val="00B050"/>
                </a:solidFill>
                <a:effectLst/>
                <a:latin typeface="Arial Black" panose="020B0A04020102020204" pitchFamily="34" charset="0"/>
              </a:rPr>
              <a:t>Plagiarism</a:t>
            </a:r>
            <a:r>
              <a:rPr lang="en-US" b="1" cap="small" dirty="0" smtClean="0">
                <a:solidFill>
                  <a:srgbClr val="00B050"/>
                </a:solidFill>
                <a:effectLst/>
                <a:latin typeface="Arial Black" panose="020B0A04020102020204" pitchFamily="34" charset="0"/>
              </a:rPr>
              <a:t/>
            </a:r>
            <a:br>
              <a:rPr lang="en-US" b="1" cap="small" dirty="0" smtClean="0">
                <a:solidFill>
                  <a:srgbClr val="00B050"/>
                </a:solidFill>
                <a:effectLst/>
                <a:latin typeface="Arial Black" panose="020B0A04020102020204" pitchFamily="34" charset="0"/>
              </a:rPr>
            </a:br>
            <a:endParaRPr lang="en-US" b="1" cap="small" dirty="0">
              <a:solidFill>
                <a:srgbClr val="00B050"/>
              </a:solidFill>
              <a:effectLst/>
              <a:latin typeface="Arial Black" panose="020B0A04020102020204" pitchFamily="34" charset="0"/>
            </a:endParaRPr>
          </a:p>
        </p:txBody>
      </p:sp>
      <p:sp>
        <p:nvSpPr>
          <p:cNvPr id="4" name="Subtitle 3"/>
          <p:cNvSpPr>
            <a:spLocks noGrp="1"/>
          </p:cNvSpPr>
          <p:nvPr>
            <p:ph type="subTitle" idx="1"/>
          </p:nvPr>
        </p:nvSpPr>
        <p:spPr>
          <a:xfrm>
            <a:off x="1219200" y="4953000"/>
            <a:ext cx="6507167" cy="685800"/>
          </a:xfrm>
        </p:spPr>
        <p:txBody>
          <a:bodyPr>
            <a:noAutofit/>
          </a:bodyPr>
          <a:lstStyle/>
          <a:p>
            <a:r>
              <a:rPr lang="en-US" sz="4400" cap="none" dirty="0" smtClean="0">
                <a:solidFill>
                  <a:srgbClr val="FFC000"/>
                </a:solidFill>
                <a:latin typeface="Arial Black" panose="020B0A04020102020204" pitchFamily="34" charset="0"/>
              </a:rPr>
              <a:t>Robin James Mayes</a:t>
            </a:r>
            <a:endParaRPr lang="en-US" sz="4400" cap="none" dirty="0">
              <a:solidFill>
                <a:srgbClr val="FFC000"/>
              </a:solidFill>
              <a:latin typeface="Arial Black" panose="020B0A04020102020204" pitchFamily="34" charset="0"/>
            </a:endParaRPr>
          </a:p>
        </p:txBody>
      </p:sp>
      <p:sp>
        <p:nvSpPr>
          <p:cNvPr id="3" name="TextBox 2"/>
          <p:cNvSpPr txBox="1"/>
          <p:nvPr/>
        </p:nvSpPr>
        <p:spPr>
          <a:xfrm>
            <a:off x="762000" y="5791200"/>
            <a:ext cx="7239000" cy="461665"/>
          </a:xfrm>
          <a:prstGeom prst="rect">
            <a:avLst/>
          </a:prstGeom>
          <a:noFill/>
        </p:spPr>
        <p:txBody>
          <a:bodyPr wrap="square" rtlCol="0">
            <a:spAutoFit/>
          </a:bodyPr>
          <a:lstStyle/>
          <a:p>
            <a:pPr algn="ctr"/>
            <a:r>
              <a:rPr lang="en-US" sz="2400" b="1" dirty="0" smtClean="0">
                <a:solidFill>
                  <a:srgbClr val="00B0F0"/>
                </a:solidFill>
              </a:rPr>
              <a:t>Researcher and Author in the field of ETHICS.</a:t>
            </a:r>
            <a:endParaRPr lang="en-US" sz="2400" b="1" dirty="0">
              <a:solidFill>
                <a:srgbClr val="00B0F0"/>
              </a:solidFill>
            </a:endParaRPr>
          </a:p>
        </p:txBody>
      </p:sp>
    </p:spTree>
    <p:extLst>
      <p:ext uri="{BB962C8B-B14F-4D97-AF65-F5344CB8AC3E}">
        <p14:creationId xmlns:p14="http://schemas.microsoft.com/office/powerpoint/2010/main" val="3972809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4999"/>
          </a:xfrm>
        </p:spPr>
        <p:txBody>
          <a:bodyPr>
            <a:noAutofit/>
          </a:bodyPr>
          <a:lstStyle/>
          <a:p>
            <a:pPr algn="ctr"/>
            <a:r>
              <a:rPr lang="en-US" sz="5400" cap="none" dirty="0" smtClean="0">
                <a:solidFill>
                  <a:srgbClr val="00B0F0"/>
                </a:solidFill>
                <a:latin typeface="Arial Black" panose="020B0A04020102020204" pitchFamily="34" charset="0"/>
              </a:rPr>
              <a:t>Prof. Luz Mary </a:t>
            </a:r>
            <a:r>
              <a:rPr lang="en-US" sz="5400" cap="none" dirty="0" err="1" smtClean="0">
                <a:solidFill>
                  <a:srgbClr val="00B0F0"/>
                </a:solidFill>
                <a:latin typeface="Arial Black" panose="020B0A04020102020204" pitchFamily="34" charset="0"/>
              </a:rPr>
              <a:t>Giraldo</a:t>
            </a:r>
            <a:endParaRPr lang="en-US" sz="5400" cap="none" dirty="0">
              <a:solidFill>
                <a:srgbClr val="00B0F0"/>
              </a:solidFill>
              <a:latin typeface="Arial Black" panose="020B0A04020102020204" pitchFamily="34" charset="0"/>
            </a:endParaRPr>
          </a:p>
        </p:txBody>
      </p:sp>
      <p:sp>
        <p:nvSpPr>
          <p:cNvPr id="3" name="Content Placeholder 2"/>
          <p:cNvSpPr>
            <a:spLocks noGrp="1"/>
          </p:cNvSpPr>
          <p:nvPr>
            <p:ph idx="1"/>
          </p:nvPr>
        </p:nvSpPr>
        <p:spPr>
          <a:xfrm>
            <a:off x="3425689" y="1342756"/>
            <a:ext cx="5735350" cy="3962400"/>
          </a:xfrm>
        </p:spPr>
        <p:txBody>
          <a:bodyPr>
            <a:normAutofit/>
          </a:bodyPr>
          <a:lstStyle/>
          <a:p>
            <a:pPr marL="0" indent="0">
              <a:buNone/>
            </a:pPr>
            <a:r>
              <a:rPr lang="en-US" dirty="0">
                <a:latin typeface="Arial Black" panose="020B0A04020102020204" pitchFamily="34" charset="0"/>
              </a:rPr>
              <a:t>2010 Colombian Supreme Court </a:t>
            </a:r>
            <a:r>
              <a:rPr lang="en-US" dirty="0" smtClean="0">
                <a:latin typeface="Arial Black" panose="020B0A04020102020204" pitchFamily="34" charset="0"/>
              </a:rPr>
              <a:t>of Justice decision </a:t>
            </a:r>
            <a:r>
              <a:rPr lang="en-US" dirty="0">
                <a:latin typeface="Arial Black" panose="020B0A04020102020204" pitchFamily="34" charset="0"/>
              </a:rPr>
              <a:t>that sentenced Professor </a:t>
            </a:r>
            <a:r>
              <a:rPr lang="en-US" sz="2800" dirty="0">
                <a:solidFill>
                  <a:srgbClr val="FFC000"/>
                </a:solidFill>
                <a:latin typeface="Arial Black" panose="020B0A04020102020204" pitchFamily="34" charset="0"/>
              </a:rPr>
              <a:t>Luz </a:t>
            </a:r>
            <a:r>
              <a:rPr lang="en-US" sz="2800" dirty="0" smtClean="0">
                <a:solidFill>
                  <a:srgbClr val="FFC000"/>
                </a:solidFill>
                <a:latin typeface="Arial Black" panose="020B0A04020102020204" pitchFamily="34" charset="0"/>
              </a:rPr>
              <a:t>Mary </a:t>
            </a:r>
            <a:r>
              <a:rPr lang="en-US" sz="2800" dirty="0" err="1" smtClean="0">
                <a:solidFill>
                  <a:srgbClr val="FFC000"/>
                </a:solidFill>
                <a:latin typeface="Arial Black" panose="020B0A04020102020204" pitchFamily="34" charset="0"/>
              </a:rPr>
              <a:t>Giraldo</a:t>
            </a:r>
            <a:r>
              <a:rPr lang="en-US" sz="2800" dirty="0" smtClean="0">
                <a:solidFill>
                  <a:srgbClr val="FFC000"/>
                </a:solidFill>
                <a:latin typeface="Arial Black" panose="020B0A04020102020204" pitchFamily="34" charset="0"/>
              </a:rPr>
              <a:t> </a:t>
            </a:r>
            <a:r>
              <a:rPr lang="en-US" dirty="0">
                <a:latin typeface="Arial Black" panose="020B0A04020102020204" pitchFamily="34" charset="0"/>
              </a:rPr>
              <a:t>to </a:t>
            </a:r>
            <a:r>
              <a:rPr lang="en-US" dirty="0">
                <a:solidFill>
                  <a:srgbClr val="C00000"/>
                </a:solidFill>
                <a:latin typeface="Arial Black" panose="020B0A04020102020204" pitchFamily="34" charset="0"/>
              </a:rPr>
              <a:t>two years in prison </a:t>
            </a:r>
            <a:r>
              <a:rPr lang="en-US" dirty="0" smtClean="0">
                <a:latin typeface="Arial Black" panose="020B0A04020102020204" pitchFamily="34" charset="0"/>
              </a:rPr>
              <a:t>plus </a:t>
            </a:r>
            <a:r>
              <a:rPr lang="en-US" dirty="0" smtClean="0">
                <a:solidFill>
                  <a:srgbClr val="C00000"/>
                </a:solidFill>
                <a:latin typeface="Arial Black" panose="020B0A04020102020204" pitchFamily="34" charset="0"/>
              </a:rPr>
              <a:t>monetary and </a:t>
            </a:r>
            <a:r>
              <a:rPr lang="en-US" dirty="0">
                <a:solidFill>
                  <a:srgbClr val="C00000"/>
                </a:solidFill>
                <a:latin typeface="Arial Black" panose="020B0A04020102020204" pitchFamily="34" charset="0"/>
              </a:rPr>
              <a:t>civil sanctions for plagiarizing a </a:t>
            </a:r>
            <a:r>
              <a:rPr lang="en-US" dirty="0" smtClean="0">
                <a:solidFill>
                  <a:srgbClr val="C00000"/>
                </a:solidFill>
                <a:latin typeface="Arial Black" panose="020B0A04020102020204" pitchFamily="34" charset="0"/>
              </a:rPr>
              <a:t>student's thesis</a:t>
            </a:r>
            <a:r>
              <a:rPr lang="en-US" dirty="0">
                <a:latin typeface="Arial Black" panose="020B0A04020102020204" pitchFamily="34" charset="0"/>
              </a:rPr>
              <a:t>, "The Poetic World </a:t>
            </a:r>
            <a:r>
              <a:rPr lang="en-US" dirty="0" smtClean="0">
                <a:latin typeface="Arial Black" panose="020B0A04020102020204" pitchFamily="34" charset="0"/>
              </a:rPr>
              <a:t>of Giovanni </a:t>
            </a:r>
            <a:r>
              <a:rPr lang="en-US" dirty="0" err="1">
                <a:latin typeface="Arial Black" panose="020B0A04020102020204" pitchFamily="34" charset="0"/>
              </a:rPr>
              <a:t>Quessep</a:t>
            </a:r>
            <a:r>
              <a:rPr lang="en-US" dirty="0">
                <a:latin typeface="Arial Black" panose="020B0A04020102020204" pitchFamily="34" charset="0"/>
              </a:rPr>
              <a:t>."</a:t>
            </a:r>
            <a:endParaRPr lang="en-US" dirty="0" smtClean="0">
              <a:effectLst/>
              <a:latin typeface="Arial Black" panose="020B0A04020102020204" pitchFamily="34" charset="0"/>
            </a:endParaRPr>
          </a:p>
        </p:txBody>
      </p:sp>
      <p:sp>
        <p:nvSpPr>
          <p:cNvPr id="6" name="TextBox 5"/>
          <p:cNvSpPr txBox="1"/>
          <p:nvPr/>
        </p:nvSpPr>
        <p:spPr>
          <a:xfrm>
            <a:off x="131625" y="5486400"/>
            <a:ext cx="9144000" cy="954107"/>
          </a:xfrm>
          <a:prstGeom prst="rect">
            <a:avLst/>
          </a:prstGeom>
          <a:noFill/>
        </p:spPr>
        <p:txBody>
          <a:bodyPr wrap="square" rtlCol="0">
            <a:spAutoFit/>
          </a:bodyPr>
          <a:lstStyle/>
          <a:p>
            <a:r>
              <a:rPr lang="en-US" sz="1400" dirty="0" smtClean="0">
                <a:solidFill>
                  <a:srgbClr val="00B050"/>
                </a:solidFill>
              </a:rPr>
              <a:t>Rubio</a:t>
            </a:r>
            <a:r>
              <a:rPr lang="en-US" sz="1400" dirty="0">
                <a:solidFill>
                  <a:srgbClr val="00B050"/>
                </a:solidFill>
              </a:rPr>
              <a:t>, C. C. (2013). COLOMBIAS POETIC WORLD OF AUTHORS; MORAL RIGHTS: CONSIDERATIONS ON IMPRISONING A PROFESSOR FOR PLAGIARISM. </a:t>
            </a:r>
            <a:r>
              <a:rPr lang="en-US" sz="1400" i="1" dirty="0">
                <a:solidFill>
                  <a:srgbClr val="00B050"/>
                </a:solidFill>
              </a:rPr>
              <a:t>Pacific Rim Law &amp; Policy Journal</a:t>
            </a:r>
            <a:r>
              <a:rPr lang="en-US" sz="1400" dirty="0">
                <a:solidFill>
                  <a:srgbClr val="00B050"/>
                </a:solidFill>
              </a:rPr>
              <a:t>, 22(1), 141-155</a:t>
            </a:r>
            <a:r>
              <a:rPr lang="en-US" sz="1400" dirty="0" smtClean="0">
                <a:solidFill>
                  <a:srgbClr val="00B050"/>
                </a:solidFill>
              </a:rPr>
              <a:t>.</a:t>
            </a:r>
          </a:p>
          <a:p>
            <a:r>
              <a:rPr lang="en-US" sz="1400" dirty="0">
                <a:solidFill>
                  <a:srgbClr val="00B050"/>
                </a:solidFill>
              </a:rPr>
              <a:t>David Cromwell. (2012). PUNISHING THE PEN WITH THE SWORD?: COLOMBIA'S NEW, EXTREME, AND INEFFECTIVE PUNISHMENT FOR PLAGIARISM. </a:t>
            </a:r>
            <a:r>
              <a:rPr lang="en-US" sz="1400" i="1" dirty="0">
                <a:solidFill>
                  <a:srgbClr val="00B050"/>
                </a:solidFill>
              </a:rPr>
              <a:t>Pacific Rim Law &amp; Policy </a:t>
            </a:r>
            <a:r>
              <a:rPr lang="en-US" sz="1400" i="1" dirty="0" smtClean="0">
                <a:solidFill>
                  <a:srgbClr val="00B050"/>
                </a:solidFill>
              </a:rPr>
              <a:t>Journal Association</a:t>
            </a:r>
            <a:r>
              <a:rPr lang="en-US" sz="1400" dirty="0" smtClean="0">
                <a:solidFill>
                  <a:srgbClr val="00B050"/>
                </a:solidFill>
              </a:rPr>
              <a:t>.</a:t>
            </a:r>
            <a:endParaRPr lang="en-US" sz="1400" dirty="0">
              <a:solidFill>
                <a:srgbClr val="00B050"/>
              </a:solidFill>
            </a:endParaRPr>
          </a:p>
        </p:txBody>
      </p:sp>
      <p:sp>
        <p:nvSpPr>
          <p:cNvPr id="7" name="AutoShape 4" descr="Image result for Luz Mary Giraldo"/>
          <p:cNvSpPr>
            <a:spLocks noChangeAspect="1" noChangeArrowheads="1"/>
          </p:cNvSpPr>
          <p:nvPr/>
        </p:nvSpPr>
        <p:spPr bwMode="auto">
          <a:xfrm>
            <a:off x="155574" y="-144463"/>
            <a:ext cx="2582855" cy="2582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4" y="1565095"/>
            <a:ext cx="3223352" cy="3517722"/>
          </a:xfrm>
          <a:prstGeom prst="rect">
            <a:avLst/>
          </a:prstGeom>
        </p:spPr>
      </p:pic>
    </p:spTree>
    <p:extLst>
      <p:ext uri="{BB962C8B-B14F-4D97-AF65-F5344CB8AC3E}">
        <p14:creationId xmlns:p14="http://schemas.microsoft.com/office/powerpoint/2010/main" val="2613033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4999"/>
          </a:xfrm>
        </p:spPr>
        <p:txBody>
          <a:bodyPr>
            <a:noAutofit/>
          </a:bodyPr>
          <a:lstStyle/>
          <a:p>
            <a:pPr algn="ctr"/>
            <a:r>
              <a:rPr lang="en-US" sz="7200" cap="none" dirty="0" smtClean="0">
                <a:solidFill>
                  <a:srgbClr val="00B0F0"/>
                </a:solidFill>
                <a:latin typeface="Arial Black" panose="020B0A04020102020204" pitchFamily="34" charset="0"/>
              </a:rPr>
              <a:t>Vladimir Putin</a:t>
            </a:r>
            <a:endParaRPr lang="en-US" sz="7200" cap="none" dirty="0">
              <a:solidFill>
                <a:srgbClr val="00B0F0"/>
              </a:solidFill>
              <a:latin typeface="Arial Black" panose="020B0A04020102020204" pitchFamily="34" charset="0"/>
            </a:endParaRPr>
          </a:p>
        </p:txBody>
      </p:sp>
      <p:sp>
        <p:nvSpPr>
          <p:cNvPr id="3" name="Content Placeholder 2"/>
          <p:cNvSpPr>
            <a:spLocks noGrp="1"/>
          </p:cNvSpPr>
          <p:nvPr>
            <p:ph idx="1"/>
          </p:nvPr>
        </p:nvSpPr>
        <p:spPr>
          <a:xfrm>
            <a:off x="3408650" y="1828798"/>
            <a:ext cx="5735350" cy="3581402"/>
          </a:xfrm>
        </p:spPr>
        <p:txBody>
          <a:bodyPr>
            <a:normAutofit fontScale="92500" lnSpcReduction="10000"/>
          </a:bodyPr>
          <a:lstStyle/>
          <a:p>
            <a:pPr marL="0" indent="0">
              <a:buNone/>
            </a:pPr>
            <a:r>
              <a:rPr lang="en-US" dirty="0">
                <a:effectLst/>
                <a:latin typeface="Arial Black" panose="020B0A04020102020204" pitchFamily="34" charset="0"/>
              </a:rPr>
              <a:t>The Russian leader and John Walsh now have something in common: Both have been accused of plagiarizing their theses. In 2005, researchers at the Brookings Institute managed to get their hands on a copy of Putin’s thesis, called “Strategic Planning of the Reproduction of the Mineral Resource Base of a Region under Conditions of the Formation of Market Relations.” The Brookings researchers said it lifted liberally from a 1978 textbook written by two University of Pittsburgh professors</a:t>
            </a:r>
            <a:r>
              <a:rPr lang="en-US" dirty="0" smtClean="0">
                <a:effectLst/>
                <a:latin typeface="Arial Black" panose="020B0A04020102020204" pitchFamily="34" charset="0"/>
              </a:rPr>
              <a:t>.</a:t>
            </a:r>
          </a:p>
        </p:txBody>
      </p:sp>
      <p:sp>
        <p:nvSpPr>
          <p:cNvPr id="6" name="TextBox 5"/>
          <p:cNvSpPr txBox="1"/>
          <p:nvPr/>
        </p:nvSpPr>
        <p:spPr>
          <a:xfrm>
            <a:off x="304800" y="5638800"/>
            <a:ext cx="8382000" cy="923330"/>
          </a:xfrm>
          <a:prstGeom prst="rect">
            <a:avLst/>
          </a:prstGeom>
          <a:noFill/>
        </p:spPr>
        <p:txBody>
          <a:bodyPr wrap="square" rtlCol="0">
            <a:spAutoFit/>
          </a:bodyPr>
          <a:lstStyle/>
          <a:p>
            <a:pPr algn="ctr"/>
            <a:r>
              <a:rPr lang="en-US" dirty="0"/>
              <a:t>Read more: </a:t>
            </a:r>
            <a:r>
              <a:rPr lang="en-US" dirty="0">
                <a:hlinkClick r:id="rId2"/>
              </a:rPr>
              <a:t>http://</a:t>
            </a:r>
            <a:r>
              <a:rPr lang="en-US" dirty="0" smtClean="0">
                <a:hlinkClick r:id="rId2"/>
              </a:rPr>
              <a:t>www.politico.com/gallery/2014/07/10-high-profile-plagiarism-cases-001</a:t>
            </a:r>
            <a:r>
              <a:rPr lang="en-US" dirty="0" smtClean="0">
                <a:hlinkClick r:id="rId3"/>
              </a:rPr>
              <a:t>770</a:t>
            </a:r>
            <a:r>
              <a:rPr lang="en-US" dirty="0">
                <a:hlinkClick r:id="rId4"/>
              </a:rPr>
              <a:t>#ixzz4IkQEnuzD</a:t>
            </a:r>
            <a:r>
              <a:rPr lang="en-US" dirty="0"/>
              <a:t> </a:t>
            </a:r>
            <a:br>
              <a:rPr lang="en-US" dirty="0"/>
            </a:br>
            <a:r>
              <a:rPr lang="en-US" dirty="0"/>
              <a:t>Follow us: </a:t>
            </a:r>
            <a:r>
              <a:rPr lang="en-US" dirty="0">
                <a:hlinkClick r:id="rId5"/>
              </a:rPr>
              <a:t>@politico on Twitter</a:t>
            </a:r>
            <a:r>
              <a:rPr lang="en-US" dirty="0"/>
              <a:t> | </a:t>
            </a:r>
            <a:r>
              <a:rPr lang="en-US" dirty="0">
                <a:hlinkClick r:id="rId6"/>
              </a:rPr>
              <a:t>Politico on Facebook</a:t>
            </a:r>
            <a:endParaRPr lang="en-US" sz="4800" dirty="0">
              <a:latin typeface="Arial Black" panose="020B0A04020102020204" pitchFamily="34" charset="0"/>
            </a:endParaRPr>
          </a:p>
        </p:txBody>
      </p:sp>
      <p:pic>
        <p:nvPicPr>
          <p:cNvPr id="4" name="Picture 3"/>
          <p:cNvPicPr>
            <a:picLocks noChangeAspect="1"/>
          </p:cNvPicPr>
          <p:nvPr/>
        </p:nvPicPr>
        <p:blipFill>
          <a:blip r:embed="rId7"/>
          <a:stretch>
            <a:fillRect/>
          </a:stretch>
        </p:blipFill>
        <p:spPr>
          <a:xfrm>
            <a:off x="34834" y="1837507"/>
            <a:ext cx="3413004" cy="3429001"/>
          </a:xfrm>
          <a:prstGeom prst="rect">
            <a:avLst/>
          </a:prstGeom>
        </p:spPr>
      </p:pic>
    </p:spTree>
    <p:extLst>
      <p:ext uri="{BB962C8B-B14F-4D97-AF65-F5344CB8AC3E}">
        <p14:creationId xmlns:p14="http://schemas.microsoft.com/office/powerpoint/2010/main" val="873239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1219200"/>
          </a:xfrm>
        </p:spPr>
        <p:txBody>
          <a:bodyPr>
            <a:noAutofit/>
          </a:bodyPr>
          <a:lstStyle/>
          <a:p>
            <a:pPr algn="ctr"/>
            <a:r>
              <a:rPr lang="en-US" sz="5400" cap="small" dirty="0" smtClean="0">
                <a:solidFill>
                  <a:schemeClr val="accent1">
                    <a:lumMod val="60000"/>
                    <a:lumOff val="40000"/>
                  </a:schemeClr>
                </a:solidFill>
                <a:latin typeface="Arial Black" panose="020B0A04020102020204" pitchFamily="34" charset="0"/>
              </a:rPr>
              <a:t>Types of Plagiarism?</a:t>
            </a:r>
            <a:endParaRPr lang="en-US" sz="5400" cap="small" dirty="0">
              <a:solidFill>
                <a:schemeClr val="accent1">
                  <a:lumMod val="60000"/>
                  <a:lumOff val="40000"/>
                </a:schemeClr>
              </a:solidFill>
              <a:latin typeface="Arial Black" panose="020B0A04020102020204" pitchFamily="34" charset="0"/>
            </a:endParaRPr>
          </a:p>
        </p:txBody>
      </p:sp>
      <p:sp>
        <p:nvSpPr>
          <p:cNvPr id="3" name="Rectangle 2"/>
          <p:cNvSpPr/>
          <p:nvPr/>
        </p:nvSpPr>
        <p:spPr>
          <a:xfrm>
            <a:off x="1066800" y="1066800"/>
            <a:ext cx="7010400" cy="5410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09" y="1101634"/>
            <a:ext cx="7002122" cy="5375366"/>
          </a:xfrm>
          <a:prstGeom prst="rect">
            <a:avLst/>
          </a:prstGeom>
        </p:spPr>
      </p:pic>
    </p:spTree>
    <p:extLst>
      <p:ext uri="{BB962C8B-B14F-4D97-AF65-F5344CB8AC3E}">
        <p14:creationId xmlns:p14="http://schemas.microsoft.com/office/powerpoint/2010/main" val="4156921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752600"/>
          </a:xfrm>
        </p:spPr>
        <p:txBody>
          <a:bodyPr>
            <a:noAutofit/>
          </a:bodyPr>
          <a:lstStyle/>
          <a:p>
            <a:pPr algn="ctr"/>
            <a:r>
              <a:rPr lang="en-US" sz="6600" cap="small" dirty="0" smtClean="0">
                <a:solidFill>
                  <a:schemeClr val="accent1">
                    <a:lumMod val="60000"/>
                    <a:lumOff val="40000"/>
                  </a:schemeClr>
                </a:solidFill>
                <a:latin typeface="Arial Black" panose="020B0A04020102020204" pitchFamily="34" charset="0"/>
              </a:rPr>
              <a:t>Contributing</a:t>
            </a:r>
            <a:br>
              <a:rPr lang="en-US" sz="6600" cap="small" dirty="0" smtClean="0">
                <a:solidFill>
                  <a:schemeClr val="accent1">
                    <a:lumMod val="60000"/>
                    <a:lumOff val="40000"/>
                  </a:schemeClr>
                </a:solidFill>
                <a:latin typeface="Arial Black" panose="020B0A04020102020204" pitchFamily="34" charset="0"/>
              </a:rPr>
            </a:br>
            <a:r>
              <a:rPr lang="en-US" sz="6600" cap="small" dirty="0" smtClean="0">
                <a:solidFill>
                  <a:schemeClr val="accent1">
                    <a:lumMod val="60000"/>
                    <a:lumOff val="40000"/>
                  </a:schemeClr>
                </a:solidFill>
                <a:latin typeface="Arial Black" panose="020B0A04020102020204" pitchFamily="34" charset="0"/>
              </a:rPr>
              <a:t>Factors</a:t>
            </a:r>
            <a:endParaRPr lang="en-US" sz="6600" cap="small" dirty="0">
              <a:solidFill>
                <a:schemeClr val="accent1">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381000" y="2286000"/>
            <a:ext cx="8763000" cy="4267200"/>
          </a:xfrm>
        </p:spPr>
        <p:txBody>
          <a:bodyPr>
            <a:normAutofit/>
          </a:bodyPr>
          <a:lstStyle/>
          <a:p>
            <a:r>
              <a:rPr lang="en-US" sz="4800" cap="none" dirty="0" smtClean="0">
                <a:solidFill>
                  <a:srgbClr val="FFC000"/>
                </a:solidFill>
                <a:latin typeface="Arial Black" panose="020B0A04020102020204" pitchFamily="34" charset="0"/>
              </a:rPr>
              <a:t>Misconceptions</a:t>
            </a:r>
          </a:p>
          <a:p>
            <a:r>
              <a:rPr lang="en-US" sz="4800" cap="none" dirty="0" smtClean="0">
                <a:solidFill>
                  <a:srgbClr val="FFC000"/>
                </a:solidFill>
                <a:latin typeface="Arial Black" panose="020B0A04020102020204" pitchFamily="34" charset="0"/>
              </a:rPr>
              <a:t>Mistakes &amp; Errors</a:t>
            </a:r>
          </a:p>
          <a:p>
            <a:r>
              <a:rPr lang="en-US" sz="4800" cap="none" dirty="0" smtClean="0">
                <a:solidFill>
                  <a:srgbClr val="C00000"/>
                </a:solidFill>
                <a:latin typeface="Arial Black" panose="020B0A04020102020204" pitchFamily="34" charset="0"/>
              </a:rPr>
              <a:t>Fraud </a:t>
            </a:r>
            <a:r>
              <a:rPr lang="en-US" sz="3200" cap="none" dirty="0">
                <a:solidFill>
                  <a:srgbClr val="C00000"/>
                </a:solidFill>
                <a:latin typeface="Arial Black" panose="020B0A04020102020204" pitchFamily="34" charset="0"/>
              </a:rPr>
              <a:t>(</a:t>
            </a:r>
            <a:r>
              <a:rPr lang="en-US" sz="3200" cap="none" dirty="0" smtClean="0">
                <a:solidFill>
                  <a:srgbClr val="C00000"/>
                </a:solidFill>
                <a:latin typeface="Arial Black" panose="020B0A04020102020204" pitchFamily="34" charset="0"/>
              </a:rPr>
              <a:t>Laziness/Procrastination)</a:t>
            </a:r>
          </a:p>
          <a:p>
            <a:r>
              <a:rPr lang="en-US" sz="4800" cap="none" dirty="0">
                <a:solidFill>
                  <a:schemeClr val="accent6">
                    <a:lumMod val="60000"/>
                    <a:lumOff val="40000"/>
                  </a:schemeClr>
                </a:solidFill>
                <a:latin typeface="Arial Black" panose="020B0A04020102020204" pitchFamily="34" charset="0"/>
              </a:rPr>
              <a:t>Cultural Differences</a:t>
            </a:r>
          </a:p>
          <a:p>
            <a:endParaRPr lang="en-US" sz="3200" cap="none" dirty="0" smtClean="0">
              <a:latin typeface="Arial Black" panose="020B0A04020102020204" pitchFamily="34" charset="0"/>
            </a:endParaRPr>
          </a:p>
        </p:txBody>
      </p:sp>
    </p:spTree>
    <p:extLst>
      <p:ext uri="{BB962C8B-B14F-4D97-AF65-F5344CB8AC3E}">
        <p14:creationId xmlns:p14="http://schemas.microsoft.com/office/powerpoint/2010/main" val="2246630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447800"/>
          </a:xfrm>
        </p:spPr>
        <p:txBody>
          <a:bodyPr>
            <a:noAutofit/>
          </a:bodyPr>
          <a:lstStyle/>
          <a:p>
            <a:pPr algn="ctr"/>
            <a:r>
              <a:rPr lang="en-US" sz="6000" cap="small" dirty="0" smtClean="0">
                <a:solidFill>
                  <a:schemeClr val="accent1">
                    <a:lumMod val="60000"/>
                    <a:lumOff val="40000"/>
                  </a:schemeClr>
                </a:solidFill>
                <a:latin typeface="Arial Black" panose="020B0A04020102020204" pitchFamily="34" charset="0"/>
              </a:rPr>
              <a:t>Knowledge Consequences</a:t>
            </a:r>
            <a:endParaRPr lang="en-US" sz="6000" cap="small" dirty="0">
              <a:solidFill>
                <a:schemeClr val="accent1">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609600" y="2133600"/>
            <a:ext cx="8534400" cy="3581400"/>
          </a:xfrm>
        </p:spPr>
        <p:txBody>
          <a:bodyPr>
            <a:normAutofit/>
          </a:bodyPr>
          <a:lstStyle/>
          <a:p>
            <a:pPr marL="0" indent="0">
              <a:buNone/>
            </a:pPr>
            <a:r>
              <a:rPr lang="en-US" sz="6000" cap="none" dirty="0" smtClean="0">
                <a:solidFill>
                  <a:srgbClr val="FFC000"/>
                </a:solidFill>
                <a:latin typeface="Arial Black" panose="020B0A04020102020204" pitchFamily="34" charset="0"/>
              </a:rPr>
              <a:t>Learning is writing, plagiarism is not.</a:t>
            </a:r>
          </a:p>
        </p:txBody>
      </p:sp>
    </p:spTree>
    <p:extLst>
      <p:ext uri="{BB962C8B-B14F-4D97-AF65-F5344CB8AC3E}">
        <p14:creationId xmlns:p14="http://schemas.microsoft.com/office/powerpoint/2010/main" val="4006591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447800"/>
          </a:xfrm>
        </p:spPr>
        <p:txBody>
          <a:bodyPr>
            <a:noAutofit/>
          </a:bodyPr>
          <a:lstStyle/>
          <a:p>
            <a:pPr algn="ctr"/>
            <a:r>
              <a:rPr lang="en-US" sz="6000" cap="small" dirty="0" smtClean="0">
                <a:solidFill>
                  <a:schemeClr val="accent1">
                    <a:lumMod val="60000"/>
                    <a:lumOff val="40000"/>
                  </a:schemeClr>
                </a:solidFill>
                <a:latin typeface="Arial Black" panose="020B0A04020102020204" pitchFamily="34" charset="0"/>
              </a:rPr>
              <a:t>Personal Consequences</a:t>
            </a:r>
            <a:endParaRPr lang="en-US" sz="6000" cap="small" dirty="0">
              <a:solidFill>
                <a:schemeClr val="accent1">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838200" y="1981200"/>
            <a:ext cx="8305800" cy="4648200"/>
          </a:xfrm>
        </p:spPr>
        <p:txBody>
          <a:bodyPr>
            <a:normAutofit/>
          </a:bodyPr>
          <a:lstStyle/>
          <a:p>
            <a:r>
              <a:rPr lang="en-US" sz="4400" cap="none" dirty="0" smtClean="0">
                <a:solidFill>
                  <a:srgbClr val="FFFF00"/>
                </a:solidFill>
                <a:latin typeface="Arial Black" panose="020B0A04020102020204" pitchFamily="34" charset="0"/>
              </a:rPr>
              <a:t>Failing &amp;/or Expulsion</a:t>
            </a:r>
          </a:p>
          <a:p>
            <a:r>
              <a:rPr lang="en-US" sz="4400" cap="none" dirty="0" smtClean="0">
                <a:solidFill>
                  <a:srgbClr val="FFC000"/>
                </a:solidFill>
                <a:latin typeface="Arial Black" panose="020B0A04020102020204" pitchFamily="34" charset="0"/>
              </a:rPr>
              <a:t>Article </a:t>
            </a:r>
            <a:r>
              <a:rPr lang="en-US" sz="4400" cap="none" dirty="0">
                <a:solidFill>
                  <a:srgbClr val="FFC000"/>
                </a:solidFill>
                <a:latin typeface="Arial Black" panose="020B0A04020102020204" pitchFamily="34" charset="0"/>
              </a:rPr>
              <a:t>Retraction</a:t>
            </a:r>
          </a:p>
          <a:p>
            <a:r>
              <a:rPr lang="en-US" sz="4400" cap="none" dirty="0" smtClean="0">
                <a:solidFill>
                  <a:srgbClr val="A96E17"/>
                </a:solidFill>
                <a:latin typeface="Arial Black" panose="020B0A04020102020204" pitchFamily="34" charset="0"/>
              </a:rPr>
              <a:t>Academic/Publishing Career Jeopardy</a:t>
            </a:r>
            <a:endParaRPr lang="en-US" sz="4400" cap="none" dirty="0">
              <a:solidFill>
                <a:srgbClr val="A96E17"/>
              </a:solidFill>
              <a:latin typeface="Arial Black" panose="020B0A04020102020204" pitchFamily="34" charset="0"/>
            </a:endParaRPr>
          </a:p>
          <a:p>
            <a:r>
              <a:rPr lang="en-US" sz="4400" cap="none" dirty="0">
                <a:solidFill>
                  <a:srgbClr val="C00000"/>
                </a:solidFill>
                <a:latin typeface="Arial Black" panose="020B0A04020102020204" pitchFamily="34" charset="0"/>
              </a:rPr>
              <a:t>Legal </a:t>
            </a:r>
            <a:r>
              <a:rPr lang="en-US" sz="4400" cap="none" dirty="0" smtClean="0">
                <a:solidFill>
                  <a:srgbClr val="C00000"/>
                </a:solidFill>
                <a:latin typeface="Arial Black" panose="020B0A04020102020204" pitchFamily="34" charset="0"/>
              </a:rPr>
              <a:t>Entanglement</a:t>
            </a:r>
          </a:p>
        </p:txBody>
      </p:sp>
    </p:spTree>
    <p:extLst>
      <p:ext uri="{BB962C8B-B14F-4D97-AF65-F5344CB8AC3E}">
        <p14:creationId xmlns:p14="http://schemas.microsoft.com/office/powerpoint/2010/main" val="3161708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4" name="Title 1"/>
          <p:cNvSpPr>
            <a:spLocks noGrp="1"/>
          </p:cNvSpPr>
          <p:nvPr>
            <p:ph type="title"/>
          </p:nvPr>
        </p:nvSpPr>
        <p:spPr>
          <a:xfrm>
            <a:off x="381000" y="2438401"/>
            <a:ext cx="5867400" cy="2590800"/>
          </a:xfrm>
          <a:ln>
            <a:solidFill>
              <a:schemeClr val="bg1"/>
            </a:solidFill>
          </a:ln>
          <a:effectLst>
            <a:innerShdw blurRad="63500" dist="50800" dir="2700000">
              <a:prstClr val="black">
                <a:alpha val="50000"/>
              </a:prstClr>
            </a:innerShdw>
          </a:effectLst>
        </p:spPr>
        <p:txBody>
          <a:bodyPr>
            <a:noAutofit/>
          </a:bodyPr>
          <a:lstStyle/>
          <a:p>
            <a:pPr algn="ctr"/>
            <a:r>
              <a:rPr lang="en-US" sz="8800" i="1" cap="small" dirty="0" smtClean="0">
                <a:solidFill>
                  <a:schemeClr val="accent1">
                    <a:lumMod val="50000"/>
                  </a:schemeClr>
                </a:solidFill>
                <a:latin typeface="Arial Black" panose="020B0A04020102020204" pitchFamily="34" charset="0"/>
              </a:rPr>
              <a:t>Turnitin</a:t>
            </a:r>
            <a:r>
              <a:rPr lang="en-US" sz="8800" cap="small" dirty="0" smtClean="0">
                <a:solidFill>
                  <a:schemeClr val="accent1">
                    <a:lumMod val="50000"/>
                  </a:schemeClr>
                </a:solidFill>
                <a:latin typeface="Arial Black" panose="020B0A04020102020204" pitchFamily="34" charset="0"/>
              </a:rPr>
              <a:t/>
            </a:r>
            <a:br>
              <a:rPr lang="en-US" sz="8800" cap="small" dirty="0" smtClean="0">
                <a:solidFill>
                  <a:schemeClr val="accent1">
                    <a:lumMod val="50000"/>
                  </a:schemeClr>
                </a:solidFill>
                <a:latin typeface="Arial Black" panose="020B0A04020102020204" pitchFamily="34" charset="0"/>
              </a:rPr>
            </a:br>
            <a:r>
              <a:rPr lang="en-US" sz="8800" cap="small" dirty="0" smtClean="0">
                <a:solidFill>
                  <a:schemeClr val="accent1">
                    <a:lumMod val="50000"/>
                  </a:schemeClr>
                </a:solidFill>
                <a:latin typeface="Arial Black" panose="020B0A04020102020204" pitchFamily="34" charset="0"/>
              </a:rPr>
              <a:t>Web</a:t>
            </a:r>
            <a:endParaRPr lang="en-US" sz="8800" cap="small" dirty="0">
              <a:solidFill>
                <a:schemeClr val="accent1">
                  <a:lumMod val="50000"/>
                </a:schemeClr>
              </a:solidFill>
              <a:latin typeface="Arial Black" panose="020B0A04020102020204" pitchFamily="34" charset="0"/>
            </a:endParaRPr>
          </a:p>
        </p:txBody>
      </p:sp>
    </p:spTree>
    <p:extLst>
      <p:ext uri="{BB962C8B-B14F-4D97-AF65-F5344CB8AC3E}">
        <p14:creationId xmlns:p14="http://schemas.microsoft.com/office/powerpoint/2010/main" val="930762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447800"/>
          </a:xfrm>
        </p:spPr>
        <p:txBody>
          <a:bodyPr>
            <a:noAutofit/>
          </a:bodyPr>
          <a:lstStyle/>
          <a:p>
            <a:pPr algn="ctr"/>
            <a:r>
              <a:rPr lang="en-US" sz="6000" cap="small" dirty="0" smtClean="0">
                <a:solidFill>
                  <a:schemeClr val="accent1">
                    <a:lumMod val="60000"/>
                    <a:lumOff val="40000"/>
                  </a:schemeClr>
                </a:solidFill>
                <a:latin typeface="Arial Black" panose="020B0A04020102020204" pitchFamily="34" charset="0"/>
              </a:rPr>
              <a:t>One of Many </a:t>
            </a:r>
            <a:r>
              <a:rPr lang="en-US" sz="6000" cap="small" dirty="0" smtClean="0">
                <a:solidFill>
                  <a:schemeClr val="accent1">
                    <a:lumMod val="60000"/>
                    <a:lumOff val="40000"/>
                  </a:schemeClr>
                </a:solidFill>
                <a:latin typeface="Arial Black" panose="020B0A04020102020204" pitchFamily="34" charset="0"/>
              </a:rPr>
              <a:t>Similarity Standards</a:t>
            </a:r>
            <a:endParaRPr lang="en-US" sz="6000" cap="small" dirty="0">
              <a:solidFill>
                <a:schemeClr val="accent1">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457200" y="2438400"/>
            <a:ext cx="8686800" cy="3581400"/>
          </a:xfrm>
        </p:spPr>
        <p:txBody>
          <a:bodyPr>
            <a:normAutofit/>
          </a:bodyPr>
          <a:lstStyle/>
          <a:p>
            <a:pPr marL="1143000" indent="-1143000">
              <a:buFont typeface="+mj-lt"/>
              <a:buAutoNum type="arabicPeriod"/>
            </a:pPr>
            <a:r>
              <a:rPr lang="en-US" sz="4800" cap="none" dirty="0" smtClean="0">
                <a:solidFill>
                  <a:srgbClr val="FFC000"/>
                </a:solidFill>
                <a:latin typeface="Arial Black" panose="020B0A04020102020204" pitchFamily="34" charset="0"/>
              </a:rPr>
              <a:t>0-14% is acceptable.</a:t>
            </a:r>
          </a:p>
          <a:p>
            <a:pPr marL="1143000" indent="-1143000">
              <a:buFont typeface="+mj-lt"/>
              <a:buAutoNum type="arabicPeriod"/>
            </a:pPr>
            <a:r>
              <a:rPr lang="en-US" sz="4800" cap="none" dirty="0" smtClean="0">
                <a:solidFill>
                  <a:srgbClr val="FFC000"/>
                </a:solidFill>
                <a:latin typeface="Arial Black" panose="020B0A04020102020204" pitchFamily="34" charset="0"/>
              </a:rPr>
              <a:t>15%-24 is high.</a:t>
            </a:r>
          </a:p>
          <a:p>
            <a:pPr marL="1143000" indent="-1143000">
              <a:buFont typeface="+mj-lt"/>
              <a:buAutoNum type="arabicPeriod"/>
            </a:pPr>
            <a:r>
              <a:rPr lang="en-US" sz="4800" cap="none" dirty="0" smtClean="0">
                <a:solidFill>
                  <a:srgbClr val="FFC000"/>
                </a:solidFill>
                <a:latin typeface="Arial Black" panose="020B0A04020102020204" pitchFamily="34" charset="0"/>
              </a:rPr>
              <a:t>25% &amp; more is Excessive.</a:t>
            </a:r>
          </a:p>
        </p:txBody>
      </p:sp>
    </p:spTree>
    <p:extLst>
      <p:ext uri="{BB962C8B-B14F-4D97-AF65-F5344CB8AC3E}">
        <p14:creationId xmlns:p14="http://schemas.microsoft.com/office/powerpoint/2010/main" val="4067437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Autofit/>
          </a:bodyPr>
          <a:lstStyle/>
          <a:p>
            <a:pPr algn="ctr"/>
            <a:r>
              <a:rPr lang="en-US" sz="7200" cap="small" dirty="0" smtClean="0">
                <a:solidFill>
                  <a:schemeClr val="accent1">
                    <a:lumMod val="60000"/>
                    <a:lumOff val="40000"/>
                  </a:schemeClr>
                </a:solidFill>
                <a:latin typeface="Arial Black" panose="020B0A04020102020204" pitchFamily="34" charset="0"/>
              </a:rPr>
              <a:t>Results</a:t>
            </a:r>
            <a:endParaRPr lang="en-US" sz="7200" cap="small" dirty="0">
              <a:solidFill>
                <a:schemeClr val="accent1">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228600" y="1828800"/>
            <a:ext cx="8915400" cy="3581400"/>
          </a:xfrm>
        </p:spPr>
        <p:txBody>
          <a:bodyPr>
            <a:normAutofit fontScale="92500" lnSpcReduction="10000"/>
          </a:bodyPr>
          <a:lstStyle/>
          <a:p>
            <a:r>
              <a:rPr lang="en-US" sz="6000" cap="none" dirty="0" smtClean="0">
                <a:solidFill>
                  <a:srgbClr val="FFC000"/>
                </a:solidFill>
                <a:latin typeface="Arial Black" panose="020B0A04020102020204" pitchFamily="34" charset="0"/>
              </a:rPr>
              <a:t>Detection is difficult in published works</a:t>
            </a:r>
          </a:p>
          <a:p>
            <a:r>
              <a:rPr lang="en-US" sz="6000" cap="none" dirty="0" smtClean="0">
                <a:solidFill>
                  <a:srgbClr val="FFC000"/>
                </a:solidFill>
                <a:latin typeface="Arial Black" panose="020B0A04020102020204" pitchFamily="34" charset="0"/>
              </a:rPr>
              <a:t>Detection is easy in student course work.</a:t>
            </a:r>
          </a:p>
        </p:txBody>
      </p:sp>
    </p:spTree>
    <p:extLst>
      <p:ext uri="{BB962C8B-B14F-4D97-AF65-F5344CB8AC3E}">
        <p14:creationId xmlns:p14="http://schemas.microsoft.com/office/powerpoint/2010/main" val="855758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447800"/>
          </a:xfrm>
        </p:spPr>
        <p:txBody>
          <a:bodyPr>
            <a:noAutofit/>
          </a:bodyPr>
          <a:lstStyle/>
          <a:p>
            <a:pPr algn="ctr"/>
            <a:r>
              <a:rPr lang="en-US" sz="8800" cap="small" dirty="0" smtClean="0">
                <a:solidFill>
                  <a:schemeClr val="accent1">
                    <a:lumMod val="60000"/>
                    <a:lumOff val="40000"/>
                  </a:schemeClr>
                </a:solidFill>
                <a:latin typeface="Arial Black" panose="020B0A04020102020204" pitchFamily="34" charset="0"/>
              </a:rPr>
              <a:t>Solutions</a:t>
            </a:r>
            <a:endParaRPr lang="en-US" sz="8800" cap="small" dirty="0">
              <a:solidFill>
                <a:schemeClr val="accent1">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304800" y="1981200"/>
            <a:ext cx="8839200" cy="4648200"/>
          </a:xfrm>
        </p:spPr>
        <p:txBody>
          <a:bodyPr>
            <a:normAutofit/>
          </a:bodyPr>
          <a:lstStyle/>
          <a:p>
            <a:r>
              <a:rPr lang="en-US" sz="4800" cap="none" dirty="0" smtClean="0">
                <a:solidFill>
                  <a:srgbClr val="FFC000"/>
                </a:solidFill>
                <a:latin typeface="Arial Black" panose="020B0A04020102020204" pitchFamily="34" charset="0"/>
              </a:rPr>
              <a:t>Clarifying the Science of Plagiarism to Students</a:t>
            </a:r>
          </a:p>
          <a:p>
            <a:r>
              <a:rPr lang="en-US" sz="4800" cap="none" dirty="0" smtClean="0">
                <a:solidFill>
                  <a:srgbClr val="FFC000"/>
                </a:solidFill>
                <a:latin typeface="Arial Black" panose="020B0A04020102020204" pitchFamily="34" charset="0"/>
              </a:rPr>
              <a:t>Have </a:t>
            </a:r>
            <a:r>
              <a:rPr lang="en-US" sz="4800" cap="none" dirty="0">
                <a:solidFill>
                  <a:srgbClr val="FFC000"/>
                </a:solidFill>
                <a:latin typeface="Arial Black" panose="020B0A04020102020204" pitchFamily="34" charset="0"/>
              </a:rPr>
              <a:t>S</a:t>
            </a:r>
            <a:r>
              <a:rPr lang="en-US" sz="4800" cap="none" dirty="0" smtClean="0">
                <a:solidFill>
                  <a:srgbClr val="FFC000"/>
                </a:solidFill>
                <a:latin typeface="Arial Black" panose="020B0A04020102020204" pitchFamily="34" charset="0"/>
              </a:rPr>
              <a:t>tudents Participate</a:t>
            </a:r>
          </a:p>
          <a:p>
            <a:r>
              <a:rPr lang="en-US" sz="4800" cap="none" dirty="0" smtClean="0">
                <a:solidFill>
                  <a:srgbClr val="FFC000"/>
                </a:solidFill>
                <a:latin typeface="Arial Black" panose="020B0A04020102020204" pitchFamily="34" charset="0"/>
              </a:rPr>
              <a:t>Level the Playing </a:t>
            </a:r>
            <a:r>
              <a:rPr lang="en-US" sz="4800" cap="none" dirty="0">
                <a:solidFill>
                  <a:srgbClr val="FFC000"/>
                </a:solidFill>
                <a:latin typeface="Arial Black" panose="020B0A04020102020204" pitchFamily="34" charset="0"/>
              </a:rPr>
              <a:t>F</a:t>
            </a:r>
            <a:r>
              <a:rPr lang="en-US" sz="4800" cap="none" dirty="0" smtClean="0">
                <a:solidFill>
                  <a:srgbClr val="FFC000"/>
                </a:solidFill>
                <a:latin typeface="Arial Black" panose="020B0A04020102020204" pitchFamily="34" charset="0"/>
              </a:rPr>
              <a:t>ield.</a:t>
            </a:r>
          </a:p>
          <a:p>
            <a:endParaRPr lang="en-US" sz="4400" cap="none" dirty="0" smtClean="0">
              <a:solidFill>
                <a:srgbClr val="FFFF00"/>
              </a:solidFill>
              <a:latin typeface="Arial Black" panose="020B0A04020102020204" pitchFamily="34" charset="0"/>
            </a:endParaRPr>
          </a:p>
        </p:txBody>
      </p:sp>
    </p:spTree>
    <p:extLst>
      <p:ext uri="{BB962C8B-B14F-4D97-AF65-F5344CB8AC3E}">
        <p14:creationId xmlns:p14="http://schemas.microsoft.com/office/powerpoint/2010/main" val="1238435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447800"/>
          </a:xfrm>
        </p:spPr>
        <p:txBody>
          <a:bodyPr>
            <a:noAutofit/>
          </a:bodyPr>
          <a:lstStyle/>
          <a:p>
            <a:pPr algn="ctr"/>
            <a:r>
              <a:rPr lang="en-US" sz="6000" cap="small" dirty="0" smtClean="0">
                <a:solidFill>
                  <a:schemeClr val="accent1">
                    <a:lumMod val="60000"/>
                    <a:lumOff val="40000"/>
                  </a:schemeClr>
                </a:solidFill>
                <a:latin typeface="Arial Black" panose="020B0A04020102020204" pitchFamily="34" charset="0"/>
              </a:rPr>
              <a:t>My Research</a:t>
            </a:r>
            <a:endParaRPr lang="en-US" sz="6000" cap="small" dirty="0">
              <a:solidFill>
                <a:schemeClr val="accent1">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154577" y="1828800"/>
            <a:ext cx="8991600" cy="4191000"/>
          </a:xfrm>
        </p:spPr>
        <p:txBody>
          <a:bodyPr>
            <a:normAutofit fontScale="70000" lnSpcReduction="20000"/>
          </a:bodyPr>
          <a:lstStyle/>
          <a:p>
            <a:r>
              <a:rPr lang="en-US" sz="6000" cap="none" dirty="0" smtClean="0">
                <a:solidFill>
                  <a:srgbClr val="FFC000"/>
                </a:solidFill>
                <a:latin typeface="Arial Black" panose="020B0A04020102020204" pitchFamily="34" charset="0"/>
              </a:rPr>
              <a:t>Clarification of what plagiarism is.</a:t>
            </a:r>
          </a:p>
          <a:p>
            <a:r>
              <a:rPr lang="en-US" sz="6000" cap="none" dirty="0" smtClean="0">
                <a:solidFill>
                  <a:srgbClr val="FFC000"/>
                </a:solidFill>
                <a:latin typeface="Arial Black" panose="020B0A04020102020204" pitchFamily="34" charset="0"/>
              </a:rPr>
              <a:t>Defining COA a strategy using </a:t>
            </a:r>
            <a:r>
              <a:rPr lang="en-US" sz="6000" i="1" cap="none" dirty="0" smtClean="0">
                <a:solidFill>
                  <a:srgbClr val="FFC000"/>
                </a:solidFill>
                <a:latin typeface="Arial Black" panose="020B0A04020102020204" pitchFamily="34" charset="0"/>
              </a:rPr>
              <a:t>Turnitin</a:t>
            </a:r>
            <a:r>
              <a:rPr lang="en-US" sz="6000" cap="none" dirty="0" smtClean="0">
                <a:solidFill>
                  <a:srgbClr val="FFC000"/>
                </a:solidFill>
                <a:latin typeface="Arial Black" panose="020B0A04020102020204" pitchFamily="34" charset="0"/>
              </a:rPr>
              <a:t>.</a:t>
            </a:r>
          </a:p>
          <a:p>
            <a:r>
              <a:rPr lang="en-US" sz="6000" cap="none" dirty="0" smtClean="0">
                <a:solidFill>
                  <a:srgbClr val="FFC000"/>
                </a:solidFill>
                <a:latin typeface="Arial Black" panose="020B0A04020102020204" pitchFamily="34" charset="0"/>
              </a:rPr>
              <a:t>Measuring Plagiarism in both Student </a:t>
            </a:r>
            <a:r>
              <a:rPr lang="en-US" sz="6000" cap="none" smtClean="0">
                <a:solidFill>
                  <a:srgbClr val="FFC000"/>
                </a:solidFill>
                <a:latin typeface="Arial Black" panose="020B0A04020102020204" pitchFamily="34" charset="0"/>
              </a:rPr>
              <a:t>and Author </a:t>
            </a:r>
            <a:r>
              <a:rPr lang="en-US" sz="6000" cap="none" dirty="0" smtClean="0">
                <a:solidFill>
                  <a:srgbClr val="FFC000"/>
                </a:solidFill>
                <a:latin typeface="Arial Black" panose="020B0A04020102020204" pitchFamily="34" charset="0"/>
              </a:rPr>
              <a:t>works.</a:t>
            </a:r>
          </a:p>
        </p:txBody>
      </p:sp>
    </p:spTree>
    <p:extLst>
      <p:ext uri="{BB962C8B-B14F-4D97-AF65-F5344CB8AC3E}">
        <p14:creationId xmlns:p14="http://schemas.microsoft.com/office/powerpoint/2010/main" val="433279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 y="26126"/>
            <a:ext cx="9144000" cy="431074"/>
          </a:xfrm>
        </p:spPr>
        <p:txBody>
          <a:bodyPr>
            <a:noAutofit/>
          </a:bodyPr>
          <a:lstStyle/>
          <a:p>
            <a:pPr algn="ctr"/>
            <a:r>
              <a:rPr lang="en-US" sz="2400" cap="small" dirty="0" smtClean="0">
                <a:solidFill>
                  <a:schemeClr val="accent1">
                    <a:lumMod val="60000"/>
                    <a:lumOff val="40000"/>
                  </a:schemeClr>
                </a:solidFill>
                <a:latin typeface="Arial Black" panose="020B0A04020102020204" pitchFamily="34" charset="0"/>
              </a:rPr>
              <a:t>Avoiding Plagiarism</a:t>
            </a:r>
            <a:endParaRPr lang="en-US" sz="2400" cap="small" dirty="0">
              <a:solidFill>
                <a:schemeClr val="accent1">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0" y="472440"/>
            <a:ext cx="9144000" cy="6172200"/>
          </a:xfrm>
        </p:spPr>
        <p:txBody>
          <a:bodyPr>
            <a:noAutofit/>
          </a:bodyPr>
          <a:lstStyle/>
          <a:p>
            <a:r>
              <a:rPr lang="en-US" sz="1800" dirty="0">
                <a:effectLst/>
                <a:latin typeface="Arial Black" panose="020B0A04020102020204" pitchFamily="34" charset="0"/>
              </a:rPr>
              <a:t>How do you write without creating plagiarism issues? EASY.</a:t>
            </a:r>
          </a:p>
          <a:p>
            <a:r>
              <a:rPr lang="en-US" sz="1800" dirty="0">
                <a:effectLst/>
                <a:latin typeface="Arial Black" panose="020B0A04020102020204" pitchFamily="34" charset="0"/>
              </a:rPr>
              <a:t>Read all your sources that apply to your essay. Take notes. </a:t>
            </a:r>
          </a:p>
          <a:p>
            <a:r>
              <a:rPr lang="en-US" sz="1800" dirty="0">
                <a:effectLst/>
                <a:latin typeface="Arial Black" panose="020B0A04020102020204" pitchFamily="34" charset="0"/>
              </a:rPr>
              <a:t>Create your title and subheadings.</a:t>
            </a:r>
          </a:p>
          <a:p>
            <a:r>
              <a:rPr lang="en-US" sz="1800" dirty="0">
                <a:effectLst/>
                <a:latin typeface="Arial Black" panose="020B0A04020102020204" pitchFamily="34" charset="0"/>
              </a:rPr>
              <a:t>...Create the reference section in your paper (You will need to continually edit the list by adding to it and deleting unused ones.)</a:t>
            </a:r>
          </a:p>
          <a:p>
            <a:r>
              <a:rPr lang="en-US" sz="1800" dirty="0">
                <a:solidFill>
                  <a:srgbClr val="00B050"/>
                </a:solidFill>
                <a:effectLst/>
                <a:latin typeface="Arial Black" panose="020B0A04020102020204" pitchFamily="34" charset="0"/>
              </a:rPr>
              <a:t>Now write your article in your own words with your understanding of the materials without directly looking at your sources. (DO NOT COPY, PASTE and EDIT)</a:t>
            </a:r>
          </a:p>
          <a:p>
            <a:r>
              <a:rPr lang="en-US" sz="1800" dirty="0">
                <a:effectLst/>
                <a:latin typeface="Arial Black" panose="020B0A04020102020204" pitchFamily="34" charset="0"/>
              </a:rPr>
              <a:t>Next cite any ideas you found in your sources that are not yours. You do not have to cite every sentence.</a:t>
            </a:r>
          </a:p>
          <a:p>
            <a:r>
              <a:rPr lang="en-US" sz="1800" dirty="0">
                <a:effectLst/>
                <a:latin typeface="Arial Black" panose="020B0A04020102020204" pitchFamily="34" charset="0"/>
              </a:rPr>
              <a:t>If you want to add some exact quotes, cite with a page number. Rob (2013) stated that "Small quotes are just placed within the text" (p.45).</a:t>
            </a:r>
          </a:p>
          <a:p>
            <a:r>
              <a:rPr lang="en-US" sz="1800" dirty="0">
                <a:effectLst/>
                <a:latin typeface="Arial Black" panose="020B0A04020102020204" pitchFamily="34" charset="0"/>
              </a:rPr>
              <a:t>Rob (2013) also added that:</a:t>
            </a:r>
          </a:p>
          <a:p>
            <a:pPr marL="457200" lvl="1" indent="0">
              <a:buNone/>
            </a:pPr>
            <a:r>
              <a:rPr lang="en-US" sz="1200" dirty="0">
                <a:effectLst/>
                <a:latin typeface="Arial Black" panose="020B0A04020102020204" pitchFamily="34" charset="0"/>
              </a:rPr>
              <a:t>Large quotes such as a whole paragraph need to be separated out and indented. Quote marks are not needed. However, do not go over board on quotes. You want the reader to know you are the author and not just copying a bunch of text (p.46).</a:t>
            </a:r>
          </a:p>
          <a:p>
            <a:r>
              <a:rPr lang="en-US" sz="1800" dirty="0">
                <a:effectLst/>
                <a:latin typeface="Arial Black" panose="020B0A04020102020204" pitchFamily="34" charset="0"/>
              </a:rPr>
              <a:t>If you used an image you should say where it came from and cite it.</a:t>
            </a:r>
          </a:p>
          <a:p>
            <a:r>
              <a:rPr lang="en-US" sz="1800" dirty="0">
                <a:effectLst/>
                <a:latin typeface="Arial Black" panose="020B0A04020102020204" pitchFamily="34" charset="0"/>
              </a:rPr>
              <a:t>Note: You can cite one reference several times</a:t>
            </a:r>
            <a:r>
              <a:rPr lang="en-US" sz="1800" dirty="0" smtClean="0">
                <a:effectLst/>
                <a:latin typeface="Arial Black" panose="020B0A04020102020204" pitchFamily="34" charset="0"/>
              </a:rPr>
              <a:t>.</a:t>
            </a:r>
            <a:endParaRPr lang="en-US" sz="1800" dirty="0">
              <a:effectLst/>
              <a:latin typeface="Arial Black" panose="020B0A04020102020204" pitchFamily="34" charset="0"/>
            </a:endParaRPr>
          </a:p>
        </p:txBody>
      </p:sp>
    </p:spTree>
    <p:extLst>
      <p:ext uri="{BB962C8B-B14F-4D97-AF65-F5344CB8AC3E}">
        <p14:creationId xmlns:p14="http://schemas.microsoft.com/office/powerpoint/2010/main" val="4138194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981891"/>
          </a:xfrm>
        </p:spPr>
        <p:txBody>
          <a:bodyPr>
            <a:noAutofit/>
          </a:bodyPr>
          <a:lstStyle/>
          <a:p>
            <a:pPr algn="ctr"/>
            <a:r>
              <a:rPr lang="en-US" sz="5400" cap="small" dirty="0" smtClean="0">
                <a:solidFill>
                  <a:schemeClr val="accent1">
                    <a:lumMod val="60000"/>
                    <a:lumOff val="40000"/>
                  </a:schemeClr>
                </a:solidFill>
                <a:latin typeface="Arial Black" panose="020B0A04020102020204" pitchFamily="34" charset="0"/>
              </a:rPr>
              <a:t>Plagiarism Events</a:t>
            </a:r>
            <a:endParaRPr lang="en-US" sz="5400" cap="small" dirty="0">
              <a:solidFill>
                <a:schemeClr val="accent1">
                  <a:lumMod val="60000"/>
                  <a:lumOff val="40000"/>
                </a:schemeClr>
              </a:solidFill>
              <a:latin typeface="Arial Black" panose="020B0A04020102020204" pitchFamily="34" charset="0"/>
            </a:endParaRPr>
          </a:p>
        </p:txBody>
      </p:sp>
      <p:sp>
        <p:nvSpPr>
          <p:cNvPr id="5" name="AutoShape 4" descr="Image result for Schminke and Ambrose"/>
          <p:cNvSpPr>
            <a:spLocks noChangeAspect="1" noChangeArrowheads="1"/>
          </p:cNvSpPr>
          <p:nvPr/>
        </p:nvSpPr>
        <p:spPr bwMode="auto">
          <a:xfrm>
            <a:off x="155575" y="-144463"/>
            <a:ext cx="4030650" cy="4030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7897" y="1099738"/>
            <a:ext cx="9067800" cy="507831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Black" panose="020B0A04020102020204" pitchFamily="34" charset="0"/>
              </a:rPr>
              <a:t>Teachers at Lakewood Ranch High </a:t>
            </a:r>
            <a:endParaRPr lang="en-US" dirty="0" smtClean="0">
              <a:latin typeface="Arial Black" panose="020B0A04020102020204" pitchFamily="34" charset="0"/>
            </a:endParaRPr>
          </a:p>
          <a:p>
            <a:pPr marL="285750" indent="-285750">
              <a:buFont typeface="Arial" panose="020B0604020202020204" pitchFamily="34" charset="0"/>
              <a:buChar char="•"/>
            </a:pPr>
            <a:r>
              <a:rPr lang="en-US" dirty="0" smtClean="0">
                <a:latin typeface="Arial Black" panose="020B0A04020102020204" pitchFamily="34" charset="0"/>
              </a:rPr>
              <a:t>School </a:t>
            </a:r>
            <a:r>
              <a:rPr lang="en-US" dirty="0">
                <a:latin typeface="Arial Black" panose="020B0A04020102020204" pitchFamily="34" charset="0"/>
              </a:rPr>
              <a:t>gave failing grades to a group </a:t>
            </a:r>
            <a:endParaRPr lang="en-US" dirty="0" smtClean="0">
              <a:latin typeface="Arial Black" panose="020B0A04020102020204" pitchFamily="34" charset="0"/>
            </a:endParaRPr>
          </a:p>
          <a:p>
            <a:pPr marL="285750" indent="-285750">
              <a:buFont typeface="Arial" panose="020B0604020202020204" pitchFamily="34" charset="0"/>
              <a:buChar char="•"/>
            </a:pPr>
            <a:r>
              <a:rPr lang="en-US" dirty="0" smtClean="0">
                <a:latin typeface="Arial Black" panose="020B0A04020102020204" pitchFamily="34" charset="0"/>
              </a:rPr>
              <a:t>of </a:t>
            </a:r>
            <a:r>
              <a:rPr lang="en-US" dirty="0">
                <a:latin typeface="Arial Black" panose="020B0A04020102020204" pitchFamily="34" charset="0"/>
              </a:rPr>
              <a:t>honors-level English students who </a:t>
            </a:r>
            <a:endParaRPr lang="en-US" dirty="0" smtClean="0">
              <a:latin typeface="Arial Black" panose="020B0A04020102020204" pitchFamily="34" charset="0"/>
            </a:endParaRPr>
          </a:p>
          <a:p>
            <a:pPr marL="285750" indent="-285750">
              <a:buFont typeface="Arial" panose="020B0604020202020204" pitchFamily="34" charset="0"/>
              <a:buChar char="•"/>
            </a:pPr>
            <a:r>
              <a:rPr lang="en-US" dirty="0" smtClean="0">
                <a:latin typeface="Arial Black" panose="020B0A04020102020204" pitchFamily="34" charset="0"/>
              </a:rPr>
              <a:t>were </a:t>
            </a:r>
            <a:r>
              <a:rPr lang="en-US" dirty="0">
                <a:latin typeface="Arial Black" panose="020B0A04020102020204" pitchFamily="34" charset="0"/>
              </a:rPr>
              <a:t>accused of plagiarizing work </a:t>
            </a:r>
            <a:endParaRPr lang="en-US" dirty="0" smtClean="0">
              <a:latin typeface="Arial Black" panose="020B0A04020102020204" pitchFamily="34" charset="0"/>
            </a:endParaRPr>
          </a:p>
          <a:p>
            <a:pPr marL="285750" indent="-285750">
              <a:buFont typeface="Arial" panose="020B0604020202020204" pitchFamily="34" charset="0"/>
              <a:buChar char="•"/>
            </a:pPr>
            <a:r>
              <a:rPr lang="en-US" dirty="0" smtClean="0">
                <a:latin typeface="Arial Black" panose="020B0A04020102020204" pitchFamily="34" charset="0"/>
              </a:rPr>
              <a:t>from </a:t>
            </a:r>
            <a:r>
              <a:rPr lang="en-US" dirty="0">
                <a:latin typeface="Arial Black" panose="020B0A04020102020204" pitchFamily="34" charset="0"/>
              </a:rPr>
              <a:t>Internet sites, an administrator </a:t>
            </a:r>
            <a:endParaRPr lang="en-US" dirty="0" smtClean="0">
              <a:latin typeface="Arial Black" panose="020B0A04020102020204" pitchFamily="34" charset="0"/>
            </a:endParaRPr>
          </a:p>
          <a:p>
            <a:pPr marL="285750" indent="-285750">
              <a:buFont typeface="Arial" panose="020B0604020202020204" pitchFamily="34" charset="0"/>
              <a:buChar char="•"/>
            </a:pPr>
            <a:r>
              <a:rPr lang="en-US" dirty="0" smtClean="0">
                <a:latin typeface="Arial Black" panose="020B0A04020102020204" pitchFamily="34" charset="0"/>
              </a:rPr>
              <a:t>and </a:t>
            </a:r>
            <a:r>
              <a:rPr lang="en-US" dirty="0">
                <a:latin typeface="Arial Black" panose="020B0A04020102020204" pitchFamily="34" charset="0"/>
              </a:rPr>
              <a:t>the school principal said</a:t>
            </a:r>
            <a:r>
              <a:rPr lang="en-US" dirty="0" smtClean="0">
                <a:latin typeface="Arial Black" panose="020B0A04020102020204" pitchFamily="34" charset="0"/>
              </a:rPr>
              <a:t>.</a:t>
            </a:r>
          </a:p>
          <a:p>
            <a:pPr marL="285750" indent="-285750">
              <a:buFont typeface="Arial" panose="020B0604020202020204" pitchFamily="34" charset="0"/>
              <a:buChar char="•"/>
            </a:pPr>
            <a:endParaRPr lang="en-US" dirty="0" smtClean="0">
              <a:latin typeface="Arial Black" panose="020B0A04020102020204" pitchFamily="34" charset="0"/>
            </a:endParaRPr>
          </a:p>
          <a:p>
            <a:pPr marL="285750" indent="-285750">
              <a:buFont typeface="Arial" panose="020B0604020202020204" pitchFamily="34" charset="0"/>
              <a:buChar char="•"/>
            </a:pPr>
            <a:r>
              <a:rPr lang="en-US" dirty="0">
                <a:latin typeface="Arial Black" panose="020B0A04020102020204" pitchFamily="34" charset="0"/>
              </a:rPr>
              <a:t>Several students in the sophomore </a:t>
            </a:r>
            <a:endParaRPr lang="en-US" dirty="0" smtClean="0">
              <a:latin typeface="Arial Black" panose="020B0A04020102020204" pitchFamily="34" charset="0"/>
            </a:endParaRPr>
          </a:p>
          <a:p>
            <a:pPr marL="285750" indent="-285750">
              <a:buFont typeface="Arial" panose="020B0604020202020204" pitchFamily="34" charset="0"/>
              <a:buChar char="•"/>
            </a:pPr>
            <a:r>
              <a:rPr lang="en-US" dirty="0" smtClean="0">
                <a:latin typeface="Arial Black" panose="020B0A04020102020204" pitchFamily="34" charset="0"/>
              </a:rPr>
              <a:t>honors-level </a:t>
            </a:r>
            <a:r>
              <a:rPr lang="en-US" dirty="0">
                <a:latin typeface="Arial Black" panose="020B0A04020102020204" pitchFamily="34" charset="0"/>
              </a:rPr>
              <a:t>English program received </a:t>
            </a:r>
            <a:endParaRPr lang="en-US" dirty="0" smtClean="0">
              <a:latin typeface="Arial Black" panose="020B0A04020102020204" pitchFamily="34" charset="0"/>
            </a:endParaRPr>
          </a:p>
          <a:p>
            <a:pPr marL="285750" indent="-285750">
              <a:buFont typeface="Arial" panose="020B0604020202020204" pitchFamily="34" charset="0"/>
              <a:buChar char="•"/>
            </a:pPr>
            <a:r>
              <a:rPr lang="en-US" dirty="0" smtClean="0">
                <a:latin typeface="Arial Black" panose="020B0A04020102020204" pitchFamily="34" charset="0"/>
              </a:rPr>
              <a:t>"</a:t>
            </a:r>
            <a:r>
              <a:rPr lang="en-US" dirty="0">
                <a:latin typeface="Arial Black" panose="020B0A04020102020204" pitchFamily="34" charset="0"/>
              </a:rPr>
              <a:t>zero" grades on a summer assignment.</a:t>
            </a:r>
            <a:endParaRPr lang="en-US" dirty="0" smtClean="0">
              <a:latin typeface="Arial Black" panose="020B0A04020102020204" pitchFamily="34" charset="0"/>
            </a:endParaRPr>
          </a:p>
          <a:p>
            <a:pPr marL="285750" indent="-285750">
              <a:buFont typeface="Arial" panose="020B0604020202020204" pitchFamily="34" charset="0"/>
              <a:buChar char="•"/>
            </a:pPr>
            <a:endParaRPr lang="en-US" dirty="0">
              <a:latin typeface="Arial Black" panose="020B0A04020102020204" pitchFamily="34" charset="0"/>
            </a:endParaRPr>
          </a:p>
          <a:p>
            <a:pPr marL="285750" indent="-285750">
              <a:buFont typeface="Arial" panose="020B0604020202020204" pitchFamily="34" charset="0"/>
              <a:buChar char="•"/>
            </a:pPr>
            <a:r>
              <a:rPr lang="en-US" dirty="0" smtClean="0">
                <a:latin typeface="Arial Black" panose="020B0A04020102020204" pitchFamily="34" charset="0"/>
              </a:rPr>
              <a:t>Some </a:t>
            </a:r>
            <a:r>
              <a:rPr lang="en-US" dirty="0">
                <a:latin typeface="Arial Black" panose="020B0A04020102020204" pitchFamily="34" charset="0"/>
              </a:rPr>
              <a:t>parents are worried that even the hint of plagiarism could tarnish the academic reputations, and collegiate or employment aspirations, of some of Manatee County's brightest students.</a:t>
            </a:r>
          </a:p>
          <a:p>
            <a:pPr marL="285750" indent="-285750">
              <a:buFont typeface="Arial" panose="020B0604020202020204" pitchFamily="34" charset="0"/>
              <a:buChar char="•"/>
            </a:pPr>
            <a:endParaRPr lang="en-US" dirty="0" smtClean="0">
              <a:latin typeface="Arial Black" panose="020B0A04020102020204" pitchFamily="34" charset="0"/>
            </a:endParaRPr>
          </a:p>
          <a:p>
            <a:pPr marL="285750" indent="-285750">
              <a:buFont typeface="Arial" panose="020B0604020202020204" pitchFamily="34" charset="0"/>
              <a:buChar char="•"/>
            </a:pPr>
            <a:r>
              <a:rPr lang="en-US" dirty="0" smtClean="0">
                <a:latin typeface="Arial Black" panose="020B0A04020102020204" pitchFamily="34" charset="0"/>
              </a:rPr>
              <a:t>Parents </a:t>
            </a:r>
            <a:r>
              <a:rPr lang="en-US" dirty="0">
                <a:latin typeface="Arial Black" panose="020B0A04020102020204" pitchFamily="34" charset="0"/>
              </a:rPr>
              <a:t>are more concerned over the possible long-term ramifications of their children being labeled plagiarists.</a:t>
            </a:r>
          </a:p>
          <a:p>
            <a:endParaRPr lang="en-US" dirty="0">
              <a:latin typeface="Arial Black" panose="020B0A04020102020204" pitchFamily="34" charset="0"/>
            </a:endParaRPr>
          </a:p>
        </p:txBody>
      </p:sp>
      <p:sp>
        <p:nvSpPr>
          <p:cNvPr id="9" name="TextBox 8"/>
          <p:cNvSpPr txBox="1"/>
          <p:nvPr/>
        </p:nvSpPr>
        <p:spPr>
          <a:xfrm>
            <a:off x="155574" y="6096000"/>
            <a:ext cx="8836025" cy="307777"/>
          </a:xfrm>
          <a:prstGeom prst="rect">
            <a:avLst/>
          </a:prstGeom>
          <a:noFill/>
        </p:spPr>
        <p:txBody>
          <a:bodyPr wrap="square" rtlCol="0">
            <a:spAutoFit/>
          </a:bodyPr>
          <a:lstStyle/>
          <a:p>
            <a:pPr algn="ctr"/>
            <a:r>
              <a:rPr lang="en-US" sz="1400" b="1" dirty="0" smtClean="0">
                <a:solidFill>
                  <a:srgbClr val="FFC000"/>
                </a:solidFill>
              </a:rPr>
              <a:t>Read more:  http</a:t>
            </a:r>
            <a:r>
              <a:rPr lang="en-US" sz="1400" b="1" dirty="0">
                <a:solidFill>
                  <a:srgbClr val="FFC000"/>
                </a:solidFill>
              </a:rPr>
              <a:t>://www.heraldtribune.com/article/20060909/NEWS/609090372</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312641"/>
            <a:ext cx="3119437" cy="2285228"/>
          </a:xfrm>
          <a:prstGeom prst="rect">
            <a:avLst/>
          </a:prstGeom>
        </p:spPr>
      </p:pic>
    </p:spTree>
    <p:extLst>
      <p:ext uri="{BB962C8B-B14F-4D97-AF65-F5344CB8AC3E}">
        <p14:creationId xmlns:p14="http://schemas.microsoft.com/office/powerpoint/2010/main" val="2703648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981891"/>
          </a:xfrm>
        </p:spPr>
        <p:txBody>
          <a:bodyPr>
            <a:noAutofit/>
          </a:bodyPr>
          <a:lstStyle/>
          <a:p>
            <a:pPr algn="ctr"/>
            <a:r>
              <a:rPr lang="en-US" sz="5400" cap="small" dirty="0" smtClean="0">
                <a:solidFill>
                  <a:schemeClr val="accent1">
                    <a:lumMod val="60000"/>
                    <a:lumOff val="40000"/>
                  </a:schemeClr>
                </a:solidFill>
                <a:latin typeface="Arial Black" panose="020B0A04020102020204" pitchFamily="34" charset="0"/>
              </a:rPr>
              <a:t>Plagiarism Events</a:t>
            </a:r>
            <a:endParaRPr lang="en-US" sz="5400" cap="small" dirty="0">
              <a:solidFill>
                <a:schemeClr val="accent1">
                  <a:lumMod val="60000"/>
                  <a:lumOff val="40000"/>
                </a:schemeClr>
              </a:solidFill>
              <a:latin typeface="Arial Black" panose="020B0A04020102020204" pitchFamily="34" charset="0"/>
            </a:endParaRPr>
          </a:p>
        </p:txBody>
      </p:sp>
      <p:sp>
        <p:nvSpPr>
          <p:cNvPr id="5" name="AutoShape 4" descr="Image result for Schminke and Ambrose"/>
          <p:cNvSpPr>
            <a:spLocks noChangeAspect="1" noChangeArrowheads="1"/>
          </p:cNvSpPr>
          <p:nvPr/>
        </p:nvSpPr>
        <p:spPr bwMode="auto">
          <a:xfrm>
            <a:off x="155575" y="-144463"/>
            <a:ext cx="4030650" cy="4030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97971" y="1143772"/>
            <a:ext cx="9067800" cy="4247317"/>
          </a:xfrm>
          <a:prstGeom prst="rect">
            <a:avLst/>
          </a:prstGeom>
          <a:noFill/>
        </p:spPr>
        <p:txBody>
          <a:bodyPr wrap="square" rtlCol="0">
            <a:spAutoFit/>
          </a:bodyPr>
          <a:lstStyle/>
          <a:p>
            <a:r>
              <a:rPr lang="en-US" dirty="0">
                <a:latin typeface="Arial Black" panose="020B0A04020102020204" pitchFamily="34" charset="0"/>
              </a:rPr>
              <a:t>An </a:t>
            </a:r>
            <a:r>
              <a:rPr lang="en-US" dirty="0">
                <a:latin typeface="Arial Black" panose="020B0A04020102020204" pitchFamily="34" charset="0"/>
                <a:hlinkClick r:id="rId2"/>
              </a:rPr>
              <a:t>Ohio University</a:t>
            </a:r>
            <a:r>
              <a:rPr lang="en-US" dirty="0">
                <a:latin typeface="Arial Black" panose="020B0A04020102020204" pitchFamily="34" charset="0"/>
              </a:rPr>
              <a:t> student was </a:t>
            </a:r>
            <a:r>
              <a:rPr lang="en-US" dirty="0">
                <a:latin typeface="Arial Black" panose="020B0A04020102020204" pitchFamily="34" charset="0"/>
                <a:hlinkClick r:id="rId3"/>
              </a:rPr>
              <a:t>kicked out</a:t>
            </a:r>
            <a:r>
              <a:rPr lang="en-US" dirty="0">
                <a:latin typeface="Arial Black" panose="020B0A04020102020204" pitchFamily="34" charset="0"/>
              </a:rPr>
              <a:t> of her Semester at Sea program and dropped off in Greece after being accused of plagiarism, according to the </a:t>
            </a:r>
            <a:r>
              <a:rPr lang="en-US" i="1" dirty="0">
                <a:latin typeface="Arial Black" panose="020B0A04020102020204" pitchFamily="34" charset="0"/>
              </a:rPr>
              <a:t>Post</a:t>
            </a:r>
            <a:r>
              <a:rPr lang="en-US" dirty="0">
                <a:latin typeface="Arial Black" panose="020B0A04020102020204" pitchFamily="34" charset="0"/>
              </a:rPr>
              <a:t>, the student-run newspaper at OU. Her expulsion, along with the dismissal of a student from </a:t>
            </a:r>
            <a:r>
              <a:rPr lang="en-US" dirty="0">
                <a:latin typeface="Arial Black" panose="020B0A04020102020204" pitchFamily="34" charset="0"/>
                <a:hlinkClick r:id="rId4"/>
              </a:rPr>
              <a:t>California Baptist University</a:t>
            </a:r>
            <a:r>
              <a:rPr lang="en-US" dirty="0">
                <a:latin typeface="Arial Black" panose="020B0A04020102020204" pitchFamily="34" charset="0"/>
              </a:rPr>
              <a:t>, has put the spotlight on the strict, single-sanction honor code enforced by the </a:t>
            </a:r>
            <a:r>
              <a:rPr lang="en-US" dirty="0">
                <a:latin typeface="Arial Black" panose="020B0A04020102020204" pitchFamily="34" charset="0"/>
                <a:hlinkClick r:id="rId5"/>
              </a:rPr>
              <a:t>University of Virginia</a:t>
            </a:r>
            <a:r>
              <a:rPr lang="en-US" dirty="0">
                <a:latin typeface="Arial Black" panose="020B0A04020102020204" pitchFamily="34" charset="0"/>
              </a:rPr>
              <a:t>, which sponsored the program</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a:latin typeface="Arial Black" panose="020B0A04020102020204" pitchFamily="34" charset="0"/>
              </a:rPr>
              <a:t>OU </a:t>
            </a:r>
            <a:r>
              <a:rPr lang="en-US" dirty="0" smtClean="0">
                <a:solidFill>
                  <a:srgbClr val="FFC000"/>
                </a:solidFill>
                <a:latin typeface="Arial Black" panose="020B0A04020102020204" pitchFamily="34" charset="0"/>
              </a:rPr>
              <a:t>senior </a:t>
            </a:r>
            <a:r>
              <a:rPr lang="en-US" dirty="0" smtClean="0">
                <a:latin typeface="Arial Black" panose="020B0A04020102020204" pitchFamily="34" charset="0"/>
              </a:rPr>
              <a:t>says she </a:t>
            </a:r>
            <a:r>
              <a:rPr lang="en-US" dirty="0">
                <a:latin typeface="Arial Black" panose="020B0A04020102020204" pitchFamily="34" charset="0"/>
              </a:rPr>
              <a:t>was </a:t>
            </a:r>
            <a:r>
              <a:rPr lang="en-US" dirty="0" smtClean="0">
                <a:latin typeface="Arial Black" panose="020B0A04020102020204" pitchFamily="34" charset="0"/>
              </a:rPr>
              <a:t>expelled</a:t>
            </a:r>
          </a:p>
          <a:p>
            <a:r>
              <a:rPr lang="en-US" dirty="0" smtClean="0">
                <a:latin typeface="Arial Black" panose="020B0A04020102020204" pitchFamily="34" charset="0"/>
              </a:rPr>
              <a:t>for </a:t>
            </a:r>
            <a:r>
              <a:rPr lang="en-US" dirty="0">
                <a:latin typeface="Arial Black" panose="020B0A04020102020204" pitchFamily="34" charset="0"/>
              </a:rPr>
              <a:t>taking </a:t>
            </a:r>
            <a:r>
              <a:rPr lang="en-US" dirty="0" smtClean="0">
                <a:latin typeface="Arial Black" panose="020B0A04020102020204" pitchFamily="34" charset="0"/>
              </a:rPr>
              <a:t>three sentence </a:t>
            </a:r>
          </a:p>
          <a:p>
            <a:r>
              <a:rPr lang="en-US" dirty="0" smtClean="0">
                <a:latin typeface="Arial Black" panose="020B0A04020102020204" pitchFamily="34" charset="0"/>
              </a:rPr>
              <a:t>fragments verbatim </a:t>
            </a:r>
            <a:r>
              <a:rPr lang="en-US" dirty="0">
                <a:latin typeface="Arial Black" panose="020B0A04020102020204" pitchFamily="34" charset="0"/>
              </a:rPr>
              <a:t>from </a:t>
            </a:r>
            <a:endParaRPr lang="en-US" dirty="0" smtClean="0">
              <a:latin typeface="Arial Black" panose="020B0A04020102020204" pitchFamily="34" charset="0"/>
            </a:endParaRPr>
          </a:p>
          <a:p>
            <a:r>
              <a:rPr lang="en-US" dirty="0" smtClean="0">
                <a:latin typeface="Arial Black" panose="020B0A04020102020204" pitchFamily="34" charset="0"/>
              </a:rPr>
              <a:t>Wikipedia </a:t>
            </a:r>
            <a:r>
              <a:rPr lang="en-US" dirty="0">
                <a:latin typeface="Arial Black" panose="020B0A04020102020204" pitchFamily="34" charset="0"/>
              </a:rPr>
              <a:t>and </a:t>
            </a:r>
            <a:r>
              <a:rPr lang="en-US" dirty="0" smtClean="0">
                <a:latin typeface="Arial Black" panose="020B0A04020102020204" pitchFamily="34" charset="0"/>
              </a:rPr>
              <a:t>for paraphrasing</a:t>
            </a:r>
          </a:p>
          <a:p>
            <a:r>
              <a:rPr lang="en-US" dirty="0" smtClean="0">
                <a:latin typeface="Arial Black" panose="020B0A04020102020204" pitchFamily="34" charset="0"/>
              </a:rPr>
              <a:t>a movie Synopsis from </a:t>
            </a:r>
            <a:r>
              <a:rPr lang="en-US" dirty="0">
                <a:latin typeface="Arial Black" panose="020B0A04020102020204" pitchFamily="34" charset="0"/>
              </a:rPr>
              <a:t>the </a:t>
            </a:r>
            <a:r>
              <a:rPr lang="en-US" dirty="0" smtClean="0">
                <a:latin typeface="Arial Black" panose="020B0A04020102020204" pitchFamily="34" charset="0"/>
              </a:rPr>
              <a:t>site...</a:t>
            </a:r>
          </a:p>
          <a:p>
            <a:r>
              <a:rPr lang="en-US" dirty="0" smtClean="0">
                <a:latin typeface="Arial Black" panose="020B0A04020102020204" pitchFamily="34" charset="0"/>
              </a:rPr>
              <a:t>The appeal </a:t>
            </a:r>
            <a:r>
              <a:rPr lang="en-US" dirty="0">
                <a:latin typeface="Arial Black" panose="020B0A04020102020204" pitchFamily="34" charset="0"/>
              </a:rPr>
              <a:t>she </a:t>
            </a:r>
            <a:r>
              <a:rPr lang="en-US" dirty="0" smtClean="0">
                <a:latin typeface="Arial Black" panose="020B0A04020102020204" pitchFamily="34" charset="0"/>
              </a:rPr>
              <a:t>mounted </a:t>
            </a:r>
            <a:r>
              <a:rPr lang="en-US" dirty="0">
                <a:latin typeface="Arial Black" panose="020B0A04020102020204" pitchFamily="34" charset="0"/>
              </a:rPr>
              <a:t>was </a:t>
            </a:r>
            <a:endParaRPr lang="en-US" dirty="0" smtClean="0">
              <a:latin typeface="Arial Black" panose="020B0A04020102020204" pitchFamily="34" charset="0"/>
            </a:endParaRPr>
          </a:p>
          <a:p>
            <a:r>
              <a:rPr lang="en-US" dirty="0" smtClean="0">
                <a:latin typeface="Arial Black" panose="020B0A04020102020204" pitchFamily="34" charset="0"/>
              </a:rPr>
              <a:t>also dismissed</a:t>
            </a:r>
            <a:r>
              <a:rPr lang="en-US" dirty="0">
                <a:latin typeface="Arial Black" panose="020B0A04020102020204" pitchFamily="34" charset="0"/>
              </a:rPr>
              <a:t>.</a:t>
            </a:r>
          </a:p>
        </p:txBody>
      </p:sp>
      <p:sp>
        <p:nvSpPr>
          <p:cNvPr id="9" name="TextBox 8"/>
          <p:cNvSpPr txBox="1"/>
          <p:nvPr/>
        </p:nvSpPr>
        <p:spPr>
          <a:xfrm>
            <a:off x="279974" y="5791200"/>
            <a:ext cx="3957624" cy="738664"/>
          </a:xfrm>
          <a:prstGeom prst="rect">
            <a:avLst/>
          </a:prstGeom>
          <a:noFill/>
        </p:spPr>
        <p:txBody>
          <a:bodyPr wrap="square" rtlCol="0">
            <a:spAutoFit/>
          </a:bodyPr>
          <a:lstStyle/>
          <a:p>
            <a:r>
              <a:rPr lang="en-US" sz="1400" b="1" dirty="0">
                <a:solidFill>
                  <a:srgbClr val="FFC000"/>
                </a:solidFill>
              </a:rPr>
              <a:t>http://www.usnews.com/education/blogs/paper-trail/2008/08/14/two-students-kicked-off-semester-at-sea-for-plagiarism</a:t>
            </a:r>
            <a:endParaRPr lang="en-US"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0" y="3058240"/>
            <a:ext cx="4599930" cy="3571159"/>
          </a:xfrm>
          <a:prstGeom prst="rect">
            <a:avLst/>
          </a:prstGeom>
        </p:spPr>
      </p:pic>
    </p:spTree>
    <p:extLst>
      <p:ext uri="{BB962C8B-B14F-4D97-AF65-F5344CB8AC3E}">
        <p14:creationId xmlns:p14="http://schemas.microsoft.com/office/powerpoint/2010/main" val="4224939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9"/>
            <a:ext cx="9144000" cy="981891"/>
          </a:xfrm>
        </p:spPr>
        <p:txBody>
          <a:bodyPr>
            <a:noAutofit/>
          </a:bodyPr>
          <a:lstStyle/>
          <a:p>
            <a:pPr algn="ctr"/>
            <a:r>
              <a:rPr lang="en-US" sz="5400" cap="small" dirty="0" smtClean="0">
                <a:solidFill>
                  <a:schemeClr val="accent1">
                    <a:lumMod val="60000"/>
                    <a:lumOff val="40000"/>
                  </a:schemeClr>
                </a:solidFill>
                <a:latin typeface="Arial Black" panose="020B0A04020102020204" pitchFamily="34" charset="0"/>
              </a:rPr>
              <a:t>Plagiarism Events</a:t>
            </a:r>
            <a:endParaRPr lang="en-US" sz="5400" cap="small" dirty="0">
              <a:solidFill>
                <a:schemeClr val="accent1">
                  <a:lumMod val="60000"/>
                  <a:lumOff val="40000"/>
                </a:schemeClr>
              </a:solidFill>
              <a:latin typeface="Arial Black" panose="020B0A04020102020204" pitchFamily="34" charset="0"/>
            </a:endParaRPr>
          </a:p>
        </p:txBody>
      </p:sp>
      <p:sp>
        <p:nvSpPr>
          <p:cNvPr id="5" name="AutoShape 4" descr="Image result for Schminke and Ambrose"/>
          <p:cNvSpPr>
            <a:spLocks noChangeAspect="1" noChangeArrowheads="1"/>
          </p:cNvSpPr>
          <p:nvPr/>
        </p:nvSpPr>
        <p:spPr bwMode="auto">
          <a:xfrm>
            <a:off x="155575" y="-144463"/>
            <a:ext cx="4030650" cy="4030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55575" y="914400"/>
            <a:ext cx="8988425" cy="3416320"/>
          </a:xfrm>
          <a:prstGeom prst="rect">
            <a:avLst/>
          </a:prstGeom>
          <a:noFill/>
        </p:spPr>
        <p:txBody>
          <a:bodyPr wrap="square" rtlCol="0">
            <a:spAutoFit/>
          </a:bodyPr>
          <a:lstStyle/>
          <a:p>
            <a:r>
              <a:rPr lang="en-US" dirty="0">
                <a:latin typeface="Arial Black" panose="020B0A04020102020204" pitchFamily="34" charset="0"/>
              </a:rPr>
              <a:t>Hiring imposters to sit exams and blatant copying: New report says students are going to extreme lengths to raise their grades as 16 universities are caught up in plagiarism scandal</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The </a:t>
            </a:r>
            <a:r>
              <a:rPr lang="en-US" b="1" dirty="0">
                <a:latin typeface="Arial Black" panose="020B0A04020102020204" pitchFamily="34" charset="0"/>
                <a:hlinkClick r:id="rId2"/>
              </a:rPr>
              <a:t>report</a:t>
            </a:r>
            <a:r>
              <a:rPr lang="en-US" dirty="0">
                <a:latin typeface="Arial Black" panose="020B0A04020102020204" pitchFamily="34" charset="0"/>
              </a:rPr>
              <a:t> found that 'plagiarism, collusion, recycling and ghost writing' were problems seen within a number of take-home assignments but was also </a:t>
            </a:r>
            <a:endParaRPr lang="en-US" dirty="0" smtClean="0">
              <a:latin typeface="Arial Black" panose="020B0A04020102020204" pitchFamily="34" charset="0"/>
            </a:endParaRPr>
          </a:p>
          <a:p>
            <a:r>
              <a:rPr lang="en-US" dirty="0" smtClean="0">
                <a:latin typeface="Arial Black" panose="020B0A04020102020204" pitchFamily="34" charset="0"/>
              </a:rPr>
              <a:t>seen </a:t>
            </a:r>
            <a:r>
              <a:rPr lang="en-US" dirty="0">
                <a:latin typeface="Arial Black" panose="020B0A04020102020204" pitchFamily="34" charset="0"/>
              </a:rPr>
              <a:t>extensively across </a:t>
            </a:r>
            <a:endParaRPr lang="en-US" dirty="0" smtClean="0">
              <a:latin typeface="Arial Black" panose="020B0A04020102020204" pitchFamily="34" charset="0"/>
            </a:endParaRPr>
          </a:p>
          <a:p>
            <a:r>
              <a:rPr lang="en-US" dirty="0" smtClean="0">
                <a:latin typeface="Arial Black" panose="020B0A04020102020204" pitchFamily="34" charset="0"/>
              </a:rPr>
              <a:t>multiple </a:t>
            </a:r>
            <a:r>
              <a:rPr lang="en-US" dirty="0">
                <a:latin typeface="Arial Black" panose="020B0A04020102020204" pitchFamily="34" charset="0"/>
              </a:rPr>
              <a:t>choice </a:t>
            </a:r>
            <a:endParaRPr lang="en-US" dirty="0" smtClean="0">
              <a:latin typeface="Arial Black" panose="020B0A04020102020204" pitchFamily="34" charset="0"/>
            </a:endParaRPr>
          </a:p>
          <a:p>
            <a:r>
              <a:rPr lang="en-US" dirty="0" smtClean="0">
                <a:latin typeface="Arial Black" panose="020B0A04020102020204" pitchFamily="34" charset="0"/>
              </a:rPr>
              <a:t>examinations</a:t>
            </a:r>
            <a:r>
              <a:rPr lang="en-US" dirty="0">
                <a:latin typeface="Arial Black" panose="020B0A04020102020204" pitchFamily="34" charset="0"/>
              </a:rPr>
              <a:t>.</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endParaRPr>
          </a:p>
        </p:txBody>
      </p:sp>
      <p:sp>
        <p:nvSpPr>
          <p:cNvPr id="9" name="TextBox 8"/>
          <p:cNvSpPr txBox="1"/>
          <p:nvPr/>
        </p:nvSpPr>
        <p:spPr>
          <a:xfrm>
            <a:off x="155575" y="5029200"/>
            <a:ext cx="3273425" cy="1600438"/>
          </a:xfrm>
          <a:prstGeom prst="rect">
            <a:avLst/>
          </a:prstGeom>
          <a:noFill/>
        </p:spPr>
        <p:txBody>
          <a:bodyPr wrap="square" rtlCol="0">
            <a:spAutoFit/>
          </a:bodyPr>
          <a:lstStyle/>
          <a:p>
            <a:r>
              <a:rPr lang="en-US" sz="1400" dirty="0"/>
              <a:t>Read more: </a:t>
            </a:r>
            <a:r>
              <a:rPr lang="en-US" sz="1400" dirty="0">
                <a:hlinkClick r:id="rId3"/>
              </a:rPr>
              <a:t>http://www.dailymail.co.uk/news/article-3192473/New-University-Sydney-report-proves-students-going-extreme-lengths-pass-exams-16-universities-caught-plagiarism-scandals.html#ixzz4IkrfvPvE</a:t>
            </a:r>
            <a:r>
              <a:rPr lang="en-US" sz="1400" dirty="0"/>
              <a:t> </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575" y="3001190"/>
            <a:ext cx="5367866" cy="3581401"/>
          </a:xfrm>
          <a:prstGeom prst="rect">
            <a:avLst/>
          </a:prstGeom>
        </p:spPr>
      </p:pic>
    </p:spTree>
    <p:extLst>
      <p:ext uri="{BB962C8B-B14F-4D97-AF65-F5344CB8AC3E}">
        <p14:creationId xmlns:p14="http://schemas.microsoft.com/office/powerpoint/2010/main" val="4281237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86" y="-6531"/>
            <a:ext cx="9144000" cy="1073331"/>
          </a:xfrm>
        </p:spPr>
        <p:txBody>
          <a:bodyPr>
            <a:noAutofit/>
          </a:bodyPr>
          <a:lstStyle/>
          <a:p>
            <a:pPr algn="ctr"/>
            <a:r>
              <a:rPr lang="en-US" sz="6000" cap="small" dirty="0">
                <a:solidFill>
                  <a:schemeClr val="accent1">
                    <a:lumMod val="60000"/>
                    <a:lumOff val="40000"/>
                  </a:schemeClr>
                </a:solidFill>
                <a:latin typeface="Arial Black" panose="020B0A04020102020204" pitchFamily="34" charset="0"/>
              </a:rPr>
              <a:t>Plagiarism Events</a:t>
            </a:r>
          </a:p>
        </p:txBody>
      </p:sp>
      <p:sp>
        <p:nvSpPr>
          <p:cNvPr id="5" name="AutoShape 4" descr="Image result for Schminke and Ambrose"/>
          <p:cNvSpPr>
            <a:spLocks noChangeAspect="1" noChangeArrowheads="1"/>
          </p:cNvSpPr>
          <p:nvPr/>
        </p:nvSpPr>
        <p:spPr bwMode="auto">
          <a:xfrm>
            <a:off x="155575" y="-144463"/>
            <a:ext cx="4030650" cy="4030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2902" r="9388"/>
          <a:stretch/>
        </p:blipFill>
        <p:spPr>
          <a:xfrm>
            <a:off x="1322614" y="1881754"/>
            <a:ext cx="6217920" cy="3810000"/>
          </a:xfrm>
          <a:prstGeom prst="rect">
            <a:avLst/>
          </a:prstGeom>
        </p:spPr>
      </p:pic>
      <p:sp>
        <p:nvSpPr>
          <p:cNvPr id="8" name="TextBox 7"/>
          <p:cNvSpPr txBox="1"/>
          <p:nvPr/>
        </p:nvSpPr>
        <p:spPr>
          <a:xfrm>
            <a:off x="431074" y="1108623"/>
            <a:ext cx="8001000" cy="646331"/>
          </a:xfrm>
          <a:prstGeom prst="rect">
            <a:avLst/>
          </a:prstGeom>
          <a:noFill/>
        </p:spPr>
        <p:txBody>
          <a:bodyPr wrap="square" rtlCol="0">
            <a:spAutoFit/>
          </a:bodyPr>
          <a:lstStyle/>
          <a:p>
            <a:r>
              <a:rPr lang="en-US" b="1" dirty="0" err="1"/>
              <a:t>Schminke</a:t>
            </a:r>
            <a:r>
              <a:rPr lang="en-US" b="1" dirty="0"/>
              <a:t> and Ambrose (2014) authored an editorial explanation to the retraction of one of their previous editorials. </a:t>
            </a:r>
          </a:p>
        </p:txBody>
      </p:sp>
      <p:sp>
        <p:nvSpPr>
          <p:cNvPr id="9" name="TextBox 8"/>
          <p:cNvSpPr txBox="1"/>
          <p:nvPr/>
        </p:nvSpPr>
        <p:spPr>
          <a:xfrm>
            <a:off x="192586" y="5833023"/>
            <a:ext cx="8839200" cy="1015663"/>
          </a:xfrm>
          <a:prstGeom prst="rect">
            <a:avLst/>
          </a:prstGeom>
          <a:noFill/>
        </p:spPr>
        <p:txBody>
          <a:bodyPr wrap="square" rtlCol="0">
            <a:spAutoFit/>
          </a:bodyPr>
          <a:lstStyle/>
          <a:p>
            <a:r>
              <a:rPr lang="en-US" sz="1400" b="1" dirty="0" err="1">
                <a:solidFill>
                  <a:srgbClr val="FFC000"/>
                </a:solidFill>
              </a:rPr>
              <a:t>Schminke</a:t>
            </a:r>
            <a:r>
              <a:rPr lang="en-US" sz="1400" b="1" dirty="0">
                <a:solidFill>
                  <a:srgbClr val="FFC000"/>
                </a:solidFill>
              </a:rPr>
              <a:t>, M. &amp; Ambrose, M. L. (2014). Retraction statement for 'Ethics and Integrity of the Publishing Process: Myths, Facts, and a Roadmap'. </a:t>
            </a:r>
            <a:r>
              <a:rPr lang="en-US" sz="1400" b="1" i="1" dirty="0">
                <a:solidFill>
                  <a:srgbClr val="FFC000"/>
                </a:solidFill>
              </a:rPr>
              <a:t>Management and Organization Review</a:t>
            </a:r>
            <a:r>
              <a:rPr lang="en-US" sz="1400" b="1" dirty="0">
                <a:solidFill>
                  <a:srgbClr val="FFC000"/>
                </a:solidFill>
              </a:rPr>
              <a:t>, 10:1, March 2014, 157–162</a:t>
            </a:r>
          </a:p>
          <a:p>
            <a:endParaRPr lang="en-US" dirty="0"/>
          </a:p>
        </p:txBody>
      </p:sp>
    </p:spTree>
    <p:extLst>
      <p:ext uri="{BB962C8B-B14F-4D97-AF65-F5344CB8AC3E}">
        <p14:creationId xmlns:p14="http://schemas.microsoft.com/office/powerpoint/2010/main" val="3562343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1219200"/>
          </a:xfrm>
        </p:spPr>
        <p:txBody>
          <a:bodyPr>
            <a:noAutofit/>
          </a:bodyPr>
          <a:lstStyle/>
          <a:p>
            <a:pPr algn="ctr"/>
            <a:r>
              <a:rPr lang="en-US" sz="6000" cap="small" dirty="0" err="1" smtClean="0">
                <a:solidFill>
                  <a:schemeClr val="accent1">
                    <a:lumMod val="60000"/>
                    <a:lumOff val="40000"/>
                  </a:schemeClr>
                </a:solidFill>
                <a:latin typeface="Arial Black" panose="020B0A04020102020204" pitchFamily="34" charset="0"/>
              </a:rPr>
              <a:t>Donatus</a:t>
            </a:r>
            <a:endParaRPr lang="en-US" sz="6000" cap="small" dirty="0">
              <a:solidFill>
                <a:schemeClr val="accent1">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533400" y="1219200"/>
            <a:ext cx="8001000" cy="3810000"/>
          </a:xfrm>
        </p:spPr>
        <p:txBody>
          <a:bodyPr>
            <a:normAutofit/>
          </a:bodyPr>
          <a:lstStyle/>
          <a:p>
            <a:pPr marL="0" indent="0">
              <a:buNone/>
            </a:pPr>
            <a:r>
              <a:rPr lang="en-US" sz="6000" cap="none" dirty="0" smtClean="0">
                <a:latin typeface="Arial Black" panose="020B0A04020102020204" pitchFamily="34" charset="0"/>
              </a:rPr>
              <a:t>“Perish those who said our good things before we did.”</a:t>
            </a:r>
          </a:p>
        </p:txBody>
      </p:sp>
      <p:sp>
        <p:nvSpPr>
          <p:cNvPr id="4" name="TextBox 3"/>
          <p:cNvSpPr txBox="1"/>
          <p:nvPr/>
        </p:nvSpPr>
        <p:spPr>
          <a:xfrm>
            <a:off x="511233" y="5041669"/>
            <a:ext cx="8305800" cy="1384995"/>
          </a:xfrm>
          <a:prstGeom prst="rect">
            <a:avLst/>
          </a:prstGeom>
          <a:noFill/>
        </p:spPr>
        <p:txBody>
          <a:bodyPr wrap="square" rtlCol="0">
            <a:spAutoFit/>
          </a:bodyPr>
          <a:lstStyle/>
          <a:p>
            <a:pPr algn="ctr"/>
            <a:r>
              <a:rPr lang="en-US" sz="1400" b="1" u="sng" dirty="0" err="1">
                <a:solidFill>
                  <a:srgbClr val="FFC000"/>
                </a:solidFill>
              </a:rPr>
              <a:t>Donatus</a:t>
            </a:r>
            <a:r>
              <a:rPr lang="en-US" sz="1400" b="1" u="sng" dirty="0">
                <a:solidFill>
                  <a:srgbClr val="FFC000"/>
                </a:solidFill>
              </a:rPr>
              <a:t>. (2013). Columbia Electronic Encyclopedia, 6th Edition, 1 </a:t>
            </a:r>
            <a:r>
              <a:rPr lang="en-US" sz="1400" dirty="0" smtClean="0"/>
              <a:t>&amp; </a:t>
            </a:r>
          </a:p>
          <a:p>
            <a:pPr algn="ctr"/>
            <a:r>
              <a:rPr lang="en-US" sz="1400" b="1" u="sng" dirty="0" smtClean="0">
                <a:solidFill>
                  <a:srgbClr val="FFC000"/>
                </a:solidFill>
                <a:hlinkClick r:id="rId2"/>
              </a:rPr>
              <a:t>http</a:t>
            </a:r>
            <a:r>
              <a:rPr lang="en-US" sz="1400" b="1" u="sng" dirty="0">
                <a:solidFill>
                  <a:srgbClr val="FFC000"/>
                </a:solidFill>
                <a:hlinkClick r:id="rId2"/>
              </a:rPr>
              <a:t>://famous-quotes.com/author.php?aid=2084</a:t>
            </a:r>
            <a:endParaRPr lang="en-US" sz="1400" b="1" u="sng" dirty="0">
              <a:solidFill>
                <a:srgbClr val="FFC000"/>
              </a:solidFill>
            </a:endParaRPr>
          </a:p>
          <a:p>
            <a:pPr algn="ctr"/>
            <a:endParaRPr lang="en-US" sz="1400" b="1" dirty="0" smtClean="0"/>
          </a:p>
          <a:p>
            <a:pPr algn="ctr"/>
            <a:r>
              <a:rPr lang="en-US" sz="1400" b="1" dirty="0" err="1" smtClean="0"/>
              <a:t>Donatus</a:t>
            </a:r>
            <a:r>
              <a:rPr lang="en-US" sz="1400" dirty="0"/>
              <a:t> (</a:t>
            </a:r>
            <a:r>
              <a:rPr lang="en-US" sz="1400" dirty="0" err="1"/>
              <a:t>Aelius</a:t>
            </a:r>
            <a:r>
              <a:rPr lang="en-US" sz="1400" dirty="0"/>
              <a:t> </a:t>
            </a:r>
            <a:r>
              <a:rPr lang="en-US" sz="1400" b="1" dirty="0" err="1"/>
              <a:t>Donatus</a:t>
            </a:r>
            <a:r>
              <a:rPr lang="en-US" sz="1400" dirty="0"/>
              <a:t>) (</a:t>
            </a:r>
            <a:r>
              <a:rPr lang="en-US" sz="1400" dirty="0" err="1"/>
              <a:t>ē′lēəs</a:t>
            </a:r>
            <a:r>
              <a:rPr lang="en-US" sz="1400" dirty="0"/>
              <a:t> </a:t>
            </a:r>
            <a:r>
              <a:rPr lang="en-US" sz="1400" dirty="0" err="1"/>
              <a:t>dōnät′əs</a:t>
            </a:r>
            <a:r>
              <a:rPr lang="en-US" sz="1400" dirty="0"/>
              <a:t>), fl. 353, Roman grammarian; teacher of St. Jerome. His only well-known work, the </a:t>
            </a:r>
            <a:r>
              <a:rPr lang="en-US" sz="1400" i="1" dirty="0" err="1"/>
              <a:t>Ars</a:t>
            </a:r>
            <a:r>
              <a:rPr lang="en-US" sz="1400" i="1" dirty="0"/>
              <a:t> </a:t>
            </a:r>
            <a:r>
              <a:rPr lang="en-US" sz="1400" i="1" dirty="0" err="1"/>
              <a:t>grammatica</a:t>
            </a:r>
            <a:r>
              <a:rPr lang="en-US" sz="1400" dirty="0"/>
              <a:t> [elements of grammar], was throughout the Middle Ages the standard elementary Latin grammar</a:t>
            </a:r>
            <a:r>
              <a:rPr lang="en-US" sz="1400" dirty="0" smtClean="0"/>
              <a:t>. </a:t>
            </a:r>
            <a:endParaRPr lang="en-US" sz="1400" b="1" u="sng" dirty="0">
              <a:solidFill>
                <a:srgbClr val="FFC000"/>
              </a:solidFill>
            </a:endParaRPr>
          </a:p>
        </p:txBody>
      </p:sp>
    </p:spTree>
    <p:extLst>
      <p:ext uri="{BB962C8B-B14F-4D97-AF65-F5344CB8AC3E}">
        <p14:creationId xmlns:p14="http://schemas.microsoft.com/office/powerpoint/2010/main" val="3703270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534400" cy="3581400"/>
          </a:xfrm>
        </p:spPr>
        <p:txBody>
          <a:bodyPr>
            <a:noAutofit/>
          </a:bodyPr>
          <a:lstStyle/>
          <a:p>
            <a:r>
              <a:rPr lang="en-US" cap="small" dirty="0" smtClean="0">
                <a:solidFill>
                  <a:srgbClr val="00B050"/>
                </a:solidFill>
                <a:latin typeface="Arial Black" panose="020B0A04020102020204" pitchFamily="34" charset="0"/>
              </a:rPr>
              <a:t/>
            </a:r>
            <a:br>
              <a:rPr lang="en-US" cap="small" dirty="0" smtClean="0">
                <a:solidFill>
                  <a:srgbClr val="00B050"/>
                </a:solidFill>
                <a:latin typeface="Arial Black" panose="020B0A04020102020204" pitchFamily="34" charset="0"/>
              </a:rPr>
            </a:br>
            <a:r>
              <a:rPr lang="en-US" cap="small" dirty="0">
                <a:solidFill>
                  <a:srgbClr val="00B050"/>
                </a:solidFill>
                <a:latin typeface="Arial Black" panose="020B0A04020102020204" pitchFamily="34" charset="0"/>
              </a:rPr>
              <a:t/>
            </a:r>
            <a:br>
              <a:rPr lang="en-US" cap="small" dirty="0">
                <a:solidFill>
                  <a:srgbClr val="00B050"/>
                </a:solidFill>
                <a:latin typeface="Arial Black" panose="020B0A04020102020204" pitchFamily="34" charset="0"/>
              </a:rPr>
            </a:br>
            <a:r>
              <a:rPr lang="en-US" sz="8800" cap="small" dirty="0" smtClean="0">
                <a:solidFill>
                  <a:srgbClr val="00B050"/>
                </a:solidFill>
                <a:latin typeface="Arial Black" panose="020B0A04020102020204" pitchFamily="34" charset="0"/>
              </a:rPr>
              <a:t>Thank You</a:t>
            </a:r>
            <a:r>
              <a:rPr lang="en-US" cap="small" dirty="0" smtClean="0">
                <a:solidFill>
                  <a:srgbClr val="00B050"/>
                </a:solidFill>
                <a:latin typeface="Arial Black" panose="020B0A04020102020204" pitchFamily="34" charset="0"/>
              </a:rPr>
              <a:t/>
            </a:r>
            <a:br>
              <a:rPr lang="en-US" cap="small" dirty="0" smtClean="0">
                <a:solidFill>
                  <a:srgbClr val="00B050"/>
                </a:solidFill>
                <a:latin typeface="Arial Black" panose="020B0A04020102020204" pitchFamily="34" charset="0"/>
              </a:rPr>
            </a:br>
            <a:r>
              <a:rPr lang="en-US" cap="small" dirty="0" smtClean="0">
                <a:solidFill>
                  <a:srgbClr val="00B050"/>
                </a:solidFill>
                <a:latin typeface="Arial Black" panose="020B0A04020102020204" pitchFamily="34" charset="0"/>
              </a:rPr>
              <a:t/>
            </a:r>
            <a:br>
              <a:rPr lang="en-US" cap="small" dirty="0" smtClean="0">
                <a:solidFill>
                  <a:srgbClr val="00B050"/>
                </a:solidFill>
                <a:latin typeface="Arial Black" panose="020B0A04020102020204" pitchFamily="34" charset="0"/>
              </a:rPr>
            </a:br>
            <a:r>
              <a:rPr lang="en-US" sz="6000" cap="small" dirty="0" smtClean="0">
                <a:solidFill>
                  <a:srgbClr val="00B050"/>
                </a:solidFill>
                <a:latin typeface="Arial Black" panose="020B0A04020102020204" pitchFamily="34" charset="0"/>
              </a:rPr>
              <a:t>Audience Questions</a:t>
            </a:r>
            <a:br>
              <a:rPr lang="en-US" sz="6000" cap="small" dirty="0" smtClean="0">
                <a:solidFill>
                  <a:srgbClr val="00B050"/>
                </a:solidFill>
                <a:latin typeface="Arial Black" panose="020B0A04020102020204" pitchFamily="34" charset="0"/>
              </a:rPr>
            </a:br>
            <a:r>
              <a:rPr lang="en-US" sz="6000" cap="small" dirty="0" smtClean="0">
                <a:solidFill>
                  <a:srgbClr val="00B050"/>
                </a:solidFill>
                <a:latin typeface="Arial Black" panose="020B0A04020102020204" pitchFamily="34" charset="0"/>
              </a:rPr>
              <a:t>&amp; Suggestions</a:t>
            </a:r>
            <a:endParaRPr lang="en-US" sz="6000" cap="small" dirty="0">
              <a:solidFill>
                <a:srgbClr val="00B050"/>
              </a:solidFill>
              <a:latin typeface="Arial Black" panose="020B0A04020102020204" pitchFamily="34" charset="0"/>
            </a:endParaRPr>
          </a:p>
        </p:txBody>
      </p:sp>
      <p:sp>
        <p:nvSpPr>
          <p:cNvPr id="4" name="Subtitle 3"/>
          <p:cNvSpPr>
            <a:spLocks noGrp="1"/>
          </p:cNvSpPr>
          <p:nvPr>
            <p:ph type="subTitle" idx="1"/>
          </p:nvPr>
        </p:nvSpPr>
        <p:spPr>
          <a:xfrm>
            <a:off x="1066800" y="5645331"/>
            <a:ext cx="6507167" cy="1219200"/>
          </a:xfrm>
        </p:spPr>
        <p:txBody>
          <a:bodyPr>
            <a:noAutofit/>
          </a:bodyPr>
          <a:lstStyle/>
          <a:p>
            <a:r>
              <a:rPr lang="en-US" sz="4800" b="1" dirty="0">
                <a:solidFill>
                  <a:srgbClr val="FFC000"/>
                </a:solidFill>
                <a:latin typeface="Arial Black" panose="020B0A04020102020204" pitchFamily="34" charset="0"/>
              </a:rPr>
              <a:t>Rob Mayes</a:t>
            </a:r>
            <a:endParaRPr lang="en-US" sz="4400" dirty="0">
              <a:solidFill>
                <a:srgbClr val="FFC000"/>
              </a:solidFill>
            </a:endParaRPr>
          </a:p>
        </p:txBody>
      </p:sp>
    </p:spTree>
    <p:extLst>
      <p:ext uri="{BB962C8B-B14F-4D97-AF65-F5344CB8AC3E}">
        <p14:creationId xmlns:p14="http://schemas.microsoft.com/office/powerpoint/2010/main" val="4190686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noAutofit/>
          </a:bodyPr>
          <a:lstStyle/>
          <a:p>
            <a:pPr algn="ctr"/>
            <a:r>
              <a:rPr lang="en-US" sz="6000" cap="small" dirty="0" smtClean="0">
                <a:solidFill>
                  <a:schemeClr val="accent1">
                    <a:lumMod val="60000"/>
                    <a:lumOff val="40000"/>
                  </a:schemeClr>
                </a:solidFill>
                <a:latin typeface="Arial Black" panose="020B0A04020102020204" pitchFamily="34" charset="0"/>
              </a:rPr>
              <a:t>What is Plagiarism?</a:t>
            </a:r>
            <a:endParaRPr lang="en-US" sz="6000" cap="small" dirty="0">
              <a:solidFill>
                <a:schemeClr val="accent1">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533400" y="1676400"/>
            <a:ext cx="7924800" cy="3962400"/>
          </a:xfrm>
        </p:spPr>
        <p:txBody>
          <a:bodyPr>
            <a:noAutofit/>
          </a:bodyPr>
          <a:lstStyle/>
          <a:p>
            <a:pPr marL="0" indent="0">
              <a:buNone/>
            </a:pPr>
            <a:r>
              <a:rPr lang="en-US" sz="3200" dirty="0" smtClean="0">
                <a:effectLst/>
                <a:latin typeface="Arial Black" panose="020B0A04020102020204" pitchFamily="34" charset="0"/>
              </a:rPr>
              <a:t>The Latin word </a:t>
            </a:r>
            <a:r>
              <a:rPr lang="en-US" sz="3200" i="1" dirty="0" err="1" smtClean="0">
                <a:solidFill>
                  <a:srgbClr val="FFC000"/>
                </a:solidFill>
                <a:effectLst/>
                <a:latin typeface="Arial Black" panose="020B0A04020102020204" pitchFamily="34" charset="0"/>
              </a:rPr>
              <a:t>plagiarius</a:t>
            </a:r>
            <a:r>
              <a:rPr lang="en-US" sz="3200" dirty="0">
                <a:effectLst/>
                <a:latin typeface="Arial Black" panose="020B0A04020102020204" pitchFamily="34" charset="0"/>
              </a:rPr>
              <a:t> </a:t>
            </a:r>
            <a:r>
              <a:rPr lang="en-US" sz="3200" dirty="0">
                <a:solidFill>
                  <a:srgbClr val="FFC000"/>
                </a:solidFill>
                <a:effectLst/>
                <a:latin typeface="Arial Black" panose="020B0A04020102020204" pitchFamily="34" charset="0"/>
              </a:rPr>
              <a:t>(</a:t>
            </a:r>
            <a:r>
              <a:rPr lang="en-US" sz="3200" i="1" dirty="0" smtClean="0">
                <a:solidFill>
                  <a:srgbClr val="FFC000"/>
                </a:solidFill>
                <a:effectLst/>
                <a:latin typeface="Arial Black" panose="020B0A04020102020204" pitchFamily="34" charset="0"/>
              </a:rPr>
              <a:t>kidnapper)</a:t>
            </a:r>
            <a:r>
              <a:rPr lang="en-US" sz="3200" dirty="0" smtClean="0">
                <a:effectLst/>
                <a:latin typeface="Arial Black" panose="020B0A04020102020204" pitchFamily="34" charset="0"/>
              </a:rPr>
              <a:t> used to </a:t>
            </a:r>
            <a:r>
              <a:rPr lang="en-US" sz="3200" dirty="0">
                <a:effectLst/>
                <a:latin typeface="Arial Black" panose="020B0A04020102020204" pitchFamily="34" charset="0"/>
              </a:rPr>
              <a:t>denote stealing someone else's work was </a:t>
            </a:r>
            <a:r>
              <a:rPr lang="en-US" sz="3200" dirty="0" smtClean="0">
                <a:effectLst/>
                <a:latin typeface="Arial Black" panose="020B0A04020102020204" pitchFamily="34" charset="0"/>
              </a:rPr>
              <a:t>credited to the </a:t>
            </a:r>
            <a:r>
              <a:rPr lang="en-US" sz="3200" dirty="0">
                <a:effectLst/>
                <a:latin typeface="Arial Black" panose="020B0A04020102020204" pitchFamily="34" charset="0"/>
              </a:rPr>
              <a:t>Roman poet </a:t>
            </a:r>
            <a:r>
              <a:rPr lang="en-US" sz="3200" dirty="0">
                <a:effectLst/>
                <a:latin typeface="Arial Black" panose="020B0A04020102020204" pitchFamily="34" charset="0"/>
                <a:hlinkClick r:id="rId2" tooltip="Martial"/>
              </a:rPr>
              <a:t>Martial</a:t>
            </a:r>
            <a:r>
              <a:rPr lang="en-US" sz="3200" dirty="0">
                <a:effectLst/>
                <a:latin typeface="Arial Black" panose="020B0A04020102020204" pitchFamily="34" charset="0"/>
              </a:rPr>
              <a:t>, who complained that another poet had "kidnapped his verses". </a:t>
            </a:r>
            <a:endParaRPr lang="en-US" sz="3200" cap="none" dirty="0" smtClean="0">
              <a:solidFill>
                <a:srgbClr val="FFC000"/>
              </a:solidFill>
              <a:latin typeface="Arial Black" panose="020B0A04020102020204" pitchFamily="34" charset="0"/>
            </a:endParaRPr>
          </a:p>
        </p:txBody>
      </p:sp>
      <p:sp>
        <p:nvSpPr>
          <p:cNvPr id="4" name="TextBox 3"/>
          <p:cNvSpPr txBox="1"/>
          <p:nvPr/>
        </p:nvSpPr>
        <p:spPr>
          <a:xfrm>
            <a:off x="1752600" y="6096000"/>
            <a:ext cx="5181600" cy="381000"/>
          </a:xfrm>
          <a:prstGeom prst="rect">
            <a:avLst/>
          </a:prstGeom>
          <a:noFill/>
        </p:spPr>
        <p:txBody>
          <a:bodyPr wrap="square" rtlCol="0">
            <a:spAutoFit/>
          </a:bodyPr>
          <a:lstStyle/>
          <a:p>
            <a:r>
              <a:rPr lang="en-US" dirty="0">
                <a:solidFill>
                  <a:srgbClr val="00B0F0"/>
                </a:solidFill>
                <a:latin typeface="Arial Black" panose="020B0A04020102020204" pitchFamily="34" charset="0"/>
              </a:rPr>
              <a:t>https://en.wikipedia.org/wiki/Plagiarism</a:t>
            </a:r>
          </a:p>
        </p:txBody>
      </p:sp>
    </p:spTree>
    <p:extLst>
      <p:ext uri="{BB962C8B-B14F-4D97-AF65-F5344CB8AC3E}">
        <p14:creationId xmlns:p14="http://schemas.microsoft.com/office/powerpoint/2010/main" val="598352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4"/>
            <a:ext cx="9144000" cy="1367246"/>
          </a:xfrm>
        </p:spPr>
        <p:txBody>
          <a:bodyPr>
            <a:noAutofit/>
          </a:bodyPr>
          <a:lstStyle/>
          <a:p>
            <a:pPr algn="ctr"/>
            <a:r>
              <a:rPr lang="en-US" sz="6000" cap="small" dirty="0" smtClean="0">
                <a:solidFill>
                  <a:schemeClr val="accent1">
                    <a:lumMod val="60000"/>
                    <a:lumOff val="40000"/>
                  </a:schemeClr>
                </a:solidFill>
                <a:latin typeface="Arial Black" panose="020B0A04020102020204" pitchFamily="34" charset="0"/>
              </a:rPr>
              <a:t>Why The Concern?</a:t>
            </a:r>
            <a:endParaRPr lang="en-US" sz="6000" cap="small" dirty="0">
              <a:solidFill>
                <a:schemeClr val="accent1">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114300" y="1447800"/>
            <a:ext cx="8915400" cy="4953000"/>
          </a:xfrm>
        </p:spPr>
        <p:txBody>
          <a:bodyPr>
            <a:normAutofit fontScale="85000" lnSpcReduction="20000"/>
          </a:bodyPr>
          <a:lstStyle/>
          <a:p>
            <a:r>
              <a:rPr lang="en-US" sz="6000" cap="none" dirty="0" smtClean="0">
                <a:solidFill>
                  <a:srgbClr val="FFC000"/>
                </a:solidFill>
                <a:latin typeface="Arial Black" panose="020B0A04020102020204" pitchFamily="34" charset="0"/>
              </a:rPr>
              <a:t>Student-Cheating</a:t>
            </a:r>
          </a:p>
          <a:p>
            <a:pPr lvl="1"/>
            <a:r>
              <a:rPr lang="en-US" sz="5800" cap="none" dirty="0" smtClean="0">
                <a:solidFill>
                  <a:srgbClr val="FFC000"/>
                </a:solidFill>
                <a:latin typeface="Arial Black" panose="020B0A04020102020204" pitchFamily="34" charset="0"/>
              </a:rPr>
              <a:t>Fairness</a:t>
            </a:r>
          </a:p>
          <a:p>
            <a:pPr lvl="1"/>
            <a:r>
              <a:rPr lang="en-US" sz="5800" cap="none" dirty="0" smtClean="0">
                <a:solidFill>
                  <a:srgbClr val="FFC000"/>
                </a:solidFill>
                <a:latin typeface="Arial Black" panose="020B0A04020102020204" pitchFamily="34" charset="0"/>
              </a:rPr>
              <a:t>Fraud</a:t>
            </a:r>
          </a:p>
          <a:p>
            <a:r>
              <a:rPr lang="en-US" sz="6000" cap="none" dirty="0" smtClean="0">
                <a:solidFill>
                  <a:srgbClr val="FFC000"/>
                </a:solidFill>
                <a:latin typeface="Arial Black" panose="020B0A04020102020204" pitchFamily="34" charset="0"/>
              </a:rPr>
              <a:t>Professional-Theft</a:t>
            </a:r>
          </a:p>
          <a:p>
            <a:pPr lvl="1"/>
            <a:r>
              <a:rPr lang="en-US" sz="5800" cap="none" dirty="0" smtClean="0">
                <a:solidFill>
                  <a:srgbClr val="FFC000"/>
                </a:solidFill>
                <a:latin typeface="Arial Black" panose="020B0A04020102020204" pitchFamily="34" charset="0"/>
              </a:rPr>
              <a:t>Loss of Income</a:t>
            </a:r>
          </a:p>
          <a:p>
            <a:pPr lvl="1"/>
            <a:r>
              <a:rPr lang="en-US" sz="5800" cap="none" dirty="0" smtClean="0">
                <a:solidFill>
                  <a:srgbClr val="FFC000"/>
                </a:solidFill>
                <a:latin typeface="Arial Black" panose="020B0A04020102020204" pitchFamily="34" charset="0"/>
              </a:rPr>
              <a:t>Loss of Recognition</a:t>
            </a:r>
          </a:p>
        </p:txBody>
      </p:sp>
    </p:spTree>
    <p:extLst>
      <p:ext uri="{BB962C8B-B14F-4D97-AF65-F5344CB8AC3E}">
        <p14:creationId xmlns:p14="http://schemas.microsoft.com/office/powerpoint/2010/main" val="585716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1905000"/>
          </a:xfrm>
        </p:spPr>
        <p:txBody>
          <a:bodyPr>
            <a:noAutofit/>
          </a:bodyPr>
          <a:lstStyle/>
          <a:p>
            <a:pPr algn="ctr"/>
            <a:r>
              <a:rPr lang="en-US" sz="9600" cap="none" dirty="0">
                <a:solidFill>
                  <a:srgbClr val="00B0F0"/>
                </a:solidFill>
                <a:latin typeface="Arial Black" panose="020B0A04020102020204" pitchFamily="34" charset="0"/>
              </a:rPr>
              <a:t>Joe Biden</a:t>
            </a:r>
          </a:p>
        </p:txBody>
      </p:sp>
      <p:sp>
        <p:nvSpPr>
          <p:cNvPr id="3" name="Content Placeholder 2"/>
          <p:cNvSpPr>
            <a:spLocks noGrp="1"/>
          </p:cNvSpPr>
          <p:nvPr>
            <p:ph idx="1"/>
          </p:nvPr>
        </p:nvSpPr>
        <p:spPr>
          <a:xfrm>
            <a:off x="2846342" y="1905000"/>
            <a:ext cx="6315075" cy="3381375"/>
          </a:xfrm>
        </p:spPr>
        <p:txBody>
          <a:bodyPr>
            <a:normAutofit lnSpcReduction="10000"/>
          </a:bodyPr>
          <a:lstStyle/>
          <a:p>
            <a:pPr marL="0" indent="0">
              <a:buNone/>
            </a:pPr>
            <a:r>
              <a:rPr lang="en-US" dirty="0" smtClean="0">
                <a:effectLst/>
                <a:latin typeface="Arial Black" panose="020B0A04020102020204" pitchFamily="34" charset="0"/>
              </a:rPr>
              <a:t>The </a:t>
            </a:r>
            <a:r>
              <a:rPr lang="en-US" dirty="0">
                <a:effectLst/>
                <a:latin typeface="Arial Black" panose="020B0A04020102020204" pitchFamily="34" charset="0"/>
              </a:rPr>
              <a:t>vice president was </a:t>
            </a:r>
            <a:r>
              <a:rPr lang="en-US" dirty="0">
                <a:solidFill>
                  <a:srgbClr val="FF0000"/>
                </a:solidFill>
                <a:effectLst/>
                <a:latin typeface="Arial Black" panose="020B0A04020102020204" pitchFamily="34" charset="0"/>
              </a:rPr>
              <a:t>forced to withdraw from the 1988 presidential race over allegations of plagiarism</a:t>
            </a:r>
            <a:r>
              <a:rPr lang="en-US" dirty="0">
                <a:effectLst/>
                <a:latin typeface="Arial Black" panose="020B0A04020102020204" pitchFamily="34" charset="0"/>
              </a:rPr>
              <a:t>. Many parts of Biden’s speeches on the trail, as Maureen Dowd of the New York Times reported, were lifted from the unsuccessful run of British politician Neil Kinnock of the Labor Party against Prime Minister Margaret Thatcher. Revelations followed that Biden took parts of his speeches from Robert Kennedy, JFK and Hubert Humphrey</a:t>
            </a:r>
            <a:r>
              <a:rPr lang="en-US" dirty="0" smtClean="0">
                <a:effectLst/>
                <a:latin typeface="Arial Black" panose="020B0A04020102020204" pitchFamily="34" charset="0"/>
              </a:rPr>
              <a:t>.</a:t>
            </a:r>
          </a:p>
        </p:txBody>
      </p:sp>
      <p:pic>
        <p:nvPicPr>
          <p:cNvPr id="5" name="Picture 4"/>
          <p:cNvPicPr>
            <a:picLocks noChangeAspect="1"/>
          </p:cNvPicPr>
          <p:nvPr/>
        </p:nvPicPr>
        <p:blipFill>
          <a:blip r:embed="rId2"/>
          <a:stretch>
            <a:fillRect/>
          </a:stretch>
        </p:blipFill>
        <p:spPr>
          <a:xfrm>
            <a:off x="187234" y="2071687"/>
            <a:ext cx="2659108" cy="3048000"/>
          </a:xfrm>
          <a:prstGeom prst="rect">
            <a:avLst/>
          </a:prstGeom>
        </p:spPr>
      </p:pic>
      <p:sp>
        <p:nvSpPr>
          <p:cNvPr id="6" name="TextBox 5"/>
          <p:cNvSpPr txBox="1"/>
          <p:nvPr/>
        </p:nvSpPr>
        <p:spPr>
          <a:xfrm>
            <a:off x="304800" y="5638800"/>
            <a:ext cx="8382000" cy="923330"/>
          </a:xfrm>
          <a:prstGeom prst="rect">
            <a:avLst/>
          </a:prstGeom>
          <a:noFill/>
        </p:spPr>
        <p:txBody>
          <a:bodyPr wrap="square" rtlCol="0">
            <a:spAutoFit/>
          </a:bodyPr>
          <a:lstStyle/>
          <a:p>
            <a:pPr algn="ctr"/>
            <a:r>
              <a:rPr lang="en-US"/>
              <a:t>Read more: </a:t>
            </a:r>
            <a:r>
              <a:rPr lang="en-US">
                <a:hlinkClick r:id="rId3"/>
              </a:rPr>
              <a:t>http://www.politico.com/gallery/2014/07/10-high-profile-plagiarism-cases-001770#ixzz4IkMoevOH</a:t>
            </a:r>
            <a:r>
              <a:rPr lang="en-US"/>
              <a:t> </a:t>
            </a:r>
            <a:br>
              <a:rPr lang="en-US"/>
            </a:br>
            <a:r>
              <a:rPr lang="en-US"/>
              <a:t>Follow us: </a:t>
            </a:r>
            <a:r>
              <a:rPr lang="en-US">
                <a:hlinkClick r:id="rId4"/>
              </a:rPr>
              <a:t>@politico on Twitter</a:t>
            </a:r>
            <a:r>
              <a:rPr lang="en-US"/>
              <a:t> | </a:t>
            </a:r>
            <a:r>
              <a:rPr lang="en-US">
                <a:hlinkClick r:id="rId5"/>
              </a:rPr>
              <a:t>Politico on Facebook</a:t>
            </a:r>
            <a:endParaRPr lang="en-US" sz="4800" dirty="0">
              <a:latin typeface="Arial Black" panose="020B0A04020102020204" pitchFamily="34" charset="0"/>
            </a:endParaRPr>
          </a:p>
        </p:txBody>
      </p:sp>
    </p:spTree>
    <p:extLst>
      <p:ext uri="{BB962C8B-B14F-4D97-AF65-F5344CB8AC3E}">
        <p14:creationId xmlns:p14="http://schemas.microsoft.com/office/powerpoint/2010/main" val="3742904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1905000"/>
          </a:xfrm>
        </p:spPr>
        <p:txBody>
          <a:bodyPr>
            <a:noAutofit/>
          </a:bodyPr>
          <a:lstStyle/>
          <a:p>
            <a:pPr algn="ctr"/>
            <a:r>
              <a:rPr lang="en-US" sz="9600" cap="none" dirty="0" smtClean="0">
                <a:solidFill>
                  <a:srgbClr val="00B0F0"/>
                </a:solidFill>
                <a:latin typeface="Arial Black" panose="020B0A04020102020204" pitchFamily="34" charset="0"/>
              </a:rPr>
              <a:t>Johnny Cash</a:t>
            </a:r>
            <a:endParaRPr lang="en-US" sz="9600" cap="none" dirty="0">
              <a:solidFill>
                <a:srgbClr val="00B0F0"/>
              </a:solidFill>
              <a:latin typeface="Arial Black" panose="020B0A04020102020204" pitchFamily="34" charset="0"/>
            </a:endParaRPr>
          </a:p>
        </p:txBody>
      </p:sp>
      <p:sp>
        <p:nvSpPr>
          <p:cNvPr id="3" name="Content Placeholder 2"/>
          <p:cNvSpPr>
            <a:spLocks noGrp="1"/>
          </p:cNvSpPr>
          <p:nvPr>
            <p:ph idx="1"/>
          </p:nvPr>
        </p:nvSpPr>
        <p:spPr>
          <a:xfrm>
            <a:off x="2667000" y="1752600"/>
            <a:ext cx="6477000" cy="3733800"/>
          </a:xfrm>
        </p:spPr>
        <p:txBody>
          <a:bodyPr>
            <a:normAutofit fontScale="77500" lnSpcReduction="20000"/>
          </a:bodyPr>
          <a:lstStyle/>
          <a:p>
            <a:r>
              <a:rPr lang="en-US" dirty="0">
                <a:effectLst/>
                <a:latin typeface="Arial Black" panose="020B0A04020102020204" pitchFamily="34" charset="0"/>
              </a:rPr>
              <a:t>In 1955 Johnny Cash recorded the song “Folsom Prison Blues”, the tale of a convicted murder being tortured by the sound of a passing train while stuck in prison. It was released that year and rereleased again in 1968 after he performed the song at Folsom Prison.</a:t>
            </a:r>
          </a:p>
          <a:p>
            <a:r>
              <a:rPr lang="en-US" dirty="0">
                <a:effectLst/>
                <a:latin typeface="Arial Black" panose="020B0A04020102020204" pitchFamily="34" charset="0"/>
              </a:rPr>
              <a:t>However, </a:t>
            </a:r>
            <a:r>
              <a:rPr lang="en-US" dirty="0">
                <a:solidFill>
                  <a:srgbClr val="FF0000"/>
                </a:solidFill>
                <a:effectLst/>
                <a:latin typeface="Arial Black" panose="020B0A04020102020204" pitchFamily="34" charset="0"/>
              </a:rPr>
              <a:t>Cash had lifted the melody and much of the lyrics from a 1953 song “Crescent City Blues” by Gordon Jenkins</a:t>
            </a:r>
            <a:r>
              <a:rPr lang="en-US" dirty="0">
                <a:effectLst/>
                <a:latin typeface="Arial Black" panose="020B0A04020102020204" pitchFamily="34" charset="0"/>
              </a:rPr>
              <a:t>, about a narrator hoping to get out of a small </a:t>
            </a:r>
            <a:r>
              <a:rPr lang="en-US" dirty="0" err="1">
                <a:effectLst/>
                <a:latin typeface="Arial Black" panose="020B0A04020102020204" pitchFamily="34" charset="0"/>
              </a:rPr>
              <a:t>midwest</a:t>
            </a:r>
            <a:r>
              <a:rPr lang="en-US" dirty="0">
                <a:effectLst/>
                <a:latin typeface="Arial Black" panose="020B0A04020102020204" pitchFamily="34" charset="0"/>
              </a:rPr>
              <a:t> town. Though Cash had changed the song fairly drastically, turning it into a piece about regret and imprisonment, the similarities were still more than glaring.</a:t>
            </a:r>
          </a:p>
          <a:p>
            <a:r>
              <a:rPr lang="en-US" dirty="0">
                <a:effectLst/>
                <a:latin typeface="Arial Black" panose="020B0A04020102020204" pitchFamily="34" charset="0"/>
              </a:rPr>
              <a:t>The plagiarism resulted in a lawsuit, which was quickly settled with Cash paying $75,000 to put the issue to rest. That amount is worth about $660,000 today.</a:t>
            </a:r>
          </a:p>
        </p:txBody>
      </p:sp>
      <p:sp>
        <p:nvSpPr>
          <p:cNvPr id="6" name="TextBox 5"/>
          <p:cNvSpPr txBox="1"/>
          <p:nvPr/>
        </p:nvSpPr>
        <p:spPr>
          <a:xfrm>
            <a:off x="0" y="5638800"/>
            <a:ext cx="9144000" cy="923330"/>
          </a:xfrm>
          <a:prstGeom prst="rect">
            <a:avLst/>
          </a:prstGeom>
          <a:noFill/>
        </p:spPr>
        <p:txBody>
          <a:bodyPr wrap="square" rtlCol="0">
            <a:spAutoFit/>
          </a:bodyPr>
          <a:lstStyle/>
          <a:p>
            <a:pPr algn="ctr"/>
            <a:r>
              <a:rPr lang="en-US" dirty="0"/>
              <a:t>Read </a:t>
            </a:r>
            <a:r>
              <a:rPr lang="en-US" dirty="0" smtClean="0"/>
              <a:t>&amp; Listen more</a:t>
            </a:r>
            <a:r>
              <a:rPr lang="en-US" dirty="0"/>
              <a:t>: </a:t>
            </a:r>
            <a:endParaRPr lang="en-US" dirty="0" smtClean="0"/>
          </a:p>
          <a:p>
            <a:pPr algn="ctr"/>
            <a:r>
              <a:rPr lang="en-US" dirty="0" smtClean="0">
                <a:solidFill>
                  <a:schemeClr val="accent1">
                    <a:lumMod val="75000"/>
                  </a:schemeClr>
                </a:solidFill>
                <a:hlinkClick r:id="rId2"/>
              </a:rPr>
              <a:t>https</a:t>
            </a:r>
            <a:r>
              <a:rPr lang="en-US" dirty="0">
                <a:solidFill>
                  <a:schemeClr val="accent1">
                    <a:lumMod val="75000"/>
                  </a:schemeClr>
                </a:solidFill>
                <a:hlinkClick r:id="rId2"/>
              </a:rPr>
              <a:t>://www.plagiarismtoday.com/2015/02/10/5-great-people-who-plagiarized</a:t>
            </a:r>
            <a:r>
              <a:rPr lang="en-US" dirty="0" smtClean="0">
                <a:solidFill>
                  <a:schemeClr val="accent1">
                    <a:lumMod val="75000"/>
                  </a:schemeClr>
                </a:solidFill>
                <a:hlinkClick r:id="rId2"/>
              </a:rPr>
              <a:t>/</a:t>
            </a:r>
            <a:endParaRPr lang="en-US" dirty="0" smtClean="0">
              <a:solidFill>
                <a:schemeClr val="accent1">
                  <a:lumMod val="75000"/>
                </a:schemeClr>
              </a:solidFill>
            </a:endParaRPr>
          </a:p>
          <a:p>
            <a:pPr algn="ctr"/>
            <a:r>
              <a:rPr lang="en-US" dirty="0" smtClean="0">
                <a:solidFill>
                  <a:schemeClr val="accent1">
                    <a:lumMod val="75000"/>
                  </a:schemeClr>
                </a:solidFill>
              </a:rPr>
              <a:t>https</a:t>
            </a:r>
            <a:r>
              <a:rPr lang="en-US" dirty="0">
                <a:solidFill>
                  <a:schemeClr val="accent1">
                    <a:lumMod val="75000"/>
                  </a:schemeClr>
                </a:solidFill>
              </a:rPr>
              <a:t>://www.youtube.com/watch?v=jdCtc1WE3E0</a:t>
            </a:r>
          </a:p>
        </p:txBody>
      </p:sp>
      <p:pic>
        <p:nvPicPr>
          <p:cNvPr id="5" name="Picture 4"/>
          <p:cNvPicPr>
            <a:picLocks noChangeAspect="1"/>
          </p:cNvPicPr>
          <p:nvPr/>
        </p:nvPicPr>
        <p:blipFill>
          <a:blip r:embed="rId3"/>
          <a:stretch>
            <a:fillRect/>
          </a:stretch>
        </p:blipFill>
        <p:spPr>
          <a:xfrm>
            <a:off x="0" y="1905000"/>
            <a:ext cx="2895599" cy="3429000"/>
          </a:xfrm>
          <a:prstGeom prst="rect">
            <a:avLst/>
          </a:prstGeom>
        </p:spPr>
      </p:pic>
    </p:spTree>
    <p:extLst>
      <p:ext uri="{BB962C8B-B14F-4D97-AF65-F5344CB8AC3E}">
        <p14:creationId xmlns:p14="http://schemas.microsoft.com/office/powerpoint/2010/main" val="2526263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1904999"/>
          </a:xfrm>
        </p:spPr>
        <p:txBody>
          <a:bodyPr>
            <a:noAutofit/>
          </a:bodyPr>
          <a:lstStyle/>
          <a:p>
            <a:pPr algn="ctr"/>
            <a:r>
              <a:rPr lang="en-US" sz="5400" cap="none" dirty="0" smtClean="0">
                <a:solidFill>
                  <a:srgbClr val="00B0F0"/>
                </a:solidFill>
                <a:latin typeface="Arial Black" panose="020B0A04020102020204" pitchFamily="34" charset="0"/>
              </a:rPr>
              <a:t>Doris Kearns Goodwin</a:t>
            </a:r>
            <a:endParaRPr lang="en-US" sz="5400" cap="none" dirty="0">
              <a:solidFill>
                <a:srgbClr val="00B0F0"/>
              </a:solidFill>
              <a:latin typeface="Arial Black" panose="020B0A04020102020204" pitchFamily="34" charset="0"/>
            </a:endParaRPr>
          </a:p>
        </p:txBody>
      </p:sp>
      <p:sp>
        <p:nvSpPr>
          <p:cNvPr id="3" name="Content Placeholder 2"/>
          <p:cNvSpPr>
            <a:spLocks noGrp="1"/>
          </p:cNvSpPr>
          <p:nvPr>
            <p:ph idx="1"/>
          </p:nvPr>
        </p:nvSpPr>
        <p:spPr>
          <a:xfrm>
            <a:off x="2833279" y="1904999"/>
            <a:ext cx="6315075" cy="3381375"/>
          </a:xfrm>
        </p:spPr>
        <p:txBody>
          <a:bodyPr>
            <a:normAutofit/>
          </a:bodyPr>
          <a:lstStyle/>
          <a:p>
            <a:pPr marL="0" indent="0">
              <a:buNone/>
            </a:pPr>
            <a:r>
              <a:rPr lang="en-US" dirty="0">
                <a:effectLst/>
                <a:latin typeface="Arial Black" panose="020B0A04020102020204" pitchFamily="34" charset="0"/>
              </a:rPr>
              <a:t>a former Lyndon Johnson aide, was accused of using phrases from other books in her own, including the popular The </a:t>
            </a:r>
            <a:r>
              <a:rPr lang="en-US" dirty="0" err="1">
                <a:effectLst/>
                <a:latin typeface="Arial Black" panose="020B0A04020102020204" pitchFamily="34" charset="0"/>
              </a:rPr>
              <a:t>Fitzgeralds</a:t>
            </a:r>
            <a:r>
              <a:rPr lang="en-US" dirty="0">
                <a:effectLst/>
                <a:latin typeface="Arial Black" panose="020B0A04020102020204" pitchFamily="34" charset="0"/>
              </a:rPr>
              <a:t> and the Kennedys. Goodwin claimed it was accidental and </a:t>
            </a:r>
            <a:r>
              <a:rPr lang="en-US" dirty="0">
                <a:solidFill>
                  <a:srgbClr val="FF0000"/>
                </a:solidFill>
                <a:effectLst/>
                <a:latin typeface="Arial Black" panose="020B0A04020102020204" pitchFamily="34" charset="0"/>
              </a:rPr>
              <a:t>withdrew unsold copies of the book to correct it</a:t>
            </a:r>
            <a:r>
              <a:rPr lang="en-US" dirty="0">
                <a:effectLst/>
                <a:latin typeface="Arial Black" panose="020B0A04020102020204" pitchFamily="34" charset="0"/>
              </a:rPr>
              <a:t>. </a:t>
            </a:r>
            <a:endParaRPr lang="en-US" dirty="0" smtClean="0">
              <a:effectLst/>
              <a:latin typeface="Arial Black" panose="020B0A04020102020204" pitchFamily="34" charset="0"/>
            </a:endParaRPr>
          </a:p>
        </p:txBody>
      </p:sp>
      <p:sp>
        <p:nvSpPr>
          <p:cNvPr id="6" name="TextBox 5"/>
          <p:cNvSpPr txBox="1"/>
          <p:nvPr/>
        </p:nvSpPr>
        <p:spPr>
          <a:xfrm>
            <a:off x="304800" y="5638800"/>
            <a:ext cx="8382000" cy="923330"/>
          </a:xfrm>
          <a:prstGeom prst="rect">
            <a:avLst/>
          </a:prstGeom>
          <a:noFill/>
        </p:spPr>
        <p:txBody>
          <a:bodyPr wrap="square" rtlCol="0">
            <a:spAutoFit/>
          </a:bodyPr>
          <a:lstStyle/>
          <a:p>
            <a:pPr algn="ctr"/>
            <a:r>
              <a:rPr lang="en-US" dirty="0"/>
              <a:t>Read more: </a:t>
            </a:r>
            <a:r>
              <a:rPr lang="en-US" dirty="0">
                <a:hlinkClick r:id="rId2"/>
              </a:rPr>
              <a:t>http://</a:t>
            </a:r>
            <a:r>
              <a:rPr lang="en-US" dirty="0" smtClean="0">
                <a:hlinkClick r:id="rId2"/>
              </a:rPr>
              <a:t>www.politico.com/gallery/2014/07/10-high-profile-plagiarism-cases-001</a:t>
            </a:r>
            <a:r>
              <a:rPr lang="en-US" dirty="0" smtClean="0">
                <a:hlinkClick r:id="rId3"/>
              </a:rPr>
              <a:t>770</a:t>
            </a:r>
            <a:r>
              <a:rPr lang="en-US" dirty="0">
                <a:hlinkClick r:id="rId4"/>
              </a:rPr>
              <a:t>#ixzz4IkPaXJ88</a:t>
            </a:r>
            <a:r>
              <a:rPr lang="en-US" dirty="0"/>
              <a:t> </a:t>
            </a:r>
            <a:br>
              <a:rPr lang="en-US" dirty="0"/>
            </a:br>
            <a:r>
              <a:rPr lang="en-US" dirty="0"/>
              <a:t>Follow us: </a:t>
            </a:r>
            <a:r>
              <a:rPr lang="en-US" dirty="0">
                <a:hlinkClick r:id="rId5"/>
              </a:rPr>
              <a:t>@politico on Twitter</a:t>
            </a:r>
            <a:r>
              <a:rPr lang="en-US" dirty="0"/>
              <a:t> | </a:t>
            </a:r>
            <a:r>
              <a:rPr lang="en-US" dirty="0">
                <a:hlinkClick r:id="rId6"/>
              </a:rPr>
              <a:t>Politico on Facebook</a:t>
            </a:r>
            <a:endParaRPr lang="en-US" sz="4800" dirty="0">
              <a:latin typeface="Arial Black" panose="020B0A04020102020204" pitchFamily="34" charset="0"/>
            </a:endParaRPr>
          </a:p>
        </p:txBody>
      </p:sp>
      <p:pic>
        <p:nvPicPr>
          <p:cNvPr id="5" name="Picture 4"/>
          <p:cNvPicPr>
            <a:picLocks noChangeAspect="1"/>
          </p:cNvPicPr>
          <p:nvPr/>
        </p:nvPicPr>
        <p:blipFill>
          <a:blip r:embed="rId7"/>
          <a:stretch>
            <a:fillRect/>
          </a:stretch>
        </p:blipFill>
        <p:spPr>
          <a:xfrm>
            <a:off x="0" y="2133600"/>
            <a:ext cx="2667000" cy="2743531"/>
          </a:xfrm>
          <a:prstGeom prst="rect">
            <a:avLst/>
          </a:prstGeom>
        </p:spPr>
      </p:pic>
    </p:spTree>
    <p:extLst>
      <p:ext uri="{BB962C8B-B14F-4D97-AF65-F5344CB8AC3E}">
        <p14:creationId xmlns:p14="http://schemas.microsoft.com/office/powerpoint/2010/main" val="1086214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4999"/>
          </a:xfrm>
        </p:spPr>
        <p:txBody>
          <a:bodyPr>
            <a:noAutofit/>
          </a:bodyPr>
          <a:lstStyle/>
          <a:p>
            <a:pPr algn="ctr"/>
            <a:r>
              <a:rPr lang="en-US" sz="7200" cap="none" dirty="0" smtClean="0">
                <a:solidFill>
                  <a:srgbClr val="00B0F0"/>
                </a:solidFill>
                <a:latin typeface="Arial Black" panose="020B0A04020102020204" pitchFamily="34" charset="0"/>
              </a:rPr>
              <a:t>Sen. John Walsh</a:t>
            </a:r>
            <a:endParaRPr lang="en-US" sz="7200" cap="none" dirty="0">
              <a:solidFill>
                <a:srgbClr val="00B0F0"/>
              </a:solidFill>
              <a:latin typeface="Arial Black" panose="020B0A04020102020204" pitchFamily="34" charset="0"/>
            </a:endParaRPr>
          </a:p>
        </p:txBody>
      </p:sp>
      <p:sp>
        <p:nvSpPr>
          <p:cNvPr id="3" name="Content Placeholder 2"/>
          <p:cNvSpPr>
            <a:spLocks noGrp="1"/>
          </p:cNvSpPr>
          <p:nvPr>
            <p:ph idx="1"/>
          </p:nvPr>
        </p:nvSpPr>
        <p:spPr>
          <a:xfrm>
            <a:off x="3408650" y="1752600"/>
            <a:ext cx="5735350" cy="3581402"/>
          </a:xfrm>
        </p:spPr>
        <p:txBody>
          <a:bodyPr>
            <a:normAutofit lnSpcReduction="10000"/>
          </a:bodyPr>
          <a:lstStyle/>
          <a:p>
            <a:pPr marL="0" indent="0">
              <a:buNone/>
            </a:pPr>
            <a:r>
              <a:rPr lang="en-US" dirty="0" smtClean="0">
                <a:effectLst/>
                <a:latin typeface="Arial Black" panose="020B0A04020102020204" pitchFamily="34" charset="0"/>
              </a:rPr>
              <a:t>The Senator of </a:t>
            </a:r>
            <a:r>
              <a:rPr lang="en-US" dirty="0">
                <a:effectLst/>
                <a:latin typeface="Arial Black" panose="020B0A04020102020204" pitchFamily="34" charset="0"/>
              </a:rPr>
              <a:t>Montana took most of a 2007 final paper required for his master’s degree from the United States Army War College from other sources without proper attribution. Mr. Walsh </a:t>
            </a:r>
            <a:r>
              <a:rPr lang="en-US" dirty="0">
                <a:effectLst/>
                <a:latin typeface="Arial Black" panose="020B0A04020102020204" pitchFamily="34" charset="0"/>
                <a:hlinkClick r:id="rId2"/>
              </a:rPr>
              <a:t>copies an entire page</a:t>
            </a:r>
            <a:r>
              <a:rPr lang="en-US" dirty="0">
                <a:effectLst/>
                <a:latin typeface="Arial Black" panose="020B0A04020102020204" pitchFamily="34" charset="0"/>
              </a:rPr>
              <a:t> nearly word-for-word from a Harvard paper, and </a:t>
            </a:r>
            <a:r>
              <a:rPr lang="en-US" dirty="0">
                <a:effectLst/>
                <a:latin typeface="Arial Black" panose="020B0A04020102020204" pitchFamily="34" charset="0"/>
                <a:hlinkClick r:id="rId2"/>
              </a:rPr>
              <a:t>each of his six conclusions is copied</a:t>
            </a:r>
            <a:r>
              <a:rPr lang="en-US" dirty="0">
                <a:effectLst/>
                <a:latin typeface="Arial Black" panose="020B0A04020102020204" pitchFamily="34" charset="0"/>
              </a:rPr>
              <a:t> from a document from the Carnegie Endowment for International Peace without attribution. </a:t>
            </a:r>
            <a:r>
              <a:rPr lang="en-US" dirty="0">
                <a:solidFill>
                  <a:srgbClr val="FF0000"/>
                </a:solidFill>
                <a:effectLst/>
                <a:latin typeface="Arial Black" panose="020B0A04020102020204" pitchFamily="34" charset="0"/>
              </a:rPr>
              <a:t>the College revoked Walsh's </a:t>
            </a:r>
            <a:r>
              <a:rPr lang="en-US" dirty="0" smtClean="0">
                <a:solidFill>
                  <a:srgbClr val="FF0000"/>
                </a:solidFill>
                <a:effectLst/>
                <a:latin typeface="Arial Black" panose="020B0A04020102020204" pitchFamily="34" charset="0"/>
              </a:rPr>
              <a:t>degree.</a:t>
            </a:r>
            <a:endParaRPr lang="en-US" dirty="0">
              <a:solidFill>
                <a:srgbClr val="FF0000"/>
              </a:solidFill>
              <a:effectLst/>
              <a:latin typeface="Arial Black" panose="020B0A04020102020204" pitchFamily="34" charset="0"/>
            </a:endParaRPr>
          </a:p>
        </p:txBody>
      </p:sp>
      <p:sp>
        <p:nvSpPr>
          <p:cNvPr id="6" name="TextBox 5"/>
          <p:cNvSpPr txBox="1"/>
          <p:nvPr/>
        </p:nvSpPr>
        <p:spPr>
          <a:xfrm>
            <a:off x="381000" y="5499464"/>
            <a:ext cx="8382000" cy="1723549"/>
          </a:xfrm>
          <a:prstGeom prst="rect">
            <a:avLst/>
          </a:prstGeom>
          <a:noFill/>
        </p:spPr>
        <p:txBody>
          <a:bodyPr wrap="square" rtlCol="0">
            <a:spAutoFit/>
          </a:bodyPr>
          <a:lstStyle/>
          <a:p>
            <a:pPr algn="ctr"/>
            <a:r>
              <a:rPr lang="en-US" dirty="0"/>
              <a:t>Read more: </a:t>
            </a:r>
            <a:endParaRPr lang="en-US" dirty="0" smtClean="0"/>
          </a:p>
          <a:p>
            <a:pPr algn="ctr"/>
            <a:r>
              <a:rPr lang="en-US" sz="2000" b="1" cap="small" dirty="0">
                <a:solidFill>
                  <a:schemeClr val="accent1">
                    <a:lumMod val="75000"/>
                  </a:schemeClr>
                </a:solidFill>
              </a:rPr>
              <a:t>http://www.nytimes.com/interactive/2014/07/23/us/politics/john-walsh-final-paper-plagiarism.html?_r=0 </a:t>
            </a:r>
            <a:r>
              <a:rPr lang="en-US" dirty="0">
                <a:solidFill>
                  <a:schemeClr val="accent1">
                    <a:lumMod val="75000"/>
                  </a:schemeClr>
                </a:solidFill>
              </a:rPr>
              <a:t/>
            </a:r>
            <a:br>
              <a:rPr lang="en-US" dirty="0">
                <a:solidFill>
                  <a:schemeClr val="accent1">
                    <a:lumMod val="75000"/>
                  </a:schemeClr>
                </a:solidFill>
              </a:rPr>
            </a:br>
            <a:endParaRPr lang="en-US" sz="4800" dirty="0">
              <a:solidFill>
                <a:schemeClr val="accent1">
                  <a:lumMod val="75000"/>
                </a:schemeClr>
              </a:solidFill>
              <a:latin typeface="Arial Black" panose="020B0A04020102020204" pitchFamily="34" charset="0"/>
            </a:endParaRPr>
          </a:p>
        </p:txBody>
      </p:sp>
      <p:pic>
        <p:nvPicPr>
          <p:cNvPr id="7" name="Picture 6"/>
          <p:cNvPicPr>
            <a:picLocks noChangeAspect="1"/>
          </p:cNvPicPr>
          <p:nvPr/>
        </p:nvPicPr>
        <p:blipFill>
          <a:blip r:embed="rId3"/>
          <a:stretch>
            <a:fillRect/>
          </a:stretch>
        </p:blipFill>
        <p:spPr>
          <a:xfrm>
            <a:off x="381000" y="2209800"/>
            <a:ext cx="2851194" cy="2743200"/>
          </a:xfrm>
          <a:prstGeom prst="rect">
            <a:avLst/>
          </a:prstGeom>
        </p:spPr>
      </p:pic>
    </p:spTree>
    <p:extLst>
      <p:ext uri="{BB962C8B-B14F-4D97-AF65-F5344CB8AC3E}">
        <p14:creationId xmlns:p14="http://schemas.microsoft.com/office/powerpoint/2010/main" val="3804385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4999"/>
          </a:xfrm>
        </p:spPr>
        <p:txBody>
          <a:bodyPr>
            <a:noAutofit/>
          </a:bodyPr>
          <a:lstStyle/>
          <a:p>
            <a:pPr algn="ctr"/>
            <a:r>
              <a:rPr lang="en-US" sz="5400" cap="none" dirty="0" smtClean="0">
                <a:solidFill>
                  <a:srgbClr val="00B0F0"/>
                </a:solidFill>
                <a:latin typeface="Arial Black" panose="020B0A04020102020204" pitchFamily="34" charset="0"/>
              </a:rPr>
              <a:t>Martin Luther King Jr.</a:t>
            </a:r>
            <a:endParaRPr lang="en-US" sz="5400" cap="none" dirty="0">
              <a:solidFill>
                <a:srgbClr val="00B0F0"/>
              </a:solidFill>
              <a:latin typeface="Arial Black" panose="020B0A04020102020204" pitchFamily="34" charset="0"/>
            </a:endParaRPr>
          </a:p>
        </p:txBody>
      </p:sp>
      <p:sp>
        <p:nvSpPr>
          <p:cNvPr id="3" name="Content Placeholder 2"/>
          <p:cNvSpPr>
            <a:spLocks noGrp="1"/>
          </p:cNvSpPr>
          <p:nvPr>
            <p:ph idx="1"/>
          </p:nvPr>
        </p:nvSpPr>
        <p:spPr>
          <a:xfrm>
            <a:off x="3430421" y="1600200"/>
            <a:ext cx="5735350" cy="3962400"/>
          </a:xfrm>
        </p:spPr>
        <p:txBody>
          <a:bodyPr>
            <a:normAutofit fontScale="85000" lnSpcReduction="10000"/>
          </a:bodyPr>
          <a:lstStyle/>
          <a:p>
            <a:pPr marL="0" indent="0">
              <a:buNone/>
            </a:pPr>
            <a:r>
              <a:rPr lang="en-US" dirty="0">
                <a:effectLst/>
                <a:latin typeface="Arial Black" panose="020B0A04020102020204" pitchFamily="34" charset="0"/>
              </a:rPr>
              <a:t>King’s most prominent run-in with plagiarism took place in 1955. In support of his doctorate at Boston University, King turned in a dissertation entitled, “A Comparison of the Conceptions of God in the Thinking of Paul Tillich and Henry Nelson </a:t>
            </a:r>
            <a:r>
              <a:rPr lang="en-US" dirty="0" err="1">
                <a:effectLst/>
                <a:latin typeface="Arial Black" panose="020B0A04020102020204" pitchFamily="34" charset="0"/>
              </a:rPr>
              <a:t>Wieman</a:t>
            </a:r>
            <a:r>
              <a:rPr lang="en-US" dirty="0">
                <a:effectLst/>
                <a:latin typeface="Arial Black" panose="020B0A04020102020204" pitchFamily="34" charset="0"/>
              </a:rPr>
              <a:t>.” He was able to successfully defend his dissertation and went on to receive his degree</a:t>
            </a:r>
            <a:r>
              <a:rPr lang="en-US" dirty="0" smtClean="0">
                <a:effectLst/>
                <a:latin typeface="Arial Black" panose="020B0A04020102020204" pitchFamily="34" charset="0"/>
              </a:rPr>
              <a:t>. </a:t>
            </a:r>
            <a:r>
              <a:rPr lang="en-US" dirty="0">
                <a:effectLst/>
                <a:latin typeface="Arial Black" panose="020B0A04020102020204" pitchFamily="34" charset="0"/>
              </a:rPr>
              <a:t>Boston University did investigate the allegations of plagiarism and, in 1991, </a:t>
            </a:r>
            <a:r>
              <a:rPr lang="en-US" dirty="0">
                <a:effectLst/>
                <a:latin typeface="Arial Black" panose="020B0A04020102020204" pitchFamily="34" charset="0"/>
                <a:hlinkClick r:id="rId2"/>
              </a:rPr>
              <a:t>found that King’s dissertation did contain plagiarism</a:t>
            </a:r>
            <a:r>
              <a:rPr lang="en-US" dirty="0">
                <a:effectLst/>
                <a:latin typeface="Arial Black" panose="020B0A04020102020204" pitchFamily="34" charset="0"/>
              </a:rPr>
              <a:t>. However, while </a:t>
            </a:r>
            <a:r>
              <a:rPr lang="en-US" dirty="0">
                <a:solidFill>
                  <a:srgbClr val="FF0000"/>
                </a:solidFill>
                <a:effectLst/>
                <a:latin typeface="Arial Black" panose="020B0A04020102020204" pitchFamily="34" charset="0"/>
              </a:rPr>
              <a:t>the school appended a note to the dissertation</a:t>
            </a:r>
            <a:r>
              <a:rPr lang="en-US" dirty="0">
                <a:effectLst/>
                <a:latin typeface="Arial Black" panose="020B0A04020102020204" pitchFamily="34" charset="0"/>
              </a:rPr>
              <a:t>, it declined to revoke his degree saying that the dissertation, despite its shortcomings, still contributed to the field.</a:t>
            </a:r>
            <a:endParaRPr lang="en-US" dirty="0" smtClean="0">
              <a:effectLst/>
              <a:latin typeface="Arial Black" panose="020B0A04020102020204" pitchFamily="34" charset="0"/>
            </a:endParaRPr>
          </a:p>
        </p:txBody>
      </p:sp>
      <p:sp>
        <p:nvSpPr>
          <p:cNvPr id="6" name="TextBox 5"/>
          <p:cNvSpPr txBox="1"/>
          <p:nvPr/>
        </p:nvSpPr>
        <p:spPr>
          <a:xfrm>
            <a:off x="0" y="5715000"/>
            <a:ext cx="9144000" cy="984885"/>
          </a:xfrm>
          <a:prstGeom prst="rect">
            <a:avLst/>
          </a:prstGeom>
          <a:noFill/>
        </p:spPr>
        <p:txBody>
          <a:bodyPr wrap="square" rtlCol="0">
            <a:spAutoFit/>
          </a:bodyPr>
          <a:lstStyle/>
          <a:p>
            <a:pPr algn="ctr"/>
            <a:r>
              <a:rPr lang="en-US" dirty="0"/>
              <a:t>Read more: </a:t>
            </a:r>
            <a:endParaRPr lang="en-US" dirty="0" smtClean="0"/>
          </a:p>
          <a:p>
            <a:pPr algn="ctr"/>
            <a:r>
              <a:rPr lang="en-US" sz="2000" b="1" cap="small" dirty="0">
                <a:solidFill>
                  <a:schemeClr val="accent1">
                    <a:lumMod val="75000"/>
                  </a:schemeClr>
                </a:solidFill>
              </a:rPr>
              <a:t>https://www.plagiarismtoday.com/2015/02/10/5-great-people-who-plagiarized/</a:t>
            </a:r>
            <a:r>
              <a:rPr lang="en-US" sz="2000" cap="small" dirty="0">
                <a:solidFill>
                  <a:schemeClr val="accent1">
                    <a:lumMod val="75000"/>
                  </a:schemeClr>
                </a:solidFill>
              </a:rPr>
              <a:t> </a:t>
            </a:r>
            <a:endParaRPr lang="en-US" sz="4800" dirty="0">
              <a:solidFill>
                <a:schemeClr val="accent1">
                  <a:lumMod val="75000"/>
                </a:schemeClr>
              </a:solidFill>
              <a:latin typeface="Arial Black" panose="020B0A04020102020204" pitchFamily="34" charset="0"/>
            </a:endParaRPr>
          </a:p>
        </p:txBody>
      </p:sp>
      <p:pic>
        <p:nvPicPr>
          <p:cNvPr id="4" name="Picture 3"/>
          <p:cNvPicPr>
            <a:picLocks noChangeAspect="1"/>
          </p:cNvPicPr>
          <p:nvPr/>
        </p:nvPicPr>
        <p:blipFill>
          <a:blip r:embed="rId3"/>
          <a:stretch>
            <a:fillRect/>
          </a:stretch>
        </p:blipFill>
        <p:spPr>
          <a:xfrm>
            <a:off x="114225" y="1791789"/>
            <a:ext cx="3281362" cy="3707675"/>
          </a:xfrm>
          <a:prstGeom prst="rect">
            <a:avLst/>
          </a:prstGeom>
        </p:spPr>
      </p:pic>
    </p:spTree>
    <p:extLst>
      <p:ext uri="{BB962C8B-B14F-4D97-AF65-F5344CB8AC3E}">
        <p14:creationId xmlns:p14="http://schemas.microsoft.com/office/powerpoint/2010/main" val="2960492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3">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
  <TotalTime>2330</TotalTime>
  <Words>1131</Words>
  <Application>Microsoft Office PowerPoint</Application>
  <PresentationFormat>On-screen Show (4:3)</PresentationFormat>
  <Paragraphs>126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Black</vt:lpstr>
      <vt:lpstr>Century Gothic</vt:lpstr>
      <vt:lpstr>Theme3</vt:lpstr>
      <vt:lpstr>      Understanding Plagiarism </vt:lpstr>
      <vt:lpstr>My Research</vt:lpstr>
      <vt:lpstr>What is Plagiarism?</vt:lpstr>
      <vt:lpstr>Why The Concern?</vt:lpstr>
      <vt:lpstr>Joe Biden</vt:lpstr>
      <vt:lpstr>Johnny Cash</vt:lpstr>
      <vt:lpstr>Doris Kearns Goodwin</vt:lpstr>
      <vt:lpstr>Sen. John Walsh</vt:lpstr>
      <vt:lpstr>Martin Luther King Jr.</vt:lpstr>
      <vt:lpstr>Prof. Luz Mary Giraldo</vt:lpstr>
      <vt:lpstr>Vladimir Putin</vt:lpstr>
      <vt:lpstr>Types of Plagiarism?</vt:lpstr>
      <vt:lpstr>Contributing Factors</vt:lpstr>
      <vt:lpstr>Knowledge Consequences</vt:lpstr>
      <vt:lpstr>Personal Consequences</vt:lpstr>
      <vt:lpstr>Turnitin Web</vt:lpstr>
      <vt:lpstr>One of Many Similarity Standards</vt:lpstr>
      <vt:lpstr>Results</vt:lpstr>
      <vt:lpstr>Solutions</vt:lpstr>
      <vt:lpstr>Avoiding Plagiarism</vt:lpstr>
      <vt:lpstr>Plagiarism Events</vt:lpstr>
      <vt:lpstr>Plagiarism Events</vt:lpstr>
      <vt:lpstr>Plagiarism Events</vt:lpstr>
      <vt:lpstr>Plagiarism Events</vt:lpstr>
      <vt:lpstr>Donatus</vt:lpstr>
      <vt:lpstr>  Thank You  Audience Questions &amp; Suggestions</vt:lpstr>
    </vt:vector>
  </TitlesOfParts>
  <Company>UNT College of Information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A MEASURABLE DEMONSTRATION OF LEARNING TRANSFER (MDLT)  TO  USER TRAINING PERCEPTIONS CAPTURED BY THE LEARNING TRANSFER SYSTEMS INVENTORY © (LTSI) INSTRUMENT</dc:title>
  <dc:creator>Mayes, Robin</dc:creator>
  <cp:lastModifiedBy>Mayes, Robin</cp:lastModifiedBy>
  <cp:revision>237</cp:revision>
  <dcterms:created xsi:type="dcterms:W3CDTF">2014-11-19T16:29:57Z</dcterms:created>
  <dcterms:modified xsi:type="dcterms:W3CDTF">2016-09-23T15:44:04Z</dcterms:modified>
</cp:coreProperties>
</file>