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4" r:id="rId4"/>
    <p:sldId id="265" r:id="rId5"/>
    <p:sldId id="259" r:id="rId6"/>
    <p:sldId id="257" r:id="rId7"/>
    <p:sldId id="258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elle Weber" initials="DW" lastIdx="13" clrIdx="0">
    <p:extLst>
      <p:ext uri="{19B8F6BF-5375-455C-9EA6-DF929625EA0E}">
        <p15:presenceInfo xmlns:p15="http://schemas.microsoft.com/office/powerpoint/2012/main" userId="b311f5f3fad47f6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5-28T09:45:34.625" idx="1">
    <p:pos x="2430" y="1278"/>
    <p:text>added comma</p:text>
    <p:extLst>
      <p:ext uri="{C676402C-5697-4E1C-873F-D02D1690AC5C}">
        <p15:threadingInfo xmlns:p15="http://schemas.microsoft.com/office/powerpoint/2012/main" timeZoneBias="420"/>
      </p:ext>
    </p:extLst>
  </p:cm>
  <p:cm authorId="1" dt="2016-05-28T09:45:46.592" idx="2">
    <p:pos x="1332" y="1836"/>
    <p:text>made "policy makers" two words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5-28T09:46:01.024" idx="3">
    <p:pos x="1962" y="153"/>
    <p:text>title casing</p:text>
    <p:extLst>
      <p:ext uri="{C676402C-5697-4E1C-873F-D02D1690AC5C}">
        <p15:threadingInfo xmlns:p15="http://schemas.microsoft.com/office/powerpoint/2012/main" timeZoneBias="420"/>
      </p:ext>
    </p:extLst>
  </p:cm>
  <p:cm authorId="1" dt="2016-05-28T09:46:15.614" idx="4">
    <p:pos x="2079" y="1044"/>
    <p:text>removed quotation marks</p:text>
    <p:extLst>
      <p:ext uri="{C676402C-5697-4E1C-873F-D02D1690AC5C}">
        <p15:threadingInfo xmlns:p15="http://schemas.microsoft.com/office/powerpoint/2012/main" timeZoneBias="420"/>
      </p:ext>
    </p:extLst>
  </p:cm>
  <p:cm authorId="1" dt="2016-05-28T09:46:36.623" idx="5">
    <p:pos x="4140" y="2394"/>
    <p:text>deleted "very"</p:text>
    <p:extLst>
      <p:ext uri="{C676402C-5697-4E1C-873F-D02D1690AC5C}">
        <p15:threadingInfo xmlns:p15="http://schemas.microsoft.com/office/powerpoint/2012/main" timeZoneBias="420"/>
      </p:ext>
    </p:extLst>
  </p:cm>
  <p:cm authorId="1" dt="2016-05-28T09:46:48.533" idx="6">
    <p:pos x="1080" y="3744"/>
    <p:text>changed colon to period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5-28T09:47:37.808" idx="7">
    <p:pos x="5535" y="1152"/>
    <p:text>added period</p:text>
    <p:extLst>
      <p:ext uri="{C676402C-5697-4E1C-873F-D02D1690AC5C}">
        <p15:threadingInfo xmlns:p15="http://schemas.microsoft.com/office/powerpoint/2012/main" timeZoneBias="420"/>
      </p:ext>
    </p:extLst>
  </p:cm>
  <p:cm authorId="1" dt="2016-05-28T09:48:02.949" idx="8">
    <p:pos x="540" y="2808"/>
    <p:text>lowercased "president"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5-28T09:48:35.430" idx="9">
    <p:pos x="4338" y="981"/>
    <p:text>changed em dash to colon</p:text>
    <p:extLst>
      <p:ext uri="{C676402C-5697-4E1C-873F-D02D1690AC5C}">
        <p15:threadingInfo xmlns:p15="http://schemas.microsoft.com/office/powerpoint/2012/main" timeZoneBias="420"/>
      </p:ext>
    </p:extLst>
  </p:cm>
  <p:cm authorId="1" dt="2016-05-28T09:48:51.768" idx="10">
    <p:pos x="531" y="1935"/>
    <p:text>removed ing</p:text>
    <p:extLst>
      <p:ext uri="{C676402C-5697-4E1C-873F-D02D1690AC5C}">
        <p15:threadingInfo xmlns:p15="http://schemas.microsoft.com/office/powerpoint/2012/main" timeZoneBias="420"/>
      </p:ext>
    </p:extLst>
  </p:cm>
  <p:cm authorId="1" dt="2016-05-28T09:48:59.752" idx="11">
    <p:pos x="3690" y="1935"/>
    <p:text>removed ing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5-28T09:53:38.833" idx="12">
    <p:pos x="225" y="2619"/>
    <p:text>changed "candidates money" to "money to candidates"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5-28T09:54:59.269" idx="13">
    <p:pos x="1782" y="2673"/>
    <p:text>lowercased, added hyphen</p:text>
    <p:extLst>
      <p:ext uri="{C676402C-5697-4E1C-873F-D02D1690AC5C}">
        <p15:threadingInfo xmlns:p15="http://schemas.microsoft.com/office/powerpoint/2012/main" timeZoneBias="4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B88C-CFFC-9749-9AC7-A4CFE196AB29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A529-1CD5-7A45-8076-55739E5FD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257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B88C-CFFC-9749-9AC7-A4CFE196AB29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A529-1CD5-7A45-8076-55739E5FD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5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B88C-CFFC-9749-9AC7-A4CFE196AB29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A529-1CD5-7A45-8076-55739E5FD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981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B88C-CFFC-9749-9AC7-A4CFE196AB29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A529-1CD5-7A45-8076-55739E5FD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824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B88C-CFFC-9749-9AC7-A4CFE196AB29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A529-1CD5-7A45-8076-55739E5FD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80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B88C-CFFC-9749-9AC7-A4CFE196AB29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A529-1CD5-7A45-8076-55739E5FD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61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B88C-CFFC-9749-9AC7-A4CFE196AB29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A529-1CD5-7A45-8076-55739E5FD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090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B88C-CFFC-9749-9AC7-A4CFE196AB29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A529-1CD5-7A45-8076-55739E5FD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220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B88C-CFFC-9749-9AC7-A4CFE196AB29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A529-1CD5-7A45-8076-55739E5FD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93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B88C-CFFC-9749-9AC7-A4CFE196AB29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A529-1CD5-7A45-8076-55739E5FD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221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B88C-CFFC-9749-9AC7-A4CFE196AB29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A529-1CD5-7A45-8076-55739E5FD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12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CB88C-CFFC-9749-9AC7-A4CFE196AB29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8A529-1CD5-7A45-8076-55739E5FD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770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79" y="68787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Linkage Institutions</a:t>
            </a:r>
            <a:br>
              <a:rPr lang="en-US" sz="5400" dirty="0" smtClean="0"/>
            </a:b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333399"/>
                </a:solidFill>
              </a:rPr>
              <a:t>What are they? What do they do?</a:t>
            </a:r>
            <a:endParaRPr lang="en-US" sz="440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3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Importance of Linkage Institutions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Democracy still works though, partly because </a:t>
            </a:r>
            <a:r>
              <a:rPr lang="en-US" sz="4400" dirty="0">
                <a:solidFill>
                  <a:srgbClr val="333399"/>
                </a:solidFill>
              </a:rPr>
              <a:t>linkage institutions make important connections that allow the government to hear what its people are saying</a:t>
            </a:r>
            <a:r>
              <a:rPr lang="en-US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056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99615" y="225997"/>
            <a:ext cx="8229600" cy="239748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It's a big country out there. Not only does the </a:t>
            </a:r>
            <a:r>
              <a:rPr lang="en-US" dirty="0">
                <a:solidFill>
                  <a:srgbClr val="0000FF"/>
                </a:solidFill>
              </a:rPr>
              <a:t>United States have nearly </a:t>
            </a:r>
            <a:r>
              <a:rPr lang="en-US" dirty="0" smtClean="0">
                <a:solidFill>
                  <a:srgbClr val="0000FF"/>
                </a:solidFill>
              </a:rPr>
              <a:t>312 </a:t>
            </a:r>
            <a:r>
              <a:rPr lang="en-US" dirty="0">
                <a:solidFill>
                  <a:srgbClr val="0000FF"/>
                </a:solidFill>
              </a:rPr>
              <a:t>million </a:t>
            </a:r>
            <a:r>
              <a:rPr lang="en-US" b="1" dirty="0">
                <a:solidFill>
                  <a:srgbClr val="0000FF"/>
                </a:solidFill>
              </a:rPr>
              <a:t>CITIZENS</a:t>
            </a:r>
            <a:r>
              <a:rPr lang="en-US" dirty="0"/>
              <a:t>, it has so much territory that most Americans live a long way from the White </a:t>
            </a:r>
            <a:r>
              <a:rPr lang="en-US" dirty="0" smtClean="0"/>
              <a:t>House.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3470" y="2623478"/>
            <a:ext cx="6131859" cy="3956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77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5068456"/>
            <a:ext cx="9144000" cy="143970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How </a:t>
            </a:r>
            <a:r>
              <a:rPr lang="en-US" dirty="0"/>
              <a:t>does this happen in modern America?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399" y="224092"/>
            <a:ext cx="5293540" cy="52935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537403" y="857140"/>
            <a:ext cx="323579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0000FF"/>
                </a:solidFill>
              </a:rPr>
              <a:t>Democracy depends on meaningful contacts between the people and the government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4966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38026"/>
            <a:ext cx="9144000" cy="34807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The Founders </a:t>
            </a:r>
            <a:r>
              <a:rPr lang="en-US" dirty="0">
                <a:solidFill>
                  <a:srgbClr val="0000FF"/>
                </a:solidFill>
              </a:rPr>
              <a:t>intended for members of Congress to provide the link between citizens and government. </a:t>
            </a:r>
            <a:endParaRPr lang="en-US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Today, however, each House member represents almost 65,000 </a:t>
            </a:r>
            <a:r>
              <a:rPr lang="en-US" dirty="0" smtClean="0"/>
              <a:t>people, so we have to </a:t>
            </a:r>
            <a:r>
              <a:rPr lang="en-US" dirty="0" smtClean="0">
                <a:solidFill>
                  <a:srgbClr val="FF0000"/>
                </a:solidFill>
              </a:rPr>
              <a:t>rely on other linkage institutions to connect the citizens (public) to the policy makers (government) as well.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7498" y="3423604"/>
            <a:ext cx="5896501" cy="3313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58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1112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What Are Linkage Institutions?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31888"/>
            <a:ext cx="9144000" cy="5726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the modern United States, four types of groups, known as </a:t>
            </a:r>
            <a:r>
              <a:rPr lang="en-US" b="1" dirty="0" smtClean="0">
                <a:solidFill>
                  <a:srgbClr val="333399"/>
                </a:solidFill>
              </a:rPr>
              <a:t>LINKAGE </a:t>
            </a:r>
            <a:r>
              <a:rPr lang="en-US" b="1" dirty="0">
                <a:solidFill>
                  <a:srgbClr val="333399"/>
                </a:solidFill>
              </a:rPr>
              <a:t>INSTITUTIONS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dirty="0"/>
              <a:t>play a vital role in connecting citizens to the government.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They </a:t>
            </a:r>
            <a:r>
              <a:rPr lang="en-US" dirty="0">
                <a:solidFill>
                  <a:srgbClr val="0000FF"/>
                </a:solidFill>
              </a:rPr>
              <a:t>are not officially a part of the government, but without them, a democracy would be </a:t>
            </a:r>
            <a:r>
              <a:rPr lang="en-US" dirty="0" smtClean="0">
                <a:solidFill>
                  <a:srgbClr val="0000FF"/>
                </a:solidFill>
              </a:rPr>
              <a:t>difficult </a:t>
            </a:r>
            <a:r>
              <a:rPr lang="en-US" dirty="0">
                <a:solidFill>
                  <a:srgbClr val="0000FF"/>
                </a:solidFill>
              </a:rPr>
              <a:t>to maintain. </a:t>
            </a:r>
            <a:endParaRPr lang="en-US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i="1" dirty="0">
              <a:solidFill>
                <a:srgbClr val="333399"/>
              </a:solidFill>
            </a:endParaRPr>
          </a:p>
          <a:p>
            <a:pPr marL="0" indent="0">
              <a:buNone/>
            </a:pPr>
            <a:r>
              <a:rPr lang="en-US" dirty="0" smtClean="0"/>
              <a:t>These </a:t>
            </a:r>
            <a:r>
              <a:rPr lang="en-US" dirty="0"/>
              <a:t>groups in American politics include the </a:t>
            </a:r>
            <a:r>
              <a:rPr lang="en-US" dirty="0" smtClean="0"/>
              <a:t>following.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60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388"/>
            <a:ext cx="8229600" cy="804862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rgbClr val="333399"/>
                </a:solidFill>
              </a:rPr>
              <a:t>Political Parties</a:t>
            </a:r>
            <a:endParaRPr lang="en-US" sz="4000" i="1" dirty="0">
              <a:solidFill>
                <a:srgbClr val="33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3950"/>
            <a:ext cx="9144000" cy="57340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00FF"/>
                </a:solidFill>
              </a:rPr>
              <a:t>POLITICAL PARTIES</a:t>
            </a:r>
            <a:r>
              <a:rPr lang="en-US" dirty="0">
                <a:solidFill>
                  <a:srgbClr val="0000FF"/>
                </a:solidFill>
              </a:rPr>
              <a:t> represent broad </a:t>
            </a:r>
            <a:r>
              <a:rPr lang="en-US" dirty="0" smtClean="0">
                <a:solidFill>
                  <a:srgbClr val="0000FF"/>
                </a:solidFill>
              </a:rPr>
              <a:t>points of view—or </a:t>
            </a:r>
            <a:r>
              <a:rPr lang="en-US" b="1" dirty="0" smtClean="0">
                <a:solidFill>
                  <a:srgbClr val="0000FF"/>
                </a:solidFill>
              </a:rPr>
              <a:t>IDEOLOGIES</a:t>
            </a:r>
            <a:r>
              <a:rPr lang="en-US" dirty="0" smtClean="0">
                <a:solidFill>
                  <a:srgbClr val="0000FF"/>
                </a:solidFill>
              </a:rPr>
              <a:t>—</a:t>
            </a:r>
            <a:r>
              <a:rPr lang="en-US" u="sng" dirty="0" smtClean="0">
                <a:solidFill>
                  <a:srgbClr val="FF0000"/>
                </a:solidFill>
              </a:rPr>
              <a:t>(</a:t>
            </a:r>
            <a:r>
              <a:rPr lang="en-US" u="sng" dirty="0">
                <a:solidFill>
                  <a:srgbClr val="FF0000"/>
                </a:solidFill>
              </a:rPr>
              <a:t>party generalists) </a:t>
            </a:r>
            <a:r>
              <a:rPr lang="en-US" dirty="0">
                <a:solidFill>
                  <a:srgbClr val="0000FF"/>
                </a:solidFill>
              </a:rPr>
              <a:t>that present people with alternative approaches to how the government should be </a:t>
            </a:r>
            <a:r>
              <a:rPr lang="en-US" dirty="0" smtClean="0">
                <a:solidFill>
                  <a:srgbClr val="0000FF"/>
                </a:solidFill>
              </a:rPr>
              <a:t>run.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Each </a:t>
            </a:r>
            <a:r>
              <a:rPr lang="en-US" dirty="0"/>
              <a:t>party </a:t>
            </a:r>
            <a:r>
              <a:rPr lang="en-US" dirty="0">
                <a:solidFill>
                  <a:srgbClr val="FF0000"/>
                </a:solidFill>
              </a:rPr>
              <a:t>seeks political power by </a:t>
            </a:r>
            <a:r>
              <a:rPr lang="en-US" dirty="0" smtClean="0">
                <a:solidFill>
                  <a:srgbClr val="FF0000"/>
                </a:solidFill>
              </a:rPr>
              <a:t>nominating and electing people </a:t>
            </a:r>
            <a:r>
              <a:rPr lang="en-US" dirty="0">
                <a:solidFill>
                  <a:srgbClr val="FF0000"/>
                </a:solidFill>
              </a:rPr>
              <a:t>to </a:t>
            </a:r>
            <a:r>
              <a:rPr lang="en-US" dirty="0" smtClean="0">
                <a:solidFill>
                  <a:srgbClr val="FF0000"/>
                </a:solidFill>
              </a:rPr>
              <a:t>office </a:t>
            </a:r>
            <a:r>
              <a:rPr lang="en-US" dirty="0" smtClean="0"/>
              <a:t>so </a:t>
            </a:r>
            <a:r>
              <a:rPr lang="en-US" dirty="0"/>
              <a:t>that its positions and philosophy become public policy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example, both the Republican and Democratic candidates for p</a:t>
            </a:r>
            <a:r>
              <a:rPr lang="en-US" dirty="0" smtClean="0"/>
              <a:t>resident </a:t>
            </a:r>
            <a:r>
              <a:rPr lang="en-US" dirty="0"/>
              <a:t>present competing plans for solving a wide array of public issues.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People</a:t>
            </a:r>
            <a:r>
              <a:rPr lang="en-US" dirty="0">
                <a:solidFill>
                  <a:srgbClr val="0000FF"/>
                </a:solidFill>
              </a:rPr>
              <a:t>, then, link to their government by identifying themselves as "Democrats," "Republicans</a:t>
            </a:r>
            <a:r>
              <a:rPr lang="en-US" i="1" dirty="0">
                <a:solidFill>
                  <a:srgbClr val="0000FF"/>
                </a:solidFill>
              </a:rPr>
              <a:t>,</a:t>
            </a:r>
            <a:r>
              <a:rPr lang="en-US" dirty="0"/>
              <a:t>" or "Reform" party members, for example.</a:t>
            </a:r>
          </a:p>
        </p:txBody>
      </p:sp>
    </p:spTree>
    <p:extLst>
      <p:ext uri="{BB962C8B-B14F-4D97-AF65-F5344CB8AC3E}">
        <p14:creationId xmlns:p14="http://schemas.microsoft.com/office/powerpoint/2010/main" val="176123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604"/>
            <a:ext cx="8229600" cy="804862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rgbClr val="333399"/>
                </a:solidFill>
              </a:rPr>
              <a:t>Campaigns and Elections</a:t>
            </a:r>
            <a:endParaRPr lang="en-US" sz="4000" i="1" dirty="0">
              <a:solidFill>
                <a:srgbClr val="33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2200"/>
            <a:ext cx="9144000" cy="5765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333399"/>
                </a:solidFill>
              </a:rPr>
              <a:t>CAMPAIGNS and </a:t>
            </a:r>
            <a:r>
              <a:rPr lang="en-US" b="1" dirty="0">
                <a:solidFill>
                  <a:srgbClr val="FF0000"/>
                </a:solidFill>
              </a:rPr>
              <a:t>elections</a:t>
            </a:r>
            <a:r>
              <a:rPr lang="en-US" dirty="0">
                <a:solidFill>
                  <a:srgbClr val="FF0000"/>
                </a:solidFill>
              </a:rPr>
              <a:t> involve citizens by reminding them of their ultimate </a:t>
            </a:r>
            <a:r>
              <a:rPr lang="en-US" dirty="0" smtClean="0">
                <a:solidFill>
                  <a:srgbClr val="FF0000"/>
                </a:solidFill>
              </a:rPr>
              <a:t>power: </a:t>
            </a:r>
            <a:r>
              <a:rPr lang="en-US" dirty="0">
                <a:solidFill>
                  <a:srgbClr val="FF0000"/>
                </a:solidFill>
              </a:rPr>
              <a:t>the vote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Campaigns today are increasingly elaborate and long, </a:t>
            </a:r>
            <a:r>
              <a:rPr lang="en-US" dirty="0" smtClean="0"/>
              <a:t>cost </a:t>
            </a:r>
            <a:r>
              <a:rPr lang="en-US" dirty="0"/>
              <a:t>millions of dollars, and </a:t>
            </a:r>
            <a:r>
              <a:rPr lang="en-US" dirty="0" smtClean="0"/>
              <a:t>attract </a:t>
            </a:r>
            <a:r>
              <a:rPr lang="en-US" dirty="0"/>
              <a:t>the public's attention in any way they can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all the expense and glitz, </a:t>
            </a:r>
            <a:r>
              <a:rPr lang="en-US" dirty="0">
                <a:solidFill>
                  <a:srgbClr val="0000FF"/>
                </a:solidFill>
              </a:rPr>
              <a:t>the process of electing government officials provides citizens with vital information regarding issues and candidates' qualifications for office.</a:t>
            </a:r>
          </a:p>
        </p:txBody>
      </p:sp>
    </p:spTree>
    <p:extLst>
      <p:ext uri="{BB962C8B-B14F-4D97-AF65-F5344CB8AC3E}">
        <p14:creationId xmlns:p14="http://schemas.microsoft.com/office/powerpoint/2010/main" val="288170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4362"/>
          </a:xfrm>
        </p:spPr>
        <p:txBody>
          <a:bodyPr>
            <a:noAutofit/>
          </a:bodyPr>
          <a:lstStyle/>
          <a:p>
            <a:r>
              <a:rPr lang="en-US" sz="4000" i="1" dirty="0" smtClean="0">
                <a:solidFill>
                  <a:srgbClr val="0000FF"/>
                </a:solidFill>
              </a:rPr>
              <a:t>Interest Groups</a:t>
            </a:r>
            <a:endParaRPr lang="en-US" sz="4000" i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87450"/>
            <a:ext cx="9144000" cy="567055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00FF"/>
                </a:solidFill>
              </a:rPr>
              <a:t>INTEREST GROUPS</a:t>
            </a:r>
            <a:r>
              <a:rPr lang="en-US" dirty="0">
                <a:solidFill>
                  <a:srgbClr val="0000FF"/>
                </a:solidFill>
              </a:rPr>
              <a:t> organize people with common interests and attitudes to </a:t>
            </a:r>
            <a:r>
              <a:rPr lang="en-US" dirty="0">
                <a:solidFill>
                  <a:srgbClr val="FF0000"/>
                </a:solidFill>
              </a:rPr>
              <a:t>influence government </a:t>
            </a:r>
            <a:r>
              <a:rPr lang="en-US" dirty="0"/>
              <a:t>to support their points of view.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They </a:t>
            </a:r>
            <a:r>
              <a:rPr lang="en-US" dirty="0"/>
              <a:t>generally represent </a:t>
            </a:r>
            <a:r>
              <a:rPr lang="en-US" dirty="0">
                <a:solidFill>
                  <a:srgbClr val="FF0000"/>
                </a:solidFill>
              </a:rPr>
              <a:t>only one issue </a:t>
            </a:r>
            <a:r>
              <a:rPr lang="en-US" dirty="0"/>
              <a:t>or a closely related set of </a:t>
            </a:r>
            <a:r>
              <a:rPr lang="en-US" dirty="0" smtClean="0"/>
              <a:t>concerns </a:t>
            </a:r>
            <a:r>
              <a:rPr lang="en-US" dirty="0" smtClean="0">
                <a:solidFill>
                  <a:srgbClr val="FF0000"/>
                </a:solidFill>
              </a:rPr>
              <a:t>and give money to candidates who will support their cause.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They are party specialists!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So</a:t>
            </a:r>
            <a:r>
              <a:rPr lang="en-US" dirty="0">
                <a:solidFill>
                  <a:srgbClr val="0000FF"/>
                </a:solidFill>
              </a:rPr>
              <a:t>, people can organize according to their profession, business, corporation, or hobby — yet another way to "link" to government.</a:t>
            </a:r>
          </a:p>
        </p:txBody>
      </p:sp>
    </p:spTree>
    <p:extLst>
      <p:ext uri="{BB962C8B-B14F-4D97-AF65-F5344CB8AC3E}">
        <p14:creationId xmlns:p14="http://schemas.microsoft.com/office/powerpoint/2010/main" val="97679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677862"/>
          </a:xfrm>
        </p:spPr>
        <p:txBody>
          <a:bodyPr>
            <a:noAutofit/>
          </a:bodyPr>
          <a:lstStyle/>
          <a:p>
            <a:r>
              <a:rPr lang="en-US" i="1" dirty="0" smtClean="0">
                <a:solidFill>
                  <a:srgbClr val="333399"/>
                </a:solidFill>
              </a:rPr>
              <a:t>Media</a:t>
            </a:r>
            <a:endParaRPr lang="en-US" i="1" dirty="0">
              <a:solidFill>
                <a:srgbClr val="33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52500"/>
            <a:ext cx="9144000" cy="59055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b="1" dirty="0"/>
              <a:t>MEDIA</a:t>
            </a:r>
            <a:r>
              <a:rPr lang="en-US" dirty="0"/>
              <a:t> play an important role in connecting people to government.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Most </a:t>
            </a:r>
            <a:r>
              <a:rPr lang="en-US" dirty="0"/>
              <a:t>of us find out about candidates for office, public officials' activities, and the burning issues of the day through television, newspapers, radio, and the Internet. </a:t>
            </a:r>
            <a:r>
              <a:rPr lang="en-US" dirty="0" smtClean="0">
                <a:solidFill>
                  <a:srgbClr val="FF0000"/>
                </a:solidFill>
              </a:rPr>
              <a:t>States tend to hold primaries early to grab all the media attention—front-loading!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>
                <a:solidFill>
                  <a:srgbClr val="0000FF"/>
                </a:solidFill>
              </a:rPr>
              <a:t>media's power to shape the American mind has often been criticized, but it also allows people to give feedback to the government.</a:t>
            </a:r>
          </a:p>
        </p:txBody>
      </p:sp>
    </p:spTree>
    <p:extLst>
      <p:ext uri="{BB962C8B-B14F-4D97-AF65-F5344CB8AC3E}">
        <p14:creationId xmlns:p14="http://schemas.microsoft.com/office/powerpoint/2010/main" val="910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1404</TotalTime>
  <Words>545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Linkage Institutions </vt:lpstr>
      <vt:lpstr>PowerPoint Presentation</vt:lpstr>
      <vt:lpstr>PowerPoint Presentation</vt:lpstr>
      <vt:lpstr>PowerPoint Presentation</vt:lpstr>
      <vt:lpstr>What Are Linkage Institutions?</vt:lpstr>
      <vt:lpstr>Political Parties</vt:lpstr>
      <vt:lpstr>Campaigns and Elections</vt:lpstr>
      <vt:lpstr>Interest Groups</vt:lpstr>
      <vt:lpstr>Media</vt:lpstr>
      <vt:lpstr>Importance of Linkage Institutions</vt:lpstr>
    </vt:vector>
  </TitlesOfParts>
  <Company>Des Moines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Linkage Institutions</dc:title>
  <dc:creator>Des Moines Public Schools</dc:creator>
  <cp:lastModifiedBy>Vitale, Alan</cp:lastModifiedBy>
  <cp:revision>14</cp:revision>
  <dcterms:created xsi:type="dcterms:W3CDTF">2014-09-22T01:44:44Z</dcterms:created>
  <dcterms:modified xsi:type="dcterms:W3CDTF">2016-11-04T11:52:56Z</dcterms:modified>
</cp:coreProperties>
</file>