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299" r:id="rId2"/>
    <p:sldId id="1793" r:id="rId3"/>
    <p:sldId id="274" r:id="rId4"/>
    <p:sldId id="1736" r:id="rId5"/>
    <p:sldId id="647" r:id="rId6"/>
    <p:sldId id="648" r:id="rId7"/>
    <p:sldId id="607" r:id="rId8"/>
    <p:sldId id="1764" r:id="rId9"/>
    <p:sldId id="1765" r:id="rId10"/>
    <p:sldId id="1766" r:id="rId11"/>
    <p:sldId id="1767" r:id="rId12"/>
    <p:sldId id="1768" r:id="rId13"/>
    <p:sldId id="1770" r:id="rId14"/>
    <p:sldId id="1771" r:id="rId15"/>
    <p:sldId id="1769" r:id="rId16"/>
    <p:sldId id="1772" r:id="rId17"/>
    <p:sldId id="1773" r:id="rId18"/>
    <p:sldId id="1774" r:id="rId19"/>
    <p:sldId id="1775" r:id="rId20"/>
    <p:sldId id="632" r:id="rId21"/>
    <p:sldId id="1763" r:id="rId22"/>
    <p:sldId id="1788" r:id="rId23"/>
    <p:sldId id="1787" r:id="rId24"/>
    <p:sldId id="1216" r:id="rId25"/>
    <p:sldId id="1217" r:id="rId26"/>
    <p:sldId id="1218" r:id="rId27"/>
    <p:sldId id="1219" r:id="rId28"/>
    <p:sldId id="1220" r:id="rId29"/>
    <p:sldId id="653" r:id="rId30"/>
    <p:sldId id="650" r:id="rId31"/>
    <p:sldId id="636" r:id="rId32"/>
    <p:sldId id="637" r:id="rId33"/>
    <p:sldId id="638" r:id="rId34"/>
    <p:sldId id="651" r:id="rId35"/>
    <p:sldId id="654" r:id="rId36"/>
    <p:sldId id="544" r:id="rId37"/>
    <p:sldId id="549" r:id="rId38"/>
    <p:sldId id="550" r:id="rId39"/>
    <p:sldId id="750" r:id="rId40"/>
    <p:sldId id="759" r:id="rId41"/>
    <p:sldId id="761" r:id="rId42"/>
    <p:sldId id="570" r:id="rId43"/>
    <p:sldId id="573" r:id="rId44"/>
    <p:sldId id="574" r:id="rId45"/>
    <p:sldId id="1020" r:id="rId46"/>
    <p:sldId id="1027" r:id="rId47"/>
    <p:sldId id="577" r:id="rId48"/>
    <p:sldId id="578" r:id="rId49"/>
    <p:sldId id="1624" r:id="rId50"/>
    <p:sldId id="655" r:id="rId51"/>
    <p:sldId id="438" r:id="rId52"/>
    <p:sldId id="1792" r:id="rId53"/>
    <p:sldId id="441" r:id="rId54"/>
    <p:sldId id="656" r:id="rId55"/>
    <p:sldId id="657" r:id="rId56"/>
    <p:sldId id="658" r:id="rId57"/>
    <p:sldId id="1794" r:id="rId58"/>
    <p:sldId id="1796" r:id="rId59"/>
    <p:sldId id="1795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00"/>
    <a:srgbClr val="FF8AD8"/>
    <a:srgbClr val="FF9300"/>
    <a:srgbClr val="011893"/>
    <a:srgbClr val="76D6FF"/>
    <a:srgbClr val="009051"/>
    <a:srgbClr val="FF2600"/>
    <a:srgbClr val="D883FF"/>
    <a:srgbClr val="8EFA00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36" autoAdjust="0"/>
    <p:restoredTop sz="95597" autoAdjust="0"/>
  </p:normalViewPr>
  <p:slideViewPr>
    <p:cSldViewPr snapToGrid="0">
      <p:cViewPr varScale="1">
        <p:scale>
          <a:sx n="181" d="100"/>
          <a:sy n="181" d="100"/>
        </p:scale>
        <p:origin x="1520" y="184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481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Sheet1!$A$2:$A$10</c:f>
              <c:strCache>
                <c:ptCount val="9"/>
                <c:pt idx="0">
                  <c:v>Kindergarten</c:v>
                </c:pt>
                <c:pt idx="1">
                  <c:v>1st</c:v>
                </c:pt>
                <c:pt idx="2">
                  <c:v>2nd</c:v>
                </c:pt>
                <c:pt idx="3">
                  <c:v>3rd</c:v>
                </c:pt>
                <c:pt idx="4">
                  <c:v>4th</c:v>
                </c:pt>
                <c:pt idx="5">
                  <c:v>5th</c:v>
                </c:pt>
                <c:pt idx="6">
                  <c:v>6th</c:v>
                </c:pt>
                <c:pt idx="7">
                  <c:v>7th</c:v>
                </c:pt>
                <c:pt idx="8">
                  <c:v>8th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158</c:v>
                </c:pt>
                <c:pt idx="1">
                  <c:v>126</c:v>
                </c:pt>
                <c:pt idx="2">
                  <c:v>147</c:v>
                </c:pt>
                <c:pt idx="3">
                  <c:v>334</c:v>
                </c:pt>
                <c:pt idx="4">
                  <c:v>400</c:v>
                </c:pt>
                <c:pt idx="5">
                  <c:v>415</c:v>
                </c:pt>
                <c:pt idx="6">
                  <c:v>553</c:v>
                </c:pt>
                <c:pt idx="7">
                  <c:v>459</c:v>
                </c:pt>
                <c:pt idx="8">
                  <c:v>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1-9B4B-866A-B7363594B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3714560"/>
        <c:axId val="1255719440"/>
        <c:axId val="0"/>
      </c:bar3DChart>
      <c:catAx>
        <c:axId val="125371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5719440"/>
        <c:crosses val="autoZero"/>
        <c:auto val="1"/>
        <c:lblAlgn val="ctr"/>
        <c:lblOffset val="100"/>
        <c:noMultiLvlLbl val="0"/>
      </c:catAx>
      <c:valAx>
        <c:axId val="125571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371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2092517-5104-4E47-AA91-BAE4B078D131}" type="presOf" srcId="{E47640B8-E388-6141-8043-F310278C03B2}" destId="{524DE1D1-1650-674C-AA9B-4DB5A8E1AD84}" srcOrd="1" destOrd="0" presId="urn:microsoft.com/office/officeart/2005/8/layout/venn1"/>
    <dgm:cxn modelId="{A6A82D32-5503-8048-AC73-9660CD471219}" type="presOf" srcId="{2EC81A35-8D57-124B-ABCE-2ABCF936B667}" destId="{93E056BD-4766-394C-A4DC-5E4C2451228E}" srcOrd="0" destOrd="0" presId="urn:microsoft.com/office/officeart/2005/8/layout/venn1"/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16A28D3E-887B-C046-8C91-D7C48900E96E}" type="presOf" srcId="{E47640B8-E388-6141-8043-F310278C03B2}" destId="{E0F896BF-E8D9-2145-B631-F874C101A436}" srcOrd="0" destOrd="0" presId="urn:microsoft.com/office/officeart/2005/8/layout/venn1"/>
    <dgm:cxn modelId="{E3451269-120F-D54C-82D5-2440840CFA45}" type="presOf" srcId="{2EC81A35-8D57-124B-ABCE-2ABCF936B667}" destId="{9EC0FAFF-6CE3-7640-BE7A-52C4AF5538E2}" srcOrd="1" destOrd="0" presId="urn:microsoft.com/office/officeart/2005/8/layout/venn1"/>
    <dgm:cxn modelId="{12F5B06A-E124-8741-9AC1-BBFB4DF4F6A2}" type="presOf" srcId="{865D233C-903B-9F4C-9226-AC6433E046AF}" destId="{DDAD003A-79BB-F54B-8024-DA7A6A25F4EE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E830D1E2-D145-C94B-8694-781B5FDD292F}" type="presOf" srcId="{865D233C-903B-9F4C-9226-AC6433E046AF}" destId="{337EDADF-F20D-C040-81EA-8B0554C72AC2}" srcOrd="1" destOrd="0" presId="urn:microsoft.com/office/officeart/2005/8/layout/venn1"/>
    <dgm:cxn modelId="{9269E7E8-BBCD-EC47-9599-FF4A7F5747BE}" type="presOf" srcId="{C2DCDBC5-95E9-4F42-8754-6810EB41A3B6}" destId="{ABB0EE10-8504-404A-8824-5F22425D91BF}" srcOrd="0" destOrd="0" presId="urn:microsoft.com/office/officeart/2005/8/layout/venn1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694BA54E-F73E-BC4F-A096-518E5B6FD1CD}" type="presParOf" srcId="{ABB0EE10-8504-404A-8824-5F22425D91BF}" destId="{93E056BD-4766-394C-A4DC-5E4C2451228E}" srcOrd="0" destOrd="0" presId="urn:microsoft.com/office/officeart/2005/8/layout/venn1"/>
    <dgm:cxn modelId="{7C1E965F-5319-2D46-B2E2-E01599612A47}" type="presParOf" srcId="{ABB0EE10-8504-404A-8824-5F22425D91BF}" destId="{9EC0FAFF-6CE3-7640-BE7A-52C4AF5538E2}" srcOrd="1" destOrd="0" presId="urn:microsoft.com/office/officeart/2005/8/layout/venn1"/>
    <dgm:cxn modelId="{4B6500FD-99A2-C540-8007-4DDD306551F6}" type="presParOf" srcId="{ABB0EE10-8504-404A-8824-5F22425D91BF}" destId="{E0F896BF-E8D9-2145-B631-F874C101A436}" srcOrd="2" destOrd="0" presId="urn:microsoft.com/office/officeart/2005/8/layout/venn1"/>
    <dgm:cxn modelId="{5433925E-4068-3B45-8E98-EDB91A7AD826}" type="presParOf" srcId="{ABB0EE10-8504-404A-8824-5F22425D91BF}" destId="{524DE1D1-1650-674C-AA9B-4DB5A8E1AD84}" srcOrd="3" destOrd="0" presId="urn:microsoft.com/office/officeart/2005/8/layout/venn1"/>
    <dgm:cxn modelId="{2EE443CB-EF24-DE46-85E1-E06D0760C1D8}" type="presParOf" srcId="{ABB0EE10-8504-404A-8824-5F22425D91BF}" destId="{DDAD003A-79BB-F54B-8024-DA7A6A25F4EE}" srcOrd="4" destOrd="0" presId="urn:microsoft.com/office/officeart/2005/8/layout/venn1"/>
    <dgm:cxn modelId="{D322578F-A848-DA4C-9B6F-8B5A52AB9671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AA7ACB3B-0DC9-F44A-91F2-35A535761FBF}" type="presOf" srcId="{E47640B8-E388-6141-8043-F310278C03B2}" destId="{E0F896BF-E8D9-2145-B631-F874C101A436}" srcOrd="0" destOrd="0" presId="urn:microsoft.com/office/officeart/2005/8/layout/venn1"/>
    <dgm:cxn modelId="{E651103E-1232-ED4F-999A-D7E850AA70FE}" type="presOf" srcId="{2EC81A35-8D57-124B-ABCE-2ABCF936B667}" destId="{93E056BD-4766-394C-A4DC-5E4C2451228E}" srcOrd="0" destOrd="0" presId="urn:microsoft.com/office/officeart/2005/8/layout/venn1"/>
    <dgm:cxn modelId="{73DB1964-0EB3-4A4A-ADBA-419CFE6FBA5E}" type="presOf" srcId="{865D233C-903B-9F4C-9226-AC6433E046AF}" destId="{DDAD003A-79BB-F54B-8024-DA7A6A25F4EE}" srcOrd="0" destOrd="0" presId="urn:microsoft.com/office/officeart/2005/8/layout/venn1"/>
    <dgm:cxn modelId="{F9D350B3-89E1-454F-B61F-2AF1CD196808}" type="presOf" srcId="{E47640B8-E388-6141-8043-F310278C03B2}" destId="{524DE1D1-1650-674C-AA9B-4DB5A8E1AD84}" srcOrd="1" destOrd="0" presId="urn:microsoft.com/office/officeart/2005/8/layout/venn1"/>
    <dgm:cxn modelId="{94C729CA-581B-F146-AB67-C831D468B72F}" type="presOf" srcId="{C2DCDBC5-95E9-4F42-8754-6810EB41A3B6}" destId="{ABB0EE10-8504-404A-8824-5F22425D91BF}" srcOrd="0" destOrd="0" presId="urn:microsoft.com/office/officeart/2005/8/layout/venn1"/>
    <dgm:cxn modelId="{C0C095CC-231E-0146-92E5-9F29AA876E53}" type="presOf" srcId="{2EC81A35-8D57-124B-ABCE-2ABCF936B667}" destId="{9EC0FAFF-6CE3-7640-BE7A-52C4AF5538E2}" srcOrd="1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FC8FDED9-DE95-5F4F-BD5F-02B189DD940A}" type="presOf" srcId="{865D233C-903B-9F4C-9226-AC6433E046AF}" destId="{337EDADF-F20D-C040-81EA-8B0554C72AC2}" srcOrd="1" destOrd="0" presId="urn:microsoft.com/office/officeart/2005/8/layout/venn1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44EEC507-5C07-2541-A7D1-2C22C5DF6D86}" type="presParOf" srcId="{ABB0EE10-8504-404A-8824-5F22425D91BF}" destId="{93E056BD-4766-394C-A4DC-5E4C2451228E}" srcOrd="0" destOrd="0" presId="urn:microsoft.com/office/officeart/2005/8/layout/venn1"/>
    <dgm:cxn modelId="{17B6DDEC-2559-EE4A-A030-7626FC075293}" type="presParOf" srcId="{ABB0EE10-8504-404A-8824-5F22425D91BF}" destId="{9EC0FAFF-6CE3-7640-BE7A-52C4AF5538E2}" srcOrd="1" destOrd="0" presId="urn:microsoft.com/office/officeart/2005/8/layout/venn1"/>
    <dgm:cxn modelId="{AE5D67AE-214A-B04F-B8C3-5D26F3F716B4}" type="presParOf" srcId="{ABB0EE10-8504-404A-8824-5F22425D91BF}" destId="{E0F896BF-E8D9-2145-B631-F874C101A436}" srcOrd="2" destOrd="0" presId="urn:microsoft.com/office/officeart/2005/8/layout/venn1"/>
    <dgm:cxn modelId="{A33DB061-A248-424A-A132-B87A01D21DD9}" type="presParOf" srcId="{ABB0EE10-8504-404A-8824-5F22425D91BF}" destId="{524DE1D1-1650-674C-AA9B-4DB5A8E1AD84}" srcOrd="3" destOrd="0" presId="urn:microsoft.com/office/officeart/2005/8/layout/venn1"/>
    <dgm:cxn modelId="{383B8B92-0AFE-234E-B49E-0539FFD29D13}" type="presParOf" srcId="{ABB0EE10-8504-404A-8824-5F22425D91BF}" destId="{DDAD003A-79BB-F54B-8024-DA7A6A25F4EE}" srcOrd="4" destOrd="0" presId="urn:microsoft.com/office/officeart/2005/8/layout/venn1"/>
    <dgm:cxn modelId="{58E3E84C-94C5-7D43-BD72-3C069981F116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AA7ACB3B-0DC9-F44A-91F2-35A535761FBF}" type="presOf" srcId="{E47640B8-E388-6141-8043-F310278C03B2}" destId="{E0F896BF-E8D9-2145-B631-F874C101A436}" srcOrd="0" destOrd="0" presId="urn:microsoft.com/office/officeart/2005/8/layout/venn1"/>
    <dgm:cxn modelId="{E651103E-1232-ED4F-999A-D7E850AA70FE}" type="presOf" srcId="{2EC81A35-8D57-124B-ABCE-2ABCF936B667}" destId="{93E056BD-4766-394C-A4DC-5E4C2451228E}" srcOrd="0" destOrd="0" presId="urn:microsoft.com/office/officeart/2005/8/layout/venn1"/>
    <dgm:cxn modelId="{73DB1964-0EB3-4A4A-ADBA-419CFE6FBA5E}" type="presOf" srcId="{865D233C-903B-9F4C-9226-AC6433E046AF}" destId="{DDAD003A-79BB-F54B-8024-DA7A6A25F4EE}" srcOrd="0" destOrd="0" presId="urn:microsoft.com/office/officeart/2005/8/layout/venn1"/>
    <dgm:cxn modelId="{F9D350B3-89E1-454F-B61F-2AF1CD196808}" type="presOf" srcId="{E47640B8-E388-6141-8043-F310278C03B2}" destId="{524DE1D1-1650-674C-AA9B-4DB5A8E1AD84}" srcOrd="1" destOrd="0" presId="urn:microsoft.com/office/officeart/2005/8/layout/venn1"/>
    <dgm:cxn modelId="{94C729CA-581B-F146-AB67-C831D468B72F}" type="presOf" srcId="{C2DCDBC5-95E9-4F42-8754-6810EB41A3B6}" destId="{ABB0EE10-8504-404A-8824-5F22425D91BF}" srcOrd="0" destOrd="0" presId="urn:microsoft.com/office/officeart/2005/8/layout/venn1"/>
    <dgm:cxn modelId="{C0C095CC-231E-0146-92E5-9F29AA876E53}" type="presOf" srcId="{2EC81A35-8D57-124B-ABCE-2ABCF936B667}" destId="{9EC0FAFF-6CE3-7640-BE7A-52C4AF5538E2}" srcOrd="1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FC8FDED9-DE95-5F4F-BD5F-02B189DD940A}" type="presOf" srcId="{865D233C-903B-9F4C-9226-AC6433E046AF}" destId="{337EDADF-F20D-C040-81EA-8B0554C72AC2}" srcOrd="1" destOrd="0" presId="urn:microsoft.com/office/officeart/2005/8/layout/venn1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44EEC507-5C07-2541-A7D1-2C22C5DF6D86}" type="presParOf" srcId="{ABB0EE10-8504-404A-8824-5F22425D91BF}" destId="{93E056BD-4766-394C-A4DC-5E4C2451228E}" srcOrd="0" destOrd="0" presId="urn:microsoft.com/office/officeart/2005/8/layout/venn1"/>
    <dgm:cxn modelId="{17B6DDEC-2559-EE4A-A030-7626FC075293}" type="presParOf" srcId="{ABB0EE10-8504-404A-8824-5F22425D91BF}" destId="{9EC0FAFF-6CE3-7640-BE7A-52C4AF5538E2}" srcOrd="1" destOrd="0" presId="urn:microsoft.com/office/officeart/2005/8/layout/venn1"/>
    <dgm:cxn modelId="{AE5D67AE-214A-B04F-B8C3-5D26F3F716B4}" type="presParOf" srcId="{ABB0EE10-8504-404A-8824-5F22425D91BF}" destId="{E0F896BF-E8D9-2145-B631-F874C101A436}" srcOrd="2" destOrd="0" presId="urn:microsoft.com/office/officeart/2005/8/layout/venn1"/>
    <dgm:cxn modelId="{A33DB061-A248-424A-A132-B87A01D21DD9}" type="presParOf" srcId="{ABB0EE10-8504-404A-8824-5F22425D91BF}" destId="{524DE1D1-1650-674C-AA9B-4DB5A8E1AD84}" srcOrd="3" destOrd="0" presId="urn:microsoft.com/office/officeart/2005/8/layout/venn1"/>
    <dgm:cxn modelId="{383B8B92-0AFE-234E-B49E-0539FFD29D13}" type="presParOf" srcId="{ABB0EE10-8504-404A-8824-5F22425D91BF}" destId="{DDAD003A-79BB-F54B-8024-DA7A6A25F4EE}" srcOrd="4" destOrd="0" presId="urn:microsoft.com/office/officeart/2005/8/layout/venn1"/>
    <dgm:cxn modelId="{58E3E84C-94C5-7D43-BD72-3C069981F116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AA7ACB3B-0DC9-F44A-91F2-35A535761FBF}" type="presOf" srcId="{E47640B8-E388-6141-8043-F310278C03B2}" destId="{E0F896BF-E8D9-2145-B631-F874C101A436}" srcOrd="0" destOrd="0" presId="urn:microsoft.com/office/officeart/2005/8/layout/venn1"/>
    <dgm:cxn modelId="{E651103E-1232-ED4F-999A-D7E850AA70FE}" type="presOf" srcId="{2EC81A35-8D57-124B-ABCE-2ABCF936B667}" destId="{93E056BD-4766-394C-A4DC-5E4C2451228E}" srcOrd="0" destOrd="0" presId="urn:microsoft.com/office/officeart/2005/8/layout/venn1"/>
    <dgm:cxn modelId="{73DB1964-0EB3-4A4A-ADBA-419CFE6FBA5E}" type="presOf" srcId="{865D233C-903B-9F4C-9226-AC6433E046AF}" destId="{DDAD003A-79BB-F54B-8024-DA7A6A25F4EE}" srcOrd="0" destOrd="0" presId="urn:microsoft.com/office/officeart/2005/8/layout/venn1"/>
    <dgm:cxn modelId="{F9D350B3-89E1-454F-B61F-2AF1CD196808}" type="presOf" srcId="{E47640B8-E388-6141-8043-F310278C03B2}" destId="{524DE1D1-1650-674C-AA9B-4DB5A8E1AD84}" srcOrd="1" destOrd="0" presId="urn:microsoft.com/office/officeart/2005/8/layout/venn1"/>
    <dgm:cxn modelId="{94C729CA-581B-F146-AB67-C831D468B72F}" type="presOf" srcId="{C2DCDBC5-95E9-4F42-8754-6810EB41A3B6}" destId="{ABB0EE10-8504-404A-8824-5F22425D91BF}" srcOrd="0" destOrd="0" presId="urn:microsoft.com/office/officeart/2005/8/layout/venn1"/>
    <dgm:cxn modelId="{C0C095CC-231E-0146-92E5-9F29AA876E53}" type="presOf" srcId="{2EC81A35-8D57-124B-ABCE-2ABCF936B667}" destId="{9EC0FAFF-6CE3-7640-BE7A-52C4AF5538E2}" srcOrd="1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FC8FDED9-DE95-5F4F-BD5F-02B189DD940A}" type="presOf" srcId="{865D233C-903B-9F4C-9226-AC6433E046AF}" destId="{337EDADF-F20D-C040-81EA-8B0554C72AC2}" srcOrd="1" destOrd="0" presId="urn:microsoft.com/office/officeart/2005/8/layout/venn1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44EEC507-5C07-2541-A7D1-2C22C5DF6D86}" type="presParOf" srcId="{ABB0EE10-8504-404A-8824-5F22425D91BF}" destId="{93E056BD-4766-394C-A4DC-5E4C2451228E}" srcOrd="0" destOrd="0" presId="urn:microsoft.com/office/officeart/2005/8/layout/venn1"/>
    <dgm:cxn modelId="{17B6DDEC-2559-EE4A-A030-7626FC075293}" type="presParOf" srcId="{ABB0EE10-8504-404A-8824-5F22425D91BF}" destId="{9EC0FAFF-6CE3-7640-BE7A-52C4AF5538E2}" srcOrd="1" destOrd="0" presId="urn:microsoft.com/office/officeart/2005/8/layout/venn1"/>
    <dgm:cxn modelId="{AE5D67AE-214A-B04F-B8C3-5D26F3F716B4}" type="presParOf" srcId="{ABB0EE10-8504-404A-8824-5F22425D91BF}" destId="{E0F896BF-E8D9-2145-B631-F874C101A436}" srcOrd="2" destOrd="0" presId="urn:microsoft.com/office/officeart/2005/8/layout/venn1"/>
    <dgm:cxn modelId="{A33DB061-A248-424A-A132-B87A01D21DD9}" type="presParOf" srcId="{ABB0EE10-8504-404A-8824-5F22425D91BF}" destId="{524DE1D1-1650-674C-AA9B-4DB5A8E1AD84}" srcOrd="3" destOrd="0" presId="urn:microsoft.com/office/officeart/2005/8/layout/venn1"/>
    <dgm:cxn modelId="{383B8B92-0AFE-234E-B49E-0539FFD29D13}" type="presParOf" srcId="{ABB0EE10-8504-404A-8824-5F22425D91BF}" destId="{DDAD003A-79BB-F54B-8024-DA7A6A25F4EE}" srcOrd="4" destOrd="0" presId="urn:microsoft.com/office/officeart/2005/8/layout/venn1"/>
    <dgm:cxn modelId="{58E3E84C-94C5-7D43-BD72-3C069981F116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1594258" y="0"/>
          <a:ext cx="3099468" cy="1699650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2007521" y="297438"/>
        <a:ext cx="2272943" cy="764842"/>
      </dsp:txXfrm>
    </dsp:sp>
    <dsp:sp modelId="{E0F896BF-E8D9-2145-B631-F874C101A436}">
      <dsp:nvSpPr>
        <dsp:cNvPr id="0" name=""/>
        <dsp:cNvSpPr/>
      </dsp:nvSpPr>
      <dsp:spPr>
        <a:xfrm>
          <a:off x="2976398" y="916390"/>
          <a:ext cx="2812822" cy="18288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3836653" y="1388830"/>
        <a:ext cx="1687693" cy="1005840"/>
      </dsp:txXfrm>
    </dsp:sp>
    <dsp:sp modelId="{DDAD003A-79BB-F54B-8024-DA7A6A25F4EE}">
      <dsp:nvSpPr>
        <dsp:cNvPr id="0" name=""/>
        <dsp:cNvSpPr/>
      </dsp:nvSpPr>
      <dsp:spPr>
        <a:xfrm>
          <a:off x="570015" y="1014852"/>
          <a:ext cx="2812822" cy="1740468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834889" y="1464474"/>
        <a:ext cx="1687693" cy="957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519740" y="0"/>
          <a:ext cx="1428472" cy="783329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710203" y="137082"/>
        <a:ext cx="1047546" cy="352498"/>
      </dsp:txXfrm>
    </dsp:sp>
    <dsp:sp modelId="{E0F896BF-E8D9-2145-B631-F874C101A436}">
      <dsp:nvSpPr>
        <dsp:cNvPr id="0" name=""/>
        <dsp:cNvSpPr/>
      </dsp:nvSpPr>
      <dsp:spPr>
        <a:xfrm>
          <a:off x="1156736" y="422342"/>
          <a:ext cx="1296364" cy="842851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1553208" y="640079"/>
        <a:ext cx="777818" cy="463568"/>
      </dsp:txXfrm>
    </dsp:sp>
    <dsp:sp modelId="{DDAD003A-79BB-F54B-8024-DA7A6A25F4EE}">
      <dsp:nvSpPr>
        <dsp:cNvPr id="0" name=""/>
        <dsp:cNvSpPr/>
      </dsp:nvSpPr>
      <dsp:spPr>
        <a:xfrm>
          <a:off x="47690" y="467722"/>
          <a:ext cx="1296364" cy="802141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169764" y="674941"/>
        <a:ext cx="777818" cy="4411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519740" y="0"/>
          <a:ext cx="1428472" cy="783329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710203" y="137082"/>
        <a:ext cx="1047546" cy="352498"/>
      </dsp:txXfrm>
    </dsp:sp>
    <dsp:sp modelId="{E0F896BF-E8D9-2145-B631-F874C101A436}">
      <dsp:nvSpPr>
        <dsp:cNvPr id="0" name=""/>
        <dsp:cNvSpPr/>
      </dsp:nvSpPr>
      <dsp:spPr>
        <a:xfrm>
          <a:off x="1156736" y="422342"/>
          <a:ext cx="1296364" cy="842851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1553208" y="640079"/>
        <a:ext cx="777818" cy="463568"/>
      </dsp:txXfrm>
    </dsp:sp>
    <dsp:sp modelId="{DDAD003A-79BB-F54B-8024-DA7A6A25F4EE}">
      <dsp:nvSpPr>
        <dsp:cNvPr id="0" name=""/>
        <dsp:cNvSpPr/>
      </dsp:nvSpPr>
      <dsp:spPr>
        <a:xfrm>
          <a:off x="47690" y="467722"/>
          <a:ext cx="1296364" cy="802141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169764" y="674941"/>
        <a:ext cx="777818" cy="441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519740" y="0"/>
          <a:ext cx="1428472" cy="783329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710203" y="137082"/>
        <a:ext cx="1047546" cy="352498"/>
      </dsp:txXfrm>
    </dsp:sp>
    <dsp:sp modelId="{E0F896BF-E8D9-2145-B631-F874C101A436}">
      <dsp:nvSpPr>
        <dsp:cNvPr id="0" name=""/>
        <dsp:cNvSpPr/>
      </dsp:nvSpPr>
      <dsp:spPr>
        <a:xfrm>
          <a:off x="1156736" y="422342"/>
          <a:ext cx="1296364" cy="842851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1553208" y="640079"/>
        <a:ext cx="777818" cy="463568"/>
      </dsp:txXfrm>
    </dsp:sp>
    <dsp:sp modelId="{DDAD003A-79BB-F54B-8024-DA7A6A25F4EE}">
      <dsp:nvSpPr>
        <dsp:cNvPr id="0" name=""/>
        <dsp:cNvSpPr/>
      </dsp:nvSpPr>
      <dsp:spPr>
        <a:xfrm>
          <a:off x="47690" y="467722"/>
          <a:ext cx="1296364" cy="802141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169764" y="674941"/>
        <a:ext cx="777818" cy="441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24BDA-D6BF-4386-9525-DF906CDAA658}" type="datetimeFigureOut">
              <a:rPr lang="en-US" smtClean="0"/>
              <a:t>7/10/19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48857-A4E2-47A3-BE24-C42D3BE24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21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B8A71-C697-4FEB-8778-C5F523E41333}" type="datetimeFigureOut">
              <a:rPr lang="en-US" smtClean="0"/>
              <a:t>7/10/19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28B76-325F-4EB6-B770-D7CFC87B8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53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F1DB5E-8EB0-4E97-AFC3-B093D86A1CBE}" type="slidenum">
              <a:rPr lang="ru-RU" smtClean="0">
                <a:solidFill>
                  <a:prstClr val="black"/>
                </a:solidFill>
              </a:rPr>
              <a:pPr eaLnBrk="1" hangingPunct="1"/>
              <a:t>40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236273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F1DB5E-8EB0-4E97-AFC3-B093D86A1CBE}" type="slidenum">
              <a:rPr lang="ru-RU" smtClean="0">
                <a:solidFill>
                  <a:prstClr val="black"/>
                </a:solidFill>
              </a:rPr>
              <a:pPr eaLnBrk="1" hangingPunct="1"/>
              <a:t>41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057400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43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72681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44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557448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45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85474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F1DB5E-8EB0-4E97-AFC3-B093D86A1CBE}" type="slidenum">
              <a:rPr lang="ru-RU" smtClean="0">
                <a:solidFill>
                  <a:prstClr val="black"/>
                </a:solidFill>
              </a:rPr>
              <a:pPr eaLnBrk="1" hangingPunct="1"/>
              <a:t>47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56409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F1DB5E-8EB0-4E97-AFC3-B093D86A1CBE}" type="slidenum">
              <a:rPr lang="ru-RU" smtClean="0">
                <a:solidFill>
                  <a:prstClr val="black"/>
                </a:solidFill>
              </a:rPr>
              <a:pPr eaLnBrk="1" hangingPunct="1"/>
              <a:t>48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770811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6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5540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36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61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8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04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72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37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162862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38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36844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3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78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9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31" y="3962400"/>
            <a:ext cx="9137650" cy="289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39484"/>
            <a:ext cx="8686800" cy="1353965"/>
          </a:xfrm>
        </p:spPr>
        <p:txBody>
          <a:bodyPr anchor="t" anchorCtr="0"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16280"/>
            <a:ext cx="8686800" cy="69494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>
          <a:xfrm>
            <a:off x="6978771" y="6479523"/>
            <a:ext cx="1936630" cy="153888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79A0A5-7830-7241-9C0C-8CAC122C2C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995" y="6410674"/>
            <a:ext cx="2841767" cy="4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6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09739"/>
            <a:ext cx="8686800" cy="114300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230890"/>
            <a:ext cx="8686800" cy="95097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2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8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36345"/>
            <a:ext cx="4270248" cy="46360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1236345"/>
            <a:ext cx="4270248" cy="46360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219202"/>
            <a:ext cx="8686800" cy="4632325"/>
          </a:xfrm>
        </p:spPr>
        <p:txBody>
          <a:bodyPr>
            <a:normAutofit/>
          </a:bodyPr>
          <a:lstStyle>
            <a:lvl1pPr marL="457200" indent="-457200">
              <a:defRPr sz="1800"/>
            </a:lvl1pPr>
            <a:lvl2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2pPr>
            <a:lvl3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3pPr>
            <a:lvl4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4pPr>
            <a:lvl5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1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686800" cy="1143000"/>
          </a:xfrm>
        </p:spPr>
        <p:txBody>
          <a:bodyPr anchor="b" anchorCtr="0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2357120"/>
            <a:ext cx="8686800" cy="2971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/>
            </a:lvl1pPr>
            <a:lvl2pPr marL="1588" indent="0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08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822469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</a:t>
            </a:r>
          </a:p>
          <a:p>
            <a:pPr lvl="4"/>
            <a:r>
              <a:rPr lang="en-US" dirty="0"/>
              <a:t>Five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	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7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888" y="6178549"/>
            <a:ext cx="9137650" cy="680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45128"/>
            <a:ext cx="8686800" cy="4839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11352" y="6443805"/>
            <a:ext cx="1785667" cy="307777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5242" y="6520022"/>
            <a:ext cx="340158" cy="153888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AA06DC5-620C-4D3C-B416-7C1D0B3914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78190D-2CBF-9C4A-A62B-BFBD40382E3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995" y="6410674"/>
            <a:ext cx="2841767" cy="448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B10D9-AC47-D746-81ED-AD6052323384}"/>
              </a:ext>
            </a:extLst>
          </p:cNvPr>
          <p:cNvSpPr txBox="1"/>
          <p:nvPr userDrawn="1"/>
        </p:nvSpPr>
        <p:spPr>
          <a:xfrm>
            <a:off x="-1888" y="6595289"/>
            <a:ext cx="43005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Sarah R. Powell, Ph.D.</a:t>
            </a:r>
            <a:r>
              <a:rPr lang="en-US" sz="1200" kern="12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© 2019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3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rgbClr val="92D05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Clr>
          <a:schemeClr val="accent4">
            <a:lumMod val="75000"/>
          </a:schemeClr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5715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798513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10287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0.tiff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9.tiff"/><Relationship Id="rId4" Type="http://schemas.openxmlformats.org/officeDocument/2006/relationships/diagramLayout" Target="../diagrams/layout2.xml"/><Relationship Id="rId9" Type="http://schemas.openxmlformats.org/officeDocument/2006/relationships/image" Target="../media/image8.tiff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13.tiff"/><Relationship Id="rId10" Type="http://schemas.openxmlformats.org/officeDocument/2006/relationships/diagramLayout" Target="../diagrams/layout3.xml"/><Relationship Id="rId4" Type="http://schemas.openxmlformats.org/officeDocument/2006/relationships/image" Target="../media/image12.tiff"/><Relationship Id="rId9" Type="http://schemas.openxmlformats.org/officeDocument/2006/relationships/diagramData" Target="../diagrams/data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nsiveintervention.org/intensive-intervention-math-course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570600-AD1A-8C4B-A411-FA872BA38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476021"/>
            <a:ext cx="8686800" cy="1353965"/>
          </a:xfrm>
        </p:spPr>
        <p:txBody>
          <a:bodyPr>
            <a:noAutofit/>
          </a:bodyPr>
          <a:lstStyle/>
          <a:p>
            <a:r>
              <a:rPr lang="en-US" dirty="0"/>
              <a:t>Five Essential Components of Mathematics Intervention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0099798-7557-3F4B-A160-166ACBA7E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3217946"/>
            <a:ext cx="8686800" cy="69494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CAMT</a:t>
            </a:r>
          </a:p>
          <a:p>
            <a:r>
              <a:rPr lang="en-US" dirty="0"/>
              <a:t>July 10, 2019</a:t>
            </a:r>
          </a:p>
        </p:txBody>
      </p:sp>
    </p:spTree>
    <p:extLst>
      <p:ext uri="{BB962C8B-B14F-4D97-AF65-F5344CB8AC3E}">
        <p14:creationId xmlns:p14="http://schemas.microsoft.com/office/powerpoint/2010/main" val="2342862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748927" y="16983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Goal and importance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5F28F3-42D7-A542-9B65-352795477E0C}"/>
              </a:ext>
            </a:extLst>
          </p:cNvPr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F4069-B219-104B-86C2-0A40E3B1991A}"/>
              </a:ext>
            </a:extLst>
          </p:cNvPr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CB03D8-3F6E-C040-9127-54013893B07B}"/>
              </a:ext>
            </a:extLst>
          </p:cNvPr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04255" y="1605746"/>
            <a:ext cx="602673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91B73-73C9-DA44-9217-BFB37475648D}"/>
              </a:ext>
            </a:extLst>
          </p:cNvPr>
          <p:cNvSpPr/>
          <p:nvPr/>
        </p:nvSpPr>
        <p:spPr>
          <a:xfrm>
            <a:off x="3748927" y="98480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steps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1BDBAB-FAA0-CC49-BD56-658B700602F2}"/>
              </a:ext>
            </a:extLst>
          </p:cNvPr>
          <p:cNvSpPr/>
          <p:nvPr/>
        </p:nvSpPr>
        <p:spPr>
          <a:xfrm>
            <a:off x="3742770" y="1823143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A80A68-DEDE-2047-BD6B-AFDD792EEFD2}"/>
              </a:ext>
            </a:extLst>
          </p:cNvPr>
          <p:cNvSpPr/>
          <p:nvPr/>
        </p:nvSpPr>
        <p:spPr>
          <a:xfrm>
            <a:off x="3742770" y="2638113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6696C3-5888-A540-B4C8-834A3199F335}"/>
              </a:ext>
            </a:extLst>
          </p:cNvPr>
          <p:cNvSpPr txBox="1"/>
          <p:nvPr/>
        </p:nvSpPr>
        <p:spPr>
          <a:xfrm>
            <a:off x="3742770" y="3476456"/>
            <a:ext cx="40324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“Today, we are learning about division. This is important because sometimes you have to share objects or things with your friends.”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DD54A2-176B-E046-9C50-E6A5A24C5CD4}"/>
              </a:ext>
            </a:extLst>
          </p:cNvPr>
          <p:cNvSpPr txBox="1"/>
          <p:nvPr/>
        </p:nvSpPr>
        <p:spPr>
          <a:xfrm>
            <a:off x="3559251" y="4312788"/>
            <a:ext cx="101502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/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91B528-BB2E-5747-B3D7-6D8AE002092F}"/>
                  </a:ext>
                </a:extLst>
              </p:cNvPr>
              <p:cNvSpPr txBox="1"/>
              <p:nvPr/>
            </p:nvSpPr>
            <p:spPr>
              <a:xfrm>
                <a:off x="4949011" y="4318362"/>
                <a:ext cx="112402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28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srgbClr val="00B0F0"/>
                        </a:solidFill>
                        <a:latin typeface="Cambria Math" charset="0"/>
                      </a:rPr>
                      <m:t>÷</m:t>
                    </m:r>
                  </m:oMath>
                </a14:m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91B528-BB2E-5747-B3D7-6D8AE0020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011" y="4318362"/>
                <a:ext cx="1124026" cy="507831"/>
              </a:xfrm>
              <a:prstGeom prst="rect">
                <a:avLst/>
              </a:prstGeom>
              <a:blipFill>
                <a:blip r:embed="rId2"/>
                <a:stretch>
                  <a:fillRect l="-10112" t="-9756" r="-898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23122FD-A9FA-8E47-BD91-BC1EA4A5EDAD}"/>
                  </a:ext>
                </a:extLst>
              </p:cNvPr>
              <p:cNvSpPr txBox="1"/>
              <p:nvPr/>
            </p:nvSpPr>
            <p:spPr>
              <a:xfrm>
                <a:off x="6353121" y="4299586"/>
                <a:ext cx="101021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35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srgbClr val="00B0F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23122FD-A9FA-8E47-BD91-BC1EA4A5E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121" y="4299586"/>
                <a:ext cx="1010213" cy="507831"/>
              </a:xfrm>
              <a:prstGeom prst="rect">
                <a:avLst/>
              </a:prstGeom>
              <a:blipFill>
                <a:blip r:embed="rId3"/>
                <a:stretch>
                  <a:fillRect l="-9877" t="-9756" r="-9877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5406F8D-DBED-0146-BA33-5D58E3103096}"/>
              </a:ext>
            </a:extLst>
          </p:cNvPr>
          <p:cNvCxnSpPr/>
          <p:nvPr/>
        </p:nvCxnSpPr>
        <p:spPr>
          <a:xfrm>
            <a:off x="6856985" y="4394183"/>
            <a:ext cx="66901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0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748927" y="16983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Goal and importance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5F28F3-42D7-A542-9B65-352795477E0C}"/>
              </a:ext>
            </a:extLst>
          </p:cNvPr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F4069-B219-104B-86C2-0A40E3B1991A}"/>
              </a:ext>
            </a:extLst>
          </p:cNvPr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CB03D8-3F6E-C040-9127-54013893B07B}"/>
              </a:ext>
            </a:extLst>
          </p:cNvPr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04255" y="1605746"/>
            <a:ext cx="602673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91B73-73C9-DA44-9217-BFB37475648D}"/>
              </a:ext>
            </a:extLst>
          </p:cNvPr>
          <p:cNvSpPr/>
          <p:nvPr/>
        </p:nvSpPr>
        <p:spPr>
          <a:xfrm>
            <a:off x="3748927" y="98480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steps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1BDBAB-FAA0-CC49-BD56-658B700602F2}"/>
              </a:ext>
            </a:extLst>
          </p:cNvPr>
          <p:cNvSpPr/>
          <p:nvPr/>
        </p:nvSpPr>
        <p:spPr>
          <a:xfrm>
            <a:off x="3742770" y="1823143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A80A68-DEDE-2047-BD6B-AFDD792EEFD2}"/>
              </a:ext>
            </a:extLst>
          </p:cNvPr>
          <p:cNvSpPr/>
          <p:nvPr/>
        </p:nvSpPr>
        <p:spPr>
          <a:xfrm>
            <a:off x="3742770" y="2638113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042587-87B5-9649-8B12-1214387ECFE7}"/>
              </a:ext>
            </a:extLst>
          </p:cNvPr>
          <p:cNvSpPr/>
          <p:nvPr/>
        </p:nvSpPr>
        <p:spPr>
          <a:xfrm>
            <a:off x="3742770" y="3476456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With non-examples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26453B-F0B5-E746-BBE3-625F060B425E}"/>
                  </a:ext>
                </a:extLst>
              </p:cNvPr>
              <p:cNvSpPr txBox="1"/>
              <p:nvPr/>
            </p:nvSpPr>
            <p:spPr>
              <a:xfrm>
                <a:off x="3828756" y="4492788"/>
                <a:ext cx="112402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32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srgbClr val="00B0F0"/>
                        </a:solidFill>
                        <a:latin typeface="Cambria Math" charset="0"/>
                      </a:rPr>
                      <m:t>÷</m:t>
                    </m:r>
                  </m:oMath>
                </a14:m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26453B-F0B5-E746-BBE3-625F060B4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756" y="4492788"/>
                <a:ext cx="1124026" cy="507831"/>
              </a:xfrm>
              <a:prstGeom prst="rect">
                <a:avLst/>
              </a:prstGeom>
              <a:blipFill>
                <a:blip r:embed="rId2"/>
                <a:stretch>
                  <a:fillRect l="-8889" t="-12195" r="-888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E4AD757-9EB0-8D4E-80FE-1E21CF4BE368}"/>
                  </a:ext>
                </a:extLst>
              </p:cNvPr>
              <p:cNvSpPr txBox="1"/>
              <p:nvPr/>
            </p:nvSpPr>
            <p:spPr>
              <a:xfrm>
                <a:off x="5209375" y="4492788"/>
                <a:ext cx="112402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42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srgbClr val="00B0F0"/>
                        </a:solidFill>
                        <a:latin typeface="Cambria Math" charset="0"/>
                      </a:rPr>
                      <m:t>÷</m:t>
                    </m:r>
                  </m:oMath>
                </a14:m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E4AD757-9EB0-8D4E-80FE-1E21CF4BE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375" y="4492788"/>
                <a:ext cx="1124026" cy="507831"/>
              </a:xfrm>
              <a:prstGeom prst="rect">
                <a:avLst/>
              </a:prstGeom>
              <a:blipFill>
                <a:blip r:embed="rId3"/>
                <a:stretch>
                  <a:fillRect l="-8889" t="-12195" r="-7778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FE289D7-B2EF-5D4E-8E89-3945CD9F77B1}"/>
                  </a:ext>
                </a:extLst>
              </p:cNvPr>
              <p:cNvSpPr txBox="1"/>
              <p:nvPr/>
            </p:nvSpPr>
            <p:spPr>
              <a:xfrm>
                <a:off x="6595257" y="4492788"/>
                <a:ext cx="112402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25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srgbClr val="00B0F0"/>
                        </a:solidFill>
                        <a:latin typeface="Cambria Math" charset="0"/>
                      </a:rPr>
                      <m:t>−</m:t>
                    </m:r>
                  </m:oMath>
                </a14:m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FE289D7-B2EF-5D4E-8E89-3945CD9F7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257" y="4492788"/>
                <a:ext cx="1124026" cy="507831"/>
              </a:xfrm>
              <a:prstGeom prst="rect">
                <a:avLst/>
              </a:prstGeom>
              <a:blipFill>
                <a:blip r:embed="rId4"/>
                <a:stretch>
                  <a:fillRect l="-8889" t="-12195" r="-7778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04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9202" y="1442067"/>
            <a:ext cx="1371600" cy="65626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9202" y="849718"/>
            <a:ext cx="1371600" cy="592348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202" y="503470"/>
            <a:ext cx="1371600" cy="3462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5605" y="2231228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605" y="2487196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</p:spTree>
    <p:extLst>
      <p:ext uri="{BB962C8B-B14F-4D97-AF65-F5344CB8AC3E}">
        <p14:creationId xmlns:p14="http://schemas.microsoft.com/office/powerpoint/2010/main" val="1802394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79202" y="1442067"/>
            <a:ext cx="1371600" cy="65626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9202" y="849718"/>
            <a:ext cx="1371600" cy="592348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202" y="503470"/>
            <a:ext cx="1371600" cy="3462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5CCAB-497D-404E-8276-88EB7F99E15E}"/>
              </a:ext>
            </a:extLst>
          </p:cNvPr>
          <p:cNvSpPr/>
          <p:nvPr/>
        </p:nvSpPr>
        <p:spPr>
          <a:xfrm>
            <a:off x="3852166" y="664435"/>
            <a:ext cx="2400300" cy="683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Teacher and student practice together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7E2D3F4-0B46-E742-BEFE-1768F021D251}"/>
              </a:ext>
            </a:extLst>
          </p:cNvPr>
          <p:cNvSpPr/>
          <p:nvPr/>
        </p:nvSpPr>
        <p:spPr>
          <a:xfrm>
            <a:off x="1477838" y="965714"/>
            <a:ext cx="602673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52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79202" y="1442067"/>
            <a:ext cx="1371600" cy="65626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9202" y="849718"/>
            <a:ext cx="1371600" cy="592348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202" y="503470"/>
            <a:ext cx="1371600" cy="3462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BBE69A4-71AE-1A49-96AE-81009BEB9B88}"/>
              </a:ext>
            </a:extLst>
          </p:cNvPr>
          <p:cNvSpPr/>
          <p:nvPr/>
        </p:nvSpPr>
        <p:spPr>
          <a:xfrm>
            <a:off x="1477838" y="1580082"/>
            <a:ext cx="602673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AE2878-EE19-C74C-B50F-3EBE9CBDD62F}"/>
              </a:ext>
            </a:extLst>
          </p:cNvPr>
          <p:cNvSpPr/>
          <p:nvPr/>
        </p:nvSpPr>
        <p:spPr>
          <a:xfrm>
            <a:off x="3852166" y="1425127"/>
            <a:ext cx="24003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Student practices with teacher support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B5E42D-FF12-6C43-9743-BA24B357E74E}"/>
              </a:ext>
            </a:extLst>
          </p:cNvPr>
          <p:cNvSpPr/>
          <p:nvPr/>
        </p:nvSpPr>
        <p:spPr>
          <a:xfrm>
            <a:off x="3852166" y="664435"/>
            <a:ext cx="2400300" cy="683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Teacher and student practice together</a:t>
            </a:r>
          </a:p>
        </p:txBody>
      </p:sp>
    </p:spTree>
    <p:extLst>
      <p:ext uri="{BB962C8B-B14F-4D97-AF65-F5344CB8AC3E}">
        <p14:creationId xmlns:p14="http://schemas.microsoft.com/office/powerpoint/2010/main" val="3917627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9202" y="1442067"/>
            <a:ext cx="1371600" cy="65626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9202" y="849718"/>
            <a:ext cx="1371600" cy="592348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202" y="503470"/>
            <a:ext cx="1371600" cy="3462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5605" y="2231228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605" y="2487196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</p:spTree>
    <p:extLst>
      <p:ext uri="{BB962C8B-B14F-4D97-AF65-F5344CB8AC3E}">
        <p14:creationId xmlns:p14="http://schemas.microsoft.com/office/powerpoint/2010/main" val="2013650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5605" y="2231228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605" y="2487196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9B47143-8C4D-D44D-B274-C5F4E5A5D482}"/>
              </a:ext>
            </a:extLst>
          </p:cNvPr>
          <p:cNvSpPr/>
          <p:nvPr/>
        </p:nvSpPr>
        <p:spPr>
          <a:xfrm>
            <a:off x="-87674" y="2439566"/>
            <a:ext cx="593279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8FC7F7-7741-9143-8E27-5C1B096718AB}"/>
              </a:ext>
            </a:extLst>
          </p:cNvPr>
          <p:cNvSpPr txBox="1"/>
          <p:nvPr/>
        </p:nvSpPr>
        <p:spPr>
          <a:xfrm>
            <a:off x="3944081" y="971725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“What is 7 times 9?”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8D2D61-D3AF-D945-8BE2-21DF91C0EBE3}"/>
              </a:ext>
            </a:extLst>
          </p:cNvPr>
          <p:cNvSpPr txBox="1"/>
          <p:nvPr/>
        </p:nvSpPr>
        <p:spPr>
          <a:xfrm>
            <a:off x="3944081" y="1313230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“Which shape has 6 sides?”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88B52F-F63D-3F42-B2EA-1C493A4BD33B}"/>
              </a:ext>
            </a:extLst>
          </p:cNvPr>
          <p:cNvSpPr txBox="1"/>
          <p:nvPr/>
        </p:nvSpPr>
        <p:spPr>
          <a:xfrm>
            <a:off x="3944081" y="1653052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“What do you do when you see a word problem?”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002F07-B021-C041-8D69-1911AAED52C1}"/>
              </a:ext>
            </a:extLst>
          </p:cNvPr>
          <p:cNvSpPr txBox="1"/>
          <p:nvPr/>
        </p:nvSpPr>
        <p:spPr>
          <a:xfrm>
            <a:off x="3944081" y="2181661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“Why do you have to regroup?”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C1A4C4-D698-834D-BD30-A73EA6E7BABF}"/>
              </a:ext>
            </a:extLst>
          </p:cNvPr>
          <p:cNvSpPr txBox="1"/>
          <p:nvPr/>
        </p:nvSpPr>
        <p:spPr>
          <a:xfrm>
            <a:off x="3944081" y="2506698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“How would you </a:t>
            </a:r>
            <a:r>
              <a:rPr lang="en-US"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 this problem?”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68DFDA-2422-5B41-B1C5-B2D50421DE9D}"/>
              </a:ext>
            </a:extLst>
          </p:cNvPr>
          <p:cNvSpPr txBox="1"/>
          <p:nvPr/>
        </p:nvSpPr>
        <p:spPr>
          <a:xfrm>
            <a:off x="3944081" y="2862987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“Why do you have to use zero pairs?”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CF1B1B-E550-534E-ACB9-C09C1F3A15EC}"/>
              </a:ext>
            </a:extLst>
          </p:cNvPr>
          <p:cNvSpPr/>
          <p:nvPr/>
        </p:nvSpPr>
        <p:spPr>
          <a:xfrm>
            <a:off x="3944081" y="231015"/>
            <a:ext cx="2554688" cy="683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Low-level and high-level</a:t>
            </a:r>
          </a:p>
        </p:txBody>
      </p:sp>
    </p:spTree>
    <p:extLst>
      <p:ext uri="{BB962C8B-B14F-4D97-AF65-F5344CB8AC3E}">
        <p14:creationId xmlns:p14="http://schemas.microsoft.com/office/powerpoint/2010/main" val="3463702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5605" y="2231228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605" y="2487196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9B47143-8C4D-D44D-B274-C5F4E5A5D482}"/>
              </a:ext>
            </a:extLst>
          </p:cNvPr>
          <p:cNvSpPr/>
          <p:nvPr/>
        </p:nvSpPr>
        <p:spPr>
          <a:xfrm>
            <a:off x="-87674" y="2625305"/>
            <a:ext cx="593279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CF1B1B-E550-534E-ACB9-C09C1F3A15EC}"/>
              </a:ext>
            </a:extLst>
          </p:cNvPr>
          <p:cNvSpPr/>
          <p:nvPr/>
        </p:nvSpPr>
        <p:spPr>
          <a:xfrm>
            <a:off x="3944081" y="231015"/>
            <a:ext cx="2554688" cy="683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Low-level and high-level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5C0674-86BB-A342-A984-B0AB547F78B3}"/>
              </a:ext>
            </a:extLst>
          </p:cNvPr>
          <p:cNvSpPr txBox="1"/>
          <p:nvPr/>
        </p:nvSpPr>
        <p:spPr>
          <a:xfrm>
            <a:off x="3944081" y="2375953"/>
            <a:ext cx="36528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“Turn and discuss the formula </a:t>
            </a:r>
            <a:r>
              <a:rPr lang="en-US"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perimeter with your partner.”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B4EC60-FD9D-BD49-9555-06426AEB1FE2}"/>
              </a:ext>
            </a:extLst>
          </p:cNvPr>
          <p:cNvSpPr txBox="1"/>
          <p:nvPr/>
        </p:nvSpPr>
        <p:spPr>
          <a:xfrm>
            <a:off x="3945723" y="2875451"/>
            <a:ext cx="36528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“Write the multiplication problem on your whiteboard.”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3B451C-2637-0147-AFA6-3D565CCEABEE}"/>
              </a:ext>
            </a:extLst>
          </p:cNvPr>
          <p:cNvSpPr txBox="1"/>
          <p:nvPr/>
        </p:nvSpPr>
        <p:spPr>
          <a:xfrm>
            <a:off x="3944081" y="3411030"/>
            <a:ext cx="36528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“In your math journal, draw a picture to help you remember to term </a:t>
            </a:r>
            <a:r>
              <a:rPr lang="en-US" sz="135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parallelogram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35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CB12B-7DDC-9140-8F0F-885011AB9048}"/>
              </a:ext>
            </a:extLst>
          </p:cNvPr>
          <p:cNvSpPr/>
          <p:nvPr/>
        </p:nvSpPr>
        <p:spPr>
          <a:xfrm>
            <a:off x="3944081" y="1070286"/>
            <a:ext cx="2554688" cy="11609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Classwide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individual, partner, write on paper, write on whiteboard, thumbs up, etc.  </a:t>
            </a:r>
          </a:p>
        </p:txBody>
      </p:sp>
    </p:spTree>
    <p:extLst>
      <p:ext uri="{BB962C8B-B14F-4D97-AF65-F5344CB8AC3E}">
        <p14:creationId xmlns:p14="http://schemas.microsoft.com/office/powerpoint/2010/main" val="2562160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5605" y="2231228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605" y="2487196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9B47143-8C4D-D44D-B274-C5F4E5A5D482}"/>
              </a:ext>
            </a:extLst>
          </p:cNvPr>
          <p:cNvSpPr/>
          <p:nvPr/>
        </p:nvSpPr>
        <p:spPr>
          <a:xfrm>
            <a:off x="-87674" y="2796761"/>
            <a:ext cx="593279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CF1B1B-E550-534E-ACB9-C09C1F3A15EC}"/>
              </a:ext>
            </a:extLst>
          </p:cNvPr>
          <p:cNvSpPr/>
          <p:nvPr/>
        </p:nvSpPr>
        <p:spPr>
          <a:xfrm>
            <a:off x="3944081" y="231015"/>
            <a:ext cx="2554688" cy="683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Low-level and high-level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CB12B-7DDC-9140-8F0F-885011AB9048}"/>
              </a:ext>
            </a:extLst>
          </p:cNvPr>
          <p:cNvSpPr/>
          <p:nvPr/>
        </p:nvSpPr>
        <p:spPr>
          <a:xfrm>
            <a:off x="3944081" y="1070286"/>
            <a:ext cx="2554688" cy="11609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Classwide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individual, partner, write on paper, write on whiteboard, thumbs up, etc.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1CE80-E713-E340-82CC-D6EA1F037E4B}"/>
              </a:ext>
            </a:extLst>
          </p:cNvPr>
          <p:cNvSpPr txBox="1"/>
          <p:nvPr/>
        </p:nvSpPr>
        <p:spPr>
          <a:xfrm>
            <a:off x="3944081" y="3194848"/>
            <a:ext cx="36528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“Good work using your word-problem attack strategy.”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FC866C-2068-E349-BF50-0EBF58AF356C}"/>
              </a:ext>
            </a:extLst>
          </p:cNvPr>
          <p:cNvSpPr/>
          <p:nvPr/>
        </p:nvSpPr>
        <p:spPr>
          <a:xfrm>
            <a:off x="3944081" y="2386575"/>
            <a:ext cx="2554688" cy="683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Affirmative and corrective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ECBA85-5229-5446-AC9F-9D66D94238A6}"/>
              </a:ext>
            </a:extLst>
          </p:cNvPr>
          <p:cNvSpPr txBox="1"/>
          <p:nvPr/>
        </p:nvSpPr>
        <p:spPr>
          <a:xfrm>
            <a:off x="3944081" y="3713549"/>
            <a:ext cx="36528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“Let’s look at that again. Tell me how you added in the hundreds column.”</a:t>
            </a:r>
          </a:p>
        </p:txBody>
      </p:sp>
    </p:spTree>
    <p:extLst>
      <p:ext uri="{BB962C8B-B14F-4D97-AF65-F5344CB8AC3E}">
        <p14:creationId xmlns:p14="http://schemas.microsoft.com/office/powerpoint/2010/main" val="3821873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5605" y="2231228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605" y="2487196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9B47143-8C4D-D44D-B274-C5F4E5A5D482}"/>
              </a:ext>
            </a:extLst>
          </p:cNvPr>
          <p:cNvSpPr/>
          <p:nvPr/>
        </p:nvSpPr>
        <p:spPr>
          <a:xfrm>
            <a:off x="-87674" y="2982505"/>
            <a:ext cx="593279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CF1B1B-E550-534E-ACB9-C09C1F3A15EC}"/>
              </a:ext>
            </a:extLst>
          </p:cNvPr>
          <p:cNvSpPr/>
          <p:nvPr/>
        </p:nvSpPr>
        <p:spPr>
          <a:xfrm>
            <a:off x="3944081" y="231015"/>
            <a:ext cx="2554688" cy="683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Low-level and high-level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CB12B-7DDC-9140-8F0F-885011AB9048}"/>
              </a:ext>
            </a:extLst>
          </p:cNvPr>
          <p:cNvSpPr/>
          <p:nvPr/>
        </p:nvSpPr>
        <p:spPr>
          <a:xfrm>
            <a:off x="3944081" y="1070286"/>
            <a:ext cx="2554688" cy="11609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Classwide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individual, partner, write on paper, write on whiteboard, thumbs up, etc.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FC866C-2068-E349-BF50-0EBF58AF356C}"/>
              </a:ext>
            </a:extLst>
          </p:cNvPr>
          <p:cNvSpPr/>
          <p:nvPr/>
        </p:nvSpPr>
        <p:spPr>
          <a:xfrm>
            <a:off x="3944081" y="2386575"/>
            <a:ext cx="2554688" cy="683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Affirmative and corrective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CA9FB0-FDFA-8C47-8C1A-911E9A15E88D}"/>
              </a:ext>
            </a:extLst>
          </p:cNvPr>
          <p:cNvSpPr/>
          <p:nvPr/>
        </p:nvSpPr>
        <p:spPr>
          <a:xfrm>
            <a:off x="3944081" y="3225846"/>
            <a:ext cx="2554688" cy="683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Planned and organized</a:t>
            </a:r>
          </a:p>
        </p:txBody>
      </p:sp>
    </p:spTree>
    <p:extLst>
      <p:ext uri="{BB962C8B-B14F-4D97-AF65-F5344CB8AC3E}">
        <p14:creationId xmlns:p14="http://schemas.microsoft.com/office/powerpoint/2010/main" val="331610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B14CB-A61E-C247-8947-1DAD59A5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887" y="3769667"/>
            <a:ext cx="8686800" cy="4839538"/>
          </a:xfrm>
        </p:spPr>
        <p:txBody>
          <a:bodyPr/>
          <a:lstStyle/>
          <a:p>
            <a:pPr marL="1588" lvl="1" indent="0">
              <a:buNone/>
            </a:pPr>
            <a:endParaRPr lang="en-US" sz="2800" dirty="0"/>
          </a:p>
          <a:p>
            <a:pPr marL="342900" lvl="1" indent="0">
              <a:buNone/>
            </a:pPr>
            <a:r>
              <a:rPr lang="en-US" sz="2800" dirty="0" err="1"/>
              <a:t>srpowell@austin.utexas.edu</a:t>
            </a:r>
            <a:endParaRPr lang="en-US" sz="2800" dirty="0"/>
          </a:p>
          <a:p>
            <a:pPr marL="342900" lvl="1" indent="0">
              <a:buNone/>
            </a:pP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@sarahpowellphd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F9039E-5FC2-4E9F-98AD-75BCF680AB7F}"/>
              </a:ext>
            </a:extLst>
          </p:cNvPr>
          <p:cNvSpPr/>
          <p:nvPr/>
        </p:nvSpPr>
        <p:spPr>
          <a:xfrm>
            <a:off x="8469924" y="6378059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119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CCD1B-8BF6-2948-AF38-0F5827C9B0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073" y="4213853"/>
            <a:ext cx="809834" cy="6120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B4277B-7BEC-B347-B370-22D1A9E98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115304"/>
            <a:ext cx="8686800" cy="23136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5548D5-42A0-4D43-B94B-FAFED3DCDA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855" y="4927166"/>
            <a:ext cx="1262270" cy="12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86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6297" y="1078984"/>
            <a:ext cx="1750778" cy="807234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27076" y="1078984"/>
            <a:ext cx="1768796" cy="80723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6297" y="1886218"/>
            <a:ext cx="3519573" cy="596865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8072" y="3423165"/>
            <a:ext cx="858529" cy="56923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75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6600" y="3423165"/>
            <a:ext cx="1795383" cy="56923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8071" y="3975007"/>
            <a:ext cx="2653913" cy="420893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3070" y="3431697"/>
            <a:ext cx="2083107" cy="55554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6177" y="3431697"/>
            <a:ext cx="680681" cy="55554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125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93071" y="3987241"/>
            <a:ext cx="2763788" cy="420893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9476" y="3115795"/>
            <a:ext cx="18695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of material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34749" y="3115795"/>
            <a:ext cx="14973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of material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78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9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use explicit instruction within intensive intervention?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5888"/>
            <a:ext cx="8686800" cy="4698778"/>
          </a:xfrm>
        </p:spPr>
        <p:txBody>
          <a:bodyPr>
            <a:normAutofit/>
          </a:bodyPr>
          <a:lstStyle/>
          <a:p>
            <a:pPr marL="257175" indent="-257175">
              <a:buFont typeface="Wingdings" charset="2"/>
              <a:buChar char="q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Model steps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guided practice </a:t>
            </a: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independent practice </a:t>
            </a: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supporting practices during modeling and practice</a:t>
            </a:r>
          </a:p>
          <a:p>
            <a:pPr marL="515541" lvl="1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Ask 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right questions</a:t>
            </a:r>
          </a:p>
          <a:p>
            <a:pPr marL="515541" lvl="1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Elicit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frequent responses</a:t>
            </a:r>
          </a:p>
          <a:p>
            <a:pPr marL="515541" lvl="1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</a:p>
          <a:p>
            <a:pPr marL="515541" lvl="1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 planned and organized</a:t>
            </a:r>
          </a:p>
        </p:txBody>
      </p:sp>
    </p:spTree>
    <p:extLst>
      <p:ext uri="{BB962C8B-B14F-4D97-AF65-F5344CB8AC3E}">
        <p14:creationId xmlns:p14="http://schemas.microsoft.com/office/powerpoint/2010/main" val="4084729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CB4198-3185-2149-9F82-D7ADFEA6A827}"/>
              </a:ext>
            </a:extLst>
          </p:cNvPr>
          <p:cNvSpPr txBox="1"/>
          <p:nvPr/>
        </p:nvSpPr>
        <p:spPr>
          <a:xfrm>
            <a:off x="2826608" y="2367864"/>
            <a:ext cx="35436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</a:t>
            </a:r>
          </a:p>
        </p:txBody>
      </p:sp>
    </p:spTree>
    <p:extLst>
      <p:ext uri="{BB962C8B-B14F-4D97-AF65-F5344CB8AC3E}">
        <p14:creationId xmlns:p14="http://schemas.microsoft.com/office/powerpoint/2010/main" val="602863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676A6-6D82-8644-9426-E6A724DB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Across Grades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2466936-F9C1-E94B-9774-4DCEBBE448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8281" y="1709867"/>
          <a:ext cx="8674443" cy="3780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4328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59" y="352777"/>
            <a:ext cx="8686800" cy="73152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Language of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370" y="960120"/>
            <a:ext cx="6343201" cy="5405378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Technical terms</a:t>
            </a:r>
          </a:p>
          <a:p>
            <a:pPr lvl="1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Subtechnical terms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Symbolic terms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General terms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1978" y="1535590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trapezoid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40125" y="2845840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cube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81978" y="2845842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23915" y="2845844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82062" y="2845840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40125" y="1535587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numerator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23915" y="1535590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rhombus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82062" y="1535587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addend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88679" y="2845840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40124" y="4183879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twelve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81977" y="4183880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23914" y="4183882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582061" y="4183879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dollars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88678" y="4183878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40124" y="5478104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81977" y="5478105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above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23914" y="5478107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82061" y="5478104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longest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988678" y="5478103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outside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988678" y="1535587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subtract</a:t>
            </a:r>
          </a:p>
        </p:txBody>
      </p:sp>
    </p:spTree>
    <p:extLst>
      <p:ext uri="{BB962C8B-B14F-4D97-AF65-F5344CB8AC3E}">
        <p14:creationId xmlns:p14="http://schemas.microsoft.com/office/powerpoint/2010/main" val="121664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085" y="162970"/>
            <a:ext cx="20987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of</a:t>
            </a:r>
            <a:r>
              <a:rPr lang="mr-IN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…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8888" y="162970"/>
            <a:ext cx="10062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</a:t>
            </a:r>
            <a:r>
              <a:rPr lang="mr-IN" sz="3000" b="1" dirty="0">
                <a:solidFill>
                  <a:srgbClr val="00B050"/>
                </a:solidFill>
                <a:latin typeface="Calibri" panose="020F0502020204030204" pitchFamily="34" charset="0"/>
              </a:rPr>
              <a:t>…</a:t>
            </a:r>
            <a:endParaRPr lang="en-US" sz="3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085" y="1053296"/>
            <a:ext cx="247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“And the last one is 10.”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8888" y="1053296"/>
            <a:ext cx="4219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“8, 9, 10. We’ll stop counting there but we could count more.”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085" y="2455762"/>
            <a:ext cx="368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“What number is in the tens place?”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6934" y="2455762"/>
            <a:ext cx="334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“What digit is in the tens place?”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085" y="3858228"/>
            <a:ext cx="294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“Six hundred and forty-eight”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46934" y="3861557"/>
            <a:ext cx="253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“Six hundred forty-eight”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085" y="5260694"/>
            <a:ext cx="3721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“Bigger number and smaller number”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7543" y="5260694"/>
            <a:ext cx="4180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“Number that is greater and the number that is less”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8286008" y="5306860"/>
            <a:ext cx="1438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Hughes et al. (2016)</a:t>
            </a:r>
          </a:p>
        </p:txBody>
      </p:sp>
    </p:spTree>
    <p:extLst>
      <p:ext uri="{BB962C8B-B14F-4D97-AF65-F5344CB8AC3E}">
        <p14:creationId xmlns:p14="http://schemas.microsoft.com/office/powerpoint/2010/main" val="314160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085" y="162970"/>
            <a:ext cx="20987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of</a:t>
            </a:r>
            <a:r>
              <a:rPr lang="mr-IN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…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8888" y="162970"/>
            <a:ext cx="10062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</a:t>
            </a:r>
            <a:r>
              <a:rPr lang="mr-IN" sz="3000" b="1" dirty="0">
                <a:solidFill>
                  <a:srgbClr val="00B050"/>
                </a:solidFill>
                <a:latin typeface="Calibri" panose="020F0502020204030204" pitchFamily="34" charset="0"/>
              </a:rPr>
              <a:t>…</a:t>
            </a:r>
            <a:endParaRPr lang="en-US" sz="3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085" y="1053296"/>
            <a:ext cx="261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“Numbers in the fraction”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8888" y="1053296"/>
            <a:ext cx="4219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“This fraction is one number.”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085" y="2455762"/>
            <a:ext cx="348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“Top number and bottom number”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6934" y="2455762"/>
            <a:ext cx="320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“Numerator and denominator”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085" y="3858228"/>
            <a:ext cx="107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“Reduce”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46934" y="3861557"/>
            <a:ext cx="2990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“Find an equivalent fraction”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085" y="5260694"/>
            <a:ext cx="223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“One point two nine”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7543" y="5260694"/>
            <a:ext cx="4180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“One and twenty-nine hundredths”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8286008" y="5306860"/>
            <a:ext cx="1438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Hughes et al. (2016)</a:t>
            </a:r>
          </a:p>
        </p:txBody>
      </p:sp>
    </p:spTree>
    <p:extLst>
      <p:ext uri="{BB962C8B-B14F-4D97-AF65-F5344CB8AC3E}">
        <p14:creationId xmlns:p14="http://schemas.microsoft.com/office/powerpoint/2010/main" val="287740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085" y="162970"/>
            <a:ext cx="20987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of</a:t>
            </a:r>
            <a:r>
              <a:rPr lang="mr-IN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…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8888" y="162970"/>
            <a:ext cx="10062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</a:t>
            </a:r>
            <a:r>
              <a:rPr lang="mr-IN" sz="3000" b="1" dirty="0">
                <a:solidFill>
                  <a:srgbClr val="00B050"/>
                </a:solidFill>
                <a:latin typeface="Calibri" panose="020F0502020204030204" pitchFamily="34" charset="0"/>
              </a:rPr>
              <a:t>…</a:t>
            </a:r>
            <a:endParaRPr lang="en-US" sz="3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085" y="1053296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“Corner”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8888" y="1053296"/>
            <a:ext cx="4219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“Angle”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085" y="2455762"/>
            <a:ext cx="244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“Flips, slides, and turns”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6934" y="2455762"/>
            <a:ext cx="414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“Reflections, translations, and rotations”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085" y="3858228"/>
            <a:ext cx="136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“Box or ball”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46934" y="3861557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“Cube or sphere”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085" y="5260694"/>
            <a:ext cx="293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“Long hand and short hand”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7543" y="5260694"/>
            <a:ext cx="4180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“Minute hand and hour hand”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8286008" y="5306860"/>
            <a:ext cx="1438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Hughes et al. (2016)</a:t>
            </a:r>
          </a:p>
        </p:txBody>
      </p:sp>
    </p:spTree>
    <p:extLst>
      <p:ext uri="{BB962C8B-B14F-4D97-AF65-F5344CB8AC3E}">
        <p14:creationId xmlns:p14="http://schemas.microsoft.com/office/powerpoint/2010/main" val="396863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28932" y="765859"/>
            <a:ext cx="4687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 denominator is the number of equal parts that make the whole.”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8932" y="3485909"/>
            <a:ext cx="4687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 show the fraction, look at the denominator. A denominator of 5 means I need to break the whole into 5 equal parts.”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8932" y="1535575"/>
            <a:ext cx="4687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 difference problem is two amounts compared for the difference.”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28932" y="4546921"/>
            <a:ext cx="4687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 use partial sums, add the hundreds, then add the tens, then add the ones. Finally, add all the partial sums.”</a:t>
            </a:r>
          </a:p>
        </p:txBody>
      </p:sp>
      <p:sp>
        <p:nvSpPr>
          <p:cNvPr id="8" name="Trapezoid 7"/>
          <p:cNvSpPr/>
          <p:nvPr/>
        </p:nvSpPr>
        <p:spPr>
          <a:xfrm>
            <a:off x="678132" y="542969"/>
            <a:ext cx="3400926" cy="1985211"/>
          </a:xfrm>
          <a:prstGeom prst="trapezoid">
            <a:avLst/>
          </a:prstGeom>
          <a:solidFill>
            <a:srgbClr val="FF2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precise</a:t>
            </a:r>
          </a:p>
        </p:txBody>
      </p:sp>
      <p:sp>
        <p:nvSpPr>
          <p:cNvPr id="9" name="Trapezoid 8"/>
          <p:cNvSpPr/>
          <p:nvPr/>
        </p:nvSpPr>
        <p:spPr>
          <a:xfrm rot="10800000">
            <a:off x="678132" y="3485040"/>
            <a:ext cx="3400926" cy="1985211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2361" y="4046758"/>
            <a:ext cx="21125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concise</a:t>
            </a:r>
          </a:p>
        </p:txBody>
      </p:sp>
    </p:spTree>
    <p:extLst>
      <p:ext uri="{BB962C8B-B14F-4D97-AF65-F5344CB8AC3E}">
        <p14:creationId xmlns:p14="http://schemas.microsoft.com/office/powerpoint/2010/main" val="3986205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attend to language within intensive intervention?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Connect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informal language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formal language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Plan for language to be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precise</a:t>
            </a: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Plan for language to be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concise</a:t>
            </a:r>
          </a:p>
        </p:txBody>
      </p:sp>
    </p:spTree>
    <p:extLst>
      <p:ext uri="{BB962C8B-B14F-4D97-AF65-F5344CB8AC3E}">
        <p14:creationId xmlns:p14="http://schemas.microsoft.com/office/powerpoint/2010/main" val="115232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647" y="79022"/>
            <a:ext cx="5221115" cy="6018638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2"/>
          <p:cNvSpPr/>
          <p:nvPr/>
        </p:nvSpPr>
        <p:spPr>
          <a:xfrm rot="-5400000">
            <a:off x="4675186" y="1724507"/>
            <a:ext cx="86478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http://www.greatertexasfoundation.org/trajectories-of-mathematics-performance/</a:t>
            </a:r>
            <a:endParaRPr/>
          </a:p>
        </p:txBody>
      </p:sp>
      <p:sp>
        <p:nvSpPr>
          <p:cNvPr id="248" name="Google Shape;248;p32"/>
          <p:cNvSpPr/>
          <p:nvPr/>
        </p:nvSpPr>
        <p:spPr>
          <a:xfrm>
            <a:off x="688622" y="248357"/>
            <a:ext cx="2257778" cy="9909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Mathematics in preschool predicts later mathematics</a:t>
            </a:r>
            <a:endParaRPr/>
          </a:p>
        </p:txBody>
      </p:sp>
      <p:sp>
        <p:nvSpPr>
          <p:cNvPr id="249" name="Google Shape;249;p32"/>
          <p:cNvSpPr/>
          <p:nvPr/>
        </p:nvSpPr>
        <p:spPr>
          <a:xfrm>
            <a:off x="688622" y="1239348"/>
            <a:ext cx="2257778" cy="11737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Mathematics in kindergarten predicts later mathematics</a:t>
            </a:r>
            <a:endParaRPr/>
          </a:p>
        </p:txBody>
      </p:sp>
      <p:sp>
        <p:nvSpPr>
          <p:cNvPr id="250" name="Google Shape;250;p32"/>
          <p:cNvSpPr/>
          <p:nvPr/>
        </p:nvSpPr>
        <p:spPr>
          <a:xfrm>
            <a:off x="688622" y="2413054"/>
            <a:ext cx="2257778" cy="11737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Mathematics in elementary school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predicts later mathematics</a:t>
            </a:r>
            <a:endParaRPr/>
          </a:p>
        </p:txBody>
      </p:sp>
      <p:sp>
        <p:nvSpPr>
          <p:cNvPr id="251" name="Google Shape;251;p32"/>
          <p:cNvSpPr/>
          <p:nvPr/>
        </p:nvSpPr>
        <p:spPr>
          <a:xfrm>
            <a:off x="688622" y="3586760"/>
            <a:ext cx="2257778" cy="11737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Mathematics in middle school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predicts later mathematics</a:t>
            </a:r>
            <a:endParaRPr/>
          </a:p>
        </p:txBody>
      </p:sp>
      <p:sp>
        <p:nvSpPr>
          <p:cNvPr id="252" name="Google Shape;252;p32"/>
          <p:cNvSpPr/>
          <p:nvPr/>
        </p:nvSpPr>
        <p:spPr>
          <a:xfrm>
            <a:off x="688622" y="4760466"/>
            <a:ext cx="2257778" cy="1173706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Mathematics in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predicts later outcomes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5881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Representations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10183094"/>
              </p:ext>
            </p:extLst>
          </p:nvPr>
        </p:nvGraphicFramePr>
        <p:xfrm>
          <a:off x="1401288" y="1796864"/>
          <a:ext cx="6341424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8417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896021"/>
            <a:ext cx="6515100" cy="2906150"/>
          </a:xfrm>
        </p:spPr>
        <p:txBody>
          <a:bodyPr/>
          <a:lstStyle/>
          <a:p>
            <a:r>
              <a:rPr lang="en-US" dirty="0"/>
              <a:t>Three-dimensional objects</a:t>
            </a: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701653856"/>
              </p:ext>
            </p:extLst>
          </p:nvPr>
        </p:nvGraphicFramePr>
        <p:xfrm>
          <a:off x="776185" y="362018"/>
          <a:ext cx="2492582" cy="140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ight Arrow 20"/>
          <p:cNvSpPr/>
          <p:nvPr/>
        </p:nvSpPr>
        <p:spPr>
          <a:xfrm rot="8273815" flipH="1">
            <a:off x="370764" y="1417018"/>
            <a:ext cx="810840" cy="37589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72" y="2616753"/>
            <a:ext cx="2185418" cy="2185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5247" y="3706134"/>
            <a:ext cx="2192073" cy="2192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777" y="1528654"/>
            <a:ext cx="2176197" cy="2176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975" y="4084223"/>
            <a:ext cx="1813984" cy="181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56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encrypted-tbn0.google.com/images?q=tbn:ANd9GcSuK-LCVjcZ8G0kXmGSvJ3Lp-SOHLm0lzgSFsPtMN31kev1dnEy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698" y="4273406"/>
            <a:ext cx="2603341" cy="14643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6698" y="1895348"/>
            <a:ext cx="6515100" cy="2906150"/>
          </a:xfrm>
        </p:spPr>
        <p:txBody>
          <a:bodyPr/>
          <a:lstStyle/>
          <a:p>
            <a:r>
              <a:rPr lang="en-US" dirty="0"/>
              <a:t>Two-dimensional images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586" y="1162858"/>
            <a:ext cx="2420276" cy="24233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189" y="4023287"/>
            <a:ext cx="1714500" cy="1714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404" y="2978219"/>
            <a:ext cx="764381" cy="9276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172" y="2986649"/>
            <a:ext cx="764381" cy="9276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290" y="2978219"/>
            <a:ext cx="764381" cy="9276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058" y="2986649"/>
            <a:ext cx="764381" cy="9276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825" y="2986649"/>
            <a:ext cx="764381" cy="927647"/>
          </a:xfrm>
          <a:prstGeom prst="rect">
            <a:avLst/>
          </a:prstGeom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D031D2A-9F4E-A746-9F18-F90E07C796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3931785"/>
              </p:ext>
            </p:extLst>
          </p:nvPr>
        </p:nvGraphicFramePr>
        <p:xfrm>
          <a:off x="776185" y="362018"/>
          <a:ext cx="2492582" cy="140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5" name="Right Arrow 24"/>
          <p:cNvSpPr/>
          <p:nvPr/>
        </p:nvSpPr>
        <p:spPr>
          <a:xfrm rot="2511063" flipH="1">
            <a:off x="2863347" y="1483584"/>
            <a:ext cx="810840" cy="37589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26491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79422" y="219771"/>
            <a:ext cx="6515100" cy="2906150"/>
          </a:xfrm>
        </p:spPr>
        <p:txBody>
          <a:bodyPr/>
          <a:lstStyle/>
          <a:p>
            <a:r>
              <a:rPr lang="en-US" dirty="0"/>
              <a:t>Numerals, symbols, and words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3905" y="3084083"/>
            <a:ext cx="221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2 + 8 =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1663" y="4542792"/>
            <a:ext cx="221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 </a:t>
            </a:r>
            <a:r>
              <a:rPr lang="mr-IN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–</a:t>
            </a:r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 6 = 8</a:t>
            </a:r>
            <a:endParaRPr lang="en-US" sz="2800" i="1" dirty="0">
              <a:solidFill>
                <a:schemeClr val="bg1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1223" y="2812169"/>
            <a:ext cx="4639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34 = 3 tens and 4 ones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8670" y="4542792"/>
            <a:ext cx="1906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4,179</a:t>
            </a:r>
          </a:p>
          <a:p>
            <a:pPr algn="r"/>
            <a:r>
              <a:rPr lang="en-US" sz="2800" u="sng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+    569</a:t>
            </a:r>
          </a:p>
          <a:p>
            <a:pPr algn="r"/>
            <a:endParaRPr lang="en-US" sz="2800" dirty="0">
              <a:solidFill>
                <a:schemeClr val="bg1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1CB42FA-2F1D-1B40-9590-4DA72E6E4C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0424504"/>
              </p:ext>
            </p:extLst>
          </p:nvPr>
        </p:nvGraphicFramePr>
        <p:xfrm>
          <a:off x="776185" y="362018"/>
          <a:ext cx="2492582" cy="140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ight Arrow 20"/>
          <p:cNvSpPr/>
          <p:nvPr/>
        </p:nvSpPr>
        <p:spPr>
          <a:xfrm rot="19296197" flipH="1">
            <a:off x="2313230" y="211160"/>
            <a:ext cx="810840" cy="37589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59517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should multiple representations be used within intensive intervention?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3038"/>
            <a:ext cx="8686800" cy="4641628"/>
          </a:xfrm>
        </p:spPr>
        <p:txBody>
          <a:bodyPr/>
          <a:lstStyle/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three-dimensional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concrete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materials </a:t>
            </a: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two-dimensional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pictorial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representations </a:t>
            </a: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Ensure students understand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numbers and symbols and words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(i.e., the abstract)</a:t>
            </a:r>
          </a:p>
        </p:txBody>
      </p:sp>
    </p:spTree>
    <p:extLst>
      <p:ext uri="{BB962C8B-B14F-4D97-AF65-F5344CB8AC3E}">
        <p14:creationId xmlns:p14="http://schemas.microsoft.com/office/powerpoint/2010/main" val="2813078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Fluency </a:t>
            </a:r>
          </a:p>
        </p:txBody>
      </p:sp>
      <p:sp>
        <p:nvSpPr>
          <p:cNvPr id="6" name="Oval 5"/>
          <p:cNvSpPr/>
          <p:nvPr/>
        </p:nvSpPr>
        <p:spPr>
          <a:xfrm>
            <a:off x="1701754" y="1358221"/>
            <a:ext cx="2806700" cy="8934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Addition</a:t>
            </a:r>
          </a:p>
        </p:txBody>
      </p:sp>
      <p:sp>
        <p:nvSpPr>
          <p:cNvPr id="9" name="Oval 8"/>
          <p:cNvSpPr/>
          <p:nvPr/>
        </p:nvSpPr>
        <p:spPr>
          <a:xfrm>
            <a:off x="4149862" y="1358221"/>
            <a:ext cx="2806700" cy="8934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Subtraction</a:t>
            </a:r>
          </a:p>
        </p:txBody>
      </p:sp>
      <p:sp>
        <p:nvSpPr>
          <p:cNvPr id="7" name="Oval 6"/>
          <p:cNvSpPr/>
          <p:nvPr/>
        </p:nvSpPr>
        <p:spPr>
          <a:xfrm>
            <a:off x="1701754" y="2410230"/>
            <a:ext cx="2806700" cy="88978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Multiplication</a:t>
            </a:r>
          </a:p>
        </p:txBody>
      </p:sp>
      <p:sp>
        <p:nvSpPr>
          <p:cNvPr id="8" name="Oval 7"/>
          <p:cNvSpPr/>
          <p:nvPr/>
        </p:nvSpPr>
        <p:spPr>
          <a:xfrm>
            <a:off x="4149862" y="2410230"/>
            <a:ext cx="2806700" cy="8823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Division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506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Addition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/>
              <a:t>100 addition basic facts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0" dirty="0"/>
              <a:t>Single-digit addends sum to a single- or double-digit number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	5  	</a:t>
            </a:r>
            <a:r>
              <a:rPr lang="en-US" b="1" dirty="0">
                <a:solidFill>
                  <a:srgbClr val="EB641B"/>
                </a:solidFill>
              </a:rPr>
              <a:t>(</a:t>
            </a:r>
            <a:r>
              <a:rPr lang="en-US" b="1" u="sng" dirty="0">
                <a:solidFill>
                  <a:srgbClr val="EB641B"/>
                </a:solidFill>
              </a:rPr>
              <a:t>addend</a:t>
            </a:r>
            <a:r>
              <a:rPr lang="en-US" b="1" dirty="0">
                <a:solidFill>
                  <a:srgbClr val="EB641B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  <a:r>
              <a:rPr lang="en-US" u="sng" dirty="0"/>
              <a:t>+	4</a:t>
            </a:r>
            <a:r>
              <a:rPr lang="en-US" dirty="0"/>
              <a:t>	</a:t>
            </a:r>
            <a:r>
              <a:rPr lang="en-US" b="1" dirty="0">
                <a:solidFill>
                  <a:srgbClr val="EB641B"/>
                </a:solidFill>
              </a:rPr>
              <a:t>(addend)</a:t>
            </a:r>
            <a:endParaRPr lang="en-US" b="1" u="sng" dirty="0">
              <a:solidFill>
                <a:srgbClr val="EB641B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	9	</a:t>
            </a:r>
            <a:r>
              <a:rPr lang="en-US" b="1" dirty="0">
                <a:solidFill>
                  <a:srgbClr val="EB641B"/>
                </a:solidFill>
              </a:rPr>
              <a:t>(</a:t>
            </a:r>
            <a:r>
              <a:rPr lang="en-US" b="1" u="sng" dirty="0">
                <a:solidFill>
                  <a:srgbClr val="EB641B"/>
                </a:solidFill>
              </a:rPr>
              <a:t>sum</a:t>
            </a:r>
            <a:r>
              <a:rPr lang="en-US" b="1" dirty="0">
                <a:solidFill>
                  <a:srgbClr val="EB641B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564341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/>
              <a:t>Addition: Part-Part-Whole (Total)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874070"/>
            <a:ext cx="8686800" cy="4839538"/>
          </a:xfrm>
        </p:spPr>
        <p:txBody>
          <a:bodyPr>
            <a:noAutofit/>
          </a:bodyPr>
          <a:lstStyle/>
          <a:p>
            <a:pPr marL="228600" lvl="1" indent="0">
              <a:lnSpc>
                <a:spcPct val="90000"/>
              </a:lnSpc>
              <a:buNone/>
            </a:pPr>
            <a:r>
              <a:rPr lang="en-US" sz="2400" b="0" dirty="0"/>
              <a:t>Count one set, count another set, put sets together, count sum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969" y="4220744"/>
            <a:ext cx="1099113" cy="546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969" y="4144544"/>
            <a:ext cx="1099113" cy="546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969" y="4373144"/>
            <a:ext cx="1099113" cy="546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127" y="1999511"/>
            <a:ext cx="735120" cy="647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501" y="2742461"/>
            <a:ext cx="735120" cy="647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686" y="1897172"/>
            <a:ext cx="558800" cy="4254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86" y="2430572"/>
            <a:ext cx="558800" cy="4254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686" y="2963972"/>
            <a:ext cx="558800" cy="4254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569" y="3915944"/>
            <a:ext cx="1054100" cy="9338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169" y="3992144"/>
            <a:ext cx="1054100" cy="9338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79813" y="1605591"/>
            <a:ext cx="3352800" cy="19007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29942" y="5328888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+ 3 = 5</a:t>
            </a:r>
          </a:p>
        </p:txBody>
      </p:sp>
    </p:spTree>
    <p:extLst>
      <p:ext uri="{BB962C8B-B14F-4D97-AF65-F5344CB8AC3E}">
        <p14:creationId xmlns:p14="http://schemas.microsoft.com/office/powerpoint/2010/main" val="89582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0278 L 0.18507 0.0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0278 L 0.15157 0.008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0.14166 -1.48148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-0.16684 7.40741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13333 2.96296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31520"/>
          </a:xfrm>
        </p:spPr>
        <p:txBody>
          <a:bodyPr>
            <a:noAutofit/>
          </a:bodyPr>
          <a:lstStyle/>
          <a:p>
            <a:r>
              <a:rPr lang="en-US" dirty="0"/>
              <a:t>Addition: Join (Change Increase)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2F2F26-3F15-E44A-8A20-5F65CCD1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82612"/>
            <a:ext cx="8686800" cy="4839538"/>
          </a:xfrm>
        </p:spPr>
        <p:txBody>
          <a:bodyPr/>
          <a:lstStyle/>
          <a:p>
            <a:r>
              <a:rPr lang="en-US" dirty="0"/>
              <a:t>Start with a set, add the other set, count sum 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87" y="4351854"/>
            <a:ext cx="1099113" cy="546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287" y="4275654"/>
            <a:ext cx="1099113" cy="546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287" y="4504254"/>
            <a:ext cx="1099113" cy="546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653" y="2000114"/>
            <a:ext cx="735120" cy="647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657" y="2740591"/>
            <a:ext cx="735120" cy="647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043" y="1787389"/>
            <a:ext cx="558800" cy="4254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925" y="2394199"/>
            <a:ext cx="558800" cy="4254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287" y="3001009"/>
            <a:ext cx="558800" cy="4254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887" y="4047054"/>
            <a:ext cx="1054100" cy="9338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487" y="4123254"/>
            <a:ext cx="1054100" cy="93383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51FF1F2-2F71-3F48-880C-D1F4E14DAFB6}"/>
              </a:ext>
            </a:extLst>
          </p:cNvPr>
          <p:cNvSpPr/>
          <p:nvPr/>
        </p:nvSpPr>
        <p:spPr>
          <a:xfrm>
            <a:off x="2879813" y="1605591"/>
            <a:ext cx="3352800" cy="19007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63B480-E4C6-9042-8D76-1C779157463F}"/>
              </a:ext>
            </a:extLst>
          </p:cNvPr>
          <p:cNvSpPr txBox="1"/>
          <p:nvPr/>
        </p:nvSpPr>
        <p:spPr>
          <a:xfrm>
            <a:off x="3729942" y="5328888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+ 3 = 5</a:t>
            </a:r>
          </a:p>
        </p:txBody>
      </p:sp>
    </p:spTree>
    <p:extLst>
      <p:ext uri="{BB962C8B-B14F-4D97-AF65-F5344CB8AC3E}">
        <p14:creationId xmlns:p14="http://schemas.microsoft.com/office/powerpoint/2010/main" val="391792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14167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-0.16684 -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0.13334 -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Subtraction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/>
              <a:t>100 subtraction basic facts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0" dirty="0"/>
              <a:t>Subtrahend and difference are single-digit numbers and minuend is single- or double-digit number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	16		</a:t>
            </a:r>
            <a:r>
              <a:rPr lang="en-US" b="1" dirty="0">
                <a:solidFill>
                  <a:srgbClr val="EB641B"/>
                </a:solidFill>
              </a:rPr>
              <a:t>(minuend)</a:t>
            </a:r>
          </a:p>
          <a:p>
            <a:pPr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u="sng" dirty="0"/>
              <a:t>–	  8</a:t>
            </a:r>
            <a:r>
              <a:rPr lang="en-US" dirty="0"/>
              <a:t>		</a:t>
            </a:r>
            <a:r>
              <a:rPr lang="en-US" b="1" dirty="0">
                <a:solidFill>
                  <a:srgbClr val="EB641B"/>
                </a:solidFill>
              </a:rPr>
              <a:t>(subtrahend)</a:t>
            </a:r>
            <a:endParaRPr lang="en-US" b="1" u="sng" dirty="0">
              <a:solidFill>
                <a:srgbClr val="EB641B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	  8		</a:t>
            </a:r>
            <a:r>
              <a:rPr lang="en-US" b="1" dirty="0">
                <a:solidFill>
                  <a:srgbClr val="EB641B"/>
                </a:solidFill>
              </a:rPr>
              <a:t>(</a:t>
            </a:r>
            <a:r>
              <a:rPr lang="en-US" b="1" u="sng" dirty="0">
                <a:solidFill>
                  <a:srgbClr val="EB641B"/>
                </a:solidFill>
              </a:rPr>
              <a:t>difference</a:t>
            </a:r>
            <a:r>
              <a:rPr lang="en-US" b="1" dirty="0">
                <a:solidFill>
                  <a:srgbClr val="EB641B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4067091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434" y="1076790"/>
            <a:ext cx="2806867" cy="49481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4450" y="1123355"/>
            <a:ext cx="2150534" cy="691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Intervention: Occurs frequently and with intensity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0" y="4027423"/>
            <a:ext cx="2150534" cy="9155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latin typeface="Calibri" panose="020F0502020204030204" pitchFamily="34" charset="0"/>
                <a:cs typeface="Calibri" panose="020F0502020204030204" pitchFamily="34" charset="0"/>
              </a:rPr>
              <a:t>Intervention adaptation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: Content, dosage, explicit instruction, attention to transfer</a:t>
            </a:r>
          </a:p>
        </p:txBody>
      </p:sp>
      <p:sp>
        <p:nvSpPr>
          <p:cNvPr id="6" name="Oval 5"/>
          <p:cNvSpPr/>
          <p:nvPr/>
        </p:nvSpPr>
        <p:spPr>
          <a:xfrm>
            <a:off x="5679017" y="1975444"/>
            <a:ext cx="2150534" cy="6434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Assessment: Formative</a:t>
            </a:r>
          </a:p>
        </p:txBody>
      </p:sp>
      <p:sp>
        <p:nvSpPr>
          <p:cNvPr id="7" name="Oval 6"/>
          <p:cNvSpPr/>
          <p:nvPr/>
        </p:nvSpPr>
        <p:spPr>
          <a:xfrm>
            <a:off x="5679017" y="3137494"/>
            <a:ext cx="2150534" cy="6434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Assessment: Diagnostic</a:t>
            </a:r>
          </a:p>
        </p:txBody>
      </p:sp>
      <p:sp>
        <p:nvSpPr>
          <p:cNvPr id="8" name="Oval 7"/>
          <p:cNvSpPr/>
          <p:nvPr/>
        </p:nvSpPr>
        <p:spPr>
          <a:xfrm>
            <a:off x="5679017" y="4794844"/>
            <a:ext cx="2150534" cy="6434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Assessment: Formative</a:t>
            </a:r>
          </a:p>
        </p:txBody>
      </p:sp>
    </p:spTree>
    <p:extLst>
      <p:ext uri="{BB962C8B-B14F-4D97-AF65-F5344CB8AC3E}">
        <p14:creationId xmlns:p14="http://schemas.microsoft.com/office/powerpoint/2010/main" val="207826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Subtraction: Separate (Change Decrease)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13DE5-5630-2942-BDC4-1DCB83E43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06" y="751514"/>
            <a:ext cx="8686800" cy="4839538"/>
          </a:xfrm>
        </p:spPr>
        <p:txBody>
          <a:bodyPr/>
          <a:lstStyle/>
          <a:p>
            <a:r>
              <a:rPr lang="en-US" dirty="0"/>
              <a:t>Start with a set, take away from that set, count difference</a:t>
            </a:r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799" y="3801533"/>
            <a:ext cx="665330" cy="812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799" y="3801533"/>
            <a:ext cx="665330" cy="812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799" y="3801533"/>
            <a:ext cx="665330" cy="812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799" y="3801533"/>
            <a:ext cx="665330" cy="812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799" y="3801533"/>
            <a:ext cx="665330" cy="8128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H="1">
            <a:off x="5816599" y="3725333"/>
            <a:ext cx="838200" cy="10668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054599" y="3725333"/>
            <a:ext cx="838200" cy="10668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292599" y="3725333"/>
            <a:ext cx="838200" cy="10668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69" y="1924796"/>
            <a:ext cx="664158" cy="635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069" y="1696196"/>
            <a:ext cx="664158" cy="635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869" y="2381996"/>
            <a:ext cx="664158" cy="635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069" y="2381996"/>
            <a:ext cx="664158" cy="635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269" y="1696196"/>
            <a:ext cx="664158" cy="635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97199" y="1611529"/>
            <a:ext cx="2895600" cy="158326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05349" y="5221070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– 3 = 2</a:t>
            </a:r>
          </a:p>
        </p:txBody>
      </p:sp>
    </p:spTree>
    <p:extLst>
      <p:ext uri="{BB962C8B-B14F-4D97-AF65-F5344CB8AC3E}">
        <p14:creationId xmlns:p14="http://schemas.microsoft.com/office/powerpoint/2010/main" val="428358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1 -0.00185 L 0.28889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2 -0.00185 L 0.38056 -0.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1 0.00926 L 0.58073 0.075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1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/>
              <a:t>Subtraction: Compare (Difference)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D184E5-534E-C442-A5E9-098A608DC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59606"/>
            <a:ext cx="8686800" cy="4839538"/>
          </a:xfrm>
        </p:spPr>
        <p:txBody>
          <a:bodyPr/>
          <a:lstStyle/>
          <a:p>
            <a:r>
              <a:rPr lang="en-US" dirty="0"/>
              <a:t>Compare two sets, count difference</a:t>
            </a:r>
          </a:p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673995" y="3739389"/>
            <a:ext cx="3810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54995" y="3739389"/>
            <a:ext cx="3810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35995" y="3739389"/>
            <a:ext cx="3810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16995" y="3739389"/>
            <a:ext cx="3810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97995" y="3739389"/>
            <a:ext cx="3810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73995" y="4272789"/>
            <a:ext cx="381000" cy="3810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54995" y="4272789"/>
            <a:ext cx="381000" cy="3810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35995" y="4272789"/>
            <a:ext cx="381000" cy="3810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7CC94D-A8B7-2C44-ABDE-EEF181CC2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317" y="1856016"/>
            <a:ext cx="2517416" cy="12697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A62A240-5A87-3840-9DD6-36A8C46FCF70}"/>
              </a:ext>
            </a:extLst>
          </p:cNvPr>
          <p:cNvSpPr txBox="1"/>
          <p:nvPr/>
        </p:nvSpPr>
        <p:spPr>
          <a:xfrm>
            <a:off x="3705349" y="5221070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– 3 = 2</a:t>
            </a:r>
          </a:p>
        </p:txBody>
      </p:sp>
    </p:spTree>
    <p:extLst>
      <p:ext uri="{BB962C8B-B14F-4D97-AF65-F5344CB8AC3E}">
        <p14:creationId xmlns:p14="http://schemas.microsoft.com/office/powerpoint/2010/main" val="38037318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/>
              <a:t>Multiplication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/>
              <a:t>100 multiplication basic facts </a:t>
            </a:r>
          </a:p>
          <a:p>
            <a:pPr lvl="1" eaLnBrk="1" hangingPunct="1"/>
            <a:r>
              <a:rPr lang="en-US" b="0" dirty="0"/>
              <a:t>Multiplication of single-digit factors results in a single- or double-digit product </a:t>
            </a:r>
          </a:p>
          <a:p>
            <a:pPr eaLnBrk="1" hangingPunct="1">
              <a:buFontTx/>
              <a:buNone/>
            </a:pPr>
            <a:r>
              <a:rPr lang="en-US" dirty="0"/>
              <a:t>		2  		</a:t>
            </a:r>
            <a:r>
              <a:rPr lang="en-US" b="1" dirty="0">
                <a:solidFill>
                  <a:srgbClr val="EB641B"/>
                </a:solidFill>
              </a:rPr>
              <a:t>(</a:t>
            </a:r>
            <a:r>
              <a:rPr lang="en-US" b="1" u="sng" dirty="0">
                <a:solidFill>
                  <a:srgbClr val="EB641B"/>
                </a:solidFill>
              </a:rPr>
              <a:t>factor</a:t>
            </a:r>
            <a:r>
              <a:rPr lang="en-US" b="1" dirty="0">
                <a:solidFill>
                  <a:srgbClr val="EB641B"/>
                </a:solidFill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dirty="0"/>
              <a:t>	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u="sng" dirty="0"/>
              <a:t>	3</a:t>
            </a:r>
            <a:r>
              <a:rPr lang="en-US" dirty="0"/>
              <a:t>		</a:t>
            </a:r>
            <a:r>
              <a:rPr lang="en-US" b="1" dirty="0">
                <a:solidFill>
                  <a:srgbClr val="EB641B"/>
                </a:solidFill>
              </a:rPr>
              <a:t>(factor)</a:t>
            </a:r>
            <a:endParaRPr lang="en-US" b="1" u="sng" dirty="0">
              <a:solidFill>
                <a:srgbClr val="EB641B"/>
              </a:solidFill>
            </a:endParaRPr>
          </a:p>
          <a:p>
            <a:pPr eaLnBrk="1" hangingPunct="1">
              <a:buFontTx/>
              <a:buNone/>
            </a:pPr>
            <a:r>
              <a:rPr lang="en-US" dirty="0"/>
              <a:t>		6		</a:t>
            </a:r>
            <a:r>
              <a:rPr lang="en-US" b="1" dirty="0">
                <a:solidFill>
                  <a:srgbClr val="EB641B"/>
                </a:solidFill>
              </a:rPr>
              <a:t>(</a:t>
            </a:r>
            <a:r>
              <a:rPr lang="en-US" b="1" u="sng" dirty="0">
                <a:solidFill>
                  <a:srgbClr val="EB641B"/>
                </a:solidFill>
              </a:rPr>
              <a:t>product</a:t>
            </a:r>
            <a:r>
              <a:rPr lang="en-US" b="1" dirty="0">
                <a:solidFill>
                  <a:srgbClr val="EB641B"/>
                </a:solidFill>
              </a:rPr>
              <a:t>)</a:t>
            </a:r>
          </a:p>
          <a:p>
            <a:pPr eaLnBrk="1" hangingPunct="1">
              <a:buFontTx/>
              <a:buNone/>
            </a:pPr>
            <a:endParaRPr lang="en-US" sz="2000" u="sng" dirty="0"/>
          </a:p>
          <a:p>
            <a:pPr lvl="1" eaLnBrk="1" hangingPunct="1"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8267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/>
              <a:t>Multiplication: Equal Groups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6552A3-9C98-F847-B451-8A47AA9D0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87" y="860407"/>
            <a:ext cx="8686800" cy="4839538"/>
          </a:xfrm>
        </p:spPr>
        <p:txBody>
          <a:bodyPr/>
          <a:lstStyle/>
          <a:p>
            <a:r>
              <a:rPr lang="en-US" dirty="0"/>
              <a:t>Show the groups, show the amount for each group, count product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487" y="4477025"/>
            <a:ext cx="1099113" cy="546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687" y="4096025"/>
            <a:ext cx="1099113" cy="546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687" y="4477025"/>
            <a:ext cx="1099113" cy="54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087" y="2191025"/>
            <a:ext cx="558800" cy="425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487" y="2114825"/>
            <a:ext cx="1752600" cy="1752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087" y="2114825"/>
            <a:ext cx="1752600" cy="1752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487" y="2114825"/>
            <a:ext cx="1752600" cy="1752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887" y="2572025"/>
            <a:ext cx="558800" cy="4254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287" y="2953025"/>
            <a:ext cx="558800" cy="4254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487" y="2572025"/>
            <a:ext cx="558800" cy="4254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887" y="2953025"/>
            <a:ext cx="558800" cy="4254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087" y="2572025"/>
            <a:ext cx="558800" cy="4254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487" y="2953025"/>
            <a:ext cx="558800" cy="4254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87" y="4172225"/>
            <a:ext cx="1099113" cy="5461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287" y="4019825"/>
            <a:ext cx="1099113" cy="5461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287" y="4400825"/>
            <a:ext cx="1099113" cy="5461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539562" y="5315224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× 2 = 6</a:t>
            </a:r>
          </a:p>
        </p:txBody>
      </p:sp>
    </p:spTree>
    <p:extLst>
      <p:ext uri="{BB962C8B-B14F-4D97-AF65-F5344CB8AC3E}">
        <p14:creationId xmlns:p14="http://schemas.microsoft.com/office/powerpoint/2010/main" val="831512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/>
              <a:t>Multiplication: Array/Area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95A03-C365-FD48-886B-E37081083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51514"/>
            <a:ext cx="8686800" cy="4839538"/>
          </a:xfrm>
        </p:spPr>
        <p:txBody>
          <a:bodyPr/>
          <a:lstStyle/>
          <a:p>
            <a:r>
              <a:rPr lang="en-US" dirty="0"/>
              <a:t>Make the array, count product</a:t>
            </a:r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635037" y="3545541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16037" y="3545541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35037" y="4078941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16037" y="4078941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35037" y="4612341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016037" y="4612341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0C8639-1812-B946-89C2-1179EEBA2E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836" y="1382880"/>
            <a:ext cx="1501435" cy="2273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8E277A-2792-134C-A562-0828054984F5}"/>
              </a:ext>
            </a:extLst>
          </p:cNvPr>
          <p:cNvSpPr txBox="1"/>
          <p:nvPr/>
        </p:nvSpPr>
        <p:spPr>
          <a:xfrm>
            <a:off x="3539562" y="5315224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× 2 = 6</a:t>
            </a:r>
          </a:p>
        </p:txBody>
      </p:sp>
    </p:spTree>
    <p:extLst>
      <p:ext uri="{BB962C8B-B14F-4D97-AF65-F5344CB8AC3E}">
        <p14:creationId xmlns:p14="http://schemas.microsoft.com/office/powerpoint/2010/main" val="33562585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/>
              <a:t>Multiplication: Comparison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929F47-A23A-774C-A08F-FA8081095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00066"/>
            <a:ext cx="8686800" cy="4839538"/>
          </a:xfrm>
        </p:spPr>
        <p:txBody>
          <a:bodyPr/>
          <a:lstStyle/>
          <a:p>
            <a:r>
              <a:rPr lang="en-US" dirty="0"/>
              <a:t>Show a set, then multiply the set</a:t>
            </a:r>
          </a:p>
          <a:p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2C8DEA9-54C9-E547-9B5D-863F45021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506" y="2205283"/>
            <a:ext cx="5834311" cy="139887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BB49162D-F6E9-1143-8FE4-3616FDEDD487}"/>
              </a:ext>
            </a:extLst>
          </p:cNvPr>
          <p:cNvSpPr/>
          <p:nvPr/>
        </p:nvSpPr>
        <p:spPr>
          <a:xfrm>
            <a:off x="2089773" y="2064631"/>
            <a:ext cx="2765941" cy="428978"/>
          </a:xfrm>
          <a:custGeom>
            <a:avLst/>
            <a:gdLst>
              <a:gd name="connsiteX0" fmla="*/ 0 w 2765941"/>
              <a:gd name="connsiteY0" fmla="*/ 428978 h 428978"/>
              <a:gd name="connsiteX1" fmla="*/ 22577 w 2765941"/>
              <a:gd name="connsiteY1" fmla="*/ 316089 h 428978"/>
              <a:gd name="connsiteX2" fmla="*/ 56444 w 2765941"/>
              <a:gd name="connsiteY2" fmla="*/ 282222 h 428978"/>
              <a:gd name="connsiteX3" fmla="*/ 79022 w 2765941"/>
              <a:gd name="connsiteY3" fmla="*/ 248355 h 428978"/>
              <a:gd name="connsiteX4" fmla="*/ 112889 w 2765941"/>
              <a:gd name="connsiteY4" fmla="*/ 225778 h 428978"/>
              <a:gd name="connsiteX5" fmla="*/ 180622 w 2765941"/>
              <a:gd name="connsiteY5" fmla="*/ 180622 h 428978"/>
              <a:gd name="connsiteX6" fmla="*/ 248355 w 2765941"/>
              <a:gd name="connsiteY6" fmla="*/ 124178 h 428978"/>
              <a:gd name="connsiteX7" fmla="*/ 316089 w 2765941"/>
              <a:gd name="connsiteY7" fmla="*/ 101600 h 428978"/>
              <a:gd name="connsiteX8" fmla="*/ 383822 w 2765941"/>
              <a:gd name="connsiteY8" fmla="*/ 79022 h 428978"/>
              <a:gd name="connsiteX9" fmla="*/ 428977 w 2765941"/>
              <a:gd name="connsiteY9" fmla="*/ 67733 h 428978"/>
              <a:gd name="connsiteX10" fmla="*/ 541866 w 2765941"/>
              <a:gd name="connsiteY10" fmla="*/ 56444 h 428978"/>
              <a:gd name="connsiteX11" fmla="*/ 790222 w 2765941"/>
              <a:gd name="connsiteY11" fmla="*/ 45155 h 428978"/>
              <a:gd name="connsiteX12" fmla="*/ 1016000 w 2765941"/>
              <a:gd name="connsiteY12" fmla="*/ 56444 h 428978"/>
              <a:gd name="connsiteX13" fmla="*/ 1140177 w 2765941"/>
              <a:gd name="connsiteY13" fmla="*/ 79022 h 428978"/>
              <a:gd name="connsiteX14" fmla="*/ 1207911 w 2765941"/>
              <a:gd name="connsiteY14" fmla="*/ 101600 h 428978"/>
              <a:gd name="connsiteX15" fmla="*/ 1241777 w 2765941"/>
              <a:gd name="connsiteY15" fmla="*/ 112889 h 428978"/>
              <a:gd name="connsiteX16" fmla="*/ 1275644 w 2765941"/>
              <a:gd name="connsiteY16" fmla="*/ 135466 h 428978"/>
              <a:gd name="connsiteX17" fmla="*/ 1320800 w 2765941"/>
              <a:gd name="connsiteY17" fmla="*/ 191911 h 428978"/>
              <a:gd name="connsiteX18" fmla="*/ 1332089 w 2765941"/>
              <a:gd name="connsiteY18" fmla="*/ 225778 h 428978"/>
              <a:gd name="connsiteX19" fmla="*/ 1365955 w 2765941"/>
              <a:gd name="connsiteY19" fmla="*/ 293511 h 428978"/>
              <a:gd name="connsiteX20" fmla="*/ 1377244 w 2765941"/>
              <a:gd name="connsiteY20" fmla="*/ 406400 h 428978"/>
              <a:gd name="connsiteX21" fmla="*/ 1388533 w 2765941"/>
              <a:gd name="connsiteY21" fmla="*/ 316089 h 428978"/>
              <a:gd name="connsiteX22" fmla="*/ 1399822 w 2765941"/>
              <a:gd name="connsiteY22" fmla="*/ 270933 h 428978"/>
              <a:gd name="connsiteX23" fmla="*/ 1467555 w 2765941"/>
              <a:gd name="connsiteY23" fmla="*/ 169333 h 428978"/>
              <a:gd name="connsiteX24" fmla="*/ 1490133 w 2765941"/>
              <a:gd name="connsiteY24" fmla="*/ 135466 h 428978"/>
              <a:gd name="connsiteX25" fmla="*/ 1557866 w 2765941"/>
              <a:gd name="connsiteY25" fmla="*/ 90311 h 428978"/>
              <a:gd name="connsiteX26" fmla="*/ 1693333 w 2765941"/>
              <a:gd name="connsiteY26" fmla="*/ 45155 h 428978"/>
              <a:gd name="connsiteX27" fmla="*/ 1761066 w 2765941"/>
              <a:gd name="connsiteY27" fmla="*/ 22578 h 428978"/>
              <a:gd name="connsiteX28" fmla="*/ 1919111 w 2765941"/>
              <a:gd name="connsiteY28" fmla="*/ 0 h 428978"/>
              <a:gd name="connsiteX29" fmla="*/ 2201333 w 2765941"/>
              <a:gd name="connsiteY29" fmla="*/ 11289 h 428978"/>
              <a:gd name="connsiteX30" fmla="*/ 2269066 w 2765941"/>
              <a:gd name="connsiteY30" fmla="*/ 22578 h 428978"/>
              <a:gd name="connsiteX31" fmla="*/ 2427111 w 2765941"/>
              <a:gd name="connsiteY31" fmla="*/ 67733 h 428978"/>
              <a:gd name="connsiteX32" fmla="*/ 2460977 w 2765941"/>
              <a:gd name="connsiteY32" fmla="*/ 79022 h 428978"/>
              <a:gd name="connsiteX33" fmla="*/ 2494844 w 2765941"/>
              <a:gd name="connsiteY33" fmla="*/ 90311 h 428978"/>
              <a:gd name="connsiteX34" fmla="*/ 2562577 w 2765941"/>
              <a:gd name="connsiteY34" fmla="*/ 135466 h 428978"/>
              <a:gd name="connsiteX35" fmla="*/ 2630311 w 2765941"/>
              <a:gd name="connsiteY35" fmla="*/ 191911 h 428978"/>
              <a:gd name="connsiteX36" fmla="*/ 2686755 w 2765941"/>
              <a:gd name="connsiteY36" fmla="*/ 248355 h 428978"/>
              <a:gd name="connsiteX37" fmla="*/ 2743200 w 2765941"/>
              <a:gd name="connsiteY37" fmla="*/ 304800 h 428978"/>
              <a:gd name="connsiteX38" fmla="*/ 2765777 w 2765941"/>
              <a:gd name="connsiteY38" fmla="*/ 406400 h 42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765941" h="428978">
                <a:moveTo>
                  <a:pt x="0" y="428978"/>
                </a:moveTo>
                <a:cubicBezTo>
                  <a:pt x="955" y="422292"/>
                  <a:pt x="8249" y="337581"/>
                  <a:pt x="22577" y="316089"/>
                </a:cubicBezTo>
                <a:cubicBezTo>
                  <a:pt x="31433" y="302805"/>
                  <a:pt x="46223" y="294487"/>
                  <a:pt x="56444" y="282222"/>
                </a:cubicBezTo>
                <a:cubicBezTo>
                  <a:pt x="65130" y="271799"/>
                  <a:pt x="69428" y="257949"/>
                  <a:pt x="79022" y="248355"/>
                </a:cubicBezTo>
                <a:cubicBezTo>
                  <a:pt x="88616" y="238761"/>
                  <a:pt x="102466" y="234464"/>
                  <a:pt x="112889" y="225778"/>
                </a:cubicBezTo>
                <a:cubicBezTo>
                  <a:pt x="169265" y="178798"/>
                  <a:pt x="121103" y="200462"/>
                  <a:pt x="180622" y="180622"/>
                </a:cubicBezTo>
                <a:cubicBezTo>
                  <a:pt x="201890" y="159354"/>
                  <a:pt x="220065" y="136751"/>
                  <a:pt x="248355" y="124178"/>
                </a:cubicBezTo>
                <a:cubicBezTo>
                  <a:pt x="270103" y="114512"/>
                  <a:pt x="293511" y="109126"/>
                  <a:pt x="316089" y="101600"/>
                </a:cubicBezTo>
                <a:lnTo>
                  <a:pt x="383822" y="79022"/>
                </a:lnTo>
                <a:cubicBezTo>
                  <a:pt x="398874" y="75259"/>
                  <a:pt x="413618" y="69927"/>
                  <a:pt x="428977" y="67733"/>
                </a:cubicBezTo>
                <a:cubicBezTo>
                  <a:pt x="466414" y="62385"/>
                  <a:pt x="504122" y="58803"/>
                  <a:pt x="541866" y="56444"/>
                </a:cubicBezTo>
                <a:cubicBezTo>
                  <a:pt x="624575" y="51275"/>
                  <a:pt x="707437" y="48918"/>
                  <a:pt x="790222" y="45155"/>
                </a:cubicBezTo>
                <a:cubicBezTo>
                  <a:pt x="865481" y="48918"/>
                  <a:pt x="940853" y="50877"/>
                  <a:pt x="1016000" y="56444"/>
                </a:cubicBezTo>
                <a:cubicBezTo>
                  <a:pt x="1054712" y="59312"/>
                  <a:pt x="1101668" y="67469"/>
                  <a:pt x="1140177" y="79022"/>
                </a:cubicBezTo>
                <a:cubicBezTo>
                  <a:pt x="1162973" y="85861"/>
                  <a:pt x="1185333" y="94074"/>
                  <a:pt x="1207911" y="101600"/>
                </a:cubicBezTo>
                <a:cubicBezTo>
                  <a:pt x="1219200" y="105363"/>
                  <a:pt x="1231876" y="106289"/>
                  <a:pt x="1241777" y="112889"/>
                </a:cubicBezTo>
                <a:lnTo>
                  <a:pt x="1275644" y="135466"/>
                </a:lnTo>
                <a:cubicBezTo>
                  <a:pt x="1304019" y="220592"/>
                  <a:pt x="1262443" y="118964"/>
                  <a:pt x="1320800" y="191911"/>
                </a:cubicBezTo>
                <a:cubicBezTo>
                  <a:pt x="1328234" y="201203"/>
                  <a:pt x="1326767" y="215135"/>
                  <a:pt x="1332089" y="225778"/>
                </a:cubicBezTo>
                <a:cubicBezTo>
                  <a:pt x="1375856" y="313314"/>
                  <a:pt x="1337579" y="208384"/>
                  <a:pt x="1365955" y="293511"/>
                </a:cubicBezTo>
                <a:cubicBezTo>
                  <a:pt x="1369718" y="331141"/>
                  <a:pt x="1350503" y="379659"/>
                  <a:pt x="1377244" y="406400"/>
                </a:cubicBezTo>
                <a:cubicBezTo>
                  <a:pt x="1398696" y="427852"/>
                  <a:pt x="1383545" y="346014"/>
                  <a:pt x="1388533" y="316089"/>
                </a:cubicBezTo>
                <a:cubicBezTo>
                  <a:pt x="1391084" y="300785"/>
                  <a:pt x="1392883" y="284810"/>
                  <a:pt x="1399822" y="270933"/>
                </a:cubicBezTo>
                <a:cubicBezTo>
                  <a:pt x="1399823" y="270931"/>
                  <a:pt x="1456266" y="186267"/>
                  <a:pt x="1467555" y="169333"/>
                </a:cubicBezTo>
                <a:cubicBezTo>
                  <a:pt x="1475081" y="158044"/>
                  <a:pt x="1478844" y="142992"/>
                  <a:pt x="1490133" y="135466"/>
                </a:cubicBezTo>
                <a:cubicBezTo>
                  <a:pt x="1512711" y="120414"/>
                  <a:pt x="1532124" y="98892"/>
                  <a:pt x="1557866" y="90311"/>
                </a:cubicBezTo>
                <a:lnTo>
                  <a:pt x="1693333" y="45155"/>
                </a:lnTo>
                <a:lnTo>
                  <a:pt x="1761066" y="22578"/>
                </a:lnTo>
                <a:cubicBezTo>
                  <a:pt x="1850924" y="4606"/>
                  <a:pt x="1798441" y="13408"/>
                  <a:pt x="1919111" y="0"/>
                </a:cubicBezTo>
                <a:cubicBezTo>
                  <a:pt x="2013185" y="3763"/>
                  <a:pt x="2107379" y="5227"/>
                  <a:pt x="2201333" y="11289"/>
                </a:cubicBezTo>
                <a:cubicBezTo>
                  <a:pt x="2224175" y="12763"/>
                  <a:pt x="2246685" y="17782"/>
                  <a:pt x="2269066" y="22578"/>
                </a:cubicBezTo>
                <a:cubicBezTo>
                  <a:pt x="2348449" y="39588"/>
                  <a:pt x="2356029" y="44039"/>
                  <a:pt x="2427111" y="67733"/>
                </a:cubicBezTo>
                <a:lnTo>
                  <a:pt x="2460977" y="79022"/>
                </a:lnTo>
                <a:cubicBezTo>
                  <a:pt x="2472266" y="82785"/>
                  <a:pt x="2484943" y="83710"/>
                  <a:pt x="2494844" y="90311"/>
                </a:cubicBezTo>
                <a:cubicBezTo>
                  <a:pt x="2517422" y="105363"/>
                  <a:pt x="2543390" y="116279"/>
                  <a:pt x="2562577" y="135466"/>
                </a:cubicBezTo>
                <a:cubicBezTo>
                  <a:pt x="2606038" y="178927"/>
                  <a:pt x="2583160" y="160477"/>
                  <a:pt x="2630311" y="191911"/>
                </a:cubicBezTo>
                <a:cubicBezTo>
                  <a:pt x="2690520" y="282225"/>
                  <a:pt x="2611496" y="173096"/>
                  <a:pt x="2686755" y="248355"/>
                </a:cubicBezTo>
                <a:cubicBezTo>
                  <a:pt x="2762015" y="323615"/>
                  <a:pt x="2652888" y="244592"/>
                  <a:pt x="2743200" y="304800"/>
                </a:cubicBezTo>
                <a:cubicBezTo>
                  <a:pt x="2769347" y="383243"/>
                  <a:pt x="2765777" y="348734"/>
                  <a:pt x="2765777" y="406400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EE6A6-C440-6D43-84E5-8A8EB22D93EE}"/>
              </a:ext>
            </a:extLst>
          </p:cNvPr>
          <p:cNvSpPr txBox="1"/>
          <p:nvPr/>
        </p:nvSpPr>
        <p:spPr>
          <a:xfrm>
            <a:off x="3539562" y="5315224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× 2 = 6</a:t>
            </a:r>
          </a:p>
        </p:txBody>
      </p:sp>
    </p:spTree>
    <p:extLst>
      <p:ext uri="{BB962C8B-B14F-4D97-AF65-F5344CB8AC3E}">
        <p14:creationId xmlns:p14="http://schemas.microsoft.com/office/powerpoint/2010/main" val="23266500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/>
              <a:t>Division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300" dirty="0"/>
              <a:t>90 division basic facts</a:t>
            </a:r>
          </a:p>
          <a:p>
            <a:pPr lvl="1" eaLnBrk="1" hangingPunct="1"/>
            <a:r>
              <a:rPr lang="en-US" b="0" dirty="0"/>
              <a:t>Divisor and quotient are single-digit numbers and dividend is single- or double-digit number</a:t>
            </a:r>
          </a:p>
          <a:p>
            <a:pPr eaLnBrk="1" hangingPunct="1">
              <a:buFontTx/>
              <a:buNone/>
            </a:pPr>
            <a:r>
              <a:rPr lang="en-US" dirty="0"/>
              <a:t>	   8 	</a:t>
            </a:r>
            <a:r>
              <a:rPr lang="en-US" dirty="0">
                <a:cs typeface="Arial" charset="0"/>
              </a:rPr>
              <a:t>÷	4	=	2</a:t>
            </a:r>
            <a:r>
              <a:rPr lang="en-US" dirty="0"/>
              <a:t>	</a:t>
            </a:r>
          </a:p>
          <a:p>
            <a:pPr eaLnBrk="1" hangingPunct="1">
              <a:buFontTx/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rgbClr val="EB641B"/>
                </a:solidFill>
              </a:rPr>
              <a:t>(</a:t>
            </a:r>
            <a:r>
              <a:rPr lang="en-US" b="1" u="sng" dirty="0">
                <a:solidFill>
                  <a:srgbClr val="EB641B"/>
                </a:solidFill>
              </a:rPr>
              <a:t>dividend</a:t>
            </a:r>
            <a:r>
              <a:rPr lang="en-US" b="1" dirty="0">
                <a:solidFill>
                  <a:srgbClr val="EB641B"/>
                </a:solidFill>
              </a:rPr>
              <a:t>)   </a:t>
            </a:r>
            <a:r>
              <a:rPr lang="en-US" dirty="0"/>
              <a:t> </a:t>
            </a:r>
            <a:r>
              <a:rPr lang="en-US" b="1" dirty="0">
                <a:solidFill>
                  <a:srgbClr val="EB641B"/>
                </a:solidFill>
              </a:rPr>
              <a:t>(</a:t>
            </a:r>
            <a:r>
              <a:rPr lang="en-US" b="1" u="sng" dirty="0">
                <a:solidFill>
                  <a:srgbClr val="EB641B"/>
                </a:solidFill>
              </a:rPr>
              <a:t>divisor</a:t>
            </a:r>
            <a:r>
              <a:rPr lang="en-US" b="1" dirty="0">
                <a:solidFill>
                  <a:srgbClr val="EB641B"/>
                </a:solidFill>
              </a:rPr>
              <a:t>)</a:t>
            </a:r>
            <a:r>
              <a:rPr lang="en-US" dirty="0"/>
              <a:t>	   </a:t>
            </a:r>
            <a:r>
              <a:rPr lang="en-US" b="1" dirty="0">
                <a:solidFill>
                  <a:srgbClr val="EB641B"/>
                </a:solidFill>
              </a:rPr>
              <a:t> (</a:t>
            </a:r>
            <a:r>
              <a:rPr lang="en-US" b="1" u="sng" dirty="0">
                <a:solidFill>
                  <a:srgbClr val="EB641B"/>
                </a:solidFill>
              </a:rPr>
              <a:t>quotient</a:t>
            </a:r>
            <a:r>
              <a:rPr lang="en-US" b="1" dirty="0">
                <a:solidFill>
                  <a:srgbClr val="EB641B"/>
                </a:solidFill>
              </a:rPr>
              <a:t>)</a:t>
            </a:r>
          </a:p>
          <a:p>
            <a:pPr eaLnBrk="1" hangingPunct="1">
              <a:buFontTx/>
              <a:buNone/>
            </a:pPr>
            <a:endParaRPr lang="en-US" sz="2000" u="sng" dirty="0"/>
          </a:p>
          <a:p>
            <a:pPr lvl="1" eaLnBrk="1" hangingPunct="1"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911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/>
              <a:t>Division: Equal Groups (Partitive Division)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62A89A-F522-8C4E-9A96-60C51A6D3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75790"/>
            <a:ext cx="8686800" cy="4839538"/>
          </a:xfrm>
        </p:spPr>
        <p:txBody>
          <a:bodyPr/>
          <a:lstStyle/>
          <a:p>
            <a:r>
              <a:rPr lang="en-US" dirty="0"/>
              <a:t>Show the dividend, divide equally among divisor, count quotient</a:t>
            </a:r>
          </a:p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4253161"/>
            <a:ext cx="1099113" cy="5461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3872161"/>
            <a:ext cx="1099113" cy="5461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4405561"/>
            <a:ext cx="1099113" cy="5461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1984134"/>
            <a:ext cx="1752600" cy="1752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831734"/>
            <a:ext cx="1752600" cy="1752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060334"/>
            <a:ext cx="1752600" cy="17526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050934"/>
            <a:ext cx="558800" cy="4254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2898534"/>
            <a:ext cx="558800" cy="4254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2060334"/>
            <a:ext cx="558800" cy="4254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72161"/>
            <a:ext cx="1099113" cy="5461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3795961"/>
            <a:ext cx="1099113" cy="5461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4329361"/>
            <a:ext cx="1099113" cy="5461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441334"/>
            <a:ext cx="558800" cy="4254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1967161"/>
            <a:ext cx="558800" cy="4254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288934"/>
            <a:ext cx="558800" cy="4254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85641" y="5315225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÷ 3 = 2</a:t>
            </a:r>
          </a:p>
        </p:txBody>
      </p:sp>
    </p:spTree>
    <p:extLst>
      <p:ext uri="{BB962C8B-B14F-4D97-AF65-F5344CB8AC3E}">
        <p14:creationId xmlns:p14="http://schemas.microsoft.com/office/powerpoint/2010/main" val="271525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31684 0.05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51424 -0.035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12" y="-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11 0.00231 L 0.80313 -0.086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51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0.2085 -0.0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11 0.00231 L 0.44462 0.05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59201 0.122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/>
              <a:t>Division: Equal Groups (Measurement Division)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C01B57-4A5E-E543-A590-8FAA56687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60407"/>
            <a:ext cx="8686800" cy="4839538"/>
          </a:xfrm>
        </p:spPr>
        <p:txBody>
          <a:bodyPr/>
          <a:lstStyle/>
          <a:p>
            <a:r>
              <a:rPr lang="en-US" dirty="0"/>
              <a:t>Show the dividend, make groups of the divisor, count groups</a:t>
            </a:r>
          </a:p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4253161"/>
            <a:ext cx="1099113" cy="5461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3872161"/>
            <a:ext cx="1099113" cy="5461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329361"/>
            <a:ext cx="1099113" cy="5461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814761"/>
            <a:ext cx="558800" cy="4254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119561"/>
            <a:ext cx="558800" cy="4254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500561"/>
            <a:ext cx="558800" cy="4254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2576761"/>
            <a:ext cx="558800" cy="4254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662361"/>
            <a:ext cx="558800" cy="4254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2043361"/>
            <a:ext cx="558800" cy="4254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72161"/>
            <a:ext cx="1099113" cy="5461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3795961"/>
            <a:ext cx="1099113" cy="5461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4329361"/>
            <a:ext cx="1099113" cy="5461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85641" y="5315225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÷ 3 = 2</a:t>
            </a:r>
          </a:p>
        </p:txBody>
      </p:sp>
    </p:spTree>
    <p:extLst>
      <p:ext uri="{BB962C8B-B14F-4D97-AF65-F5344CB8AC3E}">
        <p14:creationId xmlns:p14="http://schemas.microsoft.com/office/powerpoint/2010/main" val="22283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5291E-6 -3.74364E-6 L 0.43356 -3.74364E-6 " pathEditMode="relative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4709E-6 -3.74364E-6 L 0.36686 -3.74364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5291E-6 6.25636E-6 L 0.32517 6.25636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4709E-6 -3.74364E-6 L 0.62533 -0.0111 " pathEditMode="relative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5291E-6 -3.74364E-6 L 0.55029 0.01111 " pathEditMode="relative" ptsTypes="AA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13 0.00231 L 0.59476 -0.00879 " pathEditMode="relative" ptsTypes="AA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371" y="1943100"/>
            <a:ext cx="4383712" cy="1728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20" y="424070"/>
            <a:ext cx="2019611" cy="18762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4554" y="4391026"/>
            <a:ext cx="5179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-</a:t>
            </a:r>
            <a:r>
              <a:rPr lang="en-US" sz="3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+ (-4) = ___      5 </a:t>
            </a:r>
            <a:r>
              <a:rPr lang="mr-IN" sz="3200" dirty="0">
                <a:solidFill>
                  <a:schemeClr val="accent4"/>
                </a:solidFill>
                <a:latin typeface="Calibri" panose="020F0502020204030204" pitchFamily="34" charset="0"/>
              </a:rPr>
              <a:t>–</a:t>
            </a:r>
            <a:r>
              <a:rPr lang="en-US" sz="3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(-6) = ___</a:t>
            </a:r>
          </a:p>
        </p:txBody>
      </p:sp>
    </p:spTree>
    <p:extLst>
      <p:ext uri="{BB962C8B-B14F-4D97-AF65-F5344CB8AC3E}">
        <p14:creationId xmlns:p14="http://schemas.microsoft.com/office/powerpoint/2010/main" val="3740772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36097" y="663473"/>
            <a:ext cx="4797895" cy="73775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68023" y="1705929"/>
            <a:ext cx="326724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DELIVERY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68023" y="3774907"/>
            <a:ext cx="353404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STRATEGIES</a:t>
            </a:r>
          </a:p>
        </p:txBody>
      </p:sp>
      <p:sp>
        <p:nvSpPr>
          <p:cNvPr id="17" name="Oval 16"/>
          <p:cNvSpPr/>
          <p:nvPr/>
        </p:nvSpPr>
        <p:spPr>
          <a:xfrm>
            <a:off x="4054486" y="2161813"/>
            <a:ext cx="1640909" cy="3878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Explicit instruction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5983704" y="3065452"/>
            <a:ext cx="1640909" cy="3878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4981188" y="2649952"/>
            <a:ext cx="1640909" cy="3878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</a:p>
        </p:txBody>
      </p:sp>
      <p:sp>
        <p:nvSpPr>
          <p:cNvPr id="24" name="Oval 23"/>
          <p:cNvSpPr/>
          <p:nvPr/>
        </p:nvSpPr>
        <p:spPr>
          <a:xfrm>
            <a:off x="4572000" y="4228092"/>
            <a:ext cx="1640909" cy="3878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5498702" y="4690317"/>
            <a:ext cx="1640909" cy="38781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Problem solving instruction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586C8F-DC25-4F4B-8352-7451169801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05" y="663473"/>
            <a:ext cx="2806867" cy="494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4" grpId="0" animBg="1"/>
      <p:bldP spid="2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fact fluency within intensive intervention?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Teach 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concepts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the operations </a:t>
            </a: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Teach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strategies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 understand how facts fit together</a:t>
            </a: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Practice building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fluency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with a variety of activities and games</a:t>
            </a:r>
          </a:p>
        </p:txBody>
      </p:sp>
    </p:spTree>
    <p:extLst>
      <p:ext uri="{BB962C8B-B14F-4D97-AF65-F5344CB8AC3E}">
        <p14:creationId xmlns:p14="http://schemas.microsoft.com/office/powerpoint/2010/main" val="3779676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 Difficulties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42683" y="1218011"/>
            <a:ext cx="3135085" cy="7600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Reading problems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34421" y="1757570"/>
            <a:ext cx="3135085" cy="760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Understanding vocabulary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1004" y="2406316"/>
            <a:ext cx="3135085" cy="7600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Identifying relevant information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955599" y="3055062"/>
            <a:ext cx="3135085" cy="760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Ignoring irrelevant information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592414" y="3629800"/>
            <a:ext cx="3135085" cy="7600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Interpreting charts and graphs</a:t>
            </a:r>
          </a:p>
        </p:txBody>
      </p:sp>
      <p:sp>
        <p:nvSpPr>
          <p:cNvPr id="9" name="Rectangle 8"/>
          <p:cNvSpPr/>
          <p:nvPr/>
        </p:nvSpPr>
        <p:spPr>
          <a:xfrm>
            <a:off x="4339669" y="4193526"/>
            <a:ext cx="3135085" cy="76002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Identifying appropriate operation(s)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6924" y="4853284"/>
            <a:ext cx="3135085" cy="7600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Performing the computation(s)</a:t>
            </a:r>
          </a:p>
        </p:txBody>
      </p:sp>
    </p:spTree>
    <p:extLst>
      <p:ext uri="{BB962C8B-B14F-4D97-AF65-F5344CB8AC3E}">
        <p14:creationId xmlns:p14="http://schemas.microsoft.com/office/powerpoint/2010/main" val="366479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9B5EB2-D28A-514B-AC00-6D7C49C085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8" y="116733"/>
            <a:ext cx="1606280" cy="1606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F9FDB8-5C15-FB44-AB6B-210049ACFD8E}"/>
              </a:ext>
            </a:extLst>
          </p:cNvPr>
          <p:cNvSpPr txBox="1"/>
          <p:nvPr/>
        </p:nvSpPr>
        <p:spPr>
          <a:xfrm>
            <a:off x="2498388" y="712386"/>
            <a:ext cx="6580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Don’t tie key words to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16CCF-F92B-1E4E-B402-B1D7560CB3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8" y="2157190"/>
            <a:ext cx="1660922" cy="16549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E751B-0285-0A47-8B5C-F940F02A63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8" y="4246286"/>
            <a:ext cx="1660922" cy="1654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2426CC-24AC-FC4B-9FD8-08E57ECF9E1D}"/>
              </a:ext>
            </a:extLst>
          </p:cNvPr>
          <p:cNvSpPr txBox="1"/>
          <p:nvPr/>
        </p:nvSpPr>
        <p:spPr>
          <a:xfrm>
            <a:off x="2553030" y="2707650"/>
            <a:ext cx="5251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Do have an attack strategy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D242FE-FD3B-3F47-B243-F438E0565D84}"/>
              </a:ext>
            </a:extLst>
          </p:cNvPr>
          <p:cNvSpPr txBox="1"/>
          <p:nvPr/>
        </p:nvSpPr>
        <p:spPr>
          <a:xfrm>
            <a:off x="2553030" y="4702915"/>
            <a:ext cx="6502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Do teach word-problem schemas</a:t>
            </a:r>
          </a:p>
        </p:txBody>
      </p:sp>
    </p:spTree>
    <p:extLst>
      <p:ext uri="{BB962C8B-B14F-4D97-AF65-F5344CB8AC3E}">
        <p14:creationId xmlns:p14="http://schemas.microsoft.com/office/powerpoint/2010/main" val="16059778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47"/>
            <a:ext cx="3663073" cy="28503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76" y="338089"/>
            <a:ext cx="4364346" cy="5633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55" y="3312749"/>
            <a:ext cx="3721964" cy="272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303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577640"/>
            <a:ext cx="2938910" cy="20313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342900"/>
            <a:r>
              <a:rPr lang="en-US" sz="2250" b="1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SOLVE</a:t>
            </a:r>
          </a:p>
          <a:p>
            <a:pPr algn="ctr" defTabSz="342900"/>
            <a:endParaRPr lang="en-US" sz="1500" b="1" dirty="0">
              <a:solidFill>
                <a:prstClr val="white"/>
              </a:solidFill>
              <a:latin typeface="Calibri" panose="020F0502020204030204" pitchFamily="34" charset="0"/>
              <a:ea typeface="Marker Felt Thin" charset="0"/>
              <a:cs typeface="Calibri" panose="020F0502020204030204" pitchFamily="34" charset="0"/>
            </a:endParaRPr>
          </a:p>
          <a:p>
            <a:pPr defTabSz="342900"/>
            <a:r>
              <a:rPr lang="en-US" sz="1500" b="1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S</a:t>
            </a:r>
            <a:r>
              <a:rPr lang="en-US" sz="1500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tudy the problem.</a:t>
            </a:r>
          </a:p>
          <a:p>
            <a:pPr defTabSz="342900"/>
            <a:r>
              <a:rPr lang="en-US" sz="1500" b="1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O</a:t>
            </a:r>
            <a:r>
              <a:rPr lang="en-US" sz="1500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rganize the facts.</a:t>
            </a:r>
          </a:p>
          <a:p>
            <a:pPr defTabSz="342900"/>
            <a:r>
              <a:rPr lang="en-US" sz="1500" b="1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L</a:t>
            </a:r>
            <a:r>
              <a:rPr lang="en-US" sz="1500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ine up the plan. </a:t>
            </a:r>
          </a:p>
          <a:p>
            <a:pPr defTabSz="342900"/>
            <a:r>
              <a:rPr lang="en-US" sz="1500" b="1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V</a:t>
            </a:r>
            <a:r>
              <a:rPr lang="en-US" sz="1500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erify the plan with computation.</a:t>
            </a:r>
          </a:p>
          <a:p>
            <a:pPr defTabSz="342900"/>
            <a:r>
              <a:rPr lang="en-US" sz="1500" b="1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E</a:t>
            </a:r>
            <a:r>
              <a:rPr lang="en-US" sz="1500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xamine the answer.</a:t>
            </a:r>
            <a:endParaRPr lang="en-US" sz="1500" b="1" dirty="0">
              <a:solidFill>
                <a:prstClr val="white"/>
              </a:solidFill>
              <a:latin typeface="Calibri" panose="020F0502020204030204" pitchFamily="34" charset="0"/>
              <a:ea typeface="Marker Felt Thin" charset="0"/>
              <a:cs typeface="Calibri" panose="020F0502020204030204" pitchFamily="34" charset="0"/>
            </a:endParaRPr>
          </a:p>
          <a:p>
            <a:pPr defTabSz="342900"/>
            <a:endParaRPr lang="en-US" sz="13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1731" y="2771013"/>
            <a:ext cx="2750772" cy="29109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225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SIGNS</a:t>
            </a:r>
            <a:endParaRPr lang="en-US" sz="135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defTabSz="342900"/>
            <a:r>
              <a:rPr lang="en-US" sz="2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urvey questions</a:t>
            </a:r>
          </a:p>
          <a:p>
            <a:pPr marL="0" lvl="1" defTabSz="342900"/>
            <a:r>
              <a:rPr lang="en-US" sz="2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dentify key words</a:t>
            </a:r>
          </a:p>
          <a:p>
            <a:pPr marL="0" lvl="1" defTabSz="342900"/>
            <a:r>
              <a:rPr lang="en-US" sz="2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raphically draw problem</a:t>
            </a:r>
          </a:p>
          <a:p>
            <a:pPr marL="0" lvl="1" defTabSz="342900"/>
            <a:r>
              <a:rPr lang="en-US" sz="2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ote operations</a:t>
            </a:r>
          </a:p>
          <a:p>
            <a:pPr marL="0" lvl="1" defTabSz="342900"/>
            <a:r>
              <a:rPr lang="en-US" sz="2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olve and check</a:t>
            </a:r>
          </a:p>
          <a:p>
            <a:pPr algn="ctr" defTabSz="342900"/>
            <a:endParaRPr lang="en-US" sz="13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2ACA7-FF8C-C348-B22E-2ED8A3721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724" y="1186560"/>
            <a:ext cx="3188676" cy="24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445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Solving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45128"/>
            <a:ext cx="4400550" cy="4839538"/>
          </a:xfrm>
        </p:spPr>
        <p:txBody>
          <a:bodyPr/>
          <a:lstStyle/>
          <a:p>
            <a:r>
              <a:rPr lang="en-US" dirty="0"/>
              <a:t>When teaching about word problems, students should learn the </a:t>
            </a:r>
            <a:r>
              <a:rPr lang="en-US" i="1" dirty="0"/>
              <a:t>schema</a:t>
            </a:r>
            <a:r>
              <a:rPr lang="en-US" dirty="0"/>
              <a:t> of the word problem.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23974E-F73A-CC46-A2E9-A13F4EC2231F}"/>
              </a:ext>
            </a:extLst>
          </p:cNvPr>
          <p:cNvSpPr/>
          <p:nvPr/>
        </p:nvSpPr>
        <p:spPr>
          <a:xfrm>
            <a:off x="4832693" y="3477585"/>
            <a:ext cx="3657600" cy="7306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Equal Groups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772BA3-EC32-2D48-9BB6-45C260DEBBB9}"/>
              </a:ext>
            </a:extLst>
          </p:cNvPr>
          <p:cNvSpPr/>
          <p:nvPr/>
        </p:nvSpPr>
        <p:spPr>
          <a:xfrm>
            <a:off x="4832693" y="5160463"/>
            <a:ext cx="3657600" cy="7306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Ratios/Proportions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53C31F-2ADF-C242-87C3-E265FD50F2F1}"/>
              </a:ext>
            </a:extLst>
          </p:cNvPr>
          <p:cNvSpPr/>
          <p:nvPr/>
        </p:nvSpPr>
        <p:spPr>
          <a:xfrm>
            <a:off x="4832693" y="4319024"/>
            <a:ext cx="3657600" cy="730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5FBA9B-CD74-0443-ACA8-6A1173099DAC}"/>
              </a:ext>
            </a:extLst>
          </p:cNvPr>
          <p:cNvSpPr/>
          <p:nvPr/>
        </p:nvSpPr>
        <p:spPr>
          <a:xfrm>
            <a:off x="4838988" y="2632084"/>
            <a:ext cx="3657600" cy="7306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3D2058-27D9-BC45-9DC8-15B96A3C67C4}"/>
              </a:ext>
            </a:extLst>
          </p:cNvPr>
          <p:cNvSpPr/>
          <p:nvPr/>
        </p:nvSpPr>
        <p:spPr>
          <a:xfrm>
            <a:off x="4838988" y="972390"/>
            <a:ext cx="3657600" cy="7306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23B92E-2E24-3A42-A194-4812C752A1CD}"/>
              </a:ext>
            </a:extLst>
          </p:cNvPr>
          <p:cNvSpPr/>
          <p:nvPr/>
        </p:nvSpPr>
        <p:spPr>
          <a:xfrm>
            <a:off x="4859237" y="1802237"/>
            <a:ext cx="3657600" cy="7306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</a:p>
        </p:txBody>
      </p:sp>
    </p:spTree>
    <p:extLst>
      <p:ext uri="{BB962C8B-B14F-4D97-AF65-F5344CB8AC3E}">
        <p14:creationId xmlns:p14="http://schemas.microsoft.com/office/powerpoint/2010/main" val="19631787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How do you incorporate effective problem-solving strategies within intensive intervention?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228600" y="1357313"/>
            <a:ext cx="8686800" cy="4494214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FF93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FF2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use key words tied to operations</a:t>
            </a:r>
          </a:p>
          <a:p>
            <a:pPr marL="342900" indent="-342900">
              <a:buClr>
                <a:srgbClr val="FF93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b="1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teach students an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attack strategy</a:t>
            </a:r>
          </a:p>
          <a:p>
            <a:pPr marL="342900" indent="-342900">
              <a:buClr>
                <a:srgbClr val="FF93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teach students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schemas</a:t>
            </a:r>
          </a:p>
          <a:p>
            <a:pPr marL="342900" indent="-342900">
              <a:buClr>
                <a:srgbClr val="FF9300"/>
              </a:buClr>
              <a:buFont typeface="Wingdings" charset="2"/>
              <a:buChar char="q"/>
            </a:pP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93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b="1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explicitly teach problem solving</a:t>
            </a:r>
            <a:endParaRPr lang="en-US" sz="2400" b="1" dirty="0">
              <a:solidFill>
                <a:srgbClr val="0090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93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provide problem-solving instruction regularly (i.e., several times a week)</a:t>
            </a:r>
          </a:p>
          <a:p>
            <a:pPr marL="342900" indent="-342900">
              <a:buClr>
                <a:srgbClr val="FF93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practice schemas that students will encounter regularly</a:t>
            </a:r>
          </a:p>
        </p:txBody>
      </p:sp>
    </p:spTree>
    <p:extLst>
      <p:ext uri="{BB962C8B-B14F-4D97-AF65-F5344CB8AC3E}">
        <p14:creationId xmlns:p14="http://schemas.microsoft.com/office/powerpoint/2010/main" val="37398324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36097" y="663473"/>
            <a:ext cx="4797895" cy="73775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68023" y="1705929"/>
            <a:ext cx="326724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DELIVERY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68023" y="3774907"/>
            <a:ext cx="353404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STRATEGIES</a:t>
            </a:r>
          </a:p>
        </p:txBody>
      </p:sp>
      <p:sp>
        <p:nvSpPr>
          <p:cNvPr id="17" name="Oval 16"/>
          <p:cNvSpPr/>
          <p:nvPr/>
        </p:nvSpPr>
        <p:spPr>
          <a:xfrm>
            <a:off x="4054486" y="2161813"/>
            <a:ext cx="1640909" cy="3878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Explicit instruction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5983704" y="3065452"/>
            <a:ext cx="1640909" cy="3878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4981188" y="2649952"/>
            <a:ext cx="1640909" cy="3878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</a:p>
        </p:txBody>
      </p:sp>
      <p:sp>
        <p:nvSpPr>
          <p:cNvPr id="24" name="Oval 23"/>
          <p:cNvSpPr/>
          <p:nvPr/>
        </p:nvSpPr>
        <p:spPr>
          <a:xfrm>
            <a:off x="4572000" y="4228092"/>
            <a:ext cx="1640909" cy="3878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5498702" y="4690317"/>
            <a:ext cx="1640909" cy="38781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Problem solving instruction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586C8F-DC25-4F4B-8352-7451169801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05" y="663473"/>
            <a:ext cx="2806867" cy="494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5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4" grpId="0" animBg="1"/>
      <p:bldP spid="2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967DFA-B73D-B04A-8075-18B013C0C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63" y="478302"/>
            <a:ext cx="5989777" cy="57958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2F8A70-0267-5B4A-967D-D2EACCF6AF77}"/>
              </a:ext>
            </a:extLst>
          </p:cNvPr>
          <p:cNvSpPr/>
          <p:nvPr/>
        </p:nvSpPr>
        <p:spPr>
          <a:xfrm>
            <a:off x="1276823" y="108970"/>
            <a:ext cx="704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C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https://intensiveintervention.org/intensive-intervention-math-course</a:t>
            </a:r>
            <a:endParaRPr lang="en-US" dirty="0">
              <a:solidFill>
                <a:srgbClr val="FFF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008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B14CB-A61E-C247-8947-1DAD59A5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887" y="3769667"/>
            <a:ext cx="8686800" cy="4839538"/>
          </a:xfrm>
        </p:spPr>
        <p:txBody>
          <a:bodyPr/>
          <a:lstStyle/>
          <a:p>
            <a:pPr marL="1588" lvl="1" indent="0">
              <a:buNone/>
            </a:pPr>
            <a:endParaRPr lang="en-US" sz="2800" dirty="0"/>
          </a:p>
          <a:p>
            <a:pPr marL="342900" lvl="1" indent="0">
              <a:buNone/>
            </a:pPr>
            <a:r>
              <a:rPr lang="en-US" sz="2800" dirty="0" err="1"/>
              <a:t>srpowell@austin.utexas.edu</a:t>
            </a:r>
            <a:endParaRPr lang="en-US" sz="2800" dirty="0"/>
          </a:p>
          <a:p>
            <a:pPr marL="342900" lvl="1" indent="0">
              <a:buNone/>
            </a:pP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@sarahpowellphd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F9039E-5FC2-4E9F-98AD-75BCF680AB7F}"/>
              </a:ext>
            </a:extLst>
          </p:cNvPr>
          <p:cNvSpPr/>
          <p:nvPr/>
        </p:nvSpPr>
        <p:spPr>
          <a:xfrm>
            <a:off x="8469924" y="6378059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119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CCD1B-8BF6-2948-AF38-0F5827C9B0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073" y="4213853"/>
            <a:ext cx="809834" cy="6120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B4277B-7BEC-B347-B370-22D1A9E98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115304"/>
            <a:ext cx="8686800" cy="23136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5548D5-42A0-4D43-B94B-FAFED3DCDA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855" y="4927166"/>
            <a:ext cx="1262270" cy="12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0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9202" y="1442067"/>
            <a:ext cx="1371600" cy="65626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9202" y="849718"/>
            <a:ext cx="1371600" cy="592348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202" y="503470"/>
            <a:ext cx="1371600" cy="3462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5605" y="2231228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605" y="2487196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</p:spTree>
    <p:extLst>
      <p:ext uri="{BB962C8B-B14F-4D97-AF65-F5344CB8AC3E}">
        <p14:creationId xmlns:p14="http://schemas.microsoft.com/office/powerpoint/2010/main" val="674049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748927" y="16983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Goal and importance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8926" y="1084658"/>
            <a:ext cx="40324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“Today, we are learning about division. This is important because sometimes you have to share objects or things with your friends.”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48926" y="2228900"/>
            <a:ext cx="40324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“Let’s continue working with our three-dimensional shapes and volume. Understanding volume and calculating volume helps with measuring capacity.”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5F28F3-42D7-A542-9B65-352795477E0C}"/>
              </a:ext>
            </a:extLst>
          </p:cNvPr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F4069-B219-104B-86C2-0A40E3B1991A}"/>
              </a:ext>
            </a:extLst>
          </p:cNvPr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CB03D8-3F6E-C040-9127-54013893B07B}"/>
              </a:ext>
            </a:extLst>
          </p:cNvPr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9967" y="950872"/>
            <a:ext cx="602673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3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748927" y="16983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Goal and importance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5F28F3-42D7-A542-9B65-352795477E0C}"/>
              </a:ext>
            </a:extLst>
          </p:cNvPr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F4069-B219-104B-86C2-0A40E3B1991A}"/>
              </a:ext>
            </a:extLst>
          </p:cNvPr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CB03D8-3F6E-C040-9127-54013893B07B}"/>
              </a:ext>
            </a:extLst>
          </p:cNvPr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9967" y="950872"/>
            <a:ext cx="602673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620D24-474F-4C4D-B9A9-F6DEA6159761}"/>
              </a:ext>
            </a:extLst>
          </p:cNvPr>
          <p:cNvSpPr txBox="1"/>
          <p:nvPr/>
        </p:nvSpPr>
        <p:spPr>
          <a:xfrm>
            <a:off x="3803231" y="1771259"/>
            <a:ext cx="40324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 solve 26 plus 79, I first decide about the operation. Do I add, subtract, multiply or divide?”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91B73-73C9-DA44-9217-BFB37475648D}"/>
              </a:ext>
            </a:extLst>
          </p:cNvPr>
          <p:cNvSpPr/>
          <p:nvPr/>
        </p:nvSpPr>
        <p:spPr>
          <a:xfrm>
            <a:off x="3748927" y="98480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steps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E9E1C2-332A-BF47-A08B-0BAF7AF0515B}"/>
              </a:ext>
            </a:extLst>
          </p:cNvPr>
          <p:cNvSpPr txBox="1"/>
          <p:nvPr/>
        </p:nvSpPr>
        <p:spPr>
          <a:xfrm>
            <a:off x="3811452" y="2363147"/>
            <a:ext cx="40324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 plus sign tells me to add. So, I’ll add 26 plus 79. I’ll use the partial sums strategy. First, I add 20 plus 70. What’s 20 plus 70?”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6F45AD-36E7-E04F-87A3-7CD3C64916E7}"/>
              </a:ext>
            </a:extLst>
          </p:cNvPr>
          <p:cNvSpPr txBox="1"/>
          <p:nvPr/>
        </p:nvSpPr>
        <p:spPr>
          <a:xfrm>
            <a:off x="3803231" y="3251313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“20 plus 70 is 90. I write 90 right here.”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D721BA-FC3D-9240-8064-A22E3AB83045}"/>
              </a:ext>
            </a:extLst>
          </p:cNvPr>
          <p:cNvSpPr txBox="1"/>
          <p:nvPr/>
        </p:nvSpPr>
        <p:spPr>
          <a:xfrm>
            <a:off x="3803231" y="3723980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“Then I add 6 plus 9. What’s 6 plus 9?”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5BC3F4-647B-2645-9DFA-621C445C59AE}"/>
              </a:ext>
            </a:extLst>
          </p:cNvPr>
          <p:cNvSpPr txBox="1"/>
          <p:nvPr/>
        </p:nvSpPr>
        <p:spPr>
          <a:xfrm>
            <a:off x="3803231" y="4178481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“6 plus 9 is 15. So, I write 15 here.”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ED1AA3-75FD-5843-8C76-787D69204B95}"/>
              </a:ext>
            </a:extLst>
          </p:cNvPr>
          <p:cNvSpPr txBox="1"/>
          <p:nvPr/>
        </p:nvSpPr>
        <p:spPr>
          <a:xfrm>
            <a:off x="3811452" y="4523618"/>
            <a:ext cx="4032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“Finally, we add the partial sums. What do we add?”</a:t>
            </a:r>
          </a:p>
          <a:p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”So, we add the partial sums of 90 and 15. 90 plus 15 is 105. So, 26 plus 79 equals 105.” </a:t>
            </a:r>
          </a:p>
        </p:txBody>
      </p:sp>
    </p:spTree>
    <p:extLst>
      <p:ext uri="{BB962C8B-B14F-4D97-AF65-F5344CB8AC3E}">
        <p14:creationId xmlns:p14="http://schemas.microsoft.com/office/powerpoint/2010/main" val="3046975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748927" y="16983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Goal and importance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5F28F3-42D7-A542-9B65-352795477E0C}"/>
              </a:ext>
            </a:extLst>
          </p:cNvPr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F4069-B219-104B-86C2-0A40E3B1991A}"/>
              </a:ext>
            </a:extLst>
          </p:cNvPr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CB03D8-3F6E-C040-9127-54013893B07B}"/>
              </a:ext>
            </a:extLst>
          </p:cNvPr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9967" y="950872"/>
            <a:ext cx="602673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620D24-474F-4C4D-B9A9-F6DEA6159761}"/>
              </a:ext>
            </a:extLst>
          </p:cNvPr>
          <p:cNvSpPr txBox="1"/>
          <p:nvPr/>
        </p:nvSpPr>
        <p:spPr>
          <a:xfrm>
            <a:off x="3803231" y="2628515"/>
            <a:ext cx="40324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 solve 26 plus 79, I first decide about the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Do I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subtract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multiply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or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divide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91B73-73C9-DA44-9217-BFB37475648D}"/>
              </a:ext>
            </a:extLst>
          </p:cNvPr>
          <p:cNvSpPr/>
          <p:nvPr/>
        </p:nvSpPr>
        <p:spPr>
          <a:xfrm>
            <a:off x="3748927" y="98480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steps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E9E1C2-332A-BF47-A08B-0BAF7AF0515B}"/>
              </a:ext>
            </a:extLst>
          </p:cNvPr>
          <p:cNvSpPr txBox="1"/>
          <p:nvPr/>
        </p:nvSpPr>
        <p:spPr>
          <a:xfrm>
            <a:off x="3811452" y="3220403"/>
            <a:ext cx="40324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sign 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tells me to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So, I’ll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26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79. I’ll use the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 sums 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strategy. First, I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70. What’s 20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70?”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6F45AD-36E7-E04F-87A3-7CD3C64916E7}"/>
              </a:ext>
            </a:extLst>
          </p:cNvPr>
          <p:cNvSpPr txBox="1"/>
          <p:nvPr/>
        </p:nvSpPr>
        <p:spPr>
          <a:xfrm>
            <a:off x="3803231" y="4108569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“20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70 is 90. I write 90 right here.”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D721BA-FC3D-9240-8064-A22E3AB83045}"/>
              </a:ext>
            </a:extLst>
          </p:cNvPr>
          <p:cNvSpPr txBox="1"/>
          <p:nvPr/>
        </p:nvSpPr>
        <p:spPr>
          <a:xfrm>
            <a:off x="3803231" y="4581236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“Then I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9. What’s 6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9?”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5BC3F4-647B-2645-9DFA-621C445C59AE}"/>
              </a:ext>
            </a:extLst>
          </p:cNvPr>
          <p:cNvSpPr txBox="1"/>
          <p:nvPr/>
        </p:nvSpPr>
        <p:spPr>
          <a:xfrm>
            <a:off x="3803231" y="5035737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“6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is 15. So, I write 15 here.”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ED1AA3-75FD-5843-8C76-787D69204B95}"/>
              </a:ext>
            </a:extLst>
          </p:cNvPr>
          <p:cNvSpPr txBox="1"/>
          <p:nvPr/>
        </p:nvSpPr>
        <p:spPr>
          <a:xfrm>
            <a:off x="3811452" y="5468238"/>
            <a:ext cx="40324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“Finally, we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 sums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Why do we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 sums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1BDBAB-FAA0-CC49-BD56-658B700602F2}"/>
              </a:ext>
            </a:extLst>
          </p:cNvPr>
          <p:cNvSpPr/>
          <p:nvPr/>
        </p:nvSpPr>
        <p:spPr>
          <a:xfrm>
            <a:off x="3742770" y="1823143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</a:p>
        </p:txBody>
      </p:sp>
    </p:spTree>
    <p:extLst>
      <p:ext uri="{BB962C8B-B14F-4D97-AF65-F5344CB8AC3E}">
        <p14:creationId xmlns:p14="http://schemas.microsoft.com/office/powerpoint/2010/main" val="2735574239"/>
      </p:ext>
    </p:extLst>
  </p:cSld>
  <p:clrMapOvr>
    <a:masterClrMapping/>
  </p:clrMapOvr>
</p:sld>
</file>

<file path=ppt/theme/theme1.xml><?xml version="1.0" encoding="utf-8"?>
<a:theme xmlns:a="http://schemas.openxmlformats.org/drawingml/2006/main" name="NCII-Ucon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CII Math">
      <a:majorFont>
        <a:latin typeface="Cambria"/>
        <a:ea typeface=""/>
        <a:cs typeface=""/>
      </a:majorFont>
      <a:minorFont>
        <a:latin typeface="Cambria Math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0F050D9-9AA2-404C-B961-E0977648D0AC}" vid="{AB4D45C6-BB0D-4775-B63D-4A3801F8F5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4671</TotalTime>
  <Words>1897</Words>
  <Application>Microsoft Macintosh PowerPoint</Application>
  <PresentationFormat>On-screen Show (4:3)</PresentationFormat>
  <Paragraphs>432</Paragraphs>
  <Slides>59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Yuanti TC</vt:lpstr>
      <vt:lpstr>Arial</vt:lpstr>
      <vt:lpstr>Calibri</vt:lpstr>
      <vt:lpstr>Cambria Math</vt:lpstr>
      <vt:lpstr>Times New Roman</vt:lpstr>
      <vt:lpstr>Wingdings</vt:lpstr>
      <vt:lpstr>NCII-Uconn</vt:lpstr>
      <vt:lpstr>Five Essential Components of Mathematics Intervention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use explicit instruction within intensive intervention?</vt:lpstr>
      <vt:lpstr>PowerPoint Presentation</vt:lpstr>
      <vt:lpstr>Vocabulary Across Grades</vt:lpstr>
      <vt:lpstr>Language of Mathematics</vt:lpstr>
      <vt:lpstr>PowerPoint Presentation</vt:lpstr>
      <vt:lpstr>PowerPoint Presentation</vt:lpstr>
      <vt:lpstr>PowerPoint Presentation</vt:lpstr>
      <vt:lpstr>PowerPoint Presentation</vt:lpstr>
      <vt:lpstr>How do you attend to language within intensive intervention?</vt:lpstr>
      <vt:lpstr>Multiple Representations</vt:lpstr>
      <vt:lpstr>PowerPoint Presentation</vt:lpstr>
      <vt:lpstr>PowerPoint Presentation</vt:lpstr>
      <vt:lpstr>PowerPoint Presentation</vt:lpstr>
      <vt:lpstr>How should multiple representations be used within intensive intervention?</vt:lpstr>
      <vt:lpstr>Fluency </vt:lpstr>
      <vt:lpstr>Addition</vt:lpstr>
      <vt:lpstr>Addition: Part-Part-Whole (Total)</vt:lpstr>
      <vt:lpstr>Addition: Join (Change Increase)</vt:lpstr>
      <vt:lpstr>Subtraction</vt:lpstr>
      <vt:lpstr>Subtraction: Separate (Change Decrease)</vt:lpstr>
      <vt:lpstr>Subtraction: Compare (Difference)</vt:lpstr>
      <vt:lpstr>Multiplication</vt:lpstr>
      <vt:lpstr>Multiplication: Equal Groups</vt:lpstr>
      <vt:lpstr>Multiplication: Array/Area</vt:lpstr>
      <vt:lpstr>Multiplication: Comparison</vt:lpstr>
      <vt:lpstr>Division</vt:lpstr>
      <vt:lpstr>Division: Equal Groups (Partitive Division)</vt:lpstr>
      <vt:lpstr>Division: Equal Groups (Measurement Division)</vt:lpstr>
      <vt:lpstr>PowerPoint Presentation</vt:lpstr>
      <vt:lpstr>How to build fact fluency within intensive intervention?</vt:lpstr>
      <vt:lpstr>Problem Solving Difficulties</vt:lpstr>
      <vt:lpstr>PowerPoint Presentation</vt:lpstr>
      <vt:lpstr>PowerPoint Presentation</vt:lpstr>
      <vt:lpstr>Problem Solving</vt:lpstr>
      <vt:lpstr>Problem Solving</vt:lpstr>
      <vt:lpstr>How do you incorporate effective problem-solving strategies within intensive intervention?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Explicit Instructional Delivery: Modeling Learning</dc:title>
  <dc:creator>Devin Kearns</dc:creator>
  <cp:lastModifiedBy>Powell, Sarah R</cp:lastModifiedBy>
  <cp:revision>538</cp:revision>
  <dcterms:created xsi:type="dcterms:W3CDTF">2016-08-16T05:11:43Z</dcterms:created>
  <dcterms:modified xsi:type="dcterms:W3CDTF">2019-07-10T13:48:35Z</dcterms:modified>
</cp:coreProperties>
</file>