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18"/>
  </p:notesMasterIdLst>
  <p:handoutMasterIdLst>
    <p:handoutMasterId r:id="rId19"/>
  </p:handoutMasterIdLst>
  <p:sldIdLst>
    <p:sldId id="274" r:id="rId3"/>
    <p:sldId id="295" r:id="rId4"/>
    <p:sldId id="280" r:id="rId5"/>
    <p:sldId id="282" r:id="rId6"/>
    <p:sldId id="287" r:id="rId7"/>
    <p:sldId id="286" r:id="rId8"/>
    <p:sldId id="265" r:id="rId9"/>
    <p:sldId id="256" r:id="rId10"/>
    <p:sldId id="266" r:id="rId11"/>
    <p:sldId id="273" r:id="rId12"/>
    <p:sldId id="288" r:id="rId13"/>
    <p:sldId id="289" r:id="rId14"/>
    <p:sldId id="262" r:id="rId15"/>
    <p:sldId id="279" r:id="rId16"/>
    <p:sldId id="29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82095" autoAdjust="0"/>
  </p:normalViewPr>
  <p:slideViewPr>
    <p:cSldViewPr snapToGrid="0" snapToObjects="1">
      <p:cViewPr>
        <p:scale>
          <a:sx n="74" d="100"/>
          <a:sy n="74" d="100"/>
        </p:scale>
        <p:origin x="2472" y="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6A4E2-9A96-8D4C-864D-25C28826C9DB}" type="datetimeFigureOut">
              <a:rPr lang="en-US" smtClean="0"/>
              <a:t>12/4/17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BA0E7-9763-4442-BE5D-EA28DD357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3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3186E-7E54-AB4E-ACD0-BEA848B28EDA}" type="datetimeFigureOut">
              <a:rPr lang="en-US" smtClean="0"/>
              <a:t>12/4/17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7BF30-B715-E647-821D-F1341DEA4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526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LCC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A4A3C-E0B4-4AA3-A0CA-C7C3206EABE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79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r>
              <a:rPr lang="en-US" baseline="0" dirty="0" smtClean="0"/>
              <a:t>Switching gears want to talk about another project that LCCs have launched (I’m joined by 3 other LCCs in </a:t>
            </a:r>
            <a:r>
              <a:rPr lang="en-US" baseline="0" dirty="0" err="1" smtClean="0"/>
              <a:t>alaska</a:t>
            </a:r>
            <a:r>
              <a:rPr lang="en-US" baseline="0" dirty="0" smtClean="0"/>
              <a:t> in these efforts) along with many partners that you see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5ED9A-C27D-44A5-A228-D0C8B19C725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23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The TRB recommended that the risk assessment be organized and managed by a team consisting of the US Coast Guard, its designated fund management organization (the National Fish and Wildlife Foundation), and the State of Alaska.   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The TRB recommended that the management team appoint an Advisory Panel with a facilitator and members consisting of experts and key parties with an interest in furthering the goals of the risk assessment.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7BF30-B715-E647-821D-F1341DEA42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4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7BF30-B715-E647-821D-F1341DEA42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10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Mirrored what was already in</a:t>
            </a:r>
            <a:r>
              <a:rPr lang="en-US" baseline="0" dirty="0"/>
              <a:t> place for tankers under APC (traveling to/from US port) and established recommended routes for all vessels passing through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7BF30-B715-E647-821D-F1341DEA42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52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93397-0736-3F43-ADF7-E6D3E5DFA32A}" type="datetime1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891D-92B7-314A-A9F9-3EB3FA54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09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D94D6-F53A-7348-85E3-0F21CAFF0F5A}" type="datetime1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891D-92B7-314A-A9F9-3EB3FA54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B6418-C21E-5345-BCF7-7D8753BA142F}" type="datetime1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891D-92B7-314A-A9F9-3EB3FA54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Obje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3950" y="6350003"/>
            <a:ext cx="378278" cy="365125"/>
          </a:xfrm>
          <a:prstGeom prst="rect">
            <a:avLst/>
          </a:prstGeom>
        </p:spPr>
        <p:txBody>
          <a:bodyPr/>
          <a:lstStyle/>
          <a:p>
            <a:fld id="{D54224BD-D357-4B47-8B4E-572F86EE4A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6935" y="1587500"/>
            <a:ext cx="8600834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83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73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41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9810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34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08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54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5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08A2-8F60-D744-84BB-4C4CB75927F5}" type="datetime1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891D-92B7-314A-A9F9-3EB3FA54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02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7246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2660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416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07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Obje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3950" y="6350003"/>
            <a:ext cx="378278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D54224BD-D357-4B47-8B4E-572F86EE4ABD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16935" y="1587500"/>
            <a:ext cx="8600834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8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[insert background picture]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722B795-D7C9-479C-9C0B-F351184EAEDE}" type="datetime1">
              <a:rPr lang="en-US" smtClean="0">
                <a:solidFill>
                  <a:prstClr val="black"/>
                </a:solidFill>
              </a:rPr>
              <a:pPr defTabSz="914400"/>
              <a:t>12/4/17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79772" y="6343801"/>
            <a:ext cx="2264228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D54224BD-D357-4B47-8B4E-572F86EE4ABD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82341" y="1339850"/>
            <a:ext cx="6009084" cy="3965575"/>
          </a:xfrm>
          <a:solidFill>
            <a:srgbClr val="F2F2F2">
              <a:alpha val="65098"/>
            </a:srgbClr>
          </a:solidFill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3429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5BBD-1FD3-CE45-93F3-8E5AF1AE00AE}" type="datetime1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891D-92B7-314A-A9F9-3EB3FA54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89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ECD2A-7083-7D46-B6A3-4D2309EA64DA}" type="datetime1">
              <a:rPr lang="en-US" smtClean="0"/>
              <a:t>12/4/17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891D-92B7-314A-A9F9-3EB3FA54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8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0053-6BA6-0540-B4F6-0FC818F76EF8}" type="datetime1">
              <a:rPr lang="en-US" smtClean="0"/>
              <a:t>12/4/17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891D-92B7-314A-A9F9-3EB3FA54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6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5C52-688E-6940-8F28-13C0A45D4385}" type="datetime1">
              <a:rPr lang="en-US" smtClean="0"/>
              <a:t>12/4/17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891D-92B7-314A-A9F9-3EB3FA54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76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079ED-1186-6F42-B5FF-9B73833CCD32}" type="datetime1">
              <a:rPr lang="en-US" smtClean="0"/>
              <a:t>12/4/17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891D-92B7-314A-A9F9-3EB3FA54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56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1C1E-8BB9-7542-A3DA-49B99363A291}" type="datetime1">
              <a:rPr lang="en-US" smtClean="0"/>
              <a:t>12/4/17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891D-92B7-314A-A9F9-3EB3FA54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75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9E9F-06BC-924D-BC4F-B4F6871DF6C1}" type="datetime1">
              <a:rPr lang="en-US" smtClean="0"/>
              <a:t>12/4/17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891D-92B7-314A-A9F9-3EB3FA54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65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EDBB8-EC4C-F848-897E-4672FCF73051}" type="datetime1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D891D-92B7-314A-A9F9-3EB3FA54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1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5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leutianislandswsc.org/" TargetMode="Externa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891D-92B7-314A-A9F9-3EB3FA54CCFF}" type="slidenum">
              <a:rPr lang="en-US" smtClean="0"/>
              <a:t>1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25003" y="3580326"/>
            <a:ext cx="5027315" cy="4981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hlinkClick r:id="rId2"/>
              </a:rPr>
              <a:t>www.aleutianislandswsc.org</a:t>
            </a:r>
            <a:r>
              <a:rPr lang="en-US" sz="2800" b="1" dirty="0" smtClean="0"/>
              <a:t>  </a:t>
            </a:r>
            <a:endParaRPr lang="en-US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7825" cy="334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99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05"/>
            <a:ext cx="9144000" cy="68854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9371" y="289415"/>
            <a:ext cx="6120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>
                <a:solidFill>
                  <a:srgbClr val="376092"/>
                </a:solidFill>
              </a:rPr>
              <a:t>Routing Measures </a:t>
            </a:r>
          </a:p>
          <a:p>
            <a:r>
              <a:rPr lang="en-US" sz="3400" b="1" i="1" dirty="0">
                <a:solidFill>
                  <a:srgbClr val="376092"/>
                </a:solidFill>
              </a:rPr>
              <a:t>(Exploration)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65394" y="4720321"/>
            <a:ext cx="30967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Some </a:t>
            </a:r>
            <a:r>
              <a:rPr lang="en-US" dirty="0"/>
              <a:t>in place for tankers covered by U.S. regulations </a:t>
            </a:r>
            <a:r>
              <a:rPr lang="en-US" dirty="0" smtClean="0"/>
              <a:t>(part of Alternative Planning Criteria)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But what about other traffic?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891D-92B7-314A-A9F9-3EB3FA54CCF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7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poe\Pictures\Dry-Good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2" y="-56059"/>
            <a:ext cx="6998828" cy="700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83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41140" y="-76200"/>
            <a:ext cx="9285140" cy="6934200"/>
            <a:chOff x="172458" y="109760"/>
            <a:chExt cx="8843468" cy="6601241"/>
          </a:xfrm>
        </p:grpSpPr>
        <p:pic>
          <p:nvPicPr>
            <p:cNvPr id="4" name="Picture 3" descr="CARRIERS_BULK_ANNUAL_010615-01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458" y="109760"/>
              <a:ext cx="4432188" cy="3324141"/>
            </a:xfrm>
            <a:prstGeom prst="rect">
              <a:avLst/>
            </a:prstGeom>
          </p:spPr>
        </p:pic>
        <p:pic>
          <p:nvPicPr>
            <p:cNvPr id="5" name="Picture 4" descr="CARRIERS_DRY_ANNUAL_010615-01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4645" y="109760"/>
              <a:ext cx="4411281" cy="3308461"/>
            </a:xfrm>
            <a:prstGeom prst="rect">
              <a:avLst/>
            </a:prstGeom>
          </p:spPr>
        </p:pic>
        <p:pic>
          <p:nvPicPr>
            <p:cNvPr id="6" name="Picture 5" descr="CARRIERS_TANKERS_ANNUAL_010615-0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814" y="3402541"/>
              <a:ext cx="4400832" cy="3300624"/>
            </a:xfrm>
            <a:prstGeom prst="rect">
              <a:avLst/>
            </a:prstGeom>
          </p:spPr>
        </p:pic>
        <p:pic>
          <p:nvPicPr>
            <p:cNvPr id="7" name="Picture 6" descr="CARRIERS_FISHING_ANNUAL_010615-01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4646" y="3402541"/>
              <a:ext cx="4411279" cy="330846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440344" y="2667000"/>
            <a:ext cx="6798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More  Animations at:   ABSILCC.org</a:t>
            </a:r>
            <a:endParaRPr lang="en-US" sz="28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4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10" y="1654805"/>
            <a:ext cx="7031182" cy="491572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9371" y="289415"/>
            <a:ext cx="83252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>
                <a:solidFill>
                  <a:srgbClr val="376092"/>
                </a:solidFill>
              </a:rPr>
              <a:t>Routing Measures </a:t>
            </a:r>
          </a:p>
          <a:p>
            <a:r>
              <a:rPr lang="en-US" sz="3400" b="1" i="1" dirty="0">
                <a:solidFill>
                  <a:srgbClr val="376092"/>
                </a:solidFill>
              </a:rPr>
              <a:t>(Exploration…led to Implementation)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06818" y="1733433"/>
            <a:ext cx="2909454" cy="2092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IMO approval 2015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Effective Jan 1, 2016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891D-92B7-314A-A9F9-3EB3FA54CC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3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poe\Pictures\pics_unalaska\Unalaska_city_cen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3" cy="691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Scoping for a WSC in Unalaska in April, 2017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780" y="4115297"/>
            <a:ext cx="8648700" cy="256655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 grant from the National Fish and Wildlife Foundation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50 individuals from diverse stakeholder groups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Broad agreement on the need for a WSC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891D-92B7-314A-A9F9-3EB3FA54CCFF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NOAA-Transparent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51" y="5764251"/>
            <a:ext cx="1029885" cy="1029885"/>
          </a:xfrm>
          <a:prstGeom prst="rect">
            <a:avLst/>
          </a:prstGeom>
        </p:spPr>
      </p:pic>
      <p:pic>
        <p:nvPicPr>
          <p:cNvPr id="6" name="Picture 5" descr="absi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546" y="5911563"/>
            <a:ext cx="1838158" cy="735263"/>
          </a:xfrm>
          <a:prstGeom prst="rect">
            <a:avLst/>
          </a:prstGeom>
        </p:spPr>
      </p:pic>
      <p:pic>
        <p:nvPicPr>
          <p:cNvPr id="7" name="Picture 6" descr="apia 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1194" y="5976088"/>
            <a:ext cx="1838159" cy="701263"/>
          </a:xfrm>
          <a:prstGeom prst="rect">
            <a:avLst/>
          </a:prstGeom>
        </p:spPr>
      </p:pic>
      <p:pic>
        <p:nvPicPr>
          <p:cNvPr id="8" name="Picture 7" descr="Nuka 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267" y="5855915"/>
            <a:ext cx="1983667" cy="793467"/>
          </a:xfrm>
          <a:prstGeom prst="rect">
            <a:avLst/>
          </a:prstGeom>
        </p:spPr>
      </p:pic>
      <p:pic>
        <p:nvPicPr>
          <p:cNvPr id="9" name="Picture 8" descr="USCG log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5785882"/>
            <a:ext cx="979971" cy="98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1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poe\Pictures\pics_unalaska\IMG_05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8" r="20724" b="2568"/>
          <a:stretch/>
        </p:blipFill>
        <p:spPr bwMode="auto">
          <a:xfrm>
            <a:off x="1" y="1"/>
            <a:ext cx="9334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3134"/>
            <a:ext cx="856397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Standing up the Aleutian Islands WSC in 2017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83327"/>
            <a:ext cx="8563970" cy="305491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Spring: A convening work group established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Summer: a charter, committee structure and bylaws for a 501c3 nonprofit drafted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Fall: board solicited &amp; seated establishing the nonprofit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This week: committee solicitations go out for 20 seats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By December: the committee will be seated!</a:t>
            </a:r>
          </a:p>
          <a:p>
            <a:pPr lvl="1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891D-92B7-314A-A9F9-3EB3FA54CCFF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06940" y="6094740"/>
            <a:ext cx="7328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More at: www.aleutianislandswsc.org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4" y="-122832"/>
            <a:ext cx="8988425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Geographic Scope for the Aleutian Islands WSC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24BD-D357-4B47-8B4E-572F86EE4AB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776598"/>
            <a:ext cx="8242673" cy="577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 descr="Image result for californ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californ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Image result for california outline no white spac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5" descr="Image result for california image no backgroun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8" descr="Image result for california image no white backgroun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98635">
            <a:off x="2025832" y="2242047"/>
            <a:ext cx="4705242" cy="470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1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31"/>
          <a:stretch/>
        </p:blipFill>
        <p:spPr>
          <a:xfrm>
            <a:off x="-58725" y="0"/>
            <a:ext cx="1001083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81119"/>
            <a:ext cx="8520545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Aleutians and southern Bering Sea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16935" y="1535545"/>
            <a:ext cx="8760809" cy="5029200"/>
          </a:xfrm>
        </p:spPr>
        <p:txBody>
          <a:bodyPr>
            <a:normAutofit/>
          </a:bodyPr>
          <a:lstStyle/>
          <a:p>
            <a:pPr defTabSz="914400"/>
            <a:r>
              <a:rPr lang="en-US" sz="2800" b="1" dirty="0">
                <a:solidFill>
                  <a:schemeClr val="bg1"/>
                </a:solidFill>
              </a:rPr>
              <a:t>50% of U.S. seafood landings</a:t>
            </a:r>
          </a:p>
          <a:p>
            <a:pPr defTabSz="914400"/>
            <a:r>
              <a:rPr lang="en-US" sz="2800" b="1" dirty="0" smtClean="0">
                <a:solidFill>
                  <a:schemeClr val="bg1"/>
                </a:solidFill>
              </a:rPr>
              <a:t>Several Alaska </a:t>
            </a:r>
            <a:r>
              <a:rPr lang="en-US" sz="2800" b="1" dirty="0">
                <a:solidFill>
                  <a:schemeClr val="bg1"/>
                </a:solidFill>
              </a:rPr>
              <a:t>Native </a:t>
            </a:r>
            <a:r>
              <a:rPr lang="en-US" sz="2800" b="1" dirty="0" smtClean="0">
                <a:solidFill>
                  <a:schemeClr val="bg1"/>
                </a:solidFill>
              </a:rPr>
              <a:t>Tribes in very remote communities</a:t>
            </a:r>
            <a:endParaRPr lang="en-US" sz="2800" b="1" dirty="0">
              <a:solidFill>
                <a:schemeClr val="bg1"/>
              </a:solidFill>
            </a:endParaRPr>
          </a:p>
          <a:p>
            <a:pPr defTabSz="914400"/>
            <a:r>
              <a:rPr lang="en-US" sz="2800" b="1" dirty="0" smtClean="0">
                <a:solidFill>
                  <a:schemeClr val="bg1"/>
                </a:solidFill>
              </a:rPr>
              <a:t>Home to a majority </a:t>
            </a:r>
            <a:r>
              <a:rPr lang="en-US" sz="2800" b="1" dirty="0">
                <a:solidFill>
                  <a:schemeClr val="bg1"/>
                </a:solidFill>
              </a:rPr>
              <a:t>of </a:t>
            </a:r>
            <a:r>
              <a:rPr lang="en-US" sz="2800" b="1" dirty="0" smtClean="0">
                <a:solidFill>
                  <a:schemeClr val="bg1"/>
                </a:solidFill>
              </a:rPr>
              <a:t>the seabirds </a:t>
            </a:r>
            <a:r>
              <a:rPr lang="en-US" sz="2800" b="1" dirty="0">
                <a:solidFill>
                  <a:schemeClr val="bg1"/>
                </a:solidFill>
              </a:rPr>
              <a:t>in Alaska </a:t>
            </a:r>
            <a:r>
              <a:rPr lang="en-US" sz="2800" b="1" dirty="0" smtClean="0">
                <a:solidFill>
                  <a:schemeClr val="bg1"/>
                </a:solidFill>
              </a:rPr>
              <a:t>and dozens of important </a:t>
            </a:r>
            <a:r>
              <a:rPr lang="en-US" sz="2800" b="1" dirty="0">
                <a:solidFill>
                  <a:schemeClr val="bg1"/>
                </a:solidFill>
              </a:rPr>
              <a:t>marine </a:t>
            </a:r>
            <a:r>
              <a:rPr lang="en-US" sz="2800" b="1" dirty="0" smtClean="0">
                <a:solidFill>
                  <a:schemeClr val="bg1"/>
                </a:solidFill>
              </a:rPr>
              <a:t>mammal species</a:t>
            </a:r>
            <a:endParaRPr lang="en-US" sz="2800" b="1" dirty="0">
              <a:solidFill>
                <a:schemeClr val="bg1"/>
              </a:solidFill>
            </a:endParaRPr>
          </a:p>
          <a:p>
            <a:pPr defTabSz="914400"/>
            <a:r>
              <a:rPr lang="en-US" sz="2800" b="1" dirty="0">
                <a:solidFill>
                  <a:schemeClr val="bg1"/>
                </a:solidFill>
              </a:rPr>
              <a:t>Part of the U.S. </a:t>
            </a:r>
            <a:r>
              <a:rPr lang="en-US" sz="2800" b="1" dirty="0" smtClean="0">
                <a:solidFill>
                  <a:schemeClr val="bg1"/>
                </a:solidFill>
              </a:rPr>
              <a:t>designated Arctic</a:t>
            </a:r>
          </a:p>
          <a:p>
            <a:pPr defTabSz="914400"/>
            <a:r>
              <a:rPr lang="en-US" sz="2800" b="1" dirty="0" smtClean="0">
                <a:solidFill>
                  <a:schemeClr val="bg1"/>
                </a:solidFill>
              </a:rPr>
              <a:t>A vital corridor for international vessel traffic…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1630" y="3094311"/>
            <a:ext cx="67439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Oil spills and marine incidents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Contamination of the environment and food chain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b="1" u="sng" dirty="0" smtClean="0">
                <a:solidFill>
                  <a:schemeClr val="bg1"/>
                </a:solidFill>
              </a:rPr>
              <a:t>Impacts to animal distributions and subsistence hunting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Risk to commercial fisheries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Introductions of invasive species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623067" y="-50634"/>
            <a:ext cx="74378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Community concerns of marine traffic</a:t>
            </a:r>
          </a:p>
        </p:txBody>
      </p:sp>
    </p:spTree>
    <p:extLst>
      <p:ext uri="{BB962C8B-B14F-4D97-AF65-F5344CB8AC3E}">
        <p14:creationId xmlns:p14="http://schemas.microsoft.com/office/powerpoint/2010/main" val="294904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762000"/>
          </a:xfrm>
        </p:spPr>
        <p:txBody>
          <a:bodyPr/>
          <a:lstStyle/>
          <a:p>
            <a:r>
              <a:rPr lang="en-US" dirty="0" smtClean="0"/>
              <a:t>A focus on industrial traffic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425" y="3902301"/>
            <a:ext cx="3637654" cy="2412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25" y="1257807"/>
            <a:ext cx="3637654" cy="2412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519" y="1265048"/>
            <a:ext cx="4986297" cy="2405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2862" y="3902301"/>
            <a:ext cx="4222432" cy="241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228600" y="457200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Calibri" pitchFamily="34" charset="0"/>
              </a:rPr>
              <a:t>MV </a:t>
            </a:r>
            <a:r>
              <a:rPr lang="en-US" sz="2800" b="1" dirty="0" err="1" smtClean="0">
                <a:latin typeface="Calibri" pitchFamily="34" charset="0"/>
              </a:rPr>
              <a:t>Selendang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Ayu</a:t>
            </a:r>
            <a:r>
              <a:rPr lang="en-US" sz="2800" b="1" dirty="0" smtClean="0">
                <a:latin typeface="Calibri" pitchFamily="34" charset="0"/>
              </a:rPr>
              <a:t> – December 8</a:t>
            </a:r>
            <a:r>
              <a:rPr lang="en-US" sz="2800" b="1" baseline="30000" dirty="0" smtClean="0">
                <a:latin typeface="Calibri" pitchFamily="34" charset="0"/>
              </a:rPr>
              <a:t>th</a:t>
            </a:r>
            <a:r>
              <a:rPr lang="en-US" sz="2800" b="1" dirty="0" smtClean="0">
                <a:latin typeface="Calibri" pitchFamily="34" charset="0"/>
              </a:rPr>
              <a:t> 2004 Unalaska Island</a:t>
            </a:r>
          </a:p>
        </p:txBody>
      </p:sp>
      <p:pic>
        <p:nvPicPr>
          <p:cNvPr id="13" name="Picture 12" descr="SelendangAyu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85867"/>
            <a:ext cx="9144000" cy="56721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91108" y="6536002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Gallagher Marine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7701580"/>
              </p:ext>
            </p:extLst>
          </p:nvPr>
        </p:nvGraphicFramePr>
        <p:xfrm>
          <a:off x="627935" y="457200"/>
          <a:ext cx="3952875" cy="593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Acrobat Document" r:id="rId4" imgW="4381500" imgH="6616700" progId="AcroExch.Document.7">
                  <p:embed/>
                </p:oleObj>
              </mc:Choice>
              <mc:Fallback>
                <p:oleObj name="Acrobat Document" r:id="rId4" imgW="4381500" imgH="6616700" progId="AcroExch.Document.7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935" y="457200"/>
                        <a:ext cx="3952875" cy="593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913576" y="457200"/>
            <a:ext cx="4118169" cy="5867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/>
              <a:t>USCG &amp; </a:t>
            </a:r>
            <a:r>
              <a:rPr lang="en-US" sz="2800" dirty="0" smtClean="0"/>
              <a:t>Alaska Dept. of Environmental Conservation 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Structure:</a:t>
            </a:r>
          </a:p>
          <a:p>
            <a:pPr lvl="1">
              <a:defRPr/>
            </a:pPr>
            <a:r>
              <a:rPr lang="en-US" sz="2400" dirty="0"/>
              <a:t>Management Team (USCG, NFWF, ADEC)</a:t>
            </a:r>
          </a:p>
          <a:p>
            <a:pPr lvl="1">
              <a:defRPr/>
            </a:pPr>
            <a:r>
              <a:rPr lang="en-US" sz="2400" dirty="0"/>
              <a:t>Facilitation Team </a:t>
            </a:r>
          </a:p>
          <a:p>
            <a:pPr lvl="1">
              <a:defRPr/>
            </a:pPr>
            <a:r>
              <a:rPr lang="en-US" sz="2400" dirty="0"/>
              <a:t>Advisory Panel</a:t>
            </a:r>
          </a:p>
          <a:p>
            <a:pPr lvl="1">
              <a:defRPr/>
            </a:pPr>
            <a:r>
              <a:rPr lang="en-US" sz="2400" dirty="0"/>
              <a:t>Risk Analysis Team </a:t>
            </a:r>
          </a:p>
          <a:p>
            <a:pPr lvl="1">
              <a:defRPr/>
            </a:pPr>
            <a:r>
              <a:rPr lang="en-US" sz="2400" dirty="0"/>
              <a:t>Technical Peer Review Panel</a:t>
            </a:r>
          </a:p>
          <a:p>
            <a:pPr>
              <a:defRPr/>
            </a:pPr>
            <a:r>
              <a:rPr lang="en-US" sz="2800" dirty="0"/>
              <a:t>Process </a:t>
            </a:r>
          </a:p>
          <a:p>
            <a:pPr lvl="1">
              <a:defRPr/>
            </a:pPr>
            <a:r>
              <a:rPr lang="en-US" sz="2400" dirty="0"/>
              <a:t>Phase A (scoping)</a:t>
            </a:r>
          </a:p>
          <a:p>
            <a:pPr lvl="1">
              <a:defRPr/>
            </a:pPr>
            <a:r>
              <a:rPr lang="en-US" sz="2400" dirty="0"/>
              <a:t>Phase B (implementation &amp; exploration/analysis)</a:t>
            </a:r>
          </a:p>
          <a:p>
            <a:pPr marL="457200" lvl="1" indent="0">
              <a:buNone/>
              <a:defRPr/>
            </a:pP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891D-92B7-314A-A9F9-3EB3FA54CC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157" y="374073"/>
            <a:ext cx="4469937" cy="49707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7818" y="459580"/>
            <a:ext cx="368877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Grant funded by the National Fish and Wildlife Foundation from 2009-2015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Multi-stakeholder group focus on understanding and addressing vessel traffic risks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</a:t>
            </a:r>
            <a:r>
              <a:rPr lang="en-US" sz="2400" dirty="0" smtClean="0"/>
              <a:t>eleased </a:t>
            </a:r>
            <a:r>
              <a:rPr lang="en-US" sz="2400" dirty="0"/>
              <a:t>key findings </a:t>
            </a:r>
            <a:r>
              <a:rPr lang="en-US" sz="2400" dirty="0" smtClean="0"/>
              <a:t>and resources in </a:t>
            </a:r>
            <a:r>
              <a:rPr lang="en-US" sz="2400" dirty="0"/>
              <a:t>2011 and 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96590" y="5495636"/>
            <a:ext cx="5247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More at: AleutiansRiskAssessment.com</a:t>
            </a:r>
            <a:endParaRPr lang="en-US" sz="24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891D-92B7-314A-A9F9-3EB3FA54CC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6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0191" y="218071"/>
            <a:ext cx="8716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>
                <a:solidFill>
                  <a:schemeClr val="accent1">
                    <a:lumMod val="75000"/>
                  </a:schemeClr>
                </a:solidFill>
              </a:rPr>
              <a:t>Emergency Towing System Exercise &amp; Training Materials (Implementation)</a:t>
            </a:r>
          </a:p>
        </p:txBody>
      </p:sp>
      <p:pic>
        <p:nvPicPr>
          <p:cNvPr id="16" name="p7LSMfsim" descr="MG 136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178" y="2892397"/>
            <a:ext cx="4408373" cy="32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85" y="1755077"/>
            <a:ext cx="3219425" cy="32194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891D-92B7-314A-A9F9-3EB3FA54CC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6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ill Sans MT Condensed">
      <a:majorFont>
        <a:latin typeface="Gill Sans MT Condensed"/>
        <a:ea typeface=""/>
        <a:cs typeface=""/>
      </a:majorFont>
      <a:minorFont>
        <a:latin typeface="Gill Sans MT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2491</TotalTime>
  <Words>485</Words>
  <Application>Microsoft Macintosh PowerPoint</Application>
  <PresentationFormat>On-screen Show (4:3)</PresentationFormat>
  <Paragraphs>75</Paragraphs>
  <Slides>15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Georgia</vt:lpstr>
      <vt:lpstr>Gill Sans MT Condensed</vt:lpstr>
      <vt:lpstr>Arial</vt:lpstr>
      <vt:lpstr>Office Theme</vt:lpstr>
      <vt:lpstr>Custom Design</vt:lpstr>
      <vt:lpstr>Acrobat Document</vt:lpstr>
      <vt:lpstr>PowerPoint Presentation</vt:lpstr>
      <vt:lpstr>The Geographic Scope for the Aleutian Islands WSC</vt:lpstr>
      <vt:lpstr>The Aleutians and southern Bering Sea</vt:lpstr>
      <vt:lpstr>PowerPoint Presentation</vt:lpstr>
      <vt:lpstr>A focus on industrial traffic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Scoping for a WSC in Unalaska in April, 2017</vt:lpstr>
      <vt:lpstr>Standing up the Aleutian Islands WSC in 2017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Aleutian Islands Risk Assessment</dc:title>
  <dc:creator>Sierra Fletcher</dc:creator>
  <cp:lastModifiedBy>Jenny Evans</cp:lastModifiedBy>
  <cp:revision>69</cp:revision>
  <dcterms:created xsi:type="dcterms:W3CDTF">2017-04-14T13:23:30Z</dcterms:created>
  <dcterms:modified xsi:type="dcterms:W3CDTF">2017-12-04T20:59:53Z</dcterms:modified>
</cp:coreProperties>
</file>