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2" r:id="rId1"/>
  </p:sldMasterIdLst>
  <p:notesMasterIdLst>
    <p:notesMasterId r:id="rId34"/>
  </p:notesMasterIdLst>
  <p:sldIdLst>
    <p:sldId id="256" r:id="rId2"/>
    <p:sldId id="285" r:id="rId3"/>
    <p:sldId id="257" r:id="rId4"/>
    <p:sldId id="277" r:id="rId5"/>
    <p:sldId id="263" r:id="rId6"/>
    <p:sldId id="264" r:id="rId7"/>
    <p:sldId id="278" r:id="rId8"/>
    <p:sldId id="262" r:id="rId9"/>
    <p:sldId id="261" r:id="rId10"/>
    <p:sldId id="287" r:id="rId11"/>
    <p:sldId id="286" r:id="rId12"/>
    <p:sldId id="260" r:id="rId13"/>
    <p:sldId id="274" r:id="rId14"/>
    <p:sldId id="268" r:id="rId15"/>
    <p:sldId id="269" r:id="rId16"/>
    <p:sldId id="271" r:id="rId17"/>
    <p:sldId id="267" r:id="rId18"/>
    <p:sldId id="270" r:id="rId19"/>
    <p:sldId id="288" r:id="rId20"/>
    <p:sldId id="280" r:id="rId21"/>
    <p:sldId id="281" r:id="rId22"/>
    <p:sldId id="282" r:id="rId23"/>
    <p:sldId id="290" r:id="rId24"/>
    <p:sldId id="291" r:id="rId25"/>
    <p:sldId id="292" r:id="rId26"/>
    <p:sldId id="293" r:id="rId27"/>
    <p:sldId id="294" r:id="rId28"/>
    <p:sldId id="295" r:id="rId29"/>
    <p:sldId id="296" r:id="rId30"/>
    <p:sldId id="297" r:id="rId31"/>
    <p:sldId id="298" r:id="rId32"/>
    <p:sldId id="283"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29"/>
    <p:restoredTop sz="80878"/>
  </p:normalViewPr>
  <p:slideViewPr>
    <p:cSldViewPr snapToGrid="0" snapToObjects="1">
      <p:cViewPr varScale="1">
        <p:scale>
          <a:sx n="88" d="100"/>
          <a:sy n="88" d="100"/>
        </p:scale>
        <p:origin x="1392" y="176"/>
      </p:cViewPr>
      <p:guideLst/>
    </p:cSldViewPr>
  </p:slideViewPr>
  <p:notesTextViewPr>
    <p:cViewPr>
      <p:scale>
        <a:sx n="155" d="100"/>
        <a:sy n="15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E0D143-D190-C344-BD1B-3AE0510C2D35}" type="datetimeFigureOut">
              <a:rPr lang="en-US" smtClean="0"/>
              <a:t>8/12/18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80E959-4759-0349-B50F-F8C42B565B5B}" type="slidenum">
              <a:rPr lang="en-US" smtClean="0"/>
              <a:t>‹#›</a:t>
            </a:fld>
            <a:endParaRPr lang="en-US"/>
          </a:p>
        </p:txBody>
      </p:sp>
    </p:spTree>
    <p:extLst>
      <p:ext uri="{BB962C8B-B14F-4D97-AF65-F5344CB8AC3E}">
        <p14:creationId xmlns:p14="http://schemas.microsoft.com/office/powerpoint/2010/main" val="2160853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everyone; Greet students and indicate that today we will be discussing the last section on the CACREP Standards relevant to group:  6.G.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To Stimulate a discussion and promote interest; ask the students to form groups of three (3) and ask them to define ethics and apply it to group work. Allow 10 min for this activity.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Process activity and their various definitions.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Indicate today that is exactly what we will look at; Ethical and Culturally relevant strategies for designing and facilitating groups.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10"/>
          </p:nvPr>
        </p:nvSpPr>
        <p:spPr/>
        <p:txBody>
          <a:bodyPr/>
          <a:lstStyle/>
          <a:p>
            <a:fld id="{7480E959-4759-0349-B50F-F8C42B565B5B}" type="slidenum">
              <a:rPr lang="en-US" smtClean="0"/>
              <a:t>1</a:t>
            </a:fld>
            <a:endParaRPr lang="en-US"/>
          </a:p>
        </p:txBody>
      </p:sp>
    </p:spTree>
    <p:extLst>
      <p:ext uri="{BB962C8B-B14F-4D97-AF65-F5344CB8AC3E}">
        <p14:creationId xmlns:p14="http://schemas.microsoft.com/office/powerpoint/2010/main" val="2577552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present the common ethical problems distinct to group, we will do it creatively.  </a:t>
            </a:r>
          </a:p>
          <a:p>
            <a:pPr marL="171450" indent="-171450">
              <a:buFontTx/>
              <a:buChar char="-"/>
            </a:pPr>
            <a:r>
              <a:rPr lang="en-US" dirty="0"/>
              <a:t>You need internet connection to be able to see the video; the length of the video is 1:03 min. </a:t>
            </a:r>
          </a:p>
          <a:p>
            <a:pPr marL="171450" indent="-171450">
              <a:buFontTx/>
              <a:buChar char="-"/>
            </a:pPr>
            <a:r>
              <a:rPr lang="en-US" dirty="0"/>
              <a:t>The purpose of this video is to introduce the topic creatively and expose the students to all the creative ways to teaching and learning. </a:t>
            </a:r>
          </a:p>
        </p:txBody>
      </p:sp>
      <p:sp>
        <p:nvSpPr>
          <p:cNvPr id="4" name="Slide Number Placeholder 3"/>
          <p:cNvSpPr>
            <a:spLocks noGrp="1"/>
          </p:cNvSpPr>
          <p:nvPr>
            <p:ph type="sldNum" sz="quarter" idx="10"/>
          </p:nvPr>
        </p:nvSpPr>
        <p:spPr/>
        <p:txBody>
          <a:bodyPr/>
          <a:lstStyle/>
          <a:p>
            <a:fld id="{7480E959-4759-0349-B50F-F8C42B565B5B}" type="slidenum">
              <a:rPr lang="en-US" smtClean="0"/>
              <a:t>10</a:t>
            </a:fld>
            <a:endParaRPr lang="en-US"/>
          </a:p>
        </p:txBody>
      </p:sp>
    </p:spTree>
    <p:extLst>
      <p:ext uri="{BB962C8B-B14F-4D97-AF65-F5344CB8AC3E}">
        <p14:creationId xmlns:p14="http://schemas.microsoft.com/office/powerpoint/2010/main" val="276467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number of major ethical issues are involved in most kinds of </a:t>
            </a:r>
            <a:r>
              <a:rPr lang="en-US" dirty="0" err="1"/>
              <a:t>gropu</a:t>
            </a:r>
            <a:r>
              <a:rPr lang="en-US" dirty="0"/>
              <a:t> work.  Among most important issues are those involving training of group leaders; screening of potential group members, the rights of group members, confidentiality, personal relationship between group members and leaders, dual relationships, personal relationships among group members, leaders values , referrals, etc. </a:t>
            </a:r>
          </a:p>
          <a:p>
            <a:r>
              <a:rPr lang="en-US" dirty="0"/>
              <a:t>Indicate to students the discussion of this list is to promote further study on their own as this list is only an example of a more comprehensive list of common ethical problems. </a:t>
            </a:r>
          </a:p>
          <a:p>
            <a:endParaRPr lang="en-US" dirty="0"/>
          </a:p>
          <a:p>
            <a:r>
              <a:rPr lang="en-US" dirty="0"/>
              <a:t>There are more potential ethical problems in group; but today we will only focus on these:</a:t>
            </a:r>
          </a:p>
          <a:p>
            <a:pPr marL="171450" indent="-171450">
              <a:buFontTx/>
              <a:buChar char="-"/>
            </a:pPr>
            <a:r>
              <a:rPr lang="en-US" dirty="0"/>
              <a:t>Training group leaders is critical – certain personal characteristics are vital for group leaders, self-awareness, genuineness, ability to form warm, caring relationships, sensitivity and understanding, self confidence, etc.  Without these characteristics, group leaders may face difficulties leading group. </a:t>
            </a:r>
          </a:p>
          <a:p>
            <a:pPr marL="171450" indent="-171450">
              <a:buFontTx/>
              <a:buChar char="-"/>
            </a:pPr>
            <a:r>
              <a:rPr lang="en-US" dirty="0"/>
              <a:t>Screening of potential group members – this is complicated when the group is composed of </a:t>
            </a:r>
            <a:r>
              <a:rPr lang="en-US" dirty="0" err="1"/>
              <a:t>nonvoluteers</a:t>
            </a:r>
            <a:r>
              <a:rPr lang="en-US" dirty="0"/>
              <a:t>.  It is advisable to conduct a thorough interview and sign an informed consent. </a:t>
            </a:r>
          </a:p>
          <a:p>
            <a:pPr marL="171450" indent="-171450">
              <a:buFontTx/>
              <a:buChar char="-"/>
            </a:pPr>
            <a:r>
              <a:rPr lang="en-US" dirty="0"/>
              <a:t>Rights of Group Members – group members have rights that must be respected and protected if the group is going to work well.  These rights are similar to the rights of others who are consumers of professional services.  Group members need to understand what choices they have in participating in group. </a:t>
            </a:r>
          </a:p>
          <a:p>
            <a:pPr marL="171450" indent="-171450">
              <a:buFontTx/>
              <a:buChar char="-"/>
            </a:pPr>
            <a:r>
              <a:rPr lang="en-US" dirty="0"/>
              <a:t>Confidentiality – the right of group members to reveal personal thoughts feelings, and information to the leader and other members of the group and expect that information to not be disclosed to others outside of group. </a:t>
            </a:r>
          </a:p>
          <a:p>
            <a:pPr marL="171450" indent="-171450">
              <a:buFontTx/>
              <a:buChar char="-"/>
            </a:pPr>
            <a:r>
              <a:rPr lang="en-US" dirty="0"/>
              <a:t>Personal Relationships Between Group Members and Leaders – Address dual/multiple relationships and personal relationships among group members.  When this is violated, confidentiality is also at risk of being violated. This also creates a conflict of interest and lack of objectivity in group work. </a:t>
            </a:r>
          </a:p>
          <a:p>
            <a:pPr marL="171450" indent="-171450">
              <a:buFontTx/>
              <a:buChar char="-"/>
            </a:pPr>
            <a:r>
              <a:rPr lang="en-US" dirty="0"/>
              <a:t>Leader’s Values – it is critical for the leader to not impose his or her values on the group members.  </a:t>
            </a:r>
          </a:p>
          <a:p>
            <a:pPr marL="171450" indent="-171450">
              <a:buFontTx/>
              <a:buChar char="-"/>
            </a:pPr>
            <a:r>
              <a:rPr lang="en-US" dirty="0"/>
              <a:t>Referrals – transfer members to another group when the leaders realize they cannot help certain members achieve designated goals or when a conflict between leaders and members has proven unresolvable. </a:t>
            </a:r>
          </a:p>
        </p:txBody>
      </p:sp>
      <p:sp>
        <p:nvSpPr>
          <p:cNvPr id="4" name="Slide Number Placeholder 3"/>
          <p:cNvSpPr>
            <a:spLocks noGrp="1"/>
          </p:cNvSpPr>
          <p:nvPr>
            <p:ph type="sldNum" sz="quarter" idx="10"/>
          </p:nvPr>
        </p:nvSpPr>
        <p:spPr/>
        <p:txBody>
          <a:bodyPr/>
          <a:lstStyle/>
          <a:p>
            <a:fld id="{7480E959-4759-0349-B50F-F8C42B565B5B}" type="slidenum">
              <a:rPr lang="en-US" smtClean="0"/>
              <a:t>11</a:t>
            </a:fld>
            <a:endParaRPr lang="en-US"/>
          </a:p>
        </p:txBody>
      </p:sp>
    </p:spTree>
    <p:extLst>
      <p:ext uri="{BB962C8B-B14F-4D97-AF65-F5344CB8AC3E}">
        <p14:creationId xmlns:p14="http://schemas.microsoft.com/office/powerpoint/2010/main" val="3623719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Corey &amp; Corey (2010) state that social justice is based on the idea that society gives individuals and groups fair treatment and an equal share of benefits, resources and opportunities.  This information is self-explanatory; however, invite the students to discuss examples of each in application to group work and process their contribution. </a:t>
            </a:r>
            <a:endParaRPr lang="en-US" dirty="0"/>
          </a:p>
        </p:txBody>
      </p:sp>
      <p:sp>
        <p:nvSpPr>
          <p:cNvPr id="4" name="Slide Number Placeholder 3"/>
          <p:cNvSpPr>
            <a:spLocks noGrp="1"/>
          </p:cNvSpPr>
          <p:nvPr>
            <p:ph type="sldNum" sz="quarter" idx="10"/>
          </p:nvPr>
        </p:nvSpPr>
        <p:spPr/>
        <p:txBody>
          <a:bodyPr/>
          <a:lstStyle/>
          <a:p>
            <a:fld id="{7480E959-4759-0349-B50F-F8C42B565B5B}" type="slidenum">
              <a:rPr lang="en-US" smtClean="0"/>
              <a:t>12</a:t>
            </a:fld>
            <a:endParaRPr lang="en-US"/>
          </a:p>
        </p:txBody>
      </p:sp>
    </p:spTree>
    <p:extLst>
      <p:ext uri="{BB962C8B-B14F-4D97-AF65-F5344CB8AC3E}">
        <p14:creationId xmlns:p14="http://schemas.microsoft.com/office/powerpoint/2010/main" val="1014915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five stages that have been identified in Social Justice; </a:t>
            </a:r>
          </a:p>
          <a:p>
            <a:pPr marL="228600" indent="-228600">
              <a:buAutoNum type="arabicPeriod"/>
            </a:pPr>
            <a:r>
              <a:rPr lang="en-US" dirty="0"/>
              <a:t>Naivety – a lack of awareness of how issues of diversity impact the intra and interpersonal interactions within the group.</a:t>
            </a:r>
          </a:p>
          <a:p>
            <a:pPr marL="228600" indent="-228600">
              <a:buAutoNum type="arabicPeriod"/>
            </a:pPr>
            <a:r>
              <a:rPr lang="en-US" dirty="0"/>
              <a:t>Multicultural integration – the group leader moves out of an ethnocentric lens and fully recognizes the richness of the cultural elements of each member. </a:t>
            </a:r>
          </a:p>
          <a:p>
            <a:pPr marL="228600" indent="-228600">
              <a:buAutoNum type="arabicPeriod"/>
            </a:pPr>
            <a:r>
              <a:rPr lang="en-US" dirty="0" err="1"/>
              <a:t>Liberatory</a:t>
            </a:r>
            <a:r>
              <a:rPr lang="en-US" dirty="0"/>
              <a:t> critical consciousness – each member of the group gains a more expansive understanding of self and the conditions that help form their beliefs.  </a:t>
            </a:r>
          </a:p>
          <a:p>
            <a:pPr marL="228600" indent="-228600">
              <a:buAutoNum type="arabicPeriod"/>
            </a:pPr>
            <a:r>
              <a:rPr lang="en-US" dirty="0"/>
              <a:t>Empowerment – group members find their voice as the atmosphere within the group promotes self-advocacy.</a:t>
            </a:r>
          </a:p>
          <a:p>
            <a:pPr marL="228600" indent="-228600">
              <a:buAutoNum type="arabicPeriod"/>
            </a:pPr>
            <a:r>
              <a:rPr lang="en-US" dirty="0"/>
              <a:t>Justice advocacy – group members expand their advocacy skill into the larger community and society as a whole. </a:t>
            </a:r>
          </a:p>
        </p:txBody>
      </p:sp>
      <p:sp>
        <p:nvSpPr>
          <p:cNvPr id="4" name="Slide Number Placeholder 3"/>
          <p:cNvSpPr>
            <a:spLocks noGrp="1"/>
          </p:cNvSpPr>
          <p:nvPr>
            <p:ph type="sldNum" sz="quarter" idx="10"/>
          </p:nvPr>
        </p:nvSpPr>
        <p:spPr/>
        <p:txBody>
          <a:bodyPr/>
          <a:lstStyle/>
          <a:p>
            <a:fld id="{7480E959-4759-0349-B50F-F8C42B565B5B}" type="slidenum">
              <a:rPr lang="en-US" smtClean="0"/>
              <a:t>13</a:t>
            </a:fld>
            <a:endParaRPr lang="en-US"/>
          </a:p>
        </p:txBody>
      </p:sp>
    </p:spTree>
    <p:extLst>
      <p:ext uri="{BB962C8B-B14F-4D97-AF65-F5344CB8AC3E}">
        <p14:creationId xmlns:p14="http://schemas.microsoft.com/office/powerpoint/2010/main" val="2256986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Corey &amp; Corey (2010) discuss several aspects of integrating social justice to group work; these are as follows: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Group leaders find new ways of developing groups that will promote equity, access, participation and harmony</a:t>
            </a:r>
            <a:br>
              <a:rPr lang="en-US" dirty="0"/>
            </a:br>
            <a:r>
              <a:rPr lang="en-US" dirty="0"/>
              <a:t>2. promote egalitarianism by educating group members about their rights and assisting them in assuming a active role in bringing about social change</a:t>
            </a:r>
            <a:br>
              <a:rPr lang="en-US" dirty="0"/>
            </a:br>
            <a:r>
              <a:rPr lang="en-US" dirty="0"/>
              <a:t>3. responsibility to encourage discussion about identity, cultural, power imbalances</a:t>
            </a:r>
            <a:br>
              <a:rPr lang="en-US" dirty="0"/>
            </a:br>
            <a:r>
              <a:rPr lang="en-US" dirty="0"/>
              <a:t>4. client systems influence group process and outcomes; conduct a cultural assessment </a:t>
            </a:r>
            <a:br>
              <a:rPr lang="en-US" dirty="0"/>
            </a:br>
            <a:r>
              <a:rPr lang="en-US" dirty="0"/>
              <a:t>5. empower members building on strengths of individuals and resources of the group</a:t>
            </a:r>
          </a:p>
          <a:p>
            <a:endParaRPr lang="en-US" dirty="0"/>
          </a:p>
        </p:txBody>
      </p:sp>
      <p:sp>
        <p:nvSpPr>
          <p:cNvPr id="4" name="Slide Number Placeholder 3"/>
          <p:cNvSpPr>
            <a:spLocks noGrp="1"/>
          </p:cNvSpPr>
          <p:nvPr>
            <p:ph type="sldNum" sz="quarter" idx="10"/>
          </p:nvPr>
        </p:nvSpPr>
        <p:spPr/>
        <p:txBody>
          <a:bodyPr/>
          <a:lstStyle/>
          <a:p>
            <a:fld id="{7480E959-4759-0349-B50F-F8C42B565B5B}" type="slidenum">
              <a:rPr lang="en-US" smtClean="0"/>
              <a:t>14</a:t>
            </a:fld>
            <a:endParaRPr lang="en-US"/>
          </a:p>
        </p:txBody>
      </p:sp>
    </p:spTree>
    <p:extLst>
      <p:ext uri="{BB962C8B-B14F-4D97-AF65-F5344CB8AC3E}">
        <p14:creationId xmlns:p14="http://schemas.microsoft.com/office/powerpoint/2010/main" val="1270805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topic by asking students to share their thoughts on Diversity and Culturally Relevant Strategies for facilitating group. </a:t>
            </a:r>
          </a:p>
        </p:txBody>
      </p:sp>
      <p:sp>
        <p:nvSpPr>
          <p:cNvPr id="4" name="Slide Number Placeholder 3"/>
          <p:cNvSpPr>
            <a:spLocks noGrp="1"/>
          </p:cNvSpPr>
          <p:nvPr>
            <p:ph type="sldNum" sz="quarter" idx="10"/>
          </p:nvPr>
        </p:nvSpPr>
        <p:spPr/>
        <p:txBody>
          <a:bodyPr/>
          <a:lstStyle/>
          <a:p>
            <a:fld id="{7480E959-4759-0349-B50F-F8C42B565B5B}" type="slidenum">
              <a:rPr lang="en-US" smtClean="0"/>
              <a:t>15</a:t>
            </a:fld>
            <a:endParaRPr lang="en-US"/>
          </a:p>
        </p:txBody>
      </p:sp>
    </p:spTree>
    <p:extLst>
      <p:ext uri="{BB962C8B-B14F-4D97-AF65-F5344CB8AC3E}">
        <p14:creationId xmlns:p14="http://schemas.microsoft.com/office/powerpoint/2010/main" val="1081722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share their thoughts about this image in regards to how group work. </a:t>
            </a:r>
          </a:p>
        </p:txBody>
      </p:sp>
      <p:sp>
        <p:nvSpPr>
          <p:cNvPr id="4" name="Slide Number Placeholder 3"/>
          <p:cNvSpPr>
            <a:spLocks noGrp="1"/>
          </p:cNvSpPr>
          <p:nvPr>
            <p:ph type="sldNum" sz="quarter" idx="10"/>
          </p:nvPr>
        </p:nvSpPr>
        <p:spPr/>
        <p:txBody>
          <a:bodyPr/>
          <a:lstStyle/>
          <a:p>
            <a:fld id="{7480E959-4759-0349-B50F-F8C42B565B5B}" type="slidenum">
              <a:rPr lang="en-US" smtClean="0"/>
              <a:t>16</a:t>
            </a:fld>
            <a:endParaRPr lang="en-US"/>
          </a:p>
        </p:txBody>
      </p:sp>
    </p:spTree>
    <p:extLst>
      <p:ext uri="{BB962C8B-B14F-4D97-AF65-F5344CB8AC3E}">
        <p14:creationId xmlns:p14="http://schemas.microsoft.com/office/powerpoint/2010/main" val="3233658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know that there are challenges in working with diverse groups.  Challenges are not only of race and ethnicity but other categories.  Some of these challenges are:</a:t>
            </a:r>
          </a:p>
          <a:p>
            <a:pPr marL="171450" indent="-171450">
              <a:buFont typeface="Arial" panose="020B0604020202020204" pitchFamily="34" charset="0"/>
              <a:buChar char="•"/>
            </a:pPr>
            <a:r>
              <a:rPr lang="en-US" dirty="0"/>
              <a:t>Racial-cultural sensitivity</a:t>
            </a:r>
          </a:p>
          <a:p>
            <a:pPr marL="171450" indent="-171450">
              <a:buFont typeface="Arial" panose="020B0604020202020204" pitchFamily="34" charset="0"/>
              <a:buChar char="•"/>
            </a:pPr>
            <a:r>
              <a:rPr lang="en-US" dirty="0"/>
              <a:t>Alcohol and other drug abuse recovery programs</a:t>
            </a:r>
          </a:p>
          <a:p>
            <a:pPr marL="171450" indent="-171450">
              <a:buFont typeface="Arial" panose="020B0604020202020204" pitchFamily="34" charset="0"/>
              <a:buChar char="•"/>
            </a:pPr>
            <a:r>
              <a:rPr lang="en-US" dirty="0"/>
              <a:t>Groups in correctional facilities</a:t>
            </a:r>
          </a:p>
          <a:p>
            <a:pPr marL="171450" indent="-171450">
              <a:buFont typeface="Arial" panose="020B0604020202020204" pitchFamily="34" charset="0"/>
              <a:buChar char="•"/>
            </a:pPr>
            <a:r>
              <a:rPr lang="en-US" dirty="0"/>
              <a:t>Career development &amp; Job training</a:t>
            </a:r>
          </a:p>
          <a:p>
            <a:pPr marL="171450" indent="-171450">
              <a:buFont typeface="Arial" panose="020B0604020202020204" pitchFamily="34" charset="0"/>
              <a:buChar char="•"/>
            </a:pPr>
            <a:r>
              <a:rPr lang="en-US" dirty="0"/>
              <a:t>Each of these groups present particular challenges and situations.  Ask the students to contribute and mention what are some of the issues that come with these challenges. </a:t>
            </a:r>
          </a:p>
          <a:p>
            <a:endParaRPr lang="en-US" dirty="0"/>
          </a:p>
        </p:txBody>
      </p:sp>
      <p:sp>
        <p:nvSpPr>
          <p:cNvPr id="4" name="Slide Number Placeholder 3"/>
          <p:cNvSpPr>
            <a:spLocks noGrp="1"/>
          </p:cNvSpPr>
          <p:nvPr>
            <p:ph type="sldNum" sz="quarter" idx="10"/>
          </p:nvPr>
        </p:nvSpPr>
        <p:spPr/>
        <p:txBody>
          <a:bodyPr/>
          <a:lstStyle/>
          <a:p>
            <a:fld id="{7480E959-4759-0349-B50F-F8C42B565B5B}" type="slidenum">
              <a:rPr lang="en-US" smtClean="0"/>
              <a:t>17</a:t>
            </a:fld>
            <a:endParaRPr lang="en-US"/>
          </a:p>
        </p:txBody>
      </p:sp>
    </p:spTree>
    <p:extLst>
      <p:ext uri="{BB962C8B-B14F-4D97-AF65-F5344CB8AC3E}">
        <p14:creationId xmlns:p14="http://schemas.microsoft.com/office/powerpoint/2010/main" val="3193391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mention their impressions when they see the words Hispanic, Latino, Americans.   (expect them to say Mexico, Fiesta, Chile, etc.)  Bring to their awareness that precisely those stereotypes present a challenge to work with this population. </a:t>
            </a:r>
          </a:p>
        </p:txBody>
      </p:sp>
      <p:sp>
        <p:nvSpPr>
          <p:cNvPr id="4" name="Slide Number Placeholder 3"/>
          <p:cNvSpPr>
            <a:spLocks noGrp="1"/>
          </p:cNvSpPr>
          <p:nvPr>
            <p:ph type="sldNum" sz="quarter" idx="10"/>
          </p:nvPr>
        </p:nvSpPr>
        <p:spPr/>
        <p:txBody>
          <a:bodyPr/>
          <a:lstStyle/>
          <a:p>
            <a:fld id="{7480E959-4759-0349-B50F-F8C42B565B5B}" type="slidenum">
              <a:rPr lang="en-US" smtClean="0"/>
              <a:t>18</a:t>
            </a:fld>
            <a:endParaRPr lang="en-US"/>
          </a:p>
        </p:txBody>
      </p:sp>
    </p:spTree>
    <p:extLst>
      <p:ext uri="{BB962C8B-B14F-4D97-AF65-F5344CB8AC3E}">
        <p14:creationId xmlns:p14="http://schemas.microsoft.com/office/powerpoint/2010/main" val="1034664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Indicate that there are four major groups of </a:t>
            </a:r>
            <a:r>
              <a:rPr lang="en-US" dirty="0" err="1"/>
              <a:t>latinos</a:t>
            </a:r>
            <a:r>
              <a:rPr lang="en-US" dirty="0"/>
              <a:t>:</a:t>
            </a:r>
          </a:p>
          <a:p>
            <a:pPr marL="228600" indent="-228600">
              <a:buFont typeface="+mj-lt"/>
              <a:buAutoNum type="arabicPeriod"/>
            </a:pPr>
            <a:r>
              <a:rPr lang="en-US" dirty="0"/>
              <a:t>Mexican Americans – 65%</a:t>
            </a:r>
          </a:p>
          <a:p>
            <a:pPr marL="228600" indent="-228600">
              <a:buFont typeface="+mj-lt"/>
              <a:buAutoNum type="arabicPeriod"/>
            </a:pPr>
            <a:r>
              <a:rPr lang="en-US" dirty="0"/>
              <a:t>Central &amp; South Americans 21%</a:t>
            </a:r>
          </a:p>
          <a:p>
            <a:pPr marL="228600" indent="-228600">
              <a:buFont typeface="+mj-lt"/>
              <a:buAutoNum type="arabicPeriod"/>
            </a:pPr>
            <a:r>
              <a:rPr lang="en-US" dirty="0"/>
              <a:t>Puerto Ricans – 10%</a:t>
            </a:r>
          </a:p>
          <a:p>
            <a:pPr marL="228600" indent="-228600">
              <a:buFont typeface="+mj-lt"/>
              <a:buAutoNum type="arabicPeriod"/>
            </a:pPr>
            <a:r>
              <a:rPr lang="en-US" dirty="0"/>
              <a:t>Cuban Americans - 4% </a:t>
            </a:r>
          </a:p>
          <a:p>
            <a:r>
              <a:rPr lang="en-US" dirty="0"/>
              <a:t>These groups share values such as the importance of family, interdependence and cooperation and the worth and dignity of the individual.  </a:t>
            </a:r>
          </a:p>
          <a:p>
            <a:r>
              <a:rPr lang="en-US" dirty="0"/>
              <a:t>Indicate that there are also differences that include:</a:t>
            </a:r>
          </a:p>
          <a:p>
            <a:r>
              <a:rPr lang="en-US" dirty="0"/>
              <a:t>- language, religious rituals, and celebrations. </a:t>
            </a:r>
          </a:p>
        </p:txBody>
      </p:sp>
      <p:sp>
        <p:nvSpPr>
          <p:cNvPr id="4" name="Slide Number Placeholder 3"/>
          <p:cNvSpPr>
            <a:spLocks noGrp="1"/>
          </p:cNvSpPr>
          <p:nvPr>
            <p:ph type="sldNum" sz="quarter" idx="10"/>
          </p:nvPr>
        </p:nvSpPr>
        <p:spPr/>
        <p:txBody>
          <a:bodyPr/>
          <a:lstStyle/>
          <a:p>
            <a:fld id="{7480E959-4759-0349-B50F-F8C42B565B5B}" type="slidenum">
              <a:rPr lang="en-US" smtClean="0"/>
              <a:t>19</a:t>
            </a:fld>
            <a:endParaRPr lang="en-US"/>
          </a:p>
        </p:txBody>
      </p:sp>
    </p:spTree>
    <p:extLst>
      <p:ext uri="{BB962C8B-B14F-4D97-AF65-F5344CB8AC3E}">
        <p14:creationId xmlns:p14="http://schemas.microsoft.com/office/powerpoint/2010/main" val="50604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begin the discussion on how Ethics are relevant to group work; it is important to refresh what is ethics and the nature of ethics and the ethical codes associated.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definition of ethics indicate: is a suggested set of standards of conduct based on a a set of professional values (Gladding, 2011a).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To behave in an ethical way is to act </a:t>
            </a:r>
            <a:r>
              <a:rPr lang="en-US" dirty="0" err="1"/>
              <a:t>ina</a:t>
            </a:r>
            <a:r>
              <a:rPr lang="en-US" dirty="0"/>
              <a:t> professionally acceptable manner based on those values.  Although ethics address what is right and correct and deduced from values, ethical conduct is a matrix of relationships involving several variables.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kern="1200" dirty="0">
                <a:solidFill>
                  <a:schemeClr val="tx1"/>
                </a:solidFill>
                <a:effectLst/>
                <a:latin typeface="+mn-lt"/>
                <a:ea typeface="+mn-ea"/>
                <a:cs typeface="+mn-cs"/>
              </a:rPr>
              <a:t>Ethical issues are the standards that govern the conduct of professional members. (Corey &amp; Corey, 2010).</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7480E959-4759-0349-B50F-F8C42B565B5B}" type="slidenum">
              <a:rPr lang="en-US" smtClean="0"/>
              <a:t>2</a:t>
            </a:fld>
            <a:endParaRPr lang="en-US"/>
          </a:p>
        </p:txBody>
      </p:sp>
    </p:spTree>
    <p:extLst>
      <p:ext uri="{BB962C8B-B14F-4D97-AF65-F5344CB8AC3E}">
        <p14:creationId xmlns:p14="http://schemas.microsoft.com/office/powerpoint/2010/main" val="112849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work with this group can be beneficial; however the number of participants should be limited to 10 members.   The reason is that it is their nature and culture to speak at the same time. </a:t>
            </a:r>
          </a:p>
          <a:p>
            <a:pPr marL="171450" indent="-171450">
              <a:buFontTx/>
              <a:buChar char="-"/>
            </a:pPr>
            <a:r>
              <a:rPr lang="en-US" dirty="0"/>
              <a:t>Group work can transform their thinking </a:t>
            </a:r>
          </a:p>
          <a:p>
            <a:pPr marL="171450" indent="-171450">
              <a:buFontTx/>
              <a:buChar char="-"/>
            </a:pPr>
            <a:r>
              <a:rPr lang="en-US" dirty="0"/>
              <a:t>The leader should be active, validating and supportive</a:t>
            </a:r>
          </a:p>
          <a:p>
            <a:pPr marL="171450" indent="-171450">
              <a:buFontTx/>
              <a:buChar char="-"/>
            </a:pPr>
            <a:r>
              <a:rPr lang="en-US" dirty="0"/>
              <a:t>It is recommended that the leaders should be bilingual as many of them may prefer to express some words in Spanish due to language difficulties; for them the expression of their emotions have affective meanings in their language and may not find the appropriate words in English. </a:t>
            </a:r>
          </a:p>
          <a:p>
            <a:pPr marL="171450" indent="-171450">
              <a:buFontTx/>
              <a:buChar char="-"/>
            </a:pPr>
            <a:endParaRPr lang="en-US" dirty="0"/>
          </a:p>
          <a:p>
            <a:endParaRPr lang="en-US" dirty="0"/>
          </a:p>
        </p:txBody>
      </p:sp>
      <p:sp>
        <p:nvSpPr>
          <p:cNvPr id="4" name="Slide Number Placeholder 3"/>
          <p:cNvSpPr>
            <a:spLocks noGrp="1"/>
          </p:cNvSpPr>
          <p:nvPr>
            <p:ph type="sldNum" sz="quarter" idx="10"/>
          </p:nvPr>
        </p:nvSpPr>
        <p:spPr/>
        <p:txBody>
          <a:bodyPr/>
          <a:lstStyle/>
          <a:p>
            <a:fld id="{7480E959-4759-0349-B50F-F8C42B565B5B}" type="slidenum">
              <a:rPr lang="en-US" smtClean="0"/>
              <a:t>20</a:t>
            </a:fld>
            <a:endParaRPr lang="en-US"/>
          </a:p>
        </p:txBody>
      </p:sp>
    </p:spTree>
    <p:extLst>
      <p:ext uri="{BB962C8B-B14F-4D97-AF65-F5344CB8AC3E}">
        <p14:creationId xmlns:p14="http://schemas.microsoft.com/office/powerpoint/2010/main" val="352118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working with Latino Groups other considerations are important such as:</a:t>
            </a:r>
          </a:p>
          <a:p>
            <a:pPr marL="171450" indent="-171450">
              <a:buFontTx/>
              <a:buChar char="-"/>
            </a:pPr>
            <a:r>
              <a:rPr lang="en-US" dirty="0"/>
              <a:t>sex-role socializations issues and cultural identity may affect the process.  </a:t>
            </a:r>
          </a:p>
          <a:p>
            <a:pPr marL="171450" indent="-171450">
              <a:buFontTx/>
              <a:buChar char="-"/>
            </a:pPr>
            <a:r>
              <a:rPr lang="en-US" dirty="0"/>
              <a:t>Hispanic women as a group tend to be more reserved than Hispanic men. </a:t>
            </a:r>
          </a:p>
          <a:p>
            <a:pPr marL="171450" indent="-171450">
              <a:buFontTx/>
              <a:buChar char="-"/>
            </a:pPr>
            <a:r>
              <a:rPr lang="en-US" dirty="0"/>
              <a:t>The group leader may need to use a skill such as drawing out to help Hispanic women who have been most socialized in tier cultural tradition to avoid their opinions and actively contribute to the group</a:t>
            </a:r>
          </a:p>
          <a:p>
            <a:pPr marL="171450" indent="-171450">
              <a:buFontTx/>
              <a:buChar char="-"/>
            </a:pPr>
            <a:r>
              <a:rPr lang="en-US" dirty="0"/>
              <a:t>One way to accomplish this goas is through the use of “</a:t>
            </a:r>
            <a:r>
              <a:rPr lang="en-US" dirty="0" err="1"/>
              <a:t>comadre</a:t>
            </a:r>
            <a:r>
              <a:rPr lang="en-US" dirty="0"/>
              <a:t> or compadre” group approach where group members offer social support and a sense of community like extended family members. </a:t>
            </a:r>
          </a:p>
          <a:p>
            <a:pPr marL="171450" indent="-171450">
              <a:buFontTx/>
              <a:buChar char="-"/>
            </a:pPr>
            <a:r>
              <a:rPr lang="en-US" dirty="0"/>
              <a:t>In such group setting stress may be reduced and depression modified while a sense of belonging, respect and affirmation is enhanced. </a:t>
            </a:r>
          </a:p>
          <a:p>
            <a:pPr marL="171450" indent="-171450">
              <a:buFontTx/>
              <a:buChar char="-"/>
            </a:pPr>
            <a:r>
              <a:rPr lang="en-US" dirty="0"/>
              <a:t>In college campuses groups that support “Chicanas” (women of Mexican descent) may also be valuable and effective in helping them succeed</a:t>
            </a:r>
          </a:p>
        </p:txBody>
      </p:sp>
      <p:sp>
        <p:nvSpPr>
          <p:cNvPr id="4" name="Slide Number Placeholder 3"/>
          <p:cNvSpPr>
            <a:spLocks noGrp="1"/>
          </p:cNvSpPr>
          <p:nvPr>
            <p:ph type="sldNum" sz="quarter" idx="10"/>
          </p:nvPr>
        </p:nvSpPr>
        <p:spPr/>
        <p:txBody>
          <a:bodyPr/>
          <a:lstStyle/>
          <a:p>
            <a:fld id="{7480E959-4759-0349-B50F-F8C42B565B5B}" type="slidenum">
              <a:rPr lang="en-US" smtClean="0"/>
              <a:t>21</a:t>
            </a:fld>
            <a:endParaRPr lang="en-US"/>
          </a:p>
        </p:txBody>
      </p:sp>
    </p:spTree>
    <p:extLst>
      <p:ext uri="{BB962C8B-B14F-4D97-AF65-F5344CB8AC3E}">
        <p14:creationId xmlns:p14="http://schemas.microsoft.com/office/powerpoint/2010/main" val="4136121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leaders need to consider minimizing resistance by avoiding the words “Counseling’ or ”Psychotherapy” which are equivalent to the word “Crazy”.</a:t>
            </a:r>
          </a:p>
          <a:p>
            <a:r>
              <a:rPr lang="en-US" dirty="0"/>
              <a:t>Be aware of rules and gender roles such as </a:t>
            </a:r>
            <a:r>
              <a:rPr lang="en-US" dirty="0" err="1"/>
              <a:t>marianismo</a:t>
            </a:r>
            <a:r>
              <a:rPr lang="en-US" dirty="0"/>
              <a:t> and machismo which is the gender role play in the functioning of the family and translated to the group. </a:t>
            </a:r>
          </a:p>
        </p:txBody>
      </p:sp>
      <p:sp>
        <p:nvSpPr>
          <p:cNvPr id="4" name="Slide Number Placeholder 3"/>
          <p:cNvSpPr>
            <a:spLocks noGrp="1"/>
          </p:cNvSpPr>
          <p:nvPr>
            <p:ph type="sldNum" sz="quarter" idx="10"/>
          </p:nvPr>
        </p:nvSpPr>
        <p:spPr/>
        <p:txBody>
          <a:bodyPr/>
          <a:lstStyle/>
          <a:p>
            <a:fld id="{7480E959-4759-0349-B50F-F8C42B565B5B}" type="slidenum">
              <a:rPr lang="en-US" smtClean="0"/>
              <a:t>22</a:t>
            </a:fld>
            <a:endParaRPr lang="en-US"/>
          </a:p>
        </p:txBody>
      </p:sp>
    </p:spTree>
    <p:extLst>
      <p:ext uri="{BB962C8B-B14F-4D97-AF65-F5344CB8AC3E}">
        <p14:creationId xmlns:p14="http://schemas.microsoft.com/office/powerpoint/2010/main" val="2250443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Asian Americans are one of the fastest growing groups in the United States comprising over 18 million people – 5.6% of the total U.S. population. </a:t>
            </a:r>
          </a:p>
          <a:p>
            <a:r>
              <a:rPr lang="en-US" dirty="0"/>
              <a:t>- There are more than 43 disparate cultural groups. </a:t>
            </a:r>
          </a:p>
          <a:p>
            <a:pPr marL="171450" indent="-171450">
              <a:buFontTx/>
              <a:buChar char="-"/>
            </a:pPr>
            <a:r>
              <a:rPr lang="en-US" dirty="0"/>
              <a:t>Each group has its own distinct historical and sociopolitical background, languages, identity, issues, cultures and challenges. </a:t>
            </a:r>
          </a:p>
          <a:p>
            <a:pPr marL="171450" indent="-171450">
              <a:buFontTx/>
              <a:buChar char="-"/>
            </a:pPr>
            <a:r>
              <a:rPr lang="en-US" dirty="0"/>
              <a:t>Although they are lumped into one main category there are wide intergroup and intragroup differences. </a:t>
            </a:r>
          </a:p>
          <a:p>
            <a:pPr marL="171450" indent="-171450">
              <a:buFontTx/>
              <a:buChar char="-"/>
            </a:pPr>
            <a:r>
              <a:rPr lang="en-US" dirty="0"/>
              <a:t>Myth or misconception that members of this population are the “model minority” or highly successful with no serious problems is exactly a myth. </a:t>
            </a:r>
          </a:p>
          <a:p>
            <a:pPr marL="171450" indent="-171450">
              <a:buFontTx/>
              <a:buChar char="-"/>
            </a:pPr>
            <a:r>
              <a:rPr lang="en-US" dirty="0"/>
              <a:t>They face many of the same problems as other minorities such as racism and stereotyping, but also face the pressure to be a model minority.</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480E959-4759-0349-B50F-F8C42B565B5B}" type="slidenum">
              <a:rPr lang="en-US" smtClean="0"/>
              <a:t>24</a:t>
            </a:fld>
            <a:endParaRPr lang="en-US"/>
          </a:p>
        </p:txBody>
      </p:sp>
    </p:spTree>
    <p:extLst>
      <p:ext uri="{BB962C8B-B14F-4D97-AF65-F5344CB8AC3E}">
        <p14:creationId xmlns:p14="http://schemas.microsoft.com/office/powerpoint/2010/main" val="902997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work with groups of Asian American descent especially with college students is to offer “groups which focus on practical concerns to them rather than on forums which focus on more personal concerns”</a:t>
            </a:r>
          </a:p>
          <a:p>
            <a:pPr marL="171450" indent="-171450">
              <a:buFontTx/>
              <a:buChar char="-"/>
            </a:pPr>
            <a:r>
              <a:rPr lang="en-US" dirty="0"/>
              <a:t>Feature topics such as career choices, immigration, academic topics and communications skills are successful and well attended</a:t>
            </a:r>
          </a:p>
          <a:p>
            <a:pPr marL="171450" indent="-171450">
              <a:buFontTx/>
              <a:buChar char="-"/>
            </a:pPr>
            <a:r>
              <a:rPr lang="en-US" dirty="0"/>
              <a:t>Short term groups 1-5 sessions are more effective.</a:t>
            </a:r>
          </a:p>
          <a:p>
            <a:pPr marL="171450" indent="-171450">
              <a:buFontTx/>
              <a:buChar char="-"/>
            </a:pPr>
            <a:r>
              <a:rPr lang="en-US" dirty="0"/>
              <a:t>Stage-specific interactive approach groups are successful</a:t>
            </a:r>
          </a:p>
          <a:p>
            <a:pPr marL="171450" indent="-171450">
              <a:buFontTx/>
              <a:buChar char="-"/>
            </a:pPr>
            <a:r>
              <a:rPr lang="en-US" dirty="0"/>
              <a:t>Group workers “carefully respond to specific tasks and challenges that arise in each stage”</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480E959-4759-0349-B50F-F8C42B565B5B}" type="slidenum">
              <a:rPr lang="en-US" smtClean="0"/>
              <a:t>25</a:t>
            </a:fld>
            <a:endParaRPr lang="en-US"/>
          </a:p>
        </p:txBody>
      </p:sp>
    </p:spTree>
    <p:extLst>
      <p:ext uri="{BB962C8B-B14F-4D97-AF65-F5344CB8AC3E}">
        <p14:creationId xmlns:p14="http://schemas.microsoft.com/office/powerpoint/2010/main" val="3936543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share what they know about the Arab-Americans population.  </a:t>
            </a:r>
          </a:p>
          <a:p>
            <a:pPr marL="171450" indent="-171450">
              <a:buFontTx/>
              <a:buChar char="-"/>
            </a:pPr>
            <a:r>
              <a:rPr lang="en-US" dirty="0"/>
              <a:t>Ask them to be careful about stereotypes. </a:t>
            </a:r>
          </a:p>
          <a:p>
            <a:pPr marL="171450" indent="-171450">
              <a:buFontTx/>
              <a:buChar char="-"/>
            </a:pPr>
            <a:r>
              <a:rPr lang="en-US" dirty="0"/>
              <a:t>Indicate that it is important to know this population as it is fast-growing and we want to be prepared to work with them as well as to be culturally sensitive. </a:t>
            </a:r>
          </a:p>
        </p:txBody>
      </p:sp>
      <p:sp>
        <p:nvSpPr>
          <p:cNvPr id="4" name="Slide Number Placeholder 3"/>
          <p:cNvSpPr>
            <a:spLocks noGrp="1"/>
          </p:cNvSpPr>
          <p:nvPr>
            <p:ph type="sldNum" sz="quarter" idx="10"/>
          </p:nvPr>
        </p:nvSpPr>
        <p:spPr/>
        <p:txBody>
          <a:bodyPr/>
          <a:lstStyle/>
          <a:p>
            <a:fld id="{7480E959-4759-0349-B50F-F8C42B565B5B}" type="slidenum">
              <a:rPr lang="en-US" smtClean="0"/>
              <a:t>26</a:t>
            </a:fld>
            <a:endParaRPr lang="en-US"/>
          </a:p>
        </p:txBody>
      </p:sp>
    </p:spTree>
    <p:extLst>
      <p:ext uri="{BB962C8B-B14F-4D97-AF65-F5344CB8AC3E}">
        <p14:creationId xmlns:p14="http://schemas.microsoft.com/office/powerpoint/2010/main" val="1806563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Arab Americans are a fast-growing and mosaic group coming from 22 countries as diverse as Egypt, Lebanon, morocco, Yemen, Tunisia, and Palestine. </a:t>
            </a:r>
          </a:p>
          <a:p>
            <a:pPr marL="171450" indent="-171450">
              <a:buFont typeface="Arial" panose="020B0604020202020204" pitchFamily="34" charset="0"/>
              <a:buChar char="•"/>
            </a:pPr>
            <a:r>
              <a:rPr lang="en-US" dirty="0"/>
              <a:t>There are more than 3 million Arab Americans in the United States most of whom are Christian – 66% with a sizable portion being Muslim – 24%.</a:t>
            </a:r>
          </a:p>
          <a:p>
            <a:pPr marL="171450" indent="-171450">
              <a:buFont typeface="Arial" panose="020B0604020202020204" pitchFamily="34" charset="0"/>
              <a:buChar char="•"/>
            </a:pPr>
            <a:r>
              <a:rPr lang="en-US" dirty="0"/>
              <a:t>Arabic and </a:t>
            </a:r>
            <a:r>
              <a:rPr lang="en-US" dirty="0" err="1"/>
              <a:t>muslim</a:t>
            </a:r>
            <a:r>
              <a:rPr lang="en-US" dirty="0"/>
              <a:t> cultures often overlap. </a:t>
            </a:r>
          </a:p>
          <a:p>
            <a:pPr marL="171450" indent="-171450">
              <a:buFont typeface="Arial" panose="020B0604020202020204" pitchFamily="34" charset="0"/>
              <a:buChar char="•"/>
            </a:pPr>
            <a:r>
              <a:rPr lang="en-US" dirty="0"/>
              <a:t>Muslim traditions and values are often upheld by </a:t>
            </a:r>
            <a:r>
              <a:rPr lang="en-US" dirty="0" err="1"/>
              <a:t>muslim</a:t>
            </a:r>
            <a:r>
              <a:rPr lang="en-US" dirty="0"/>
              <a:t> and Christian Arab Americans a like.</a:t>
            </a:r>
          </a:p>
        </p:txBody>
      </p:sp>
      <p:sp>
        <p:nvSpPr>
          <p:cNvPr id="4" name="Slide Number Placeholder 3"/>
          <p:cNvSpPr>
            <a:spLocks noGrp="1"/>
          </p:cNvSpPr>
          <p:nvPr>
            <p:ph type="sldNum" sz="quarter" idx="10"/>
          </p:nvPr>
        </p:nvSpPr>
        <p:spPr/>
        <p:txBody>
          <a:bodyPr/>
          <a:lstStyle/>
          <a:p>
            <a:fld id="{7480E959-4759-0349-B50F-F8C42B565B5B}" type="slidenum">
              <a:rPr lang="en-US" smtClean="0"/>
              <a:t>27</a:t>
            </a:fld>
            <a:endParaRPr lang="en-US"/>
          </a:p>
        </p:txBody>
      </p:sp>
    </p:spTree>
    <p:extLst>
      <p:ext uri="{BB962C8B-B14F-4D97-AF65-F5344CB8AC3E}">
        <p14:creationId xmlns:p14="http://schemas.microsoft.com/office/powerpoint/2010/main" val="2334333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Potential differences include social class, level of education, language (have many dialects), relative conservatism of the country of origin, time of immigration and level of acculturation.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Arab cultures tend to be of high context rather than of low context.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family is the most significant element in most Arab American subcultures, with the individual’s life dominated by family and family relations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Education is valued  in their household with approx. 4 in 10 having earned a bachelor’s degree or higher.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480E959-4759-0349-B50F-F8C42B565B5B}" type="slidenum">
              <a:rPr lang="en-US" smtClean="0"/>
              <a:t>28</a:t>
            </a:fld>
            <a:endParaRPr lang="en-US"/>
          </a:p>
        </p:txBody>
      </p:sp>
    </p:spTree>
    <p:extLst>
      <p:ext uri="{BB962C8B-B14F-4D97-AF65-F5344CB8AC3E}">
        <p14:creationId xmlns:p14="http://schemas.microsoft.com/office/powerpoint/2010/main" val="1719988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leaders need to always remember that There is a sharp delineation of gender roles in the family.</a:t>
            </a:r>
          </a:p>
          <a:p>
            <a:r>
              <a:rPr lang="en-US" dirty="0"/>
              <a:t>Patriarchal patterns or authority, conservative, sexual standards and the importance of self-sacrifice prevail</a:t>
            </a:r>
          </a:p>
          <a:p>
            <a:r>
              <a:rPr lang="en-US" dirty="0"/>
              <a:t>Emphasis on the importance of honor and shame because people in Arab cultures seek outside help from helpers such as group worker as last resort.</a:t>
            </a:r>
          </a:p>
          <a:p>
            <a:endParaRPr lang="en-US" dirty="0"/>
          </a:p>
        </p:txBody>
      </p:sp>
      <p:sp>
        <p:nvSpPr>
          <p:cNvPr id="4" name="Slide Number Placeholder 3"/>
          <p:cNvSpPr>
            <a:spLocks noGrp="1"/>
          </p:cNvSpPr>
          <p:nvPr>
            <p:ph type="sldNum" sz="quarter" idx="10"/>
          </p:nvPr>
        </p:nvSpPr>
        <p:spPr/>
        <p:txBody>
          <a:bodyPr/>
          <a:lstStyle/>
          <a:p>
            <a:fld id="{7480E959-4759-0349-B50F-F8C42B565B5B}" type="slidenum">
              <a:rPr lang="en-US" smtClean="0"/>
              <a:t>29</a:t>
            </a:fld>
            <a:endParaRPr lang="en-US"/>
          </a:p>
        </p:txBody>
      </p:sp>
    </p:spTree>
    <p:extLst>
      <p:ext uri="{BB962C8B-B14F-4D97-AF65-F5344CB8AC3E}">
        <p14:creationId xmlns:p14="http://schemas.microsoft.com/office/powerpoint/2010/main" val="463489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recommendations for working with this population are very specific and include the following:</a:t>
            </a:r>
          </a:p>
          <a:p>
            <a:pPr marL="171450" indent="-171450">
              <a:buFontTx/>
              <a:buChar char="-"/>
            </a:pPr>
            <a:r>
              <a:rPr lang="en-US" dirty="0"/>
              <a:t>Being aware of their cultural context</a:t>
            </a:r>
          </a:p>
          <a:p>
            <a:pPr marL="171450" indent="-171450">
              <a:buFontTx/>
              <a:buChar char="-"/>
            </a:pPr>
            <a:r>
              <a:rPr lang="en-US" dirty="0"/>
              <a:t>Being mindful of the issue of leadership and the importance of authority figures play in their lives</a:t>
            </a:r>
          </a:p>
          <a:p>
            <a:pPr marL="171450" indent="-171450">
              <a:buFontTx/>
              <a:buChar char="-"/>
            </a:pPr>
            <a:r>
              <a:rPr lang="en-US" dirty="0"/>
              <a:t>Being attentive to the part of the extended family plays in decision making</a:t>
            </a:r>
          </a:p>
          <a:p>
            <a:pPr marL="171450" indent="-171450">
              <a:buFontTx/>
              <a:buChar char="-"/>
            </a:pPr>
            <a:r>
              <a:rPr lang="en-US" dirty="0"/>
              <a:t>Being sensitive to the large part culture plays as an active and tangible co-participant in treatment. </a:t>
            </a:r>
          </a:p>
          <a:p>
            <a:pPr marL="171450" indent="-171450">
              <a:buFontTx/>
              <a:buChar char="-"/>
            </a:pPr>
            <a:r>
              <a:rPr lang="en-US" dirty="0"/>
              <a:t>Being conscious of the fact that is strength-based approach to treatment is both </a:t>
            </a:r>
            <a:r>
              <a:rPr lang="en-US" dirty="0" err="1"/>
              <a:t>desireable</a:t>
            </a:r>
            <a:r>
              <a:rPr lang="en-US" dirty="0"/>
              <a:t> and works better</a:t>
            </a:r>
          </a:p>
          <a:p>
            <a:pPr marL="171450" indent="-171450">
              <a:buFontTx/>
              <a:buChar char="-"/>
            </a:pPr>
            <a:r>
              <a:rPr lang="en-US" dirty="0"/>
              <a:t>Being active as group worker and balancing the role so as not to be seen as a rescuer or a threat. </a:t>
            </a:r>
          </a:p>
        </p:txBody>
      </p:sp>
      <p:sp>
        <p:nvSpPr>
          <p:cNvPr id="4" name="Slide Number Placeholder 3"/>
          <p:cNvSpPr>
            <a:spLocks noGrp="1"/>
          </p:cNvSpPr>
          <p:nvPr>
            <p:ph type="sldNum" sz="quarter" idx="10"/>
          </p:nvPr>
        </p:nvSpPr>
        <p:spPr/>
        <p:txBody>
          <a:bodyPr/>
          <a:lstStyle/>
          <a:p>
            <a:fld id="{7480E959-4759-0349-B50F-F8C42B565B5B}" type="slidenum">
              <a:rPr lang="en-US" smtClean="0"/>
              <a:t>30</a:t>
            </a:fld>
            <a:endParaRPr lang="en-US"/>
          </a:p>
        </p:txBody>
      </p:sp>
    </p:spTree>
    <p:extLst>
      <p:ext uri="{BB962C8B-B14F-4D97-AF65-F5344CB8AC3E}">
        <p14:creationId xmlns:p14="http://schemas.microsoft.com/office/powerpoint/2010/main" val="4088146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the discussion on how Ethics are relevant to group work; it is important to refresh what is the nature of ethics and the ethical codes associated.</a:t>
            </a:r>
          </a:p>
          <a:p>
            <a:r>
              <a:rPr lang="en-US" dirty="0"/>
              <a:t>- All ethical issues involve values as grounds for decision making.  Some of the dominant values underlying the practice of ethics are based on the following virtues. </a:t>
            </a:r>
          </a:p>
          <a:p>
            <a:pPr marL="171450" indent="-171450">
              <a:buFontTx/>
              <a:buChar char="-"/>
            </a:pPr>
            <a:r>
              <a:rPr lang="en-US" dirty="0"/>
              <a:t>Autonomy – the promotion of self-determination or power to choose one’s own direction in life. In groups, it is important that members feel they have a right to make their own decisions. </a:t>
            </a:r>
          </a:p>
          <a:p>
            <a:pPr marL="171450" indent="-171450">
              <a:buFontTx/>
              <a:buChar char="-"/>
            </a:pPr>
            <a:r>
              <a:rPr lang="en-US" dirty="0"/>
              <a:t>Beneficence – promoting self-determination or.  It is assumed in groups that leaders and members will work hard for the betterment of the group as a whole. </a:t>
            </a:r>
          </a:p>
          <a:p>
            <a:pPr marL="171450" indent="-171450">
              <a:buFontTx/>
              <a:buChar char="-"/>
            </a:pPr>
            <a:r>
              <a:rPr lang="en-US" dirty="0" err="1"/>
              <a:t>Nonmaleficence</a:t>
            </a:r>
            <a:r>
              <a:rPr lang="en-US" dirty="0"/>
              <a:t> – avoiding doing harm - to act ethically, members of groups must be sure the changes they make in themselves and the help they offer others are not going to be damaging. </a:t>
            </a:r>
          </a:p>
          <a:p>
            <a:pPr marL="171450" indent="-171450">
              <a:buFontTx/>
              <a:buChar char="-"/>
            </a:pPr>
            <a:r>
              <a:rPr lang="en-US" dirty="0"/>
              <a:t>Justice – (fairness) – the equal treatment of all people.  This virtue implies that everyone’s welfare is promoted and that visible differences in people such as gender or race do not interfere with the way they are treated. </a:t>
            </a:r>
          </a:p>
          <a:p>
            <a:pPr marL="171450" indent="-171450">
              <a:buFontTx/>
              <a:buChar char="-"/>
            </a:pPr>
            <a:r>
              <a:rPr lang="en-US" dirty="0"/>
              <a:t>Fidelity – loyalty and duty – it is keeping promises and honoring commitments.  In group work; fidelity involves standing up front what the group will focus on and then keeping that pledge. </a:t>
            </a:r>
          </a:p>
          <a:p>
            <a:pPr marL="171450" indent="-171450">
              <a:buFontTx/>
              <a:buChar char="-"/>
            </a:pPr>
            <a:r>
              <a:rPr lang="en-US" dirty="0"/>
              <a:t>Veracity – truthfulness.  In group work, veracity is important in all phases of the group’s development, group members and leaders who are not truthful with themselves or others set up situations in which a good working relationships is impossible to achieve. </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480E959-4759-0349-B50F-F8C42B565B5B}" type="slidenum">
              <a:rPr lang="en-US" smtClean="0"/>
              <a:t>3</a:t>
            </a:fld>
            <a:endParaRPr lang="en-US"/>
          </a:p>
        </p:txBody>
      </p:sp>
    </p:spTree>
    <p:extLst>
      <p:ext uri="{BB962C8B-B14F-4D97-AF65-F5344CB8AC3E}">
        <p14:creationId xmlns:p14="http://schemas.microsoft.com/office/powerpoint/2010/main" val="828993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05CF16F0-B165-7E40-9537-7097958B50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Notes Placeholder 2">
            <a:extLst>
              <a:ext uri="{FF2B5EF4-FFF2-40B4-BE49-F238E27FC236}">
                <a16:creationId xmlns:a16="http://schemas.microsoft.com/office/drawing/2014/main" id="{AE3609BF-8318-B14A-8947-F366E29230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04451" name="Slide Number Placeholder 3">
            <a:extLst>
              <a:ext uri="{FF2B5EF4-FFF2-40B4-BE49-F238E27FC236}">
                <a16:creationId xmlns:a16="http://schemas.microsoft.com/office/drawing/2014/main" id="{43A876F8-8CAD-7649-8105-FDBBDD31EA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2F724E0-AAAD-324F-BEC9-162733DFCD9A}" type="slidenum">
              <a:rPr lang="en-US" altLang="en-US" sz="1200" smtClean="0"/>
              <a:pPr/>
              <a:t>32</a:t>
            </a:fld>
            <a:endParaRPr lang="en-US" altLang="en-US" sz="1200"/>
          </a:p>
        </p:txBody>
      </p:sp>
    </p:spTree>
    <p:extLst>
      <p:ext uri="{BB962C8B-B14F-4D97-AF65-F5344CB8AC3E}">
        <p14:creationId xmlns:p14="http://schemas.microsoft.com/office/powerpoint/2010/main" val="2037568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begin the discussion by looking at the ethical guidelines of ASGW to group.  Group work is especially regulated and directed by the Association of for Specialists in Group Work which is a Division of the ACA.  We will also look at the ethical guidelines for Group work from the ACA, but first we need to look at ASGW guidelines. </a:t>
            </a:r>
          </a:p>
          <a:p>
            <a:endParaRPr lang="en-US" dirty="0"/>
          </a:p>
          <a:p>
            <a:r>
              <a:rPr lang="en-US" dirty="0"/>
              <a:t>Clarify that after discussing the ethical guidelines for ASGW we will also look at the ACA code of ethics related to Group Work. </a:t>
            </a:r>
          </a:p>
          <a:p>
            <a:endParaRPr lang="en-US" dirty="0"/>
          </a:p>
          <a:p>
            <a:r>
              <a:rPr lang="en-US" dirty="0"/>
              <a:t>Ethical and Professional Guidelines to consider before serving our members - we must fully grasp the highest principles—the ethical codes and professional guidelines—that govern our behaviors and activities of group practice (Association for Specialists in Group Work, 2000; Thomas &amp; Pender, 2008).  This section stipulates the guidelines discussed in the following slides.</a:t>
            </a:r>
          </a:p>
          <a:p>
            <a:endParaRPr lang="en-US" dirty="0"/>
          </a:p>
          <a:p>
            <a:r>
              <a:rPr lang="en-US" b="1" dirty="0"/>
              <a:t>Important Note:  </a:t>
            </a:r>
            <a:r>
              <a:rPr lang="en-US" b="0" dirty="0"/>
              <a:t>The first ethical guideline discussed is </a:t>
            </a:r>
            <a:r>
              <a:rPr lang="en-US" b="0" i="1" dirty="0"/>
              <a:t>Informed Consent</a:t>
            </a:r>
            <a:r>
              <a:rPr lang="en-US" b="0" i="0" dirty="0"/>
              <a:t> which will be discussed immediately; then we will continue with the rest of the guidelines followed by the ACA code of ethics because the ASGW addresses informed first. </a:t>
            </a:r>
            <a:endParaRPr lang="en-US" b="1" dirty="0"/>
          </a:p>
          <a:p>
            <a:endParaRPr lang="en-US" dirty="0"/>
          </a:p>
          <a:p>
            <a:r>
              <a:rPr lang="en-US" dirty="0"/>
              <a:t>Chen, Mei-</a:t>
            </a:r>
            <a:r>
              <a:rPr lang="en-US" dirty="0" err="1"/>
              <a:t>whei</a:t>
            </a:r>
            <a:r>
              <a:rPr lang="en-US" dirty="0"/>
              <a:t>. Group Leadership Skills: Interpersonal Process in Group Counseling and Therapy (p. 49). SAGE Publications. Kindle Edition. </a:t>
            </a:r>
          </a:p>
        </p:txBody>
      </p:sp>
      <p:sp>
        <p:nvSpPr>
          <p:cNvPr id="4" name="Slide Number Placeholder 3"/>
          <p:cNvSpPr>
            <a:spLocks noGrp="1"/>
          </p:cNvSpPr>
          <p:nvPr>
            <p:ph type="sldNum" sz="quarter" idx="10"/>
          </p:nvPr>
        </p:nvSpPr>
        <p:spPr/>
        <p:txBody>
          <a:bodyPr/>
          <a:lstStyle/>
          <a:p>
            <a:fld id="{7480E959-4759-0349-B50F-F8C42B565B5B}" type="slidenum">
              <a:rPr lang="en-US" smtClean="0"/>
              <a:t>4</a:t>
            </a:fld>
            <a:endParaRPr lang="en-US"/>
          </a:p>
        </p:txBody>
      </p:sp>
    </p:spTree>
    <p:extLst>
      <p:ext uri="{BB962C8B-B14F-4D97-AF65-F5344CB8AC3E}">
        <p14:creationId xmlns:p14="http://schemas.microsoft.com/office/powerpoint/2010/main" val="1592321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ethical guideline identified by the ASGW and all the group experts is informed Consent.  </a:t>
            </a:r>
          </a:p>
          <a:p>
            <a:r>
              <a:rPr lang="en-US" dirty="0"/>
              <a:t>To create interest and promote participation and discussion - Ask the students: </a:t>
            </a:r>
          </a:p>
          <a:p>
            <a:pPr marL="171450" indent="-171450">
              <a:buFontTx/>
              <a:buChar char="-"/>
            </a:pPr>
            <a:r>
              <a:rPr lang="en-US" dirty="0"/>
              <a:t>What is an informed consent?</a:t>
            </a:r>
          </a:p>
          <a:p>
            <a:pPr marL="171450" indent="-171450">
              <a:buFontTx/>
              <a:buChar char="-"/>
            </a:pPr>
            <a:r>
              <a:rPr lang="en-US" dirty="0"/>
              <a:t>What is your understanding of the informed consent?</a:t>
            </a:r>
          </a:p>
          <a:p>
            <a:pPr marL="171450" indent="-171450">
              <a:buFontTx/>
              <a:buChar char="-"/>
            </a:pPr>
            <a:r>
              <a:rPr lang="en-US" dirty="0"/>
              <a:t>Allow 5-10 minutes of discussion </a:t>
            </a:r>
          </a:p>
          <a:p>
            <a:pPr marL="171450" indent="-171450">
              <a:buFontTx/>
              <a:buChar char="-"/>
            </a:pPr>
            <a:r>
              <a:rPr lang="en-US" sz="1200" b="1" i="0" u="none" strike="noStrike" kern="1200" dirty="0">
                <a:solidFill>
                  <a:schemeClr val="tx1"/>
                </a:solidFill>
                <a:effectLst/>
                <a:latin typeface="+mn-lt"/>
                <a:ea typeface="+mn-ea"/>
                <a:cs typeface="+mn-cs"/>
              </a:rPr>
              <a:t>Say</a:t>
            </a:r>
            <a:r>
              <a:rPr lang="en-US" sz="1200" b="0" i="0" u="none" strike="noStrike" kern="1200" dirty="0">
                <a:solidFill>
                  <a:schemeClr val="tx1"/>
                </a:solidFill>
                <a:effectLst/>
                <a:latin typeface="+mn-lt"/>
                <a:ea typeface="+mn-ea"/>
                <a:cs typeface="+mn-cs"/>
              </a:rPr>
              <a:t>: Informed Consent is a process of presenting basic information about group treatment to individuals to enable them to make rational decisions about whether to enter and how to participate in a group and Limits of confidentiality</a:t>
            </a:r>
          </a:p>
          <a:p>
            <a:pPr marL="171450" indent="-171450">
              <a:buFontTx/>
              <a:buChar char="-"/>
            </a:pPr>
            <a:endParaRPr lang="en-US" sz="1200" b="0" i="0" u="none" strike="noStrike"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Group Workers define confidentiality and its limits (for example, legal land ethical exceptions and expectations; waivers implicit with treatment plans, documentation and insurance usage). Group Workers have the responsibility to inform all group participants of the need for confidentiality, potential consequences of breaching confidentiality and that legal privilege does not apply to group discussions (unless provided by state statute). This must be clearly stated in the informed consent. </a:t>
            </a:r>
          </a:p>
          <a:p>
            <a:endParaRPr lang="en-US" dirty="0"/>
          </a:p>
          <a:p>
            <a:endParaRPr lang="en-US" dirty="0"/>
          </a:p>
          <a:p>
            <a:r>
              <a:rPr lang="en-US" dirty="0"/>
              <a:t>References:</a:t>
            </a:r>
          </a:p>
          <a:p>
            <a:r>
              <a:rPr lang="en-US" dirty="0"/>
              <a:t>Chen, Mei-</a:t>
            </a:r>
            <a:r>
              <a:rPr lang="en-US" dirty="0" err="1"/>
              <a:t>whei</a:t>
            </a:r>
            <a:r>
              <a:rPr lang="en-US" dirty="0"/>
              <a:t>. Group Leadership Skills: Interpersonal Process in Group Counseling and Therapy (p. 49). SAGE Publications. Kindle Edition. </a:t>
            </a:r>
          </a:p>
          <a:p>
            <a:r>
              <a:rPr lang="en-US" dirty="0"/>
              <a:t>ASGW Best Practice Guidelines</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480E959-4759-0349-B50F-F8C42B565B5B}" type="slidenum">
              <a:rPr lang="en-US" smtClean="0"/>
              <a:t>5</a:t>
            </a:fld>
            <a:endParaRPr lang="en-US"/>
          </a:p>
        </p:txBody>
      </p:sp>
    </p:spTree>
    <p:extLst>
      <p:ext uri="{BB962C8B-B14F-4D97-AF65-F5344CB8AC3E}">
        <p14:creationId xmlns:p14="http://schemas.microsoft.com/office/powerpoint/2010/main" val="4176816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Group Workers facilitate informed consent.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They communicate information in ways that are both developmentally and culturally appropriate.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basic informed consent should include at least the following:</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1. goals and purpose of therapy</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2. confidentiality and exceptions to confidentiality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3. leaders theoretical orientation</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4. group services that can be provided</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5. role and responsibility of group members and leaders</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6. qualifications of the leader to lead a particular group</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However; there is a lot more that can be included.  The following bullet points of information can be mentioned verbally and refer the student to the textbook; the most important information is outlined on the slide).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Group Workers provide in oral and written form to prospective members (when appropriate to group type):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professional disclosure statement;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group purpose and goals;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group participation expectations including voluntary and involuntary membership;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role expectations of members and leader(s);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policies related to entering and exiting the group;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policies governing substance use;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policies and procedures governing mandated groups (where relevant);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documentation requirements;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disclosure of information to others;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implications of out-of-group contact or involvement among members;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procedures for consultation between group leader(s) and group member(s); fees and time parameters; and potential impacts of group participation.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Group for Group Workers obtain the appropriate consent-assent forms for work with minors and other dependent group members.</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80E959-4759-0349-B50F-F8C42B565B5B}" type="slidenum">
              <a:rPr lang="en-US" smtClean="0"/>
              <a:t>6</a:t>
            </a:fld>
            <a:endParaRPr lang="en-US"/>
          </a:p>
        </p:txBody>
      </p:sp>
    </p:spTree>
    <p:extLst>
      <p:ext uri="{BB962C8B-B14F-4D97-AF65-F5344CB8AC3E}">
        <p14:creationId xmlns:p14="http://schemas.microsoft.com/office/powerpoint/2010/main" val="1190454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informed consent discussed previously.</a:t>
            </a:r>
          </a:p>
          <a:p>
            <a:r>
              <a:rPr lang="en-US" dirty="0"/>
              <a:t>Some of the ethical guidelines for group work include:</a:t>
            </a:r>
          </a:p>
          <a:p>
            <a:pPr marL="171450" indent="-171450">
              <a:buFontTx/>
              <a:buChar char="-"/>
            </a:pPr>
            <a:r>
              <a:rPr lang="en-US" dirty="0"/>
              <a:t>Disclosure on Risks and Limitations of Group Counseling Potential members also have the right to know the limitations and the potential risks of group counseling.</a:t>
            </a:r>
          </a:p>
          <a:p>
            <a:pPr marL="171450" indent="-171450">
              <a:buFontTx/>
              <a:buChar char="-"/>
            </a:pPr>
            <a:r>
              <a:rPr lang="en-US" dirty="0"/>
              <a:t>Limitations of group counseling. Not all clients are appropriate for treatment through group counseling; individual counseling may be more suitable for them. For people who have difficulty opening up in front of a group of strangers, they will be best served to first receive individual counseling where they can benefit from in-depth self-examination and self-discovery in privacy. People with special needs, such as those suffering from personality disorders or major depression, would also need to be informed of the limitation of group counseling and be referred to proper individual therapy. </a:t>
            </a:r>
          </a:p>
          <a:p>
            <a:pPr marL="171450" indent="-171450">
              <a:buFontTx/>
              <a:buChar char="-"/>
            </a:pPr>
            <a:r>
              <a:rPr lang="en-US" dirty="0"/>
              <a:t>Potential risks with respect to the particular group. Potential risks of participating in a group include periodically experiencing some level of stress, dissonance, and anxiety. Groups are designed to help people discover who and how they are in their relationships. Increased awareness, however, is not always pleasant. This awareness can lead individuals to reassess themselves and the quality of their relationships. They may</a:t>
            </a:r>
          </a:p>
          <a:p>
            <a:endParaRPr lang="en-US" dirty="0"/>
          </a:p>
          <a:p>
            <a:endParaRPr lang="en-US" dirty="0"/>
          </a:p>
          <a:p>
            <a:endParaRPr lang="en-US" dirty="0"/>
          </a:p>
          <a:p>
            <a:r>
              <a:rPr lang="en-US" dirty="0"/>
              <a:t>Chen, Mei-</a:t>
            </a:r>
            <a:r>
              <a:rPr lang="en-US" dirty="0" err="1"/>
              <a:t>whei</a:t>
            </a:r>
            <a:r>
              <a:rPr lang="en-US" dirty="0"/>
              <a:t>. Group Leadership Skills: Interpersonal Process in Group Counseling and Therapy (p. 50). SAGE Publications. Kindle Edition. </a:t>
            </a:r>
          </a:p>
        </p:txBody>
      </p:sp>
      <p:sp>
        <p:nvSpPr>
          <p:cNvPr id="4" name="Slide Number Placeholder 3"/>
          <p:cNvSpPr>
            <a:spLocks noGrp="1"/>
          </p:cNvSpPr>
          <p:nvPr>
            <p:ph type="sldNum" sz="quarter" idx="10"/>
          </p:nvPr>
        </p:nvSpPr>
        <p:spPr/>
        <p:txBody>
          <a:bodyPr/>
          <a:lstStyle/>
          <a:p>
            <a:fld id="{7480E959-4759-0349-B50F-F8C42B565B5B}" type="slidenum">
              <a:rPr lang="en-US" smtClean="0"/>
              <a:t>7</a:t>
            </a:fld>
            <a:endParaRPr lang="en-US"/>
          </a:p>
        </p:txBody>
      </p:sp>
    </p:spTree>
    <p:extLst>
      <p:ext uri="{BB962C8B-B14F-4D97-AF65-F5344CB8AC3E}">
        <p14:creationId xmlns:p14="http://schemas.microsoft.com/office/powerpoint/2010/main" val="673144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A code of ethics is a set of standards and principles that organizations create to provide </a:t>
            </a:r>
            <a:r>
              <a:rPr lang="en-US" sz="1200" b="0" kern="1200" dirty="0" err="1">
                <a:solidFill>
                  <a:schemeClr val="tx1"/>
                </a:solidFill>
                <a:effectLst/>
                <a:latin typeface="+mn-lt"/>
                <a:ea typeface="+mn-ea"/>
                <a:cs typeface="+mn-cs"/>
              </a:rPr>
              <a:t>guideliens</a:t>
            </a:r>
            <a:r>
              <a:rPr lang="en-US" sz="1200" b="0" kern="1200" dirty="0">
                <a:solidFill>
                  <a:schemeClr val="tx1"/>
                </a:solidFill>
                <a:effectLst/>
                <a:latin typeface="+mn-lt"/>
                <a:ea typeface="+mn-ea"/>
                <a:cs typeface="+mn-cs"/>
              </a:rPr>
              <a:t> for their members to follow in working with the public and with one another.  Codes of ethics are constantly evolving. Parts of ethical documents are aspirational in nature and not enforceable; whereas other sections  require strict professional adherence.  Thus, ethical codes do not address all possible situations. (Gladding, 2016). </a:t>
            </a: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ACA Code of ethics addresses Group Work under two sections; A.9. Group Work and B.4.a. Group Work</a:t>
            </a:r>
          </a:p>
          <a:p>
            <a:r>
              <a:rPr lang="en-US" sz="1200" b="0" kern="1200" dirty="0">
                <a:solidFill>
                  <a:schemeClr val="tx1"/>
                </a:solidFill>
                <a:effectLst/>
                <a:latin typeface="+mn-lt"/>
                <a:ea typeface="+mn-ea"/>
                <a:cs typeface="+mn-cs"/>
              </a:rPr>
              <a:t>Under the first section it establishes the following:</a:t>
            </a:r>
            <a:endParaRPr lang="en-US" b="0" dirty="0"/>
          </a:p>
          <a:p>
            <a:r>
              <a:rPr lang="en-US" sz="1200" b="1" kern="1200" dirty="0">
                <a:solidFill>
                  <a:schemeClr val="tx1"/>
                </a:solidFill>
                <a:effectLst/>
                <a:latin typeface="+mn-lt"/>
                <a:ea typeface="+mn-ea"/>
                <a:cs typeface="+mn-cs"/>
              </a:rPr>
              <a:t>A.9.a. Screening</a:t>
            </a:r>
            <a:endParaRPr lang="en-US" dirty="0"/>
          </a:p>
          <a:p>
            <a:r>
              <a:rPr lang="en-US" sz="1200" kern="1200" dirty="0">
                <a:solidFill>
                  <a:schemeClr val="tx1"/>
                </a:solidFill>
                <a:effectLst/>
                <a:latin typeface="+mn-lt"/>
                <a:ea typeface="+mn-ea"/>
                <a:cs typeface="+mn-cs"/>
              </a:rPr>
              <a:t>Counselors screen prospective group counseling/therapy participants. To the extent possible, counselors select members whose needs and goals are compatible with the goals of the group, who will not impede the group process, and whose well-being will not be jeopardized by the group experience.</a:t>
            </a:r>
            <a:endParaRPr lang="en-US" dirty="0"/>
          </a:p>
          <a:p>
            <a:r>
              <a:rPr lang="en-US" sz="1200" b="1" kern="1200" dirty="0">
                <a:solidFill>
                  <a:schemeClr val="tx1"/>
                </a:solidFill>
                <a:effectLst/>
                <a:latin typeface="+mn-lt"/>
                <a:ea typeface="+mn-ea"/>
                <a:cs typeface="+mn-cs"/>
              </a:rPr>
              <a:t>A.9.b. Protecting Clients</a:t>
            </a:r>
            <a:endParaRPr lang="en-US" dirty="0"/>
          </a:p>
          <a:p>
            <a:r>
              <a:rPr lang="en-US" sz="1200" kern="1200" dirty="0">
                <a:solidFill>
                  <a:schemeClr val="tx1"/>
                </a:solidFill>
                <a:effectLst/>
                <a:latin typeface="+mn-lt"/>
                <a:ea typeface="+mn-ea"/>
                <a:cs typeface="+mn-cs"/>
              </a:rPr>
              <a:t>In a group setting, counselors take reasonable precautions to protect clients from physical, emotional, or psychological trauma.</a:t>
            </a:r>
          </a:p>
          <a:p>
            <a:r>
              <a:rPr lang="en-US" sz="1200" b="1" kern="1200" dirty="0">
                <a:solidFill>
                  <a:schemeClr val="tx1"/>
                </a:solidFill>
                <a:effectLst/>
                <a:latin typeface="+mn-lt"/>
                <a:ea typeface="+mn-ea"/>
                <a:cs typeface="+mn-cs"/>
              </a:rPr>
              <a:t>Under the section B.4. Groups and Families</a:t>
            </a:r>
            <a:endParaRPr lang="en-US" dirty="0"/>
          </a:p>
          <a:p>
            <a:r>
              <a:rPr lang="en-US" sz="1200" b="1" kern="1200" dirty="0">
                <a:solidFill>
                  <a:schemeClr val="tx1"/>
                </a:solidFill>
                <a:effectLst/>
                <a:latin typeface="+mn-lt"/>
                <a:ea typeface="+mn-ea"/>
                <a:cs typeface="+mn-cs"/>
              </a:rPr>
              <a:t>B.4.a. Group Work</a:t>
            </a:r>
            <a:endParaRPr lang="en-US" dirty="0"/>
          </a:p>
          <a:p>
            <a:r>
              <a:rPr lang="en-US" sz="1200" kern="1200" dirty="0">
                <a:solidFill>
                  <a:schemeClr val="tx1"/>
                </a:solidFill>
                <a:effectLst/>
                <a:latin typeface="+mn-lt"/>
                <a:ea typeface="+mn-ea"/>
                <a:cs typeface="+mn-cs"/>
              </a:rPr>
              <a:t>In group work, counselors clearly explain the importance and parameters of confidentiality for the specific group.</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480E959-4759-0349-B50F-F8C42B565B5B}" type="slidenum">
              <a:rPr lang="en-US" smtClean="0"/>
              <a:t>8</a:t>
            </a:fld>
            <a:endParaRPr lang="en-US"/>
          </a:p>
        </p:txBody>
      </p:sp>
    </p:spTree>
    <p:extLst>
      <p:ext uri="{BB962C8B-B14F-4D97-AF65-F5344CB8AC3E}">
        <p14:creationId xmlns:p14="http://schemas.microsoft.com/office/powerpoint/2010/main" val="1199660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number of ethical issues and problems are very particular to group work.  In the following discussion we will see some of the various common problems. </a:t>
            </a:r>
          </a:p>
        </p:txBody>
      </p:sp>
      <p:sp>
        <p:nvSpPr>
          <p:cNvPr id="4" name="Slide Number Placeholder 3"/>
          <p:cNvSpPr>
            <a:spLocks noGrp="1"/>
          </p:cNvSpPr>
          <p:nvPr>
            <p:ph type="sldNum" sz="quarter" idx="10"/>
          </p:nvPr>
        </p:nvSpPr>
        <p:spPr/>
        <p:txBody>
          <a:bodyPr/>
          <a:lstStyle/>
          <a:p>
            <a:fld id="{7480E959-4759-0349-B50F-F8C42B565B5B}" type="slidenum">
              <a:rPr lang="en-US" smtClean="0"/>
              <a:t>9</a:t>
            </a:fld>
            <a:endParaRPr lang="en-US"/>
          </a:p>
        </p:txBody>
      </p:sp>
    </p:spTree>
    <p:extLst>
      <p:ext uri="{BB962C8B-B14F-4D97-AF65-F5344CB8AC3E}">
        <p14:creationId xmlns:p14="http://schemas.microsoft.com/office/powerpoint/2010/main" val="835894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1160EA64-D806-43AC-9DF2-F8C432F32B4C}" type="datetimeFigureOut">
              <a:rPr lang="en-US" smtClean="0"/>
              <a:t>8/12/18</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8A7A6979-0714-4377-B894-6BE4C2D6E202}" type="slidenum">
              <a:rPr lang="en-US" smtClean="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44376352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8/12/18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868289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8/12/18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625119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70A7B3-6521-4DCA-87E5-044747A908C1}" type="datetimeFigureOut">
              <a:rPr lang="en-US" smtClean="0"/>
              <a:t>8/12/18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622077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1160EA64-D806-43AC-9DF2-F8C432F32B4C}" type="datetimeFigureOut">
              <a:rPr lang="en-US" smtClean="0"/>
              <a:t>8/12/18</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8A7A6979-0714-4377-B894-6BE4C2D6E202}" type="slidenum">
              <a:rPr lang="en-US" smtClean="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61711452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134690-1557-4C89-A502-4959FE7FAD70}" type="datetimeFigureOut">
              <a:rPr lang="en-US" smtClean="0"/>
              <a:t>8/12/18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218694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D4976-E339-4826-83B7-FBD03F55ECF8}" type="datetimeFigureOut">
              <a:rPr lang="en-US" smtClean="0"/>
              <a:t>8/12/18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20116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8/12/18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381124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8/12/18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841364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D1BE4249-C0D0-4B06-8692-E8BB871AF643}" type="datetimeFigureOut">
              <a:rPr lang="en-US" smtClean="0"/>
              <a:t>8/12/18</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A7A6979-0714-4377-B894-6BE4C2D6E202}"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29552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042B0DB6-F5C7-45FB-8CF3-31B45F9C2DAC}" type="datetimeFigureOut">
              <a:rPr lang="en-US" smtClean="0"/>
              <a:t>8/12/18</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A7A6979-0714-4377-B894-6BE4C2D6E202}"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4025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1160EA64-D806-43AC-9DF2-F8C432F32B4C}" type="datetimeFigureOut">
              <a:rPr lang="en-US" smtClean="0"/>
              <a:t>8/12/18</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8A7A6979-0714-4377-B894-6BE4C2D6E202}"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0188366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sldNum="0"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bGsTKwOTPlk"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cacrep.org/section-6-doctoral-standards-counselor-education-and-supervisio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DA5809-5664-4520-ADC8-6959936A1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CDA6335-25BA-2945-AB8A-A462E0A0BDA3}"/>
              </a:ext>
            </a:extLst>
          </p:cNvPr>
          <p:cNvPicPr>
            <a:picLocks noChangeAspect="1"/>
          </p:cNvPicPr>
          <p:nvPr/>
        </p:nvPicPr>
        <p:blipFill>
          <a:blip r:embed="rId3"/>
          <a:stretch>
            <a:fillRect/>
          </a:stretch>
        </p:blipFill>
        <p:spPr>
          <a:xfrm>
            <a:off x="634276" y="1263012"/>
            <a:ext cx="4331976" cy="4331976"/>
          </a:xfrm>
          <a:prstGeom prst="rect">
            <a:avLst/>
          </a:prstGeom>
        </p:spPr>
      </p:pic>
      <p:sp>
        <p:nvSpPr>
          <p:cNvPr id="12" name="Freeform 6">
            <a:extLst>
              <a:ext uri="{FF2B5EF4-FFF2-40B4-BE49-F238E27FC236}">
                <a16:creationId xmlns:a16="http://schemas.microsoft.com/office/drawing/2014/main" id="{D4C54414-6E76-4C63-9BDF-ED19F3B331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412340"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5024A32F-2E30-064E-AF05-B3B8900FE162}"/>
              </a:ext>
            </a:extLst>
          </p:cNvPr>
          <p:cNvSpPr>
            <a:spLocks noGrp="1"/>
          </p:cNvSpPr>
          <p:nvPr>
            <p:ph type="ctrTitle"/>
          </p:nvPr>
        </p:nvSpPr>
        <p:spPr>
          <a:xfrm>
            <a:off x="6138004" y="1480930"/>
            <a:ext cx="5607908" cy="2742727"/>
          </a:xfrm>
        </p:spPr>
        <p:txBody>
          <a:bodyPr>
            <a:normAutofit/>
          </a:bodyPr>
          <a:lstStyle/>
          <a:p>
            <a:pPr algn="l"/>
            <a:r>
              <a:rPr lang="en-US" sz="3900" dirty="0"/>
              <a:t>Ethical &amp; Culturally Relevant Strategies for Designing &amp; Facilitating Groups</a:t>
            </a:r>
          </a:p>
        </p:txBody>
      </p:sp>
      <p:sp>
        <p:nvSpPr>
          <p:cNvPr id="3" name="Subtitle 2">
            <a:extLst>
              <a:ext uri="{FF2B5EF4-FFF2-40B4-BE49-F238E27FC236}">
                <a16:creationId xmlns:a16="http://schemas.microsoft.com/office/drawing/2014/main" id="{CE4985C8-3A0F-6F4D-952E-39A5266C3E68}"/>
              </a:ext>
            </a:extLst>
          </p:cNvPr>
          <p:cNvSpPr>
            <a:spLocks noGrp="1"/>
          </p:cNvSpPr>
          <p:nvPr>
            <p:ph type="subTitle" idx="1"/>
          </p:nvPr>
        </p:nvSpPr>
        <p:spPr>
          <a:xfrm>
            <a:off x="6138006" y="4804850"/>
            <a:ext cx="5607906" cy="1086237"/>
          </a:xfrm>
        </p:spPr>
        <p:txBody>
          <a:bodyPr>
            <a:normAutofit fontScale="92500" lnSpcReduction="20000"/>
          </a:bodyPr>
          <a:lstStyle/>
          <a:p>
            <a:pPr algn="l">
              <a:spcAft>
                <a:spcPts val="600"/>
              </a:spcAft>
            </a:pPr>
            <a:r>
              <a:rPr lang="en-US" dirty="0"/>
              <a:t>CACREP STANDARD 6.G.</a:t>
            </a:r>
          </a:p>
          <a:p>
            <a:pPr algn="l"/>
            <a:r>
              <a:rPr lang="en-US" altLang="en-US" dirty="0"/>
              <a:t>Zoricelis Davila, MA, LMHC, LPC-S</a:t>
            </a:r>
          </a:p>
          <a:p>
            <a:pPr algn="l"/>
            <a:r>
              <a:rPr lang="en-US" altLang="en-US" dirty="0"/>
              <a:t>COUC 710 – Advanced Group Counseling</a:t>
            </a:r>
          </a:p>
          <a:p>
            <a:pPr algn="l">
              <a:spcAft>
                <a:spcPts val="600"/>
              </a:spcAft>
            </a:pPr>
            <a:endParaRPr lang="en-US" dirty="0"/>
          </a:p>
        </p:txBody>
      </p:sp>
    </p:spTree>
    <p:extLst>
      <p:ext uri="{BB962C8B-B14F-4D97-AF65-F5344CB8AC3E}">
        <p14:creationId xmlns:p14="http://schemas.microsoft.com/office/powerpoint/2010/main" val="47463858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B5506-561F-294A-92C3-4C688288552D}"/>
              </a:ext>
            </a:extLst>
          </p:cNvPr>
          <p:cNvSpPr>
            <a:spLocks noGrp="1"/>
          </p:cNvSpPr>
          <p:nvPr>
            <p:ph type="ctrTitle"/>
          </p:nvPr>
        </p:nvSpPr>
        <p:spPr/>
        <p:txBody>
          <a:bodyPr/>
          <a:lstStyle/>
          <a:p>
            <a:pPr algn="ctr"/>
            <a:r>
              <a:rPr lang="en-US" sz="5400" dirty="0"/>
              <a:t>Introduction to Ethical Problems in Group</a:t>
            </a:r>
          </a:p>
        </p:txBody>
      </p:sp>
      <p:sp>
        <p:nvSpPr>
          <p:cNvPr id="4" name="Subtitle 3">
            <a:extLst>
              <a:ext uri="{FF2B5EF4-FFF2-40B4-BE49-F238E27FC236}">
                <a16:creationId xmlns:a16="http://schemas.microsoft.com/office/drawing/2014/main" id="{2AA1B6DE-D971-1446-A7C7-1B6620EC7416}"/>
              </a:ext>
            </a:extLst>
          </p:cNvPr>
          <p:cNvSpPr>
            <a:spLocks noGrp="1"/>
          </p:cNvSpPr>
          <p:nvPr>
            <p:ph type="subTitle" idx="1"/>
          </p:nvPr>
        </p:nvSpPr>
        <p:spPr/>
        <p:txBody>
          <a:bodyPr/>
          <a:lstStyle/>
          <a:p>
            <a:r>
              <a:rPr lang="en-US" dirty="0">
                <a:hlinkClick r:id="rId3" tooltip="Meet Zori's Problems with Group"/>
              </a:rPr>
              <a:t>Meet Zori's Problems with Group</a:t>
            </a:r>
            <a:endParaRPr lang="en-US" dirty="0"/>
          </a:p>
        </p:txBody>
      </p:sp>
    </p:spTree>
    <p:extLst>
      <p:ext uri="{BB962C8B-B14F-4D97-AF65-F5344CB8AC3E}">
        <p14:creationId xmlns:p14="http://schemas.microsoft.com/office/powerpoint/2010/main" val="99579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C025D-D3BB-EE42-9351-DD25C4FEA30B}"/>
              </a:ext>
            </a:extLst>
          </p:cNvPr>
          <p:cNvSpPr>
            <a:spLocks noGrp="1"/>
          </p:cNvSpPr>
          <p:nvPr>
            <p:ph type="title"/>
          </p:nvPr>
        </p:nvSpPr>
        <p:spPr>
          <a:xfrm>
            <a:off x="1371600" y="685800"/>
            <a:ext cx="9601200" cy="1485900"/>
          </a:xfrm>
        </p:spPr>
        <p:txBody>
          <a:bodyPr>
            <a:normAutofit/>
          </a:bodyPr>
          <a:lstStyle/>
          <a:p>
            <a:r>
              <a:rPr lang="en-US" dirty="0"/>
              <a:t>Ethical Problems</a:t>
            </a:r>
          </a:p>
        </p:txBody>
      </p:sp>
      <p:sp>
        <p:nvSpPr>
          <p:cNvPr id="7" name="Freeform 6">
            <a:extLst>
              <a:ext uri="{FF2B5EF4-FFF2-40B4-BE49-F238E27FC236}">
                <a16:creationId xmlns:a16="http://schemas.microsoft.com/office/drawing/2014/main" id="{B319BE38-4EA9-FF43-980B-02164872E646}"/>
              </a:ext>
            </a:extLst>
          </p:cNvPr>
          <p:cNvSpPr/>
          <p:nvPr/>
        </p:nvSpPr>
        <p:spPr>
          <a:xfrm>
            <a:off x="1374412" y="2626206"/>
            <a:ext cx="2231528" cy="1338917"/>
          </a:xfrm>
          <a:custGeom>
            <a:avLst/>
            <a:gdLst>
              <a:gd name="connsiteX0" fmla="*/ 0 w 2231528"/>
              <a:gd name="connsiteY0" fmla="*/ 0 h 1338917"/>
              <a:gd name="connsiteX1" fmla="*/ 2231528 w 2231528"/>
              <a:gd name="connsiteY1" fmla="*/ 0 h 1338917"/>
              <a:gd name="connsiteX2" fmla="*/ 2231528 w 2231528"/>
              <a:gd name="connsiteY2" fmla="*/ 1338917 h 1338917"/>
              <a:gd name="connsiteX3" fmla="*/ 0 w 2231528"/>
              <a:gd name="connsiteY3" fmla="*/ 1338917 h 1338917"/>
              <a:gd name="connsiteX4" fmla="*/ 0 w 2231528"/>
              <a:gd name="connsiteY4" fmla="*/ 0 h 1338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528" h="1338917">
                <a:moveTo>
                  <a:pt x="0" y="0"/>
                </a:moveTo>
                <a:lnTo>
                  <a:pt x="2231528" y="0"/>
                </a:lnTo>
                <a:lnTo>
                  <a:pt x="2231528" y="1338917"/>
                </a:lnTo>
                <a:lnTo>
                  <a:pt x="0" y="1338917"/>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dirty="0"/>
              <a:t>Training Group Leaders</a:t>
            </a:r>
            <a:endParaRPr lang="en-US" sz="1900" kern="1200" dirty="0"/>
          </a:p>
        </p:txBody>
      </p:sp>
      <p:sp>
        <p:nvSpPr>
          <p:cNvPr id="8" name="Freeform 7">
            <a:extLst>
              <a:ext uri="{FF2B5EF4-FFF2-40B4-BE49-F238E27FC236}">
                <a16:creationId xmlns:a16="http://schemas.microsoft.com/office/drawing/2014/main" id="{B4B25259-4E5B-FF4D-9082-F1FA81831346}"/>
              </a:ext>
            </a:extLst>
          </p:cNvPr>
          <p:cNvSpPr/>
          <p:nvPr/>
        </p:nvSpPr>
        <p:spPr>
          <a:xfrm>
            <a:off x="3829094" y="2626206"/>
            <a:ext cx="2231528" cy="1338917"/>
          </a:xfrm>
          <a:custGeom>
            <a:avLst/>
            <a:gdLst>
              <a:gd name="connsiteX0" fmla="*/ 0 w 2231528"/>
              <a:gd name="connsiteY0" fmla="*/ 0 h 1338917"/>
              <a:gd name="connsiteX1" fmla="*/ 2231528 w 2231528"/>
              <a:gd name="connsiteY1" fmla="*/ 0 h 1338917"/>
              <a:gd name="connsiteX2" fmla="*/ 2231528 w 2231528"/>
              <a:gd name="connsiteY2" fmla="*/ 1338917 h 1338917"/>
              <a:gd name="connsiteX3" fmla="*/ 0 w 2231528"/>
              <a:gd name="connsiteY3" fmla="*/ 1338917 h 1338917"/>
              <a:gd name="connsiteX4" fmla="*/ 0 w 2231528"/>
              <a:gd name="connsiteY4" fmla="*/ 0 h 1338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528" h="1338917">
                <a:moveTo>
                  <a:pt x="0" y="0"/>
                </a:moveTo>
                <a:lnTo>
                  <a:pt x="2231528" y="0"/>
                </a:lnTo>
                <a:lnTo>
                  <a:pt x="2231528" y="1338917"/>
                </a:lnTo>
                <a:lnTo>
                  <a:pt x="0" y="1338917"/>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dirty="0"/>
              <a:t>Screening of potential group members</a:t>
            </a:r>
            <a:endParaRPr lang="en-US" sz="1900" kern="1200" dirty="0"/>
          </a:p>
        </p:txBody>
      </p:sp>
      <p:sp>
        <p:nvSpPr>
          <p:cNvPr id="9" name="Freeform 8">
            <a:extLst>
              <a:ext uri="{FF2B5EF4-FFF2-40B4-BE49-F238E27FC236}">
                <a16:creationId xmlns:a16="http://schemas.microsoft.com/office/drawing/2014/main" id="{E3CFC591-1C2C-CE4E-A3D5-657265343B6A}"/>
              </a:ext>
            </a:extLst>
          </p:cNvPr>
          <p:cNvSpPr/>
          <p:nvPr/>
        </p:nvSpPr>
        <p:spPr>
          <a:xfrm>
            <a:off x="6283776" y="2626206"/>
            <a:ext cx="2231528" cy="1338917"/>
          </a:xfrm>
          <a:custGeom>
            <a:avLst/>
            <a:gdLst>
              <a:gd name="connsiteX0" fmla="*/ 0 w 2231528"/>
              <a:gd name="connsiteY0" fmla="*/ 0 h 1338917"/>
              <a:gd name="connsiteX1" fmla="*/ 2231528 w 2231528"/>
              <a:gd name="connsiteY1" fmla="*/ 0 h 1338917"/>
              <a:gd name="connsiteX2" fmla="*/ 2231528 w 2231528"/>
              <a:gd name="connsiteY2" fmla="*/ 1338917 h 1338917"/>
              <a:gd name="connsiteX3" fmla="*/ 0 w 2231528"/>
              <a:gd name="connsiteY3" fmla="*/ 1338917 h 1338917"/>
              <a:gd name="connsiteX4" fmla="*/ 0 w 2231528"/>
              <a:gd name="connsiteY4" fmla="*/ 0 h 1338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528" h="1338917">
                <a:moveTo>
                  <a:pt x="0" y="0"/>
                </a:moveTo>
                <a:lnTo>
                  <a:pt x="2231528" y="0"/>
                </a:lnTo>
                <a:lnTo>
                  <a:pt x="2231528" y="1338917"/>
                </a:lnTo>
                <a:lnTo>
                  <a:pt x="0" y="1338917"/>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dirty="0"/>
              <a:t>Rights of group members</a:t>
            </a:r>
            <a:endParaRPr lang="en-US" sz="1900" kern="1200" dirty="0"/>
          </a:p>
        </p:txBody>
      </p:sp>
      <p:sp>
        <p:nvSpPr>
          <p:cNvPr id="10" name="Freeform 9">
            <a:extLst>
              <a:ext uri="{FF2B5EF4-FFF2-40B4-BE49-F238E27FC236}">
                <a16:creationId xmlns:a16="http://schemas.microsoft.com/office/drawing/2014/main" id="{3673C598-C80E-2A4E-A199-7C02DFC9184D}"/>
              </a:ext>
            </a:extLst>
          </p:cNvPr>
          <p:cNvSpPr/>
          <p:nvPr/>
        </p:nvSpPr>
        <p:spPr>
          <a:xfrm>
            <a:off x="8738458" y="2626206"/>
            <a:ext cx="2231528" cy="1338917"/>
          </a:xfrm>
          <a:custGeom>
            <a:avLst/>
            <a:gdLst>
              <a:gd name="connsiteX0" fmla="*/ 0 w 2231528"/>
              <a:gd name="connsiteY0" fmla="*/ 0 h 1338917"/>
              <a:gd name="connsiteX1" fmla="*/ 2231528 w 2231528"/>
              <a:gd name="connsiteY1" fmla="*/ 0 h 1338917"/>
              <a:gd name="connsiteX2" fmla="*/ 2231528 w 2231528"/>
              <a:gd name="connsiteY2" fmla="*/ 1338917 h 1338917"/>
              <a:gd name="connsiteX3" fmla="*/ 0 w 2231528"/>
              <a:gd name="connsiteY3" fmla="*/ 1338917 h 1338917"/>
              <a:gd name="connsiteX4" fmla="*/ 0 w 2231528"/>
              <a:gd name="connsiteY4" fmla="*/ 0 h 1338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528" h="1338917">
                <a:moveTo>
                  <a:pt x="0" y="0"/>
                </a:moveTo>
                <a:lnTo>
                  <a:pt x="2231528" y="0"/>
                </a:lnTo>
                <a:lnTo>
                  <a:pt x="2231528" y="1338917"/>
                </a:lnTo>
                <a:lnTo>
                  <a:pt x="0" y="1338917"/>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Confidentiality </a:t>
            </a:r>
            <a:endParaRPr lang="en-US" sz="1900" kern="1200"/>
          </a:p>
        </p:txBody>
      </p:sp>
      <p:sp>
        <p:nvSpPr>
          <p:cNvPr id="11" name="Freeform 10">
            <a:extLst>
              <a:ext uri="{FF2B5EF4-FFF2-40B4-BE49-F238E27FC236}">
                <a16:creationId xmlns:a16="http://schemas.microsoft.com/office/drawing/2014/main" id="{2502B7B5-392D-0B4B-A104-8EA75A23382A}"/>
              </a:ext>
            </a:extLst>
          </p:cNvPr>
          <p:cNvSpPr/>
          <p:nvPr/>
        </p:nvSpPr>
        <p:spPr>
          <a:xfrm>
            <a:off x="2601753" y="4188276"/>
            <a:ext cx="2231528" cy="1338917"/>
          </a:xfrm>
          <a:custGeom>
            <a:avLst/>
            <a:gdLst>
              <a:gd name="connsiteX0" fmla="*/ 0 w 2231528"/>
              <a:gd name="connsiteY0" fmla="*/ 0 h 1338917"/>
              <a:gd name="connsiteX1" fmla="*/ 2231528 w 2231528"/>
              <a:gd name="connsiteY1" fmla="*/ 0 h 1338917"/>
              <a:gd name="connsiteX2" fmla="*/ 2231528 w 2231528"/>
              <a:gd name="connsiteY2" fmla="*/ 1338917 h 1338917"/>
              <a:gd name="connsiteX3" fmla="*/ 0 w 2231528"/>
              <a:gd name="connsiteY3" fmla="*/ 1338917 h 1338917"/>
              <a:gd name="connsiteX4" fmla="*/ 0 w 2231528"/>
              <a:gd name="connsiteY4" fmla="*/ 0 h 1338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528" h="1338917">
                <a:moveTo>
                  <a:pt x="0" y="0"/>
                </a:moveTo>
                <a:lnTo>
                  <a:pt x="2231528" y="0"/>
                </a:lnTo>
                <a:lnTo>
                  <a:pt x="2231528" y="1338917"/>
                </a:lnTo>
                <a:lnTo>
                  <a:pt x="0" y="1338917"/>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Personal Relationships between Group Members &amp; Leaders</a:t>
            </a:r>
            <a:endParaRPr lang="en-US" sz="1900" kern="1200"/>
          </a:p>
        </p:txBody>
      </p:sp>
      <p:sp>
        <p:nvSpPr>
          <p:cNvPr id="12" name="Freeform 11">
            <a:extLst>
              <a:ext uri="{FF2B5EF4-FFF2-40B4-BE49-F238E27FC236}">
                <a16:creationId xmlns:a16="http://schemas.microsoft.com/office/drawing/2014/main" id="{3615B78F-8C41-2248-9F64-E2877BA796E8}"/>
              </a:ext>
            </a:extLst>
          </p:cNvPr>
          <p:cNvSpPr/>
          <p:nvPr/>
        </p:nvSpPr>
        <p:spPr>
          <a:xfrm>
            <a:off x="5056435" y="4188276"/>
            <a:ext cx="2231528" cy="1338917"/>
          </a:xfrm>
          <a:custGeom>
            <a:avLst/>
            <a:gdLst>
              <a:gd name="connsiteX0" fmla="*/ 0 w 2231528"/>
              <a:gd name="connsiteY0" fmla="*/ 0 h 1338917"/>
              <a:gd name="connsiteX1" fmla="*/ 2231528 w 2231528"/>
              <a:gd name="connsiteY1" fmla="*/ 0 h 1338917"/>
              <a:gd name="connsiteX2" fmla="*/ 2231528 w 2231528"/>
              <a:gd name="connsiteY2" fmla="*/ 1338917 h 1338917"/>
              <a:gd name="connsiteX3" fmla="*/ 0 w 2231528"/>
              <a:gd name="connsiteY3" fmla="*/ 1338917 h 1338917"/>
              <a:gd name="connsiteX4" fmla="*/ 0 w 2231528"/>
              <a:gd name="connsiteY4" fmla="*/ 0 h 1338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528" h="1338917">
                <a:moveTo>
                  <a:pt x="0" y="0"/>
                </a:moveTo>
                <a:lnTo>
                  <a:pt x="2231528" y="0"/>
                </a:lnTo>
                <a:lnTo>
                  <a:pt x="2231528" y="1338917"/>
                </a:lnTo>
                <a:lnTo>
                  <a:pt x="0" y="1338917"/>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Leaders Values</a:t>
            </a:r>
            <a:endParaRPr lang="en-US" sz="1900" kern="1200"/>
          </a:p>
        </p:txBody>
      </p:sp>
      <p:sp>
        <p:nvSpPr>
          <p:cNvPr id="13" name="Freeform 12">
            <a:extLst>
              <a:ext uri="{FF2B5EF4-FFF2-40B4-BE49-F238E27FC236}">
                <a16:creationId xmlns:a16="http://schemas.microsoft.com/office/drawing/2014/main" id="{7601414A-6571-C544-A75B-12C146926B00}"/>
              </a:ext>
            </a:extLst>
          </p:cNvPr>
          <p:cNvSpPr/>
          <p:nvPr/>
        </p:nvSpPr>
        <p:spPr>
          <a:xfrm>
            <a:off x="7511117" y="4188276"/>
            <a:ext cx="2231528" cy="1338917"/>
          </a:xfrm>
          <a:custGeom>
            <a:avLst/>
            <a:gdLst>
              <a:gd name="connsiteX0" fmla="*/ 0 w 2231528"/>
              <a:gd name="connsiteY0" fmla="*/ 0 h 1338917"/>
              <a:gd name="connsiteX1" fmla="*/ 2231528 w 2231528"/>
              <a:gd name="connsiteY1" fmla="*/ 0 h 1338917"/>
              <a:gd name="connsiteX2" fmla="*/ 2231528 w 2231528"/>
              <a:gd name="connsiteY2" fmla="*/ 1338917 h 1338917"/>
              <a:gd name="connsiteX3" fmla="*/ 0 w 2231528"/>
              <a:gd name="connsiteY3" fmla="*/ 1338917 h 1338917"/>
              <a:gd name="connsiteX4" fmla="*/ 0 w 2231528"/>
              <a:gd name="connsiteY4" fmla="*/ 0 h 1338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528" h="1338917">
                <a:moveTo>
                  <a:pt x="0" y="0"/>
                </a:moveTo>
                <a:lnTo>
                  <a:pt x="2231528" y="0"/>
                </a:lnTo>
                <a:lnTo>
                  <a:pt x="2231528" y="1338917"/>
                </a:lnTo>
                <a:lnTo>
                  <a:pt x="0" y="1338917"/>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Referrals</a:t>
            </a:r>
            <a:endParaRPr lang="en-US" sz="1900" kern="1200"/>
          </a:p>
        </p:txBody>
      </p:sp>
      <p:sp>
        <p:nvSpPr>
          <p:cNvPr id="14" name="TextBox 13">
            <a:extLst>
              <a:ext uri="{FF2B5EF4-FFF2-40B4-BE49-F238E27FC236}">
                <a16:creationId xmlns:a16="http://schemas.microsoft.com/office/drawing/2014/main" id="{B95F3934-13EA-3C4E-A08A-F2BFAFEF03C1}"/>
              </a:ext>
            </a:extLst>
          </p:cNvPr>
          <p:cNvSpPr txBox="1"/>
          <p:nvPr/>
        </p:nvSpPr>
        <p:spPr>
          <a:xfrm>
            <a:off x="7402286" y="6299200"/>
            <a:ext cx="4455885" cy="369332"/>
          </a:xfrm>
          <a:prstGeom prst="rect">
            <a:avLst/>
          </a:prstGeom>
          <a:noFill/>
        </p:spPr>
        <p:txBody>
          <a:bodyPr wrap="square" rtlCol="0">
            <a:spAutoFit/>
          </a:bodyPr>
          <a:lstStyle/>
          <a:p>
            <a:r>
              <a:rPr lang="en-US" dirty="0"/>
              <a:t>(Corey, &amp; Corey; 2010; Gladding, 2016)</a:t>
            </a:r>
          </a:p>
        </p:txBody>
      </p:sp>
    </p:spTree>
    <p:extLst>
      <p:ext uri="{BB962C8B-B14F-4D97-AF65-F5344CB8AC3E}">
        <p14:creationId xmlns:p14="http://schemas.microsoft.com/office/powerpoint/2010/main" val="322290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3CE989-67DE-9F4E-B046-0A72A4DE3C58}"/>
              </a:ext>
            </a:extLst>
          </p:cNvPr>
          <p:cNvSpPr>
            <a:spLocks noGrp="1"/>
          </p:cNvSpPr>
          <p:nvPr>
            <p:ph type="title"/>
          </p:nvPr>
        </p:nvSpPr>
        <p:spPr>
          <a:xfrm>
            <a:off x="8471424" y="1110882"/>
            <a:ext cx="3053039" cy="1060817"/>
          </a:xfrm>
        </p:spPr>
        <p:txBody>
          <a:bodyPr anchor="b">
            <a:normAutofit/>
          </a:bodyPr>
          <a:lstStyle/>
          <a:p>
            <a:r>
              <a:rPr lang="en-US" sz="2800" dirty="0"/>
              <a:t>Social Justice &amp; Group Work</a:t>
            </a:r>
          </a:p>
        </p:txBody>
      </p:sp>
      <p:pic>
        <p:nvPicPr>
          <p:cNvPr id="4" name="Picture 3">
            <a:extLst>
              <a:ext uri="{FF2B5EF4-FFF2-40B4-BE49-F238E27FC236}">
                <a16:creationId xmlns:a16="http://schemas.microsoft.com/office/drawing/2014/main" id="{460BC8FC-9A7F-9345-A62A-1C67C74512F7}"/>
              </a:ext>
            </a:extLst>
          </p:cNvPr>
          <p:cNvPicPr>
            <a:picLocks noChangeAspect="1"/>
          </p:cNvPicPr>
          <p:nvPr/>
        </p:nvPicPr>
        <p:blipFill>
          <a:blip r:embed="rId3"/>
          <a:stretch>
            <a:fillRect/>
          </a:stretch>
        </p:blipFill>
        <p:spPr>
          <a:xfrm>
            <a:off x="634275" y="831367"/>
            <a:ext cx="6900380" cy="5195266"/>
          </a:xfrm>
          <a:prstGeom prst="rect">
            <a:avLst/>
          </a:prstGeom>
        </p:spPr>
      </p:pic>
      <p:sp>
        <p:nvSpPr>
          <p:cNvPr id="3" name="Content Placeholder 2">
            <a:extLst>
              <a:ext uri="{FF2B5EF4-FFF2-40B4-BE49-F238E27FC236}">
                <a16:creationId xmlns:a16="http://schemas.microsoft.com/office/drawing/2014/main" id="{75910307-7440-9A4A-B286-64CA9861E953}"/>
              </a:ext>
            </a:extLst>
          </p:cNvPr>
          <p:cNvSpPr>
            <a:spLocks noGrp="1"/>
          </p:cNvSpPr>
          <p:nvPr>
            <p:ph idx="1"/>
          </p:nvPr>
        </p:nvSpPr>
        <p:spPr>
          <a:xfrm>
            <a:off x="8471423" y="2286000"/>
            <a:ext cx="3431275" cy="3931920"/>
          </a:xfrm>
        </p:spPr>
        <p:txBody>
          <a:bodyPr>
            <a:normAutofit/>
          </a:bodyPr>
          <a:lstStyle/>
          <a:p>
            <a:r>
              <a:rPr lang="en-US" sz="2800" dirty="0"/>
              <a:t>Fair Treatment</a:t>
            </a:r>
          </a:p>
          <a:p>
            <a:r>
              <a:rPr lang="en-US" sz="2800" dirty="0"/>
              <a:t>Equal share of:</a:t>
            </a:r>
          </a:p>
          <a:p>
            <a:pPr lvl="1"/>
            <a:r>
              <a:rPr lang="en-US" sz="2800" dirty="0"/>
              <a:t>Benefits</a:t>
            </a:r>
          </a:p>
          <a:p>
            <a:pPr lvl="1"/>
            <a:r>
              <a:rPr lang="en-US" sz="2800" dirty="0"/>
              <a:t>Resources</a:t>
            </a:r>
          </a:p>
          <a:p>
            <a:pPr lvl="1"/>
            <a:r>
              <a:rPr lang="en-US" sz="2800" dirty="0"/>
              <a:t>Opportunities </a:t>
            </a:r>
          </a:p>
        </p:txBody>
      </p:sp>
      <p:sp>
        <p:nvSpPr>
          <p:cNvPr id="11"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7" name="TextBox 6">
            <a:extLst>
              <a:ext uri="{FF2B5EF4-FFF2-40B4-BE49-F238E27FC236}">
                <a16:creationId xmlns:a16="http://schemas.microsoft.com/office/drawing/2014/main" id="{6DBFB64E-A44C-CD42-AF95-A3AE526741B3}"/>
              </a:ext>
            </a:extLst>
          </p:cNvPr>
          <p:cNvSpPr txBox="1"/>
          <p:nvPr/>
        </p:nvSpPr>
        <p:spPr>
          <a:xfrm>
            <a:off x="634275" y="6217920"/>
            <a:ext cx="2704416" cy="369332"/>
          </a:xfrm>
          <a:prstGeom prst="rect">
            <a:avLst/>
          </a:prstGeom>
          <a:noFill/>
        </p:spPr>
        <p:txBody>
          <a:bodyPr wrap="square" rtlCol="0">
            <a:spAutoFit/>
          </a:bodyPr>
          <a:lstStyle/>
          <a:p>
            <a:r>
              <a:rPr lang="en-US" dirty="0"/>
              <a:t>(Corey &amp; Corey, 2010)</a:t>
            </a:r>
          </a:p>
        </p:txBody>
      </p:sp>
    </p:spTree>
    <p:extLst>
      <p:ext uri="{BB962C8B-B14F-4D97-AF65-F5344CB8AC3E}">
        <p14:creationId xmlns:p14="http://schemas.microsoft.com/office/powerpoint/2010/main" val="173330524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9DB74EB-2A7D-443D-B969-8BF48F993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AC19BD-8EFC-7E43-8F91-19A2EA237F8F}"/>
              </a:ext>
            </a:extLst>
          </p:cNvPr>
          <p:cNvSpPr>
            <a:spLocks noGrp="1"/>
          </p:cNvSpPr>
          <p:nvPr>
            <p:ph type="title"/>
          </p:nvPr>
        </p:nvSpPr>
        <p:spPr>
          <a:xfrm>
            <a:off x="7796462" y="639704"/>
            <a:ext cx="3946359" cy="5577840"/>
          </a:xfrm>
        </p:spPr>
        <p:txBody>
          <a:bodyPr anchor="ctr">
            <a:normAutofit/>
          </a:bodyPr>
          <a:lstStyle/>
          <a:p>
            <a:r>
              <a:rPr lang="en-US" dirty="0"/>
              <a:t>Stages of Social Justice</a:t>
            </a:r>
          </a:p>
        </p:txBody>
      </p:sp>
      <p:sp>
        <p:nvSpPr>
          <p:cNvPr id="12" name="Rectangle 11">
            <a:extLst>
              <a:ext uri="{FF2B5EF4-FFF2-40B4-BE49-F238E27FC236}">
                <a16:creationId xmlns:a16="http://schemas.microsoft.com/office/drawing/2014/main" id="{19036E77-5F7B-494E-A117-FEA947B357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Freeform 3">
            <a:extLst>
              <a:ext uri="{FF2B5EF4-FFF2-40B4-BE49-F238E27FC236}">
                <a16:creationId xmlns:a16="http://schemas.microsoft.com/office/drawing/2014/main" id="{1D9D4BE7-EFF4-E749-B3D8-2147E928F5A2}"/>
              </a:ext>
            </a:extLst>
          </p:cNvPr>
          <p:cNvSpPr/>
          <p:nvPr/>
        </p:nvSpPr>
        <p:spPr>
          <a:xfrm>
            <a:off x="784225" y="5429140"/>
            <a:ext cx="1489868" cy="785737"/>
          </a:xfrm>
          <a:custGeom>
            <a:avLst/>
            <a:gdLst>
              <a:gd name="connsiteX0" fmla="*/ 0 w 1489868"/>
              <a:gd name="connsiteY0" fmla="*/ 0 h 785737"/>
              <a:gd name="connsiteX1" fmla="*/ 1489868 w 1489868"/>
              <a:gd name="connsiteY1" fmla="*/ 0 h 785737"/>
              <a:gd name="connsiteX2" fmla="*/ 1489868 w 1489868"/>
              <a:gd name="connsiteY2" fmla="*/ 785737 h 785737"/>
              <a:gd name="connsiteX3" fmla="*/ 0 w 1489868"/>
              <a:gd name="connsiteY3" fmla="*/ 785737 h 785737"/>
              <a:gd name="connsiteX4" fmla="*/ 0 w 1489868"/>
              <a:gd name="connsiteY4" fmla="*/ 0 h 785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868" h="785737">
                <a:moveTo>
                  <a:pt x="0" y="0"/>
                </a:moveTo>
                <a:lnTo>
                  <a:pt x="1489868" y="0"/>
                </a:lnTo>
                <a:lnTo>
                  <a:pt x="1489868" y="785737"/>
                </a:lnTo>
                <a:lnTo>
                  <a:pt x="0" y="785737"/>
                </a:lnTo>
                <a:lnTo>
                  <a:pt x="0" y="0"/>
                </a:lnTo>
                <a:close/>
              </a:path>
            </a:pathLst>
          </a:custGeom>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05959" tIns="199136" rIns="105959" bIns="199136" numCol="1" spcCol="1270" anchor="ctr" anchorCtr="0">
            <a:noAutofit/>
          </a:bodyPr>
          <a:lstStyle/>
          <a:p>
            <a:pPr marL="0" lvl="0" indent="0" algn="ctr" defTabSz="1244600">
              <a:lnSpc>
                <a:spcPct val="90000"/>
              </a:lnSpc>
              <a:spcBef>
                <a:spcPct val="0"/>
              </a:spcBef>
              <a:spcAft>
                <a:spcPct val="35000"/>
              </a:spcAft>
              <a:buNone/>
            </a:pPr>
            <a:r>
              <a:rPr lang="en-US" sz="2800" kern="1200"/>
              <a:t>Stage 5</a:t>
            </a:r>
          </a:p>
        </p:txBody>
      </p:sp>
      <p:sp>
        <p:nvSpPr>
          <p:cNvPr id="6" name="Freeform 5">
            <a:extLst>
              <a:ext uri="{FF2B5EF4-FFF2-40B4-BE49-F238E27FC236}">
                <a16:creationId xmlns:a16="http://schemas.microsoft.com/office/drawing/2014/main" id="{29479A8C-4FB8-1C43-AF5E-CAC8988FFF0F}"/>
              </a:ext>
            </a:extLst>
          </p:cNvPr>
          <p:cNvSpPr/>
          <p:nvPr/>
        </p:nvSpPr>
        <p:spPr>
          <a:xfrm>
            <a:off x="2274093" y="5429140"/>
            <a:ext cx="4469606" cy="785737"/>
          </a:xfrm>
          <a:custGeom>
            <a:avLst/>
            <a:gdLst>
              <a:gd name="connsiteX0" fmla="*/ 0 w 4469606"/>
              <a:gd name="connsiteY0" fmla="*/ 0 h 785737"/>
              <a:gd name="connsiteX1" fmla="*/ 4469606 w 4469606"/>
              <a:gd name="connsiteY1" fmla="*/ 0 h 785737"/>
              <a:gd name="connsiteX2" fmla="*/ 4469606 w 4469606"/>
              <a:gd name="connsiteY2" fmla="*/ 785737 h 785737"/>
              <a:gd name="connsiteX3" fmla="*/ 0 w 4469606"/>
              <a:gd name="connsiteY3" fmla="*/ 785737 h 785737"/>
              <a:gd name="connsiteX4" fmla="*/ 0 w 4469606"/>
              <a:gd name="connsiteY4" fmla="*/ 0 h 785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9606" h="785737">
                <a:moveTo>
                  <a:pt x="0" y="0"/>
                </a:moveTo>
                <a:lnTo>
                  <a:pt x="4469606" y="0"/>
                </a:lnTo>
                <a:lnTo>
                  <a:pt x="4469606" y="785737"/>
                </a:lnTo>
                <a:lnTo>
                  <a:pt x="0" y="785737"/>
                </a:lnTo>
                <a:lnTo>
                  <a:pt x="0" y="0"/>
                </a:lnTo>
                <a:close/>
              </a:path>
            </a:pathLst>
          </a:custGeom>
        </p:spPr>
        <p:style>
          <a:lnRef idx="1">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0665" tIns="254000" rIns="90665" bIns="254000" numCol="1" spcCol="1270" anchor="ctr" anchorCtr="0">
            <a:noAutofit/>
          </a:bodyPr>
          <a:lstStyle/>
          <a:p>
            <a:pPr marL="0" lvl="0" indent="0" algn="l" defTabSz="889000">
              <a:lnSpc>
                <a:spcPct val="90000"/>
              </a:lnSpc>
              <a:spcBef>
                <a:spcPct val="0"/>
              </a:spcBef>
              <a:spcAft>
                <a:spcPct val="35000"/>
              </a:spcAft>
              <a:buNone/>
            </a:pPr>
            <a:r>
              <a:rPr lang="en-US" sz="2000" kern="1200"/>
              <a:t>justice advocacy </a:t>
            </a:r>
          </a:p>
        </p:txBody>
      </p:sp>
      <p:sp>
        <p:nvSpPr>
          <p:cNvPr id="7" name="Freeform 6">
            <a:extLst>
              <a:ext uri="{FF2B5EF4-FFF2-40B4-BE49-F238E27FC236}">
                <a16:creationId xmlns:a16="http://schemas.microsoft.com/office/drawing/2014/main" id="{1DE63628-DC0D-FF46-8AF8-08FF742CA0A8}"/>
              </a:ext>
            </a:extLst>
          </p:cNvPr>
          <p:cNvSpPr/>
          <p:nvPr/>
        </p:nvSpPr>
        <p:spPr>
          <a:xfrm>
            <a:off x="784224" y="4232462"/>
            <a:ext cx="1489869" cy="1208463"/>
          </a:xfrm>
          <a:custGeom>
            <a:avLst/>
            <a:gdLst>
              <a:gd name="connsiteX0" fmla="*/ 0 w 1489868"/>
              <a:gd name="connsiteY0" fmla="*/ 423240 h 1208463"/>
              <a:gd name="connsiteX1" fmla="*/ 714722 w 1489868"/>
              <a:gd name="connsiteY1" fmla="*/ 423240 h 1208463"/>
              <a:gd name="connsiteX2" fmla="*/ 714722 w 1489868"/>
              <a:gd name="connsiteY2" fmla="*/ 181269 h 1208463"/>
              <a:gd name="connsiteX3" fmla="*/ 624088 w 1489868"/>
              <a:gd name="connsiteY3" fmla="*/ 181269 h 1208463"/>
              <a:gd name="connsiteX4" fmla="*/ 744934 w 1489868"/>
              <a:gd name="connsiteY4" fmla="*/ 0 h 1208463"/>
              <a:gd name="connsiteX5" fmla="*/ 865780 w 1489868"/>
              <a:gd name="connsiteY5" fmla="*/ 181269 h 1208463"/>
              <a:gd name="connsiteX6" fmla="*/ 775146 w 1489868"/>
              <a:gd name="connsiteY6" fmla="*/ 181269 h 1208463"/>
              <a:gd name="connsiteX7" fmla="*/ 775146 w 1489868"/>
              <a:gd name="connsiteY7" fmla="*/ 423240 h 1208463"/>
              <a:gd name="connsiteX8" fmla="*/ 1489868 w 1489868"/>
              <a:gd name="connsiteY8" fmla="*/ 423240 h 1208463"/>
              <a:gd name="connsiteX9" fmla="*/ 1489868 w 1489868"/>
              <a:gd name="connsiteY9" fmla="*/ 1208463 h 1208463"/>
              <a:gd name="connsiteX10" fmla="*/ 0 w 1489868"/>
              <a:gd name="connsiteY10" fmla="*/ 1208463 h 1208463"/>
              <a:gd name="connsiteX11" fmla="*/ 0 w 1489868"/>
              <a:gd name="connsiteY11" fmla="*/ 423240 h 120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9868" h="1208463">
                <a:moveTo>
                  <a:pt x="1489868" y="785223"/>
                </a:moveTo>
                <a:lnTo>
                  <a:pt x="775146" y="785223"/>
                </a:lnTo>
                <a:lnTo>
                  <a:pt x="775146" y="1027194"/>
                </a:lnTo>
                <a:lnTo>
                  <a:pt x="865780" y="1027194"/>
                </a:lnTo>
                <a:lnTo>
                  <a:pt x="744934" y="1208463"/>
                </a:lnTo>
                <a:lnTo>
                  <a:pt x="624088" y="1027194"/>
                </a:lnTo>
                <a:lnTo>
                  <a:pt x="714722" y="1027194"/>
                </a:lnTo>
                <a:lnTo>
                  <a:pt x="714722" y="785223"/>
                </a:lnTo>
                <a:lnTo>
                  <a:pt x="0" y="785223"/>
                </a:lnTo>
                <a:lnTo>
                  <a:pt x="0" y="0"/>
                </a:lnTo>
                <a:lnTo>
                  <a:pt x="1489868" y="0"/>
                </a:lnTo>
                <a:lnTo>
                  <a:pt x="1489868" y="785223"/>
                </a:lnTo>
                <a:close/>
              </a:path>
            </a:pathLst>
          </a:custGeom>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05960" tIns="199136" rIns="105959" bIns="622098" numCol="1" spcCol="1270" anchor="ctr" anchorCtr="0">
            <a:noAutofit/>
          </a:bodyPr>
          <a:lstStyle/>
          <a:p>
            <a:pPr marL="0" lvl="0" indent="0" algn="ctr" defTabSz="1244600">
              <a:lnSpc>
                <a:spcPct val="90000"/>
              </a:lnSpc>
              <a:spcBef>
                <a:spcPct val="0"/>
              </a:spcBef>
              <a:spcAft>
                <a:spcPct val="35000"/>
              </a:spcAft>
              <a:buNone/>
            </a:pPr>
            <a:r>
              <a:rPr lang="en-US" sz="2800" kern="1200"/>
              <a:t>Stage 4</a:t>
            </a:r>
          </a:p>
        </p:txBody>
      </p:sp>
      <p:sp>
        <p:nvSpPr>
          <p:cNvPr id="8" name="Freeform 7">
            <a:extLst>
              <a:ext uri="{FF2B5EF4-FFF2-40B4-BE49-F238E27FC236}">
                <a16:creationId xmlns:a16="http://schemas.microsoft.com/office/drawing/2014/main" id="{2DD7D394-B7CE-A041-83FC-5E700B94C9C9}"/>
              </a:ext>
            </a:extLst>
          </p:cNvPr>
          <p:cNvSpPr/>
          <p:nvPr/>
        </p:nvSpPr>
        <p:spPr>
          <a:xfrm>
            <a:off x="2274093" y="4232462"/>
            <a:ext cx="4469606" cy="785501"/>
          </a:xfrm>
          <a:custGeom>
            <a:avLst/>
            <a:gdLst>
              <a:gd name="connsiteX0" fmla="*/ 0 w 4469606"/>
              <a:gd name="connsiteY0" fmla="*/ 0 h 785501"/>
              <a:gd name="connsiteX1" fmla="*/ 4469606 w 4469606"/>
              <a:gd name="connsiteY1" fmla="*/ 0 h 785501"/>
              <a:gd name="connsiteX2" fmla="*/ 4469606 w 4469606"/>
              <a:gd name="connsiteY2" fmla="*/ 785501 h 785501"/>
              <a:gd name="connsiteX3" fmla="*/ 0 w 4469606"/>
              <a:gd name="connsiteY3" fmla="*/ 785501 h 785501"/>
              <a:gd name="connsiteX4" fmla="*/ 0 w 4469606"/>
              <a:gd name="connsiteY4" fmla="*/ 0 h 78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9606" h="785501">
                <a:moveTo>
                  <a:pt x="0" y="0"/>
                </a:moveTo>
                <a:lnTo>
                  <a:pt x="4469606" y="0"/>
                </a:lnTo>
                <a:lnTo>
                  <a:pt x="4469606" y="785501"/>
                </a:lnTo>
                <a:lnTo>
                  <a:pt x="0" y="785501"/>
                </a:lnTo>
                <a:lnTo>
                  <a:pt x="0" y="0"/>
                </a:lnTo>
                <a:close/>
              </a:path>
            </a:pathLst>
          </a:custGeom>
        </p:spPr>
        <p:style>
          <a:lnRef idx="1">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0665" tIns="254000" rIns="90665" bIns="254000" numCol="1" spcCol="1270" anchor="ctr" anchorCtr="0">
            <a:noAutofit/>
          </a:bodyPr>
          <a:lstStyle/>
          <a:p>
            <a:pPr marL="0" lvl="0" indent="0" algn="l" defTabSz="889000">
              <a:lnSpc>
                <a:spcPct val="90000"/>
              </a:lnSpc>
              <a:spcBef>
                <a:spcPct val="0"/>
              </a:spcBef>
              <a:spcAft>
                <a:spcPct val="35000"/>
              </a:spcAft>
              <a:buNone/>
            </a:pPr>
            <a:r>
              <a:rPr lang="en-US" sz="2000" kern="1200"/>
              <a:t>Empowerment</a:t>
            </a:r>
          </a:p>
        </p:txBody>
      </p:sp>
      <p:sp>
        <p:nvSpPr>
          <p:cNvPr id="9" name="Freeform 8">
            <a:extLst>
              <a:ext uri="{FF2B5EF4-FFF2-40B4-BE49-F238E27FC236}">
                <a16:creationId xmlns:a16="http://schemas.microsoft.com/office/drawing/2014/main" id="{AF82FA4D-6CE9-DA41-851C-5D43D1364A10}"/>
              </a:ext>
            </a:extLst>
          </p:cNvPr>
          <p:cNvSpPr/>
          <p:nvPr/>
        </p:nvSpPr>
        <p:spPr>
          <a:xfrm>
            <a:off x="784225" y="3035784"/>
            <a:ext cx="1489869" cy="1208463"/>
          </a:xfrm>
          <a:custGeom>
            <a:avLst/>
            <a:gdLst>
              <a:gd name="connsiteX0" fmla="*/ 0 w 1489868"/>
              <a:gd name="connsiteY0" fmla="*/ 423240 h 1208463"/>
              <a:gd name="connsiteX1" fmla="*/ 714722 w 1489868"/>
              <a:gd name="connsiteY1" fmla="*/ 423240 h 1208463"/>
              <a:gd name="connsiteX2" fmla="*/ 714722 w 1489868"/>
              <a:gd name="connsiteY2" fmla="*/ 181269 h 1208463"/>
              <a:gd name="connsiteX3" fmla="*/ 624088 w 1489868"/>
              <a:gd name="connsiteY3" fmla="*/ 181269 h 1208463"/>
              <a:gd name="connsiteX4" fmla="*/ 744934 w 1489868"/>
              <a:gd name="connsiteY4" fmla="*/ 0 h 1208463"/>
              <a:gd name="connsiteX5" fmla="*/ 865780 w 1489868"/>
              <a:gd name="connsiteY5" fmla="*/ 181269 h 1208463"/>
              <a:gd name="connsiteX6" fmla="*/ 775146 w 1489868"/>
              <a:gd name="connsiteY6" fmla="*/ 181269 h 1208463"/>
              <a:gd name="connsiteX7" fmla="*/ 775146 w 1489868"/>
              <a:gd name="connsiteY7" fmla="*/ 423240 h 1208463"/>
              <a:gd name="connsiteX8" fmla="*/ 1489868 w 1489868"/>
              <a:gd name="connsiteY8" fmla="*/ 423240 h 1208463"/>
              <a:gd name="connsiteX9" fmla="*/ 1489868 w 1489868"/>
              <a:gd name="connsiteY9" fmla="*/ 1208463 h 1208463"/>
              <a:gd name="connsiteX10" fmla="*/ 0 w 1489868"/>
              <a:gd name="connsiteY10" fmla="*/ 1208463 h 1208463"/>
              <a:gd name="connsiteX11" fmla="*/ 0 w 1489868"/>
              <a:gd name="connsiteY11" fmla="*/ 423240 h 120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9868" h="1208463">
                <a:moveTo>
                  <a:pt x="1489868" y="785223"/>
                </a:moveTo>
                <a:lnTo>
                  <a:pt x="775146" y="785223"/>
                </a:lnTo>
                <a:lnTo>
                  <a:pt x="775146" y="1027194"/>
                </a:lnTo>
                <a:lnTo>
                  <a:pt x="865780" y="1027194"/>
                </a:lnTo>
                <a:lnTo>
                  <a:pt x="744934" y="1208463"/>
                </a:lnTo>
                <a:lnTo>
                  <a:pt x="624088" y="1027194"/>
                </a:lnTo>
                <a:lnTo>
                  <a:pt x="714722" y="1027194"/>
                </a:lnTo>
                <a:lnTo>
                  <a:pt x="714722" y="785223"/>
                </a:lnTo>
                <a:lnTo>
                  <a:pt x="0" y="785223"/>
                </a:lnTo>
                <a:lnTo>
                  <a:pt x="0" y="0"/>
                </a:lnTo>
                <a:lnTo>
                  <a:pt x="1489868" y="0"/>
                </a:lnTo>
                <a:lnTo>
                  <a:pt x="1489868" y="785223"/>
                </a:lnTo>
                <a:close/>
              </a:path>
            </a:pathLst>
          </a:custGeom>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05959" tIns="199136" rIns="105960" bIns="622098" numCol="1" spcCol="1270" anchor="ctr" anchorCtr="0">
            <a:noAutofit/>
          </a:bodyPr>
          <a:lstStyle/>
          <a:p>
            <a:pPr marL="0" lvl="0" indent="0" algn="ctr" defTabSz="1244600">
              <a:lnSpc>
                <a:spcPct val="90000"/>
              </a:lnSpc>
              <a:spcBef>
                <a:spcPct val="0"/>
              </a:spcBef>
              <a:spcAft>
                <a:spcPct val="35000"/>
              </a:spcAft>
              <a:buNone/>
            </a:pPr>
            <a:r>
              <a:rPr lang="en-US" sz="2800" kern="1200"/>
              <a:t>Stage 3</a:t>
            </a:r>
          </a:p>
        </p:txBody>
      </p:sp>
      <p:sp>
        <p:nvSpPr>
          <p:cNvPr id="11" name="Freeform 10">
            <a:extLst>
              <a:ext uri="{FF2B5EF4-FFF2-40B4-BE49-F238E27FC236}">
                <a16:creationId xmlns:a16="http://schemas.microsoft.com/office/drawing/2014/main" id="{BC496154-9933-384E-9F27-70A15A385C84}"/>
              </a:ext>
            </a:extLst>
          </p:cNvPr>
          <p:cNvSpPr/>
          <p:nvPr/>
        </p:nvSpPr>
        <p:spPr>
          <a:xfrm>
            <a:off x="2274093" y="3035784"/>
            <a:ext cx="4469606" cy="785501"/>
          </a:xfrm>
          <a:custGeom>
            <a:avLst/>
            <a:gdLst>
              <a:gd name="connsiteX0" fmla="*/ 0 w 4469606"/>
              <a:gd name="connsiteY0" fmla="*/ 0 h 785501"/>
              <a:gd name="connsiteX1" fmla="*/ 4469606 w 4469606"/>
              <a:gd name="connsiteY1" fmla="*/ 0 h 785501"/>
              <a:gd name="connsiteX2" fmla="*/ 4469606 w 4469606"/>
              <a:gd name="connsiteY2" fmla="*/ 785501 h 785501"/>
              <a:gd name="connsiteX3" fmla="*/ 0 w 4469606"/>
              <a:gd name="connsiteY3" fmla="*/ 785501 h 785501"/>
              <a:gd name="connsiteX4" fmla="*/ 0 w 4469606"/>
              <a:gd name="connsiteY4" fmla="*/ 0 h 78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9606" h="785501">
                <a:moveTo>
                  <a:pt x="0" y="0"/>
                </a:moveTo>
                <a:lnTo>
                  <a:pt x="4469606" y="0"/>
                </a:lnTo>
                <a:lnTo>
                  <a:pt x="4469606" y="785501"/>
                </a:lnTo>
                <a:lnTo>
                  <a:pt x="0" y="785501"/>
                </a:lnTo>
                <a:lnTo>
                  <a:pt x="0" y="0"/>
                </a:lnTo>
                <a:close/>
              </a:path>
            </a:pathLst>
          </a:custGeom>
        </p:spPr>
        <p:style>
          <a:lnRef idx="1">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0665" tIns="254000" rIns="90665" bIns="254000" numCol="1" spcCol="1270" anchor="ctr" anchorCtr="0">
            <a:noAutofit/>
          </a:bodyPr>
          <a:lstStyle/>
          <a:p>
            <a:pPr marL="0" lvl="0" indent="0" algn="l" defTabSz="889000">
              <a:lnSpc>
                <a:spcPct val="90000"/>
              </a:lnSpc>
              <a:spcBef>
                <a:spcPct val="0"/>
              </a:spcBef>
              <a:spcAft>
                <a:spcPct val="35000"/>
              </a:spcAft>
              <a:buNone/>
            </a:pPr>
            <a:r>
              <a:rPr lang="en-US" sz="2000" kern="1200"/>
              <a:t>Liberatory Critical Consciousness</a:t>
            </a:r>
          </a:p>
        </p:txBody>
      </p:sp>
      <p:sp>
        <p:nvSpPr>
          <p:cNvPr id="13" name="Freeform 12">
            <a:extLst>
              <a:ext uri="{FF2B5EF4-FFF2-40B4-BE49-F238E27FC236}">
                <a16:creationId xmlns:a16="http://schemas.microsoft.com/office/drawing/2014/main" id="{4C860722-9A78-5246-9AB2-922E2E311FC7}"/>
              </a:ext>
            </a:extLst>
          </p:cNvPr>
          <p:cNvSpPr/>
          <p:nvPr/>
        </p:nvSpPr>
        <p:spPr>
          <a:xfrm>
            <a:off x="784225" y="1839107"/>
            <a:ext cx="1489868" cy="1208463"/>
          </a:xfrm>
          <a:custGeom>
            <a:avLst/>
            <a:gdLst>
              <a:gd name="connsiteX0" fmla="*/ 0 w 1489868"/>
              <a:gd name="connsiteY0" fmla="*/ 423240 h 1208463"/>
              <a:gd name="connsiteX1" fmla="*/ 714722 w 1489868"/>
              <a:gd name="connsiteY1" fmla="*/ 423240 h 1208463"/>
              <a:gd name="connsiteX2" fmla="*/ 714722 w 1489868"/>
              <a:gd name="connsiteY2" fmla="*/ 181269 h 1208463"/>
              <a:gd name="connsiteX3" fmla="*/ 624088 w 1489868"/>
              <a:gd name="connsiteY3" fmla="*/ 181269 h 1208463"/>
              <a:gd name="connsiteX4" fmla="*/ 744934 w 1489868"/>
              <a:gd name="connsiteY4" fmla="*/ 0 h 1208463"/>
              <a:gd name="connsiteX5" fmla="*/ 865780 w 1489868"/>
              <a:gd name="connsiteY5" fmla="*/ 181269 h 1208463"/>
              <a:gd name="connsiteX6" fmla="*/ 775146 w 1489868"/>
              <a:gd name="connsiteY6" fmla="*/ 181269 h 1208463"/>
              <a:gd name="connsiteX7" fmla="*/ 775146 w 1489868"/>
              <a:gd name="connsiteY7" fmla="*/ 423240 h 1208463"/>
              <a:gd name="connsiteX8" fmla="*/ 1489868 w 1489868"/>
              <a:gd name="connsiteY8" fmla="*/ 423240 h 1208463"/>
              <a:gd name="connsiteX9" fmla="*/ 1489868 w 1489868"/>
              <a:gd name="connsiteY9" fmla="*/ 1208463 h 1208463"/>
              <a:gd name="connsiteX10" fmla="*/ 0 w 1489868"/>
              <a:gd name="connsiteY10" fmla="*/ 1208463 h 1208463"/>
              <a:gd name="connsiteX11" fmla="*/ 0 w 1489868"/>
              <a:gd name="connsiteY11" fmla="*/ 423240 h 120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9868" h="1208463">
                <a:moveTo>
                  <a:pt x="1489868" y="785223"/>
                </a:moveTo>
                <a:lnTo>
                  <a:pt x="775146" y="785223"/>
                </a:lnTo>
                <a:lnTo>
                  <a:pt x="775146" y="1027194"/>
                </a:lnTo>
                <a:lnTo>
                  <a:pt x="865780" y="1027194"/>
                </a:lnTo>
                <a:lnTo>
                  <a:pt x="744934" y="1208463"/>
                </a:lnTo>
                <a:lnTo>
                  <a:pt x="624088" y="1027194"/>
                </a:lnTo>
                <a:lnTo>
                  <a:pt x="714722" y="1027194"/>
                </a:lnTo>
                <a:lnTo>
                  <a:pt x="714722" y="785223"/>
                </a:lnTo>
                <a:lnTo>
                  <a:pt x="0" y="785223"/>
                </a:lnTo>
                <a:lnTo>
                  <a:pt x="0" y="0"/>
                </a:lnTo>
                <a:lnTo>
                  <a:pt x="1489868" y="0"/>
                </a:lnTo>
                <a:lnTo>
                  <a:pt x="1489868" y="785223"/>
                </a:lnTo>
                <a:close/>
              </a:path>
            </a:pathLst>
          </a:custGeom>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05959" tIns="199136" rIns="105959" bIns="622098" numCol="1" spcCol="1270" anchor="ctr" anchorCtr="0">
            <a:noAutofit/>
          </a:bodyPr>
          <a:lstStyle/>
          <a:p>
            <a:pPr marL="0" lvl="0" indent="0" algn="ctr" defTabSz="1244600">
              <a:lnSpc>
                <a:spcPct val="90000"/>
              </a:lnSpc>
              <a:spcBef>
                <a:spcPct val="0"/>
              </a:spcBef>
              <a:spcAft>
                <a:spcPct val="35000"/>
              </a:spcAft>
              <a:buNone/>
            </a:pPr>
            <a:r>
              <a:rPr lang="en-US" sz="2800" kern="1200"/>
              <a:t>Stage 2</a:t>
            </a:r>
          </a:p>
        </p:txBody>
      </p:sp>
      <p:sp>
        <p:nvSpPr>
          <p:cNvPr id="14" name="Freeform 13">
            <a:extLst>
              <a:ext uri="{FF2B5EF4-FFF2-40B4-BE49-F238E27FC236}">
                <a16:creationId xmlns:a16="http://schemas.microsoft.com/office/drawing/2014/main" id="{358B59D8-B7FA-C349-A1BE-D7C6FBAB27C1}"/>
              </a:ext>
            </a:extLst>
          </p:cNvPr>
          <p:cNvSpPr/>
          <p:nvPr/>
        </p:nvSpPr>
        <p:spPr>
          <a:xfrm>
            <a:off x="2274093" y="1839107"/>
            <a:ext cx="4469606" cy="785501"/>
          </a:xfrm>
          <a:custGeom>
            <a:avLst/>
            <a:gdLst>
              <a:gd name="connsiteX0" fmla="*/ 0 w 4469606"/>
              <a:gd name="connsiteY0" fmla="*/ 0 h 785501"/>
              <a:gd name="connsiteX1" fmla="*/ 4469606 w 4469606"/>
              <a:gd name="connsiteY1" fmla="*/ 0 h 785501"/>
              <a:gd name="connsiteX2" fmla="*/ 4469606 w 4469606"/>
              <a:gd name="connsiteY2" fmla="*/ 785501 h 785501"/>
              <a:gd name="connsiteX3" fmla="*/ 0 w 4469606"/>
              <a:gd name="connsiteY3" fmla="*/ 785501 h 785501"/>
              <a:gd name="connsiteX4" fmla="*/ 0 w 4469606"/>
              <a:gd name="connsiteY4" fmla="*/ 0 h 78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9606" h="785501">
                <a:moveTo>
                  <a:pt x="0" y="0"/>
                </a:moveTo>
                <a:lnTo>
                  <a:pt x="4469606" y="0"/>
                </a:lnTo>
                <a:lnTo>
                  <a:pt x="4469606" y="785501"/>
                </a:lnTo>
                <a:lnTo>
                  <a:pt x="0" y="785501"/>
                </a:lnTo>
                <a:lnTo>
                  <a:pt x="0" y="0"/>
                </a:lnTo>
                <a:close/>
              </a:path>
            </a:pathLst>
          </a:custGeom>
        </p:spPr>
        <p:style>
          <a:lnRef idx="1">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0665" tIns="254000" rIns="90665" bIns="254000" numCol="1" spcCol="1270" anchor="ctr" anchorCtr="0">
            <a:noAutofit/>
          </a:bodyPr>
          <a:lstStyle/>
          <a:p>
            <a:pPr marL="0" lvl="0" indent="0" algn="l" defTabSz="889000">
              <a:lnSpc>
                <a:spcPct val="90000"/>
              </a:lnSpc>
              <a:spcBef>
                <a:spcPct val="0"/>
              </a:spcBef>
              <a:spcAft>
                <a:spcPct val="35000"/>
              </a:spcAft>
              <a:buNone/>
            </a:pPr>
            <a:r>
              <a:rPr lang="en-US" sz="2000" kern="1200"/>
              <a:t>Multicultural integration</a:t>
            </a:r>
          </a:p>
        </p:txBody>
      </p:sp>
      <p:sp>
        <p:nvSpPr>
          <p:cNvPr id="15" name="Freeform 14">
            <a:extLst>
              <a:ext uri="{FF2B5EF4-FFF2-40B4-BE49-F238E27FC236}">
                <a16:creationId xmlns:a16="http://schemas.microsoft.com/office/drawing/2014/main" id="{4492AA32-6AF4-FB4D-80C2-D0081280C4D4}"/>
              </a:ext>
            </a:extLst>
          </p:cNvPr>
          <p:cNvSpPr/>
          <p:nvPr/>
        </p:nvSpPr>
        <p:spPr>
          <a:xfrm>
            <a:off x="784224" y="642429"/>
            <a:ext cx="1489869" cy="1208464"/>
          </a:xfrm>
          <a:custGeom>
            <a:avLst/>
            <a:gdLst>
              <a:gd name="connsiteX0" fmla="*/ 0 w 1489868"/>
              <a:gd name="connsiteY0" fmla="*/ 423240 h 1208463"/>
              <a:gd name="connsiteX1" fmla="*/ 714722 w 1489868"/>
              <a:gd name="connsiteY1" fmla="*/ 423240 h 1208463"/>
              <a:gd name="connsiteX2" fmla="*/ 714722 w 1489868"/>
              <a:gd name="connsiteY2" fmla="*/ 181269 h 1208463"/>
              <a:gd name="connsiteX3" fmla="*/ 624088 w 1489868"/>
              <a:gd name="connsiteY3" fmla="*/ 181269 h 1208463"/>
              <a:gd name="connsiteX4" fmla="*/ 744934 w 1489868"/>
              <a:gd name="connsiteY4" fmla="*/ 0 h 1208463"/>
              <a:gd name="connsiteX5" fmla="*/ 865780 w 1489868"/>
              <a:gd name="connsiteY5" fmla="*/ 181269 h 1208463"/>
              <a:gd name="connsiteX6" fmla="*/ 775146 w 1489868"/>
              <a:gd name="connsiteY6" fmla="*/ 181269 h 1208463"/>
              <a:gd name="connsiteX7" fmla="*/ 775146 w 1489868"/>
              <a:gd name="connsiteY7" fmla="*/ 423240 h 1208463"/>
              <a:gd name="connsiteX8" fmla="*/ 1489868 w 1489868"/>
              <a:gd name="connsiteY8" fmla="*/ 423240 h 1208463"/>
              <a:gd name="connsiteX9" fmla="*/ 1489868 w 1489868"/>
              <a:gd name="connsiteY9" fmla="*/ 1208463 h 1208463"/>
              <a:gd name="connsiteX10" fmla="*/ 0 w 1489868"/>
              <a:gd name="connsiteY10" fmla="*/ 1208463 h 1208463"/>
              <a:gd name="connsiteX11" fmla="*/ 0 w 1489868"/>
              <a:gd name="connsiteY11" fmla="*/ 423240 h 120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9868" h="1208463">
                <a:moveTo>
                  <a:pt x="1489868" y="785223"/>
                </a:moveTo>
                <a:lnTo>
                  <a:pt x="775146" y="785223"/>
                </a:lnTo>
                <a:lnTo>
                  <a:pt x="775146" y="1027194"/>
                </a:lnTo>
                <a:lnTo>
                  <a:pt x="865780" y="1027194"/>
                </a:lnTo>
                <a:lnTo>
                  <a:pt x="744934" y="1208463"/>
                </a:lnTo>
                <a:lnTo>
                  <a:pt x="624088" y="1027194"/>
                </a:lnTo>
                <a:lnTo>
                  <a:pt x="714722" y="1027194"/>
                </a:lnTo>
                <a:lnTo>
                  <a:pt x="714722" y="785223"/>
                </a:lnTo>
                <a:lnTo>
                  <a:pt x="0" y="785223"/>
                </a:lnTo>
                <a:lnTo>
                  <a:pt x="0" y="0"/>
                </a:lnTo>
                <a:lnTo>
                  <a:pt x="1489868" y="0"/>
                </a:lnTo>
                <a:lnTo>
                  <a:pt x="1489868" y="785223"/>
                </a:lnTo>
                <a:close/>
              </a:path>
            </a:pathLst>
          </a:custGeom>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05960" tIns="199136" rIns="105959" bIns="622099" numCol="1" spcCol="1270" anchor="ctr" anchorCtr="0">
            <a:noAutofit/>
          </a:bodyPr>
          <a:lstStyle/>
          <a:p>
            <a:pPr marL="0" lvl="0" indent="0" algn="ctr" defTabSz="1244600">
              <a:lnSpc>
                <a:spcPct val="90000"/>
              </a:lnSpc>
              <a:spcBef>
                <a:spcPct val="0"/>
              </a:spcBef>
              <a:spcAft>
                <a:spcPct val="35000"/>
              </a:spcAft>
              <a:buNone/>
            </a:pPr>
            <a:r>
              <a:rPr lang="en-US" sz="2800" kern="1200"/>
              <a:t>Stage 1</a:t>
            </a:r>
          </a:p>
        </p:txBody>
      </p:sp>
      <p:sp>
        <p:nvSpPr>
          <p:cNvPr id="16" name="Freeform 15">
            <a:extLst>
              <a:ext uri="{FF2B5EF4-FFF2-40B4-BE49-F238E27FC236}">
                <a16:creationId xmlns:a16="http://schemas.microsoft.com/office/drawing/2014/main" id="{75A814A4-94D5-ED45-9F7E-3F1B5DE3009C}"/>
              </a:ext>
            </a:extLst>
          </p:cNvPr>
          <p:cNvSpPr/>
          <p:nvPr/>
        </p:nvSpPr>
        <p:spPr>
          <a:xfrm>
            <a:off x="2274093" y="642429"/>
            <a:ext cx="4469606" cy="785501"/>
          </a:xfrm>
          <a:custGeom>
            <a:avLst/>
            <a:gdLst>
              <a:gd name="connsiteX0" fmla="*/ 0 w 4469606"/>
              <a:gd name="connsiteY0" fmla="*/ 0 h 785501"/>
              <a:gd name="connsiteX1" fmla="*/ 4469606 w 4469606"/>
              <a:gd name="connsiteY1" fmla="*/ 0 h 785501"/>
              <a:gd name="connsiteX2" fmla="*/ 4469606 w 4469606"/>
              <a:gd name="connsiteY2" fmla="*/ 785501 h 785501"/>
              <a:gd name="connsiteX3" fmla="*/ 0 w 4469606"/>
              <a:gd name="connsiteY3" fmla="*/ 785501 h 785501"/>
              <a:gd name="connsiteX4" fmla="*/ 0 w 4469606"/>
              <a:gd name="connsiteY4" fmla="*/ 0 h 78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9606" h="785501">
                <a:moveTo>
                  <a:pt x="0" y="0"/>
                </a:moveTo>
                <a:lnTo>
                  <a:pt x="4469606" y="0"/>
                </a:lnTo>
                <a:lnTo>
                  <a:pt x="4469606" y="785501"/>
                </a:lnTo>
                <a:lnTo>
                  <a:pt x="0" y="785501"/>
                </a:lnTo>
                <a:lnTo>
                  <a:pt x="0" y="0"/>
                </a:lnTo>
                <a:close/>
              </a:path>
            </a:pathLst>
          </a:custGeom>
        </p:spPr>
        <p:style>
          <a:lnRef idx="1">
            <a:schemeClr val="accent4">
              <a:alpha val="90000"/>
              <a:tint val="40000"/>
              <a:hueOff val="0"/>
              <a:satOff val="0"/>
              <a:lumOff val="0"/>
              <a:alphaOff val="0"/>
            </a:schemeClr>
          </a:lnRef>
          <a:fillRef idx="1">
            <a:schemeClr val="accent4">
              <a:alpha val="90000"/>
              <a:tint val="40000"/>
              <a:hueOff val="0"/>
              <a:satOff val="0"/>
              <a:lumOff val="0"/>
              <a:alphaOff val="0"/>
            </a:schemeClr>
          </a:fillRef>
          <a:effectRef idx="0">
            <a:schemeClr val="accent4">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0665" tIns="254000" rIns="90665" bIns="254000" numCol="1" spcCol="1270" anchor="ctr" anchorCtr="0">
            <a:noAutofit/>
          </a:bodyPr>
          <a:lstStyle/>
          <a:p>
            <a:pPr marL="0" lvl="0" indent="0" algn="l" defTabSz="889000">
              <a:lnSpc>
                <a:spcPct val="90000"/>
              </a:lnSpc>
              <a:spcBef>
                <a:spcPct val="0"/>
              </a:spcBef>
              <a:spcAft>
                <a:spcPct val="35000"/>
              </a:spcAft>
              <a:buNone/>
            </a:pPr>
            <a:r>
              <a:rPr lang="en-US" sz="2000" kern="1200"/>
              <a:t>Naivety</a:t>
            </a:r>
          </a:p>
        </p:txBody>
      </p:sp>
      <p:sp>
        <p:nvSpPr>
          <p:cNvPr id="17" name="TextBox 16">
            <a:extLst>
              <a:ext uri="{FF2B5EF4-FFF2-40B4-BE49-F238E27FC236}">
                <a16:creationId xmlns:a16="http://schemas.microsoft.com/office/drawing/2014/main" id="{F2A3F995-DC54-FC4A-9E3D-67D6D069A38E}"/>
              </a:ext>
            </a:extLst>
          </p:cNvPr>
          <p:cNvSpPr txBox="1"/>
          <p:nvPr/>
        </p:nvSpPr>
        <p:spPr>
          <a:xfrm>
            <a:off x="9260114" y="6299200"/>
            <a:ext cx="2598057" cy="369332"/>
          </a:xfrm>
          <a:prstGeom prst="rect">
            <a:avLst/>
          </a:prstGeom>
          <a:noFill/>
        </p:spPr>
        <p:txBody>
          <a:bodyPr wrap="square" rtlCol="0">
            <a:spAutoFit/>
          </a:bodyPr>
          <a:lstStyle/>
          <a:p>
            <a:r>
              <a:rPr lang="en-US" dirty="0"/>
              <a:t>(Gladding, 2016)</a:t>
            </a:r>
          </a:p>
        </p:txBody>
      </p:sp>
    </p:spTree>
    <p:extLst>
      <p:ext uri="{BB962C8B-B14F-4D97-AF65-F5344CB8AC3E}">
        <p14:creationId xmlns:p14="http://schemas.microsoft.com/office/powerpoint/2010/main" val="40255142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4"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49E10-F352-734D-BC23-B41183E2D90C}"/>
              </a:ext>
            </a:extLst>
          </p:cNvPr>
          <p:cNvSpPr>
            <a:spLocks noGrp="1"/>
          </p:cNvSpPr>
          <p:nvPr>
            <p:ph type="title"/>
          </p:nvPr>
        </p:nvSpPr>
        <p:spPr>
          <a:xfrm>
            <a:off x="1390650" y="685800"/>
            <a:ext cx="9886950" cy="1485900"/>
          </a:xfrm>
        </p:spPr>
        <p:txBody>
          <a:bodyPr>
            <a:normAutofit/>
          </a:bodyPr>
          <a:lstStyle/>
          <a:p>
            <a:r>
              <a:rPr lang="en-US" dirty="0"/>
              <a:t>Integrating Social Justice to Group-Work</a:t>
            </a:r>
          </a:p>
        </p:txBody>
      </p:sp>
      <p:sp>
        <p:nvSpPr>
          <p:cNvPr id="3" name="Content Placeholder 2">
            <a:extLst>
              <a:ext uri="{FF2B5EF4-FFF2-40B4-BE49-F238E27FC236}">
                <a16:creationId xmlns:a16="http://schemas.microsoft.com/office/drawing/2014/main" id="{A64B0323-18A0-D34C-8C9F-F8A9E5AC6FDD}"/>
              </a:ext>
            </a:extLst>
          </p:cNvPr>
          <p:cNvSpPr>
            <a:spLocks noGrp="1"/>
          </p:cNvSpPr>
          <p:nvPr>
            <p:ph idx="1"/>
          </p:nvPr>
        </p:nvSpPr>
        <p:spPr>
          <a:xfrm>
            <a:off x="926191" y="1966685"/>
            <a:ext cx="6984095" cy="4131407"/>
          </a:xfrm>
        </p:spPr>
        <p:txBody>
          <a:bodyPr>
            <a:normAutofit/>
          </a:bodyPr>
          <a:lstStyle/>
          <a:p>
            <a:r>
              <a:rPr lang="en-US" sz="2800" dirty="0"/>
              <a:t>Find new ways to promote equity</a:t>
            </a:r>
          </a:p>
          <a:p>
            <a:r>
              <a:rPr lang="en-US" sz="2800" dirty="0"/>
              <a:t>Egalitarianism</a:t>
            </a:r>
          </a:p>
          <a:p>
            <a:r>
              <a:rPr lang="en-US" sz="2800" dirty="0"/>
              <a:t>Encourage Discussions about various imbalances</a:t>
            </a:r>
          </a:p>
          <a:p>
            <a:r>
              <a:rPr lang="en-US" sz="2800" dirty="0"/>
              <a:t>Client systems</a:t>
            </a:r>
          </a:p>
          <a:p>
            <a:r>
              <a:rPr lang="en-US" sz="2800" dirty="0"/>
              <a:t>Empower members</a:t>
            </a:r>
          </a:p>
          <a:p>
            <a:endParaRPr lang="en-US" sz="2800" dirty="0"/>
          </a:p>
          <a:p>
            <a:endParaRPr lang="en-US" sz="2800" dirty="0"/>
          </a:p>
        </p:txBody>
      </p:sp>
      <p:pic>
        <p:nvPicPr>
          <p:cNvPr id="4" name="Picture 3">
            <a:extLst>
              <a:ext uri="{FF2B5EF4-FFF2-40B4-BE49-F238E27FC236}">
                <a16:creationId xmlns:a16="http://schemas.microsoft.com/office/drawing/2014/main" id="{F3871E33-C146-4F46-B3FF-74226671B9A8}"/>
              </a:ext>
            </a:extLst>
          </p:cNvPr>
          <p:cNvPicPr>
            <a:picLocks noChangeAspect="1"/>
          </p:cNvPicPr>
          <p:nvPr/>
        </p:nvPicPr>
        <p:blipFill rotWithShape="1">
          <a:blip r:embed="rId3"/>
          <a:srcRect l="25046" r="23076"/>
          <a:stretch/>
        </p:blipFill>
        <p:spPr>
          <a:xfrm>
            <a:off x="8061437" y="2401556"/>
            <a:ext cx="3211495" cy="3466681"/>
          </a:xfrm>
          <a:prstGeom prst="rect">
            <a:avLst/>
          </a:prstGeom>
        </p:spPr>
      </p:pic>
      <p:sp>
        <p:nvSpPr>
          <p:cNvPr id="6" name="TextBox 5">
            <a:extLst>
              <a:ext uri="{FF2B5EF4-FFF2-40B4-BE49-F238E27FC236}">
                <a16:creationId xmlns:a16="http://schemas.microsoft.com/office/drawing/2014/main" id="{9ABE36FE-B4C6-114A-A4FA-A6F7AF7A05FE}"/>
              </a:ext>
            </a:extLst>
          </p:cNvPr>
          <p:cNvSpPr txBox="1"/>
          <p:nvPr/>
        </p:nvSpPr>
        <p:spPr>
          <a:xfrm>
            <a:off x="8568516" y="6098093"/>
            <a:ext cx="2704416" cy="369332"/>
          </a:xfrm>
          <a:prstGeom prst="rect">
            <a:avLst/>
          </a:prstGeom>
          <a:noFill/>
        </p:spPr>
        <p:txBody>
          <a:bodyPr wrap="square" rtlCol="0">
            <a:spAutoFit/>
          </a:bodyPr>
          <a:lstStyle/>
          <a:p>
            <a:r>
              <a:rPr lang="en-US" dirty="0"/>
              <a:t>(Corey &amp; Corey, 2010)</a:t>
            </a:r>
          </a:p>
        </p:txBody>
      </p:sp>
    </p:spTree>
    <p:extLst>
      <p:ext uri="{BB962C8B-B14F-4D97-AF65-F5344CB8AC3E}">
        <p14:creationId xmlns:p14="http://schemas.microsoft.com/office/powerpoint/2010/main" val="124710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set>
                                      <p:cBhvr override="childStyle">
                                        <p:cTn dur="1" fill="hold" display="0" masterRel="nextClick" afterEffect="1"/>
                                        <p:tgtEl>
                                          <p:spTgt spid="3">
                                            <p:txEl>
                                              <p:pRg st="4" end="4"/>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D213B41-AC9B-4E61-BEED-FF4C168A8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1F352E2-FDF2-7C45-ABE3-BE8F8FE9A53A}"/>
              </a:ext>
            </a:extLst>
          </p:cNvPr>
          <p:cNvSpPr>
            <a:spLocks noGrp="1"/>
          </p:cNvSpPr>
          <p:nvPr>
            <p:ph type="ctrTitle"/>
          </p:nvPr>
        </p:nvSpPr>
        <p:spPr>
          <a:xfrm>
            <a:off x="659230" y="4484772"/>
            <a:ext cx="10869750" cy="1237298"/>
          </a:xfrm>
        </p:spPr>
        <p:txBody>
          <a:bodyPr>
            <a:normAutofit/>
          </a:bodyPr>
          <a:lstStyle/>
          <a:p>
            <a:r>
              <a:rPr lang="en-US" sz="5400" dirty="0"/>
              <a:t>Culturally Relevant Strategies</a:t>
            </a:r>
          </a:p>
        </p:txBody>
      </p:sp>
      <p:sp>
        <p:nvSpPr>
          <p:cNvPr id="5" name="Subtitle 4">
            <a:extLst>
              <a:ext uri="{FF2B5EF4-FFF2-40B4-BE49-F238E27FC236}">
                <a16:creationId xmlns:a16="http://schemas.microsoft.com/office/drawing/2014/main" id="{E3AE2B61-CD5F-5941-A2D4-51F6FFD6EFEB}"/>
              </a:ext>
            </a:extLst>
          </p:cNvPr>
          <p:cNvSpPr>
            <a:spLocks noGrp="1"/>
          </p:cNvSpPr>
          <p:nvPr>
            <p:ph type="subTitle" idx="1"/>
          </p:nvPr>
        </p:nvSpPr>
        <p:spPr>
          <a:xfrm>
            <a:off x="659230" y="5722070"/>
            <a:ext cx="10869750" cy="509048"/>
          </a:xfrm>
        </p:spPr>
        <p:txBody>
          <a:bodyPr>
            <a:normAutofit/>
          </a:bodyPr>
          <a:lstStyle/>
          <a:p>
            <a:r>
              <a:rPr lang="en-US" dirty="0"/>
              <a:t>For Designing and Facilitating Groups</a:t>
            </a:r>
          </a:p>
        </p:txBody>
      </p:sp>
      <p:sp>
        <p:nvSpPr>
          <p:cNvPr id="13" name="Freeform 6">
            <a:extLst>
              <a:ext uri="{FF2B5EF4-FFF2-40B4-BE49-F238E27FC236}">
                <a16:creationId xmlns:a16="http://schemas.microsoft.com/office/drawing/2014/main" id="{D8BB75D5-93A7-4EC9-A2FB-DCBDE6DE3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046527" y="-133294"/>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15" name="Freeform 6">
            <a:extLst>
              <a:ext uri="{FF2B5EF4-FFF2-40B4-BE49-F238E27FC236}">
                <a16:creationId xmlns:a16="http://schemas.microsoft.com/office/drawing/2014/main" id="{628FBD9F-3B86-4C98-8F77-383320737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7838485" y="614084"/>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6" name="Picture 5">
            <a:extLst>
              <a:ext uri="{FF2B5EF4-FFF2-40B4-BE49-F238E27FC236}">
                <a16:creationId xmlns:a16="http://schemas.microsoft.com/office/drawing/2014/main" id="{313102D6-1637-D54E-A238-CCE8213001D0}"/>
              </a:ext>
            </a:extLst>
          </p:cNvPr>
          <p:cNvPicPr>
            <a:picLocks noChangeAspect="1"/>
          </p:cNvPicPr>
          <p:nvPr/>
        </p:nvPicPr>
        <p:blipFill>
          <a:blip r:embed="rId3"/>
          <a:stretch>
            <a:fillRect/>
          </a:stretch>
        </p:blipFill>
        <p:spPr>
          <a:xfrm>
            <a:off x="3301814" y="1150341"/>
            <a:ext cx="5559269" cy="2585314"/>
          </a:xfrm>
          <a:prstGeom prst="rect">
            <a:avLst/>
          </a:prstGeom>
        </p:spPr>
      </p:pic>
    </p:spTree>
    <p:extLst>
      <p:ext uri="{BB962C8B-B14F-4D97-AF65-F5344CB8AC3E}">
        <p14:creationId xmlns:p14="http://schemas.microsoft.com/office/powerpoint/2010/main" val="1660041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3F4AB-FA79-9D4E-9589-10990A01C5A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A0108AF-06FF-D541-B8AC-1245C515CB2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FFCF338-EB3F-9845-8B92-F35D6C957029}"/>
              </a:ext>
            </a:extLst>
          </p:cNvPr>
          <p:cNvPicPr>
            <a:picLocks noChangeAspect="1"/>
          </p:cNvPicPr>
          <p:nvPr/>
        </p:nvPicPr>
        <p:blipFill>
          <a:blip r:embed="rId3"/>
          <a:stretch>
            <a:fillRect/>
          </a:stretch>
        </p:blipFill>
        <p:spPr>
          <a:xfrm>
            <a:off x="505239" y="0"/>
            <a:ext cx="11181522" cy="6858000"/>
          </a:xfrm>
          <a:prstGeom prst="rect">
            <a:avLst/>
          </a:prstGeom>
        </p:spPr>
      </p:pic>
    </p:spTree>
    <p:extLst>
      <p:ext uri="{BB962C8B-B14F-4D97-AF65-F5344CB8AC3E}">
        <p14:creationId xmlns:p14="http://schemas.microsoft.com/office/powerpoint/2010/main" val="3000032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96282C0-351C-48EE-A89D-D662C5DB2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18E8A4-E338-2C4A-A2E7-77CD217A3DEC}"/>
              </a:ext>
            </a:extLst>
          </p:cNvPr>
          <p:cNvSpPr>
            <a:spLocks noGrp="1"/>
          </p:cNvSpPr>
          <p:nvPr>
            <p:ph type="title"/>
          </p:nvPr>
        </p:nvSpPr>
        <p:spPr>
          <a:xfrm>
            <a:off x="5100824" y="685800"/>
            <a:ext cx="6176776" cy="1485900"/>
          </a:xfrm>
        </p:spPr>
        <p:txBody>
          <a:bodyPr>
            <a:normAutofit/>
          </a:bodyPr>
          <a:lstStyle/>
          <a:p>
            <a:r>
              <a:rPr lang="en-US" dirty="0"/>
              <a:t>Challenges of Culturally Diverse Groups</a:t>
            </a:r>
          </a:p>
        </p:txBody>
      </p:sp>
      <p:pic>
        <p:nvPicPr>
          <p:cNvPr id="4" name="Picture 3">
            <a:extLst>
              <a:ext uri="{FF2B5EF4-FFF2-40B4-BE49-F238E27FC236}">
                <a16:creationId xmlns:a16="http://schemas.microsoft.com/office/drawing/2014/main" id="{FE65BD2A-1940-BF4F-8243-9BF486F25CC0}"/>
              </a:ext>
            </a:extLst>
          </p:cNvPr>
          <p:cNvPicPr>
            <a:picLocks noChangeAspect="1"/>
          </p:cNvPicPr>
          <p:nvPr/>
        </p:nvPicPr>
        <p:blipFill rotWithShape="1">
          <a:blip r:embed="rId3"/>
          <a:srcRect l="15712" r="20515"/>
          <a:stretch/>
        </p:blipFill>
        <p:spPr>
          <a:xfrm>
            <a:off x="-1" y="10"/>
            <a:ext cx="4373546" cy="6857990"/>
          </a:xfrm>
          <a:prstGeom prst="rect">
            <a:avLst/>
          </a:prstGeom>
        </p:spPr>
      </p:pic>
      <p:sp>
        <p:nvSpPr>
          <p:cNvPr id="18" name="Rectangle 17">
            <a:extLst>
              <a:ext uri="{FF2B5EF4-FFF2-40B4-BE49-F238E27FC236}">
                <a16:creationId xmlns:a16="http://schemas.microsoft.com/office/drawing/2014/main" id="{1B35EC73-2F87-44A7-B231-91053659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98DA6400-8BE6-CC49-AB20-5C35FFE0D53B}"/>
              </a:ext>
            </a:extLst>
          </p:cNvPr>
          <p:cNvSpPr>
            <a:spLocks noGrp="1"/>
          </p:cNvSpPr>
          <p:nvPr>
            <p:ph idx="1"/>
          </p:nvPr>
        </p:nvSpPr>
        <p:spPr>
          <a:xfrm>
            <a:off x="5100824" y="2286000"/>
            <a:ext cx="6176776" cy="3581400"/>
          </a:xfrm>
        </p:spPr>
        <p:txBody>
          <a:bodyPr>
            <a:normAutofit/>
          </a:bodyPr>
          <a:lstStyle/>
          <a:p>
            <a:r>
              <a:rPr lang="en-US" dirty="0"/>
              <a:t>Racial-cultural sensitivity</a:t>
            </a:r>
          </a:p>
          <a:p>
            <a:r>
              <a:rPr lang="en-US" dirty="0"/>
              <a:t>Alcohol and other drug abuse recovery programs</a:t>
            </a:r>
          </a:p>
          <a:p>
            <a:r>
              <a:rPr lang="en-US" dirty="0"/>
              <a:t>Groups in correctional facilities</a:t>
            </a:r>
          </a:p>
          <a:p>
            <a:r>
              <a:rPr lang="en-US" dirty="0"/>
              <a:t>Career development &amp; Job training</a:t>
            </a:r>
          </a:p>
        </p:txBody>
      </p:sp>
      <p:sp>
        <p:nvSpPr>
          <p:cNvPr id="5" name="TextBox 4">
            <a:extLst>
              <a:ext uri="{FF2B5EF4-FFF2-40B4-BE49-F238E27FC236}">
                <a16:creationId xmlns:a16="http://schemas.microsoft.com/office/drawing/2014/main" id="{87BA233A-289A-0C41-8C28-1C324A83C9B9}"/>
              </a:ext>
            </a:extLst>
          </p:cNvPr>
          <p:cNvSpPr txBox="1"/>
          <p:nvPr/>
        </p:nvSpPr>
        <p:spPr>
          <a:xfrm>
            <a:off x="9384632" y="6304547"/>
            <a:ext cx="2406315" cy="369332"/>
          </a:xfrm>
          <a:prstGeom prst="rect">
            <a:avLst/>
          </a:prstGeom>
          <a:noFill/>
        </p:spPr>
        <p:txBody>
          <a:bodyPr wrap="square" rtlCol="0">
            <a:spAutoFit/>
          </a:bodyPr>
          <a:lstStyle/>
          <a:p>
            <a:r>
              <a:rPr lang="en-US" dirty="0"/>
              <a:t>(Gladding, 2016)</a:t>
            </a:r>
          </a:p>
        </p:txBody>
      </p:sp>
    </p:spTree>
    <p:extLst>
      <p:ext uri="{BB962C8B-B14F-4D97-AF65-F5344CB8AC3E}">
        <p14:creationId xmlns:p14="http://schemas.microsoft.com/office/powerpoint/2010/main" val="35373749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D213B41-AC9B-4E61-BEED-FF4C168A8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C4795A6-4032-BC4E-A3D6-116AAB6452B9}"/>
              </a:ext>
            </a:extLst>
          </p:cNvPr>
          <p:cNvSpPr>
            <a:spLocks noGrp="1"/>
          </p:cNvSpPr>
          <p:nvPr>
            <p:ph type="ctrTitle"/>
          </p:nvPr>
        </p:nvSpPr>
        <p:spPr>
          <a:xfrm>
            <a:off x="659230" y="4484772"/>
            <a:ext cx="10869750" cy="1237298"/>
          </a:xfrm>
        </p:spPr>
        <p:txBody>
          <a:bodyPr>
            <a:normAutofit/>
          </a:bodyPr>
          <a:lstStyle/>
          <a:p>
            <a:r>
              <a:rPr lang="en-US" sz="6000" dirty="0"/>
              <a:t>Hispanic/Latino/Americans</a:t>
            </a:r>
          </a:p>
        </p:txBody>
      </p:sp>
      <p:sp>
        <p:nvSpPr>
          <p:cNvPr id="5" name="Subtitle 4">
            <a:extLst>
              <a:ext uri="{FF2B5EF4-FFF2-40B4-BE49-F238E27FC236}">
                <a16:creationId xmlns:a16="http://schemas.microsoft.com/office/drawing/2014/main" id="{AFA9255D-B943-7945-B964-0934262A977E}"/>
              </a:ext>
            </a:extLst>
          </p:cNvPr>
          <p:cNvSpPr>
            <a:spLocks noGrp="1"/>
          </p:cNvSpPr>
          <p:nvPr>
            <p:ph type="subTitle" idx="1"/>
          </p:nvPr>
        </p:nvSpPr>
        <p:spPr>
          <a:xfrm>
            <a:off x="659230" y="5722070"/>
            <a:ext cx="10869750" cy="509048"/>
          </a:xfrm>
        </p:spPr>
        <p:txBody>
          <a:bodyPr>
            <a:normAutofit/>
          </a:bodyPr>
          <a:lstStyle/>
          <a:p>
            <a:endParaRPr lang="en-US" dirty="0"/>
          </a:p>
        </p:txBody>
      </p:sp>
      <p:sp>
        <p:nvSpPr>
          <p:cNvPr id="13" name="Freeform 6">
            <a:extLst>
              <a:ext uri="{FF2B5EF4-FFF2-40B4-BE49-F238E27FC236}">
                <a16:creationId xmlns:a16="http://schemas.microsoft.com/office/drawing/2014/main" id="{D8BB75D5-93A7-4EC9-A2FB-DCBDE6DE3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046527" y="-133294"/>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15" name="Freeform 6">
            <a:extLst>
              <a:ext uri="{FF2B5EF4-FFF2-40B4-BE49-F238E27FC236}">
                <a16:creationId xmlns:a16="http://schemas.microsoft.com/office/drawing/2014/main" id="{628FBD9F-3B86-4C98-8F77-383320737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7838485" y="614084"/>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6" name="Picture 5">
            <a:extLst>
              <a:ext uri="{FF2B5EF4-FFF2-40B4-BE49-F238E27FC236}">
                <a16:creationId xmlns:a16="http://schemas.microsoft.com/office/drawing/2014/main" id="{495F9144-E50E-F74E-88E9-BC4EB06BC0BB}"/>
              </a:ext>
            </a:extLst>
          </p:cNvPr>
          <p:cNvPicPr>
            <a:picLocks noChangeAspect="1"/>
          </p:cNvPicPr>
          <p:nvPr/>
        </p:nvPicPr>
        <p:blipFill>
          <a:blip r:embed="rId3"/>
          <a:stretch>
            <a:fillRect/>
          </a:stretch>
        </p:blipFill>
        <p:spPr>
          <a:xfrm>
            <a:off x="3112168" y="852864"/>
            <a:ext cx="5983706" cy="3156453"/>
          </a:xfrm>
          <a:prstGeom prst="rect">
            <a:avLst/>
          </a:prstGeom>
        </p:spPr>
      </p:pic>
    </p:spTree>
    <p:extLst>
      <p:ext uri="{BB962C8B-B14F-4D97-AF65-F5344CB8AC3E}">
        <p14:creationId xmlns:p14="http://schemas.microsoft.com/office/powerpoint/2010/main" val="1707344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AA333-DF65-A84B-892A-4AF9214255B4}"/>
              </a:ext>
            </a:extLst>
          </p:cNvPr>
          <p:cNvSpPr>
            <a:spLocks noGrp="1"/>
          </p:cNvSpPr>
          <p:nvPr>
            <p:ph type="title"/>
          </p:nvPr>
        </p:nvSpPr>
        <p:spPr/>
        <p:txBody>
          <a:bodyPr/>
          <a:lstStyle/>
          <a:p>
            <a:r>
              <a:rPr lang="en-US" dirty="0"/>
              <a:t>Hispanic/Latino/Americans</a:t>
            </a:r>
          </a:p>
        </p:txBody>
      </p:sp>
      <p:sp>
        <p:nvSpPr>
          <p:cNvPr id="3" name="Content Placeholder 2">
            <a:extLst>
              <a:ext uri="{FF2B5EF4-FFF2-40B4-BE49-F238E27FC236}">
                <a16:creationId xmlns:a16="http://schemas.microsoft.com/office/drawing/2014/main" id="{FA42FCEB-0295-DF4A-BA61-4E937E6AE182}"/>
              </a:ext>
            </a:extLst>
          </p:cNvPr>
          <p:cNvSpPr>
            <a:spLocks noGrp="1"/>
          </p:cNvSpPr>
          <p:nvPr>
            <p:ph idx="1"/>
          </p:nvPr>
        </p:nvSpPr>
        <p:spPr/>
        <p:txBody>
          <a:bodyPr>
            <a:normAutofit/>
          </a:bodyPr>
          <a:lstStyle/>
          <a:p>
            <a:r>
              <a:rPr lang="en-US" sz="3600" dirty="0"/>
              <a:t>Mexican Americans – 65%</a:t>
            </a:r>
          </a:p>
          <a:p>
            <a:r>
              <a:rPr lang="en-US" sz="3600" dirty="0"/>
              <a:t>Central &amp; South Americans 21%</a:t>
            </a:r>
          </a:p>
          <a:p>
            <a:r>
              <a:rPr lang="en-US" sz="3600" dirty="0"/>
              <a:t>Puerto Ricans – 10%</a:t>
            </a:r>
          </a:p>
          <a:p>
            <a:r>
              <a:rPr lang="en-US" sz="3600" dirty="0"/>
              <a:t>Cuban Americans - 4% </a:t>
            </a:r>
          </a:p>
          <a:p>
            <a:endParaRPr lang="en-US" sz="3600" dirty="0"/>
          </a:p>
        </p:txBody>
      </p:sp>
      <p:sp>
        <p:nvSpPr>
          <p:cNvPr id="5" name="TextBox 4">
            <a:extLst>
              <a:ext uri="{FF2B5EF4-FFF2-40B4-BE49-F238E27FC236}">
                <a16:creationId xmlns:a16="http://schemas.microsoft.com/office/drawing/2014/main" id="{42CB908B-A17B-D84B-800D-BDCD2C480D5B}"/>
              </a:ext>
            </a:extLst>
          </p:cNvPr>
          <p:cNvSpPr txBox="1"/>
          <p:nvPr/>
        </p:nvSpPr>
        <p:spPr>
          <a:xfrm>
            <a:off x="9260114" y="6299200"/>
            <a:ext cx="2598057" cy="369332"/>
          </a:xfrm>
          <a:prstGeom prst="rect">
            <a:avLst/>
          </a:prstGeom>
          <a:noFill/>
        </p:spPr>
        <p:txBody>
          <a:bodyPr wrap="square" rtlCol="0">
            <a:spAutoFit/>
          </a:bodyPr>
          <a:lstStyle/>
          <a:p>
            <a:r>
              <a:rPr lang="en-US" dirty="0"/>
              <a:t>(Gladding, 2016)</a:t>
            </a:r>
          </a:p>
        </p:txBody>
      </p:sp>
    </p:spTree>
    <p:extLst>
      <p:ext uri="{BB962C8B-B14F-4D97-AF65-F5344CB8AC3E}">
        <p14:creationId xmlns:p14="http://schemas.microsoft.com/office/powerpoint/2010/main" val="187506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D213B41-AC9B-4E61-BEED-FF4C168A8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35E9B9D-9052-2941-B0CE-8F631BE2104E}"/>
              </a:ext>
            </a:extLst>
          </p:cNvPr>
          <p:cNvSpPr>
            <a:spLocks noGrp="1"/>
          </p:cNvSpPr>
          <p:nvPr>
            <p:ph type="ctrTitle"/>
          </p:nvPr>
        </p:nvSpPr>
        <p:spPr>
          <a:xfrm>
            <a:off x="659230" y="4484772"/>
            <a:ext cx="10869750" cy="1237298"/>
          </a:xfrm>
        </p:spPr>
        <p:txBody>
          <a:bodyPr>
            <a:normAutofit/>
          </a:bodyPr>
          <a:lstStyle/>
          <a:p>
            <a:r>
              <a:rPr lang="en-US" sz="3600" cap="none" dirty="0"/>
              <a:t>“Suggested Set Of Standards Of Conduct Based on a Set Of Professional Values”</a:t>
            </a:r>
          </a:p>
        </p:txBody>
      </p:sp>
      <p:sp>
        <p:nvSpPr>
          <p:cNvPr id="5" name="Subtitle 4">
            <a:extLst>
              <a:ext uri="{FF2B5EF4-FFF2-40B4-BE49-F238E27FC236}">
                <a16:creationId xmlns:a16="http://schemas.microsoft.com/office/drawing/2014/main" id="{98142E15-9BA1-D94E-AD90-4D2162ADD9BE}"/>
              </a:ext>
            </a:extLst>
          </p:cNvPr>
          <p:cNvSpPr>
            <a:spLocks noGrp="1"/>
          </p:cNvSpPr>
          <p:nvPr>
            <p:ph type="subTitle" idx="1"/>
          </p:nvPr>
        </p:nvSpPr>
        <p:spPr>
          <a:xfrm>
            <a:off x="659230" y="5722070"/>
            <a:ext cx="10869750" cy="509048"/>
          </a:xfrm>
        </p:spPr>
        <p:txBody>
          <a:bodyPr>
            <a:normAutofit/>
          </a:bodyPr>
          <a:lstStyle/>
          <a:p>
            <a:r>
              <a:rPr lang="en-US" dirty="0"/>
              <a:t>(Gladding, 211a)</a:t>
            </a:r>
          </a:p>
        </p:txBody>
      </p:sp>
      <p:sp>
        <p:nvSpPr>
          <p:cNvPr id="13" name="Freeform 6">
            <a:extLst>
              <a:ext uri="{FF2B5EF4-FFF2-40B4-BE49-F238E27FC236}">
                <a16:creationId xmlns:a16="http://schemas.microsoft.com/office/drawing/2014/main" id="{D8BB75D5-93A7-4EC9-A2FB-DCBDE6DE3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046527" y="-133294"/>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15" name="Freeform 6">
            <a:extLst>
              <a:ext uri="{FF2B5EF4-FFF2-40B4-BE49-F238E27FC236}">
                <a16:creationId xmlns:a16="http://schemas.microsoft.com/office/drawing/2014/main" id="{628FBD9F-3B86-4C98-8F77-383320737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7838485" y="614084"/>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6" name="Picture 5">
            <a:extLst>
              <a:ext uri="{FF2B5EF4-FFF2-40B4-BE49-F238E27FC236}">
                <a16:creationId xmlns:a16="http://schemas.microsoft.com/office/drawing/2014/main" id="{56F7E29D-F154-F54C-950A-85140494F9C9}"/>
              </a:ext>
            </a:extLst>
          </p:cNvPr>
          <p:cNvPicPr>
            <a:picLocks noChangeAspect="1"/>
          </p:cNvPicPr>
          <p:nvPr/>
        </p:nvPicPr>
        <p:blipFill>
          <a:blip r:embed="rId3"/>
          <a:stretch>
            <a:fillRect/>
          </a:stretch>
        </p:blipFill>
        <p:spPr>
          <a:xfrm>
            <a:off x="3056455" y="1150341"/>
            <a:ext cx="6049986" cy="2585314"/>
          </a:xfrm>
          <a:prstGeom prst="rect">
            <a:avLst/>
          </a:prstGeom>
        </p:spPr>
      </p:pic>
    </p:spTree>
    <p:extLst>
      <p:ext uri="{BB962C8B-B14F-4D97-AF65-F5344CB8AC3E}">
        <p14:creationId xmlns:p14="http://schemas.microsoft.com/office/powerpoint/2010/main" val="3640584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F7F14B-ED51-4057-8897-4FC72CA2B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368797E-7069-0F44-A5A6-028DB424E34A}"/>
              </a:ext>
            </a:extLst>
          </p:cNvPr>
          <p:cNvSpPr>
            <a:spLocks noGrp="1"/>
          </p:cNvSpPr>
          <p:nvPr>
            <p:ph type="title"/>
          </p:nvPr>
        </p:nvSpPr>
        <p:spPr>
          <a:xfrm>
            <a:off x="640081" y="631373"/>
            <a:ext cx="4018839" cy="2035628"/>
          </a:xfrm>
        </p:spPr>
        <p:txBody>
          <a:bodyPr>
            <a:normAutofit/>
          </a:bodyPr>
          <a:lstStyle/>
          <a:p>
            <a:r>
              <a:rPr lang="en-US">
                <a:solidFill>
                  <a:srgbClr val="191B0E"/>
                </a:solidFill>
              </a:rPr>
              <a:t>Group Work</a:t>
            </a:r>
          </a:p>
        </p:txBody>
      </p:sp>
      <p:sp>
        <p:nvSpPr>
          <p:cNvPr id="3" name="Content Placeholder 2">
            <a:extLst>
              <a:ext uri="{FF2B5EF4-FFF2-40B4-BE49-F238E27FC236}">
                <a16:creationId xmlns:a16="http://schemas.microsoft.com/office/drawing/2014/main" id="{9C7EAF21-5C07-0C4A-A1F3-24F52B7C517C}"/>
              </a:ext>
            </a:extLst>
          </p:cNvPr>
          <p:cNvSpPr>
            <a:spLocks noGrp="1"/>
          </p:cNvSpPr>
          <p:nvPr>
            <p:ph idx="1"/>
          </p:nvPr>
        </p:nvSpPr>
        <p:spPr>
          <a:xfrm>
            <a:off x="411480" y="1454047"/>
            <a:ext cx="4730145" cy="4783468"/>
          </a:xfrm>
        </p:spPr>
        <p:txBody>
          <a:bodyPr>
            <a:noAutofit/>
          </a:bodyPr>
          <a:lstStyle/>
          <a:p>
            <a:r>
              <a:rPr lang="en-US" sz="2800" dirty="0">
                <a:solidFill>
                  <a:srgbClr val="191B0E"/>
                </a:solidFill>
              </a:rPr>
              <a:t>Maximum number of 10 per group. </a:t>
            </a:r>
          </a:p>
          <a:p>
            <a:r>
              <a:rPr lang="en-US" sz="2800" dirty="0">
                <a:solidFill>
                  <a:srgbClr val="191B0E"/>
                </a:solidFill>
              </a:rPr>
              <a:t>They speak at the same time</a:t>
            </a:r>
          </a:p>
          <a:p>
            <a:r>
              <a:rPr lang="en-US" sz="2800" dirty="0">
                <a:solidFill>
                  <a:srgbClr val="191B0E"/>
                </a:solidFill>
              </a:rPr>
              <a:t>Transformation of thinking </a:t>
            </a:r>
          </a:p>
          <a:p>
            <a:r>
              <a:rPr lang="en-US" sz="2800" dirty="0">
                <a:solidFill>
                  <a:srgbClr val="191B0E"/>
                </a:solidFill>
              </a:rPr>
              <a:t>Active Leadership</a:t>
            </a:r>
          </a:p>
          <a:p>
            <a:r>
              <a:rPr lang="en-US" sz="2800" dirty="0">
                <a:solidFill>
                  <a:srgbClr val="191B0E"/>
                </a:solidFill>
              </a:rPr>
              <a:t>Bilingual Leadership</a:t>
            </a:r>
          </a:p>
          <a:p>
            <a:endParaRPr lang="en-US" sz="2800" dirty="0">
              <a:solidFill>
                <a:srgbClr val="191B0E"/>
              </a:solidFill>
            </a:endParaRPr>
          </a:p>
        </p:txBody>
      </p:sp>
      <p:sp>
        <p:nvSpPr>
          <p:cNvPr id="11" name="Rectangle 10">
            <a:extLst>
              <a:ext uri="{FF2B5EF4-FFF2-40B4-BE49-F238E27FC236}">
                <a16:creationId xmlns:a16="http://schemas.microsoft.com/office/drawing/2014/main" id="{09CB4F78-37FA-4A6C-B624-E7F7D69168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E81E52DC-C0FE-134D-9F22-CA10D1012907}"/>
              </a:ext>
            </a:extLst>
          </p:cNvPr>
          <p:cNvPicPr>
            <a:picLocks noChangeAspect="1"/>
          </p:cNvPicPr>
          <p:nvPr/>
        </p:nvPicPr>
        <p:blipFill>
          <a:blip r:embed="rId3"/>
          <a:stretch>
            <a:fillRect/>
          </a:stretch>
        </p:blipFill>
        <p:spPr>
          <a:xfrm>
            <a:off x="6167683" y="1648396"/>
            <a:ext cx="5384074" cy="3569875"/>
          </a:xfrm>
          <a:prstGeom prst="rect">
            <a:avLst/>
          </a:prstGeom>
        </p:spPr>
      </p:pic>
      <p:sp>
        <p:nvSpPr>
          <p:cNvPr id="7" name="TextBox 6">
            <a:extLst>
              <a:ext uri="{FF2B5EF4-FFF2-40B4-BE49-F238E27FC236}">
                <a16:creationId xmlns:a16="http://schemas.microsoft.com/office/drawing/2014/main" id="{9BF3CA9C-2BE7-2745-A275-F4C5FD2E74BA}"/>
              </a:ext>
            </a:extLst>
          </p:cNvPr>
          <p:cNvSpPr txBox="1"/>
          <p:nvPr/>
        </p:nvSpPr>
        <p:spPr>
          <a:xfrm>
            <a:off x="1084135" y="6368925"/>
            <a:ext cx="2598057" cy="369332"/>
          </a:xfrm>
          <a:prstGeom prst="rect">
            <a:avLst/>
          </a:prstGeom>
          <a:noFill/>
        </p:spPr>
        <p:txBody>
          <a:bodyPr wrap="square" rtlCol="0">
            <a:spAutoFit/>
          </a:bodyPr>
          <a:lstStyle/>
          <a:p>
            <a:r>
              <a:rPr lang="en-US" dirty="0"/>
              <a:t>(Gladding, 2016)</a:t>
            </a:r>
          </a:p>
        </p:txBody>
      </p:sp>
    </p:spTree>
    <p:extLst>
      <p:ext uri="{BB962C8B-B14F-4D97-AF65-F5344CB8AC3E}">
        <p14:creationId xmlns:p14="http://schemas.microsoft.com/office/powerpoint/2010/main" val="397851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set>
                                      <p:cBhvr override="childStyle">
                                        <p:cTn dur="1" fill="hold" display="0" masterRel="nextClick" afterEffect="1"/>
                                        <p:tgtEl>
                                          <p:spTgt spid="3">
                                            <p:txEl>
                                              <p:pRg st="4" end="4"/>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C375C-2107-C347-9B20-BF45A28D6DE4}"/>
              </a:ext>
            </a:extLst>
          </p:cNvPr>
          <p:cNvSpPr>
            <a:spLocks noGrp="1"/>
          </p:cNvSpPr>
          <p:nvPr>
            <p:ph type="title"/>
          </p:nvPr>
        </p:nvSpPr>
        <p:spPr>
          <a:xfrm>
            <a:off x="1390650" y="685800"/>
            <a:ext cx="9886950" cy="1485900"/>
          </a:xfrm>
        </p:spPr>
        <p:txBody>
          <a:bodyPr>
            <a:normAutofit/>
          </a:bodyPr>
          <a:lstStyle/>
          <a:p>
            <a:r>
              <a:rPr lang="en-US" dirty="0"/>
              <a:t>Considerations</a:t>
            </a:r>
          </a:p>
        </p:txBody>
      </p:sp>
      <p:sp>
        <p:nvSpPr>
          <p:cNvPr id="3" name="Content Placeholder 2">
            <a:extLst>
              <a:ext uri="{FF2B5EF4-FFF2-40B4-BE49-F238E27FC236}">
                <a16:creationId xmlns:a16="http://schemas.microsoft.com/office/drawing/2014/main" id="{B8AF566F-38A8-D344-ADDE-B16883C49712}"/>
              </a:ext>
            </a:extLst>
          </p:cNvPr>
          <p:cNvSpPr>
            <a:spLocks noGrp="1"/>
          </p:cNvSpPr>
          <p:nvPr>
            <p:ph idx="1"/>
          </p:nvPr>
        </p:nvSpPr>
        <p:spPr>
          <a:xfrm>
            <a:off x="1390649" y="2286000"/>
            <a:ext cx="6176776" cy="3581400"/>
          </a:xfrm>
        </p:spPr>
        <p:txBody>
          <a:bodyPr>
            <a:normAutofit/>
          </a:bodyPr>
          <a:lstStyle/>
          <a:p>
            <a:r>
              <a:rPr lang="en-US" dirty="0"/>
              <a:t>Sex-Role &amp; Cultural Identity</a:t>
            </a:r>
          </a:p>
          <a:p>
            <a:r>
              <a:rPr lang="en-US" dirty="0"/>
              <a:t>Hispanic Women – Reserved</a:t>
            </a:r>
          </a:p>
          <a:p>
            <a:r>
              <a:rPr lang="en-US" dirty="0"/>
              <a:t>Use “</a:t>
            </a:r>
            <a:r>
              <a:rPr lang="en-US" dirty="0" err="1"/>
              <a:t>comadre</a:t>
            </a:r>
            <a:r>
              <a:rPr lang="en-US" dirty="0"/>
              <a:t>” or “compadre”</a:t>
            </a:r>
          </a:p>
          <a:p>
            <a:r>
              <a:rPr lang="en-US" dirty="0"/>
              <a:t>Enhance sense of belonging, respect &amp; affirmation</a:t>
            </a:r>
          </a:p>
          <a:p>
            <a:r>
              <a:rPr lang="en-US" dirty="0"/>
              <a:t>Groups for “Chicanas”</a:t>
            </a:r>
          </a:p>
          <a:p>
            <a:endParaRPr lang="en-US" dirty="0"/>
          </a:p>
        </p:txBody>
      </p:sp>
      <p:pic>
        <p:nvPicPr>
          <p:cNvPr id="4" name="Picture 3">
            <a:extLst>
              <a:ext uri="{FF2B5EF4-FFF2-40B4-BE49-F238E27FC236}">
                <a16:creationId xmlns:a16="http://schemas.microsoft.com/office/drawing/2014/main" id="{928183B6-9DE8-A947-B716-1C7562E4093A}"/>
              </a:ext>
            </a:extLst>
          </p:cNvPr>
          <p:cNvPicPr>
            <a:picLocks noChangeAspect="1"/>
          </p:cNvPicPr>
          <p:nvPr/>
        </p:nvPicPr>
        <p:blipFill rotWithShape="1">
          <a:blip r:embed="rId3"/>
          <a:srcRect l="14480" r="39200"/>
          <a:stretch/>
        </p:blipFill>
        <p:spPr>
          <a:xfrm>
            <a:off x="8061437" y="2401556"/>
            <a:ext cx="3211495" cy="3466681"/>
          </a:xfrm>
          <a:prstGeom prst="rect">
            <a:avLst/>
          </a:prstGeom>
        </p:spPr>
      </p:pic>
      <p:sp>
        <p:nvSpPr>
          <p:cNvPr id="5" name="TextBox 4">
            <a:extLst>
              <a:ext uri="{FF2B5EF4-FFF2-40B4-BE49-F238E27FC236}">
                <a16:creationId xmlns:a16="http://schemas.microsoft.com/office/drawing/2014/main" id="{AB81C3CF-6038-F04E-9D93-DFBCAE1E9061}"/>
              </a:ext>
            </a:extLst>
          </p:cNvPr>
          <p:cNvSpPr txBox="1"/>
          <p:nvPr/>
        </p:nvSpPr>
        <p:spPr>
          <a:xfrm>
            <a:off x="9260114" y="6299200"/>
            <a:ext cx="2598057" cy="369332"/>
          </a:xfrm>
          <a:prstGeom prst="rect">
            <a:avLst/>
          </a:prstGeom>
          <a:noFill/>
        </p:spPr>
        <p:txBody>
          <a:bodyPr wrap="square" rtlCol="0">
            <a:spAutoFit/>
          </a:bodyPr>
          <a:lstStyle/>
          <a:p>
            <a:r>
              <a:rPr lang="en-US" dirty="0"/>
              <a:t>(Gladding, 2016)</a:t>
            </a:r>
          </a:p>
        </p:txBody>
      </p:sp>
    </p:spTree>
    <p:extLst>
      <p:ext uri="{BB962C8B-B14F-4D97-AF65-F5344CB8AC3E}">
        <p14:creationId xmlns:p14="http://schemas.microsoft.com/office/powerpoint/2010/main" val="213452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set>
                                      <p:cBhvr override="childStyle">
                                        <p:cTn dur="1" fill="hold" display="0" masterRel="nextClick" afterEffect="1"/>
                                        <p:tgtEl>
                                          <p:spTgt spid="3">
                                            <p:txEl>
                                              <p:pRg st="4" end="4"/>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DA5809-5664-4520-ADC8-6959936A1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ECEB134-2A4B-C049-9442-4DA9BD2CA0C8}"/>
              </a:ext>
            </a:extLst>
          </p:cNvPr>
          <p:cNvPicPr>
            <a:picLocks noChangeAspect="1"/>
          </p:cNvPicPr>
          <p:nvPr/>
        </p:nvPicPr>
        <p:blipFill>
          <a:blip r:embed="rId3"/>
          <a:stretch>
            <a:fillRect/>
          </a:stretch>
        </p:blipFill>
        <p:spPr>
          <a:xfrm>
            <a:off x="634276" y="1573784"/>
            <a:ext cx="4331976" cy="3710431"/>
          </a:xfrm>
          <a:prstGeom prst="rect">
            <a:avLst/>
          </a:prstGeom>
        </p:spPr>
      </p:pic>
      <p:sp>
        <p:nvSpPr>
          <p:cNvPr id="12" name="Freeform 6">
            <a:extLst>
              <a:ext uri="{FF2B5EF4-FFF2-40B4-BE49-F238E27FC236}">
                <a16:creationId xmlns:a16="http://schemas.microsoft.com/office/drawing/2014/main" id="{D4C54414-6E76-4C63-9BDF-ED19F3B331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412340"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6CB78627-101A-F547-90B0-2FB6D371CD08}"/>
              </a:ext>
            </a:extLst>
          </p:cNvPr>
          <p:cNvSpPr>
            <a:spLocks noGrp="1"/>
          </p:cNvSpPr>
          <p:nvPr>
            <p:ph type="ctrTitle"/>
          </p:nvPr>
        </p:nvSpPr>
        <p:spPr>
          <a:xfrm>
            <a:off x="6138004" y="1480931"/>
            <a:ext cx="5607908" cy="1175184"/>
          </a:xfrm>
        </p:spPr>
        <p:txBody>
          <a:bodyPr>
            <a:normAutofit/>
          </a:bodyPr>
          <a:lstStyle/>
          <a:p>
            <a:pPr algn="l"/>
            <a:r>
              <a:rPr lang="en-US" sz="7000" dirty="0"/>
              <a:t>Avoid</a:t>
            </a:r>
          </a:p>
        </p:txBody>
      </p:sp>
      <p:sp>
        <p:nvSpPr>
          <p:cNvPr id="4" name="Subtitle 3">
            <a:extLst>
              <a:ext uri="{FF2B5EF4-FFF2-40B4-BE49-F238E27FC236}">
                <a16:creationId xmlns:a16="http://schemas.microsoft.com/office/drawing/2014/main" id="{BCB8E397-8BFE-D645-84C0-55CC803DA5F0}"/>
              </a:ext>
            </a:extLst>
          </p:cNvPr>
          <p:cNvSpPr>
            <a:spLocks noGrp="1"/>
          </p:cNvSpPr>
          <p:nvPr>
            <p:ph type="subTitle" idx="1"/>
          </p:nvPr>
        </p:nvSpPr>
        <p:spPr>
          <a:xfrm>
            <a:off x="6138006" y="3091544"/>
            <a:ext cx="5607906" cy="2799544"/>
          </a:xfrm>
        </p:spPr>
        <p:txBody>
          <a:bodyPr>
            <a:normAutofit/>
          </a:bodyPr>
          <a:lstStyle/>
          <a:p>
            <a:pPr algn="l"/>
            <a:r>
              <a:rPr lang="en-US" dirty="0"/>
              <a:t>The use of “Counseling” or “Psychotherapy”</a:t>
            </a:r>
          </a:p>
        </p:txBody>
      </p:sp>
      <p:sp>
        <p:nvSpPr>
          <p:cNvPr id="8" name="TextBox 7">
            <a:extLst>
              <a:ext uri="{FF2B5EF4-FFF2-40B4-BE49-F238E27FC236}">
                <a16:creationId xmlns:a16="http://schemas.microsoft.com/office/drawing/2014/main" id="{ED4FB39F-1928-DD45-B52B-4FA3DDE4D7BF}"/>
              </a:ext>
            </a:extLst>
          </p:cNvPr>
          <p:cNvSpPr txBox="1"/>
          <p:nvPr/>
        </p:nvSpPr>
        <p:spPr>
          <a:xfrm>
            <a:off x="9260114" y="6299200"/>
            <a:ext cx="2598057" cy="369332"/>
          </a:xfrm>
          <a:prstGeom prst="rect">
            <a:avLst/>
          </a:prstGeom>
          <a:noFill/>
        </p:spPr>
        <p:txBody>
          <a:bodyPr wrap="square" rtlCol="0">
            <a:spAutoFit/>
          </a:bodyPr>
          <a:lstStyle/>
          <a:p>
            <a:r>
              <a:rPr lang="en-US" dirty="0"/>
              <a:t>(Gladding, 2016)</a:t>
            </a:r>
          </a:p>
        </p:txBody>
      </p:sp>
    </p:spTree>
    <p:extLst>
      <p:ext uri="{BB962C8B-B14F-4D97-AF65-F5344CB8AC3E}">
        <p14:creationId xmlns:p14="http://schemas.microsoft.com/office/powerpoint/2010/main" val="406267701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B8815A-B512-BE4A-90F8-62E77DA9FBBD}"/>
              </a:ext>
            </a:extLst>
          </p:cNvPr>
          <p:cNvSpPr>
            <a:spLocks noGrp="1"/>
          </p:cNvSpPr>
          <p:nvPr>
            <p:ph type="ctrTitle"/>
          </p:nvPr>
        </p:nvSpPr>
        <p:spPr>
          <a:xfrm>
            <a:off x="2503077" y="5545429"/>
            <a:ext cx="7185329" cy="1113448"/>
          </a:xfrm>
        </p:spPr>
        <p:txBody>
          <a:bodyPr/>
          <a:lstStyle/>
          <a:p>
            <a:r>
              <a:rPr lang="en-US" dirty="0"/>
              <a:t>Asian</a:t>
            </a:r>
          </a:p>
        </p:txBody>
      </p:sp>
      <p:sp>
        <p:nvSpPr>
          <p:cNvPr id="5" name="Subtitle 4">
            <a:extLst>
              <a:ext uri="{FF2B5EF4-FFF2-40B4-BE49-F238E27FC236}">
                <a16:creationId xmlns:a16="http://schemas.microsoft.com/office/drawing/2014/main" id="{92FD3116-7743-D540-A0F5-5979B460A779}"/>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FA6DED82-1F52-5346-8F6D-1229091FFFFB}"/>
              </a:ext>
            </a:extLst>
          </p:cNvPr>
          <p:cNvPicPr>
            <a:picLocks noChangeAspect="1"/>
          </p:cNvPicPr>
          <p:nvPr/>
        </p:nvPicPr>
        <p:blipFill>
          <a:blip r:embed="rId2"/>
          <a:stretch>
            <a:fillRect/>
          </a:stretch>
        </p:blipFill>
        <p:spPr>
          <a:xfrm>
            <a:off x="2336800" y="1506028"/>
            <a:ext cx="7174779" cy="4039401"/>
          </a:xfrm>
          <a:prstGeom prst="rect">
            <a:avLst/>
          </a:prstGeom>
        </p:spPr>
      </p:pic>
    </p:spTree>
    <p:extLst>
      <p:ext uri="{BB962C8B-B14F-4D97-AF65-F5344CB8AC3E}">
        <p14:creationId xmlns:p14="http://schemas.microsoft.com/office/powerpoint/2010/main" val="2527614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F5C1B-F846-6248-A946-90842B6A5D93}"/>
              </a:ext>
            </a:extLst>
          </p:cNvPr>
          <p:cNvSpPr>
            <a:spLocks noGrp="1"/>
          </p:cNvSpPr>
          <p:nvPr>
            <p:ph type="title"/>
          </p:nvPr>
        </p:nvSpPr>
        <p:spPr/>
        <p:txBody>
          <a:bodyPr/>
          <a:lstStyle/>
          <a:p>
            <a:r>
              <a:rPr lang="en-US" dirty="0"/>
              <a:t>Asian Americans</a:t>
            </a:r>
          </a:p>
        </p:txBody>
      </p:sp>
      <p:sp>
        <p:nvSpPr>
          <p:cNvPr id="3" name="Content Placeholder 2">
            <a:extLst>
              <a:ext uri="{FF2B5EF4-FFF2-40B4-BE49-F238E27FC236}">
                <a16:creationId xmlns:a16="http://schemas.microsoft.com/office/drawing/2014/main" id="{1BA39178-F87B-954B-A814-8E2E3B413F5D}"/>
              </a:ext>
            </a:extLst>
          </p:cNvPr>
          <p:cNvSpPr>
            <a:spLocks noGrp="1"/>
          </p:cNvSpPr>
          <p:nvPr>
            <p:ph idx="1"/>
          </p:nvPr>
        </p:nvSpPr>
        <p:spPr/>
        <p:txBody>
          <a:bodyPr/>
          <a:lstStyle/>
          <a:p>
            <a:r>
              <a:rPr lang="en-US" dirty="0"/>
              <a:t>Fast-growing</a:t>
            </a:r>
          </a:p>
          <a:p>
            <a:r>
              <a:rPr lang="en-US" dirty="0"/>
              <a:t>18 million – 5.6% of total population</a:t>
            </a:r>
          </a:p>
          <a:p>
            <a:r>
              <a:rPr lang="en-US" dirty="0"/>
              <a:t>43 Cultural Groups</a:t>
            </a:r>
          </a:p>
          <a:p>
            <a:r>
              <a:rPr lang="en-US" dirty="0"/>
              <a:t>Each group is distinct</a:t>
            </a:r>
          </a:p>
          <a:p>
            <a:r>
              <a:rPr lang="en-US" dirty="0"/>
              <a:t>Myth – “Model Minority”</a:t>
            </a:r>
          </a:p>
          <a:p>
            <a:r>
              <a:rPr lang="en-US" dirty="0"/>
              <a:t>Problems vs. Pressure </a:t>
            </a:r>
          </a:p>
        </p:txBody>
      </p:sp>
      <p:pic>
        <p:nvPicPr>
          <p:cNvPr id="4" name="Picture 3">
            <a:extLst>
              <a:ext uri="{FF2B5EF4-FFF2-40B4-BE49-F238E27FC236}">
                <a16:creationId xmlns:a16="http://schemas.microsoft.com/office/drawing/2014/main" id="{D218F067-E6AD-F548-8B9C-B88DE96A5F52}"/>
              </a:ext>
            </a:extLst>
          </p:cNvPr>
          <p:cNvPicPr>
            <a:picLocks noChangeAspect="1"/>
          </p:cNvPicPr>
          <p:nvPr/>
        </p:nvPicPr>
        <p:blipFill>
          <a:blip r:embed="rId3"/>
          <a:stretch>
            <a:fillRect/>
          </a:stretch>
        </p:blipFill>
        <p:spPr>
          <a:xfrm>
            <a:off x="8031843" y="2286000"/>
            <a:ext cx="3124200" cy="2603500"/>
          </a:xfrm>
          <a:prstGeom prst="rect">
            <a:avLst/>
          </a:prstGeom>
        </p:spPr>
      </p:pic>
      <p:sp>
        <p:nvSpPr>
          <p:cNvPr id="5" name="TextBox 4">
            <a:extLst>
              <a:ext uri="{FF2B5EF4-FFF2-40B4-BE49-F238E27FC236}">
                <a16:creationId xmlns:a16="http://schemas.microsoft.com/office/drawing/2014/main" id="{0F7D55B0-AECF-414F-967E-14A90E833E47}"/>
              </a:ext>
            </a:extLst>
          </p:cNvPr>
          <p:cNvSpPr txBox="1"/>
          <p:nvPr/>
        </p:nvSpPr>
        <p:spPr>
          <a:xfrm>
            <a:off x="9260114" y="6299200"/>
            <a:ext cx="2598057" cy="369332"/>
          </a:xfrm>
          <a:prstGeom prst="rect">
            <a:avLst/>
          </a:prstGeom>
          <a:noFill/>
        </p:spPr>
        <p:txBody>
          <a:bodyPr wrap="square" rtlCol="0">
            <a:spAutoFit/>
          </a:bodyPr>
          <a:lstStyle/>
          <a:p>
            <a:r>
              <a:rPr lang="en-US" dirty="0"/>
              <a:t>(Gladding, 2016)</a:t>
            </a:r>
          </a:p>
        </p:txBody>
      </p:sp>
    </p:spTree>
    <p:extLst>
      <p:ext uri="{BB962C8B-B14F-4D97-AF65-F5344CB8AC3E}">
        <p14:creationId xmlns:p14="http://schemas.microsoft.com/office/powerpoint/2010/main" val="78444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set>
                                      <p:cBhvr override="childStyle">
                                        <p:cTn dur="1" fill="hold" display="0" masterRel="nextClick" afterEffect="1"/>
                                        <p:tgtEl>
                                          <p:spTgt spid="3">
                                            <p:txEl>
                                              <p:pRg st="4" end="4"/>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set>
                                      <p:cBhvr override="childStyle">
                                        <p:cTn dur="1" fill="hold" display="0" masterRel="nextClick" afterEffect="1"/>
                                        <p:tgtEl>
                                          <p:spTgt spid="3">
                                            <p:txEl>
                                              <p:pRg st="5" end="5"/>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1665A6-74DB-4F44-A6EF-F01205E87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C36557-A45B-8B43-A527-A58A5731D9FA}"/>
              </a:ext>
            </a:extLst>
          </p:cNvPr>
          <p:cNvSpPr>
            <a:spLocks noGrp="1"/>
          </p:cNvSpPr>
          <p:nvPr>
            <p:ph type="title"/>
          </p:nvPr>
        </p:nvSpPr>
        <p:spPr>
          <a:xfrm>
            <a:off x="643467" y="685800"/>
            <a:ext cx="10905066" cy="1485900"/>
          </a:xfrm>
          <a:noFill/>
        </p:spPr>
        <p:txBody>
          <a:bodyPr>
            <a:normAutofit/>
          </a:bodyPr>
          <a:lstStyle/>
          <a:p>
            <a:pPr algn="ctr"/>
            <a:r>
              <a:rPr lang="en-US"/>
              <a:t>Considerations</a:t>
            </a:r>
          </a:p>
        </p:txBody>
      </p:sp>
      <p:sp>
        <p:nvSpPr>
          <p:cNvPr id="4" name="Freeform 3">
            <a:extLst>
              <a:ext uri="{FF2B5EF4-FFF2-40B4-BE49-F238E27FC236}">
                <a16:creationId xmlns:a16="http://schemas.microsoft.com/office/drawing/2014/main" id="{18C84319-F4DD-804F-B771-15ACAD719FB7}"/>
              </a:ext>
            </a:extLst>
          </p:cNvPr>
          <p:cNvSpPr/>
          <p:nvPr/>
        </p:nvSpPr>
        <p:spPr>
          <a:xfrm>
            <a:off x="1126371" y="2788277"/>
            <a:ext cx="1840603" cy="2576844"/>
          </a:xfrm>
          <a:custGeom>
            <a:avLst/>
            <a:gdLst>
              <a:gd name="connsiteX0" fmla="*/ 0 w 1840603"/>
              <a:gd name="connsiteY0" fmla="*/ 0 h 2576844"/>
              <a:gd name="connsiteX1" fmla="*/ 1840603 w 1840603"/>
              <a:gd name="connsiteY1" fmla="*/ 0 h 2576844"/>
              <a:gd name="connsiteX2" fmla="*/ 1840603 w 1840603"/>
              <a:gd name="connsiteY2" fmla="*/ 2576844 h 2576844"/>
              <a:gd name="connsiteX3" fmla="*/ 0 w 1840603"/>
              <a:gd name="connsiteY3" fmla="*/ 2576844 h 2576844"/>
              <a:gd name="connsiteX4" fmla="*/ 0 w 1840603"/>
              <a:gd name="connsiteY4" fmla="*/ 0 h 257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603" h="2576844">
                <a:moveTo>
                  <a:pt x="0" y="0"/>
                </a:moveTo>
                <a:lnTo>
                  <a:pt x="1840603" y="0"/>
                </a:lnTo>
                <a:lnTo>
                  <a:pt x="1840603" y="2576844"/>
                </a:lnTo>
                <a:lnTo>
                  <a:pt x="0" y="2576844"/>
                </a:lnTo>
                <a:lnTo>
                  <a:pt x="0" y="0"/>
                </a:lnTo>
                <a:close/>
              </a:path>
            </a:pathLst>
          </a:custGeom>
        </p:spPr>
        <p:style>
          <a:lnRef idx="1">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3501" tIns="1309401" rIns="143501" bIns="381737" numCol="1" spcCol="1270" anchor="t" anchorCtr="0">
            <a:noAutofit/>
          </a:bodyPr>
          <a:lstStyle/>
          <a:p>
            <a:pPr marL="0" lvl="0" indent="0" algn="l" defTabSz="977900">
              <a:lnSpc>
                <a:spcPct val="90000"/>
              </a:lnSpc>
              <a:spcBef>
                <a:spcPct val="0"/>
              </a:spcBef>
              <a:spcAft>
                <a:spcPct val="35000"/>
              </a:spcAft>
              <a:buNone/>
            </a:pPr>
            <a:r>
              <a:rPr lang="en-US" sz="2200" kern="1200" baseline="0"/>
              <a:t>Focus on practical concerns</a:t>
            </a:r>
            <a:endParaRPr lang="en-US" sz="2200" kern="1200"/>
          </a:p>
        </p:txBody>
      </p:sp>
      <p:sp>
        <p:nvSpPr>
          <p:cNvPr id="6" name="Freeform 5">
            <a:extLst>
              <a:ext uri="{FF2B5EF4-FFF2-40B4-BE49-F238E27FC236}">
                <a16:creationId xmlns:a16="http://schemas.microsoft.com/office/drawing/2014/main" id="{A9BD1147-D40D-8A40-8B8F-9DB3DF85E763}"/>
              </a:ext>
            </a:extLst>
          </p:cNvPr>
          <p:cNvSpPr/>
          <p:nvPr/>
        </p:nvSpPr>
        <p:spPr>
          <a:xfrm>
            <a:off x="1660146" y="3045962"/>
            <a:ext cx="773053" cy="773053"/>
          </a:xfrm>
          <a:custGeom>
            <a:avLst/>
            <a:gdLst>
              <a:gd name="connsiteX0" fmla="*/ 0 w 773053"/>
              <a:gd name="connsiteY0" fmla="*/ 386527 h 773053"/>
              <a:gd name="connsiteX1" fmla="*/ 386527 w 773053"/>
              <a:gd name="connsiteY1" fmla="*/ 0 h 773053"/>
              <a:gd name="connsiteX2" fmla="*/ 773054 w 773053"/>
              <a:gd name="connsiteY2" fmla="*/ 386527 h 773053"/>
              <a:gd name="connsiteX3" fmla="*/ 386527 w 773053"/>
              <a:gd name="connsiteY3" fmla="*/ 773054 h 773053"/>
              <a:gd name="connsiteX4" fmla="*/ 0 w 773053"/>
              <a:gd name="connsiteY4" fmla="*/ 386527 h 77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053" h="773053">
                <a:moveTo>
                  <a:pt x="0" y="386527"/>
                </a:moveTo>
                <a:cubicBezTo>
                  <a:pt x="0" y="173054"/>
                  <a:pt x="173054" y="0"/>
                  <a:pt x="386527" y="0"/>
                </a:cubicBezTo>
                <a:cubicBezTo>
                  <a:pt x="600000" y="0"/>
                  <a:pt x="773054" y="173054"/>
                  <a:pt x="773054" y="386527"/>
                </a:cubicBezTo>
                <a:cubicBezTo>
                  <a:pt x="773054" y="600000"/>
                  <a:pt x="600000" y="773054"/>
                  <a:pt x="386527" y="773054"/>
                </a:cubicBezTo>
                <a:cubicBezTo>
                  <a:pt x="173054" y="773054"/>
                  <a:pt x="0" y="600000"/>
                  <a:pt x="0" y="386527"/>
                </a:cubicBezTo>
                <a:close/>
              </a:path>
            </a:pathLst>
          </a:custGeom>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73481" tIns="125911" rIns="173481" bIns="125911" numCol="1" spcCol="1270" anchor="ctr" anchorCtr="0">
            <a:noAutofit/>
          </a:bodyPr>
          <a:lstStyle/>
          <a:p>
            <a:pPr marL="0" lvl="0" indent="0" algn="ctr" defTabSz="1778000">
              <a:lnSpc>
                <a:spcPct val="90000"/>
              </a:lnSpc>
              <a:spcBef>
                <a:spcPct val="0"/>
              </a:spcBef>
              <a:spcAft>
                <a:spcPct val="35000"/>
              </a:spcAft>
              <a:buNone/>
            </a:pPr>
            <a:r>
              <a:rPr lang="en-US" sz="4000" kern="1200"/>
              <a:t>1</a:t>
            </a:r>
          </a:p>
        </p:txBody>
      </p:sp>
      <p:sp>
        <p:nvSpPr>
          <p:cNvPr id="8" name="Rectangle 7">
            <a:extLst>
              <a:ext uri="{FF2B5EF4-FFF2-40B4-BE49-F238E27FC236}">
                <a16:creationId xmlns:a16="http://schemas.microsoft.com/office/drawing/2014/main" id="{89046B1E-1B56-A841-9787-5652DD8CE21F}"/>
              </a:ext>
            </a:extLst>
          </p:cNvPr>
          <p:cNvSpPr/>
          <p:nvPr/>
        </p:nvSpPr>
        <p:spPr>
          <a:xfrm>
            <a:off x="1126371" y="5365050"/>
            <a:ext cx="1840603" cy="72"/>
          </a:xfrm>
          <a:prstGeom prst="rect">
            <a:avLst/>
          </a:prstGeom>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9" name="Freeform 8">
            <a:extLst>
              <a:ext uri="{FF2B5EF4-FFF2-40B4-BE49-F238E27FC236}">
                <a16:creationId xmlns:a16="http://schemas.microsoft.com/office/drawing/2014/main" id="{2BEE5092-144E-B449-9054-D8AC1CF511F7}"/>
              </a:ext>
            </a:extLst>
          </p:cNvPr>
          <p:cNvSpPr/>
          <p:nvPr/>
        </p:nvSpPr>
        <p:spPr>
          <a:xfrm>
            <a:off x="3151034" y="2788277"/>
            <a:ext cx="1840603" cy="2576844"/>
          </a:xfrm>
          <a:custGeom>
            <a:avLst/>
            <a:gdLst>
              <a:gd name="connsiteX0" fmla="*/ 0 w 1840603"/>
              <a:gd name="connsiteY0" fmla="*/ 0 h 2576844"/>
              <a:gd name="connsiteX1" fmla="*/ 1840603 w 1840603"/>
              <a:gd name="connsiteY1" fmla="*/ 0 h 2576844"/>
              <a:gd name="connsiteX2" fmla="*/ 1840603 w 1840603"/>
              <a:gd name="connsiteY2" fmla="*/ 2576844 h 2576844"/>
              <a:gd name="connsiteX3" fmla="*/ 0 w 1840603"/>
              <a:gd name="connsiteY3" fmla="*/ 2576844 h 2576844"/>
              <a:gd name="connsiteX4" fmla="*/ 0 w 1840603"/>
              <a:gd name="connsiteY4" fmla="*/ 0 h 257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603" h="2576844">
                <a:moveTo>
                  <a:pt x="0" y="0"/>
                </a:moveTo>
                <a:lnTo>
                  <a:pt x="1840603" y="0"/>
                </a:lnTo>
                <a:lnTo>
                  <a:pt x="1840603" y="2576844"/>
                </a:lnTo>
                <a:lnTo>
                  <a:pt x="0" y="2576844"/>
                </a:lnTo>
                <a:lnTo>
                  <a:pt x="0" y="0"/>
                </a:lnTo>
                <a:close/>
              </a:path>
            </a:pathLst>
          </a:custGeom>
        </p:spPr>
        <p:style>
          <a:lnRef idx="1">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3501" tIns="1309401" rIns="143501" bIns="381737" numCol="1" spcCol="1270" anchor="t" anchorCtr="0">
            <a:noAutofit/>
          </a:bodyPr>
          <a:lstStyle/>
          <a:p>
            <a:pPr marL="0" lvl="0" indent="0" algn="l" defTabSz="977900">
              <a:lnSpc>
                <a:spcPct val="90000"/>
              </a:lnSpc>
              <a:spcBef>
                <a:spcPct val="0"/>
              </a:spcBef>
              <a:spcAft>
                <a:spcPct val="35000"/>
              </a:spcAft>
              <a:buNone/>
            </a:pPr>
            <a:r>
              <a:rPr lang="en-US" sz="2200" kern="1200" baseline="0"/>
              <a:t>Featured Topics are welcome</a:t>
            </a:r>
            <a:endParaRPr lang="en-US" sz="2200" kern="1200"/>
          </a:p>
        </p:txBody>
      </p:sp>
      <p:sp>
        <p:nvSpPr>
          <p:cNvPr id="11" name="Freeform 10">
            <a:extLst>
              <a:ext uri="{FF2B5EF4-FFF2-40B4-BE49-F238E27FC236}">
                <a16:creationId xmlns:a16="http://schemas.microsoft.com/office/drawing/2014/main" id="{712FB1E7-2251-8541-B82C-6A3A2076CF2D}"/>
              </a:ext>
            </a:extLst>
          </p:cNvPr>
          <p:cNvSpPr/>
          <p:nvPr/>
        </p:nvSpPr>
        <p:spPr>
          <a:xfrm>
            <a:off x="3684809" y="3045962"/>
            <a:ext cx="773053" cy="773053"/>
          </a:xfrm>
          <a:custGeom>
            <a:avLst/>
            <a:gdLst>
              <a:gd name="connsiteX0" fmla="*/ 0 w 773053"/>
              <a:gd name="connsiteY0" fmla="*/ 386527 h 773053"/>
              <a:gd name="connsiteX1" fmla="*/ 386527 w 773053"/>
              <a:gd name="connsiteY1" fmla="*/ 0 h 773053"/>
              <a:gd name="connsiteX2" fmla="*/ 773054 w 773053"/>
              <a:gd name="connsiteY2" fmla="*/ 386527 h 773053"/>
              <a:gd name="connsiteX3" fmla="*/ 386527 w 773053"/>
              <a:gd name="connsiteY3" fmla="*/ 773054 h 773053"/>
              <a:gd name="connsiteX4" fmla="*/ 0 w 773053"/>
              <a:gd name="connsiteY4" fmla="*/ 386527 h 77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053" h="773053">
                <a:moveTo>
                  <a:pt x="0" y="386527"/>
                </a:moveTo>
                <a:cubicBezTo>
                  <a:pt x="0" y="173054"/>
                  <a:pt x="173054" y="0"/>
                  <a:pt x="386527" y="0"/>
                </a:cubicBezTo>
                <a:cubicBezTo>
                  <a:pt x="600000" y="0"/>
                  <a:pt x="773054" y="173054"/>
                  <a:pt x="773054" y="386527"/>
                </a:cubicBezTo>
                <a:cubicBezTo>
                  <a:pt x="773054" y="600000"/>
                  <a:pt x="600000" y="773054"/>
                  <a:pt x="386527" y="773054"/>
                </a:cubicBezTo>
                <a:cubicBezTo>
                  <a:pt x="173054" y="773054"/>
                  <a:pt x="0" y="600000"/>
                  <a:pt x="0" y="386527"/>
                </a:cubicBezTo>
                <a:close/>
              </a:path>
            </a:pathLst>
          </a:custGeom>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73481" tIns="125911" rIns="173481" bIns="125911" numCol="1" spcCol="1270" anchor="ctr" anchorCtr="0">
            <a:noAutofit/>
          </a:bodyPr>
          <a:lstStyle/>
          <a:p>
            <a:pPr marL="0" lvl="0" indent="0" algn="ctr" defTabSz="1778000">
              <a:lnSpc>
                <a:spcPct val="90000"/>
              </a:lnSpc>
              <a:spcBef>
                <a:spcPct val="0"/>
              </a:spcBef>
              <a:spcAft>
                <a:spcPct val="35000"/>
              </a:spcAft>
              <a:buNone/>
            </a:pPr>
            <a:r>
              <a:rPr lang="en-US" sz="4000" kern="1200"/>
              <a:t>2</a:t>
            </a:r>
          </a:p>
        </p:txBody>
      </p:sp>
      <p:sp>
        <p:nvSpPr>
          <p:cNvPr id="14" name="Rectangle 13">
            <a:extLst>
              <a:ext uri="{FF2B5EF4-FFF2-40B4-BE49-F238E27FC236}">
                <a16:creationId xmlns:a16="http://schemas.microsoft.com/office/drawing/2014/main" id="{4F4E888D-25E0-634F-8EE6-66375BB53F65}"/>
              </a:ext>
            </a:extLst>
          </p:cNvPr>
          <p:cNvSpPr/>
          <p:nvPr/>
        </p:nvSpPr>
        <p:spPr>
          <a:xfrm>
            <a:off x="3151034" y="5365050"/>
            <a:ext cx="1840603" cy="72"/>
          </a:xfrm>
          <a:prstGeom prst="rect">
            <a:avLst/>
          </a:prstGeom>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17" name="Freeform 16">
            <a:extLst>
              <a:ext uri="{FF2B5EF4-FFF2-40B4-BE49-F238E27FC236}">
                <a16:creationId xmlns:a16="http://schemas.microsoft.com/office/drawing/2014/main" id="{AC775AC4-EB69-1C45-A7B4-379E3258D982}"/>
              </a:ext>
            </a:extLst>
          </p:cNvPr>
          <p:cNvSpPr/>
          <p:nvPr/>
        </p:nvSpPr>
        <p:spPr>
          <a:xfrm>
            <a:off x="5175698" y="2788277"/>
            <a:ext cx="1840603" cy="2576844"/>
          </a:xfrm>
          <a:custGeom>
            <a:avLst/>
            <a:gdLst>
              <a:gd name="connsiteX0" fmla="*/ 0 w 1840603"/>
              <a:gd name="connsiteY0" fmla="*/ 0 h 2576844"/>
              <a:gd name="connsiteX1" fmla="*/ 1840603 w 1840603"/>
              <a:gd name="connsiteY1" fmla="*/ 0 h 2576844"/>
              <a:gd name="connsiteX2" fmla="*/ 1840603 w 1840603"/>
              <a:gd name="connsiteY2" fmla="*/ 2576844 h 2576844"/>
              <a:gd name="connsiteX3" fmla="*/ 0 w 1840603"/>
              <a:gd name="connsiteY3" fmla="*/ 2576844 h 2576844"/>
              <a:gd name="connsiteX4" fmla="*/ 0 w 1840603"/>
              <a:gd name="connsiteY4" fmla="*/ 0 h 257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603" h="2576844">
                <a:moveTo>
                  <a:pt x="0" y="0"/>
                </a:moveTo>
                <a:lnTo>
                  <a:pt x="1840603" y="0"/>
                </a:lnTo>
                <a:lnTo>
                  <a:pt x="1840603" y="2576844"/>
                </a:lnTo>
                <a:lnTo>
                  <a:pt x="0" y="2576844"/>
                </a:lnTo>
                <a:lnTo>
                  <a:pt x="0" y="0"/>
                </a:lnTo>
                <a:close/>
              </a:path>
            </a:pathLst>
          </a:custGeom>
        </p:spPr>
        <p:style>
          <a:lnRef idx="1">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3501" tIns="1309401" rIns="143501" bIns="381737" numCol="1" spcCol="1270" anchor="t" anchorCtr="0">
            <a:noAutofit/>
          </a:bodyPr>
          <a:lstStyle/>
          <a:p>
            <a:pPr marL="0" lvl="0" indent="0" algn="l" defTabSz="977900">
              <a:lnSpc>
                <a:spcPct val="90000"/>
              </a:lnSpc>
              <a:spcBef>
                <a:spcPct val="0"/>
              </a:spcBef>
              <a:spcAft>
                <a:spcPct val="35000"/>
              </a:spcAft>
              <a:buNone/>
            </a:pPr>
            <a:r>
              <a:rPr lang="en-US" sz="2200" kern="1200" baseline="0"/>
              <a:t>Theme Centered Groups</a:t>
            </a:r>
            <a:endParaRPr lang="en-US" sz="2200" kern="1200"/>
          </a:p>
        </p:txBody>
      </p:sp>
      <p:sp>
        <p:nvSpPr>
          <p:cNvPr id="18" name="Freeform 17">
            <a:extLst>
              <a:ext uri="{FF2B5EF4-FFF2-40B4-BE49-F238E27FC236}">
                <a16:creationId xmlns:a16="http://schemas.microsoft.com/office/drawing/2014/main" id="{69BC08F5-DD32-5B45-B3EF-29CF69AFC98F}"/>
              </a:ext>
            </a:extLst>
          </p:cNvPr>
          <p:cNvSpPr/>
          <p:nvPr/>
        </p:nvSpPr>
        <p:spPr>
          <a:xfrm>
            <a:off x="5709473" y="3045962"/>
            <a:ext cx="773053" cy="773053"/>
          </a:xfrm>
          <a:custGeom>
            <a:avLst/>
            <a:gdLst>
              <a:gd name="connsiteX0" fmla="*/ 0 w 773053"/>
              <a:gd name="connsiteY0" fmla="*/ 386527 h 773053"/>
              <a:gd name="connsiteX1" fmla="*/ 386527 w 773053"/>
              <a:gd name="connsiteY1" fmla="*/ 0 h 773053"/>
              <a:gd name="connsiteX2" fmla="*/ 773054 w 773053"/>
              <a:gd name="connsiteY2" fmla="*/ 386527 h 773053"/>
              <a:gd name="connsiteX3" fmla="*/ 386527 w 773053"/>
              <a:gd name="connsiteY3" fmla="*/ 773054 h 773053"/>
              <a:gd name="connsiteX4" fmla="*/ 0 w 773053"/>
              <a:gd name="connsiteY4" fmla="*/ 386527 h 77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053" h="773053">
                <a:moveTo>
                  <a:pt x="0" y="386527"/>
                </a:moveTo>
                <a:cubicBezTo>
                  <a:pt x="0" y="173054"/>
                  <a:pt x="173054" y="0"/>
                  <a:pt x="386527" y="0"/>
                </a:cubicBezTo>
                <a:cubicBezTo>
                  <a:pt x="600000" y="0"/>
                  <a:pt x="773054" y="173054"/>
                  <a:pt x="773054" y="386527"/>
                </a:cubicBezTo>
                <a:cubicBezTo>
                  <a:pt x="773054" y="600000"/>
                  <a:pt x="600000" y="773054"/>
                  <a:pt x="386527" y="773054"/>
                </a:cubicBezTo>
                <a:cubicBezTo>
                  <a:pt x="173054" y="773054"/>
                  <a:pt x="0" y="600000"/>
                  <a:pt x="0" y="386527"/>
                </a:cubicBezTo>
                <a:close/>
              </a:path>
            </a:pathLst>
          </a:custGeom>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73481" tIns="125911" rIns="173481" bIns="125911" numCol="1" spcCol="1270" anchor="ctr" anchorCtr="0">
            <a:noAutofit/>
          </a:bodyPr>
          <a:lstStyle/>
          <a:p>
            <a:pPr marL="0" lvl="0" indent="0" algn="ctr" defTabSz="1778000">
              <a:lnSpc>
                <a:spcPct val="90000"/>
              </a:lnSpc>
              <a:spcBef>
                <a:spcPct val="0"/>
              </a:spcBef>
              <a:spcAft>
                <a:spcPct val="35000"/>
              </a:spcAft>
              <a:buNone/>
            </a:pPr>
            <a:r>
              <a:rPr lang="en-US" sz="4000" kern="1200"/>
              <a:t>3</a:t>
            </a:r>
          </a:p>
        </p:txBody>
      </p:sp>
      <p:sp>
        <p:nvSpPr>
          <p:cNvPr id="19" name="Rectangle 18">
            <a:extLst>
              <a:ext uri="{FF2B5EF4-FFF2-40B4-BE49-F238E27FC236}">
                <a16:creationId xmlns:a16="http://schemas.microsoft.com/office/drawing/2014/main" id="{B0EA48B6-8373-A141-A6EF-634A0D5878DD}"/>
              </a:ext>
            </a:extLst>
          </p:cNvPr>
          <p:cNvSpPr/>
          <p:nvPr/>
        </p:nvSpPr>
        <p:spPr>
          <a:xfrm>
            <a:off x="5175698" y="5365050"/>
            <a:ext cx="1840603" cy="72"/>
          </a:xfrm>
          <a:prstGeom prst="rect">
            <a:avLst/>
          </a:prstGeom>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20" name="Freeform 19">
            <a:extLst>
              <a:ext uri="{FF2B5EF4-FFF2-40B4-BE49-F238E27FC236}">
                <a16:creationId xmlns:a16="http://schemas.microsoft.com/office/drawing/2014/main" id="{F3D778DE-EFBA-664B-B4E4-AEA2C22895AC}"/>
              </a:ext>
            </a:extLst>
          </p:cNvPr>
          <p:cNvSpPr/>
          <p:nvPr/>
        </p:nvSpPr>
        <p:spPr>
          <a:xfrm>
            <a:off x="7200361" y="2788277"/>
            <a:ext cx="1840603" cy="2576844"/>
          </a:xfrm>
          <a:custGeom>
            <a:avLst/>
            <a:gdLst>
              <a:gd name="connsiteX0" fmla="*/ 0 w 1840603"/>
              <a:gd name="connsiteY0" fmla="*/ 0 h 2576844"/>
              <a:gd name="connsiteX1" fmla="*/ 1840603 w 1840603"/>
              <a:gd name="connsiteY1" fmla="*/ 0 h 2576844"/>
              <a:gd name="connsiteX2" fmla="*/ 1840603 w 1840603"/>
              <a:gd name="connsiteY2" fmla="*/ 2576844 h 2576844"/>
              <a:gd name="connsiteX3" fmla="*/ 0 w 1840603"/>
              <a:gd name="connsiteY3" fmla="*/ 2576844 h 2576844"/>
              <a:gd name="connsiteX4" fmla="*/ 0 w 1840603"/>
              <a:gd name="connsiteY4" fmla="*/ 0 h 257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603" h="2576844">
                <a:moveTo>
                  <a:pt x="0" y="0"/>
                </a:moveTo>
                <a:lnTo>
                  <a:pt x="1840603" y="0"/>
                </a:lnTo>
                <a:lnTo>
                  <a:pt x="1840603" y="2576844"/>
                </a:lnTo>
                <a:lnTo>
                  <a:pt x="0" y="2576844"/>
                </a:lnTo>
                <a:lnTo>
                  <a:pt x="0" y="0"/>
                </a:lnTo>
                <a:close/>
              </a:path>
            </a:pathLst>
          </a:custGeom>
        </p:spPr>
        <p:style>
          <a:lnRef idx="1">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3501" tIns="1309401" rIns="143501" bIns="381737" numCol="1" spcCol="1270" anchor="t" anchorCtr="0">
            <a:noAutofit/>
          </a:bodyPr>
          <a:lstStyle/>
          <a:p>
            <a:pPr marL="0" lvl="0" indent="0" algn="l" defTabSz="977900">
              <a:lnSpc>
                <a:spcPct val="90000"/>
              </a:lnSpc>
              <a:spcBef>
                <a:spcPct val="0"/>
              </a:spcBef>
              <a:spcAft>
                <a:spcPct val="35000"/>
              </a:spcAft>
              <a:buNone/>
            </a:pPr>
            <a:r>
              <a:rPr lang="en-US" sz="2200" kern="1200" baseline="0"/>
              <a:t>Short Term Groups</a:t>
            </a:r>
            <a:endParaRPr lang="en-US" sz="2200" kern="1200"/>
          </a:p>
        </p:txBody>
      </p:sp>
      <p:sp>
        <p:nvSpPr>
          <p:cNvPr id="21" name="Freeform 20">
            <a:extLst>
              <a:ext uri="{FF2B5EF4-FFF2-40B4-BE49-F238E27FC236}">
                <a16:creationId xmlns:a16="http://schemas.microsoft.com/office/drawing/2014/main" id="{E5DF8A38-4D64-9D4C-AA5A-35771DE6C144}"/>
              </a:ext>
            </a:extLst>
          </p:cNvPr>
          <p:cNvSpPr/>
          <p:nvPr/>
        </p:nvSpPr>
        <p:spPr>
          <a:xfrm>
            <a:off x="7734136" y="3045962"/>
            <a:ext cx="773053" cy="773053"/>
          </a:xfrm>
          <a:custGeom>
            <a:avLst/>
            <a:gdLst>
              <a:gd name="connsiteX0" fmla="*/ 0 w 773053"/>
              <a:gd name="connsiteY0" fmla="*/ 386527 h 773053"/>
              <a:gd name="connsiteX1" fmla="*/ 386527 w 773053"/>
              <a:gd name="connsiteY1" fmla="*/ 0 h 773053"/>
              <a:gd name="connsiteX2" fmla="*/ 773054 w 773053"/>
              <a:gd name="connsiteY2" fmla="*/ 386527 h 773053"/>
              <a:gd name="connsiteX3" fmla="*/ 386527 w 773053"/>
              <a:gd name="connsiteY3" fmla="*/ 773054 h 773053"/>
              <a:gd name="connsiteX4" fmla="*/ 0 w 773053"/>
              <a:gd name="connsiteY4" fmla="*/ 386527 h 77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053" h="773053">
                <a:moveTo>
                  <a:pt x="0" y="386527"/>
                </a:moveTo>
                <a:cubicBezTo>
                  <a:pt x="0" y="173054"/>
                  <a:pt x="173054" y="0"/>
                  <a:pt x="386527" y="0"/>
                </a:cubicBezTo>
                <a:cubicBezTo>
                  <a:pt x="600000" y="0"/>
                  <a:pt x="773054" y="173054"/>
                  <a:pt x="773054" y="386527"/>
                </a:cubicBezTo>
                <a:cubicBezTo>
                  <a:pt x="773054" y="600000"/>
                  <a:pt x="600000" y="773054"/>
                  <a:pt x="386527" y="773054"/>
                </a:cubicBezTo>
                <a:cubicBezTo>
                  <a:pt x="173054" y="773054"/>
                  <a:pt x="0" y="600000"/>
                  <a:pt x="0" y="386527"/>
                </a:cubicBezTo>
                <a:close/>
              </a:path>
            </a:pathLst>
          </a:custGeom>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73481" tIns="125911" rIns="173481" bIns="125911" numCol="1" spcCol="1270" anchor="ctr" anchorCtr="0">
            <a:noAutofit/>
          </a:bodyPr>
          <a:lstStyle/>
          <a:p>
            <a:pPr marL="0" lvl="0" indent="0" algn="ctr" defTabSz="1778000">
              <a:lnSpc>
                <a:spcPct val="90000"/>
              </a:lnSpc>
              <a:spcBef>
                <a:spcPct val="0"/>
              </a:spcBef>
              <a:spcAft>
                <a:spcPct val="35000"/>
              </a:spcAft>
              <a:buNone/>
            </a:pPr>
            <a:r>
              <a:rPr lang="en-US" sz="4000" kern="1200"/>
              <a:t>4</a:t>
            </a:r>
          </a:p>
        </p:txBody>
      </p:sp>
      <p:sp>
        <p:nvSpPr>
          <p:cNvPr id="22" name="Rectangle 21">
            <a:extLst>
              <a:ext uri="{FF2B5EF4-FFF2-40B4-BE49-F238E27FC236}">
                <a16:creationId xmlns:a16="http://schemas.microsoft.com/office/drawing/2014/main" id="{CE79245C-C624-0448-9F79-9AB7F5E370C1}"/>
              </a:ext>
            </a:extLst>
          </p:cNvPr>
          <p:cNvSpPr/>
          <p:nvPr/>
        </p:nvSpPr>
        <p:spPr>
          <a:xfrm>
            <a:off x="7200361" y="5365050"/>
            <a:ext cx="1840603" cy="72"/>
          </a:xfrm>
          <a:prstGeom prst="rect">
            <a:avLst/>
          </a:prstGeom>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23" name="Freeform 22">
            <a:extLst>
              <a:ext uri="{FF2B5EF4-FFF2-40B4-BE49-F238E27FC236}">
                <a16:creationId xmlns:a16="http://schemas.microsoft.com/office/drawing/2014/main" id="{211813FB-A741-5947-B1B1-45DFD8477704}"/>
              </a:ext>
            </a:extLst>
          </p:cNvPr>
          <p:cNvSpPr/>
          <p:nvPr/>
        </p:nvSpPr>
        <p:spPr>
          <a:xfrm>
            <a:off x="9225025" y="2788277"/>
            <a:ext cx="1840603" cy="2576844"/>
          </a:xfrm>
          <a:custGeom>
            <a:avLst/>
            <a:gdLst>
              <a:gd name="connsiteX0" fmla="*/ 0 w 1840603"/>
              <a:gd name="connsiteY0" fmla="*/ 0 h 2576844"/>
              <a:gd name="connsiteX1" fmla="*/ 1840603 w 1840603"/>
              <a:gd name="connsiteY1" fmla="*/ 0 h 2576844"/>
              <a:gd name="connsiteX2" fmla="*/ 1840603 w 1840603"/>
              <a:gd name="connsiteY2" fmla="*/ 2576844 h 2576844"/>
              <a:gd name="connsiteX3" fmla="*/ 0 w 1840603"/>
              <a:gd name="connsiteY3" fmla="*/ 2576844 h 2576844"/>
              <a:gd name="connsiteX4" fmla="*/ 0 w 1840603"/>
              <a:gd name="connsiteY4" fmla="*/ 0 h 257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603" h="2576844">
                <a:moveTo>
                  <a:pt x="0" y="0"/>
                </a:moveTo>
                <a:lnTo>
                  <a:pt x="1840603" y="0"/>
                </a:lnTo>
                <a:lnTo>
                  <a:pt x="1840603" y="2576844"/>
                </a:lnTo>
                <a:lnTo>
                  <a:pt x="0" y="2576844"/>
                </a:lnTo>
                <a:lnTo>
                  <a:pt x="0" y="0"/>
                </a:lnTo>
                <a:close/>
              </a:path>
            </a:pathLst>
          </a:custGeom>
        </p:spPr>
        <p:style>
          <a:lnRef idx="1">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3501" tIns="1309401" rIns="143501" bIns="381737" numCol="1" spcCol="1270" anchor="t" anchorCtr="0">
            <a:noAutofit/>
          </a:bodyPr>
          <a:lstStyle/>
          <a:p>
            <a:pPr marL="0" lvl="0" indent="0" algn="l" defTabSz="977900">
              <a:lnSpc>
                <a:spcPct val="90000"/>
              </a:lnSpc>
              <a:spcBef>
                <a:spcPct val="0"/>
              </a:spcBef>
              <a:spcAft>
                <a:spcPct val="35000"/>
              </a:spcAft>
              <a:buNone/>
            </a:pPr>
            <a:r>
              <a:rPr lang="en-US" sz="2200" kern="1200" baseline="0"/>
              <a:t>Stage-Specific</a:t>
            </a:r>
            <a:endParaRPr lang="en-US" sz="2200" kern="1200"/>
          </a:p>
        </p:txBody>
      </p:sp>
      <p:sp>
        <p:nvSpPr>
          <p:cNvPr id="24" name="Freeform 23">
            <a:extLst>
              <a:ext uri="{FF2B5EF4-FFF2-40B4-BE49-F238E27FC236}">
                <a16:creationId xmlns:a16="http://schemas.microsoft.com/office/drawing/2014/main" id="{C856CC23-7260-E14F-A8F1-2EF485D22023}"/>
              </a:ext>
            </a:extLst>
          </p:cNvPr>
          <p:cNvSpPr/>
          <p:nvPr/>
        </p:nvSpPr>
        <p:spPr>
          <a:xfrm>
            <a:off x="9758800" y="3045962"/>
            <a:ext cx="773053" cy="773053"/>
          </a:xfrm>
          <a:custGeom>
            <a:avLst/>
            <a:gdLst>
              <a:gd name="connsiteX0" fmla="*/ 0 w 773053"/>
              <a:gd name="connsiteY0" fmla="*/ 386527 h 773053"/>
              <a:gd name="connsiteX1" fmla="*/ 386527 w 773053"/>
              <a:gd name="connsiteY1" fmla="*/ 0 h 773053"/>
              <a:gd name="connsiteX2" fmla="*/ 773054 w 773053"/>
              <a:gd name="connsiteY2" fmla="*/ 386527 h 773053"/>
              <a:gd name="connsiteX3" fmla="*/ 386527 w 773053"/>
              <a:gd name="connsiteY3" fmla="*/ 773054 h 773053"/>
              <a:gd name="connsiteX4" fmla="*/ 0 w 773053"/>
              <a:gd name="connsiteY4" fmla="*/ 386527 h 773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053" h="773053">
                <a:moveTo>
                  <a:pt x="0" y="386527"/>
                </a:moveTo>
                <a:cubicBezTo>
                  <a:pt x="0" y="173054"/>
                  <a:pt x="173054" y="0"/>
                  <a:pt x="386527" y="0"/>
                </a:cubicBezTo>
                <a:cubicBezTo>
                  <a:pt x="600000" y="0"/>
                  <a:pt x="773054" y="173054"/>
                  <a:pt x="773054" y="386527"/>
                </a:cubicBezTo>
                <a:cubicBezTo>
                  <a:pt x="773054" y="600000"/>
                  <a:pt x="600000" y="773054"/>
                  <a:pt x="386527" y="773054"/>
                </a:cubicBezTo>
                <a:cubicBezTo>
                  <a:pt x="173054" y="773054"/>
                  <a:pt x="0" y="600000"/>
                  <a:pt x="0" y="386527"/>
                </a:cubicBezTo>
                <a:close/>
              </a:path>
            </a:pathLst>
          </a:custGeom>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73481" tIns="125911" rIns="173481" bIns="125911" numCol="1" spcCol="1270" anchor="ctr" anchorCtr="0">
            <a:noAutofit/>
          </a:bodyPr>
          <a:lstStyle/>
          <a:p>
            <a:pPr marL="0" lvl="0" indent="0" algn="ctr" defTabSz="1778000">
              <a:lnSpc>
                <a:spcPct val="90000"/>
              </a:lnSpc>
              <a:spcBef>
                <a:spcPct val="0"/>
              </a:spcBef>
              <a:spcAft>
                <a:spcPct val="35000"/>
              </a:spcAft>
              <a:buNone/>
            </a:pPr>
            <a:r>
              <a:rPr lang="en-US" sz="4000" kern="1200"/>
              <a:t>5</a:t>
            </a:r>
          </a:p>
        </p:txBody>
      </p:sp>
      <p:sp>
        <p:nvSpPr>
          <p:cNvPr id="25" name="Rectangle 24">
            <a:extLst>
              <a:ext uri="{FF2B5EF4-FFF2-40B4-BE49-F238E27FC236}">
                <a16:creationId xmlns:a16="http://schemas.microsoft.com/office/drawing/2014/main" id="{A35D47AF-6763-F042-9CD6-D84308E64C82}"/>
              </a:ext>
            </a:extLst>
          </p:cNvPr>
          <p:cNvSpPr/>
          <p:nvPr/>
        </p:nvSpPr>
        <p:spPr>
          <a:xfrm>
            <a:off x="9225025" y="5365050"/>
            <a:ext cx="1840603" cy="72"/>
          </a:xfrm>
          <a:prstGeom prst="rect">
            <a:avLst/>
          </a:prstGeom>
        </p:spPr>
        <p:style>
          <a:lnRef idx="1">
            <a:schemeClr val="accent6">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26" name="TextBox 25">
            <a:extLst>
              <a:ext uri="{FF2B5EF4-FFF2-40B4-BE49-F238E27FC236}">
                <a16:creationId xmlns:a16="http://schemas.microsoft.com/office/drawing/2014/main" id="{8B4F3484-9D8D-F344-8325-E69DCEBE0EEB}"/>
              </a:ext>
            </a:extLst>
          </p:cNvPr>
          <p:cNvSpPr txBox="1"/>
          <p:nvPr/>
        </p:nvSpPr>
        <p:spPr>
          <a:xfrm>
            <a:off x="9260114" y="6299200"/>
            <a:ext cx="2598057" cy="369332"/>
          </a:xfrm>
          <a:prstGeom prst="rect">
            <a:avLst/>
          </a:prstGeom>
          <a:noFill/>
        </p:spPr>
        <p:txBody>
          <a:bodyPr wrap="square" rtlCol="0">
            <a:spAutoFit/>
          </a:bodyPr>
          <a:lstStyle/>
          <a:p>
            <a:r>
              <a:rPr lang="en-US" dirty="0"/>
              <a:t>(Gladding, 2016)</a:t>
            </a:r>
          </a:p>
        </p:txBody>
      </p:sp>
    </p:spTree>
    <p:extLst>
      <p:ext uri="{BB962C8B-B14F-4D97-AF65-F5344CB8AC3E}">
        <p14:creationId xmlns:p14="http://schemas.microsoft.com/office/powerpoint/2010/main" val="59574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7" grpId="0" animBg="1"/>
      <p:bldP spid="20"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F9A0C1C-8ABC-401B-8FE9-AC9327C4C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B440B34-22E2-AD40-A15F-472DF0E6C7A4}"/>
              </a:ext>
            </a:extLst>
          </p:cNvPr>
          <p:cNvSpPr>
            <a:spLocks noGrp="1"/>
          </p:cNvSpPr>
          <p:nvPr>
            <p:ph type="ctrTitle"/>
          </p:nvPr>
        </p:nvSpPr>
        <p:spPr>
          <a:xfrm>
            <a:off x="8154186" y="634028"/>
            <a:ext cx="3355942" cy="3732835"/>
          </a:xfrm>
        </p:spPr>
        <p:txBody>
          <a:bodyPr>
            <a:normAutofit/>
          </a:bodyPr>
          <a:lstStyle/>
          <a:p>
            <a:r>
              <a:rPr lang="en-US" sz="4600"/>
              <a:t>Arab Americans</a:t>
            </a:r>
          </a:p>
        </p:txBody>
      </p:sp>
      <p:sp>
        <p:nvSpPr>
          <p:cNvPr id="5" name="Subtitle 4">
            <a:extLst>
              <a:ext uri="{FF2B5EF4-FFF2-40B4-BE49-F238E27FC236}">
                <a16:creationId xmlns:a16="http://schemas.microsoft.com/office/drawing/2014/main" id="{013BAF33-EE7E-2147-8FBE-38672F5D1BDC}"/>
              </a:ext>
            </a:extLst>
          </p:cNvPr>
          <p:cNvSpPr>
            <a:spLocks noGrp="1"/>
          </p:cNvSpPr>
          <p:nvPr>
            <p:ph type="subTitle" idx="1"/>
          </p:nvPr>
        </p:nvSpPr>
        <p:spPr>
          <a:xfrm>
            <a:off x="8154186" y="4436462"/>
            <a:ext cx="3355942" cy="1794656"/>
          </a:xfrm>
        </p:spPr>
        <p:txBody>
          <a:bodyPr>
            <a:normAutofit/>
          </a:bodyPr>
          <a:lstStyle/>
          <a:p>
            <a:endParaRPr lang="en-US"/>
          </a:p>
        </p:txBody>
      </p:sp>
      <p:sp>
        <p:nvSpPr>
          <p:cNvPr id="13" name="Freeform 6">
            <a:extLst>
              <a:ext uri="{FF2B5EF4-FFF2-40B4-BE49-F238E27FC236}">
                <a16:creationId xmlns:a16="http://schemas.microsoft.com/office/drawing/2014/main" id="{BA5783C3-2F96-40A7-A24F-30CB07AA3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15" name="Freeform 6">
            <a:extLst>
              <a:ext uri="{FF2B5EF4-FFF2-40B4-BE49-F238E27FC236}">
                <a16:creationId xmlns:a16="http://schemas.microsoft.com/office/drawing/2014/main" id="{A9D08DBA-0326-4C4E-ACFB-576F3ABDD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6" name="Picture 5">
            <a:extLst>
              <a:ext uri="{FF2B5EF4-FFF2-40B4-BE49-F238E27FC236}">
                <a16:creationId xmlns:a16="http://schemas.microsoft.com/office/drawing/2014/main" id="{B2F0A894-CF18-8448-9319-3CE14B17D951}"/>
              </a:ext>
            </a:extLst>
          </p:cNvPr>
          <p:cNvPicPr>
            <a:picLocks noChangeAspect="1"/>
          </p:cNvPicPr>
          <p:nvPr/>
        </p:nvPicPr>
        <p:blipFill>
          <a:blip r:embed="rId3"/>
          <a:stretch>
            <a:fillRect/>
          </a:stretch>
        </p:blipFill>
        <p:spPr>
          <a:xfrm>
            <a:off x="1379023" y="1938714"/>
            <a:ext cx="5659222" cy="3179763"/>
          </a:xfrm>
          <a:prstGeom prst="rect">
            <a:avLst/>
          </a:prstGeom>
        </p:spPr>
      </p:pic>
    </p:spTree>
    <p:extLst>
      <p:ext uri="{BB962C8B-B14F-4D97-AF65-F5344CB8AC3E}">
        <p14:creationId xmlns:p14="http://schemas.microsoft.com/office/powerpoint/2010/main" val="924015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6173B5-712A-2447-A84B-A40D5B6B61AE}"/>
              </a:ext>
            </a:extLst>
          </p:cNvPr>
          <p:cNvSpPr>
            <a:spLocks noGrp="1"/>
          </p:cNvSpPr>
          <p:nvPr>
            <p:ph type="title"/>
          </p:nvPr>
        </p:nvSpPr>
        <p:spPr>
          <a:xfrm>
            <a:off x="640080" y="639704"/>
            <a:ext cx="3299579" cy="1769667"/>
          </a:xfrm>
        </p:spPr>
        <p:txBody>
          <a:bodyPr anchor="ctr">
            <a:normAutofit/>
          </a:bodyPr>
          <a:lstStyle/>
          <a:p>
            <a:pPr algn="ctr"/>
            <a:r>
              <a:rPr lang="en-US" dirty="0"/>
              <a:t>Arab-Americans</a:t>
            </a:r>
          </a:p>
        </p:txBody>
      </p:sp>
      <p:sp>
        <p:nvSpPr>
          <p:cNvPr id="4" name="Freeform 3">
            <a:extLst>
              <a:ext uri="{FF2B5EF4-FFF2-40B4-BE49-F238E27FC236}">
                <a16:creationId xmlns:a16="http://schemas.microsoft.com/office/drawing/2014/main" id="{0E462B51-A61E-AE4C-94E1-1A7BC52E4FC4}"/>
              </a:ext>
            </a:extLst>
          </p:cNvPr>
          <p:cNvSpPr/>
          <p:nvPr/>
        </p:nvSpPr>
        <p:spPr>
          <a:xfrm>
            <a:off x="4901472" y="665534"/>
            <a:ext cx="6506304" cy="1003860"/>
          </a:xfrm>
          <a:custGeom>
            <a:avLst/>
            <a:gdLst>
              <a:gd name="connsiteX0" fmla="*/ 0 w 6506304"/>
              <a:gd name="connsiteY0" fmla="*/ 167313 h 1003860"/>
              <a:gd name="connsiteX1" fmla="*/ 167313 w 6506304"/>
              <a:gd name="connsiteY1" fmla="*/ 0 h 1003860"/>
              <a:gd name="connsiteX2" fmla="*/ 6338991 w 6506304"/>
              <a:gd name="connsiteY2" fmla="*/ 0 h 1003860"/>
              <a:gd name="connsiteX3" fmla="*/ 6506304 w 6506304"/>
              <a:gd name="connsiteY3" fmla="*/ 167313 h 1003860"/>
              <a:gd name="connsiteX4" fmla="*/ 6506304 w 6506304"/>
              <a:gd name="connsiteY4" fmla="*/ 836547 h 1003860"/>
              <a:gd name="connsiteX5" fmla="*/ 6338991 w 6506304"/>
              <a:gd name="connsiteY5" fmla="*/ 1003860 h 1003860"/>
              <a:gd name="connsiteX6" fmla="*/ 167313 w 6506304"/>
              <a:gd name="connsiteY6" fmla="*/ 1003860 h 1003860"/>
              <a:gd name="connsiteX7" fmla="*/ 0 w 6506304"/>
              <a:gd name="connsiteY7" fmla="*/ 836547 h 1003860"/>
              <a:gd name="connsiteX8" fmla="*/ 0 w 6506304"/>
              <a:gd name="connsiteY8" fmla="*/ 167313 h 100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04" h="1003860">
                <a:moveTo>
                  <a:pt x="0" y="167313"/>
                </a:moveTo>
                <a:cubicBezTo>
                  <a:pt x="0" y="74909"/>
                  <a:pt x="74909" y="0"/>
                  <a:pt x="167313" y="0"/>
                </a:cubicBezTo>
                <a:lnTo>
                  <a:pt x="6338991" y="0"/>
                </a:lnTo>
                <a:cubicBezTo>
                  <a:pt x="6431395" y="0"/>
                  <a:pt x="6506304" y="74909"/>
                  <a:pt x="6506304" y="167313"/>
                </a:cubicBezTo>
                <a:lnTo>
                  <a:pt x="6506304" y="836547"/>
                </a:lnTo>
                <a:cubicBezTo>
                  <a:pt x="6506304" y="928951"/>
                  <a:pt x="6431395" y="1003860"/>
                  <a:pt x="6338991" y="1003860"/>
                </a:cubicBezTo>
                <a:lnTo>
                  <a:pt x="167313" y="1003860"/>
                </a:lnTo>
                <a:cubicBezTo>
                  <a:pt x="74909" y="1003860"/>
                  <a:pt x="0" y="928951"/>
                  <a:pt x="0" y="836547"/>
                </a:cubicBezTo>
                <a:lnTo>
                  <a:pt x="0" y="167313"/>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16644" tIns="216644" rIns="216644" bIns="216644" numCol="1" spcCol="1270" anchor="ctr" anchorCtr="0">
            <a:noAutofit/>
          </a:bodyPr>
          <a:lstStyle/>
          <a:p>
            <a:pPr marL="0" lvl="0" indent="0" algn="l" defTabSz="1955800">
              <a:lnSpc>
                <a:spcPct val="90000"/>
              </a:lnSpc>
              <a:spcBef>
                <a:spcPct val="0"/>
              </a:spcBef>
              <a:spcAft>
                <a:spcPct val="35000"/>
              </a:spcAft>
              <a:buNone/>
            </a:pPr>
            <a:r>
              <a:rPr lang="en-US" sz="4400" kern="1200" baseline="0" dirty="0"/>
              <a:t>Fast-growing</a:t>
            </a:r>
            <a:endParaRPr lang="en-US" sz="4400" kern="1200" dirty="0"/>
          </a:p>
        </p:txBody>
      </p:sp>
      <p:sp>
        <p:nvSpPr>
          <p:cNvPr id="7" name="Freeform 6">
            <a:extLst>
              <a:ext uri="{FF2B5EF4-FFF2-40B4-BE49-F238E27FC236}">
                <a16:creationId xmlns:a16="http://schemas.microsoft.com/office/drawing/2014/main" id="{0B40B830-D790-9F45-BF0F-4C683A91CA24}"/>
              </a:ext>
            </a:extLst>
          </p:cNvPr>
          <p:cNvSpPr/>
          <p:nvPr/>
        </p:nvSpPr>
        <p:spPr>
          <a:xfrm>
            <a:off x="4901472" y="1796114"/>
            <a:ext cx="6506304" cy="1003860"/>
          </a:xfrm>
          <a:custGeom>
            <a:avLst/>
            <a:gdLst>
              <a:gd name="connsiteX0" fmla="*/ 0 w 6506304"/>
              <a:gd name="connsiteY0" fmla="*/ 167313 h 1003860"/>
              <a:gd name="connsiteX1" fmla="*/ 167313 w 6506304"/>
              <a:gd name="connsiteY1" fmla="*/ 0 h 1003860"/>
              <a:gd name="connsiteX2" fmla="*/ 6338991 w 6506304"/>
              <a:gd name="connsiteY2" fmla="*/ 0 h 1003860"/>
              <a:gd name="connsiteX3" fmla="*/ 6506304 w 6506304"/>
              <a:gd name="connsiteY3" fmla="*/ 167313 h 1003860"/>
              <a:gd name="connsiteX4" fmla="*/ 6506304 w 6506304"/>
              <a:gd name="connsiteY4" fmla="*/ 836547 h 1003860"/>
              <a:gd name="connsiteX5" fmla="*/ 6338991 w 6506304"/>
              <a:gd name="connsiteY5" fmla="*/ 1003860 h 1003860"/>
              <a:gd name="connsiteX6" fmla="*/ 167313 w 6506304"/>
              <a:gd name="connsiteY6" fmla="*/ 1003860 h 1003860"/>
              <a:gd name="connsiteX7" fmla="*/ 0 w 6506304"/>
              <a:gd name="connsiteY7" fmla="*/ 836547 h 1003860"/>
              <a:gd name="connsiteX8" fmla="*/ 0 w 6506304"/>
              <a:gd name="connsiteY8" fmla="*/ 167313 h 100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04" h="1003860">
                <a:moveTo>
                  <a:pt x="0" y="167313"/>
                </a:moveTo>
                <a:cubicBezTo>
                  <a:pt x="0" y="74909"/>
                  <a:pt x="74909" y="0"/>
                  <a:pt x="167313" y="0"/>
                </a:cubicBezTo>
                <a:lnTo>
                  <a:pt x="6338991" y="0"/>
                </a:lnTo>
                <a:cubicBezTo>
                  <a:pt x="6431395" y="0"/>
                  <a:pt x="6506304" y="74909"/>
                  <a:pt x="6506304" y="167313"/>
                </a:cubicBezTo>
                <a:lnTo>
                  <a:pt x="6506304" y="836547"/>
                </a:lnTo>
                <a:cubicBezTo>
                  <a:pt x="6506304" y="928951"/>
                  <a:pt x="6431395" y="1003860"/>
                  <a:pt x="6338991" y="1003860"/>
                </a:cubicBezTo>
                <a:lnTo>
                  <a:pt x="167313" y="1003860"/>
                </a:lnTo>
                <a:cubicBezTo>
                  <a:pt x="74909" y="1003860"/>
                  <a:pt x="0" y="928951"/>
                  <a:pt x="0" y="836547"/>
                </a:cubicBezTo>
                <a:lnTo>
                  <a:pt x="0" y="167313"/>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16644" tIns="216644" rIns="216644" bIns="216644" numCol="1" spcCol="1270" anchor="ctr" anchorCtr="0">
            <a:noAutofit/>
          </a:bodyPr>
          <a:lstStyle/>
          <a:p>
            <a:pPr marL="0" lvl="0" indent="0" algn="l" defTabSz="1955800">
              <a:lnSpc>
                <a:spcPct val="90000"/>
              </a:lnSpc>
              <a:spcBef>
                <a:spcPct val="0"/>
              </a:spcBef>
              <a:spcAft>
                <a:spcPct val="35000"/>
              </a:spcAft>
              <a:buNone/>
            </a:pPr>
            <a:r>
              <a:rPr lang="en-US" sz="4400" kern="1200" baseline="0"/>
              <a:t>22 Countries</a:t>
            </a:r>
            <a:endParaRPr lang="en-US" sz="4400" kern="1200"/>
          </a:p>
        </p:txBody>
      </p:sp>
      <p:sp>
        <p:nvSpPr>
          <p:cNvPr id="8" name="Freeform 7">
            <a:extLst>
              <a:ext uri="{FF2B5EF4-FFF2-40B4-BE49-F238E27FC236}">
                <a16:creationId xmlns:a16="http://schemas.microsoft.com/office/drawing/2014/main" id="{08F47BED-60DD-9648-8BE0-0AE489DCCA99}"/>
              </a:ext>
            </a:extLst>
          </p:cNvPr>
          <p:cNvSpPr/>
          <p:nvPr/>
        </p:nvSpPr>
        <p:spPr>
          <a:xfrm>
            <a:off x="4901472" y="2926695"/>
            <a:ext cx="6506304" cy="1003860"/>
          </a:xfrm>
          <a:custGeom>
            <a:avLst/>
            <a:gdLst>
              <a:gd name="connsiteX0" fmla="*/ 0 w 6506304"/>
              <a:gd name="connsiteY0" fmla="*/ 167313 h 1003860"/>
              <a:gd name="connsiteX1" fmla="*/ 167313 w 6506304"/>
              <a:gd name="connsiteY1" fmla="*/ 0 h 1003860"/>
              <a:gd name="connsiteX2" fmla="*/ 6338991 w 6506304"/>
              <a:gd name="connsiteY2" fmla="*/ 0 h 1003860"/>
              <a:gd name="connsiteX3" fmla="*/ 6506304 w 6506304"/>
              <a:gd name="connsiteY3" fmla="*/ 167313 h 1003860"/>
              <a:gd name="connsiteX4" fmla="*/ 6506304 w 6506304"/>
              <a:gd name="connsiteY4" fmla="*/ 836547 h 1003860"/>
              <a:gd name="connsiteX5" fmla="*/ 6338991 w 6506304"/>
              <a:gd name="connsiteY5" fmla="*/ 1003860 h 1003860"/>
              <a:gd name="connsiteX6" fmla="*/ 167313 w 6506304"/>
              <a:gd name="connsiteY6" fmla="*/ 1003860 h 1003860"/>
              <a:gd name="connsiteX7" fmla="*/ 0 w 6506304"/>
              <a:gd name="connsiteY7" fmla="*/ 836547 h 1003860"/>
              <a:gd name="connsiteX8" fmla="*/ 0 w 6506304"/>
              <a:gd name="connsiteY8" fmla="*/ 167313 h 100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04" h="1003860">
                <a:moveTo>
                  <a:pt x="0" y="167313"/>
                </a:moveTo>
                <a:cubicBezTo>
                  <a:pt x="0" y="74909"/>
                  <a:pt x="74909" y="0"/>
                  <a:pt x="167313" y="0"/>
                </a:cubicBezTo>
                <a:lnTo>
                  <a:pt x="6338991" y="0"/>
                </a:lnTo>
                <a:cubicBezTo>
                  <a:pt x="6431395" y="0"/>
                  <a:pt x="6506304" y="74909"/>
                  <a:pt x="6506304" y="167313"/>
                </a:cubicBezTo>
                <a:lnTo>
                  <a:pt x="6506304" y="836547"/>
                </a:lnTo>
                <a:cubicBezTo>
                  <a:pt x="6506304" y="928951"/>
                  <a:pt x="6431395" y="1003860"/>
                  <a:pt x="6338991" y="1003860"/>
                </a:cubicBezTo>
                <a:lnTo>
                  <a:pt x="167313" y="1003860"/>
                </a:lnTo>
                <a:cubicBezTo>
                  <a:pt x="74909" y="1003860"/>
                  <a:pt x="0" y="928951"/>
                  <a:pt x="0" y="836547"/>
                </a:cubicBezTo>
                <a:lnTo>
                  <a:pt x="0" y="167313"/>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16644" tIns="216644" rIns="216644" bIns="216644" numCol="1" spcCol="1270" anchor="ctr" anchorCtr="0">
            <a:noAutofit/>
          </a:bodyPr>
          <a:lstStyle/>
          <a:p>
            <a:pPr marL="0" lvl="0" indent="0" algn="l" defTabSz="1955800">
              <a:lnSpc>
                <a:spcPct val="90000"/>
              </a:lnSpc>
              <a:spcBef>
                <a:spcPct val="0"/>
              </a:spcBef>
              <a:spcAft>
                <a:spcPct val="35000"/>
              </a:spcAft>
              <a:buNone/>
            </a:pPr>
            <a:r>
              <a:rPr lang="en-US" sz="4400" kern="1200" baseline="0"/>
              <a:t>3 million Arabs</a:t>
            </a:r>
            <a:endParaRPr lang="en-US" sz="4400" kern="1200"/>
          </a:p>
        </p:txBody>
      </p:sp>
      <p:sp>
        <p:nvSpPr>
          <p:cNvPr id="9" name="Freeform 8">
            <a:extLst>
              <a:ext uri="{FF2B5EF4-FFF2-40B4-BE49-F238E27FC236}">
                <a16:creationId xmlns:a16="http://schemas.microsoft.com/office/drawing/2014/main" id="{4C19459D-249E-C543-97BB-80CBD204F1ED}"/>
              </a:ext>
            </a:extLst>
          </p:cNvPr>
          <p:cNvSpPr/>
          <p:nvPr/>
        </p:nvSpPr>
        <p:spPr>
          <a:xfrm>
            <a:off x="4901472" y="4057275"/>
            <a:ext cx="6506304" cy="1003860"/>
          </a:xfrm>
          <a:custGeom>
            <a:avLst/>
            <a:gdLst>
              <a:gd name="connsiteX0" fmla="*/ 0 w 6506304"/>
              <a:gd name="connsiteY0" fmla="*/ 167313 h 1003860"/>
              <a:gd name="connsiteX1" fmla="*/ 167313 w 6506304"/>
              <a:gd name="connsiteY1" fmla="*/ 0 h 1003860"/>
              <a:gd name="connsiteX2" fmla="*/ 6338991 w 6506304"/>
              <a:gd name="connsiteY2" fmla="*/ 0 h 1003860"/>
              <a:gd name="connsiteX3" fmla="*/ 6506304 w 6506304"/>
              <a:gd name="connsiteY3" fmla="*/ 167313 h 1003860"/>
              <a:gd name="connsiteX4" fmla="*/ 6506304 w 6506304"/>
              <a:gd name="connsiteY4" fmla="*/ 836547 h 1003860"/>
              <a:gd name="connsiteX5" fmla="*/ 6338991 w 6506304"/>
              <a:gd name="connsiteY5" fmla="*/ 1003860 h 1003860"/>
              <a:gd name="connsiteX6" fmla="*/ 167313 w 6506304"/>
              <a:gd name="connsiteY6" fmla="*/ 1003860 h 1003860"/>
              <a:gd name="connsiteX7" fmla="*/ 0 w 6506304"/>
              <a:gd name="connsiteY7" fmla="*/ 836547 h 1003860"/>
              <a:gd name="connsiteX8" fmla="*/ 0 w 6506304"/>
              <a:gd name="connsiteY8" fmla="*/ 167313 h 100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04" h="1003860">
                <a:moveTo>
                  <a:pt x="0" y="167313"/>
                </a:moveTo>
                <a:cubicBezTo>
                  <a:pt x="0" y="74909"/>
                  <a:pt x="74909" y="0"/>
                  <a:pt x="167313" y="0"/>
                </a:cubicBezTo>
                <a:lnTo>
                  <a:pt x="6338991" y="0"/>
                </a:lnTo>
                <a:cubicBezTo>
                  <a:pt x="6431395" y="0"/>
                  <a:pt x="6506304" y="74909"/>
                  <a:pt x="6506304" y="167313"/>
                </a:cubicBezTo>
                <a:lnTo>
                  <a:pt x="6506304" y="836547"/>
                </a:lnTo>
                <a:cubicBezTo>
                  <a:pt x="6506304" y="928951"/>
                  <a:pt x="6431395" y="1003860"/>
                  <a:pt x="6338991" y="1003860"/>
                </a:cubicBezTo>
                <a:lnTo>
                  <a:pt x="167313" y="1003860"/>
                </a:lnTo>
                <a:cubicBezTo>
                  <a:pt x="74909" y="1003860"/>
                  <a:pt x="0" y="928951"/>
                  <a:pt x="0" y="836547"/>
                </a:cubicBezTo>
                <a:lnTo>
                  <a:pt x="0" y="167313"/>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16644" tIns="216644" rIns="216644" bIns="216644" numCol="1" spcCol="1270" anchor="ctr" anchorCtr="0">
            <a:noAutofit/>
          </a:bodyPr>
          <a:lstStyle/>
          <a:p>
            <a:pPr marL="0" lvl="0" indent="0" algn="l" defTabSz="1955800">
              <a:lnSpc>
                <a:spcPct val="90000"/>
              </a:lnSpc>
              <a:spcBef>
                <a:spcPct val="0"/>
              </a:spcBef>
              <a:spcAft>
                <a:spcPct val="35000"/>
              </a:spcAft>
              <a:buNone/>
            </a:pPr>
            <a:r>
              <a:rPr lang="en-US" sz="4400" kern="1200" baseline="0"/>
              <a:t>Christian – 66%</a:t>
            </a:r>
            <a:endParaRPr lang="en-US" sz="4400" kern="1200"/>
          </a:p>
        </p:txBody>
      </p:sp>
      <p:sp>
        <p:nvSpPr>
          <p:cNvPr id="11" name="Freeform 10">
            <a:extLst>
              <a:ext uri="{FF2B5EF4-FFF2-40B4-BE49-F238E27FC236}">
                <a16:creationId xmlns:a16="http://schemas.microsoft.com/office/drawing/2014/main" id="{76CC8C01-38B7-744D-97CF-EDD2E2B81B8F}"/>
              </a:ext>
            </a:extLst>
          </p:cNvPr>
          <p:cNvSpPr/>
          <p:nvPr/>
        </p:nvSpPr>
        <p:spPr>
          <a:xfrm>
            <a:off x="4901472" y="5187855"/>
            <a:ext cx="6506304" cy="1003860"/>
          </a:xfrm>
          <a:custGeom>
            <a:avLst/>
            <a:gdLst>
              <a:gd name="connsiteX0" fmla="*/ 0 w 6506304"/>
              <a:gd name="connsiteY0" fmla="*/ 167313 h 1003860"/>
              <a:gd name="connsiteX1" fmla="*/ 167313 w 6506304"/>
              <a:gd name="connsiteY1" fmla="*/ 0 h 1003860"/>
              <a:gd name="connsiteX2" fmla="*/ 6338991 w 6506304"/>
              <a:gd name="connsiteY2" fmla="*/ 0 h 1003860"/>
              <a:gd name="connsiteX3" fmla="*/ 6506304 w 6506304"/>
              <a:gd name="connsiteY3" fmla="*/ 167313 h 1003860"/>
              <a:gd name="connsiteX4" fmla="*/ 6506304 w 6506304"/>
              <a:gd name="connsiteY4" fmla="*/ 836547 h 1003860"/>
              <a:gd name="connsiteX5" fmla="*/ 6338991 w 6506304"/>
              <a:gd name="connsiteY5" fmla="*/ 1003860 h 1003860"/>
              <a:gd name="connsiteX6" fmla="*/ 167313 w 6506304"/>
              <a:gd name="connsiteY6" fmla="*/ 1003860 h 1003860"/>
              <a:gd name="connsiteX7" fmla="*/ 0 w 6506304"/>
              <a:gd name="connsiteY7" fmla="*/ 836547 h 1003860"/>
              <a:gd name="connsiteX8" fmla="*/ 0 w 6506304"/>
              <a:gd name="connsiteY8" fmla="*/ 167313 h 100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6304" h="1003860">
                <a:moveTo>
                  <a:pt x="0" y="167313"/>
                </a:moveTo>
                <a:cubicBezTo>
                  <a:pt x="0" y="74909"/>
                  <a:pt x="74909" y="0"/>
                  <a:pt x="167313" y="0"/>
                </a:cubicBezTo>
                <a:lnTo>
                  <a:pt x="6338991" y="0"/>
                </a:lnTo>
                <a:cubicBezTo>
                  <a:pt x="6431395" y="0"/>
                  <a:pt x="6506304" y="74909"/>
                  <a:pt x="6506304" y="167313"/>
                </a:cubicBezTo>
                <a:lnTo>
                  <a:pt x="6506304" y="836547"/>
                </a:lnTo>
                <a:cubicBezTo>
                  <a:pt x="6506304" y="928951"/>
                  <a:pt x="6431395" y="1003860"/>
                  <a:pt x="6338991" y="1003860"/>
                </a:cubicBezTo>
                <a:lnTo>
                  <a:pt x="167313" y="1003860"/>
                </a:lnTo>
                <a:cubicBezTo>
                  <a:pt x="74909" y="1003860"/>
                  <a:pt x="0" y="928951"/>
                  <a:pt x="0" y="836547"/>
                </a:cubicBezTo>
                <a:lnTo>
                  <a:pt x="0" y="167313"/>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16644" tIns="216644" rIns="216644" bIns="216644" numCol="1" spcCol="1270" anchor="ctr" anchorCtr="0">
            <a:noAutofit/>
          </a:bodyPr>
          <a:lstStyle/>
          <a:p>
            <a:pPr marL="0" lvl="0" indent="0" algn="l" defTabSz="1955800">
              <a:lnSpc>
                <a:spcPct val="90000"/>
              </a:lnSpc>
              <a:spcBef>
                <a:spcPct val="0"/>
              </a:spcBef>
              <a:spcAft>
                <a:spcPct val="35000"/>
              </a:spcAft>
              <a:buNone/>
            </a:pPr>
            <a:r>
              <a:rPr lang="en-US" sz="4400" kern="1200" baseline="0"/>
              <a:t>Muslim – 24% </a:t>
            </a:r>
            <a:endParaRPr lang="en-US" sz="4400" kern="1200"/>
          </a:p>
        </p:txBody>
      </p:sp>
      <p:pic>
        <p:nvPicPr>
          <p:cNvPr id="12" name="Picture 11">
            <a:extLst>
              <a:ext uri="{FF2B5EF4-FFF2-40B4-BE49-F238E27FC236}">
                <a16:creationId xmlns:a16="http://schemas.microsoft.com/office/drawing/2014/main" id="{CCB07E9D-5CBD-FD4C-892B-A37F4CD8E7E0}"/>
              </a:ext>
            </a:extLst>
          </p:cNvPr>
          <p:cNvPicPr>
            <a:picLocks noChangeAspect="1"/>
          </p:cNvPicPr>
          <p:nvPr/>
        </p:nvPicPr>
        <p:blipFill>
          <a:blip r:embed="rId3"/>
          <a:stretch>
            <a:fillRect/>
          </a:stretch>
        </p:blipFill>
        <p:spPr>
          <a:xfrm>
            <a:off x="450633" y="4135659"/>
            <a:ext cx="3489026" cy="2402113"/>
          </a:xfrm>
          <a:prstGeom prst="rect">
            <a:avLst/>
          </a:prstGeom>
        </p:spPr>
      </p:pic>
      <p:sp>
        <p:nvSpPr>
          <p:cNvPr id="13" name="TextBox 12">
            <a:extLst>
              <a:ext uri="{FF2B5EF4-FFF2-40B4-BE49-F238E27FC236}">
                <a16:creationId xmlns:a16="http://schemas.microsoft.com/office/drawing/2014/main" id="{81F27C9F-D7BE-3B40-8929-9AA185A454D9}"/>
              </a:ext>
            </a:extLst>
          </p:cNvPr>
          <p:cNvSpPr txBox="1"/>
          <p:nvPr/>
        </p:nvSpPr>
        <p:spPr>
          <a:xfrm>
            <a:off x="9260114" y="6299200"/>
            <a:ext cx="2598057" cy="369332"/>
          </a:xfrm>
          <a:prstGeom prst="rect">
            <a:avLst/>
          </a:prstGeom>
          <a:noFill/>
        </p:spPr>
        <p:txBody>
          <a:bodyPr wrap="square" rtlCol="0">
            <a:spAutoFit/>
          </a:bodyPr>
          <a:lstStyle/>
          <a:p>
            <a:r>
              <a:rPr lang="en-US" dirty="0"/>
              <a:t>(Gladding, 2016)</a:t>
            </a:r>
          </a:p>
        </p:txBody>
      </p:sp>
    </p:spTree>
    <p:extLst>
      <p:ext uri="{BB962C8B-B14F-4D97-AF65-F5344CB8AC3E}">
        <p14:creationId xmlns:p14="http://schemas.microsoft.com/office/powerpoint/2010/main" val="106118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2DB96-3E8F-9347-9E86-8115655CB03E}"/>
              </a:ext>
            </a:extLst>
          </p:cNvPr>
          <p:cNvSpPr>
            <a:spLocks noGrp="1"/>
          </p:cNvSpPr>
          <p:nvPr>
            <p:ph type="title"/>
          </p:nvPr>
        </p:nvSpPr>
        <p:spPr/>
        <p:txBody>
          <a:bodyPr/>
          <a:lstStyle/>
          <a:p>
            <a:r>
              <a:rPr lang="en-US" dirty="0"/>
              <a:t>Considerations</a:t>
            </a:r>
          </a:p>
        </p:txBody>
      </p:sp>
      <p:sp>
        <p:nvSpPr>
          <p:cNvPr id="3" name="Content Placeholder 2">
            <a:extLst>
              <a:ext uri="{FF2B5EF4-FFF2-40B4-BE49-F238E27FC236}">
                <a16:creationId xmlns:a16="http://schemas.microsoft.com/office/drawing/2014/main" id="{FFEA5C19-92EF-DE47-8E8E-D6EE104ECAD1}"/>
              </a:ext>
            </a:extLst>
          </p:cNvPr>
          <p:cNvSpPr>
            <a:spLocks noGrp="1"/>
          </p:cNvSpPr>
          <p:nvPr>
            <p:ph idx="1"/>
          </p:nvPr>
        </p:nvSpPr>
        <p:spPr/>
        <p:txBody>
          <a:bodyPr>
            <a:normAutofit/>
          </a:bodyPr>
          <a:lstStyle/>
          <a:p>
            <a:r>
              <a:rPr lang="en-US" sz="3200" dirty="0"/>
              <a:t>Potential Differences</a:t>
            </a:r>
          </a:p>
          <a:p>
            <a:r>
              <a:rPr lang="en-US" sz="3200" dirty="0"/>
              <a:t>High context culture</a:t>
            </a:r>
          </a:p>
          <a:p>
            <a:r>
              <a:rPr lang="en-US" sz="3200" dirty="0"/>
              <a:t>Family Relations</a:t>
            </a:r>
          </a:p>
          <a:p>
            <a:r>
              <a:rPr lang="en-US" sz="3200" dirty="0"/>
              <a:t>Education </a:t>
            </a:r>
          </a:p>
        </p:txBody>
      </p:sp>
      <p:sp>
        <p:nvSpPr>
          <p:cNvPr id="4" name="TextBox 3">
            <a:extLst>
              <a:ext uri="{FF2B5EF4-FFF2-40B4-BE49-F238E27FC236}">
                <a16:creationId xmlns:a16="http://schemas.microsoft.com/office/drawing/2014/main" id="{C6AD645E-3726-D74C-8DB2-13232BECA349}"/>
              </a:ext>
            </a:extLst>
          </p:cNvPr>
          <p:cNvSpPr txBox="1"/>
          <p:nvPr/>
        </p:nvSpPr>
        <p:spPr>
          <a:xfrm>
            <a:off x="9260114" y="6299200"/>
            <a:ext cx="2598057" cy="369332"/>
          </a:xfrm>
          <a:prstGeom prst="rect">
            <a:avLst/>
          </a:prstGeom>
          <a:noFill/>
        </p:spPr>
        <p:txBody>
          <a:bodyPr wrap="square" rtlCol="0">
            <a:spAutoFit/>
          </a:bodyPr>
          <a:lstStyle/>
          <a:p>
            <a:r>
              <a:rPr lang="en-US" dirty="0"/>
              <a:t>(Gladding, 2016)</a:t>
            </a:r>
          </a:p>
        </p:txBody>
      </p:sp>
      <p:pic>
        <p:nvPicPr>
          <p:cNvPr id="5" name="Picture 4">
            <a:extLst>
              <a:ext uri="{FF2B5EF4-FFF2-40B4-BE49-F238E27FC236}">
                <a16:creationId xmlns:a16="http://schemas.microsoft.com/office/drawing/2014/main" id="{36E61F12-8E86-434B-A35D-9A9DBCFA227B}"/>
              </a:ext>
            </a:extLst>
          </p:cNvPr>
          <p:cNvPicPr>
            <a:picLocks noChangeAspect="1"/>
          </p:cNvPicPr>
          <p:nvPr/>
        </p:nvPicPr>
        <p:blipFill>
          <a:blip r:embed="rId3"/>
          <a:stretch>
            <a:fillRect/>
          </a:stretch>
        </p:blipFill>
        <p:spPr>
          <a:xfrm>
            <a:off x="8315779" y="2286000"/>
            <a:ext cx="3340100" cy="2425700"/>
          </a:xfrm>
          <a:prstGeom prst="rect">
            <a:avLst/>
          </a:prstGeom>
        </p:spPr>
      </p:pic>
    </p:spTree>
    <p:extLst>
      <p:ext uri="{BB962C8B-B14F-4D97-AF65-F5344CB8AC3E}">
        <p14:creationId xmlns:p14="http://schemas.microsoft.com/office/powerpoint/2010/main" val="43551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31D7B-5AA8-3845-8027-9B0106111468}"/>
              </a:ext>
            </a:extLst>
          </p:cNvPr>
          <p:cNvSpPr>
            <a:spLocks noGrp="1"/>
          </p:cNvSpPr>
          <p:nvPr>
            <p:ph type="title"/>
          </p:nvPr>
        </p:nvSpPr>
        <p:spPr/>
        <p:txBody>
          <a:bodyPr/>
          <a:lstStyle/>
          <a:p>
            <a:r>
              <a:rPr lang="en-US" dirty="0"/>
              <a:t>Considerations </a:t>
            </a:r>
          </a:p>
        </p:txBody>
      </p:sp>
      <p:sp>
        <p:nvSpPr>
          <p:cNvPr id="3" name="Content Placeholder 2">
            <a:extLst>
              <a:ext uri="{FF2B5EF4-FFF2-40B4-BE49-F238E27FC236}">
                <a16:creationId xmlns:a16="http://schemas.microsoft.com/office/drawing/2014/main" id="{E996475B-7905-1A46-AC58-DA1EE84EB94A}"/>
              </a:ext>
            </a:extLst>
          </p:cNvPr>
          <p:cNvSpPr>
            <a:spLocks noGrp="1"/>
          </p:cNvSpPr>
          <p:nvPr>
            <p:ph idx="1"/>
          </p:nvPr>
        </p:nvSpPr>
        <p:spPr>
          <a:xfrm>
            <a:off x="1371600" y="2286000"/>
            <a:ext cx="9601200" cy="4332514"/>
          </a:xfrm>
        </p:spPr>
        <p:txBody>
          <a:bodyPr>
            <a:noAutofit/>
          </a:bodyPr>
          <a:lstStyle/>
          <a:p>
            <a:r>
              <a:rPr lang="en-US" sz="3200" dirty="0"/>
              <a:t>Gender roles delineation</a:t>
            </a:r>
          </a:p>
          <a:p>
            <a:r>
              <a:rPr lang="en-US" sz="3200" dirty="0"/>
              <a:t>Patriarchal patterns or authority</a:t>
            </a:r>
          </a:p>
          <a:p>
            <a:r>
              <a:rPr lang="en-US" sz="3200" dirty="0"/>
              <a:t>Conservative </a:t>
            </a:r>
          </a:p>
          <a:p>
            <a:r>
              <a:rPr lang="en-US" sz="3200" dirty="0"/>
              <a:t>Sexual standards</a:t>
            </a:r>
          </a:p>
          <a:p>
            <a:r>
              <a:rPr lang="en-US" sz="3200" dirty="0"/>
              <a:t>Self-sacrifice</a:t>
            </a:r>
          </a:p>
          <a:p>
            <a:r>
              <a:rPr lang="en-US" sz="3200" dirty="0"/>
              <a:t>Honor &amp; shame </a:t>
            </a:r>
          </a:p>
          <a:p>
            <a:endParaRPr lang="en-US" sz="3200" dirty="0"/>
          </a:p>
          <a:p>
            <a:endParaRPr lang="en-US" sz="3200" dirty="0"/>
          </a:p>
        </p:txBody>
      </p:sp>
      <p:sp>
        <p:nvSpPr>
          <p:cNvPr id="4" name="TextBox 3">
            <a:extLst>
              <a:ext uri="{FF2B5EF4-FFF2-40B4-BE49-F238E27FC236}">
                <a16:creationId xmlns:a16="http://schemas.microsoft.com/office/drawing/2014/main" id="{6CED50B8-2416-1542-8713-3A75C5CA46F9}"/>
              </a:ext>
            </a:extLst>
          </p:cNvPr>
          <p:cNvSpPr txBox="1"/>
          <p:nvPr/>
        </p:nvSpPr>
        <p:spPr>
          <a:xfrm>
            <a:off x="9260114" y="6299200"/>
            <a:ext cx="2598057" cy="369332"/>
          </a:xfrm>
          <a:prstGeom prst="rect">
            <a:avLst/>
          </a:prstGeom>
          <a:noFill/>
        </p:spPr>
        <p:txBody>
          <a:bodyPr wrap="square" rtlCol="0">
            <a:spAutoFit/>
          </a:bodyPr>
          <a:lstStyle/>
          <a:p>
            <a:r>
              <a:rPr lang="en-US" dirty="0"/>
              <a:t>(Gladding, 2016)</a:t>
            </a:r>
          </a:p>
        </p:txBody>
      </p:sp>
      <p:pic>
        <p:nvPicPr>
          <p:cNvPr id="5" name="Picture 4">
            <a:extLst>
              <a:ext uri="{FF2B5EF4-FFF2-40B4-BE49-F238E27FC236}">
                <a16:creationId xmlns:a16="http://schemas.microsoft.com/office/drawing/2014/main" id="{E73DC502-6D6A-8B48-92CA-B8DAF040A40D}"/>
              </a:ext>
            </a:extLst>
          </p:cNvPr>
          <p:cNvPicPr>
            <a:picLocks noChangeAspect="1"/>
          </p:cNvPicPr>
          <p:nvPr/>
        </p:nvPicPr>
        <p:blipFill>
          <a:blip r:embed="rId3"/>
          <a:stretch>
            <a:fillRect/>
          </a:stretch>
        </p:blipFill>
        <p:spPr>
          <a:xfrm>
            <a:off x="7173686" y="3965121"/>
            <a:ext cx="4241800" cy="1917700"/>
          </a:xfrm>
          <a:prstGeom prst="rect">
            <a:avLst/>
          </a:prstGeom>
        </p:spPr>
      </p:pic>
    </p:spTree>
    <p:extLst>
      <p:ext uri="{BB962C8B-B14F-4D97-AF65-F5344CB8AC3E}">
        <p14:creationId xmlns:p14="http://schemas.microsoft.com/office/powerpoint/2010/main" val="162141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set>
                                      <p:cBhvr override="childStyle">
                                        <p:cTn dur="1" fill="hold" display="0" masterRel="nextClick" afterEffect="1"/>
                                        <p:tgtEl>
                                          <p:spTgt spid="3">
                                            <p:txEl>
                                              <p:pRg st="4" end="4"/>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set>
                                      <p:cBhvr override="childStyle">
                                        <p:cTn dur="1" fill="hold" display="0" masterRel="nextClick" afterEffect="1"/>
                                        <p:tgtEl>
                                          <p:spTgt spid="3">
                                            <p:txEl>
                                              <p:pRg st="5" end="5"/>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5">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825F5B-602A-7A40-815D-8736C5AB5237}"/>
              </a:ext>
            </a:extLst>
          </p:cNvPr>
          <p:cNvSpPr>
            <a:spLocks noGrp="1"/>
          </p:cNvSpPr>
          <p:nvPr>
            <p:ph type="title"/>
          </p:nvPr>
        </p:nvSpPr>
        <p:spPr>
          <a:xfrm>
            <a:off x="8471424" y="1110882"/>
            <a:ext cx="3053039" cy="1060817"/>
          </a:xfrm>
        </p:spPr>
        <p:txBody>
          <a:bodyPr anchor="b">
            <a:normAutofit/>
          </a:bodyPr>
          <a:lstStyle/>
          <a:p>
            <a:r>
              <a:rPr lang="en-US" sz="2600"/>
              <a:t>The Nature of Ethics &amp; Ethical Codes</a:t>
            </a:r>
          </a:p>
        </p:txBody>
      </p:sp>
      <p:pic>
        <p:nvPicPr>
          <p:cNvPr id="4" name="Picture 3">
            <a:extLst>
              <a:ext uri="{FF2B5EF4-FFF2-40B4-BE49-F238E27FC236}">
                <a16:creationId xmlns:a16="http://schemas.microsoft.com/office/drawing/2014/main" id="{DB60A5B1-040E-5945-A089-3C0A033FF3E2}"/>
              </a:ext>
            </a:extLst>
          </p:cNvPr>
          <p:cNvPicPr>
            <a:picLocks noChangeAspect="1"/>
          </p:cNvPicPr>
          <p:nvPr/>
        </p:nvPicPr>
        <p:blipFill>
          <a:blip r:embed="rId3"/>
          <a:stretch>
            <a:fillRect/>
          </a:stretch>
        </p:blipFill>
        <p:spPr>
          <a:xfrm>
            <a:off x="634275" y="1133055"/>
            <a:ext cx="6900380" cy="4591889"/>
          </a:xfrm>
          <a:prstGeom prst="rect">
            <a:avLst/>
          </a:prstGeom>
        </p:spPr>
      </p:pic>
      <p:sp>
        <p:nvSpPr>
          <p:cNvPr id="3" name="Content Placeholder 2">
            <a:extLst>
              <a:ext uri="{FF2B5EF4-FFF2-40B4-BE49-F238E27FC236}">
                <a16:creationId xmlns:a16="http://schemas.microsoft.com/office/drawing/2014/main" id="{091E942C-E928-E742-AB0D-903485F89C7D}"/>
              </a:ext>
            </a:extLst>
          </p:cNvPr>
          <p:cNvSpPr>
            <a:spLocks noGrp="1"/>
          </p:cNvSpPr>
          <p:nvPr>
            <p:ph idx="1"/>
          </p:nvPr>
        </p:nvSpPr>
        <p:spPr>
          <a:xfrm>
            <a:off x="8471423" y="2286000"/>
            <a:ext cx="3053039" cy="3931920"/>
          </a:xfrm>
        </p:spPr>
        <p:txBody>
          <a:bodyPr>
            <a:normAutofit/>
          </a:bodyPr>
          <a:lstStyle/>
          <a:p>
            <a:r>
              <a:rPr lang="en-US" sz="1600" dirty="0"/>
              <a:t>Autonomy</a:t>
            </a:r>
          </a:p>
          <a:p>
            <a:r>
              <a:rPr lang="en-US" sz="1600" dirty="0"/>
              <a:t>Beneficence</a:t>
            </a:r>
          </a:p>
          <a:p>
            <a:r>
              <a:rPr lang="en-US" sz="1600" dirty="0" err="1"/>
              <a:t>Nonmaleficence</a:t>
            </a:r>
            <a:endParaRPr lang="en-US" sz="1600" dirty="0"/>
          </a:p>
          <a:p>
            <a:r>
              <a:rPr lang="en-US" sz="1600" dirty="0"/>
              <a:t>Justice</a:t>
            </a:r>
          </a:p>
          <a:p>
            <a:r>
              <a:rPr lang="en-US" sz="1600" dirty="0"/>
              <a:t>Fidelity</a:t>
            </a:r>
          </a:p>
          <a:p>
            <a:r>
              <a:rPr lang="en-US" sz="1600" dirty="0"/>
              <a:t>Veracity </a:t>
            </a:r>
          </a:p>
        </p:txBody>
      </p:sp>
      <p:sp>
        <p:nvSpPr>
          <p:cNvPr id="18"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5" name="TextBox 4">
            <a:extLst>
              <a:ext uri="{FF2B5EF4-FFF2-40B4-BE49-F238E27FC236}">
                <a16:creationId xmlns:a16="http://schemas.microsoft.com/office/drawing/2014/main" id="{D1E83EFF-FD2D-304C-AC5E-EF7437198438}"/>
              </a:ext>
            </a:extLst>
          </p:cNvPr>
          <p:cNvSpPr txBox="1"/>
          <p:nvPr/>
        </p:nvSpPr>
        <p:spPr>
          <a:xfrm>
            <a:off x="634274" y="6217920"/>
            <a:ext cx="4228011" cy="369332"/>
          </a:xfrm>
          <a:prstGeom prst="rect">
            <a:avLst/>
          </a:prstGeom>
          <a:noFill/>
        </p:spPr>
        <p:txBody>
          <a:bodyPr wrap="square" rtlCol="0">
            <a:spAutoFit/>
          </a:bodyPr>
          <a:lstStyle/>
          <a:p>
            <a:r>
              <a:rPr lang="en-US" dirty="0"/>
              <a:t>(Corey &amp; Corey, 2010; Gladding, 2016)</a:t>
            </a:r>
          </a:p>
        </p:txBody>
      </p:sp>
    </p:spTree>
    <p:extLst>
      <p:ext uri="{BB962C8B-B14F-4D97-AF65-F5344CB8AC3E}">
        <p14:creationId xmlns:p14="http://schemas.microsoft.com/office/powerpoint/2010/main" val="39132009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set>
                                      <p:cBhvr override="childStyle">
                                        <p:cTn dur="1" fill="hold" display="0" masterRel="nextClick" afterEffect="1"/>
                                        <p:tgtEl>
                                          <p:spTgt spid="3">
                                            <p:txEl>
                                              <p:pRg st="4" end="4"/>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set>
                                      <p:cBhvr override="childStyle">
                                        <p:cTn dur="1" fill="hold" display="0" masterRel="nextClick" afterEffect="1"/>
                                        <p:tgtEl>
                                          <p:spTgt spid="3">
                                            <p:txEl>
                                              <p:pRg st="5" end="5"/>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3D97C6-63EF-4CA6-B01D-25E2772DC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7A280C-A4F7-7643-9A09-D004FA235BCA}"/>
              </a:ext>
            </a:extLst>
          </p:cNvPr>
          <p:cNvSpPr>
            <a:spLocks noGrp="1"/>
          </p:cNvSpPr>
          <p:nvPr>
            <p:ph type="title"/>
          </p:nvPr>
        </p:nvSpPr>
        <p:spPr>
          <a:xfrm>
            <a:off x="5100824" y="685800"/>
            <a:ext cx="6176776" cy="1485900"/>
          </a:xfrm>
        </p:spPr>
        <p:txBody>
          <a:bodyPr>
            <a:normAutofit/>
          </a:bodyPr>
          <a:lstStyle/>
          <a:p>
            <a:r>
              <a:rPr lang="en-US" dirty="0"/>
              <a:t>Specific Clinical Recommendations</a:t>
            </a:r>
          </a:p>
        </p:txBody>
      </p:sp>
      <p:pic>
        <p:nvPicPr>
          <p:cNvPr id="4" name="Picture 3">
            <a:extLst>
              <a:ext uri="{FF2B5EF4-FFF2-40B4-BE49-F238E27FC236}">
                <a16:creationId xmlns:a16="http://schemas.microsoft.com/office/drawing/2014/main" id="{64C343BF-43AC-DD49-8722-BFAF2E924C97}"/>
              </a:ext>
            </a:extLst>
          </p:cNvPr>
          <p:cNvPicPr>
            <a:picLocks noChangeAspect="1"/>
          </p:cNvPicPr>
          <p:nvPr/>
        </p:nvPicPr>
        <p:blipFill>
          <a:blip r:embed="rId3"/>
          <a:stretch>
            <a:fillRect/>
          </a:stretch>
        </p:blipFill>
        <p:spPr>
          <a:xfrm>
            <a:off x="634276" y="2329657"/>
            <a:ext cx="3093388" cy="2197933"/>
          </a:xfrm>
          <a:prstGeom prst="rect">
            <a:avLst/>
          </a:prstGeom>
        </p:spPr>
      </p:pic>
      <p:sp>
        <p:nvSpPr>
          <p:cNvPr id="16" name="Rectangle 15">
            <a:extLst>
              <a:ext uri="{FF2B5EF4-FFF2-40B4-BE49-F238E27FC236}">
                <a16:creationId xmlns:a16="http://schemas.microsoft.com/office/drawing/2014/main" id="{5DA4A40B-EDCE-42FC-B189-AEFB4F82E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4E1D358-ADBF-4E42-A3FE-233DBBC574DD}"/>
              </a:ext>
            </a:extLst>
          </p:cNvPr>
          <p:cNvSpPr>
            <a:spLocks noGrp="1"/>
          </p:cNvSpPr>
          <p:nvPr>
            <p:ph idx="1"/>
          </p:nvPr>
        </p:nvSpPr>
        <p:spPr>
          <a:xfrm>
            <a:off x="5100824" y="2286000"/>
            <a:ext cx="6176776" cy="3581400"/>
          </a:xfrm>
        </p:spPr>
        <p:txBody>
          <a:bodyPr>
            <a:normAutofit/>
          </a:bodyPr>
          <a:lstStyle/>
          <a:p>
            <a:r>
              <a:rPr lang="en-US" dirty="0"/>
              <a:t>Cultural context</a:t>
            </a:r>
          </a:p>
          <a:p>
            <a:r>
              <a:rPr lang="en-US" dirty="0"/>
              <a:t>Leadership &amp; Authority Figures</a:t>
            </a:r>
          </a:p>
          <a:p>
            <a:r>
              <a:rPr lang="en-US" dirty="0"/>
              <a:t>Extended Family</a:t>
            </a:r>
          </a:p>
          <a:p>
            <a:r>
              <a:rPr lang="en-US" dirty="0"/>
              <a:t>Large Culture Influence</a:t>
            </a:r>
          </a:p>
          <a:p>
            <a:r>
              <a:rPr lang="en-US" dirty="0"/>
              <a:t>Strength-Based Approach</a:t>
            </a:r>
          </a:p>
          <a:p>
            <a:r>
              <a:rPr lang="en-US" dirty="0"/>
              <a:t>Balanced Active Group Worker Role</a:t>
            </a:r>
          </a:p>
          <a:p>
            <a:endParaRPr lang="en-US" dirty="0"/>
          </a:p>
          <a:p>
            <a:endParaRPr lang="en-US" dirty="0"/>
          </a:p>
        </p:txBody>
      </p:sp>
      <p:sp>
        <p:nvSpPr>
          <p:cNvPr id="8" name="TextBox 7">
            <a:extLst>
              <a:ext uri="{FF2B5EF4-FFF2-40B4-BE49-F238E27FC236}">
                <a16:creationId xmlns:a16="http://schemas.microsoft.com/office/drawing/2014/main" id="{87620938-5EEF-9244-A0FA-84DA7CD1DE3D}"/>
              </a:ext>
            </a:extLst>
          </p:cNvPr>
          <p:cNvSpPr txBox="1"/>
          <p:nvPr/>
        </p:nvSpPr>
        <p:spPr>
          <a:xfrm>
            <a:off x="795778" y="6304190"/>
            <a:ext cx="2598057" cy="369332"/>
          </a:xfrm>
          <a:prstGeom prst="rect">
            <a:avLst/>
          </a:prstGeom>
          <a:noFill/>
        </p:spPr>
        <p:txBody>
          <a:bodyPr wrap="square" rtlCol="0">
            <a:spAutoFit/>
          </a:bodyPr>
          <a:lstStyle/>
          <a:p>
            <a:r>
              <a:rPr lang="en-US" dirty="0"/>
              <a:t>(Gladding, 2016)</a:t>
            </a:r>
          </a:p>
        </p:txBody>
      </p:sp>
    </p:spTree>
    <p:extLst>
      <p:ext uri="{BB962C8B-B14F-4D97-AF65-F5344CB8AC3E}">
        <p14:creationId xmlns:p14="http://schemas.microsoft.com/office/powerpoint/2010/main" val="90972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set>
                                      <p:cBhvr override="childStyle">
                                        <p:cTn dur="1" fill="hold" display="0" masterRel="nextClick" afterEffect="1"/>
                                        <p:tgtEl>
                                          <p:spTgt spid="3">
                                            <p:txEl>
                                              <p:pRg st="4" end="4"/>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set>
                                      <p:cBhvr override="childStyle">
                                        <p:cTn dur="1" fill="hold" display="0" masterRel="nextClick" afterEffect="1"/>
                                        <p:tgtEl>
                                          <p:spTgt spid="3">
                                            <p:txEl>
                                              <p:pRg st="5" end="5"/>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479416-5B2B-CA43-8353-AD2C25692346}"/>
              </a:ext>
            </a:extLst>
          </p:cNvPr>
          <p:cNvPicPr>
            <a:picLocks noChangeAspect="1"/>
          </p:cNvPicPr>
          <p:nvPr/>
        </p:nvPicPr>
        <p:blipFill>
          <a:blip r:embed="rId2"/>
          <a:stretch>
            <a:fillRect/>
          </a:stretch>
        </p:blipFill>
        <p:spPr>
          <a:xfrm>
            <a:off x="1633526" y="688857"/>
            <a:ext cx="9339274" cy="5247485"/>
          </a:xfrm>
          <a:prstGeom prst="rect">
            <a:avLst/>
          </a:prstGeom>
        </p:spPr>
      </p:pic>
    </p:spTree>
    <p:extLst>
      <p:ext uri="{BB962C8B-B14F-4D97-AF65-F5344CB8AC3E}">
        <p14:creationId xmlns:p14="http://schemas.microsoft.com/office/powerpoint/2010/main" val="3834372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a:extLst>
              <a:ext uri="{FF2B5EF4-FFF2-40B4-BE49-F238E27FC236}">
                <a16:creationId xmlns:a16="http://schemas.microsoft.com/office/drawing/2014/main" id="{68A6EB35-8F79-8546-81C9-1C1471B059DE}"/>
              </a:ext>
            </a:extLst>
          </p:cNvPr>
          <p:cNvSpPr>
            <a:spLocks noGrp="1" noChangeArrowheads="1"/>
          </p:cNvSpPr>
          <p:nvPr>
            <p:ph type="title"/>
          </p:nvPr>
        </p:nvSpPr>
        <p:spPr/>
        <p:txBody>
          <a:bodyPr/>
          <a:lstStyle/>
          <a:p>
            <a:pPr>
              <a:defRPr/>
            </a:pPr>
            <a:r>
              <a:rPr lang="en-US" altLang="en-US"/>
              <a:t>Resources</a:t>
            </a:r>
          </a:p>
        </p:txBody>
      </p:sp>
      <p:sp>
        <p:nvSpPr>
          <p:cNvPr id="12290" name="Rectangle 3">
            <a:extLst>
              <a:ext uri="{FF2B5EF4-FFF2-40B4-BE49-F238E27FC236}">
                <a16:creationId xmlns:a16="http://schemas.microsoft.com/office/drawing/2014/main" id="{2F95D923-C29A-6042-A713-1AB9EED7626D}"/>
              </a:ext>
            </a:extLst>
          </p:cNvPr>
          <p:cNvSpPr>
            <a:spLocks noGrp="1" noChangeArrowheads="1"/>
          </p:cNvSpPr>
          <p:nvPr>
            <p:ph idx="1"/>
          </p:nvPr>
        </p:nvSpPr>
        <p:spPr>
          <a:xfrm>
            <a:off x="1371599" y="1465943"/>
            <a:ext cx="10036629" cy="4949371"/>
          </a:xfrm>
        </p:spPr>
        <p:txBody>
          <a:bodyPr rtlCol="0">
            <a:noAutofit/>
          </a:bodyPr>
          <a:lstStyle/>
          <a:p>
            <a:pPr marL="0" indent="0">
              <a:buNone/>
            </a:pPr>
            <a:r>
              <a:rPr lang="en-US" dirty="0"/>
              <a:t>American Counseling Association (ACA). (2014).ACA code of ethics. Alexandria, VA</a:t>
            </a:r>
          </a:p>
          <a:p>
            <a:pPr marL="0" indent="0">
              <a:buNone/>
            </a:pPr>
            <a:r>
              <a:rPr lang="en-US" dirty="0"/>
              <a:t>Association for Specialists in Group Work (ASGW). (2007). ASGW best practice guide-lines .Journal for Specialists in Group Work,23, 237–244.</a:t>
            </a:r>
          </a:p>
          <a:p>
            <a:pPr>
              <a:spcAft>
                <a:spcPts val="0"/>
              </a:spcAft>
              <a:buNone/>
              <a:defRPr/>
            </a:pPr>
            <a:r>
              <a:rPr lang="en-US" altLang="en-US" dirty="0"/>
              <a:t>CACREP (2016) SECTION 6: Doctoral standards counselor education and supervision. (</a:t>
            </a:r>
            <a:r>
              <a:rPr lang="en-US" altLang="en-US" dirty="0" err="1"/>
              <a:t>n.d.</a:t>
            </a:r>
            <a:r>
              <a:rPr lang="en-US" altLang="en-US" dirty="0"/>
              <a:t>). Retrieved from </a:t>
            </a:r>
            <a:r>
              <a:rPr lang="en-US" altLang="en-US" dirty="0">
                <a:hlinkClick r:id="rId3"/>
              </a:rPr>
              <a:t>https://www.cacrep.org/section-6-doctoral-standards-counselor-education-and-supervision/</a:t>
            </a:r>
            <a:endParaRPr lang="en-US" altLang="en-US" dirty="0"/>
          </a:p>
          <a:p>
            <a:pPr>
              <a:spcAft>
                <a:spcPts val="0"/>
              </a:spcAft>
              <a:buNone/>
              <a:defRPr/>
            </a:pPr>
            <a:r>
              <a:rPr lang="en-US" dirty="0"/>
              <a:t>Chen, M.,&amp; </a:t>
            </a:r>
            <a:r>
              <a:rPr lang="en-US" dirty="0" err="1"/>
              <a:t>Rybak</a:t>
            </a:r>
            <a:r>
              <a:rPr lang="en-US" dirty="0"/>
              <a:t>, C. J. (2018). Group leadership skills: Interpersonal process in group counseling and therapy. Thousand Oaks, CA: SAGE Publications.</a:t>
            </a:r>
            <a:endParaRPr lang="en-US" altLang="en-US" dirty="0"/>
          </a:p>
          <a:p>
            <a:pPr>
              <a:spcAft>
                <a:spcPts val="0"/>
              </a:spcAft>
              <a:buNone/>
              <a:defRPr/>
            </a:pPr>
            <a:r>
              <a:rPr lang="en-US" altLang="en-US" dirty="0"/>
              <a:t>Corey, M.S., Corey, G., Corey, C. (2010). </a:t>
            </a:r>
            <a:r>
              <a:rPr lang="en-US" altLang="en-US" i="1" dirty="0"/>
              <a:t>Groups: Process &amp; practice, 8</a:t>
            </a:r>
            <a:r>
              <a:rPr lang="en-US" altLang="en-US" i="1" baseline="30000" dirty="0"/>
              <a:t>th</a:t>
            </a:r>
            <a:r>
              <a:rPr lang="en-US" altLang="en-US" i="1" dirty="0"/>
              <a:t> Ed.</a:t>
            </a:r>
            <a:r>
              <a:rPr lang="en-US" altLang="en-US" dirty="0"/>
              <a:t> Belmont, CA: Brooks/Cole. </a:t>
            </a:r>
          </a:p>
          <a:p>
            <a:pPr>
              <a:spcAft>
                <a:spcPts val="0"/>
              </a:spcAft>
              <a:buNone/>
              <a:defRPr/>
            </a:pPr>
            <a:r>
              <a:rPr lang="en-US" altLang="en-US" dirty="0" err="1"/>
              <a:t>Erford</a:t>
            </a:r>
            <a:r>
              <a:rPr lang="en-US" altLang="en-US" dirty="0"/>
              <a:t>, B.T. (2011). </a:t>
            </a:r>
            <a:r>
              <a:rPr lang="en-US" altLang="en-US" i="1" dirty="0"/>
              <a:t>Group work: Process and applications.</a:t>
            </a:r>
            <a:r>
              <a:rPr lang="en-US" altLang="en-US" dirty="0"/>
              <a:t> Upper Saddle River, NJ: Pearson. </a:t>
            </a:r>
            <a:endParaRPr lang="en-US" dirty="0"/>
          </a:p>
          <a:p>
            <a:pPr>
              <a:spcAft>
                <a:spcPts val="0"/>
              </a:spcAft>
              <a:buNone/>
              <a:defRPr/>
            </a:pPr>
            <a:r>
              <a:rPr lang="en-US" dirty="0"/>
              <a:t>Gladding, S. T. (2016). Groups: A counseling specialty. Boston, MA: Pearson.</a:t>
            </a:r>
          </a:p>
          <a:p>
            <a:pPr>
              <a:spcAft>
                <a:spcPts val="0"/>
              </a:spcAft>
              <a:buNone/>
              <a:defRPr/>
            </a:pPr>
            <a:endParaRPr lang="en-US" altLang="en-US" dirty="0"/>
          </a:p>
          <a:p>
            <a:pPr>
              <a:spcAft>
                <a:spcPts val="0"/>
              </a:spcAft>
              <a:buNone/>
              <a:defRPr/>
            </a:pPr>
            <a:endParaRPr lang="en-US" altLang="en-US" dirty="0"/>
          </a:p>
        </p:txBody>
      </p:sp>
    </p:spTree>
    <p:extLst>
      <p:ext uri="{BB962C8B-B14F-4D97-AF65-F5344CB8AC3E}">
        <p14:creationId xmlns:p14="http://schemas.microsoft.com/office/powerpoint/2010/main" val="4123705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7A5DBA-182F-4145-9844-998514E7CDCC}"/>
              </a:ext>
            </a:extLst>
          </p:cNvPr>
          <p:cNvSpPr>
            <a:spLocks noGrp="1"/>
          </p:cNvSpPr>
          <p:nvPr>
            <p:ph type="title"/>
          </p:nvPr>
        </p:nvSpPr>
        <p:spPr/>
        <p:txBody>
          <a:bodyPr/>
          <a:lstStyle/>
          <a:p>
            <a:r>
              <a:rPr lang="en-US" dirty="0"/>
              <a:t>Ethical Guidelines for Group-Work</a:t>
            </a:r>
          </a:p>
        </p:txBody>
      </p:sp>
      <p:pic>
        <p:nvPicPr>
          <p:cNvPr id="9" name="Picture 8">
            <a:extLst>
              <a:ext uri="{FF2B5EF4-FFF2-40B4-BE49-F238E27FC236}">
                <a16:creationId xmlns:a16="http://schemas.microsoft.com/office/drawing/2014/main" id="{162E0C4F-776D-0F41-AD6C-3A147795A73F}"/>
              </a:ext>
            </a:extLst>
          </p:cNvPr>
          <p:cNvPicPr>
            <a:picLocks noChangeAspect="1"/>
          </p:cNvPicPr>
          <p:nvPr/>
        </p:nvPicPr>
        <p:blipFill>
          <a:blip r:embed="rId3"/>
          <a:stretch>
            <a:fillRect/>
          </a:stretch>
        </p:blipFill>
        <p:spPr>
          <a:xfrm>
            <a:off x="728270" y="1707010"/>
            <a:ext cx="11157679" cy="4641184"/>
          </a:xfrm>
          <a:prstGeom prst="rect">
            <a:avLst/>
          </a:prstGeom>
        </p:spPr>
      </p:pic>
    </p:spTree>
    <p:extLst>
      <p:ext uri="{BB962C8B-B14F-4D97-AF65-F5344CB8AC3E}">
        <p14:creationId xmlns:p14="http://schemas.microsoft.com/office/powerpoint/2010/main" val="787862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1"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2"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4" name="Rectangle 13">
            <a:extLst>
              <a:ext uri="{FF2B5EF4-FFF2-40B4-BE49-F238E27FC236}">
                <a16:creationId xmlns:a16="http://schemas.microsoft.com/office/drawing/2014/main" id="{1F9A0C1C-8ABC-401B-8FE9-AC9327C4C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872B02-5231-A447-B90E-D6912FCDB908}"/>
              </a:ext>
            </a:extLst>
          </p:cNvPr>
          <p:cNvSpPr>
            <a:spLocks noGrp="1"/>
          </p:cNvSpPr>
          <p:nvPr>
            <p:ph type="title"/>
          </p:nvPr>
        </p:nvSpPr>
        <p:spPr>
          <a:xfrm>
            <a:off x="7925758" y="2023478"/>
            <a:ext cx="4110167" cy="3732835"/>
          </a:xfrm>
        </p:spPr>
        <p:txBody>
          <a:bodyPr vert="horz" lIns="91440" tIns="45720" rIns="91440" bIns="45720" rtlCol="0" anchor="b">
            <a:normAutofit/>
          </a:bodyPr>
          <a:lstStyle/>
          <a:p>
            <a:pPr algn="ctr"/>
            <a:r>
              <a:rPr lang="en-US" sz="6600" dirty="0"/>
              <a:t>Informed Consent In The Group Setting</a:t>
            </a:r>
          </a:p>
        </p:txBody>
      </p:sp>
      <p:sp>
        <p:nvSpPr>
          <p:cNvPr id="16" name="Freeform 6">
            <a:extLst>
              <a:ext uri="{FF2B5EF4-FFF2-40B4-BE49-F238E27FC236}">
                <a16:creationId xmlns:a16="http://schemas.microsoft.com/office/drawing/2014/main" id="{BA5783C3-2F96-40A7-A24F-30CB07AA3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18" name="Freeform 6">
            <a:extLst>
              <a:ext uri="{FF2B5EF4-FFF2-40B4-BE49-F238E27FC236}">
                <a16:creationId xmlns:a16="http://schemas.microsoft.com/office/drawing/2014/main" id="{A9D08DBA-0326-4C4E-ACFB-576F3ABDD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7" name="Content Placeholder 3">
            <a:extLst>
              <a:ext uri="{FF2B5EF4-FFF2-40B4-BE49-F238E27FC236}">
                <a16:creationId xmlns:a16="http://schemas.microsoft.com/office/drawing/2014/main" id="{E22D0CC3-E47F-7D44-A585-D8E656BFAD7F}"/>
              </a:ext>
            </a:extLst>
          </p:cNvPr>
          <p:cNvPicPr>
            <a:picLocks noGrp="1" noChangeAspect="1"/>
          </p:cNvPicPr>
          <p:nvPr>
            <p:ph idx="1"/>
          </p:nvPr>
        </p:nvPicPr>
        <p:blipFill>
          <a:blip r:embed="rId3"/>
          <a:stretch>
            <a:fillRect/>
          </a:stretch>
        </p:blipFill>
        <p:spPr>
          <a:xfrm>
            <a:off x="1379023" y="1726029"/>
            <a:ext cx="5659222" cy="3605134"/>
          </a:xfrm>
          <a:prstGeom prst="rect">
            <a:avLst/>
          </a:prstGeom>
        </p:spPr>
      </p:pic>
      <p:sp>
        <p:nvSpPr>
          <p:cNvPr id="3" name="TextBox 2">
            <a:extLst>
              <a:ext uri="{FF2B5EF4-FFF2-40B4-BE49-F238E27FC236}">
                <a16:creationId xmlns:a16="http://schemas.microsoft.com/office/drawing/2014/main" id="{CCB2DF91-7552-D643-87FE-8C67B97991AB}"/>
              </a:ext>
            </a:extLst>
          </p:cNvPr>
          <p:cNvSpPr txBox="1"/>
          <p:nvPr/>
        </p:nvSpPr>
        <p:spPr>
          <a:xfrm>
            <a:off x="4494670" y="5471886"/>
            <a:ext cx="2704416" cy="369332"/>
          </a:xfrm>
          <a:prstGeom prst="rect">
            <a:avLst/>
          </a:prstGeom>
          <a:noFill/>
        </p:spPr>
        <p:txBody>
          <a:bodyPr wrap="square" rtlCol="0">
            <a:spAutoFit/>
          </a:bodyPr>
          <a:lstStyle/>
          <a:p>
            <a:r>
              <a:rPr lang="en-US" dirty="0"/>
              <a:t>(Corey &amp; Corey, 2010)</a:t>
            </a:r>
          </a:p>
        </p:txBody>
      </p:sp>
    </p:spTree>
    <p:extLst>
      <p:ext uri="{BB962C8B-B14F-4D97-AF65-F5344CB8AC3E}">
        <p14:creationId xmlns:p14="http://schemas.microsoft.com/office/powerpoint/2010/main" val="362284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04C141-CBB5-3E4E-9CB5-843588F63766}"/>
              </a:ext>
            </a:extLst>
          </p:cNvPr>
          <p:cNvSpPr>
            <a:spLocks noGrp="1"/>
          </p:cNvSpPr>
          <p:nvPr>
            <p:ph type="title"/>
          </p:nvPr>
        </p:nvSpPr>
        <p:spPr>
          <a:xfrm>
            <a:off x="8471424" y="1110882"/>
            <a:ext cx="3053039" cy="657957"/>
          </a:xfrm>
        </p:spPr>
        <p:txBody>
          <a:bodyPr anchor="b">
            <a:normAutofit fontScale="90000"/>
          </a:bodyPr>
          <a:lstStyle/>
          <a:p>
            <a:r>
              <a:rPr lang="en-US" sz="2800" dirty="0"/>
              <a:t>Informed Consent in the Group Setting</a:t>
            </a:r>
          </a:p>
        </p:txBody>
      </p:sp>
      <p:pic>
        <p:nvPicPr>
          <p:cNvPr id="7" name="Picture 6">
            <a:extLst>
              <a:ext uri="{FF2B5EF4-FFF2-40B4-BE49-F238E27FC236}">
                <a16:creationId xmlns:a16="http://schemas.microsoft.com/office/drawing/2014/main" id="{460F899F-0934-AD4A-B52B-25FD71F48BF4}"/>
              </a:ext>
            </a:extLst>
          </p:cNvPr>
          <p:cNvPicPr>
            <a:picLocks noChangeAspect="1"/>
          </p:cNvPicPr>
          <p:nvPr/>
        </p:nvPicPr>
        <p:blipFill>
          <a:blip r:embed="rId3"/>
          <a:stretch>
            <a:fillRect/>
          </a:stretch>
        </p:blipFill>
        <p:spPr>
          <a:xfrm>
            <a:off x="634275" y="846176"/>
            <a:ext cx="6900380" cy="5165647"/>
          </a:xfrm>
          <a:prstGeom prst="rect">
            <a:avLst/>
          </a:prstGeom>
        </p:spPr>
      </p:pic>
      <p:sp>
        <p:nvSpPr>
          <p:cNvPr id="3" name="Content Placeholder 2">
            <a:extLst>
              <a:ext uri="{FF2B5EF4-FFF2-40B4-BE49-F238E27FC236}">
                <a16:creationId xmlns:a16="http://schemas.microsoft.com/office/drawing/2014/main" id="{E3B89345-5D54-CF48-927C-4F0F6BF09A0A}"/>
              </a:ext>
            </a:extLst>
          </p:cNvPr>
          <p:cNvSpPr>
            <a:spLocks noGrp="1"/>
          </p:cNvSpPr>
          <p:nvPr>
            <p:ph idx="1"/>
          </p:nvPr>
        </p:nvSpPr>
        <p:spPr>
          <a:xfrm>
            <a:off x="8290054" y="2101489"/>
            <a:ext cx="3655203" cy="4449081"/>
          </a:xfrm>
        </p:spPr>
        <p:txBody>
          <a:bodyPr>
            <a:noAutofit/>
          </a:bodyPr>
          <a:lstStyle/>
          <a:p>
            <a:pPr>
              <a:buFont typeface="+mj-lt"/>
              <a:buAutoNum type="arabicPeriod"/>
            </a:pPr>
            <a:r>
              <a:rPr lang="en-US" sz="1800" dirty="0"/>
              <a:t>Goals and purpose of therapy</a:t>
            </a:r>
          </a:p>
          <a:p>
            <a:pPr>
              <a:buFont typeface="+mj-lt"/>
              <a:buAutoNum type="arabicPeriod"/>
            </a:pPr>
            <a:r>
              <a:rPr lang="en-US" sz="1800" dirty="0"/>
              <a:t>Confidentiality &amp; exceptions to confidentiality</a:t>
            </a:r>
          </a:p>
          <a:p>
            <a:pPr>
              <a:buFont typeface="+mj-lt"/>
              <a:buAutoNum type="arabicPeriod"/>
            </a:pPr>
            <a:r>
              <a:rPr lang="en-US" sz="1800" dirty="0"/>
              <a:t>Leaders theoretical orientation</a:t>
            </a:r>
          </a:p>
          <a:p>
            <a:pPr>
              <a:buFont typeface="+mj-lt"/>
              <a:buAutoNum type="arabicPeriod"/>
            </a:pPr>
            <a:r>
              <a:rPr lang="en-US" sz="1800" dirty="0"/>
              <a:t>Group services that can be provided</a:t>
            </a:r>
          </a:p>
          <a:p>
            <a:pPr>
              <a:buFont typeface="+mj-lt"/>
              <a:buAutoNum type="arabicPeriod"/>
            </a:pPr>
            <a:r>
              <a:rPr lang="en-US" sz="1800" dirty="0"/>
              <a:t>Role and responsibility of group members and leaders</a:t>
            </a:r>
          </a:p>
          <a:p>
            <a:pPr>
              <a:buFont typeface="+mj-lt"/>
              <a:buAutoNum type="arabicPeriod"/>
            </a:pPr>
            <a:r>
              <a:rPr lang="en-US" sz="1800" dirty="0"/>
              <a:t>Qualifications of the leader to lead a particular group</a:t>
            </a:r>
          </a:p>
          <a:p>
            <a:pPr>
              <a:buFont typeface="+mj-lt"/>
              <a:buAutoNum type="arabicPeriod"/>
            </a:pPr>
            <a:endParaRPr lang="en-US" sz="1800" dirty="0"/>
          </a:p>
        </p:txBody>
      </p:sp>
      <p:sp>
        <p:nvSpPr>
          <p:cNvPr id="14"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8" name="TextBox 7">
            <a:extLst>
              <a:ext uri="{FF2B5EF4-FFF2-40B4-BE49-F238E27FC236}">
                <a16:creationId xmlns:a16="http://schemas.microsoft.com/office/drawing/2014/main" id="{D6FE9ED0-6F46-D54E-A533-98A01D4B863D}"/>
              </a:ext>
            </a:extLst>
          </p:cNvPr>
          <p:cNvSpPr txBox="1"/>
          <p:nvPr/>
        </p:nvSpPr>
        <p:spPr>
          <a:xfrm>
            <a:off x="4494670" y="5471886"/>
            <a:ext cx="2704416" cy="369332"/>
          </a:xfrm>
          <a:prstGeom prst="rect">
            <a:avLst/>
          </a:prstGeom>
          <a:noFill/>
        </p:spPr>
        <p:txBody>
          <a:bodyPr wrap="square" rtlCol="0">
            <a:spAutoFit/>
          </a:bodyPr>
          <a:lstStyle/>
          <a:p>
            <a:r>
              <a:rPr lang="en-US" dirty="0">
                <a:solidFill>
                  <a:schemeClr val="bg2"/>
                </a:solidFill>
              </a:rPr>
              <a:t>(Corey &amp; Corey, 2010)</a:t>
            </a:r>
          </a:p>
        </p:txBody>
      </p:sp>
    </p:spTree>
    <p:extLst>
      <p:ext uri="{BB962C8B-B14F-4D97-AF65-F5344CB8AC3E}">
        <p14:creationId xmlns:p14="http://schemas.microsoft.com/office/powerpoint/2010/main" val="24181034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set>
                                      <p:cBhvr override="childStyle">
                                        <p:cTn dur="1" fill="hold" display="0" masterRel="nextClick" afterEffect="1"/>
                                        <p:tgtEl>
                                          <p:spTgt spid="3">
                                            <p:txEl>
                                              <p:pRg st="4" end="4"/>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set>
                                      <p:cBhvr override="childStyle">
                                        <p:cTn dur="1" fill="hold" display="0" masterRel="nextClick" afterEffect="1"/>
                                        <p:tgtEl>
                                          <p:spTgt spid="3">
                                            <p:txEl>
                                              <p:pRg st="5" end="5"/>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8831EB-DF88-304E-B020-86065BB82AD5}"/>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2539"/>
                    </a14:imgEffect>
                  </a14:imgLayer>
                </a14:imgProps>
              </a:ext>
            </a:extLst>
          </a:blip>
          <a:srcRect l="15578" r="1" b="1"/>
          <a:stretch/>
        </p:blipFill>
        <p:spPr>
          <a:xfrm>
            <a:off x="-1" y="10"/>
            <a:ext cx="12188652" cy="6857990"/>
          </a:xfrm>
          <a:prstGeom prst="rect">
            <a:avLst/>
          </a:prstGeom>
        </p:spPr>
      </p:pic>
      <p:sp>
        <p:nvSpPr>
          <p:cNvPr id="21" name="Rectangle 20">
            <a:extLst>
              <a:ext uri="{FF2B5EF4-FFF2-40B4-BE49-F238E27FC236}">
                <a16:creationId xmlns:a16="http://schemas.microsoft.com/office/drawing/2014/main" id="{2078F889-8780-48D5-8B9E-DF8B13063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944A46-BF6A-5142-B385-D67789A24920}"/>
              </a:ext>
            </a:extLst>
          </p:cNvPr>
          <p:cNvSpPr>
            <a:spLocks noGrp="1"/>
          </p:cNvSpPr>
          <p:nvPr>
            <p:ph type="title"/>
          </p:nvPr>
        </p:nvSpPr>
        <p:spPr>
          <a:xfrm>
            <a:off x="1371600" y="685800"/>
            <a:ext cx="9601200" cy="1485900"/>
          </a:xfrm>
        </p:spPr>
        <p:txBody>
          <a:bodyPr>
            <a:normAutofit/>
          </a:bodyPr>
          <a:lstStyle/>
          <a:p>
            <a:r>
              <a:rPr lang="en-US">
                <a:solidFill>
                  <a:schemeClr val="bg2"/>
                </a:solidFill>
              </a:rPr>
              <a:t>Ethical Guidelines for Group-Work (cont.)</a:t>
            </a:r>
          </a:p>
        </p:txBody>
      </p:sp>
      <p:sp>
        <p:nvSpPr>
          <p:cNvPr id="23" name="Rectangle 22">
            <a:extLst>
              <a:ext uri="{FF2B5EF4-FFF2-40B4-BE49-F238E27FC236}">
                <a16:creationId xmlns:a16="http://schemas.microsoft.com/office/drawing/2014/main" id="{3A4CABA2-22A0-44B2-BD92-28FF73FCE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F57E2941-565A-F740-8F5F-4B608CAEF44D}"/>
              </a:ext>
            </a:extLst>
          </p:cNvPr>
          <p:cNvSpPr>
            <a:spLocks noGrp="1"/>
          </p:cNvSpPr>
          <p:nvPr>
            <p:ph idx="1"/>
          </p:nvPr>
        </p:nvSpPr>
        <p:spPr>
          <a:xfrm>
            <a:off x="1371600" y="2286000"/>
            <a:ext cx="9601200" cy="3581400"/>
          </a:xfrm>
        </p:spPr>
        <p:txBody>
          <a:bodyPr>
            <a:normAutofit/>
          </a:bodyPr>
          <a:lstStyle/>
          <a:p>
            <a:r>
              <a:rPr lang="en-US" sz="3600" dirty="0">
                <a:solidFill>
                  <a:schemeClr val="bg2"/>
                </a:solidFill>
              </a:rPr>
              <a:t>Informed Consent</a:t>
            </a:r>
          </a:p>
          <a:p>
            <a:r>
              <a:rPr lang="en-US" sz="3600" dirty="0">
                <a:solidFill>
                  <a:schemeClr val="bg2"/>
                </a:solidFill>
              </a:rPr>
              <a:t>Disclosure on risks and limitations</a:t>
            </a:r>
          </a:p>
          <a:p>
            <a:r>
              <a:rPr lang="en-US" sz="3600" dirty="0">
                <a:solidFill>
                  <a:schemeClr val="bg2"/>
                </a:solidFill>
              </a:rPr>
              <a:t>Limitations of group counseling</a:t>
            </a:r>
          </a:p>
          <a:p>
            <a:r>
              <a:rPr lang="en-US" sz="3600" dirty="0">
                <a:solidFill>
                  <a:schemeClr val="bg2"/>
                </a:solidFill>
              </a:rPr>
              <a:t>Potential risks </a:t>
            </a:r>
          </a:p>
          <a:p>
            <a:endParaRPr lang="en-US" sz="3600" dirty="0">
              <a:solidFill>
                <a:schemeClr val="bg2"/>
              </a:solidFill>
            </a:endParaRPr>
          </a:p>
          <a:p>
            <a:endParaRPr lang="en-US" sz="3600" dirty="0">
              <a:solidFill>
                <a:schemeClr val="bg2"/>
              </a:solidFill>
            </a:endParaRPr>
          </a:p>
        </p:txBody>
      </p:sp>
      <p:sp>
        <p:nvSpPr>
          <p:cNvPr id="4" name="TextBox 3">
            <a:extLst>
              <a:ext uri="{FF2B5EF4-FFF2-40B4-BE49-F238E27FC236}">
                <a16:creationId xmlns:a16="http://schemas.microsoft.com/office/drawing/2014/main" id="{BA9383A0-1FCC-5941-B054-12633363FC32}"/>
              </a:ext>
            </a:extLst>
          </p:cNvPr>
          <p:cNvSpPr txBox="1"/>
          <p:nvPr/>
        </p:nvSpPr>
        <p:spPr>
          <a:xfrm>
            <a:off x="9521371" y="6415314"/>
            <a:ext cx="2496458" cy="369332"/>
          </a:xfrm>
          <a:prstGeom prst="rect">
            <a:avLst/>
          </a:prstGeom>
          <a:noFill/>
        </p:spPr>
        <p:txBody>
          <a:bodyPr wrap="square" rtlCol="0">
            <a:spAutoFit/>
          </a:bodyPr>
          <a:lstStyle/>
          <a:p>
            <a:r>
              <a:rPr lang="en-US" dirty="0">
                <a:solidFill>
                  <a:schemeClr val="bg2">
                    <a:lumMod val="90000"/>
                  </a:schemeClr>
                </a:solidFill>
              </a:rPr>
              <a:t>(Chen &amp; </a:t>
            </a:r>
            <a:r>
              <a:rPr lang="en-US" dirty="0" err="1">
                <a:solidFill>
                  <a:schemeClr val="bg2">
                    <a:lumMod val="90000"/>
                  </a:schemeClr>
                </a:solidFill>
              </a:rPr>
              <a:t>Ryback</a:t>
            </a:r>
            <a:r>
              <a:rPr lang="en-US" dirty="0">
                <a:solidFill>
                  <a:schemeClr val="bg2">
                    <a:lumMod val="90000"/>
                  </a:schemeClr>
                </a:solidFill>
              </a:rPr>
              <a:t>, 2018)</a:t>
            </a:r>
          </a:p>
        </p:txBody>
      </p:sp>
    </p:spTree>
    <p:extLst>
      <p:ext uri="{BB962C8B-B14F-4D97-AF65-F5344CB8AC3E}">
        <p14:creationId xmlns:p14="http://schemas.microsoft.com/office/powerpoint/2010/main" val="424905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F7F14B-ED51-4057-8897-4FC72CA2B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0546A3F-5383-5D42-8400-49D7CD58746E}"/>
              </a:ext>
            </a:extLst>
          </p:cNvPr>
          <p:cNvSpPr>
            <a:spLocks noGrp="1"/>
          </p:cNvSpPr>
          <p:nvPr>
            <p:ph type="title"/>
          </p:nvPr>
        </p:nvSpPr>
        <p:spPr>
          <a:xfrm>
            <a:off x="640081" y="631373"/>
            <a:ext cx="4663439" cy="807683"/>
          </a:xfrm>
        </p:spPr>
        <p:txBody>
          <a:bodyPr>
            <a:normAutofit/>
          </a:bodyPr>
          <a:lstStyle/>
          <a:p>
            <a:r>
              <a:rPr lang="en-US" dirty="0">
                <a:solidFill>
                  <a:srgbClr val="191B0E"/>
                </a:solidFill>
              </a:rPr>
              <a:t>ACA Code of Ethics</a:t>
            </a:r>
          </a:p>
        </p:txBody>
      </p:sp>
      <p:sp>
        <p:nvSpPr>
          <p:cNvPr id="3" name="Content Placeholder 2">
            <a:extLst>
              <a:ext uri="{FF2B5EF4-FFF2-40B4-BE49-F238E27FC236}">
                <a16:creationId xmlns:a16="http://schemas.microsoft.com/office/drawing/2014/main" id="{8A34F26E-69F6-7049-86E4-86C2D60BC124}"/>
              </a:ext>
            </a:extLst>
          </p:cNvPr>
          <p:cNvSpPr>
            <a:spLocks noGrp="1"/>
          </p:cNvSpPr>
          <p:nvPr>
            <p:ph idx="1"/>
          </p:nvPr>
        </p:nvSpPr>
        <p:spPr>
          <a:xfrm>
            <a:off x="269822" y="2503357"/>
            <a:ext cx="5003717" cy="2308486"/>
          </a:xfrm>
        </p:spPr>
        <p:txBody>
          <a:bodyPr>
            <a:normAutofit/>
          </a:bodyPr>
          <a:lstStyle/>
          <a:p>
            <a:r>
              <a:rPr lang="en-US" sz="3200" dirty="0">
                <a:solidFill>
                  <a:srgbClr val="191B0E"/>
                </a:solidFill>
              </a:rPr>
              <a:t>Screening</a:t>
            </a:r>
          </a:p>
          <a:p>
            <a:r>
              <a:rPr lang="en-US" sz="3200" dirty="0">
                <a:solidFill>
                  <a:srgbClr val="191B0E"/>
                </a:solidFill>
              </a:rPr>
              <a:t>Protecting Clients</a:t>
            </a:r>
          </a:p>
          <a:p>
            <a:r>
              <a:rPr lang="en-US" sz="3200" dirty="0">
                <a:solidFill>
                  <a:srgbClr val="191B0E"/>
                </a:solidFill>
              </a:rPr>
              <a:t>Confidentiality</a:t>
            </a:r>
          </a:p>
          <a:p>
            <a:endParaRPr lang="en-US" sz="3200" dirty="0">
              <a:solidFill>
                <a:srgbClr val="191B0E"/>
              </a:solidFill>
            </a:endParaRPr>
          </a:p>
        </p:txBody>
      </p:sp>
      <p:sp>
        <p:nvSpPr>
          <p:cNvPr id="11" name="Rectangle 10">
            <a:extLst>
              <a:ext uri="{FF2B5EF4-FFF2-40B4-BE49-F238E27FC236}">
                <a16:creationId xmlns:a16="http://schemas.microsoft.com/office/drawing/2014/main" id="{09CB4F78-37FA-4A6C-B624-E7F7D69168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ED9A1957-95F5-B947-A9B2-5C61AB37560B}"/>
              </a:ext>
            </a:extLst>
          </p:cNvPr>
          <p:cNvPicPr>
            <a:picLocks noChangeAspect="1"/>
          </p:cNvPicPr>
          <p:nvPr/>
        </p:nvPicPr>
        <p:blipFill>
          <a:blip r:embed="rId3"/>
          <a:stretch>
            <a:fillRect/>
          </a:stretch>
        </p:blipFill>
        <p:spPr>
          <a:xfrm>
            <a:off x="6303846" y="639704"/>
            <a:ext cx="5111747" cy="5587259"/>
          </a:xfrm>
          <a:prstGeom prst="rect">
            <a:avLst/>
          </a:prstGeom>
        </p:spPr>
      </p:pic>
    </p:spTree>
    <p:extLst>
      <p:ext uri="{BB962C8B-B14F-4D97-AF65-F5344CB8AC3E}">
        <p14:creationId xmlns:p14="http://schemas.microsoft.com/office/powerpoint/2010/main" val="250599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CDA5809-5664-4520-ADC8-6959936A1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C29E52B-6378-994C-98DE-DD732D74FE4C}"/>
              </a:ext>
            </a:extLst>
          </p:cNvPr>
          <p:cNvPicPr>
            <a:picLocks noChangeAspect="1"/>
          </p:cNvPicPr>
          <p:nvPr/>
        </p:nvPicPr>
        <p:blipFill rotWithShape="1">
          <a:blip r:embed="rId3"/>
          <a:srcRect b="9618"/>
          <a:stretch/>
        </p:blipFill>
        <p:spPr>
          <a:xfrm>
            <a:off x="634276" y="1999831"/>
            <a:ext cx="4331976" cy="2858337"/>
          </a:xfrm>
          <a:prstGeom prst="rect">
            <a:avLst/>
          </a:prstGeom>
        </p:spPr>
      </p:pic>
      <p:sp>
        <p:nvSpPr>
          <p:cNvPr id="22" name="Freeform 6">
            <a:extLst>
              <a:ext uri="{FF2B5EF4-FFF2-40B4-BE49-F238E27FC236}">
                <a16:creationId xmlns:a16="http://schemas.microsoft.com/office/drawing/2014/main" id="{D4C54414-6E76-4C63-9BDF-ED19F3B331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412340"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7" name="Title 6">
            <a:extLst>
              <a:ext uri="{FF2B5EF4-FFF2-40B4-BE49-F238E27FC236}">
                <a16:creationId xmlns:a16="http://schemas.microsoft.com/office/drawing/2014/main" id="{A0671854-0152-994A-B84F-FE3F6DD4198F}"/>
              </a:ext>
            </a:extLst>
          </p:cNvPr>
          <p:cNvSpPr>
            <a:spLocks noGrp="1"/>
          </p:cNvSpPr>
          <p:nvPr>
            <p:ph type="ctrTitle"/>
          </p:nvPr>
        </p:nvSpPr>
        <p:spPr>
          <a:xfrm>
            <a:off x="6138004" y="1480930"/>
            <a:ext cx="5607908" cy="3254321"/>
          </a:xfrm>
        </p:spPr>
        <p:txBody>
          <a:bodyPr>
            <a:normAutofit/>
          </a:bodyPr>
          <a:lstStyle/>
          <a:p>
            <a:pPr algn="l"/>
            <a:r>
              <a:rPr lang="en-US" sz="5400" cap="none"/>
              <a:t>Common Ethical Problems Distinct To Group Work</a:t>
            </a:r>
          </a:p>
        </p:txBody>
      </p:sp>
      <p:sp>
        <p:nvSpPr>
          <p:cNvPr id="8" name="Subtitle 7">
            <a:extLst>
              <a:ext uri="{FF2B5EF4-FFF2-40B4-BE49-F238E27FC236}">
                <a16:creationId xmlns:a16="http://schemas.microsoft.com/office/drawing/2014/main" id="{AA8D1C79-58A4-244D-9DC8-CD3A2BF833B4}"/>
              </a:ext>
            </a:extLst>
          </p:cNvPr>
          <p:cNvSpPr>
            <a:spLocks noGrp="1"/>
          </p:cNvSpPr>
          <p:nvPr>
            <p:ph type="subTitle" idx="1"/>
          </p:nvPr>
        </p:nvSpPr>
        <p:spPr>
          <a:xfrm>
            <a:off x="6138006" y="4804850"/>
            <a:ext cx="5607906" cy="1086237"/>
          </a:xfrm>
        </p:spPr>
        <p:txBody>
          <a:bodyPr>
            <a:normAutofit/>
          </a:bodyPr>
          <a:lstStyle/>
          <a:p>
            <a:pPr algn="l"/>
            <a:endParaRPr lang="en-US"/>
          </a:p>
        </p:txBody>
      </p:sp>
    </p:spTree>
    <p:extLst>
      <p:ext uri="{BB962C8B-B14F-4D97-AF65-F5344CB8AC3E}">
        <p14:creationId xmlns:p14="http://schemas.microsoft.com/office/powerpoint/2010/main" val="11638371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{A3942B41-3FBB-8447-B9A2-92913C8B4944}tf10001072</Template>
  <TotalTime>498</TotalTime>
  <Words>3997</Words>
  <Application>Microsoft Macintosh PowerPoint</Application>
  <PresentationFormat>Widescreen</PresentationFormat>
  <Paragraphs>358</Paragraphs>
  <Slides>32</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Franklin Gothic Book</vt:lpstr>
      <vt:lpstr>Times New Roman</vt:lpstr>
      <vt:lpstr>Crop</vt:lpstr>
      <vt:lpstr>Ethical &amp; Culturally Relevant Strategies for Designing &amp; Facilitating Groups</vt:lpstr>
      <vt:lpstr>“Suggested Set Of Standards Of Conduct Based on a Set Of Professional Values”</vt:lpstr>
      <vt:lpstr>The Nature of Ethics &amp; Ethical Codes</vt:lpstr>
      <vt:lpstr>Ethical Guidelines for Group-Work</vt:lpstr>
      <vt:lpstr>Informed Consent In The Group Setting</vt:lpstr>
      <vt:lpstr>Informed Consent in the Group Setting</vt:lpstr>
      <vt:lpstr>Ethical Guidelines for Group-Work (cont.)</vt:lpstr>
      <vt:lpstr>ACA Code of Ethics</vt:lpstr>
      <vt:lpstr>Common Ethical Problems Distinct To Group Work</vt:lpstr>
      <vt:lpstr>Introduction to Ethical Problems in Group</vt:lpstr>
      <vt:lpstr>Ethical Problems</vt:lpstr>
      <vt:lpstr>Social Justice &amp; Group Work</vt:lpstr>
      <vt:lpstr>Stages of Social Justice</vt:lpstr>
      <vt:lpstr>Integrating Social Justice to Group-Work</vt:lpstr>
      <vt:lpstr>Culturally Relevant Strategies</vt:lpstr>
      <vt:lpstr>PowerPoint Presentation</vt:lpstr>
      <vt:lpstr>Challenges of Culturally Diverse Groups</vt:lpstr>
      <vt:lpstr>Hispanic/Latino/Americans</vt:lpstr>
      <vt:lpstr>Hispanic/Latino/Americans</vt:lpstr>
      <vt:lpstr>Group Work</vt:lpstr>
      <vt:lpstr>Considerations</vt:lpstr>
      <vt:lpstr>Avoid</vt:lpstr>
      <vt:lpstr>Asian</vt:lpstr>
      <vt:lpstr>Asian Americans</vt:lpstr>
      <vt:lpstr>Considerations</vt:lpstr>
      <vt:lpstr>Arab Americans</vt:lpstr>
      <vt:lpstr>Arab-Americans</vt:lpstr>
      <vt:lpstr>Considerations</vt:lpstr>
      <vt:lpstr>Considerations </vt:lpstr>
      <vt:lpstr>Specific Clinical Recommendations</vt:lpstr>
      <vt:lpstr>PowerPoint Presentation</vt:lpstr>
      <vt:lpstr>Resources</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Ethical &amp; Culturally Relevant Strategies for Designing &amp; Facilitating Groups</dc:title>
  <dc:creator>Davila, Zoricelis</dc:creator>
  <cp:lastModifiedBy>Davila, Zoricelis</cp:lastModifiedBy>
  <cp:revision>112</cp:revision>
  <dcterms:created xsi:type="dcterms:W3CDTF">2018-08-07T00:28:10Z</dcterms:created>
  <dcterms:modified xsi:type="dcterms:W3CDTF">2018-08-12T20:37:56Z</dcterms:modified>
</cp:coreProperties>
</file>