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handoutMasterIdLst>
    <p:handoutMasterId r:id="rId98"/>
  </p:handoutMasterIdLst>
  <p:sldIdLst>
    <p:sldId id="299" r:id="rId2"/>
    <p:sldId id="3379" r:id="rId3"/>
    <p:sldId id="280" r:id="rId4"/>
    <p:sldId id="282" r:id="rId5"/>
    <p:sldId id="3386" r:id="rId6"/>
    <p:sldId id="283" r:id="rId7"/>
    <p:sldId id="3390" r:id="rId8"/>
    <p:sldId id="362" r:id="rId9"/>
    <p:sldId id="364" r:id="rId10"/>
    <p:sldId id="3394" r:id="rId11"/>
    <p:sldId id="3395" r:id="rId12"/>
    <p:sldId id="286" r:id="rId13"/>
    <p:sldId id="287" r:id="rId14"/>
    <p:sldId id="3457" r:id="rId15"/>
    <p:sldId id="294" r:id="rId16"/>
    <p:sldId id="3399" r:id="rId17"/>
    <p:sldId id="3402" r:id="rId18"/>
    <p:sldId id="3403" r:id="rId19"/>
    <p:sldId id="3404" r:id="rId20"/>
    <p:sldId id="3405" r:id="rId21"/>
    <p:sldId id="3406" r:id="rId22"/>
    <p:sldId id="3408" r:id="rId23"/>
    <p:sldId id="3409" r:id="rId24"/>
    <p:sldId id="3410" r:id="rId25"/>
    <p:sldId id="3413" r:id="rId26"/>
    <p:sldId id="3414" r:id="rId27"/>
    <p:sldId id="3415" r:id="rId28"/>
    <p:sldId id="3416" r:id="rId29"/>
    <p:sldId id="3417" r:id="rId30"/>
    <p:sldId id="3418" r:id="rId31"/>
    <p:sldId id="3419" r:id="rId32"/>
    <p:sldId id="3432" r:id="rId33"/>
    <p:sldId id="3388" r:id="rId34"/>
    <p:sldId id="3435" r:id="rId35"/>
    <p:sldId id="3389" r:id="rId36"/>
    <p:sldId id="393" r:id="rId37"/>
    <p:sldId id="653" r:id="rId38"/>
    <p:sldId id="3437" r:id="rId39"/>
    <p:sldId id="3426" r:id="rId40"/>
    <p:sldId id="3427" r:id="rId41"/>
    <p:sldId id="3428" r:id="rId42"/>
    <p:sldId id="3461" r:id="rId43"/>
    <p:sldId id="3429" r:id="rId44"/>
    <p:sldId id="3430" r:id="rId45"/>
    <p:sldId id="3433" r:id="rId46"/>
    <p:sldId id="390" r:id="rId47"/>
    <p:sldId id="3436" r:id="rId48"/>
    <p:sldId id="655" r:id="rId49"/>
    <p:sldId id="3442" r:id="rId50"/>
    <p:sldId id="3443" r:id="rId51"/>
    <p:sldId id="3449" r:id="rId52"/>
    <p:sldId id="698" r:id="rId53"/>
    <p:sldId id="3444" r:id="rId54"/>
    <p:sldId id="699" r:id="rId55"/>
    <p:sldId id="700" r:id="rId56"/>
    <p:sldId id="3450" r:id="rId57"/>
    <p:sldId id="3445" r:id="rId58"/>
    <p:sldId id="3446" r:id="rId59"/>
    <p:sldId id="387" r:id="rId60"/>
    <p:sldId id="3447" r:id="rId61"/>
    <p:sldId id="422" r:id="rId62"/>
    <p:sldId id="296" r:id="rId63"/>
    <p:sldId id="297" r:id="rId64"/>
    <p:sldId id="3459" r:id="rId65"/>
    <p:sldId id="304" r:id="rId66"/>
    <p:sldId id="3452" r:id="rId67"/>
    <p:sldId id="3453" r:id="rId68"/>
    <p:sldId id="1605" r:id="rId69"/>
    <p:sldId id="1606" r:id="rId70"/>
    <p:sldId id="1607" r:id="rId71"/>
    <p:sldId id="1608" r:id="rId72"/>
    <p:sldId id="1609" r:id="rId73"/>
    <p:sldId id="1610" r:id="rId74"/>
    <p:sldId id="1611" r:id="rId75"/>
    <p:sldId id="1612" r:id="rId76"/>
    <p:sldId id="1613" r:id="rId77"/>
    <p:sldId id="1614" r:id="rId78"/>
    <p:sldId id="1615" r:id="rId79"/>
    <p:sldId id="1617" r:id="rId80"/>
    <p:sldId id="1618" r:id="rId81"/>
    <p:sldId id="1619" r:id="rId82"/>
    <p:sldId id="1620" r:id="rId83"/>
    <p:sldId id="1818" r:id="rId84"/>
    <p:sldId id="1819" r:id="rId85"/>
    <p:sldId id="1623" r:id="rId86"/>
    <p:sldId id="1816" r:id="rId87"/>
    <p:sldId id="1625" r:id="rId88"/>
    <p:sldId id="1627" r:id="rId89"/>
    <p:sldId id="1626" r:id="rId90"/>
    <p:sldId id="1629" r:id="rId91"/>
    <p:sldId id="1631" r:id="rId92"/>
    <p:sldId id="1632" r:id="rId93"/>
    <p:sldId id="3460" r:id="rId94"/>
    <p:sldId id="3455" r:id="rId95"/>
    <p:sldId id="3454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FF8AD8"/>
    <a:srgbClr val="FF9300"/>
    <a:srgbClr val="011893"/>
    <a:srgbClr val="76D6FF"/>
    <a:srgbClr val="009051"/>
    <a:srgbClr val="FF2600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4" autoAdjust="0"/>
    <p:restoredTop sz="95597" autoAdjust="0"/>
  </p:normalViewPr>
  <p:slideViewPr>
    <p:cSldViewPr snapToGrid="0">
      <p:cViewPr varScale="1">
        <p:scale>
          <a:sx n="128" d="100"/>
          <a:sy n="128" d="100"/>
        </p:scale>
        <p:origin x="2008" y="17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Sheet1!$A$2:$A$10</c:f>
              <c:strCache>
                <c:ptCount val="9"/>
                <c:pt idx="0">
                  <c:v>Kindergarten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158</c:v>
                </c:pt>
                <c:pt idx="1">
                  <c:v>126</c:v>
                </c:pt>
                <c:pt idx="2">
                  <c:v>147</c:v>
                </c:pt>
                <c:pt idx="3">
                  <c:v>334</c:v>
                </c:pt>
                <c:pt idx="4">
                  <c:v>400</c:v>
                </c:pt>
                <c:pt idx="5">
                  <c:v>415</c:v>
                </c:pt>
                <c:pt idx="6">
                  <c:v>553</c:v>
                </c:pt>
                <c:pt idx="7">
                  <c:v>459</c:v>
                </c:pt>
                <c:pt idx="8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1-9B4B-866A-B7363594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714560"/>
        <c:axId val="1255719440"/>
        <c:axId val="0"/>
      </c:bar3DChart>
      <c:catAx>
        <c:axId val="12537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719440"/>
        <c:crosses val="autoZero"/>
        <c:auto val="1"/>
        <c:lblAlgn val="ctr"/>
        <c:lblOffset val="100"/>
        <c:noMultiLvlLbl val="0"/>
      </c:catAx>
      <c:valAx>
        <c:axId val="12557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71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4-A94A-B87F-D0EEF14526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99790304"/>
        <c:axId val="-1199787984"/>
      </c:lineChart>
      <c:catAx>
        <c:axId val="-119979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87984"/>
        <c:crosses val="autoZero"/>
        <c:auto val="1"/>
        <c:lblAlgn val="ctr"/>
        <c:lblOffset val="100"/>
        <c:noMultiLvlLbl val="0"/>
      </c:catAx>
      <c:valAx>
        <c:axId val="-11997879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90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B52A4640-FD85-D64F-8F35-E07304235F5F}" type="presOf" srcId="{2EC81A35-8D57-124B-ABCE-2ABCF936B667}" destId="{9EC0FAFF-6CE3-7640-BE7A-52C4AF5538E2}" srcOrd="1" destOrd="0" presId="urn:microsoft.com/office/officeart/2005/8/layout/venn1"/>
    <dgm:cxn modelId="{034C6D4E-2FBA-474A-9077-0FF8C9C804CA}" type="presOf" srcId="{C2DCDBC5-95E9-4F42-8754-6810EB41A3B6}" destId="{ABB0EE10-8504-404A-8824-5F22425D91BF}" srcOrd="0" destOrd="0" presId="urn:microsoft.com/office/officeart/2005/8/layout/venn1"/>
    <dgm:cxn modelId="{EF1E985C-4C83-514F-AAB7-E897E1014759}" type="presOf" srcId="{E47640B8-E388-6141-8043-F310278C03B2}" destId="{524DE1D1-1650-674C-AA9B-4DB5A8E1AD84}" srcOrd="1" destOrd="0" presId="urn:microsoft.com/office/officeart/2005/8/layout/venn1"/>
    <dgm:cxn modelId="{C3825867-C405-7B42-A7E5-424A4EAD6450}" type="presOf" srcId="{E47640B8-E388-6141-8043-F310278C03B2}" destId="{E0F896BF-E8D9-2145-B631-F874C101A436}" srcOrd="0" destOrd="0" presId="urn:microsoft.com/office/officeart/2005/8/layout/venn1"/>
    <dgm:cxn modelId="{E979DA97-980B-3643-BB92-317601AA8A1C}" type="presOf" srcId="{865D233C-903B-9F4C-9226-AC6433E046AF}" destId="{337EDADF-F20D-C040-81EA-8B0554C72AC2}" srcOrd="1" destOrd="0" presId="urn:microsoft.com/office/officeart/2005/8/layout/venn1"/>
    <dgm:cxn modelId="{3007A799-B6FD-C042-BC31-FD8640B2F69C}" type="presOf" srcId="{865D233C-903B-9F4C-9226-AC6433E046AF}" destId="{DDAD003A-79BB-F54B-8024-DA7A6A25F4EE}" srcOrd="0" destOrd="0" presId="urn:microsoft.com/office/officeart/2005/8/layout/venn1"/>
    <dgm:cxn modelId="{2BE821C9-2121-9B41-97DB-B374926960B4}" type="presOf" srcId="{2EC81A35-8D57-124B-ABCE-2ABCF936B667}" destId="{93E056BD-4766-394C-A4DC-5E4C2451228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E3AA8411-1348-674D-BBB3-180030DCDE43}" type="presParOf" srcId="{ABB0EE10-8504-404A-8824-5F22425D91BF}" destId="{93E056BD-4766-394C-A4DC-5E4C2451228E}" srcOrd="0" destOrd="0" presId="urn:microsoft.com/office/officeart/2005/8/layout/venn1"/>
    <dgm:cxn modelId="{7BE10229-9ECC-B04C-BCBD-5C48734A388C}" type="presParOf" srcId="{ABB0EE10-8504-404A-8824-5F22425D91BF}" destId="{9EC0FAFF-6CE3-7640-BE7A-52C4AF5538E2}" srcOrd="1" destOrd="0" presId="urn:microsoft.com/office/officeart/2005/8/layout/venn1"/>
    <dgm:cxn modelId="{40178842-B790-BA4E-9D3B-93341614B1D0}" type="presParOf" srcId="{ABB0EE10-8504-404A-8824-5F22425D91BF}" destId="{E0F896BF-E8D9-2145-B631-F874C101A436}" srcOrd="2" destOrd="0" presId="urn:microsoft.com/office/officeart/2005/8/layout/venn1"/>
    <dgm:cxn modelId="{D1A9D604-ECA4-3A4F-AF71-6AC9ABA33704}" type="presParOf" srcId="{ABB0EE10-8504-404A-8824-5F22425D91BF}" destId="{524DE1D1-1650-674C-AA9B-4DB5A8E1AD84}" srcOrd="3" destOrd="0" presId="urn:microsoft.com/office/officeart/2005/8/layout/venn1"/>
    <dgm:cxn modelId="{6664AA12-529F-F740-887C-153AB714C68D}" type="presParOf" srcId="{ABB0EE10-8504-404A-8824-5F22425D91BF}" destId="{DDAD003A-79BB-F54B-8024-DA7A6A25F4EE}" srcOrd="4" destOrd="0" presId="urn:microsoft.com/office/officeart/2005/8/layout/venn1"/>
    <dgm:cxn modelId="{2240D205-BFFC-CB44-A1A3-BF8308066BC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0EE2F050-6F3D-6047-987E-1C87A4614D55}" type="presOf" srcId="{2EC81A35-8D57-124B-ABCE-2ABCF936B667}" destId="{93E056BD-4766-394C-A4DC-5E4C2451228E}" srcOrd="0" destOrd="0" presId="urn:microsoft.com/office/officeart/2005/8/layout/venn1"/>
    <dgm:cxn modelId="{1CFFD88C-013A-E648-BC77-2D70A74C0952}" type="presOf" srcId="{865D233C-903B-9F4C-9226-AC6433E046AF}" destId="{DDAD003A-79BB-F54B-8024-DA7A6A25F4EE}" srcOrd="0" destOrd="0" presId="urn:microsoft.com/office/officeart/2005/8/layout/venn1"/>
    <dgm:cxn modelId="{03EA058E-DFB9-F048-8274-3116B234153C}" type="presOf" srcId="{2EC81A35-8D57-124B-ABCE-2ABCF936B667}" destId="{9EC0FAFF-6CE3-7640-BE7A-52C4AF5538E2}" srcOrd="1" destOrd="0" presId="urn:microsoft.com/office/officeart/2005/8/layout/venn1"/>
    <dgm:cxn modelId="{CEF747B0-0EED-9E49-BAA9-886FAEB2D206}" type="presOf" srcId="{C2DCDBC5-95E9-4F42-8754-6810EB41A3B6}" destId="{ABB0EE10-8504-404A-8824-5F22425D91BF}" srcOrd="0" destOrd="0" presId="urn:microsoft.com/office/officeart/2005/8/layout/venn1"/>
    <dgm:cxn modelId="{BD83C5C7-A986-A14A-A141-B146B4FDA2C9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E389BF2-F629-A041-A2E2-9FF1F3229114}" type="presOf" srcId="{E47640B8-E388-6141-8043-F310278C03B2}" destId="{524DE1D1-1650-674C-AA9B-4DB5A8E1AD84}" srcOrd="1" destOrd="0" presId="urn:microsoft.com/office/officeart/2005/8/layout/venn1"/>
    <dgm:cxn modelId="{EC0F57FF-91C0-5049-AA6F-BFD60A687C47}" type="presOf" srcId="{865D233C-903B-9F4C-9226-AC6433E046AF}" destId="{337EDADF-F20D-C040-81EA-8B0554C72AC2}" srcOrd="1" destOrd="0" presId="urn:microsoft.com/office/officeart/2005/8/layout/venn1"/>
    <dgm:cxn modelId="{82EA6427-147B-E54B-BD57-456EE02039E1}" type="presParOf" srcId="{ABB0EE10-8504-404A-8824-5F22425D91BF}" destId="{93E056BD-4766-394C-A4DC-5E4C2451228E}" srcOrd="0" destOrd="0" presId="urn:microsoft.com/office/officeart/2005/8/layout/venn1"/>
    <dgm:cxn modelId="{2639AC9D-A5A2-134D-8670-1A857255385E}" type="presParOf" srcId="{ABB0EE10-8504-404A-8824-5F22425D91BF}" destId="{9EC0FAFF-6CE3-7640-BE7A-52C4AF5538E2}" srcOrd="1" destOrd="0" presId="urn:microsoft.com/office/officeart/2005/8/layout/venn1"/>
    <dgm:cxn modelId="{CC2F048B-D071-074A-986D-CE0956D9BF25}" type="presParOf" srcId="{ABB0EE10-8504-404A-8824-5F22425D91BF}" destId="{E0F896BF-E8D9-2145-B631-F874C101A436}" srcOrd="2" destOrd="0" presId="urn:microsoft.com/office/officeart/2005/8/layout/venn1"/>
    <dgm:cxn modelId="{6E4E2A54-B51B-294F-92EB-F5AAD1B4E6AB}" type="presParOf" srcId="{ABB0EE10-8504-404A-8824-5F22425D91BF}" destId="{524DE1D1-1650-674C-AA9B-4DB5A8E1AD84}" srcOrd="3" destOrd="0" presId="urn:microsoft.com/office/officeart/2005/8/layout/venn1"/>
    <dgm:cxn modelId="{82B78D41-C9B5-2C40-A007-42681C424C10}" type="presParOf" srcId="{ABB0EE10-8504-404A-8824-5F22425D91BF}" destId="{DDAD003A-79BB-F54B-8024-DA7A6A25F4EE}" srcOrd="4" destOrd="0" presId="urn:microsoft.com/office/officeart/2005/8/layout/venn1"/>
    <dgm:cxn modelId="{818D8293-6F93-0A41-B392-886599CDA3D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0EE2F050-6F3D-6047-987E-1C87A4614D55}" type="presOf" srcId="{2EC81A35-8D57-124B-ABCE-2ABCF936B667}" destId="{93E056BD-4766-394C-A4DC-5E4C2451228E}" srcOrd="0" destOrd="0" presId="urn:microsoft.com/office/officeart/2005/8/layout/venn1"/>
    <dgm:cxn modelId="{1CFFD88C-013A-E648-BC77-2D70A74C0952}" type="presOf" srcId="{865D233C-903B-9F4C-9226-AC6433E046AF}" destId="{DDAD003A-79BB-F54B-8024-DA7A6A25F4EE}" srcOrd="0" destOrd="0" presId="urn:microsoft.com/office/officeart/2005/8/layout/venn1"/>
    <dgm:cxn modelId="{03EA058E-DFB9-F048-8274-3116B234153C}" type="presOf" srcId="{2EC81A35-8D57-124B-ABCE-2ABCF936B667}" destId="{9EC0FAFF-6CE3-7640-BE7A-52C4AF5538E2}" srcOrd="1" destOrd="0" presId="urn:microsoft.com/office/officeart/2005/8/layout/venn1"/>
    <dgm:cxn modelId="{CEF747B0-0EED-9E49-BAA9-886FAEB2D206}" type="presOf" srcId="{C2DCDBC5-95E9-4F42-8754-6810EB41A3B6}" destId="{ABB0EE10-8504-404A-8824-5F22425D91BF}" srcOrd="0" destOrd="0" presId="urn:microsoft.com/office/officeart/2005/8/layout/venn1"/>
    <dgm:cxn modelId="{BD83C5C7-A986-A14A-A141-B146B4FDA2C9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E389BF2-F629-A041-A2E2-9FF1F3229114}" type="presOf" srcId="{E47640B8-E388-6141-8043-F310278C03B2}" destId="{524DE1D1-1650-674C-AA9B-4DB5A8E1AD84}" srcOrd="1" destOrd="0" presId="urn:microsoft.com/office/officeart/2005/8/layout/venn1"/>
    <dgm:cxn modelId="{EC0F57FF-91C0-5049-AA6F-BFD60A687C47}" type="presOf" srcId="{865D233C-903B-9F4C-9226-AC6433E046AF}" destId="{337EDADF-F20D-C040-81EA-8B0554C72AC2}" srcOrd="1" destOrd="0" presId="urn:microsoft.com/office/officeart/2005/8/layout/venn1"/>
    <dgm:cxn modelId="{82EA6427-147B-E54B-BD57-456EE02039E1}" type="presParOf" srcId="{ABB0EE10-8504-404A-8824-5F22425D91BF}" destId="{93E056BD-4766-394C-A4DC-5E4C2451228E}" srcOrd="0" destOrd="0" presId="urn:microsoft.com/office/officeart/2005/8/layout/venn1"/>
    <dgm:cxn modelId="{2639AC9D-A5A2-134D-8670-1A857255385E}" type="presParOf" srcId="{ABB0EE10-8504-404A-8824-5F22425D91BF}" destId="{9EC0FAFF-6CE3-7640-BE7A-52C4AF5538E2}" srcOrd="1" destOrd="0" presId="urn:microsoft.com/office/officeart/2005/8/layout/venn1"/>
    <dgm:cxn modelId="{CC2F048B-D071-074A-986D-CE0956D9BF25}" type="presParOf" srcId="{ABB0EE10-8504-404A-8824-5F22425D91BF}" destId="{E0F896BF-E8D9-2145-B631-F874C101A436}" srcOrd="2" destOrd="0" presId="urn:microsoft.com/office/officeart/2005/8/layout/venn1"/>
    <dgm:cxn modelId="{6E4E2A54-B51B-294F-92EB-F5AAD1B4E6AB}" type="presParOf" srcId="{ABB0EE10-8504-404A-8824-5F22425D91BF}" destId="{524DE1D1-1650-674C-AA9B-4DB5A8E1AD84}" srcOrd="3" destOrd="0" presId="urn:microsoft.com/office/officeart/2005/8/layout/venn1"/>
    <dgm:cxn modelId="{82B78D41-C9B5-2C40-A007-42681C424C10}" type="presParOf" srcId="{ABB0EE10-8504-404A-8824-5F22425D91BF}" destId="{DDAD003A-79BB-F54B-8024-DA7A6A25F4EE}" srcOrd="4" destOrd="0" presId="urn:microsoft.com/office/officeart/2005/8/layout/venn1"/>
    <dgm:cxn modelId="{818D8293-6F93-0A41-B392-886599CDA3D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D3312A-F231-7542-B9EA-BF2074BF41DB}" type="presOf" srcId="{E47640B8-E388-6141-8043-F310278C03B2}" destId="{E0F896BF-E8D9-2145-B631-F874C101A436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FDA3CE65-B65F-6B47-BC31-24C11E75A7A1}" type="presOf" srcId="{865D233C-903B-9F4C-9226-AC6433E046AF}" destId="{337EDADF-F20D-C040-81EA-8B0554C72AC2}" srcOrd="1" destOrd="0" presId="urn:microsoft.com/office/officeart/2005/8/layout/venn1"/>
    <dgm:cxn modelId="{9429C596-5938-B640-8987-A241B5AB4A10}" type="presOf" srcId="{865D233C-903B-9F4C-9226-AC6433E046AF}" destId="{DDAD003A-79BB-F54B-8024-DA7A6A25F4EE}" srcOrd="0" destOrd="0" presId="urn:microsoft.com/office/officeart/2005/8/layout/venn1"/>
    <dgm:cxn modelId="{B41F079F-0FFE-D548-B045-9824CC8C760E}" type="presOf" srcId="{2EC81A35-8D57-124B-ABCE-2ABCF936B667}" destId="{93E056BD-4766-394C-A4DC-5E4C2451228E}" srcOrd="0" destOrd="0" presId="urn:microsoft.com/office/officeart/2005/8/layout/venn1"/>
    <dgm:cxn modelId="{304597B2-8DE7-9D47-AFBE-CD1672B2E916}" type="presOf" srcId="{E47640B8-E388-6141-8043-F310278C03B2}" destId="{524DE1D1-1650-674C-AA9B-4DB5A8E1AD84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9F8A5DE-78C0-374E-A895-76187DCD0D99}" type="presOf" srcId="{2EC81A35-8D57-124B-ABCE-2ABCF936B667}" destId="{9EC0FAFF-6CE3-7640-BE7A-52C4AF5538E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7467DFFE-6241-8244-91DF-5A08738C691F}" type="presOf" srcId="{C2DCDBC5-95E9-4F42-8754-6810EB41A3B6}" destId="{ABB0EE10-8504-404A-8824-5F22425D91BF}" srcOrd="0" destOrd="0" presId="urn:microsoft.com/office/officeart/2005/8/layout/venn1"/>
    <dgm:cxn modelId="{DC0B293C-5BE3-1F4B-B908-E2A8A265E1FA}" type="presParOf" srcId="{ABB0EE10-8504-404A-8824-5F22425D91BF}" destId="{93E056BD-4766-394C-A4DC-5E4C2451228E}" srcOrd="0" destOrd="0" presId="urn:microsoft.com/office/officeart/2005/8/layout/venn1"/>
    <dgm:cxn modelId="{4003E80E-8DD1-7841-BA63-707AE3E7DC98}" type="presParOf" srcId="{ABB0EE10-8504-404A-8824-5F22425D91BF}" destId="{9EC0FAFF-6CE3-7640-BE7A-52C4AF5538E2}" srcOrd="1" destOrd="0" presId="urn:microsoft.com/office/officeart/2005/8/layout/venn1"/>
    <dgm:cxn modelId="{7878769F-2B2A-BF4A-BD1D-8A97AFB45591}" type="presParOf" srcId="{ABB0EE10-8504-404A-8824-5F22425D91BF}" destId="{E0F896BF-E8D9-2145-B631-F874C101A436}" srcOrd="2" destOrd="0" presId="urn:microsoft.com/office/officeart/2005/8/layout/venn1"/>
    <dgm:cxn modelId="{0A788832-DA36-D944-ABC7-8566495CFDEC}" type="presParOf" srcId="{ABB0EE10-8504-404A-8824-5F22425D91BF}" destId="{524DE1D1-1650-674C-AA9B-4DB5A8E1AD84}" srcOrd="3" destOrd="0" presId="urn:microsoft.com/office/officeart/2005/8/layout/venn1"/>
    <dgm:cxn modelId="{7CCD2D93-0361-C04E-9431-3567F72B7D93}" type="presParOf" srcId="{ABB0EE10-8504-404A-8824-5F22425D91BF}" destId="{DDAD003A-79BB-F54B-8024-DA7A6A25F4EE}" srcOrd="4" destOrd="0" presId="urn:microsoft.com/office/officeart/2005/8/layout/venn1"/>
    <dgm:cxn modelId="{B0B6B778-2037-324C-9849-0F41E2BFA4EF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3871EA-9BE8-C04A-8516-0E2EC11E2679}" type="doc">
      <dgm:prSet loTypeId="urn:microsoft.com/office/officeart/2005/8/layout/vList3" loCatId="" qsTypeId="urn:microsoft.com/office/officeart/2005/8/quickstyle/simple4" qsCatId="simple" csTypeId="urn:microsoft.com/office/officeart/2005/8/colors/accent3_2" csCatId="accent3" phldr="1"/>
      <dgm:spPr/>
    </dgm:pt>
    <dgm:pt modelId="{D830B408-BD4E-944C-A92D-EA42DD29AD5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b="1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b="1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142B49-2D30-5848-BD87-B2DCBFB67F31}" type="parTrans" cxnId="{2C02CF1D-4E36-A044-B658-F99E9A1384D1}">
      <dgm:prSet/>
      <dgm:spPr/>
      <dgm:t>
        <a:bodyPr/>
        <a:lstStyle/>
        <a:p>
          <a:endParaRPr lang="en-US"/>
        </a:p>
      </dgm:t>
    </dgm:pt>
    <dgm:pt modelId="{24C4BC35-7F8B-AD4B-ACC9-42B295AB605E}" type="sibTrans" cxnId="{2C02CF1D-4E36-A044-B658-F99E9A1384D1}">
      <dgm:prSet/>
      <dgm:spPr/>
      <dgm:t>
        <a:bodyPr/>
        <a:lstStyle/>
        <a:p>
          <a:endParaRPr lang="en-US"/>
        </a:p>
      </dgm:t>
    </dgm:pt>
    <dgm:pt modelId="{61BD7CCC-D52A-EA4E-BDA0-D2D5A32AFD1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gm:t>
    </dgm:pt>
    <dgm:pt modelId="{ED92FDF1-68A0-D64F-8917-AE157ADCC42E}" type="sibTrans" cxnId="{0A5C1AA1-E979-1044-ABC4-25D84E633259}">
      <dgm:prSet/>
      <dgm:spPr/>
      <dgm:t>
        <a:bodyPr/>
        <a:lstStyle/>
        <a:p>
          <a:endParaRPr lang="en-US"/>
        </a:p>
      </dgm:t>
    </dgm:pt>
    <dgm:pt modelId="{E1C7207B-210E-9A47-95AB-EA91A0737B24}" type="parTrans" cxnId="{0A5C1AA1-E979-1044-ABC4-25D84E633259}">
      <dgm:prSet/>
      <dgm:spPr/>
      <dgm:t>
        <a:bodyPr/>
        <a:lstStyle/>
        <a:p>
          <a:endParaRPr lang="en-US"/>
        </a:p>
      </dgm:t>
    </dgm:pt>
    <dgm:pt modelId="{00DC6DCF-EFE9-4647-B54C-DF9E6D2D8EA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gm:t>
    </dgm:pt>
    <dgm:pt modelId="{D7763D75-6AF1-CA4B-9481-1729A1B5DBF7}" type="sibTrans" cxnId="{A5B03E71-8A45-5F4C-8121-75195160D216}">
      <dgm:prSet/>
      <dgm:spPr/>
      <dgm:t>
        <a:bodyPr/>
        <a:lstStyle/>
        <a:p>
          <a:endParaRPr lang="en-US"/>
        </a:p>
      </dgm:t>
    </dgm:pt>
    <dgm:pt modelId="{4A836005-5A51-8C45-B9FE-BE2D703583DD}" type="parTrans" cxnId="{A5B03E71-8A45-5F4C-8121-75195160D216}">
      <dgm:prSet/>
      <dgm:spPr/>
      <dgm:t>
        <a:bodyPr/>
        <a:lstStyle/>
        <a:p>
          <a:endParaRPr lang="en-US"/>
        </a:p>
      </dgm:t>
    </dgm:pt>
    <dgm:pt modelId="{3A334D0F-30D4-FD4A-831B-FA808FC27C15}" type="pres">
      <dgm:prSet presAssocID="{283871EA-9BE8-C04A-8516-0E2EC11E2679}" presName="linearFlow" presStyleCnt="0">
        <dgm:presLayoutVars>
          <dgm:dir/>
          <dgm:resizeHandles val="exact"/>
        </dgm:presLayoutVars>
      </dgm:prSet>
      <dgm:spPr/>
    </dgm:pt>
    <dgm:pt modelId="{ED47F28C-CC25-4F4B-AEEB-3FE25FFD2A3E}" type="pres">
      <dgm:prSet presAssocID="{D830B408-BD4E-944C-A92D-EA42DD29AD57}" presName="composite" presStyleCnt="0"/>
      <dgm:spPr/>
    </dgm:pt>
    <dgm:pt modelId="{93E8A7C5-2288-6248-90ED-EBDAC9C2AF1B}" type="pres">
      <dgm:prSet presAssocID="{D830B408-BD4E-944C-A92D-EA42DD29AD57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AE84D8B-E407-3C46-9229-96BAAC93762E}" type="pres">
      <dgm:prSet presAssocID="{D830B408-BD4E-944C-A92D-EA42DD29AD57}" presName="txShp" presStyleLbl="node1" presStyleIdx="0" presStyleCnt="3">
        <dgm:presLayoutVars>
          <dgm:bulletEnabled val="1"/>
        </dgm:presLayoutVars>
      </dgm:prSet>
      <dgm:spPr/>
    </dgm:pt>
    <dgm:pt modelId="{CBA4211E-D5EF-8B4A-B7F9-7B395D461299}" type="pres">
      <dgm:prSet presAssocID="{24C4BC35-7F8B-AD4B-ACC9-42B295AB605E}" presName="spacing" presStyleCnt="0"/>
      <dgm:spPr/>
    </dgm:pt>
    <dgm:pt modelId="{6E061EFE-62BE-9D45-B9AC-C6C0AE6B06E5}" type="pres">
      <dgm:prSet presAssocID="{00DC6DCF-EFE9-4647-B54C-DF9E6D2D8EA4}" presName="composite" presStyleCnt="0"/>
      <dgm:spPr/>
    </dgm:pt>
    <dgm:pt modelId="{FD02029B-350C-AB4B-9A7C-76D54F8E9ACE}" type="pres">
      <dgm:prSet presAssocID="{00DC6DCF-EFE9-4647-B54C-DF9E6D2D8EA4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52667F-E692-D040-BD56-405FDE9D6B93}" type="pres">
      <dgm:prSet presAssocID="{00DC6DCF-EFE9-4647-B54C-DF9E6D2D8EA4}" presName="txShp" presStyleLbl="node1" presStyleIdx="1" presStyleCnt="3">
        <dgm:presLayoutVars>
          <dgm:bulletEnabled val="1"/>
        </dgm:presLayoutVars>
      </dgm:prSet>
      <dgm:spPr/>
    </dgm:pt>
    <dgm:pt modelId="{CC51A0BD-FEC9-B747-8824-A730CBBB628B}" type="pres">
      <dgm:prSet presAssocID="{D7763D75-6AF1-CA4B-9481-1729A1B5DBF7}" presName="spacing" presStyleCnt="0"/>
      <dgm:spPr/>
    </dgm:pt>
    <dgm:pt modelId="{BE44B697-880C-1D48-9BBE-8D6E86E55526}" type="pres">
      <dgm:prSet presAssocID="{61BD7CCC-D52A-EA4E-BDA0-D2D5A32AFD1C}" presName="composite" presStyleCnt="0"/>
      <dgm:spPr/>
    </dgm:pt>
    <dgm:pt modelId="{C52F0813-628C-4044-85F6-BCE43736656E}" type="pres">
      <dgm:prSet presAssocID="{61BD7CCC-D52A-EA4E-BDA0-D2D5A32AFD1C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08A0991-7311-FD4A-84E4-2B9B868C310C}" type="pres">
      <dgm:prSet presAssocID="{61BD7CCC-D52A-EA4E-BDA0-D2D5A32AFD1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C02CF1D-4E36-A044-B658-F99E9A1384D1}" srcId="{283871EA-9BE8-C04A-8516-0E2EC11E2679}" destId="{D830B408-BD4E-944C-A92D-EA42DD29AD57}" srcOrd="0" destOrd="0" parTransId="{74142B49-2D30-5848-BD87-B2DCBFB67F31}" sibTransId="{24C4BC35-7F8B-AD4B-ACC9-42B295AB605E}"/>
    <dgm:cxn modelId="{AF83D138-5969-384E-8496-6CC03E04C482}" type="presOf" srcId="{00DC6DCF-EFE9-4647-B54C-DF9E6D2D8EA4}" destId="{2552667F-E692-D040-BD56-405FDE9D6B93}" srcOrd="0" destOrd="0" presId="urn:microsoft.com/office/officeart/2005/8/layout/vList3"/>
    <dgm:cxn modelId="{1A726370-1C9B-B546-BF24-49F483B93ACD}" type="presOf" srcId="{D830B408-BD4E-944C-A92D-EA42DD29AD57}" destId="{4AE84D8B-E407-3C46-9229-96BAAC93762E}" srcOrd="0" destOrd="0" presId="urn:microsoft.com/office/officeart/2005/8/layout/vList3"/>
    <dgm:cxn modelId="{A5B03E71-8A45-5F4C-8121-75195160D216}" srcId="{283871EA-9BE8-C04A-8516-0E2EC11E2679}" destId="{00DC6DCF-EFE9-4647-B54C-DF9E6D2D8EA4}" srcOrd="1" destOrd="0" parTransId="{4A836005-5A51-8C45-B9FE-BE2D703583DD}" sibTransId="{D7763D75-6AF1-CA4B-9481-1729A1B5DBF7}"/>
    <dgm:cxn modelId="{E6B3E094-89D9-DC49-A44A-3737FA0AA6C4}" type="presOf" srcId="{61BD7CCC-D52A-EA4E-BDA0-D2D5A32AFD1C}" destId="{408A0991-7311-FD4A-84E4-2B9B868C310C}" srcOrd="0" destOrd="0" presId="urn:microsoft.com/office/officeart/2005/8/layout/vList3"/>
    <dgm:cxn modelId="{0A5C1AA1-E979-1044-ABC4-25D84E633259}" srcId="{283871EA-9BE8-C04A-8516-0E2EC11E2679}" destId="{61BD7CCC-D52A-EA4E-BDA0-D2D5A32AFD1C}" srcOrd="2" destOrd="0" parTransId="{E1C7207B-210E-9A47-95AB-EA91A0737B24}" sibTransId="{ED92FDF1-68A0-D64F-8917-AE157ADCC42E}"/>
    <dgm:cxn modelId="{6EB31CB6-16AA-2B4C-8B80-328732171B61}" type="presOf" srcId="{283871EA-9BE8-C04A-8516-0E2EC11E2679}" destId="{3A334D0F-30D4-FD4A-831B-FA808FC27C15}" srcOrd="0" destOrd="0" presId="urn:microsoft.com/office/officeart/2005/8/layout/vList3"/>
    <dgm:cxn modelId="{9A2849B1-221A-C84A-9F04-336EF8E261D4}" type="presParOf" srcId="{3A334D0F-30D4-FD4A-831B-FA808FC27C15}" destId="{ED47F28C-CC25-4F4B-AEEB-3FE25FFD2A3E}" srcOrd="0" destOrd="0" presId="urn:microsoft.com/office/officeart/2005/8/layout/vList3"/>
    <dgm:cxn modelId="{3CB3DB7B-7F5D-2340-8854-CDEFEC7BE31B}" type="presParOf" srcId="{ED47F28C-CC25-4F4B-AEEB-3FE25FFD2A3E}" destId="{93E8A7C5-2288-6248-90ED-EBDAC9C2AF1B}" srcOrd="0" destOrd="0" presId="urn:microsoft.com/office/officeart/2005/8/layout/vList3"/>
    <dgm:cxn modelId="{2CA8C2A0-FE27-ED4F-8A6E-AF5DE75CECD1}" type="presParOf" srcId="{ED47F28C-CC25-4F4B-AEEB-3FE25FFD2A3E}" destId="{4AE84D8B-E407-3C46-9229-96BAAC93762E}" srcOrd="1" destOrd="0" presId="urn:microsoft.com/office/officeart/2005/8/layout/vList3"/>
    <dgm:cxn modelId="{2A54EC8F-CDA4-8C46-91C7-C8CD04DC7AF6}" type="presParOf" srcId="{3A334D0F-30D4-FD4A-831B-FA808FC27C15}" destId="{CBA4211E-D5EF-8B4A-B7F9-7B395D461299}" srcOrd="1" destOrd="0" presId="urn:microsoft.com/office/officeart/2005/8/layout/vList3"/>
    <dgm:cxn modelId="{91C3AF8D-8CBE-334D-8499-145DFE61D136}" type="presParOf" srcId="{3A334D0F-30D4-FD4A-831B-FA808FC27C15}" destId="{6E061EFE-62BE-9D45-B9AC-C6C0AE6B06E5}" srcOrd="2" destOrd="0" presId="urn:microsoft.com/office/officeart/2005/8/layout/vList3"/>
    <dgm:cxn modelId="{E233A1AB-C0AA-934A-AA70-44BD8F7D71C7}" type="presParOf" srcId="{6E061EFE-62BE-9D45-B9AC-C6C0AE6B06E5}" destId="{FD02029B-350C-AB4B-9A7C-76D54F8E9ACE}" srcOrd="0" destOrd="0" presId="urn:microsoft.com/office/officeart/2005/8/layout/vList3"/>
    <dgm:cxn modelId="{B10FF0C2-9F97-2848-ADE2-F5FDBD28EE53}" type="presParOf" srcId="{6E061EFE-62BE-9D45-B9AC-C6C0AE6B06E5}" destId="{2552667F-E692-D040-BD56-405FDE9D6B93}" srcOrd="1" destOrd="0" presId="urn:microsoft.com/office/officeart/2005/8/layout/vList3"/>
    <dgm:cxn modelId="{B10586C5-4DAA-D546-8C76-79061B0F5B00}" type="presParOf" srcId="{3A334D0F-30D4-FD4A-831B-FA808FC27C15}" destId="{CC51A0BD-FEC9-B747-8824-A730CBBB628B}" srcOrd="3" destOrd="0" presId="urn:microsoft.com/office/officeart/2005/8/layout/vList3"/>
    <dgm:cxn modelId="{11B10A25-4EC4-C044-99B4-735571E31D78}" type="presParOf" srcId="{3A334D0F-30D4-FD4A-831B-FA808FC27C15}" destId="{BE44B697-880C-1D48-9BBE-8D6E86E55526}" srcOrd="4" destOrd="0" presId="urn:microsoft.com/office/officeart/2005/8/layout/vList3"/>
    <dgm:cxn modelId="{70DBEAB6-EB06-FC45-BDE9-48586C57756F}" type="presParOf" srcId="{BE44B697-880C-1D48-9BBE-8D6E86E55526}" destId="{C52F0813-628C-4044-85F6-BCE43736656E}" srcOrd="0" destOrd="0" presId="urn:microsoft.com/office/officeart/2005/8/layout/vList3"/>
    <dgm:cxn modelId="{1FB2E1ED-4383-0E49-A1DE-F9713C60739C}" type="presParOf" srcId="{BE44B697-880C-1D48-9BBE-8D6E86E55526}" destId="{408A0991-7311-FD4A-84E4-2B9B868C31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113185" y="1952632"/>
        <a:ext cx="2250257" cy="1276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226353" y="899922"/>
        <a:ext cx="1037090" cy="588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84D8B-E407-3C46-9229-96BAAC93762E}">
      <dsp:nvSpPr>
        <dsp:cNvPr id="0" name=""/>
        <dsp:cNvSpPr/>
      </dsp:nvSpPr>
      <dsp:spPr>
        <a:xfrm rot="10800000">
          <a:off x="1626495" y="849"/>
          <a:ext cx="5053427" cy="1414560"/>
        </a:xfrm>
        <a:prstGeom prst="homePlat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sz="3700" b="1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sz="3700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37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980135" y="849"/>
        <a:ext cx="4699787" cy="1414560"/>
      </dsp:txXfrm>
    </dsp:sp>
    <dsp:sp modelId="{93E8A7C5-2288-6248-90ED-EBDAC9C2AF1B}">
      <dsp:nvSpPr>
        <dsp:cNvPr id="0" name=""/>
        <dsp:cNvSpPr/>
      </dsp:nvSpPr>
      <dsp:spPr>
        <a:xfrm>
          <a:off x="919215" y="849"/>
          <a:ext cx="1414560" cy="141456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52667F-E692-D040-BD56-405FDE9D6B93}">
      <dsp:nvSpPr>
        <dsp:cNvPr id="0" name=""/>
        <dsp:cNvSpPr/>
      </dsp:nvSpPr>
      <dsp:spPr>
        <a:xfrm rot="10800000">
          <a:off x="1626495" y="1837666"/>
          <a:ext cx="5053427" cy="141456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sp:txBody>
      <dsp:txXfrm rot="10800000">
        <a:off x="1980135" y="1837666"/>
        <a:ext cx="4699787" cy="1414560"/>
      </dsp:txXfrm>
    </dsp:sp>
    <dsp:sp modelId="{FD02029B-350C-AB4B-9A7C-76D54F8E9ACE}">
      <dsp:nvSpPr>
        <dsp:cNvPr id="0" name=""/>
        <dsp:cNvSpPr/>
      </dsp:nvSpPr>
      <dsp:spPr>
        <a:xfrm>
          <a:off x="919215" y="1837666"/>
          <a:ext cx="1414560" cy="141456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8A0991-7311-FD4A-84E4-2B9B868C310C}">
      <dsp:nvSpPr>
        <dsp:cNvPr id="0" name=""/>
        <dsp:cNvSpPr/>
      </dsp:nvSpPr>
      <dsp:spPr>
        <a:xfrm rot="10800000">
          <a:off x="1626495" y="3674483"/>
          <a:ext cx="5053427" cy="141456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sp:txBody>
      <dsp:txXfrm rot="10800000">
        <a:off x="1980135" y="3674483"/>
        <a:ext cx="4699787" cy="1414560"/>
      </dsp:txXfrm>
    </dsp:sp>
    <dsp:sp modelId="{C52F0813-628C-4044-85F6-BCE43736656E}">
      <dsp:nvSpPr>
        <dsp:cNvPr id="0" name=""/>
        <dsp:cNvSpPr/>
      </dsp:nvSpPr>
      <dsp:spPr>
        <a:xfrm>
          <a:off x="919215" y="3674483"/>
          <a:ext cx="1414560" cy="141456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6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9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5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5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469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9" name="Google Shape;1429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440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3" name="Google Shape;1693;p167:notes"/>
          <p:cNvSpPr txBox="1">
            <a:spLocks noGrp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268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91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368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565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Google Shape;539;p49:notes"/>
          <p:cNvSpPr txBox="1">
            <a:spLocks noGrp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291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3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05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p28:notes"/>
          <p:cNvSpPr txBox="1">
            <a:spLocks noGrp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14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91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0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35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98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89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37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r>
              <a:rPr lang="en-US"/>
              <a:t>Copyright 2018 Sarah R. Powell, Ph.D.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34" y="4496619"/>
            <a:ext cx="4138682" cy="84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055" y="4675708"/>
            <a:ext cx="3568974" cy="3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0ACF3-191B-504D-875D-F6B380D8E55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89429F-A504-594D-BD96-96E6F8CE5EB1}"/>
              </a:ext>
            </a:extLst>
          </p:cNvPr>
          <p:cNvSpPr txBox="1"/>
          <p:nvPr userDrawn="1"/>
        </p:nvSpPr>
        <p:spPr>
          <a:xfrm>
            <a:off x="-1888" y="6595289"/>
            <a:ext cx="430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R. Powell, Ph.D.</a:t>
            </a:r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© 2019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2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FF93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110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tif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tiff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3.xml"/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21.tiff"/><Relationship Id="rId10" Type="http://schemas.openxmlformats.org/officeDocument/2006/relationships/diagramLayout" Target="../diagrams/layout3.xml"/><Relationship Id="rId4" Type="http://schemas.openxmlformats.org/officeDocument/2006/relationships/image" Target="../media/image20.tiff"/><Relationship Id="rId9" Type="http://schemas.openxmlformats.org/officeDocument/2006/relationships/diagramData" Target="../diagrams/data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diagramLayout" Target="../diagrams/layout6.xml"/><Relationship Id="rId7" Type="http://schemas.openxmlformats.org/officeDocument/2006/relationships/image" Target="../media/image43.tif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6.tif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5.tif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hdphoto" Target="../media/hdphoto4.wdp"/><Relationship Id="rId5" Type="http://schemas.openxmlformats.org/officeDocument/2006/relationships/diagramColors" Target="../diagrams/colors7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nsiveintervention.org/intensive-intervention-math-course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25" y="1218986"/>
            <a:ext cx="82656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Data-Based Individualization in Secondary Mathematics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7061B-6895-5541-ABBA-770AF1D6F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8" y="238842"/>
            <a:ext cx="5549900" cy="561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49CA9-1D00-8D45-82BB-9E63CBF10041}"/>
              </a:ext>
            </a:extLst>
          </p:cNvPr>
          <p:cNvSpPr txBox="1"/>
          <p:nvPr/>
        </p:nvSpPr>
        <p:spPr>
          <a:xfrm>
            <a:off x="5840361" y="238842"/>
            <a:ext cx="3303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interventions and strategies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A67CA-F7A3-B341-BC60-583EDE206CE1}"/>
              </a:ext>
            </a:extLst>
          </p:cNvPr>
          <p:cNvSpPr txBox="1"/>
          <p:nvPr/>
        </p:nvSpPr>
        <p:spPr>
          <a:xfrm>
            <a:off x="5840360" y="1870058"/>
            <a:ext cx="3303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 measures with normative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administered fall, winter, spring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3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7061B-6895-5541-ABBA-770AF1D6F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8" y="238842"/>
            <a:ext cx="5549900" cy="561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49CA9-1D00-8D45-82BB-9E63CBF10041}"/>
              </a:ext>
            </a:extLst>
          </p:cNvPr>
          <p:cNvSpPr txBox="1"/>
          <p:nvPr/>
        </p:nvSpPr>
        <p:spPr>
          <a:xfrm>
            <a:off x="5840361" y="238842"/>
            <a:ext cx="3303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interventions and strategies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A67CA-F7A3-B341-BC60-583EDE206CE1}"/>
              </a:ext>
            </a:extLst>
          </p:cNvPr>
          <p:cNvSpPr txBox="1"/>
          <p:nvPr/>
        </p:nvSpPr>
        <p:spPr>
          <a:xfrm>
            <a:off x="5840360" y="1870058"/>
            <a:ext cx="3303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 measures with normative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administered fall, winter, spring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3CB56-7710-754D-9731-14607A170CD5}"/>
              </a:ext>
            </a:extLst>
          </p:cNvPr>
          <p:cNvSpPr txBox="1"/>
          <p:nvPr/>
        </p:nvSpPr>
        <p:spPr>
          <a:xfrm>
            <a:off x="5840361" y="3809050"/>
            <a:ext cx="3303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 measures, administered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6-10 weeks, student risk status is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disconfirmed</a:t>
            </a:r>
          </a:p>
        </p:txBody>
      </p:sp>
    </p:spTree>
    <p:extLst>
      <p:ext uri="{BB962C8B-B14F-4D97-AF65-F5344CB8AC3E}">
        <p14:creationId xmlns:p14="http://schemas.microsoft.com/office/powerpoint/2010/main" val="160485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44"/>
          <p:cNvGrpSpPr/>
          <p:nvPr/>
        </p:nvGrpSpPr>
        <p:grpSpPr>
          <a:xfrm>
            <a:off x="439994" y="652165"/>
            <a:ext cx="8458200" cy="4953000"/>
            <a:chOff x="1008" y="1104"/>
            <a:chExt cx="4560" cy="2386"/>
          </a:xfrm>
          <a:solidFill>
            <a:schemeClr val="bg1"/>
          </a:solidFill>
        </p:grpSpPr>
        <p:pic>
          <p:nvPicPr>
            <p:cNvPr id="341" name="Google Shape;341;p44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8" y="1104"/>
              <a:ext cx="4560" cy="2386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342" name="Google Shape;342;p44"/>
            <p:cNvCxnSpPr/>
            <p:nvPr/>
          </p:nvCxnSpPr>
          <p:spPr>
            <a:xfrm rot="10800000">
              <a:off x="2364" y="1370"/>
              <a:ext cx="0" cy="1632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44"/>
            <p:cNvCxnSpPr/>
            <p:nvPr/>
          </p:nvCxnSpPr>
          <p:spPr>
            <a:xfrm rot="10800000">
              <a:off x="2939" y="1370"/>
              <a:ext cx="0" cy="1632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4" name="Google Shape;344;p44"/>
            <p:cNvSpPr txBox="1"/>
            <p:nvPr/>
          </p:nvSpPr>
          <p:spPr>
            <a:xfrm>
              <a:off x="3220" y="1978"/>
              <a:ext cx="153" cy="10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44"/>
            <p:cNvSpPr txBox="1"/>
            <p:nvPr/>
          </p:nvSpPr>
          <p:spPr>
            <a:xfrm>
              <a:off x="1872" y="2496"/>
              <a:ext cx="192" cy="19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6" name="Google Shape;346;p44"/>
            <p:cNvCxnSpPr/>
            <p:nvPr/>
          </p:nvCxnSpPr>
          <p:spPr>
            <a:xfrm rot="10800000" flipH="1">
              <a:off x="1968" y="2080"/>
              <a:ext cx="1328" cy="539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44"/>
          <p:cNvSpPr txBox="1"/>
          <p:nvPr/>
        </p:nvSpPr>
        <p:spPr>
          <a:xfrm>
            <a:off x="5791200" y="2667000"/>
            <a:ext cx="228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Slope = 1.0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– 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48" name="Google Shape;348;p44"/>
          <p:cNvSpPr/>
          <p:nvPr/>
        </p:nvSpPr>
        <p:spPr>
          <a:xfrm>
            <a:off x="5914588" y="1319685"/>
            <a:ext cx="2133600" cy="679796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NOT at risk.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8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45"/>
          <p:cNvGrpSpPr/>
          <p:nvPr/>
        </p:nvGrpSpPr>
        <p:grpSpPr>
          <a:xfrm>
            <a:off x="-1902540" y="663677"/>
            <a:ext cx="10854813" cy="5245997"/>
            <a:chOff x="0" y="1104"/>
            <a:chExt cx="5616" cy="2386"/>
          </a:xfrm>
          <a:solidFill>
            <a:schemeClr val="bg1"/>
          </a:solidFill>
        </p:grpSpPr>
        <p:pic>
          <p:nvPicPr>
            <p:cNvPr id="356" name="Google Shape;356;p4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6" y="1104"/>
              <a:ext cx="4560" cy="238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57" name="Google Shape;357;p45"/>
            <p:cNvSpPr/>
            <p:nvPr/>
          </p:nvSpPr>
          <p:spPr>
            <a:xfrm>
              <a:off x="0" y="1268"/>
              <a:ext cx="116" cy="2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5"/>
            <p:cNvSpPr txBox="1"/>
            <p:nvPr/>
          </p:nvSpPr>
          <p:spPr>
            <a:xfrm>
              <a:off x="3264" y="2505"/>
              <a:ext cx="171" cy="11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45"/>
            <p:cNvSpPr txBox="1"/>
            <p:nvPr/>
          </p:nvSpPr>
          <p:spPr>
            <a:xfrm>
              <a:off x="1968" y="2505"/>
              <a:ext cx="171" cy="11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0" name="Google Shape;360;p45"/>
            <p:cNvCxnSpPr/>
            <p:nvPr/>
          </p:nvCxnSpPr>
          <p:spPr>
            <a:xfrm>
              <a:off x="2067" y="2604"/>
              <a:ext cx="1296" cy="0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45"/>
            <p:cNvCxnSpPr/>
            <p:nvPr/>
          </p:nvCxnSpPr>
          <p:spPr>
            <a:xfrm rot="10800000">
              <a:off x="2400" y="1344"/>
              <a:ext cx="0" cy="1632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45"/>
            <p:cNvCxnSpPr/>
            <p:nvPr/>
          </p:nvCxnSpPr>
          <p:spPr>
            <a:xfrm rot="10800000">
              <a:off x="2976" y="1344"/>
              <a:ext cx="0" cy="1641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3" name="Google Shape;363;p45"/>
            <p:cNvSpPr/>
            <p:nvPr/>
          </p:nvSpPr>
          <p:spPr>
            <a:xfrm>
              <a:off x="0" y="1262"/>
              <a:ext cx="116" cy="2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45"/>
          <p:cNvSpPr txBox="1"/>
          <p:nvPr/>
        </p:nvSpPr>
        <p:spPr>
          <a:xfrm>
            <a:off x="5791200" y="2667000"/>
            <a:ext cx="228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Slope = 0.0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– 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65" name="Google Shape;365;p45"/>
          <p:cNvSpPr/>
          <p:nvPr/>
        </p:nvSpPr>
        <p:spPr>
          <a:xfrm>
            <a:off x="5943600" y="937135"/>
            <a:ext cx="2133600" cy="1564563"/>
          </a:xfrm>
          <a:prstGeom prst="rect">
            <a:avLst/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AT RISK.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Requires additional support!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16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7061B-6895-5541-ABBA-770AF1D6F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8" y="238842"/>
            <a:ext cx="5549900" cy="561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B0A342-A93B-7948-86EA-21C1D639EA30}"/>
              </a:ext>
            </a:extLst>
          </p:cNvPr>
          <p:cNvSpPr txBox="1"/>
          <p:nvPr/>
        </p:nvSpPr>
        <p:spPr>
          <a:xfrm>
            <a:off x="5908429" y="3045542"/>
            <a:ext cx="2971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school’s Tier 1 strengths and weaknesses?</a:t>
            </a:r>
          </a:p>
        </p:txBody>
      </p:sp>
    </p:spTree>
    <p:extLst>
      <p:ext uri="{BB962C8B-B14F-4D97-AF65-F5344CB8AC3E}">
        <p14:creationId xmlns:p14="http://schemas.microsoft.com/office/powerpoint/2010/main" val="96293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 txBox="1">
            <a:spLocks noGrp="1"/>
          </p:cNvSpPr>
          <p:nvPr>
            <p:ph type="body" idx="1"/>
          </p:nvPr>
        </p:nvSpPr>
        <p:spPr>
          <a:xfrm>
            <a:off x="628650" y="2580967"/>
            <a:ext cx="7886700" cy="359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Students are tutored in small groups using 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evidence-based practices </a:t>
            </a:r>
            <a:endParaRPr b="1"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Tutoring takes place three or four times a week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Each tutoring session lasts 30 to 60 minutes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Tutoring lasts 10 to 20 weeks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Progress monitoring 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continues weekly</a:t>
            </a:r>
            <a:endParaRPr dirty="0"/>
          </a:p>
          <a:p>
            <a:pPr marL="228600" marR="0" lvl="0" indent="-38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None/>
            </a:pPr>
            <a:endParaRPr sz="3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00339-2589-1B4C-9FE1-F7B2592694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0" y="196440"/>
            <a:ext cx="47625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38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478770" y="2764955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010E0-7D53-3B47-9017-0E83F8227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15" y="1595426"/>
            <a:ext cx="3709076" cy="32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64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4569" y="1375123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4569" y="2833261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continue working with our three-dimensional shapes and volume. Understanding volume and calculating volume helps with measuring capacity.”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4BF095A-BA52-FE4D-92A1-D6F239F70BAC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64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324" y="2180595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operation. Do I add, subtract, multiply or divide?”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9919" y="1131983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3285" y="2957317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plus sign tells me to add. So, I’ll add 26 plus 79. I’ll use the partial sums strategy. First, I add 20 plus 70. What’s 20 plus 70?”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2324" y="3925422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plus 70 is 90. I write 90 right here.”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2324" y="441813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add 6 plus 9. What’s 6 plus 9?”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2324" y="4795145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plus 9 is 15. So, I write 15 here.”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33285" y="5172154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add the partial sums: 90 and 15. 90 plus 15 is 105. So, 26 plus 79 equals 105.” 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B0D0C11B-D84E-1645-87C1-FE02F1A4417C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4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64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603" y="3896903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463" y="2963813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79, I first decide about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Do I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9919" y="1131983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6463" y="3552511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sign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tells me to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So, I’ll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79. I’ll use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strategy. First, I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70. What’s 20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70?”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9918" y="4432752"/>
            <a:ext cx="60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plus 70 is 90. I write 90 right here under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line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49919" y="4802310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 What’s 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9?”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9919" y="516570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is 15. So, I write 15 here.”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49919" y="5501658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90 and 15. 90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is 105. So, 26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79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105.”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49919" y="2094146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3C901F40-66D8-BE4E-AD2C-67308ED10C5C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3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64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402" y="3083940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2768" y="1177950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076" y="2293058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blipFill>
                <a:blip r:embed="rId2"/>
                <a:stretch>
                  <a:fillRect l="-11765" t="-13462" r="-7563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3235" y="2275455"/>
                <a:ext cx="1287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2275455"/>
                <a:ext cx="1287532" cy="646331"/>
              </a:xfrm>
              <a:prstGeom prst="rect">
                <a:avLst/>
              </a:prstGeom>
              <a:blipFill>
                <a:blip r:embed="rId3"/>
                <a:stretch>
                  <a:fillRect l="-13725" t="-13462" r="-1274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325054" y="2401587"/>
            <a:ext cx="8920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B8CCCE7-4659-6149-8816-E511867A76D2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8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64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402" y="3083940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2768" y="1177950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076" y="2293058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blipFill>
                <a:blip r:embed="rId2"/>
                <a:stretch>
                  <a:fillRect l="-11765" t="-13462" r="-7563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3235" y="2275455"/>
                <a:ext cx="1287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2275455"/>
                <a:ext cx="1287532" cy="646331"/>
              </a:xfrm>
              <a:prstGeom prst="rect">
                <a:avLst/>
              </a:prstGeom>
              <a:blipFill>
                <a:blip r:embed="rId3"/>
                <a:stretch>
                  <a:fillRect l="-13725" t="-13462" r="-1274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325054" y="2401587"/>
            <a:ext cx="8920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49919" y="3225458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non-examples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64567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567" y="4580568"/>
                <a:ext cx="1495922" cy="646331"/>
              </a:xfrm>
              <a:prstGeom prst="rect">
                <a:avLst/>
              </a:prstGeom>
              <a:blipFill>
                <a:blip r:embed="rId4"/>
                <a:stretch>
                  <a:fillRect l="-11765" t="-13462" r="-7563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5392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92" y="4580568"/>
                <a:ext cx="1495922" cy="646331"/>
              </a:xfrm>
              <a:prstGeom prst="rect">
                <a:avLst/>
              </a:prstGeom>
              <a:blipFill>
                <a:blip r:embed="rId5"/>
                <a:stretch>
                  <a:fillRect l="-11765" t="-13462" r="-6723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53235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4580568"/>
                <a:ext cx="1495922" cy="646331"/>
              </a:xfrm>
              <a:prstGeom prst="rect">
                <a:avLst/>
              </a:prstGeom>
              <a:blipFill>
                <a:blip r:embed="rId6"/>
                <a:stretch>
                  <a:fillRect l="-11765" t="-13462" r="-6723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7733370-29F1-6847-8385-FE7DF6C74EB8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5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039" y="1171045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603" y="3877135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887239" y="1072206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7FC3972-0D5B-D841-87E5-7CE96173D040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0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80021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757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58002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24855" y="1171045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8002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8002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948291" y="3877135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004133" y="1072206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4769" y="1947796"/>
            <a:ext cx="3200400" cy="91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EF7E7A9-968E-F642-B797-DD6F553F7285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A3A058-32A4-EE42-8058-EE03605CC5E7}"/>
              </a:ext>
            </a:extLst>
          </p:cNvPr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BF7F0-D97E-7D48-9775-6D526EFC45C8}"/>
              </a:ext>
            </a:extLst>
          </p:cNvPr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7BA530-356A-3048-8E19-24203E33A3D8}"/>
              </a:ext>
            </a:extLst>
          </p:cNvPr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1" name="Right Arrow 20"/>
          <p:cNvSpPr/>
          <p:nvPr/>
        </p:nvSpPr>
        <p:spPr>
          <a:xfrm flipH="1">
            <a:off x="4007770" y="2191362"/>
            <a:ext cx="88469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0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80021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5757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58002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24855" y="1171045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8002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8002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948291" y="3877135"/>
            <a:ext cx="4666129" cy="171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004133" y="1072206"/>
            <a:ext cx="3320909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EF7E7A9-968E-F642-B797-DD6F553F7285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A3A058-32A4-EE42-8058-EE03605CC5E7}"/>
              </a:ext>
            </a:extLst>
          </p:cNvPr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BF7F0-D97E-7D48-9775-6D526EFC45C8}"/>
              </a:ext>
            </a:extLst>
          </p:cNvPr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7BA530-356A-3048-8E19-24203E33A3D8}"/>
              </a:ext>
            </a:extLst>
          </p:cNvPr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1" name="Right Arrow 20"/>
          <p:cNvSpPr/>
          <p:nvPr/>
        </p:nvSpPr>
        <p:spPr>
          <a:xfrm flipH="1">
            <a:off x="4048230" y="3071085"/>
            <a:ext cx="88469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EC3E4-AA79-0A4C-8408-8F550AD49E5A}"/>
              </a:ext>
            </a:extLst>
          </p:cNvPr>
          <p:cNvSpPr/>
          <p:nvPr/>
        </p:nvSpPr>
        <p:spPr>
          <a:xfrm>
            <a:off x="5042860" y="2864478"/>
            <a:ext cx="3200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practices with teacher support</a:t>
            </a:r>
          </a:p>
        </p:txBody>
      </p:sp>
    </p:spTree>
    <p:extLst>
      <p:ext uri="{BB962C8B-B14F-4D97-AF65-F5344CB8AC3E}">
        <p14:creationId xmlns:p14="http://schemas.microsoft.com/office/powerpoint/2010/main" val="2696766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0052" y="114323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is 7 times 9?”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80052" y="159857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“Which shape has 6 sides?”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80052" y="2051669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do you do when you see a word problem?”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0052" y="2756481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regroup?”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80052" y="318986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“How would you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this problem?”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0052" y="366491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use zero pairs?”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80052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2118E5E-6D69-8F48-A27B-0177770F51BD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1D9BB4-D0B5-624E-AEA2-18BE960CA9AD}"/>
              </a:ext>
            </a:extLst>
          </p:cNvPr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C294DC-2143-434A-A8E9-E959B86168D0}"/>
              </a:ext>
            </a:extLst>
          </p:cNvPr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-209375" y="4212351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2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0052" y="2895018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“Turn and discuss the formula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perimeter with your partner.”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2242" y="3561015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“Write the multiplication problem on your whiteboard.”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80052" y="4275120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your math journal, draw a picture to help you remember to term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parallelogram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80052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80052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2F92ED2-90B7-904D-AAE5-C3810308586F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5D15C4-2FE6-B74F-8FE9-F7D15C43F699}"/>
              </a:ext>
            </a:extLst>
          </p:cNvPr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BF2625-A4CB-2742-8CC1-3C877B04837F}"/>
              </a:ext>
            </a:extLst>
          </p:cNvPr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981C613-9EAF-E147-970C-6B80704AF3FC}"/>
              </a:ext>
            </a:extLst>
          </p:cNvPr>
          <p:cNvSpPr/>
          <p:nvPr/>
        </p:nvSpPr>
        <p:spPr>
          <a:xfrm>
            <a:off x="-49727" y="4464762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66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0052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80052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80052" y="3860370"/>
            <a:ext cx="462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“Good work using your word-problem attack strategy.”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80052" y="278267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80052" y="4551970"/>
            <a:ext cx="462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look at that again. Tell me how you added in the hundreds column.”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46718A5-5A81-044A-B830-46DAE8AAED4E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63C32D-423A-A544-A11A-D12F3DEA5CD5}"/>
              </a:ext>
            </a:extLst>
          </p:cNvPr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8CB0A3-CE73-B740-893B-9605B1134251}"/>
              </a:ext>
            </a:extLst>
          </p:cNvPr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CF3AF0E-FC06-1A4C-B804-CE26CF1386C1}"/>
              </a:ext>
            </a:extLst>
          </p:cNvPr>
          <p:cNvSpPr/>
          <p:nvPr/>
        </p:nvSpPr>
        <p:spPr>
          <a:xfrm>
            <a:off x="-49727" y="4697114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07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0052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80052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80052" y="278267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80052" y="377519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Planned and organized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75FECB-E55C-0447-967B-4A741723CC6A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D75DB6-3776-3B44-9326-102D49D4EC2A}"/>
              </a:ext>
            </a:extLst>
          </p:cNvPr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D44017-A6E1-0749-A590-E771728330A4}"/>
              </a:ext>
            </a:extLst>
          </p:cNvPr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C349A91-174B-D64E-8937-BB27B5F471C0}"/>
              </a:ext>
            </a:extLst>
          </p:cNvPr>
          <p:cNvSpPr/>
          <p:nvPr/>
        </p:nvSpPr>
        <p:spPr>
          <a:xfrm>
            <a:off x="-49727" y="4924450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84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64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5D27E8-C756-8542-910A-2090049D8012}"/>
              </a:ext>
            </a:extLst>
          </p:cNvPr>
          <p:cNvSpPr txBox="1">
            <a:spLocks/>
          </p:cNvSpPr>
          <p:nvPr/>
        </p:nvSpPr>
        <p:spPr>
          <a:xfrm>
            <a:off x="5168900" y="6520749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Sarah R. Powell,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4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/>
          <p:nvPr/>
        </p:nvSpPr>
        <p:spPr>
          <a:xfrm>
            <a:off x="1682955" y="935212"/>
            <a:ext cx="5918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to help students with learning difficulties in mathematics?</a:t>
            </a:r>
            <a:endParaRPr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B634A-0EE3-F045-9E7D-94F6264F4AB1}"/>
              </a:ext>
            </a:extLst>
          </p:cNvPr>
          <p:cNvSpPr txBox="1"/>
          <p:nvPr/>
        </p:nvSpPr>
        <p:spPr>
          <a:xfrm>
            <a:off x="3644826" y="3716594"/>
            <a:ext cx="19944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DBI</a:t>
            </a:r>
          </a:p>
        </p:txBody>
      </p:sp>
    </p:spTree>
    <p:extLst>
      <p:ext uri="{BB962C8B-B14F-4D97-AF65-F5344CB8AC3E}">
        <p14:creationId xmlns:p14="http://schemas.microsoft.com/office/powerpoint/2010/main" val="316612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729" y="295645"/>
            <a:ext cx="2334370" cy="107631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2099" y="295645"/>
            <a:ext cx="2358395" cy="10763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729" y="1371957"/>
            <a:ext cx="4692764" cy="79582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761" y="3421219"/>
            <a:ext cx="1144705" cy="75898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1467" y="3421219"/>
            <a:ext cx="2393844" cy="75898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6762" y="4157010"/>
            <a:ext cx="3538550" cy="56119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60" y="3432594"/>
            <a:ext cx="2777476" cy="74072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4236" y="3432594"/>
            <a:ext cx="907574" cy="74072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760" y="4173321"/>
            <a:ext cx="3685051" cy="56119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966" y="3011393"/>
            <a:ext cx="242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of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5664" y="3011393"/>
            <a:ext cx="19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material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79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use explicit instruction?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Model steps using concise language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guided practice opportunities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independent practice opportunities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supporting practices during modeling and practice</a:t>
            </a:r>
          </a:p>
          <a:p>
            <a:pPr marL="687388" lvl="1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Ask the right questions</a:t>
            </a:r>
          </a:p>
          <a:p>
            <a:pPr marL="687388" lvl="1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Elicit frequent responses</a:t>
            </a:r>
          </a:p>
          <a:p>
            <a:pPr marL="687388" lvl="1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feedback</a:t>
            </a:r>
          </a:p>
          <a:p>
            <a:pPr marL="687388" lvl="1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1841190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38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478770" y="2764955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010E0-7D53-3B47-9017-0E83F8227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15" y="1595426"/>
            <a:ext cx="3709076" cy="32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2826608" y="2367864"/>
            <a:ext cx="3543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1768311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76A6-6D82-8644-9426-E6A724DB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Across Grades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466936-F9C1-E94B-9774-4DCEBBE448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281" y="1709867"/>
          <a:ext cx="8674443" cy="378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817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30" y="496096"/>
            <a:ext cx="6343201" cy="540537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Technical terms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Subtechnical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Symbolic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terms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8331" y="96012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trapezoid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6478" y="227037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8331" y="2270372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0268" y="2270374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68415" y="227037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26478" y="96011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10268" y="96012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rhombus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8415" y="96011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75032" y="227037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6477" y="360840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twelve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68330" y="3608410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10267" y="3608412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68414" y="360840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75031" y="3608408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26477" y="490263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68330" y="4902635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10267" y="4902637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8414" y="490263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75031" y="4902633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75031" y="96011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1362272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483177" y="1340428"/>
            <a:ext cx="8136082" cy="152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latin typeface="Calibri" panose="020F0502020204030204" pitchFamily="34" charset="0"/>
                <a:cs typeface="Calibri" panose="020F0502020204030204" pitchFamily="34" charset="0"/>
              </a:rPr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483177" y="3184814"/>
            <a:ext cx="8136082" cy="15274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latin typeface="Calibri" panose="020F0502020204030204" pitchFamily="34" charset="0"/>
                <a:cs typeface="Calibri" panose="020F0502020204030204" pitchFamily="34" charset="0"/>
              </a:rPr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4147003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attend to mathematical language?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 why formal mathematical language is important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precise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definitions to be concise</a:t>
            </a:r>
          </a:p>
        </p:txBody>
      </p:sp>
    </p:spTree>
    <p:extLst>
      <p:ext uri="{BB962C8B-B14F-4D97-AF65-F5344CB8AC3E}">
        <p14:creationId xmlns:p14="http://schemas.microsoft.com/office/powerpoint/2010/main" val="1782618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38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478770" y="2764955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010E0-7D53-3B47-9017-0E83F8227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15" y="1595426"/>
            <a:ext cx="3709076" cy="32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2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29210" y="1276103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237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/>
          <p:nvPr/>
        </p:nvSpPr>
        <p:spPr>
          <a:xfrm>
            <a:off x="3955192" y="68359"/>
            <a:ext cx="286910" cy="1702904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1607574" y="565868"/>
            <a:ext cx="22041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Universal</a:t>
            </a:r>
            <a:endParaRPr sz="4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180DD-3F92-704D-BDD3-5F9B67A219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102" y="0"/>
            <a:ext cx="4901898" cy="6858000"/>
          </a:xfrm>
          <a:prstGeom prst="rect">
            <a:avLst/>
          </a:prstGeom>
        </p:spPr>
      </p:pic>
      <p:sp>
        <p:nvSpPr>
          <p:cNvPr id="5" name="Google Shape;309;p40">
            <a:extLst>
              <a:ext uri="{FF2B5EF4-FFF2-40B4-BE49-F238E27FC236}">
                <a16:creationId xmlns:a16="http://schemas.microsoft.com/office/drawing/2014/main" id="{983546AC-134F-5B47-8DF4-ED4049B0DEF8}"/>
              </a:ext>
            </a:extLst>
          </p:cNvPr>
          <p:cNvSpPr/>
          <p:nvPr/>
        </p:nvSpPr>
        <p:spPr>
          <a:xfrm>
            <a:off x="3955192" y="1845051"/>
            <a:ext cx="286910" cy="4909710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10;p40">
            <a:extLst>
              <a:ext uri="{FF2B5EF4-FFF2-40B4-BE49-F238E27FC236}">
                <a16:creationId xmlns:a16="http://schemas.microsoft.com/office/drawing/2014/main" id="{17C99BDA-CAD5-684F-A210-A81C757FD0E8}"/>
              </a:ext>
            </a:extLst>
          </p:cNvPr>
          <p:cNvSpPr txBox="1"/>
          <p:nvPr/>
        </p:nvSpPr>
        <p:spPr>
          <a:xfrm>
            <a:off x="2996566" y="3964883"/>
            <a:ext cx="2204163" cy="204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DBI</a:t>
            </a:r>
            <a:endParaRPr sz="4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812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/>
              <a:t>Three-dimensional objects</a:t>
            </a:r>
          </a:p>
        </p:txBody>
      </p:sp>
      <p:graphicFrame>
        <p:nvGraphicFramePr>
          <p:cNvPr id="20" name="Diagram 19"/>
          <p:cNvGraphicFramePr/>
          <p:nvPr/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8273815" flipH="1">
            <a:off x="28518" y="1641706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7" y="3070577"/>
            <a:ext cx="1835856" cy="1835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67" y="4255912"/>
            <a:ext cx="1631244" cy="1631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47" y="1817511"/>
            <a:ext cx="1728135" cy="1728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082" y="3234266"/>
            <a:ext cx="1508478" cy="15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59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0.google.com/images?q=tbn:ANd9GcSuK-LCVjcZ8G0kXmGSvJ3Lp-SOHLm0lzgSFsPtMN31kev1dnEy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294" y="4578985"/>
            <a:ext cx="2438400" cy="1371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/>
              <a:t>Two-dimensional images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093" y="360821"/>
            <a:ext cx="2448036" cy="2451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411" y="3305293"/>
            <a:ext cx="2286000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7" y="2827957"/>
            <a:ext cx="1019175" cy="12368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94" y="2839197"/>
            <a:ext cx="1019175" cy="1236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718" y="2827957"/>
            <a:ext cx="1019175" cy="12368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075" y="2839197"/>
            <a:ext cx="1019175" cy="12368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431" y="2839197"/>
            <a:ext cx="1019175" cy="1236863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/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5" name="Right Arrow 24"/>
          <p:cNvSpPr/>
          <p:nvPr/>
        </p:nvSpPr>
        <p:spPr>
          <a:xfrm rot="2511063" flipH="1">
            <a:off x="3011481" y="1591497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06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/>
              <a:t>Two-dimensional images</a:t>
            </a:r>
          </a:p>
        </p:txBody>
      </p:sp>
      <p:graphicFrame>
        <p:nvGraphicFramePr>
          <p:cNvPr id="24" name="Diagram 23"/>
          <p:cNvGraphicFramePr/>
          <p:nvPr/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ight Arrow 24"/>
          <p:cNvSpPr/>
          <p:nvPr/>
        </p:nvSpPr>
        <p:spPr>
          <a:xfrm rot="2511063" flipH="1">
            <a:off x="3011481" y="1591497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6FBE7-F5CE-A442-BA4C-BD2B68620FD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18" y="133150"/>
            <a:ext cx="4070526" cy="3072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7C6D59-9D64-A34B-8CAB-87A87FD963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6" y="2840375"/>
            <a:ext cx="4059744" cy="2613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9F2CC-C1A6-8945-B332-01561E4BC0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725" y="3507305"/>
            <a:ext cx="4788851" cy="25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9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/>
              <a:t>Numerals and symbols</a:t>
            </a:r>
          </a:p>
        </p:txBody>
      </p:sp>
      <p:graphicFrame>
        <p:nvGraphicFramePr>
          <p:cNvPr id="20" name="Diagram 19"/>
          <p:cNvGraphicFramePr/>
          <p:nvPr/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12695587" flipH="1">
            <a:off x="402211" y="47316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9277" y="3025422"/>
            <a:ext cx="22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 + 8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9377" y="4363210"/>
            <a:ext cx="22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x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mr-IN" sz="2800" dirty="0">
                <a:solidFill>
                  <a:schemeClr val="bg1"/>
                </a:solidFill>
              </a:rPr>
              <a:t>–</a:t>
            </a:r>
            <a:r>
              <a:rPr lang="en-US" sz="2800" dirty="0">
                <a:solidFill>
                  <a:schemeClr val="bg1"/>
                </a:solidFill>
              </a:rPr>
              <a:t> 6 = 8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923" y="3024895"/>
            <a:ext cx="470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34 = 3 tens and 4 ones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678" y="4363210"/>
            <a:ext cx="1932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68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use multiple representations?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three-dimensional concrete materials to teach concepts and procedures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two-dimensional pictorial representations to teach concepts and procedures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students understand mathematics with numbers and symbols (i.e., the abstract)</a:t>
            </a:r>
          </a:p>
        </p:txBody>
      </p:sp>
    </p:spTree>
    <p:extLst>
      <p:ext uri="{BB962C8B-B14F-4D97-AF65-F5344CB8AC3E}">
        <p14:creationId xmlns:p14="http://schemas.microsoft.com/office/powerpoint/2010/main" val="3266745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38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478770" y="2764955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010E0-7D53-3B47-9017-0E83F8227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15" y="1595426"/>
            <a:ext cx="3709076" cy="32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73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02663" y="414302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9" name="Oval 8"/>
          <p:cNvSpPr/>
          <p:nvPr/>
        </p:nvSpPr>
        <p:spPr>
          <a:xfrm>
            <a:off x="4350771" y="414302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1902663" y="146631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8" name="Oval 7"/>
          <p:cNvSpPr/>
          <p:nvPr/>
        </p:nvSpPr>
        <p:spPr>
          <a:xfrm>
            <a:off x="4350771" y="146631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5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02663" y="414302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9" name="Oval 8"/>
          <p:cNvSpPr/>
          <p:nvPr/>
        </p:nvSpPr>
        <p:spPr>
          <a:xfrm>
            <a:off x="4350771" y="414302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1902663" y="146631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8" name="Oval 7"/>
          <p:cNvSpPr/>
          <p:nvPr/>
        </p:nvSpPr>
        <p:spPr>
          <a:xfrm>
            <a:off x="4350771" y="146631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02D43-3A74-2449-89A6-E4309B2EF744}"/>
              </a:ext>
            </a:extLst>
          </p:cNvPr>
          <p:cNvSpPr/>
          <p:nvPr/>
        </p:nvSpPr>
        <p:spPr>
          <a:xfrm>
            <a:off x="14748" y="3423349"/>
            <a:ext cx="4494629" cy="258301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</a:t>
            </a: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(1-2 min)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5C5C0B-058A-1143-99FD-DAD004F99822}"/>
              </a:ext>
            </a:extLst>
          </p:cNvPr>
          <p:cNvSpPr/>
          <p:nvPr/>
        </p:nvSpPr>
        <p:spPr>
          <a:xfrm>
            <a:off x="4586748" y="3423349"/>
            <a:ext cx="4494629" cy="25830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</a:t>
            </a: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(everyday)</a:t>
            </a:r>
          </a:p>
        </p:txBody>
      </p:sp>
    </p:spTree>
    <p:extLst>
      <p:ext uri="{BB962C8B-B14F-4D97-AF65-F5344CB8AC3E}">
        <p14:creationId xmlns:p14="http://schemas.microsoft.com/office/powerpoint/2010/main" val="617159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build fact fluency?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the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operations 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understand how facts fit together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Practice building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a variety of activities and games</a:t>
            </a:r>
          </a:p>
        </p:txBody>
      </p:sp>
    </p:spTree>
    <p:extLst>
      <p:ext uri="{BB962C8B-B14F-4D97-AF65-F5344CB8AC3E}">
        <p14:creationId xmlns:p14="http://schemas.microsoft.com/office/powerpoint/2010/main" val="3431526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38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478770" y="2764955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010E0-7D53-3B47-9017-0E83F8227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15" y="1595426"/>
            <a:ext cx="3709076" cy="32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7061B-6895-5541-ABBA-770AF1D6F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8" y="238842"/>
            <a:ext cx="55499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23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973212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D6C528-C011-8148-9497-FA258465CDD8}"/>
              </a:ext>
            </a:extLst>
          </p:cNvPr>
          <p:cNvSpPr/>
          <p:nvPr/>
        </p:nvSpPr>
        <p:spPr>
          <a:xfrm>
            <a:off x="2746710" y="3477585"/>
            <a:ext cx="3657600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D2B59-11C1-0F49-A167-DAEBCEF2E4C9}"/>
              </a:ext>
            </a:extLst>
          </p:cNvPr>
          <p:cNvSpPr/>
          <p:nvPr/>
        </p:nvSpPr>
        <p:spPr>
          <a:xfrm>
            <a:off x="2746710" y="5160463"/>
            <a:ext cx="3657600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0683F-5F0B-0840-A87E-CDBA3C6E1B2D}"/>
              </a:ext>
            </a:extLst>
          </p:cNvPr>
          <p:cNvSpPr/>
          <p:nvPr/>
        </p:nvSpPr>
        <p:spPr>
          <a:xfrm>
            <a:off x="2746710" y="4319024"/>
            <a:ext cx="3657600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98EF1-B753-6741-8F3F-B56CB96EC651}"/>
              </a:ext>
            </a:extLst>
          </p:cNvPr>
          <p:cNvSpPr/>
          <p:nvPr/>
        </p:nvSpPr>
        <p:spPr>
          <a:xfrm>
            <a:off x="2753005" y="2632084"/>
            <a:ext cx="3657600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971DB-A010-0343-8015-7B2B8A4C9A8C}"/>
              </a:ext>
            </a:extLst>
          </p:cNvPr>
          <p:cNvSpPr/>
          <p:nvPr/>
        </p:nvSpPr>
        <p:spPr>
          <a:xfrm>
            <a:off x="2753005" y="972390"/>
            <a:ext cx="3657600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77F6C9-589B-F942-ACD2-3E5BBA684899}"/>
              </a:ext>
            </a:extLst>
          </p:cNvPr>
          <p:cNvSpPr/>
          <p:nvPr/>
        </p:nvSpPr>
        <p:spPr>
          <a:xfrm>
            <a:off x="2773254" y="1802237"/>
            <a:ext cx="3657600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BDCA7-89B9-1D45-961A-8050976981F9}"/>
              </a:ext>
            </a:extLst>
          </p:cNvPr>
          <p:cNvSpPr txBox="1"/>
          <p:nvPr/>
        </p:nvSpPr>
        <p:spPr>
          <a:xfrm>
            <a:off x="3456791" y="0"/>
            <a:ext cx="21435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</p:txBody>
      </p:sp>
    </p:spTree>
    <p:extLst>
      <p:ext uri="{BB962C8B-B14F-4D97-AF65-F5344CB8AC3E}">
        <p14:creationId xmlns:p14="http://schemas.microsoft.com/office/powerpoint/2010/main" val="1262405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do you teach proble</a:t>
            </a:r>
            <a:r>
              <a:rPr lang="en-US" dirty="0"/>
              <a:t>m solving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1556739"/>
            <a:ext cx="8686800" cy="3867084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key words tied to operations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an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attack strategy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  <a:endParaRPr lang="en-US" sz="24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provide problem-solving instruction regularly (i.e., several times a week)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practice schemas that students will encounter regularly</a:t>
            </a:r>
          </a:p>
        </p:txBody>
      </p:sp>
    </p:spTree>
    <p:extLst>
      <p:ext uri="{BB962C8B-B14F-4D97-AF65-F5344CB8AC3E}">
        <p14:creationId xmlns:p14="http://schemas.microsoft.com/office/powerpoint/2010/main" val="83068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38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478770" y="2764955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010E0-7D53-3B47-9017-0E83F8227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15" y="1595426"/>
            <a:ext cx="3709076" cy="32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5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Component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7388" y="2177970"/>
            <a:ext cx="2488557" cy="7523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6350" y="4141808"/>
            <a:ext cx="2488557" cy="7523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regulate behavior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2401" y="3165676"/>
            <a:ext cx="2488557" cy="7523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keep attention</a:t>
            </a:r>
          </a:p>
        </p:txBody>
      </p:sp>
    </p:spTree>
    <p:extLst>
      <p:ext uri="{BB962C8B-B14F-4D97-AF65-F5344CB8AC3E}">
        <p14:creationId xmlns:p14="http://schemas.microsoft.com/office/powerpoint/2010/main" val="3381293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How do you use a motivational component?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1452282"/>
            <a:ext cx="8686800" cy="4399245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Utilize a motivational component,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3591128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38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478770" y="2764955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010E0-7D53-3B47-9017-0E83F8227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15" y="1595426"/>
            <a:ext cx="3709076" cy="32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6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31E49-FB2E-1849-AE9A-251487605D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64" y="117986"/>
            <a:ext cx="4718425" cy="597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B0639-AF8C-A44C-8E33-39BD01B04E78}"/>
              </a:ext>
            </a:extLst>
          </p:cNvPr>
          <p:cNvSpPr txBox="1"/>
          <p:nvPr/>
        </p:nvSpPr>
        <p:spPr>
          <a:xfrm>
            <a:off x="4984955" y="254689"/>
            <a:ext cx="3303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 measures, administered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10-20 weeks, student risk status is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disconfirmed</a:t>
            </a:r>
          </a:p>
        </p:txBody>
      </p:sp>
    </p:spTree>
    <p:extLst>
      <p:ext uri="{BB962C8B-B14F-4D97-AF65-F5344CB8AC3E}">
        <p14:creationId xmlns:p14="http://schemas.microsoft.com/office/powerpoint/2010/main" val="2343350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31E49-FB2E-1849-AE9A-251487605D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64" y="117986"/>
            <a:ext cx="4718425" cy="597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B0639-AF8C-A44C-8E33-39BD01B04E78}"/>
              </a:ext>
            </a:extLst>
          </p:cNvPr>
          <p:cNvSpPr txBox="1"/>
          <p:nvPr/>
        </p:nvSpPr>
        <p:spPr>
          <a:xfrm>
            <a:off x="4984955" y="254689"/>
            <a:ext cx="3303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 measures, administered regularly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3D555-2020-D04F-956C-A0135BAB1094}"/>
              </a:ext>
            </a:extLst>
          </p:cNvPr>
          <p:cNvSpPr txBox="1"/>
          <p:nvPr/>
        </p:nvSpPr>
        <p:spPr>
          <a:xfrm>
            <a:off x="4984955" y="3327269"/>
            <a:ext cx="3303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goal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data every 2-4 weeks to determine progress toward meeting goal</a:t>
            </a:r>
          </a:p>
        </p:txBody>
      </p:sp>
    </p:spTree>
    <p:extLst>
      <p:ext uri="{BB962C8B-B14F-4D97-AF65-F5344CB8AC3E}">
        <p14:creationId xmlns:p14="http://schemas.microsoft.com/office/powerpoint/2010/main" val="1242493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Google Shape;1406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1690689"/>
            <a:ext cx="8686799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145"/>
          <p:cNvSpPr/>
          <p:nvPr/>
        </p:nvSpPr>
        <p:spPr>
          <a:xfrm>
            <a:off x="3619500" y="2427289"/>
            <a:ext cx="4965700" cy="8001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Maria making adequate progress?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31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>
            <a:spLocks noGrp="1"/>
          </p:cNvSpPr>
          <p:nvPr>
            <p:ph type="body" idx="1"/>
          </p:nvPr>
        </p:nvSpPr>
        <p:spPr>
          <a:xfrm>
            <a:off x="628649" y="2197509"/>
            <a:ext cx="8338369" cy="397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Core instruction utilizes 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evidence-based practices</a:t>
            </a:r>
            <a:endParaRPr b="1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All students 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screened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(universal screener)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Students scoring below a cut-score are suspected </a:t>
            </a:r>
            <a:r>
              <a:rPr lang="en-US" sz="30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 risk 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for math difficulties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Suspected </a:t>
            </a:r>
            <a:r>
              <a:rPr lang="en-US" sz="30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at-risk students 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monitored for 6 to 10 weeks during primary prevention using 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progress monitoring</a:t>
            </a:r>
            <a:endParaRPr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30187A-5D86-B14B-A3FA-43C177A44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131506"/>
            <a:ext cx="4686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529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Setting Goals</a:t>
            </a:r>
            <a:endParaRPr/>
          </a:p>
        </p:txBody>
      </p:sp>
      <p:sp>
        <p:nvSpPr>
          <p:cNvPr id="1433" name="Google Shape;1433;p148"/>
          <p:cNvSpPr/>
          <p:nvPr/>
        </p:nvSpPr>
        <p:spPr>
          <a:xfrm>
            <a:off x="228600" y="1912775"/>
            <a:ext cx="3859795" cy="1219200"/>
          </a:xfrm>
          <a:prstGeom prst="ellipse">
            <a:avLst/>
          </a:prstGeom>
          <a:solidFill>
            <a:srgbClr val="FF93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Benchmark</a:t>
            </a:r>
            <a:endParaRPr/>
          </a:p>
        </p:txBody>
      </p:sp>
      <p:sp>
        <p:nvSpPr>
          <p:cNvPr id="1434" name="Google Shape;1434;p148"/>
          <p:cNvSpPr/>
          <p:nvPr/>
        </p:nvSpPr>
        <p:spPr>
          <a:xfrm>
            <a:off x="2642102" y="3036666"/>
            <a:ext cx="3859795" cy="1219200"/>
          </a:xfrm>
          <a:prstGeom prst="ellipse">
            <a:avLst/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Slope (ROI)</a:t>
            </a:r>
            <a:endParaRPr/>
          </a:p>
        </p:txBody>
      </p:sp>
      <p:sp>
        <p:nvSpPr>
          <p:cNvPr id="1435" name="Google Shape;1435;p148"/>
          <p:cNvSpPr/>
          <p:nvPr/>
        </p:nvSpPr>
        <p:spPr>
          <a:xfrm>
            <a:off x="5055604" y="4160557"/>
            <a:ext cx="3859795" cy="12192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Intra-individual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96148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Determining Response</a:t>
            </a:r>
            <a:endParaRPr dirty="0"/>
          </a:p>
        </p:txBody>
      </p:sp>
      <p:grpSp>
        <p:nvGrpSpPr>
          <p:cNvPr id="1696" name="Google Shape;1696;p180"/>
          <p:cNvGrpSpPr/>
          <p:nvPr/>
        </p:nvGrpSpPr>
        <p:grpSpPr>
          <a:xfrm>
            <a:off x="635000" y="1532736"/>
            <a:ext cx="3937000" cy="1498600"/>
            <a:chOff x="228600" y="3977371"/>
            <a:chExt cx="3937000" cy="1498600"/>
          </a:xfrm>
        </p:grpSpPr>
        <p:sp>
          <p:nvSpPr>
            <p:cNvPr id="1697" name="Google Shape;1697;p180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80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80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80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80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80"/>
            <p:cNvSpPr txBox="1"/>
            <p:nvPr/>
          </p:nvSpPr>
          <p:spPr>
            <a:xfrm>
              <a:off x="364880" y="4061159"/>
              <a:ext cx="3800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Four most recent, consecutive scores</a:t>
              </a:r>
              <a:endParaRPr/>
            </a:p>
          </p:txBody>
        </p:sp>
      </p:grpSp>
      <p:grpSp>
        <p:nvGrpSpPr>
          <p:cNvPr id="1703" name="Google Shape;1703;p180"/>
          <p:cNvGrpSpPr/>
          <p:nvPr/>
        </p:nvGrpSpPr>
        <p:grpSpPr>
          <a:xfrm>
            <a:off x="4572000" y="3603953"/>
            <a:ext cx="3937000" cy="1498600"/>
            <a:chOff x="228600" y="3977371"/>
            <a:chExt cx="3937000" cy="1498600"/>
          </a:xfrm>
        </p:grpSpPr>
        <p:sp>
          <p:nvSpPr>
            <p:cNvPr id="1704" name="Google Shape;1704;p180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80"/>
            <p:cNvSpPr txBox="1"/>
            <p:nvPr/>
          </p:nvSpPr>
          <p:spPr>
            <a:xfrm>
              <a:off x="364880" y="4061159"/>
              <a:ext cx="3648320" cy="3693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Trendline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06" name="Google Shape;1706;p180"/>
          <p:cNvCxnSpPr/>
          <p:nvPr/>
        </p:nvCxnSpPr>
        <p:spPr>
          <a:xfrm rot="10800000" flipH="1">
            <a:off x="4927600" y="3962400"/>
            <a:ext cx="3289300" cy="99060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EAA1D1B-BD2C-DA4D-ADA3-7B2BB54B7C68}"/>
              </a:ext>
            </a:extLst>
          </p:cNvPr>
          <p:cNvSpPr/>
          <p:nvPr/>
        </p:nvSpPr>
        <p:spPr>
          <a:xfrm>
            <a:off x="4221040" y="3131810"/>
            <a:ext cx="4622800" cy="2442886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74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54"/>
          <p:cNvGrpSpPr/>
          <p:nvPr/>
        </p:nvGrpSpPr>
        <p:grpSpPr>
          <a:xfrm>
            <a:off x="573626" y="978589"/>
            <a:ext cx="8229600" cy="4572000"/>
            <a:chOff x="864" y="1104"/>
            <a:chExt cx="4656" cy="2436"/>
          </a:xfrm>
          <a:solidFill>
            <a:schemeClr val="bg1"/>
          </a:solidFill>
        </p:grpSpPr>
        <p:pic>
          <p:nvPicPr>
            <p:cNvPr id="444" name="Google Shape;444;p54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" y="1104"/>
              <a:ext cx="4656" cy="243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45" name="Google Shape;445;p54"/>
            <p:cNvSpPr txBox="1"/>
            <p:nvPr/>
          </p:nvSpPr>
          <p:spPr>
            <a:xfrm>
              <a:off x="3168" y="1488"/>
              <a:ext cx="1882" cy="377"/>
            </a:xfrm>
            <a:prstGeom prst="rect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David’s slope: </a:t>
              </a:r>
              <a:endParaRPr/>
            </a:p>
            <a:p>
              <a:pPr marL="0" marR="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(54 – 24) ÷ 8 = 3.75</a:t>
              </a:r>
              <a:endParaRPr/>
            </a:p>
          </p:txBody>
        </p:sp>
        <p:sp>
          <p:nvSpPr>
            <p:cNvPr id="446" name="Google Shape;446;p54"/>
            <p:cNvSpPr txBox="1"/>
            <p:nvPr/>
          </p:nvSpPr>
          <p:spPr>
            <a:xfrm>
              <a:off x="3360" y="2064"/>
              <a:ext cx="216" cy="14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7" name="Google Shape;447;p54"/>
            <p:cNvCxnSpPr/>
            <p:nvPr/>
          </p:nvCxnSpPr>
          <p:spPr>
            <a:xfrm rot="10800000" flipH="1">
              <a:off x="1920" y="2160"/>
              <a:ext cx="1584" cy="528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54"/>
            <p:cNvCxnSpPr/>
            <p:nvPr/>
          </p:nvCxnSpPr>
          <p:spPr>
            <a:xfrm rot="10800000">
              <a:off x="3072" y="1429"/>
              <a:ext cx="0" cy="1595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54"/>
            <p:cNvCxnSpPr/>
            <p:nvPr/>
          </p:nvCxnSpPr>
          <p:spPr>
            <a:xfrm rot="10800000">
              <a:off x="2256" y="1429"/>
              <a:ext cx="0" cy="1595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54"/>
            <p:cNvCxnSpPr/>
            <p:nvPr/>
          </p:nvCxnSpPr>
          <p:spPr>
            <a:xfrm flipH="1">
              <a:off x="3246" y="1872"/>
              <a:ext cx="306" cy="3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51" name="Google Shape;451;p54"/>
            <p:cNvSpPr txBox="1"/>
            <p:nvPr/>
          </p:nvSpPr>
          <p:spPr>
            <a:xfrm>
              <a:off x="1776" y="2544"/>
              <a:ext cx="216" cy="14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54"/>
          <p:cNvSpPr/>
          <p:nvPr/>
        </p:nvSpPr>
        <p:spPr>
          <a:xfrm>
            <a:off x="5176263" y="3709024"/>
            <a:ext cx="3342587" cy="679796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adequate progress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77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55"/>
          <p:cNvGrpSpPr/>
          <p:nvPr/>
        </p:nvGrpSpPr>
        <p:grpSpPr>
          <a:xfrm>
            <a:off x="580104" y="951271"/>
            <a:ext cx="7959725" cy="4614862"/>
            <a:chOff x="1090" y="1077"/>
            <a:chExt cx="4308" cy="2496"/>
          </a:xfrm>
          <a:solidFill>
            <a:schemeClr val="bg1"/>
          </a:solidFill>
        </p:grpSpPr>
        <p:pic>
          <p:nvPicPr>
            <p:cNvPr id="461" name="Google Shape;461;p5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" y="1077"/>
              <a:ext cx="4308" cy="249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62" name="Google Shape;462;p5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" y="1077"/>
              <a:ext cx="4308" cy="2496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463" name="Google Shape;463;p55"/>
            <p:cNvCxnSpPr/>
            <p:nvPr/>
          </p:nvCxnSpPr>
          <p:spPr>
            <a:xfrm rot="10800000">
              <a:off x="2358" y="1420"/>
              <a:ext cx="0" cy="1657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55"/>
            <p:cNvCxnSpPr/>
            <p:nvPr/>
          </p:nvCxnSpPr>
          <p:spPr>
            <a:xfrm rot="10800000">
              <a:off x="3102" y="1420"/>
              <a:ext cx="0" cy="1657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55"/>
            <p:cNvCxnSpPr/>
            <p:nvPr/>
          </p:nvCxnSpPr>
          <p:spPr>
            <a:xfrm rot="10800000" flipH="1">
              <a:off x="1967" y="2620"/>
              <a:ext cx="1496" cy="171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55"/>
            <p:cNvCxnSpPr/>
            <p:nvPr/>
          </p:nvCxnSpPr>
          <p:spPr>
            <a:xfrm rot="10800000" flipH="1">
              <a:off x="2359" y="1419"/>
              <a:ext cx="1" cy="1656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55"/>
            <p:cNvCxnSpPr/>
            <p:nvPr/>
          </p:nvCxnSpPr>
          <p:spPr>
            <a:xfrm rot="10800000" flipH="1">
              <a:off x="3103" y="1419"/>
              <a:ext cx="1" cy="1656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8" name="Google Shape;468;p55"/>
            <p:cNvSpPr txBox="1"/>
            <p:nvPr/>
          </p:nvSpPr>
          <p:spPr>
            <a:xfrm>
              <a:off x="1872" y="2688"/>
              <a:ext cx="232" cy="17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55"/>
            <p:cNvSpPr txBox="1"/>
            <p:nvPr/>
          </p:nvSpPr>
          <p:spPr>
            <a:xfrm>
              <a:off x="3360" y="2496"/>
              <a:ext cx="232" cy="17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0" name="Google Shape;470;p55"/>
            <p:cNvCxnSpPr/>
            <p:nvPr/>
          </p:nvCxnSpPr>
          <p:spPr>
            <a:xfrm flipH="1">
              <a:off x="3308" y="1914"/>
              <a:ext cx="653" cy="648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71" name="Google Shape;471;p55"/>
            <p:cNvSpPr txBox="1"/>
            <p:nvPr/>
          </p:nvSpPr>
          <p:spPr>
            <a:xfrm>
              <a:off x="3205" y="1477"/>
              <a:ext cx="1877" cy="383"/>
            </a:xfrm>
            <a:prstGeom prst="rect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Martha’s slope: </a:t>
              </a:r>
              <a:endParaRPr/>
            </a:p>
            <a:p>
              <a:pPr marL="0" marR="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(10 – 6) ÷ 8 = 0.5</a:t>
              </a:r>
              <a:endParaRPr/>
            </a:p>
          </p:txBody>
        </p:sp>
      </p:grpSp>
      <p:sp>
        <p:nvSpPr>
          <p:cNvPr id="472" name="Google Shape;472;p55"/>
          <p:cNvSpPr/>
          <p:nvPr/>
        </p:nvSpPr>
        <p:spPr>
          <a:xfrm>
            <a:off x="5285118" y="3953362"/>
            <a:ext cx="3164012" cy="679796"/>
          </a:xfrm>
          <a:prstGeom prst="rect">
            <a:avLst/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Requires more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intensive support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5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31E49-FB2E-1849-AE9A-251487605D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80" y="135571"/>
            <a:ext cx="4718425" cy="5973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C175E-3157-A542-86B7-B77D7DDB1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83" y="135571"/>
            <a:ext cx="3709076" cy="3269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0AD03-1BEA-364A-AC82-52E912D7EB0D}"/>
              </a:ext>
            </a:extLst>
          </p:cNvPr>
          <p:cNvSpPr txBox="1"/>
          <p:nvPr/>
        </p:nvSpPr>
        <p:spPr>
          <a:xfrm>
            <a:off x="628421" y="3872019"/>
            <a:ext cx="2971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school’s Tier 2 strengths and weaknesses?</a:t>
            </a:r>
          </a:p>
        </p:txBody>
      </p:sp>
    </p:spTree>
    <p:extLst>
      <p:ext uri="{BB962C8B-B14F-4D97-AF65-F5344CB8AC3E}">
        <p14:creationId xmlns:p14="http://schemas.microsoft.com/office/powerpoint/2010/main" val="38996834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2"/>
          <p:cNvSpPr txBox="1">
            <a:spLocks noGrp="1"/>
          </p:cNvSpPr>
          <p:nvPr>
            <p:ph type="body" idx="1"/>
          </p:nvPr>
        </p:nvSpPr>
        <p:spPr>
          <a:xfrm>
            <a:off x="628650" y="3333135"/>
            <a:ext cx="7886700" cy="284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Diagnostics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are conducted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Adaptations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are made to the student’s intervention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Student progress is monitored weekly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With adequate slopes or end levels, students return to Tier 1 or 2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94D52-8CAF-6F48-9B65-6279006A0B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450" y="166689"/>
            <a:ext cx="4737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26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AD00D-0207-654D-8A29-7CB880DB2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95" y="1174545"/>
            <a:ext cx="5219700" cy="368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2BA6F-2B09-DB41-8D9A-DB2C9F148353}"/>
              </a:ext>
            </a:extLst>
          </p:cNvPr>
          <p:cNvSpPr txBox="1"/>
          <p:nvPr/>
        </p:nvSpPr>
        <p:spPr>
          <a:xfrm>
            <a:off x="5764696" y="1174545"/>
            <a:ext cx="3201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Online Mathematics Algebra Test (DOMA)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KeyMath3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of Early Mathematics Ability (TEMA3)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of Mathematical Mathematical Abilities (TOMA3)</a:t>
            </a:r>
          </a:p>
        </p:txBody>
      </p:sp>
    </p:spTree>
    <p:extLst>
      <p:ext uri="{BB962C8B-B14F-4D97-AF65-F5344CB8AC3E}">
        <p14:creationId xmlns:p14="http://schemas.microsoft.com/office/powerpoint/2010/main" val="127327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BBA0F7-C5BE-DB4F-AB69-666228613C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49" y="235975"/>
            <a:ext cx="4443689" cy="5796116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13ED3FEE-6C21-304E-BC11-7CDC637771B9}"/>
              </a:ext>
            </a:extLst>
          </p:cNvPr>
          <p:cNvSpPr/>
          <p:nvPr/>
        </p:nvSpPr>
        <p:spPr>
          <a:xfrm rot="2123487">
            <a:off x="1078105" y="1106191"/>
            <a:ext cx="2521974" cy="722671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90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777" y="805230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815" y="1904746"/>
            <a:ext cx="3876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8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234" y="1388765"/>
            <a:ext cx="3466428" cy="4315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473997" y="5386592"/>
            <a:ext cx="1112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Fuchs et al. (2008)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630" y="1783946"/>
            <a:ext cx="3215208" cy="44151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1D41F9-2ECA-3F43-9191-D0DA834EA43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31AC5-70FD-BE4E-9A2F-18D2B68F2D52}"/>
              </a:ext>
            </a:extLst>
          </p:cNvPr>
          <p:cNvSpPr txBox="1"/>
          <p:nvPr/>
        </p:nvSpPr>
        <p:spPr>
          <a:xfrm>
            <a:off x="178777" y="805230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</p:spTree>
    <p:extLst>
      <p:ext uri="{BB962C8B-B14F-4D97-AF65-F5344CB8AC3E}">
        <p14:creationId xmlns:p14="http://schemas.microsoft.com/office/powerpoint/2010/main" val="52307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7061B-6895-5541-ABBA-770AF1D6F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28" y="238842"/>
            <a:ext cx="5549900" cy="561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49CA9-1D00-8D45-82BB-9E63CBF10041}"/>
              </a:ext>
            </a:extLst>
          </p:cNvPr>
          <p:cNvSpPr txBox="1"/>
          <p:nvPr/>
        </p:nvSpPr>
        <p:spPr>
          <a:xfrm>
            <a:off x="5840361" y="238842"/>
            <a:ext cx="3303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interventions and strategies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321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776" y="1146873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397" y="296548"/>
            <a:ext cx="3139686" cy="46844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8147456" y="5014148"/>
            <a:ext cx="1707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Powell, Driver, &amp; Julian (2015)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98176" y="1878041"/>
            <a:ext cx="2414954" cy="1819037"/>
            <a:chOff x="3276600" y="2844800"/>
            <a:chExt cx="2057400" cy="1144573"/>
          </a:xfrm>
        </p:grpSpPr>
        <p:sp>
          <p:nvSpPr>
            <p:cNvPr id="11" name="Rectangle 10"/>
            <p:cNvSpPr/>
            <p:nvPr/>
          </p:nvSpPr>
          <p:spPr>
            <a:xfrm>
              <a:off x="3276600" y="2844800"/>
              <a:ext cx="2057400" cy="1144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19500" y="3048000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0000" y="3042436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2400" y="3075289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4800" y="3124200"/>
              <a:ext cx="56075" cy="723900"/>
            </a:xfrm>
            <a:custGeom>
              <a:avLst/>
              <a:gdLst>
                <a:gd name="connsiteX0" fmla="*/ 25400 w 56075"/>
                <a:gd name="connsiteY0" fmla="*/ 0 h 723900"/>
                <a:gd name="connsiteX1" fmla="*/ 38100 w 56075"/>
                <a:gd name="connsiteY1" fmla="*/ 546100 h 723900"/>
                <a:gd name="connsiteX2" fmla="*/ 38100 w 56075"/>
                <a:gd name="connsiteY2" fmla="*/ 723900 h 723900"/>
                <a:gd name="connsiteX3" fmla="*/ 0 w 56075"/>
                <a:gd name="connsiteY3" fmla="*/ 7112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5" h="723900">
                  <a:moveTo>
                    <a:pt x="25400" y="0"/>
                  </a:moveTo>
                  <a:cubicBezTo>
                    <a:pt x="29633" y="182033"/>
                    <a:pt x="30520" y="364175"/>
                    <a:pt x="38100" y="546100"/>
                  </a:cubicBezTo>
                  <a:cubicBezTo>
                    <a:pt x="46677" y="751956"/>
                    <a:pt x="73857" y="402091"/>
                    <a:pt x="38100" y="723900"/>
                  </a:cubicBezTo>
                  <a:lnTo>
                    <a:pt x="0" y="711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29000" y="3149600"/>
              <a:ext cx="1028700" cy="609600"/>
            </a:xfrm>
            <a:custGeom>
              <a:avLst/>
              <a:gdLst>
                <a:gd name="connsiteX0" fmla="*/ 0 w 1028700"/>
                <a:gd name="connsiteY0" fmla="*/ 0 h 609600"/>
                <a:gd name="connsiteX1" fmla="*/ 88900 w 1028700"/>
                <a:gd name="connsiteY1" fmla="*/ 12700 h 609600"/>
                <a:gd name="connsiteX2" fmla="*/ 203200 w 1028700"/>
                <a:gd name="connsiteY2" fmla="*/ 25400 h 609600"/>
                <a:gd name="connsiteX3" fmla="*/ 342900 w 1028700"/>
                <a:gd name="connsiteY3" fmla="*/ 76200 h 609600"/>
                <a:gd name="connsiteX4" fmla="*/ 774700 w 1028700"/>
                <a:gd name="connsiteY4" fmla="*/ 342900 h 609600"/>
                <a:gd name="connsiteX5" fmla="*/ 863600 w 1028700"/>
                <a:gd name="connsiteY5" fmla="*/ 419100 h 609600"/>
                <a:gd name="connsiteX6" fmla="*/ 1016000 w 1028700"/>
                <a:gd name="connsiteY6" fmla="*/ 571500 h 609600"/>
                <a:gd name="connsiteX7" fmla="*/ 1028700 w 1028700"/>
                <a:gd name="connsiteY7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609600">
                  <a:moveTo>
                    <a:pt x="0" y="0"/>
                  </a:moveTo>
                  <a:lnTo>
                    <a:pt x="88900" y="12700"/>
                  </a:lnTo>
                  <a:cubicBezTo>
                    <a:pt x="126938" y="17455"/>
                    <a:pt x="166010" y="16103"/>
                    <a:pt x="203200" y="25400"/>
                  </a:cubicBezTo>
                  <a:cubicBezTo>
                    <a:pt x="251270" y="37418"/>
                    <a:pt x="297162" y="57142"/>
                    <a:pt x="342900" y="76200"/>
                  </a:cubicBezTo>
                  <a:cubicBezTo>
                    <a:pt x="523406" y="151411"/>
                    <a:pt x="609700" y="201472"/>
                    <a:pt x="774700" y="342900"/>
                  </a:cubicBezTo>
                  <a:cubicBezTo>
                    <a:pt x="804333" y="368300"/>
                    <a:pt x="835266" y="392258"/>
                    <a:pt x="863600" y="419100"/>
                  </a:cubicBezTo>
                  <a:cubicBezTo>
                    <a:pt x="915754" y="468509"/>
                    <a:pt x="1016000" y="571500"/>
                    <a:pt x="1016000" y="571500"/>
                  </a:cubicBezTo>
                  <a:lnTo>
                    <a:pt x="1028700" y="6096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86300" y="3149600"/>
              <a:ext cx="0" cy="635000"/>
            </a:xfrm>
            <a:custGeom>
              <a:avLst/>
              <a:gdLst>
                <a:gd name="connsiteX0" fmla="*/ 0 w 0"/>
                <a:gd name="connsiteY0" fmla="*/ 0 h 635000"/>
                <a:gd name="connsiteX1" fmla="*/ 0 w 0"/>
                <a:gd name="connsiteY1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38700" y="3111500"/>
              <a:ext cx="0" cy="762000"/>
            </a:xfrm>
            <a:custGeom>
              <a:avLst/>
              <a:gdLst>
                <a:gd name="connsiteX0" fmla="*/ 0 w 0"/>
                <a:gd name="connsiteY0" fmla="*/ 0 h 762000"/>
                <a:gd name="connsiteX1" fmla="*/ 0 w 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349BB8-113A-0A41-B1CC-63A17D6EC1D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5055371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011271" y="1146873"/>
            <a:ext cx="3543644" cy="375896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3600" b="1" dirty="0" err="1">
                <a:solidFill>
                  <a:schemeClr val="tx1"/>
                </a:solidFill>
              </a:rPr>
              <a:t>UPSCheck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Understand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Plan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Solve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4D621-BBD3-364E-A2EF-FC165438727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853BA-94FB-634E-B372-2B8992E6F31C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82B0C-7D1C-5B48-80AB-C5022D7A8E40}"/>
              </a:ext>
            </a:extLst>
          </p:cNvPr>
          <p:cNvSpPr txBox="1"/>
          <p:nvPr/>
        </p:nvSpPr>
        <p:spPr>
          <a:xfrm>
            <a:off x="178776" y="1146873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</p:spTree>
    <p:extLst>
      <p:ext uri="{BB962C8B-B14F-4D97-AF65-F5344CB8AC3E}">
        <p14:creationId xmlns:p14="http://schemas.microsoft.com/office/powerpoint/2010/main" val="29698188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22" y="1554912"/>
            <a:ext cx="3745523" cy="3745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6E6897-3747-144C-A27D-AA77A140386C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BF92D-F4B4-614F-9C76-3C3806059337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2705482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208" y="1974606"/>
            <a:ext cx="3247968" cy="25527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416919" y="29937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/>
          <p:cNvSpPr/>
          <p:nvPr/>
        </p:nvSpPr>
        <p:spPr>
          <a:xfrm>
            <a:off x="7645218" y="29937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/>
          <p:cNvSpPr/>
          <p:nvPr/>
        </p:nvSpPr>
        <p:spPr>
          <a:xfrm>
            <a:off x="6416919" y="3365256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/>
          <p:cNvSpPr/>
          <p:nvPr/>
        </p:nvSpPr>
        <p:spPr>
          <a:xfrm>
            <a:off x="7645218" y="3365256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/>
          <p:cNvSpPr/>
          <p:nvPr/>
        </p:nvSpPr>
        <p:spPr>
          <a:xfrm>
            <a:off x="6416919" y="373673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/>
          <p:cNvSpPr/>
          <p:nvPr/>
        </p:nvSpPr>
        <p:spPr>
          <a:xfrm>
            <a:off x="7645218" y="373673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5-Point Star 15"/>
          <p:cNvSpPr/>
          <p:nvPr/>
        </p:nvSpPr>
        <p:spPr>
          <a:xfrm>
            <a:off x="6407394" y="40986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/>
          <p:cNvSpPr/>
          <p:nvPr/>
        </p:nvSpPr>
        <p:spPr>
          <a:xfrm>
            <a:off x="7635693" y="40986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5-Point Star 17"/>
          <p:cNvSpPr/>
          <p:nvPr/>
        </p:nvSpPr>
        <p:spPr>
          <a:xfrm>
            <a:off x="6812604" y="29937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5-Point Star 18"/>
          <p:cNvSpPr/>
          <p:nvPr/>
        </p:nvSpPr>
        <p:spPr>
          <a:xfrm>
            <a:off x="7261625" y="29937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5-Point Star 19"/>
          <p:cNvSpPr/>
          <p:nvPr/>
        </p:nvSpPr>
        <p:spPr>
          <a:xfrm>
            <a:off x="6812604" y="3365256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5-Point Star 20"/>
          <p:cNvSpPr/>
          <p:nvPr/>
        </p:nvSpPr>
        <p:spPr>
          <a:xfrm>
            <a:off x="7261625" y="3365256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5-Point Star 21"/>
          <p:cNvSpPr/>
          <p:nvPr/>
        </p:nvSpPr>
        <p:spPr>
          <a:xfrm>
            <a:off x="6812604" y="369863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5-Point Star 22"/>
          <p:cNvSpPr/>
          <p:nvPr/>
        </p:nvSpPr>
        <p:spPr>
          <a:xfrm>
            <a:off x="7261625" y="369863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5-Point Star 23"/>
          <p:cNvSpPr/>
          <p:nvPr/>
        </p:nvSpPr>
        <p:spPr>
          <a:xfrm>
            <a:off x="6812604" y="40986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5-Point Star 24"/>
          <p:cNvSpPr/>
          <p:nvPr/>
        </p:nvSpPr>
        <p:spPr>
          <a:xfrm>
            <a:off x="7261625" y="40986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90B164-A84A-2D4C-8979-973690789D8D}"/>
              </a:ext>
            </a:extLst>
          </p:cNvPr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0EE9E4-8A85-5D44-BF72-D99D23F88673}"/>
              </a:ext>
            </a:extLst>
          </p:cNvPr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6D535-AE65-5640-8E15-3786E819C7D8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12827E-AB24-DC4A-8935-14126A35522A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9837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/>
        </p:nvGraphicFramePr>
        <p:xfrm>
          <a:off x="3613639" y="2403231"/>
          <a:ext cx="5314950" cy="249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Left Bracket 26"/>
          <p:cNvSpPr/>
          <p:nvPr/>
        </p:nvSpPr>
        <p:spPr>
          <a:xfrm rot="5400000">
            <a:off x="7064336" y="2953564"/>
            <a:ext cx="304145" cy="2910013"/>
          </a:xfrm>
          <a:prstGeom prst="leftBracket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5806645" y="3979497"/>
            <a:ext cx="34076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weeks left in intervention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512DDE-8E99-B843-8120-30DC4FDFE7D9}"/>
              </a:ext>
            </a:extLst>
          </p:cNvPr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E0C4A-29C1-8243-9AD6-67878C91EB11}"/>
              </a:ext>
            </a:extLst>
          </p:cNvPr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642FF-0265-034D-9490-C80884DA313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BF17A-5AC0-3445-B8D6-2C787141BEFB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7928274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C2149-7309-5243-B686-A1A681B27C66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87200-FCB7-E447-B352-10301CBAB2A8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A614F-FCEE-E646-9039-A3416E25C8A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964662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04818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Find whole number quotients and remainders with up to four-digit dividends and one-digit divisors, using strategies based on place value, </a:t>
            </a:r>
            <a:r>
              <a:rPr lang="mr-IN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0779" y="3360920"/>
            <a:ext cx="788078" cy="2429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5791" y="3358662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addition and subtraction within 100 to solve one- and two-step word problems…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7299" y="3361221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multiplication and division within 100 to solve word problems…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6811" y="3358662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multi-step word problems posed with whole numbers and having whole-number answers using the four operations…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2376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Apply properties of operations as strategies to multiply and divide….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1412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Explain why addition and subtraction strategies work, using place value and the properties of operations.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422" y="3361221"/>
            <a:ext cx="777826" cy="2431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two digits of a two-digit number represent amounts of tens and ones. 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568" y="3360920"/>
            <a:ext cx="774737" cy="2429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three digits of a three-digit number represent amounts of hundreds, tens, and ones.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29699" y="3358662"/>
            <a:ext cx="780329" cy="2431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multiplication and division</a:t>
            </a:r>
            <a:r>
              <a:rPr lang="is-I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2422" y="3359266"/>
            <a:ext cx="774737" cy="2436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65115" y="3361524"/>
            <a:ext cx="756245" cy="2433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3277194">
            <a:off x="5247497" y="2423318"/>
            <a:ext cx="2514600" cy="6286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334108" y="5797007"/>
            <a:ext cx="8431823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150" y="199487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 the scope and sequence</a:t>
            </a:r>
          </a:p>
        </p:txBody>
      </p:sp>
      <p:sp>
        <p:nvSpPr>
          <p:cNvPr id="20" name="Right Arrow 19"/>
          <p:cNvSpPr/>
          <p:nvPr/>
        </p:nvSpPr>
        <p:spPr>
          <a:xfrm rot="3258815">
            <a:off x="689053" y="2492556"/>
            <a:ext cx="2514600" cy="6286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A4022D-2C5C-3845-A252-37C92388819F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6FF94F-4A96-BD4E-8B30-CF5870F15CC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7BDFB0-A4A1-8A48-A93A-83A5C510BE04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120C3-CBB9-9F4A-A7ED-C8173BB134D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1965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365381" y="1612854"/>
            <a:ext cx="3486150" cy="3114675"/>
            <a:chOff x="3822700" y="1778000"/>
            <a:chExt cx="4648200" cy="41529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822700" y="52197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22700" y="52324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97400" y="45339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97400" y="45466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372100" y="38481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72100" y="38608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46800" y="31623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46800" y="31750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921500" y="24765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21500" y="24892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96200" y="17780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6200" y="17907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915946" y="4285049"/>
            <a:ext cx="14998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problem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776" y="2053613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down problems into smaller steps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3547" y="3274581"/>
            <a:ext cx="1001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graph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748" y="3273807"/>
            <a:ext cx="3324085" cy="21830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0780" y="3798455"/>
            <a:ext cx="1330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labels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21527" y="2740407"/>
            <a:ext cx="13043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schema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7432" y="2196863"/>
            <a:ext cx="1091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picture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21847" y="1711707"/>
            <a:ext cx="12469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equation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0340" y="1226193"/>
            <a:ext cx="573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4C295C-3AC6-5D44-8DE2-E0C7069D2EEB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DD7F37-E769-DE4C-A4B2-8CAAC2536A4B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2E71B8-5D2A-1B4B-B322-EA773AB05537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06F65-3BF9-4F48-AD15-6D003DF8418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4040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  <p:sp>
        <p:nvSpPr>
          <p:cNvPr id="12" name="Trapezoid 11"/>
          <p:cNvSpPr/>
          <p:nvPr/>
        </p:nvSpPr>
        <p:spPr>
          <a:xfrm>
            <a:off x="5645395" y="1846743"/>
            <a:ext cx="2644859" cy="1157290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chemeClr val="bg1"/>
                </a:solidFill>
              </a:rPr>
              <a:t>precise</a:t>
            </a:r>
          </a:p>
        </p:txBody>
      </p:sp>
      <p:sp>
        <p:nvSpPr>
          <p:cNvPr id="13" name="Trapezoid 12"/>
          <p:cNvSpPr/>
          <p:nvPr/>
        </p:nvSpPr>
        <p:spPr>
          <a:xfrm rot="10800000">
            <a:off x="5645395" y="3104528"/>
            <a:ext cx="2644859" cy="1157290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7519" y="3360007"/>
            <a:ext cx="172060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>
                <a:solidFill>
                  <a:schemeClr val="bg1"/>
                </a:solidFill>
              </a:rPr>
              <a:t>concise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37A59C-7386-B142-84A4-EAA96BC36A88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A8191-041A-674A-931E-F3ED5555044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2EB52-CAFC-9349-B7B3-E7866B5C9D2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85794-FF30-9744-9038-156664C72D3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3826574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34962" y="3315058"/>
          <a:ext cx="3619500" cy="264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3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Define: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Characteristics: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594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Example: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Non-example: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25562" y="4432056"/>
            <a:ext cx="1647825" cy="409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BEF02-68A6-8245-8D2F-C61BC5FE55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182" y="602631"/>
            <a:ext cx="2042160" cy="2552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26C38-0904-2C44-897F-E33B29AA3934}"/>
              </a:ext>
            </a:extLst>
          </p:cNvPr>
          <p:cNvSpPr txBox="1"/>
          <p:nvPr/>
        </p:nvSpPr>
        <p:spPr>
          <a:xfrm>
            <a:off x="7195625" y="1316722"/>
            <a:ext cx="10572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latin typeface="Comic Sans MS" charset="0"/>
                <a:ea typeface="Comic Sans MS" charset="0"/>
                <a:cs typeface="Comic Sans MS" charset="0"/>
              </a:rPr>
              <a:t>MATH JOURNAL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73FE7-3B47-6249-B1E1-E4E360B25689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FC93F-BC4D-7E4E-B6AE-8F77E9259CF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39236-251C-8249-B4B3-528A502D6E5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75A19C-BD4C-8F49-BC4C-EEEC3C57BF3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9AC26-5F0E-994A-A981-1C61048ABDB7}"/>
              </a:ext>
            </a:extLst>
          </p:cNvPr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216560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7" y="60888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120"/>
          <p:cNvSpPr txBox="1"/>
          <p:nvPr/>
        </p:nvSpPr>
        <p:spPr>
          <a:xfrm>
            <a:off x="175646" y="3288186"/>
            <a:ext cx="46367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137" name="Google Shape;1137;p120"/>
          <p:cNvSpPr txBox="1"/>
          <p:nvPr/>
        </p:nvSpPr>
        <p:spPr>
          <a:xfrm>
            <a:off x="3020330" y="4984811"/>
            <a:ext cx="32755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promising practice</a:t>
            </a:r>
            <a:endParaRPr/>
          </a:p>
        </p:txBody>
      </p:sp>
      <p:sp>
        <p:nvSpPr>
          <p:cNvPr id="1138" name="Google Shape;1138;p120"/>
          <p:cNvSpPr txBox="1"/>
          <p:nvPr/>
        </p:nvSpPr>
        <p:spPr>
          <a:xfrm>
            <a:off x="1136980" y="4171294"/>
            <a:ext cx="39694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39" name="Google Shape;1139;p120"/>
          <p:cNvSpPr txBox="1"/>
          <p:nvPr/>
        </p:nvSpPr>
        <p:spPr>
          <a:xfrm>
            <a:off x="6497821" y="5137027"/>
            <a:ext cx="28124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or negative evidence</a:t>
            </a:r>
            <a:endParaRPr/>
          </a:p>
        </p:txBody>
      </p:sp>
      <p:cxnSp>
        <p:nvCxnSpPr>
          <p:cNvPr id="1140" name="Google Shape;1140;p120"/>
          <p:cNvCxnSpPr/>
          <p:nvPr/>
        </p:nvCxnSpPr>
        <p:spPr>
          <a:xfrm>
            <a:off x="6871060" y="4984811"/>
            <a:ext cx="2134395" cy="144369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1" name="Google Shape;1141;p120"/>
          <p:cNvCxnSpPr/>
          <p:nvPr/>
        </p:nvCxnSpPr>
        <p:spPr>
          <a:xfrm flipH="1">
            <a:off x="6871060" y="4984811"/>
            <a:ext cx="2134395" cy="144369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D93AD0-55CE-5B4A-850E-72E9FC864B41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30103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student in more discourse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0444" y="601532"/>
            <a:ext cx="479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“Tell me how you solved this problem.”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0782" y="1683897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“What were you thinking about when you regrouped?”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0782" y="2993691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“How would you teach this problem to another student?”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0781" y="4500337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“Describe the word problem in 10 words or less.”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97ADF-3734-A342-B610-DEAFEBDC285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986072-57F3-7241-A538-A9926EBA411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1E96D5-178D-D74C-8FFF-A94D98DE742C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C242D1-47B6-5E47-AE6A-A70341843D7D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3873557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worked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1602" y="1612854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“Talk through this problem with me.”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3035" y="2554589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019" y="331449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2192" y="2554589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2761" y="3314493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B44716-FF78-D645-9A83-9B494D25364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A7B552-88E7-FF48-8C56-773E3EA4F4A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7782D-9C8A-CB44-8946-9C3B330D04F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B0798A-667F-5848-809D-CC450D89D4C5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7341575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three-dimensional representations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1526572">
            <a:off x="3055437" y="1355678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7DF12F-E4B8-A747-A402-EDCC3A3B7D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59" y="2896107"/>
            <a:ext cx="1815082" cy="1815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5F3B3A-8CE8-014D-AB09-12F6A33817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920" y="4077598"/>
            <a:ext cx="1820609" cy="1820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F2BB5-21AF-2D43-9C16-EBC99C790B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132" y="2873355"/>
            <a:ext cx="1807424" cy="1807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1D913-BFAB-954D-8B8A-808B81E24A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69" y="4391617"/>
            <a:ext cx="1506590" cy="15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19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two-dimensional representations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8121220">
            <a:off x="7683597" y="895113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20" name="Picture 2" descr="https://encrypted-tbn0.google.com/images?q=tbn:ANd9GcSuK-LCVjcZ8G0kXmGSvJ3Lp-SOHLm0lzgSFsPtMN31kev1dnEyCA">
            <a:extLst>
              <a:ext uri="{FF2B5EF4-FFF2-40B4-BE49-F238E27FC236}">
                <a16:creationId xmlns:a16="http://schemas.microsoft.com/office/drawing/2014/main" id="{AE027E68-A1F0-A74C-B800-E4505380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98" y="4273406"/>
            <a:ext cx="2603341" cy="1464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8C9B2A-861C-FE4C-A7B0-FB1D34563C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89" y="4023287"/>
            <a:ext cx="1714500" cy="1714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FDA6C-E4B2-EF47-A4DE-A0EE6B64E9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04" y="2978219"/>
            <a:ext cx="764381" cy="9276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4AA7AE-8A22-7A45-9646-27E668DD36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72" y="2986649"/>
            <a:ext cx="764381" cy="927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9A3210-4B01-8546-8689-24D2FDE9DC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290" y="2978219"/>
            <a:ext cx="764381" cy="9276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C3E932-777F-4546-8B69-56E6DABD67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58" y="2986649"/>
            <a:ext cx="764381" cy="9276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C92FF1-0D23-A649-B0F5-AC91DB384F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25" y="2986649"/>
            <a:ext cx="764381" cy="9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29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students understand the abstract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2473025">
            <a:off x="4301477" y="62156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0EFF2-F63E-114F-9574-3C55935A3613}"/>
              </a:ext>
            </a:extLst>
          </p:cNvPr>
          <p:cNvSpPr txBox="1"/>
          <p:nvPr/>
        </p:nvSpPr>
        <p:spPr>
          <a:xfrm>
            <a:off x="1440913" y="3690248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 + 8 =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88F74-2322-F846-9C29-D5409337D663}"/>
              </a:ext>
            </a:extLst>
          </p:cNvPr>
          <p:cNvSpPr txBox="1"/>
          <p:nvPr/>
        </p:nvSpPr>
        <p:spPr>
          <a:xfrm>
            <a:off x="2625309" y="4753808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mr-IN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6 = 8</a:t>
            </a:r>
            <a:endParaRPr lang="en-US" sz="2800" i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69128-19A0-5A45-8F4F-F2CFBE0A5211}"/>
              </a:ext>
            </a:extLst>
          </p:cNvPr>
          <p:cNvSpPr txBox="1"/>
          <p:nvPr/>
        </p:nvSpPr>
        <p:spPr>
          <a:xfrm>
            <a:off x="4087180" y="3329160"/>
            <a:ext cx="463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34 = 3 tens and 4 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AFE15-C549-B94E-BBA5-995EFE7BC187}"/>
              </a:ext>
            </a:extLst>
          </p:cNvPr>
          <p:cNvSpPr txBox="1"/>
          <p:nvPr/>
        </p:nvSpPr>
        <p:spPr>
          <a:xfrm>
            <a:off x="5712878" y="4414151"/>
            <a:ext cx="190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94857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fact fluency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7A13F-E901-DF46-8BC4-C541EF0C1BA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59CC12-2C78-CA4C-BD12-847FBB08BC1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257233-3F2A-1C4D-80EE-8707A3B1B19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7D661-9517-484A-A470-560F78ABD8F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934050-48CE-DC48-BF31-9FDE0789C654}"/>
              </a:ext>
            </a:extLst>
          </p:cNvPr>
          <p:cNvSpPr/>
          <p:nvPr/>
        </p:nvSpPr>
        <p:spPr>
          <a:xfrm>
            <a:off x="3644854" y="2102491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AC4307-A094-8948-BECE-E51C57F0C029}"/>
              </a:ext>
            </a:extLst>
          </p:cNvPr>
          <p:cNvSpPr/>
          <p:nvPr/>
        </p:nvSpPr>
        <p:spPr>
          <a:xfrm>
            <a:off x="6092962" y="2102491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E24418-F303-BB4D-93E3-40C89A40A74F}"/>
              </a:ext>
            </a:extLst>
          </p:cNvPr>
          <p:cNvSpPr/>
          <p:nvPr/>
        </p:nvSpPr>
        <p:spPr>
          <a:xfrm>
            <a:off x="3644854" y="315450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5D7F8E-F59A-0446-96B1-0AC5EAD8637A}"/>
              </a:ext>
            </a:extLst>
          </p:cNvPr>
          <p:cNvSpPr/>
          <p:nvPr/>
        </p:nvSpPr>
        <p:spPr>
          <a:xfrm>
            <a:off x="6092962" y="315450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194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597" y="2787162"/>
            <a:ext cx="4620596" cy="1822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08" y="325671"/>
            <a:ext cx="1971875" cy="1831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5309" y="5241682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3 + (-4) = ___      5 </a:t>
            </a:r>
            <a:r>
              <a:rPr lang="mr-IN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(-6) = ___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A5195-6189-5E40-B874-424DE2935AAD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0F1B35-7379-8A4A-8969-8BDD49791413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49964D-2657-0147-9B98-187734531ADE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F1503B-9F60-7143-8A1C-E3E4E26AD8D1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505896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Teach alternate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979" y="1798591"/>
            <a:ext cx="5273068" cy="27625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C93CEC-B08A-3247-A054-72FDCBA27A50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BA010A-3624-7C48-9AA2-11686711628B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BEF0E8-37F8-A642-8757-D0D1ADD22FD3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48F907-ACB1-8648-A239-E2B4E3622E9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8729672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alternate methods and 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5889" y="181603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57873" y="2575939"/>
            <a:ext cx="894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400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10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11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5046" y="181603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05615" y="2575939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05147" y="3670788"/>
            <a:ext cx="746453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7872" y="3420811"/>
            <a:ext cx="477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ABEC3B-5E09-BD48-86A1-5831F3E3B938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E0627C-CD09-9245-8AFA-2A1C51E75F7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3FB0FC-8284-1548-B4A4-213E30C15217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F77B-A0F3-6F4D-B257-A8179CC708D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6256072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60821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6BE7A-EB1F-9E49-8036-51703492AA6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B5D73-1405-3B44-BE15-491DB6B5B002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F2205-5820-BD44-B112-F8FE5CB8A32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CBB38-1CA8-8149-B73D-53990D4BC4A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graphicFrame>
        <p:nvGraphicFramePr>
          <p:cNvPr id="24" name="Content Placeholder 15">
            <a:extLst>
              <a:ext uri="{FF2B5EF4-FFF2-40B4-BE49-F238E27FC236}">
                <a16:creationId xmlns:a16="http://schemas.microsoft.com/office/drawing/2014/main" id="{57AC0781-ADE8-984E-ABB5-97A7C07F0F9C}"/>
              </a:ext>
            </a:extLst>
          </p:cNvPr>
          <p:cNvGraphicFramePr>
            <a:graphicFrameLocks/>
          </p:cNvGraphicFramePr>
          <p:nvPr/>
        </p:nvGraphicFramePr>
        <p:xfrm>
          <a:off x="2273910" y="691722"/>
          <a:ext cx="7599139" cy="508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5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8" y="87263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122"/>
          <p:cNvSpPr txBox="1"/>
          <p:nvPr/>
        </p:nvSpPr>
        <p:spPr>
          <a:xfrm>
            <a:off x="175646" y="3288186"/>
            <a:ext cx="46367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158" name="Google Shape;1158;p122"/>
          <p:cNvSpPr txBox="1"/>
          <p:nvPr/>
        </p:nvSpPr>
        <p:spPr>
          <a:xfrm>
            <a:off x="1136980" y="4171294"/>
            <a:ext cx="39694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59" name="Google Shape;1159;p122"/>
          <p:cNvSpPr/>
          <p:nvPr/>
        </p:nvSpPr>
        <p:spPr>
          <a:xfrm>
            <a:off x="6454241" y="943771"/>
            <a:ext cx="2549236" cy="8345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 from before intervention</a:t>
            </a:r>
            <a:endParaRPr/>
          </a:p>
        </p:txBody>
      </p:sp>
      <p:sp>
        <p:nvSpPr>
          <p:cNvPr id="1160" name="Google Shape;1160;p122"/>
          <p:cNvSpPr/>
          <p:nvPr/>
        </p:nvSpPr>
        <p:spPr>
          <a:xfrm>
            <a:off x="6454241" y="1798677"/>
            <a:ext cx="2549236" cy="10480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 compared to no treatment students</a:t>
            </a:r>
            <a:endParaRPr/>
          </a:p>
        </p:txBody>
      </p:sp>
      <p:sp>
        <p:nvSpPr>
          <p:cNvPr id="1161" name="Google Shape;1161;p122"/>
          <p:cNvSpPr/>
          <p:nvPr/>
        </p:nvSpPr>
        <p:spPr>
          <a:xfrm>
            <a:off x="6454241" y="3554398"/>
            <a:ext cx="2549236" cy="5631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researchers</a:t>
            </a:r>
            <a:endParaRPr/>
          </a:p>
        </p:txBody>
      </p:sp>
      <p:sp>
        <p:nvSpPr>
          <p:cNvPr id="1162" name="Google Shape;1162;p122"/>
          <p:cNvSpPr/>
          <p:nvPr/>
        </p:nvSpPr>
        <p:spPr>
          <a:xfrm>
            <a:off x="6454241" y="4140147"/>
            <a:ext cx="2549236" cy="5549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students</a:t>
            </a:r>
            <a:endParaRPr/>
          </a:p>
        </p:txBody>
      </p:sp>
      <p:sp>
        <p:nvSpPr>
          <p:cNvPr id="1163" name="Google Shape;1163;p122"/>
          <p:cNvSpPr/>
          <p:nvPr/>
        </p:nvSpPr>
        <p:spPr>
          <a:xfrm>
            <a:off x="6454241" y="4730423"/>
            <a:ext cx="2549236" cy="5158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times</a:t>
            </a:r>
            <a:endParaRPr/>
          </a:p>
        </p:txBody>
      </p:sp>
      <p:sp>
        <p:nvSpPr>
          <p:cNvPr id="1164" name="Google Shape;1164;p122"/>
          <p:cNvSpPr/>
          <p:nvPr/>
        </p:nvSpPr>
        <p:spPr>
          <a:xfrm>
            <a:off x="6454241" y="5344977"/>
            <a:ext cx="2549236" cy="74322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Setting and students similar to your own</a:t>
            </a:r>
            <a:endParaRPr/>
          </a:p>
        </p:txBody>
      </p:sp>
      <p:sp>
        <p:nvSpPr>
          <p:cNvPr id="1165" name="Google Shape;1165;p122"/>
          <p:cNvSpPr txBox="1"/>
          <p:nvPr/>
        </p:nvSpPr>
        <p:spPr>
          <a:xfrm>
            <a:off x="3020330" y="4984811"/>
            <a:ext cx="32755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promising practice</a:t>
            </a:r>
            <a:endParaRPr/>
          </a:p>
        </p:txBody>
      </p:sp>
      <p:sp>
        <p:nvSpPr>
          <p:cNvPr id="1166" name="Google Shape;1166;p122"/>
          <p:cNvSpPr/>
          <p:nvPr/>
        </p:nvSpPr>
        <p:spPr>
          <a:xfrm>
            <a:off x="6454241" y="61155"/>
            <a:ext cx="2549236" cy="83452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 data to show results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122"/>
          <p:cNvSpPr/>
          <p:nvPr/>
        </p:nvSpPr>
        <p:spPr>
          <a:xfrm>
            <a:off x="6454241" y="2968649"/>
            <a:ext cx="2549236" cy="56311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Replication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CAF25-640D-064A-97A3-EF193B91D017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42701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25" y="2533986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you’re doing it! And do it well!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7797" y="2591447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7796" y="1952111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1393" y="2544460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1393" y="1952111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7796" y="1605864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1393" y="1605863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97796" y="3333621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97796" y="3589589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E284A-C608-9043-9552-BD124146906E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799C2-593B-CA46-BB5E-AD7C42C289E1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602A1-45B6-A141-B459-6C369AA38DA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A0847-41EC-8B41-9A97-843E4EE4C5F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9396734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8776" y="2533986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776" y="2905462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how current learning relates to other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2341" y="788808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5371" y="781857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4305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216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717" y="2431310"/>
            <a:ext cx="541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baked 89 cookies and sold 40 cookies at the bake sale. How many cookies does </a:t>
            </a:r>
            <a:r>
              <a:rPr lang="en-US" sz="2000" dirty="0" err="1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left?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716" y="3705086"/>
            <a:ext cx="541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had $89 and spent $40 on shoes. How many much does </a:t>
            </a:r>
            <a:r>
              <a:rPr lang="en-US" sz="2000" dirty="0" err="1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left?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0715" y="4720749"/>
            <a:ext cx="541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had $89 and spent $40 on shoes. How much money will </a:t>
            </a:r>
            <a:r>
              <a:rPr lang="en-US" sz="2000" dirty="0" err="1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after buying the shoes?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F796B3-EFEB-E449-966B-33C2A8C679EF}"/>
              </a:ext>
            </a:extLst>
          </p:cNvPr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DCFB09-B933-BC4C-BCB4-9207CCB37AC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443847-4925-AC44-A205-05216D63672F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31580C-C543-2C4F-B584-AEC3E57AD88D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A7517-63F8-5644-B7BA-D8924890C24B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2059885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C00E5E-118F-1042-882A-BCB0BB3C639A}"/>
              </a:ext>
            </a:extLst>
          </p:cNvPr>
          <p:cNvSpPr/>
          <p:nvPr/>
        </p:nvSpPr>
        <p:spPr>
          <a:xfrm>
            <a:off x="178776" y="2533986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02DD7-7F67-984A-9143-995A84267355}"/>
              </a:ext>
            </a:extLst>
          </p:cNvPr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3AB6A-CB1F-C347-9136-844E2BC3C4E5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3FF05-4F9B-4641-A494-29A8021D2489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51994-20E5-C446-A645-95876DA8B3D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1C80E0-06EA-2045-BC69-9E53FC0B193C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6122114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0AD03-1BEA-364A-AC82-52E912D7EB0D}"/>
              </a:ext>
            </a:extLst>
          </p:cNvPr>
          <p:cNvSpPr txBox="1"/>
          <p:nvPr/>
        </p:nvSpPr>
        <p:spPr>
          <a:xfrm>
            <a:off x="628421" y="3872019"/>
            <a:ext cx="2971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school’s Tier 3 strengths and weaknesses?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7DA04-F102-4243-8732-F504BAD7D8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10" y="189019"/>
            <a:ext cx="4182251" cy="2950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EFF14-BA2D-B64F-90C9-60BBB5720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441" y="189019"/>
            <a:ext cx="4443689" cy="57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867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9F272-E6D3-844E-B9DF-75CDB6CD8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527" y="423081"/>
            <a:ext cx="6658006" cy="56297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AB7305-A440-8F4A-A1F9-D30559FB3CF9}"/>
              </a:ext>
            </a:extLst>
          </p:cNvPr>
          <p:cNvSpPr/>
          <p:nvPr/>
        </p:nvSpPr>
        <p:spPr>
          <a:xfrm>
            <a:off x="1341527" y="53749"/>
            <a:ext cx="807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https://intensiveintervention.org/intensive-intervention-math-course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664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7802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3030</Words>
  <Application>Microsoft Macintosh PowerPoint</Application>
  <PresentationFormat>On-screen Show (4:3)</PresentationFormat>
  <Paragraphs>796</Paragraphs>
  <Slides>95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4" baseType="lpstr">
      <vt:lpstr>Yuanti SC</vt:lpstr>
      <vt:lpstr>Yuanti TC</vt:lpstr>
      <vt:lpstr>Arial</vt:lpstr>
      <vt:lpstr>Calibri</vt:lpstr>
      <vt:lpstr>Cambria Math</vt:lpstr>
      <vt:lpstr>Chalkduster</vt:lpstr>
      <vt:lpstr>Comic Sans MS</vt:lpstr>
      <vt:lpstr>Wingdings</vt:lpstr>
      <vt:lpstr>NCII-Uconn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use explicit instruction?</vt:lpstr>
      <vt:lpstr>PowerPoint Presentation</vt:lpstr>
      <vt:lpstr>PowerPoint Presentation</vt:lpstr>
      <vt:lpstr>Vocabulary Across Grades</vt:lpstr>
      <vt:lpstr>PowerPoint Presentation</vt:lpstr>
      <vt:lpstr>PowerPoint Presentation</vt:lpstr>
      <vt:lpstr>How do you attend to mathematical language?</vt:lpstr>
      <vt:lpstr>PowerPoint Presentation</vt:lpstr>
      <vt:lpstr>Multiple Representations</vt:lpstr>
      <vt:lpstr>PowerPoint Presentation</vt:lpstr>
      <vt:lpstr>PowerPoint Presentation</vt:lpstr>
      <vt:lpstr>PowerPoint Presentation</vt:lpstr>
      <vt:lpstr>PowerPoint Presentation</vt:lpstr>
      <vt:lpstr>How do you use multiple representations?</vt:lpstr>
      <vt:lpstr>PowerPoint Presentation</vt:lpstr>
      <vt:lpstr>PowerPoint Presentation</vt:lpstr>
      <vt:lpstr>PowerPoint Presentation</vt:lpstr>
      <vt:lpstr>How to build fact fluency?</vt:lpstr>
      <vt:lpstr>PowerPoint Presentation</vt:lpstr>
      <vt:lpstr>PowerPoint Presentation</vt:lpstr>
      <vt:lpstr>PowerPoint Presentation</vt:lpstr>
      <vt:lpstr>How do you teach problem solving?</vt:lpstr>
      <vt:lpstr>PowerPoint Presentation</vt:lpstr>
      <vt:lpstr>Motivation Component</vt:lpstr>
      <vt:lpstr>How do you use a motivational component?</vt:lpstr>
      <vt:lpstr>PowerPoint Presentation</vt:lpstr>
      <vt:lpstr>PowerPoint Presentation</vt:lpstr>
      <vt:lpstr>PowerPoint Presentation</vt:lpstr>
      <vt:lpstr>PowerPoint Presentation</vt:lpstr>
      <vt:lpstr>Setting Goals</vt:lpstr>
      <vt:lpstr>Determining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Sarah Powell</cp:lastModifiedBy>
  <cp:revision>544</cp:revision>
  <dcterms:created xsi:type="dcterms:W3CDTF">2016-08-16T05:11:43Z</dcterms:created>
  <dcterms:modified xsi:type="dcterms:W3CDTF">2019-09-23T18:43:51Z</dcterms:modified>
</cp:coreProperties>
</file>