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6" r:id="rId5"/>
  </p:sldMasterIdLst>
  <p:notesMasterIdLst>
    <p:notesMasterId r:id="rId36"/>
  </p:notesMasterIdLst>
  <p:handoutMasterIdLst>
    <p:handoutMasterId r:id="rId37"/>
  </p:handoutMasterIdLst>
  <p:sldIdLst>
    <p:sldId id="637" r:id="rId6"/>
    <p:sldId id="480" r:id="rId7"/>
    <p:sldId id="568" r:id="rId8"/>
    <p:sldId id="478" r:id="rId9"/>
    <p:sldId id="632" r:id="rId10"/>
    <p:sldId id="623" r:id="rId11"/>
    <p:sldId id="531" r:id="rId12"/>
    <p:sldId id="599" r:id="rId13"/>
    <p:sldId id="641" r:id="rId14"/>
    <p:sldId id="600" r:id="rId15"/>
    <p:sldId id="500" r:id="rId16"/>
    <p:sldId id="642" r:id="rId17"/>
    <p:sldId id="617" r:id="rId18"/>
    <p:sldId id="569" r:id="rId19"/>
    <p:sldId id="541" r:id="rId20"/>
    <p:sldId id="570" r:id="rId21"/>
    <p:sldId id="621" r:id="rId22"/>
    <p:sldId id="639" r:id="rId23"/>
    <p:sldId id="633" r:id="rId24"/>
    <p:sldId id="634" r:id="rId25"/>
    <p:sldId id="635" r:id="rId26"/>
    <p:sldId id="636" r:id="rId27"/>
    <p:sldId id="501" r:id="rId28"/>
    <p:sldId id="571" r:id="rId29"/>
    <p:sldId id="610" r:id="rId30"/>
    <p:sldId id="572" r:id="rId31"/>
    <p:sldId id="620" r:id="rId32"/>
    <p:sldId id="619" r:id="rId33"/>
    <p:sldId id="625" r:id="rId34"/>
    <p:sldId id="579" r:id="rId35"/>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A0D3"/>
    <a:srgbClr val="2EF7FC"/>
    <a:srgbClr val="43B0E7"/>
    <a:srgbClr val="FF0000"/>
    <a:srgbClr val="008000"/>
    <a:srgbClr val="3333FF"/>
    <a:srgbClr val="0066FF"/>
    <a:srgbClr val="FF0066"/>
    <a:srgbClr val="CC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872" autoAdjust="0"/>
    <p:restoredTop sz="98171" autoAdjust="0"/>
  </p:normalViewPr>
  <p:slideViewPr>
    <p:cSldViewPr snapToGrid="0" snapToObjects="1">
      <p:cViewPr>
        <p:scale>
          <a:sx n="110" d="100"/>
          <a:sy n="110" d="100"/>
        </p:scale>
        <p:origin x="1632" y="12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19710"/>
    </p:cViewPr>
  </p:sorterViewPr>
  <p:notesViewPr>
    <p:cSldViewPr snapToGrid="0" snapToObjects="1">
      <p:cViewPr varScale="1">
        <p:scale>
          <a:sx n="65" d="100"/>
          <a:sy n="65" d="100"/>
        </p:scale>
        <p:origin x="-3246" y="-12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4B366CF1-DB7C-442A-A56B-6CA8BAAA86F7}" type="datetimeFigureOut">
              <a:rPr lang="en-US" smtClean="0"/>
              <a:pPr/>
              <a:t>11/7/2017</a:t>
            </a:fld>
            <a:endParaRPr lang="en-US" dirty="0"/>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F7E358FA-9A35-4380-B00E-64596A3F04F5}" type="slidenum">
              <a:rPr lang="en-US" smtClean="0"/>
              <a:pPr/>
              <a:t>‹#›</a:t>
            </a:fld>
            <a:endParaRPr lang="en-US" dirty="0"/>
          </a:p>
        </p:txBody>
      </p:sp>
    </p:spTree>
    <p:extLst>
      <p:ext uri="{BB962C8B-B14F-4D97-AF65-F5344CB8AC3E}">
        <p14:creationId xmlns:p14="http://schemas.microsoft.com/office/powerpoint/2010/main" val="185118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488411F8-DEBD-4F61-A5BF-D302DADB1031}" type="datetimeFigureOut">
              <a:rPr lang="en-US" smtClean="0"/>
              <a:pPr/>
              <a:t>11/7/2017</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CE16ACBA-0314-46A2-918A-81714D3B1616}" type="slidenum">
              <a:rPr lang="en-US" smtClean="0"/>
              <a:pPr/>
              <a:t>‹#›</a:t>
            </a:fld>
            <a:endParaRPr lang="en-US" dirty="0"/>
          </a:p>
        </p:txBody>
      </p:sp>
    </p:spTree>
    <p:extLst>
      <p:ext uri="{BB962C8B-B14F-4D97-AF65-F5344CB8AC3E}">
        <p14:creationId xmlns:p14="http://schemas.microsoft.com/office/powerpoint/2010/main" val="789559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0818" y="3573071"/>
            <a:ext cx="6400800" cy="1752600"/>
          </a:xfrm>
          <a:prstGeom prst="rect">
            <a:avLst/>
          </a:prstGeom>
        </p:spPr>
        <p:txBody>
          <a:bodyPr>
            <a:normAutofit/>
          </a:bodyPr>
          <a:lstStyle>
            <a:lvl1pPr marL="0" indent="0" algn="l">
              <a:buNone/>
              <a:defRPr sz="2400" b="0" i="0">
                <a:solidFill>
                  <a:srgbClr val="56A0D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a:xfrm>
            <a:off x="74378" y="6068368"/>
            <a:ext cx="9006121" cy="70919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8" name="Picture 7"/>
          <p:cNvPicPr>
            <a:picLocks noChangeAspect="1"/>
          </p:cNvPicPr>
          <p:nvPr userDrawn="1"/>
        </p:nvPicPr>
        <p:blipFill>
          <a:blip r:embed="rId2"/>
          <a:stretch>
            <a:fillRect/>
          </a:stretch>
        </p:blipFill>
        <p:spPr>
          <a:xfrm>
            <a:off x="5543034" y="3733800"/>
            <a:ext cx="5016500" cy="6248400"/>
          </a:xfrm>
          <a:prstGeom prst="rect">
            <a:avLst/>
          </a:prstGeom>
        </p:spPr>
      </p:pic>
      <p:sp>
        <p:nvSpPr>
          <p:cNvPr id="10" name="Rectangle 9"/>
          <p:cNvSpPr/>
          <p:nvPr userDrawn="1"/>
        </p:nvSpPr>
        <p:spPr>
          <a:xfrm>
            <a:off x="69850" y="69851"/>
            <a:ext cx="9007475" cy="6715124"/>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572726" y="982977"/>
            <a:ext cx="7772400" cy="2287812"/>
          </a:xfrm>
          <a:prstGeom prst="rect">
            <a:avLst/>
          </a:prstGeom>
        </p:spPr>
        <p:txBody>
          <a:bodyPr anchor="b">
            <a:noAutofit/>
          </a:bodyPr>
          <a:lstStyle>
            <a:lvl1pPr algn="l">
              <a:defRPr sz="7200" b="0" i="0">
                <a:latin typeface="Arial"/>
                <a:cs typeface="Arial"/>
              </a:defRPr>
            </a:lvl1pPr>
          </a:lstStyle>
          <a:p>
            <a:r>
              <a:rPr lang="en-US" dirty="0" smtClean="0"/>
              <a:t>Click to edit Master title style</a:t>
            </a:r>
            <a:endParaRPr lang="en-US" dirty="0"/>
          </a:p>
        </p:txBody>
      </p:sp>
      <p:pic>
        <p:nvPicPr>
          <p:cNvPr id="11" name="Picture 10" descr="unc kfbs logo white stacked 96-dpi.png"/>
          <p:cNvPicPr>
            <a:picLocks noChangeAspect="1"/>
          </p:cNvPicPr>
          <p:nvPr userDrawn="1"/>
        </p:nvPicPr>
        <p:blipFill>
          <a:blip r:embed="rId3"/>
          <a:stretch>
            <a:fillRect/>
          </a:stretch>
        </p:blipFill>
        <p:spPr>
          <a:xfrm>
            <a:off x="280460" y="6216454"/>
            <a:ext cx="1370542" cy="416126"/>
          </a:xfrm>
          <a:prstGeom prst="rect">
            <a:avLst/>
          </a:prstGeom>
        </p:spPr>
      </p:pic>
      <p:sp>
        <p:nvSpPr>
          <p:cNvPr id="9" name="Text Box 9"/>
          <p:cNvSpPr txBox="1">
            <a:spLocks noChangeArrowheads="1"/>
          </p:cNvSpPr>
          <p:nvPr userDrawn="1"/>
        </p:nvSpPr>
        <p:spPr bwMode="auto">
          <a:xfrm>
            <a:off x="3200400" y="6324600"/>
            <a:ext cx="3581400" cy="457200"/>
          </a:xfrm>
          <a:prstGeom prst="rect">
            <a:avLst/>
          </a:prstGeom>
          <a:noFill/>
          <a:ln w="107950" cap="sq">
            <a:noFill/>
            <a:miter lim="800000"/>
            <a:headEnd/>
            <a:tailEnd/>
          </a:ln>
          <a:effectLst/>
        </p:spPr>
        <p:txBody>
          <a:bodyPr>
            <a:spAutoFit/>
          </a:bodyPr>
          <a:lstStyle/>
          <a:p>
            <a:pPr>
              <a:defRPr/>
            </a:pPr>
            <a:r>
              <a:rPr lang="en-US" sz="1200" b="0" i="1" dirty="0">
                <a:latin typeface="Arial" charset="0"/>
              </a:rPr>
              <a:t>© Prof. J-B.E.M. Steenkamp</a:t>
            </a:r>
          </a:p>
          <a:p>
            <a:pPr>
              <a:defRPr/>
            </a:pPr>
            <a:r>
              <a:rPr lang="en-US" sz="1200" b="0" i="1" dirty="0">
                <a:latin typeface="Arial" charset="0"/>
              </a:rPr>
              <a:t>Not to be used or reproduced without permission</a:t>
            </a:r>
            <a:endParaRPr lang="nl-NL" sz="1200" b="0" i="1" dirty="0">
              <a:latin typeface="Arial"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536" y="419529"/>
            <a:ext cx="8109305" cy="1143000"/>
          </a:xfrm>
          <a:prstGeom prst="rect">
            <a:avLst/>
          </a:prstGeom>
        </p:spPr>
        <p:txBody>
          <a:bodyPr>
            <a:normAutofit/>
          </a:bodyPr>
          <a:lstStyle>
            <a:lvl1pPr algn="l">
              <a:defRPr sz="4000" b="0" i="0">
                <a:solidFill>
                  <a:srgbClr val="56A0D3"/>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76536" y="1591678"/>
            <a:ext cx="8109305" cy="4383100"/>
          </a:xfrm>
          <a:prstGeom prst="rect">
            <a:avLst/>
          </a:prstGeom>
        </p:spPr>
        <p:txBody>
          <a:bodyPr/>
          <a:lstStyle>
            <a:lvl1pPr>
              <a:defRPr sz="2800" b="0" i="0">
                <a:latin typeface="Arial"/>
                <a:cs typeface="Arial"/>
              </a:defRPr>
            </a:lvl1pPr>
            <a:lvl2pPr>
              <a:defRPr sz="2600" b="0" i="0">
                <a:latin typeface="Arial"/>
                <a:cs typeface="Arial"/>
              </a:defRPr>
            </a:lvl2pPr>
            <a:lvl3pPr>
              <a:buFont typeface="Wingdings" charset="2"/>
              <a:buChar char="§"/>
              <a:defRPr sz="2400" b="0" i="0">
                <a:latin typeface="Arial"/>
                <a:cs typeface="Arial"/>
              </a:defRPr>
            </a:lvl3pPr>
            <a:lvl4pPr>
              <a:buSzPct val="75000"/>
              <a:buFont typeface="Wingdings" charset="2"/>
              <a:buChar char=""/>
              <a:defRPr sz="2200" b="0" i="0">
                <a:latin typeface="Arial"/>
                <a:cs typeface="Arial"/>
              </a:defRPr>
            </a:lvl4pPr>
            <a:lvl5pPr>
              <a:defRPr sz="2000" b="0"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74378" y="6068368"/>
            <a:ext cx="9006121" cy="70919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p:cNvSpPr/>
          <p:nvPr userDrawn="1"/>
        </p:nvSpPr>
        <p:spPr>
          <a:xfrm>
            <a:off x="69850" y="69851"/>
            <a:ext cx="9007475" cy="6715124"/>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1" name="Picture 10" descr="unc kfbs logo white stacked 96-dpi.png"/>
          <p:cNvPicPr>
            <a:picLocks noChangeAspect="1"/>
          </p:cNvPicPr>
          <p:nvPr userDrawn="1"/>
        </p:nvPicPr>
        <p:blipFill>
          <a:blip r:embed="rId2"/>
          <a:stretch>
            <a:fillRect/>
          </a:stretch>
        </p:blipFill>
        <p:spPr>
          <a:xfrm>
            <a:off x="280460" y="6216454"/>
            <a:ext cx="1370542" cy="416126"/>
          </a:xfrm>
          <a:prstGeom prst="rect">
            <a:avLst/>
          </a:prstGeom>
        </p:spPr>
      </p:pic>
      <p:sp>
        <p:nvSpPr>
          <p:cNvPr id="10" name="Text Box 9"/>
          <p:cNvSpPr txBox="1">
            <a:spLocks noChangeArrowheads="1"/>
          </p:cNvSpPr>
          <p:nvPr userDrawn="1"/>
        </p:nvSpPr>
        <p:spPr bwMode="auto">
          <a:xfrm>
            <a:off x="6212163" y="6327775"/>
            <a:ext cx="3581400" cy="457200"/>
          </a:xfrm>
          <a:prstGeom prst="rect">
            <a:avLst/>
          </a:prstGeom>
          <a:noFill/>
          <a:ln w="107950" cap="sq">
            <a:noFill/>
            <a:miter lim="800000"/>
            <a:headEnd/>
            <a:tailEnd/>
          </a:ln>
          <a:effectLst/>
        </p:spPr>
        <p:txBody>
          <a:bodyPr>
            <a:spAutoFit/>
          </a:bodyPr>
          <a:lstStyle/>
          <a:p>
            <a:pPr>
              <a:defRPr/>
            </a:pPr>
            <a:r>
              <a:rPr lang="en-US" sz="1200" b="0" i="1" dirty="0">
                <a:solidFill>
                  <a:schemeClr val="bg1"/>
                </a:solidFill>
                <a:latin typeface="Arial" charset="0"/>
              </a:rPr>
              <a:t>© Prof. J-B.E.M. Steenkamp</a:t>
            </a:r>
          </a:p>
          <a:p>
            <a:pPr>
              <a:defRPr/>
            </a:pPr>
            <a:r>
              <a:rPr lang="en-US" sz="1200" b="0" i="1" dirty="0">
                <a:solidFill>
                  <a:schemeClr val="bg1"/>
                </a:solidFill>
                <a:latin typeface="Arial" charset="0"/>
              </a:rPr>
              <a:t>Not to be </a:t>
            </a:r>
            <a:r>
              <a:rPr lang="en-US" sz="1200" b="0" i="1" dirty="0" smtClean="0">
                <a:solidFill>
                  <a:schemeClr val="bg1"/>
                </a:solidFill>
                <a:latin typeface="Arial" charset="0"/>
              </a:rPr>
              <a:t>reproduced </a:t>
            </a:r>
            <a:r>
              <a:rPr lang="en-US" sz="1200" b="0" i="1" dirty="0">
                <a:solidFill>
                  <a:schemeClr val="bg1"/>
                </a:solidFill>
                <a:latin typeface="Arial" charset="0"/>
              </a:rPr>
              <a:t>without permission</a:t>
            </a:r>
            <a:endParaRPr lang="nl-NL" sz="1200" b="0" i="1" dirty="0">
              <a:solidFill>
                <a:schemeClr val="bg1"/>
              </a:solidFill>
              <a:latin typeface="Arial"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6579" y="982977"/>
            <a:ext cx="8229600" cy="1143000"/>
          </a:xfrm>
          <a:prstGeom prst="rect">
            <a:avLst/>
          </a:prstGeom>
        </p:spPr>
        <p:txBody>
          <a:bodyPr/>
          <a:lstStyle>
            <a:lvl1pPr algn="l">
              <a:defRPr sz="7200">
                <a:latin typeface="Arial"/>
                <a:cs typeface="Arial"/>
              </a:defRPr>
            </a:lvl1pPr>
          </a:lstStyle>
          <a:p>
            <a:r>
              <a:rPr lang="en-US" dirty="0" smtClean="0"/>
              <a:t>Click to edit Master title style</a:t>
            </a:r>
            <a:endParaRPr lang="en-US" dirty="0"/>
          </a:p>
        </p:txBody>
      </p:sp>
      <p:sp>
        <p:nvSpPr>
          <p:cNvPr id="6" name="Rectangle 5"/>
          <p:cNvSpPr/>
          <p:nvPr userDrawn="1"/>
        </p:nvSpPr>
        <p:spPr>
          <a:xfrm>
            <a:off x="74378" y="6068368"/>
            <a:ext cx="9006121" cy="70919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 name="Rectangle 7"/>
          <p:cNvSpPr/>
          <p:nvPr userDrawn="1"/>
        </p:nvSpPr>
        <p:spPr>
          <a:xfrm>
            <a:off x="69850" y="69851"/>
            <a:ext cx="9007475" cy="6715124"/>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0" name="Picture 9" descr="unc kfbs logo white stacked 96-dpi.png"/>
          <p:cNvPicPr>
            <a:picLocks noChangeAspect="1"/>
          </p:cNvPicPr>
          <p:nvPr userDrawn="1"/>
        </p:nvPicPr>
        <p:blipFill>
          <a:blip r:embed="rId2"/>
          <a:stretch>
            <a:fillRect/>
          </a:stretch>
        </p:blipFill>
        <p:spPr>
          <a:xfrm>
            <a:off x="280460" y="6216454"/>
            <a:ext cx="1370542" cy="416126"/>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74378" y="6068368"/>
            <a:ext cx="9006121" cy="70919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Rectangle 6"/>
          <p:cNvSpPr/>
          <p:nvPr userDrawn="1"/>
        </p:nvSpPr>
        <p:spPr>
          <a:xfrm>
            <a:off x="69850" y="69851"/>
            <a:ext cx="9007475" cy="6715124"/>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8" name="Picture 7" descr="unc kfbs logo white stacked 96-dpi.png"/>
          <p:cNvPicPr>
            <a:picLocks noChangeAspect="1"/>
          </p:cNvPicPr>
          <p:nvPr userDrawn="1"/>
        </p:nvPicPr>
        <p:blipFill>
          <a:blip r:embed="rId2"/>
          <a:stretch>
            <a:fillRect/>
          </a:stretch>
        </p:blipFill>
        <p:spPr>
          <a:xfrm>
            <a:off x="280460" y="6216454"/>
            <a:ext cx="1370542" cy="41612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0818" y="3573071"/>
            <a:ext cx="6400800" cy="1752600"/>
          </a:xfrm>
          <a:prstGeom prst="rect">
            <a:avLst/>
          </a:prstGeom>
        </p:spPr>
        <p:txBody>
          <a:bodyPr>
            <a:normAutofit/>
          </a:bodyPr>
          <a:lstStyle>
            <a:lvl1pPr marL="0" indent="0" algn="l">
              <a:buNone/>
              <a:defRPr sz="2400" b="0" i="0">
                <a:solidFill>
                  <a:srgbClr val="56A0D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a:xfrm>
            <a:off x="74378" y="6068368"/>
            <a:ext cx="9006121" cy="70919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pic>
        <p:nvPicPr>
          <p:cNvPr id="8" name="Picture 7"/>
          <p:cNvPicPr>
            <a:picLocks noChangeAspect="1"/>
          </p:cNvPicPr>
          <p:nvPr userDrawn="1"/>
        </p:nvPicPr>
        <p:blipFill>
          <a:blip r:embed="rId2"/>
          <a:stretch>
            <a:fillRect/>
          </a:stretch>
        </p:blipFill>
        <p:spPr>
          <a:xfrm>
            <a:off x="5543034" y="3733800"/>
            <a:ext cx="5016500" cy="6248400"/>
          </a:xfrm>
          <a:prstGeom prst="rect">
            <a:avLst/>
          </a:prstGeom>
        </p:spPr>
      </p:pic>
      <p:sp>
        <p:nvSpPr>
          <p:cNvPr id="10" name="Rectangle 9"/>
          <p:cNvSpPr/>
          <p:nvPr userDrawn="1"/>
        </p:nvSpPr>
        <p:spPr>
          <a:xfrm>
            <a:off x="69850" y="69851"/>
            <a:ext cx="9007475" cy="6715124"/>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sp>
        <p:nvSpPr>
          <p:cNvPr id="2" name="Title 1"/>
          <p:cNvSpPr>
            <a:spLocks noGrp="1"/>
          </p:cNvSpPr>
          <p:nvPr>
            <p:ph type="ctrTitle"/>
          </p:nvPr>
        </p:nvSpPr>
        <p:spPr>
          <a:xfrm>
            <a:off x="572726" y="982977"/>
            <a:ext cx="7772400" cy="2287812"/>
          </a:xfrm>
          <a:prstGeom prst="rect">
            <a:avLst/>
          </a:prstGeom>
        </p:spPr>
        <p:txBody>
          <a:bodyPr anchor="b">
            <a:noAutofit/>
          </a:bodyPr>
          <a:lstStyle>
            <a:lvl1pPr algn="l">
              <a:defRPr sz="7200" b="0" i="0">
                <a:latin typeface="Arial"/>
                <a:cs typeface="Arial"/>
              </a:defRPr>
            </a:lvl1pPr>
          </a:lstStyle>
          <a:p>
            <a:r>
              <a:rPr lang="en-US" dirty="0" smtClean="0"/>
              <a:t>Click to edit Master title style</a:t>
            </a:r>
            <a:endParaRPr lang="en-US" dirty="0"/>
          </a:p>
        </p:txBody>
      </p:sp>
      <p:pic>
        <p:nvPicPr>
          <p:cNvPr id="11" name="Picture 10" descr="unc kfbs logo white stacked 96-dpi.png"/>
          <p:cNvPicPr>
            <a:picLocks noChangeAspect="1"/>
          </p:cNvPicPr>
          <p:nvPr userDrawn="1"/>
        </p:nvPicPr>
        <p:blipFill>
          <a:blip r:embed="rId3"/>
          <a:stretch>
            <a:fillRect/>
          </a:stretch>
        </p:blipFill>
        <p:spPr>
          <a:xfrm>
            <a:off x="280460" y="6216454"/>
            <a:ext cx="1370542" cy="416126"/>
          </a:xfrm>
          <a:prstGeom prst="rect">
            <a:avLst/>
          </a:prstGeom>
        </p:spPr>
      </p:pic>
      <p:sp>
        <p:nvSpPr>
          <p:cNvPr id="9" name="Text Box 9"/>
          <p:cNvSpPr txBox="1">
            <a:spLocks noChangeArrowheads="1"/>
          </p:cNvSpPr>
          <p:nvPr userDrawn="1"/>
        </p:nvSpPr>
        <p:spPr bwMode="auto">
          <a:xfrm>
            <a:off x="3200400" y="6324600"/>
            <a:ext cx="3581400" cy="457200"/>
          </a:xfrm>
          <a:prstGeom prst="rect">
            <a:avLst/>
          </a:prstGeom>
          <a:noFill/>
          <a:ln w="107950" cap="sq">
            <a:noFill/>
            <a:miter lim="800000"/>
            <a:headEnd/>
            <a:tailEnd/>
          </a:ln>
          <a:effectLst/>
        </p:spPr>
        <p:txBody>
          <a:bodyPr>
            <a:spAutoFit/>
          </a:bodyPr>
          <a:lstStyle/>
          <a:p>
            <a:pPr>
              <a:defRPr/>
            </a:pPr>
            <a:r>
              <a:rPr lang="en-US" sz="1200" i="1" dirty="0">
                <a:solidFill>
                  <a:prstClr val="white"/>
                </a:solidFill>
              </a:rPr>
              <a:t>© Prof. J-B.E.M. Steenkamp</a:t>
            </a:r>
          </a:p>
          <a:p>
            <a:pPr>
              <a:defRPr/>
            </a:pPr>
            <a:r>
              <a:rPr lang="en-US" sz="1200" i="1" dirty="0">
                <a:solidFill>
                  <a:prstClr val="white"/>
                </a:solidFill>
              </a:rPr>
              <a:t>Not to be used or reproduced without permission</a:t>
            </a:r>
            <a:endParaRPr lang="nl-NL" sz="1200" i="1" dirty="0">
              <a:solidFill>
                <a:prstClr val="white"/>
              </a:solidFill>
            </a:endParaRPr>
          </a:p>
        </p:txBody>
      </p:sp>
    </p:spTree>
    <p:extLst>
      <p:ext uri="{BB962C8B-B14F-4D97-AF65-F5344CB8AC3E}">
        <p14:creationId xmlns:p14="http://schemas.microsoft.com/office/powerpoint/2010/main" val="31662632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536" y="419529"/>
            <a:ext cx="8109305" cy="1143000"/>
          </a:xfrm>
          <a:prstGeom prst="rect">
            <a:avLst/>
          </a:prstGeom>
        </p:spPr>
        <p:txBody>
          <a:bodyPr>
            <a:normAutofit/>
          </a:bodyPr>
          <a:lstStyle>
            <a:lvl1pPr algn="l">
              <a:defRPr sz="4000" b="0" i="0">
                <a:solidFill>
                  <a:srgbClr val="56A0D3"/>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76536" y="1591678"/>
            <a:ext cx="8109305" cy="4383100"/>
          </a:xfrm>
          <a:prstGeom prst="rect">
            <a:avLst/>
          </a:prstGeom>
        </p:spPr>
        <p:txBody>
          <a:bodyPr/>
          <a:lstStyle>
            <a:lvl1pPr>
              <a:defRPr sz="2800" b="0" i="0">
                <a:latin typeface="Arial"/>
                <a:cs typeface="Arial"/>
              </a:defRPr>
            </a:lvl1pPr>
            <a:lvl2pPr>
              <a:defRPr sz="2600" b="0" i="0">
                <a:latin typeface="Arial"/>
                <a:cs typeface="Arial"/>
              </a:defRPr>
            </a:lvl2pPr>
            <a:lvl3pPr>
              <a:buFont typeface="Wingdings" charset="2"/>
              <a:buChar char="§"/>
              <a:defRPr sz="2400" b="0" i="0">
                <a:latin typeface="Arial"/>
                <a:cs typeface="Arial"/>
              </a:defRPr>
            </a:lvl3pPr>
            <a:lvl4pPr>
              <a:buSzPct val="75000"/>
              <a:buFont typeface="Wingdings" charset="2"/>
              <a:buChar char=""/>
              <a:defRPr sz="2200" b="0" i="0">
                <a:latin typeface="Arial"/>
                <a:cs typeface="Arial"/>
              </a:defRPr>
            </a:lvl4pPr>
            <a:lvl5pPr>
              <a:defRPr sz="2000" b="0"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74378" y="6068368"/>
            <a:ext cx="9006121" cy="70919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sp>
        <p:nvSpPr>
          <p:cNvPr id="9" name="Rectangle 8"/>
          <p:cNvSpPr/>
          <p:nvPr userDrawn="1"/>
        </p:nvSpPr>
        <p:spPr>
          <a:xfrm>
            <a:off x="69850" y="69851"/>
            <a:ext cx="9007475" cy="6715124"/>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pic>
        <p:nvPicPr>
          <p:cNvPr id="11" name="Picture 10" descr="unc kfbs logo white stacked 96-dpi.png"/>
          <p:cNvPicPr>
            <a:picLocks noChangeAspect="1"/>
          </p:cNvPicPr>
          <p:nvPr userDrawn="1"/>
        </p:nvPicPr>
        <p:blipFill>
          <a:blip r:embed="rId2"/>
          <a:stretch>
            <a:fillRect/>
          </a:stretch>
        </p:blipFill>
        <p:spPr>
          <a:xfrm>
            <a:off x="280460" y="6216454"/>
            <a:ext cx="1370542" cy="416126"/>
          </a:xfrm>
          <a:prstGeom prst="rect">
            <a:avLst/>
          </a:prstGeom>
        </p:spPr>
      </p:pic>
      <p:sp>
        <p:nvSpPr>
          <p:cNvPr id="10" name="Text Box 9"/>
          <p:cNvSpPr txBox="1">
            <a:spLocks noChangeArrowheads="1"/>
          </p:cNvSpPr>
          <p:nvPr userDrawn="1"/>
        </p:nvSpPr>
        <p:spPr bwMode="auto">
          <a:xfrm>
            <a:off x="5661973" y="6356495"/>
            <a:ext cx="3581400" cy="457200"/>
          </a:xfrm>
          <a:prstGeom prst="rect">
            <a:avLst/>
          </a:prstGeom>
          <a:noFill/>
          <a:ln w="107950" cap="sq">
            <a:noFill/>
            <a:miter lim="800000"/>
            <a:headEnd/>
            <a:tailEnd/>
          </a:ln>
          <a:effectLst/>
        </p:spPr>
        <p:txBody>
          <a:bodyPr>
            <a:spAutoFit/>
          </a:bodyPr>
          <a:lstStyle/>
          <a:p>
            <a:pPr>
              <a:defRPr/>
            </a:pPr>
            <a:r>
              <a:rPr lang="en-US" sz="1200" i="1" dirty="0">
                <a:solidFill>
                  <a:prstClr val="white"/>
                </a:solidFill>
              </a:rPr>
              <a:t>© Prof. J-B.E.M. Steenkamp</a:t>
            </a:r>
          </a:p>
          <a:p>
            <a:pPr>
              <a:defRPr/>
            </a:pPr>
            <a:r>
              <a:rPr lang="en-US" sz="1200" i="1" dirty="0">
                <a:solidFill>
                  <a:prstClr val="white"/>
                </a:solidFill>
              </a:rPr>
              <a:t>Not to be used or reproduced without permission</a:t>
            </a:r>
            <a:endParaRPr lang="nl-NL" sz="1200" i="1" dirty="0">
              <a:solidFill>
                <a:prstClr val="white"/>
              </a:solidFill>
            </a:endParaRPr>
          </a:p>
        </p:txBody>
      </p:sp>
    </p:spTree>
    <p:extLst>
      <p:ext uri="{BB962C8B-B14F-4D97-AF65-F5344CB8AC3E}">
        <p14:creationId xmlns:p14="http://schemas.microsoft.com/office/powerpoint/2010/main" val="37222908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6579" y="982977"/>
            <a:ext cx="8229600" cy="1143000"/>
          </a:xfrm>
          <a:prstGeom prst="rect">
            <a:avLst/>
          </a:prstGeom>
        </p:spPr>
        <p:txBody>
          <a:bodyPr/>
          <a:lstStyle>
            <a:lvl1pPr algn="l">
              <a:defRPr sz="7200">
                <a:latin typeface="Arial"/>
                <a:cs typeface="Arial"/>
              </a:defRPr>
            </a:lvl1pPr>
          </a:lstStyle>
          <a:p>
            <a:r>
              <a:rPr lang="en-US" dirty="0" smtClean="0"/>
              <a:t>Click to edit Master title style</a:t>
            </a:r>
            <a:endParaRPr lang="en-US" dirty="0"/>
          </a:p>
        </p:txBody>
      </p:sp>
      <p:sp>
        <p:nvSpPr>
          <p:cNvPr id="6" name="Rectangle 5"/>
          <p:cNvSpPr/>
          <p:nvPr userDrawn="1"/>
        </p:nvSpPr>
        <p:spPr>
          <a:xfrm>
            <a:off x="74378" y="6068368"/>
            <a:ext cx="9006121" cy="70919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sp>
        <p:nvSpPr>
          <p:cNvPr id="8" name="Rectangle 7"/>
          <p:cNvSpPr/>
          <p:nvPr userDrawn="1"/>
        </p:nvSpPr>
        <p:spPr>
          <a:xfrm>
            <a:off x="69850" y="69851"/>
            <a:ext cx="9007475" cy="6715124"/>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pic>
        <p:nvPicPr>
          <p:cNvPr id="10" name="Picture 9" descr="unc kfbs logo white stacked 96-dpi.png"/>
          <p:cNvPicPr>
            <a:picLocks noChangeAspect="1"/>
          </p:cNvPicPr>
          <p:nvPr userDrawn="1"/>
        </p:nvPicPr>
        <p:blipFill>
          <a:blip r:embed="rId2"/>
          <a:stretch>
            <a:fillRect/>
          </a:stretch>
        </p:blipFill>
        <p:spPr>
          <a:xfrm>
            <a:off x="280460" y="6216454"/>
            <a:ext cx="1370542" cy="416126"/>
          </a:xfrm>
          <a:prstGeom prst="rect">
            <a:avLst/>
          </a:prstGeom>
        </p:spPr>
      </p:pic>
    </p:spTree>
    <p:extLst>
      <p:ext uri="{BB962C8B-B14F-4D97-AF65-F5344CB8AC3E}">
        <p14:creationId xmlns:p14="http://schemas.microsoft.com/office/powerpoint/2010/main" val="9681920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74378" y="6068368"/>
            <a:ext cx="9006121" cy="70919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sp>
        <p:nvSpPr>
          <p:cNvPr id="7" name="Rectangle 6"/>
          <p:cNvSpPr/>
          <p:nvPr userDrawn="1"/>
        </p:nvSpPr>
        <p:spPr>
          <a:xfrm>
            <a:off x="69850" y="69851"/>
            <a:ext cx="9007475" cy="6715124"/>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pic>
        <p:nvPicPr>
          <p:cNvPr id="8" name="Picture 7" descr="unc kfbs logo white stacked 96-dpi.png"/>
          <p:cNvPicPr>
            <a:picLocks noChangeAspect="1"/>
          </p:cNvPicPr>
          <p:nvPr userDrawn="1"/>
        </p:nvPicPr>
        <p:blipFill>
          <a:blip r:embed="rId2"/>
          <a:stretch>
            <a:fillRect/>
          </a:stretch>
        </p:blipFill>
        <p:spPr>
          <a:xfrm>
            <a:off x="280460" y="6216454"/>
            <a:ext cx="1370542" cy="416126"/>
          </a:xfrm>
          <a:prstGeom prst="rect">
            <a:avLst/>
          </a:prstGeom>
        </p:spPr>
      </p:pic>
    </p:spTree>
    <p:extLst>
      <p:ext uri="{BB962C8B-B14F-4D97-AF65-F5344CB8AC3E}">
        <p14:creationId xmlns:p14="http://schemas.microsoft.com/office/powerpoint/2010/main" val="19946458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12185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gif"/><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jhFqSlvbKAM"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QYFSJytjvyQ" TargetMode="External"/><Relationship Id="rId2" Type="http://schemas.openxmlformats.org/officeDocument/2006/relationships/hyperlink" Target="https://www.youtube.com/watch?v=p3ZczKgStuM" TargetMode="Externa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OmBt-JVIc30"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XAf37y4Wjh4"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wmf"/><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581298" y="3318661"/>
            <a:ext cx="1369905" cy="1905000"/>
          </a:xfrm>
          <a:prstGeom prst="rect">
            <a:avLst/>
          </a:prstGeom>
          <a:gradFill flip="none" rotWithShape="1">
            <a:gsLst>
              <a:gs pos="0">
                <a:schemeClr val="accent1"/>
              </a:gs>
              <a:gs pos="25000">
                <a:schemeClr val="accent1">
                  <a:lumMod val="40000"/>
                  <a:lumOff val="60000"/>
                </a:schemeClr>
              </a:gs>
              <a:gs pos="98750">
                <a:schemeClr val="bg1"/>
              </a:gs>
              <a:gs pos="80000">
                <a:schemeClr val="accent1">
                  <a:lumMod val="20000"/>
                  <a:lumOff val="80000"/>
                </a:schemeClr>
              </a:gs>
            </a:gsLst>
            <a:lin ang="1890000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4" name="Pentagon 3"/>
          <p:cNvSpPr/>
          <p:nvPr/>
        </p:nvSpPr>
        <p:spPr>
          <a:xfrm>
            <a:off x="845493" y="1489861"/>
            <a:ext cx="6313843" cy="649680"/>
          </a:xfrm>
          <a:prstGeom prst="homePlate">
            <a:avLst>
              <a:gd name="adj" fmla="val 74212"/>
            </a:avLst>
          </a:prstGeom>
          <a:gradFill>
            <a:gsLst>
              <a:gs pos="0">
                <a:schemeClr val="accent1"/>
              </a:gs>
              <a:gs pos="25000">
                <a:schemeClr val="accent1">
                  <a:lumMod val="40000"/>
                  <a:lumOff val="60000"/>
                </a:schemeClr>
              </a:gs>
              <a:gs pos="99583">
                <a:schemeClr val="bg1"/>
              </a:gs>
              <a:gs pos="75000">
                <a:schemeClr val="accent1">
                  <a:lumMod val="20000"/>
                  <a:lumOff val="80000"/>
                </a:schemeClr>
              </a:gs>
            </a:gsLst>
            <a:lin ang="18900000" scaled="1"/>
          </a:gradFill>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5" name="Rectangle 4"/>
          <p:cNvSpPr/>
          <p:nvPr/>
        </p:nvSpPr>
        <p:spPr>
          <a:xfrm>
            <a:off x="845493" y="3318661"/>
            <a:ext cx="1364307" cy="1905000"/>
          </a:xfrm>
          <a:prstGeom prst="rect">
            <a:avLst/>
          </a:prstGeom>
          <a:gradFill flip="none" rotWithShape="1">
            <a:gsLst>
              <a:gs pos="0">
                <a:schemeClr val="accent1"/>
              </a:gs>
              <a:gs pos="25000">
                <a:schemeClr val="accent1">
                  <a:lumMod val="40000"/>
                  <a:lumOff val="60000"/>
                </a:schemeClr>
              </a:gs>
              <a:gs pos="100000">
                <a:schemeClr val="bg1"/>
              </a:gs>
              <a:gs pos="80000">
                <a:schemeClr val="accent1">
                  <a:lumMod val="20000"/>
                  <a:lumOff val="80000"/>
                </a:schemeClr>
              </a:gs>
            </a:gsLst>
            <a:lin ang="1890000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6" name="Rectangle 5"/>
          <p:cNvSpPr/>
          <p:nvPr/>
        </p:nvSpPr>
        <p:spPr>
          <a:xfrm>
            <a:off x="2213264" y="3318661"/>
            <a:ext cx="1369905" cy="1905000"/>
          </a:xfrm>
          <a:prstGeom prst="rect">
            <a:avLst/>
          </a:prstGeom>
          <a:gradFill flip="none" rotWithShape="1">
            <a:gsLst>
              <a:gs pos="0">
                <a:schemeClr val="accent1"/>
              </a:gs>
              <a:gs pos="25000">
                <a:schemeClr val="accent1">
                  <a:lumMod val="40000"/>
                  <a:lumOff val="60000"/>
                </a:schemeClr>
              </a:gs>
              <a:gs pos="98750">
                <a:schemeClr val="bg1"/>
              </a:gs>
              <a:gs pos="80000">
                <a:schemeClr val="accent1">
                  <a:lumMod val="20000"/>
                  <a:lumOff val="80000"/>
                </a:schemeClr>
              </a:gs>
            </a:gsLst>
            <a:lin ang="1890000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7" name="Pentagon 9"/>
          <p:cNvSpPr/>
          <p:nvPr/>
        </p:nvSpPr>
        <p:spPr>
          <a:xfrm>
            <a:off x="4951204" y="3318661"/>
            <a:ext cx="2741402" cy="1905000"/>
          </a:xfrm>
          <a:custGeom>
            <a:avLst/>
            <a:gdLst>
              <a:gd name="connsiteX0" fmla="*/ 0 w 3124200"/>
              <a:gd name="connsiteY0" fmla="*/ 0 h 1828800"/>
              <a:gd name="connsiteX1" fmla="*/ 2209800 w 3124200"/>
              <a:gd name="connsiteY1" fmla="*/ 0 h 1828800"/>
              <a:gd name="connsiteX2" fmla="*/ 3124200 w 3124200"/>
              <a:gd name="connsiteY2" fmla="*/ 914400 h 1828800"/>
              <a:gd name="connsiteX3" fmla="*/ 2209800 w 3124200"/>
              <a:gd name="connsiteY3" fmla="*/ 1828800 h 1828800"/>
              <a:gd name="connsiteX4" fmla="*/ 0 w 3124200"/>
              <a:gd name="connsiteY4" fmla="*/ 1828800 h 1828800"/>
              <a:gd name="connsiteX5" fmla="*/ 0 w 3124200"/>
              <a:gd name="connsiteY5" fmla="*/ 0 h 1828800"/>
              <a:gd name="connsiteX0" fmla="*/ 0 w 3124200"/>
              <a:gd name="connsiteY0" fmla="*/ 0 h 1828800"/>
              <a:gd name="connsiteX1" fmla="*/ 3069772 w 3124200"/>
              <a:gd name="connsiteY1" fmla="*/ 10886 h 1828800"/>
              <a:gd name="connsiteX2" fmla="*/ 3124200 w 3124200"/>
              <a:gd name="connsiteY2" fmla="*/ 914400 h 1828800"/>
              <a:gd name="connsiteX3" fmla="*/ 2209800 w 3124200"/>
              <a:gd name="connsiteY3" fmla="*/ 1828800 h 1828800"/>
              <a:gd name="connsiteX4" fmla="*/ 0 w 3124200"/>
              <a:gd name="connsiteY4" fmla="*/ 1828800 h 1828800"/>
              <a:gd name="connsiteX5" fmla="*/ 0 w 3124200"/>
              <a:gd name="connsiteY5" fmla="*/ 0 h 1828800"/>
              <a:gd name="connsiteX0" fmla="*/ 0 w 3124200"/>
              <a:gd name="connsiteY0" fmla="*/ 0 h 1828800"/>
              <a:gd name="connsiteX1" fmla="*/ 3069772 w 3124200"/>
              <a:gd name="connsiteY1" fmla="*/ 10886 h 1828800"/>
              <a:gd name="connsiteX2" fmla="*/ 3124200 w 3124200"/>
              <a:gd name="connsiteY2" fmla="*/ 914400 h 1828800"/>
              <a:gd name="connsiteX3" fmla="*/ 1901404 w 3124200"/>
              <a:gd name="connsiteY3" fmla="*/ 1828800 h 1828800"/>
              <a:gd name="connsiteX4" fmla="*/ 0 w 3124200"/>
              <a:gd name="connsiteY4" fmla="*/ 1828800 h 1828800"/>
              <a:gd name="connsiteX5" fmla="*/ 0 w 31242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4200" h="1828800">
                <a:moveTo>
                  <a:pt x="0" y="0"/>
                </a:moveTo>
                <a:lnTo>
                  <a:pt x="3069772" y="10886"/>
                </a:lnTo>
                <a:lnTo>
                  <a:pt x="3124200" y="914400"/>
                </a:lnTo>
                <a:lnTo>
                  <a:pt x="1901404" y="1828800"/>
                </a:lnTo>
                <a:lnTo>
                  <a:pt x="0" y="1828800"/>
                </a:lnTo>
                <a:lnTo>
                  <a:pt x="0" y="0"/>
                </a:lnTo>
                <a:close/>
              </a:path>
            </a:pathLst>
          </a:custGeom>
          <a:gradFill flip="none" rotWithShape="1">
            <a:gsLst>
              <a:gs pos="0">
                <a:schemeClr val="accent1"/>
              </a:gs>
              <a:gs pos="25000">
                <a:schemeClr val="accent1">
                  <a:lumMod val="40000"/>
                  <a:lumOff val="60000"/>
                </a:schemeClr>
              </a:gs>
              <a:gs pos="79600">
                <a:schemeClr val="accent1">
                  <a:lumMod val="20000"/>
                  <a:lumOff val="80000"/>
                </a:schemeClr>
              </a:gs>
              <a:gs pos="100000">
                <a:schemeClr val="bg1"/>
              </a:gs>
            </a:gsLst>
            <a:lin ang="1890000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8" name="Pentagon 7"/>
          <p:cNvSpPr/>
          <p:nvPr/>
        </p:nvSpPr>
        <p:spPr>
          <a:xfrm>
            <a:off x="845492" y="2139541"/>
            <a:ext cx="6847113" cy="639291"/>
          </a:xfrm>
          <a:prstGeom prst="homePlate">
            <a:avLst/>
          </a:prstGeom>
          <a:gradFill flip="none" rotWithShape="1">
            <a:gsLst>
              <a:gs pos="0">
                <a:schemeClr val="accent1"/>
              </a:gs>
              <a:gs pos="25000">
                <a:schemeClr val="accent1">
                  <a:lumMod val="40000"/>
                  <a:lumOff val="60000"/>
                </a:schemeClr>
              </a:gs>
              <a:gs pos="98333">
                <a:schemeClr val="bg1"/>
              </a:gs>
              <a:gs pos="75000">
                <a:schemeClr val="accent1">
                  <a:lumMod val="20000"/>
                  <a:lumOff val="80000"/>
                </a:schemeClr>
              </a:gs>
            </a:gsLst>
            <a:lin ang="1890000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10" name="TextBox 9"/>
          <p:cNvSpPr txBox="1"/>
          <p:nvPr/>
        </p:nvSpPr>
        <p:spPr>
          <a:xfrm>
            <a:off x="921693" y="1642261"/>
            <a:ext cx="4724400" cy="323165"/>
          </a:xfrm>
          <a:prstGeom prst="rect">
            <a:avLst/>
          </a:prstGeom>
          <a:noFill/>
        </p:spPr>
        <p:txBody>
          <a:bodyPr wrap="square" rtlCol="0">
            <a:spAutoFit/>
          </a:bodyPr>
          <a:lstStyle/>
          <a:p>
            <a:pPr defTabSz="457200">
              <a:spcAft>
                <a:spcPts val="600"/>
              </a:spcAft>
            </a:pPr>
            <a:r>
              <a:rPr lang="en-US" sz="1500" dirty="0">
                <a:solidFill>
                  <a:prstClr val="black"/>
                </a:solidFill>
                <a:cs typeface="Times New Roman" panose="02020603050405020304" pitchFamily="18" charset="0"/>
              </a:rPr>
              <a:t>Organizational s</a:t>
            </a:r>
            <a:r>
              <a:rPr lang="en-US" sz="1500" dirty="0" smtClean="0">
                <a:solidFill>
                  <a:prstClr val="black"/>
                </a:solidFill>
                <a:cs typeface="Times New Roman" panose="02020603050405020304" pitchFamily="18" charset="0"/>
              </a:rPr>
              <a:t>tructure</a:t>
            </a:r>
            <a:endParaRPr lang="en-US" sz="1400" i="1" dirty="0">
              <a:solidFill>
                <a:prstClr val="black"/>
              </a:solidFill>
              <a:cs typeface="Times New Roman" panose="02020603050405020304" pitchFamily="18" charset="0"/>
            </a:endParaRPr>
          </a:p>
        </p:txBody>
      </p:sp>
      <p:sp>
        <p:nvSpPr>
          <p:cNvPr id="11" name="TextBox 10"/>
          <p:cNvSpPr txBox="1"/>
          <p:nvPr/>
        </p:nvSpPr>
        <p:spPr>
          <a:xfrm>
            <a:off x="921694" y="2293922"/>
            <a:ext cx="5290456" cy="323165"/>
          </a:xfrm>
          <a:prstGeom prst="rect">
            <a:avLst/>
          </a:prstGeom>
          <a:noFill/>
        </p:spPr>
        <p:txBody>
          <a:bodyPr wrap="square" rtlCol="0">
            <a:spAutoFit/>
          </a:bodyPr>
          <a:lstStyle/>
          <a:p>
            <a:pPr algn="ctr" defTabSz="457200">
              <a:spcAft>
                <a:spcPts val="600"/>
              </a:spcAft>
            </a:pPr>
            <a:r>
              <a:rPr lang="en-US" sz="1500" dirty="0" smtClean="0">
                <a:solidFill>
                  <a:prstClr val="black"/>
                </a:solidFill>
                <a:cs typeface="Times New Roman" panose="02020603050405020304" pitchFamily="18" charset="0"/>
              </a:rPr>
              <a:t>Global brand management</a:t>
            </a:r>
            <a:endParaRPr lang="en-US" sz="1500" dirty="0">
              <a:solidFill>
                <a:prstClr val="black"/>
              </a:solidFill>
              <a:cs typeface="Times New Roman" panose="02020603050405020304" pitchFamily="18" charset="0"/>
            </a:endParaRPr>
          </a:p>
        </p:txBody>
      </p:sp>
      <p:sp>
        <p:nvSpPr>
          <p:cNvPr id="12" name="TextBox 11"/>
          <p:cNvSpPr txBox="1"/>
          <p:nvPr/>
        </p:nvSpPr>
        <p:spPr>
          <a:xfrm>
            <a:off x="818279" y="3820851"/>
            <a:ext cx="1391521" cy="784830"/>
          </a:xfrm>
          <a:prstGeom prst="rect">
            <a:avLst/>
          </a:prstGeom>
          <a:noFill/>
        </p:spPr>
        <p:txBody>
          <a:bodyPr wrap="square" rtlCol="0">
            <a:spAutoFit/>
          </a:bodyPr>
          <a:lstStyle/>
          <a:p>
            <a:pPr algn="ctr" defTabSz="457200">
              <a:spcAft>
                <a:spcPts val="600"/>
              </a:spcAft>
            </a:pPr>
            <a:r>
              <a:rPr lang="en-US" sz="1500" b="1" dirty="0" smtClean="0">
                <a:solidFill>
                  <a:srgbClr val="FF0000"/>
                </a:solidFill>
                <a:cs typeface="Times New Roman" panose="02020603050405020304" pitchFamily="18" charset="0"/>
              </a:rPr>
              <a:t>Dimensions of value creation</a:t>
            </a:r>
            <a:endParaRPr lang="en-US" sz="1500" b="1" dirty="0">
              <a:solidFill>
                <a:srgbClr val="FF0000"/>
              </a:solidFill>
              <a:cs typeface="Times New Roman" panose="02020603050405020304" pitchFamily="18" charset="0"/>
            </a:endParaRPr>
          </a:p>
        </p:txBody>
      </p:sp>
      <p:sp>
        <p:nvSpPr>
          <p:cNvPr id="13" name="TextBox 12"/>
          <p:cNvSpPr txBox="1"/>
          <p:nvPr/>
        </p:nvSpPr>
        <p:spPr>
          <a:xfrm>
            <a:off x="2216728" y="3820851"/>
            <a:ext cx="1369905" cy="553998"/>
          </a:xfrm>
          <a:prstGeom prst="rect">
            <a:avLst/>
          </a:prstGeom>
          <a:noFill/>
        </p:spPr>
        <p:txBody>
          <a:bodyPr wrap="square" rtlCol="0">
            <a:spAutoFit/>
          </a:bodyPr>
          <a:lstStyle/>
          <a:p>
            <a:pPr algn="ctr" defTabSz="457200">
              <a:spcAft>
                <a:spcPts val="600"/>
              </a:spcAft>
            </a:pPr>
            <a:r>
              <a:rPr lang="en-US" sz="1500" dirty="0" smtClean="0">
                <a:solidFill>
                  <a:prstClr val="black"/>
                </a:solidFill>
                <a:cs typeface="Times New Roman" panose="02020603050405020304" pitchFamily="18" charset="0"/>
              </a:rPr>
              <a:t>Customer proposition</a:t>
            </a:r>
            <a:endParaRPr lang="en-US" sz="1500" dirty="0">
              <a:solidFill>
                <a:prstClr val="black"/>
              </a:solidFill>
              <a:cs typeface="Times New Roman" panose="02020603050405020304" pitchFamily="18" charset="0"/>
            </a:endParaRPr>
          </a:p>
        </p:txBody>
      </p:sp>
      <p:sp>
        <p:nvSpPr>
          <p:cNvPr id="14" name="TextBox 13"/>
          <p:cNvSpPr txBox="1"/>
          <p:nvPr/>
        </p:nvSpPr>
        <p:spPr>
          <a:xfrm>
            <a:off x="4954667" y="3828546"/>
            <a:ext cx="1257483" cy="846386"/>
          </a:xfrm>
          <a:prstGeom prst="rect">
            <a:avLst/>
          </a:prstGeom>
          <a:noFill/>
        </p:spPr>
        <p:txBody>
          <a:bodyPr wrap="square" rtlCol="0">
            <a:spAutoFit/>
          </a:bodyPr>
          <a:lstStyle/>
          <a:p>
            <a:pPr algn="ctr" defTabSz="457200">
              <a:spcAft>
                <a:spcPts val="600"/>
              </a:spcAft>
            </a:pPr>
            <a:r>
              <a:rPr lang="en-US" sz="1500" dirty="0" smtClean="0">
                <a:solidFill>
                  <a:prstClr val="black"/>
                </a:solidFill>
                <a:cs typeface="Times New Roman" panose="02020603050405020304" pitchFamily="18" charset="0"/>
              </a:rPr>
              <a:t>Digital strategy</a:t>
            </a:r>
            <a:endParaRPr lang="en-US" sz="1500" dirty="0">
              <a:solidFill>
                <a:prstClr val="black"/>
              </a:solidFill>
              <a:cs typeface="Times New Roman" panose="02020603050405020304" pitchFamily="18" charset="0"/>
            </a:endParaRPr>
          </a:p>
          <a:p>
            <a:pPr algn="just" defTabSz="457200"/>
            <a:r>
              <a:rPr lang="en-US" sz="1400" i="1" dirty="0" smtClean="0">
                <a:solidFill>
                  <a:prstClr val="black"/>
                </a:solidFill>
                <a:cs typeface="Times New Roman" panose="02020603050405020304" pitchFamily="18" charset="0"/>
              </a:rPr>
              <a:t>      </a:t>
            </a:r>
            <a:endParaRPr lang="en-US" sz="1400" i="1" dirty="0">
              <a:solidFill>
                <a:prstClr val="black"/>
              </a:solidFill>
              <a:cs typeface="Times New Roman" panose="02020603050405020304" pitchFamily="18" charset="0"/>
            </a:endParaRPr>
          </a:p>
        </p:txBody>
      </p:sp>
      <p:sp>
        <p:nvSpPr>
          <p:cNvPr id="17" name="TextBox 16"/>
          <p:cNvSpPr txBox="1"/>
          <p:nvPr/>
        </p:nvSpPr>
        <p:spPr>
          <a:xfrm rot="2656692">
            <a:off x="6647729" y="2132340"/>
            <a:ext cx="2626897" cy="323165"/>
          </a:xfrm>
          <a:prstGeom prst="rect">
            <a:avLst/>
          </a:prstGeom>
          <a:noFill/>
        </p:spPr>
        <p:txBody>
          <a:bodyPr wrap="square" rtlCol="0">
            <a:spAutoFit/>
          </a:bodyPr>
          <a:lstStyle/>
          <a:p>
            <a:pPr algn="ctr" defTabSz="457200"/>
            <a:r>
              <a:rPr lang="en-US" sz="1500" b="1" dirty="0">
                <a:solidFill>
                  <a:srgbClr val="FF0000"/>
                </a:solidFill>
                <a:cs typeface="Times New Roman" panose="02020603050405020304" pitchFamily="18" charset="0"/>
              </a:rPr>
              <a:t>Global Brand </a:t>
            </a:r>
          </a:p>
        </p:txBody>
      </p:sp>
      <p:sp>
        <p:nvSpPr>
          <p:cNvPr id="18" name="TextBox 17"/>
          <p:cNvSpPr txBox="1"/>
          <p:nvPr/>
        </p:nvSpPr>
        <p:spPr>
          <a:xfrm rot="8056692">
            <a:off x="6581577" y="4261069"/>
            <a:ext cx="2719555" cy="323165"/>
          </a:xfrm>
          <a:prstGeom prst="rect">
            <a:avLst/>
          </a:prstGeom>
          <a:noFill/>
        </p:spPr>
        <p:txBody>
          <a:bodyPr wrap="square" rtlCol="0">
            <a:spAutoFit/>
          </a:bodyPr>
          <a:lstStyle/>
          <a:p>
            <a:pPr algn="ctr" defTabSz="457200"/>
            <a:r>
              <a:rPr lang="en-US" sz="1500" b="1" dirty="0">
                <a:solidFill>
                  <a:srgbClr val="FF0000"/>
                </a:solidFill>
                <a:cs typeface="Times New Roman" panose="02020603050405020304" pitchFamily="18" charset="0"/>
              </a:rPr>
              <a:t>Performance</a:t>
            </a:r>
          </a:p>
        </p:txBody>
      </p:sp>
      <p:sp>
        <p:nvSpPr>
          <p:cNvPr id="19" name="TextBox 18"/>
          <p:cNvSpPr txBox="1"/>
          <p:nvPr/>
        </p:nvSpPr>
        <p:spPr>
          <a:xfrm rot="16200000">
            <a:off x="-451250" y="2225312"/>
            <a:ext cx="2024901" cy="553998"/>
          </a:xfrm>
          <a:prstGeom prst="rect">
            <a:avLst/>
          </a:prstGeom>
          <a:noFill/>
        </p:spPr>
        <p:txBody>
          <a:bodyPr wrap="square" rtlCol="0">
            <a:spAutoFit/>
          </a:bodyPr>
          <a:lstStyle/>
          <a:p>
            <a:pPr algn="ctr" defTabSz="457200"/>
            <a:r>
              <a:rPr lang="en-US" sz="1500" b="1" dirty="0" smtClean="0">
                <a:solidFill>
                  <a:srgbClr val="FF0000"/>
                </a:solidFill>
                <a:cs typeface="Times New Roman" panose="02020603050405020304" pitchFamily="18" charset="0"/>
              </a:rPr>
              <a:t>Enabling Structures and Processes</a:t>
            </a:r>
            <a:endParaRPr lang="en-US" sz="1500" b="1" dirty="0">
              <a:solidFill>
                <a:srgbClr val="FF0000"/>
              </a:solidFill>
              <a:cs typeface="Times New Roman" panose="02020603050405020304" pitchFamily="18" charset="0"/>
            </a:endParaRPr>
          </a:p>
        </p:txBody>
      </p:sp>
      <p:sp>
        <p:nvSpPr>
          <p:cNvPr id="20" name="TextBox 19"/>
          <p:cNvSpPr txBox="1"/>
          <p:nvPr/>
        </p:nvSpPr>
        <p:spPr>
          <a:xfrm rot="16200000">
            <a:off x="-370554" y="4013212"/>
            <a:ext cx="1866900" cy="553998"/>
          </a:xfrm>
          <a:prstGeom prst="rect">
            <a:avLst/>
          </a:prstGeom>
          <a:noFill/>
        </p:spPr>
        <p:txBody>
          <a:bodyPr wrap="square" rtlCol="0">
            <a:spAutoFit/>
          </a:bodyPr>
          <a:lstStyle/>
          <a:p>
            <a:pPr algn="ctr" defTabSz="457200"/>
            <a:r>
              <a:rPr lang="en-US" sz="1500" b="1" dirty="0">
                <a:solidFill>
                  <a:srgbClr val="FF0000"/>
                </a:solidFill>
                <a:cs typeface="Times New Roman" panose="02020603050405020304" pitchFamily="18" charset="0"/>
              </a:rPr>
              <a:t>Global Brand Building</a:t>
            </a:r>
          </a:p>
        </p:txBody>
      </p:sp>
      <p:sp>
        <p:nvSpPr>
          <p:cNvPr id="21" name="Pentagon 20"/>
          <p:cNvSpPr/>
          <p:nvPr/>
        </p:nvSpPr>
        <p:spPr>
          <a:xfrm>
            <a:off x="845492" y="2778831"/>
            <a:ext cx="7612707" cy="577929"/>
          </a:xfrm>
          <a:prstGeom prst="homePlate">
            <a:avLst/>
          </a:prstGeom>
          <a:gradFill>
            <a:gsLst>
              <a:gs pos="0">
                <a:schemeClr val="accent1"/>
              </a:gs>
              <a:gs pos="25000">
                <a:schemeClr val="accent1">
                  <a:lumMod val="40000"/>
                  <a:lumOff val="60000"/>
                </a:schemeClr>
              </a:gs>
              <a:gs pos="99583">
                <a:schemeClr val="bg1"/>
              </a:gs>
              <a:gs pos="75000">
                <a:schemeClr val="accent1">
                  <a:lumMod val="20000"/>
                  <a:lumOff val="80000"/>
                </a:schemeClr>
              </a:gs>
            </a:gsLst>
            <a:lin ang="18900000" scaled="1"/>
          </a:gradFill>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24" name="TextBox 23"/>
          <p:cNvSpPr txBox="1"/>
          <p:nvPr/>
        </p:nvSpPr>
        <p:spPr>
          <a:xfrm>
            <a:off x="1063703" y="2906212"/>
            <a:ext cx="5290456" cy="323165"/>
          </a:xfrm>
          <a:prstGeom prst="rect">
            <a:avLst/>
          </a:prstGeom>
          <a:noFill/>
        </p:spPr>
        <p:txBody>
          <a:bodyPr wrap="square" rtlCol="0">
            <a:spAutoFit/>
          </a:bodyPr>
          <a:lstStyle/>
          <a:p>
            <a:pPr algn="r" defTabSz="457200">
              <a:spcAft>
                <a:spcPts val="600"/>
              </a:spcAft>
            </a:pPr>
            <a:r>
              <a:rPr lang="en-US" sz="1500" dirty="0" smtClean="0">
                <a:solidFill>
                  <a:prstClr val="black"/>
                </a:solidFill>
                <a:cs typeface="Times New Roman" panose="02020603050405020304" pitchFamily="18" charset="0"/>
              </a:rPr>
              <a:t>Corporate social </a:t>
            </a:r>
            <a:r>
              <a:rPr lang="en-US" sz="1500" dirty="0">
                <a:solidFill>
                  <a:prstClr val="black"/>
                </a:solidFill>
                <a:cs typeface="Times New Roman" panose="02020603050405020304" pitchFamily="18" charset="0"/>
              </a:rPr>
              <a:t>r</a:t>
            </a:r>
            <a:r>
              <a:rPr lang="en-US" sz="1500" dirty="0" smtClean="0">
                <a:solidFill>
                  <a:prstClr val="black"/>
                </a:solidFill>
                <a:cs typeface="Times New Roman" panose="02020603050405020304" pitchFamily="18" charset="0"/>
              </a:rPr>
              <a:t>esponsibility</a:t>
            </a:r>
            <a:endParaRPr lang="en-US" sz="1500" dirty="0">
              <a:solidFill>
                <a:prstClr val="black"/>
              </a:solidFill>
              <a:cs typeface="Times New Roman" panose="02020603050405020304" pitchFamily="18" charset="0"/>
            </a:endParaRPr>
          </a:p>
        </p:txBody>
      </p:sp>
      <p:sp>
        <p:nvSpPr>
          <p:cNvPr id="9" name="Chevron 8"/>
          <p:cNvSpPr/>
          <p:nvPr/>
        </p:nvSpPr>
        <p:spPr>
          <a:xfrm>
            <a:off x="5646093" y="1489861"/>
            <a:ext cx="3124200" cy="3733800"/>
          </a:xfrm>
          <a:prstGeom prst="chevron">
            <a:avLst>
              <a:gd name="adj" fmla="val 60964"/>
            </a:avLst>
          </a:prstGeom>
          <a:gradFill flip="none" rotWithShape="1">
            <a:gsLst>
              <a:gs pos="80000">
                <a:schemeClr val="accent1">
                  <a:lumMod val="20000"/>
                  <a:lumOff val="80000"/>
                </a:schemeClr>
              </a:gs>
              <a:gs pos="0">
                <a:schemeClr val="accent1"/>
              </a:gs>
              <a:gs pos="25000">
                <a:schemeClr val="accent1">
                  <a:lumMod val="40000"/>
                  <a:lumOff val="60000"/>
                </a:schemeClr>
              </a:gs>
              <a:gs pos="100000">
                <a:schemeClr val="bg1"/>
              </a:gs>
            </a:gsLst>
            <a:lin ang="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15" name="TextBox 14"/>
          <p:cNvSpPr txBox="1"/>
          <p:nvPr/>
        </p:nvSpPr>
        <p:spPr>
          <a:xfrm rot="2656692">
            <a:off x="6133044" y="2200466"/>
            <a:ext cx="2054179" cy="323165"/>
          </a:xfrm>
          <a:prstGeom prst="rect">
            <a:avLst/>
          </a:prstGeom>
          <a:noFill/>
        </p:spPr>
        <p:txBody>
          <a:bodyPr wrap="square" rtlCol="0">
            <a:spAutoFit/>
          </a:bodyPr>
          <a:lstStyle/>
          <a:p>
            <a:pPr algn="ctr" defTabSz="457200"/>
            <a:r>
              <a:rPr lang="en-US" sz="1500" dirty="0" smtClean="0">
                <a:solidFill>
                  <a:prstClr val="black"/>
                </a:solidFill>
                <a:cs typeface="Times New Roman" panose="02020603050405020304" pitchFamily="18" charset="0"/>
              </a:rPr>
              <a:t>Shareholder value</a:t>
            </a:r>
            <a:endParaRPr lang="en-US" sz="1500" dirty="0">
              <a:solidFill>
                <a:prstClr val="black"/>
              </a:solidFill>
              <a:cs typeface="Times New Roman" panose="02020603050405020304" pitchFamily="18" charset="0"/>
            </a:endParaRPr>
          </a:p>
        </p:txBody>
      </p:sp>
      <p:sp>
        <p:nvSpPr>
          <p:cNvPr id="16" name="TextBox 15"/>
          <p:cNvSpPr txBox="1"/>
          <p:nvPr/>
        </p:nvSpPr>
        <p:spPr>
          <a:xfrm rot="8056692">
            <a:off x="6235748" y="4176722"/>
            <a:ext cx="1985408" cy="323165"/>
          </a:xfrm>
          <a:prstGeom prst="rect">
            <a:avLst/>
          </a:prstGeom>
          <a:noFill/>
        </p:spPr>
        <p:txBody>
          <a:bodyPr wrap="square" rtlCol="0">
            <a:spAutoFit/>
          </a:bodyPr>
          <a:lstStyle/>
          <a:p>
            <a:pPr algn="ctr" defTabSz="457200"/>
            <a:r>
              <a:rPr lang="en-US" sz="1500" dirty="0" smtClean="0">
                <a:solidFill>
                  <a:prstClr val="black"/>
                </a:solidFill>
                <a:cs typeface="Times New Roman" panose="02020603050405020304" pitchFamily="18" charset="0"/>
              </a:rPr>
              <a:t>Global brand equity</a:t>
            </a:r>
            <a:endParaRPr lang="en-US" sz="1500" dirty="0">
              <a:solidFill>
                <a:prstClr val="black"/>
              </a:solidFill>
              <a:cs typeface="Times New Roman" panose="02020603050405020304" pitchFamily="18" charset="0"/>
            </a:endParaRPr>
          </a:p>
        </p:txBody>
      </p:sp>
      <p:sp>
        <p:nvSpPr>
          <p:cNvPr id="26" name="TextBox 25"/>
          <p:cNvSpPr txBox="1"/>
          <p:nvPr/>
        </p:nvSpPr>
        <p:spPr>
          <a:xfrm>
            <a:off x="3584762" y="3820851"/>
            <a:ext cx="1369905" cy="553998"/>
          </a:xfrm>
          <a:prstGeom prst="rect">
            <a:avLst/>
          </a:prstGeom>
          <a:noFill/>
        </p:spPr>
        <p:txBody>
          <a:bodyPr wrap="square" rtlCol="0">
            <a:spAutoFit/>
          </a:bodyPr>
          <a:lstStyle/>
          <a:p>
            <a:pPr algn="ctr" defTabSz="457200">
              <a:spcAft>
                <a:spcPts val="600"/>
              </a:spcAft>
            </a:pPr>
            <a:r>
              <a:rPr lang="en-US" sz="1500" dirty="0" smtClean="0">
                <a:solidFill>
                  <a:prstClr val="black"/>
                </a:solidFill>
                <a:cs typeface="Times New Roman" panose="02020603050405020304" pitchFamily="18" charset="0"/>
              </a:rPr>
              <a:t>Marketing mix program</a:t>
            </a:r>
            <a:endParaRPr lang="en-US" sz="1500" dirty="0">
              <a:solidFill>
                <a:prstClr val="black"/>
              </a:solidFill>
              <a:cs typeface="Times New Roman" panose="02020603050405020304" pitchFamily="18" charset="0"/>
            </a:endParaRPr>
          </a:p>
        </p:txBody>
      </p:sp>
      <p:sp>
        <p:nvSpPr>
          <p:cNvPr id="2" name="Title 1"/>
          <p:cNvSpPr>
            <a:spLocks noGrp="1"/>
          </p:cNvSpPr>
          <p:nvPr>
            <p:ph type="title"/>
          </p:nvPr>
        </p:nvSpPr>
        <p:spPr>
          <a:xfrm>
            <a:off x="152400" y="118261"/>
            <a:ext cx="8109305" cy="1143000"/>
          </a:xfrm>
        </p:spPr>
        <p:txBody>
          <a:bodyPr>
            <a:normAutofit/>
          </a:bodyPr>
          <a:lstStyle/>
          <a:p>
            <a:r>
              <a:rPr lang="en-US" sz="3000" dirty="0" smtClean="0"/>
              <a:t>Global brand value chain</a:t>
            </a:r>
            <a:endParaRPr lang="en-US" sz="3000" dirty="0"/>
          </a:p>
        </p:txBody>
      </p:sp>
    </p:spTree>
    <p:extLst>
      <p:ext uri="{BB962C8B-B14F-4D97-AF65-F5344CB8AC3E}">
        <p14:creationId xmlns:p14="http://schemas.microsoft.com/office/powerpoint/2010/main" val="847012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78" y="66687"/>
            <a:ext cx="8988055" cy="1143000"/>
          </a:xfrm>
        </p:spPr>
        <p:txBody>
          <a:bodyPr>
            <a:normAutofit/>
          </a:bodyPr>
          <a:lstStyle/>
          <a:p>
            <a:r>
              <a:rPr lang="en-US" sz="3000" dirty="0" smtClean="0"/>
              <a:t>Strategies to cope with unfavorable COO</a:t>
            </a:r>
            <a:endParaRPr lang="en-US" sz="3000" dirty="0"/>
          </a:p>
        </p:txBody>
      </p:sp>
      <p:sp>
        <p:nvSpPr>
          <p:cNvPr id="3" name="Content Placeholder 2"/>
          <p:cNvSpPr>
            <a:spLocks noGrp="1"/>
          </p:cNvSpPr>
          <p:nvPr>
            <p:ph idx="1"/>
          </p:nvPr>
        </p:nvSpPr>
        <p:spPr>
          <a:xfrm>
            <a:off x="267786" y="849248"/>
            <a:ext cx="6762668" cy="4383100"/>
          </a:xfrm>
        </p:spPr>
        <p:txBody>
          <a:bodyPr/>
          <a:lstStyle/>
          <a:p>
            <a:pPr>
              <a:spcAft>
                <a:spcPts val="1200"/>
              </a:spcAft>
            </a:pPr>
            <a:r>
              <a:rPr lang="en-US" sz="2400" dirty="0" smtClean="0"/>
              <a:t>Select a brand name that disguises the COO or even invokes a favorable COO</a:t>
            </a:r>
          </a:p>
          <a:p>
            <a:pPr>
              <a:spcAft>
                <a:spcPts val="1200"/>
              </a:spcAft>
            </a:pPr>
            <a:r>
              <a:rPr lang="en-US" sz="2400" dirty="0" smtClean="0"/>
              <a:t>Sell the product at a lower price and gradually move up the value chain</a:t>
            </a:r>
          </a:p>
          <a:p>
            <a:pPr>
              <a:spcAft>
                <a:spcPts val="1200"/>
              </a:spcAft>
            </a:pPr>
            <a:r>
              <a:rPr lang="en-US" sz="2400" dirty="0" smtClean="0"/>
              <a:t>Use highly respected distribution channels – or alternatively, value channels</a:t>
            </a:r>
          </a:p>
          <a:p>
            <a:pPr>
              <a:spcAft>
                <a:spcPts val="1200"/>
              </a:spcAft>
            </a:pPr>
            <a:r>
              <a:rPr lang="en-US" sz="2400" dirty="0" smtClean="0"/>
              <a:t>Offer extra guarantees</a:t>
            </a:r>
          </a:p>
          <a:p>
            <a:pPr>
              <a:spcAft>
                <a:spcPts val="1200"/>
              </a:spcAft>
            </a:pPr>
            <a:r>
              <a:rPr lang="en-US" sz="2400" dirty="0" smtClean="0"/>
              <a:t>Invest heavily in </a:t>
            </a:r>
            <a:r>
              <a:rPr lang="en-US" sz="2400" dirty="0" smtClean="0"/>
              <a:t>promotion</a:t>
            </a:r>
            <a:endParaRPr lang="en-US" sz="2400" dirty="0" smtClean="0"/>
          </a:p>
          <a:p>
            <a:pPr>
              <a:spcAft>
                <a:spcPts val="1200"/>
              </a:spcAft>
            </a:pPr>
            <a:endParaRPr lang="en-US" sz="2400" dirty="0" smtClean="0"/>
          </a:p>
        </p:txBody>
      </p:sp>
      <p:pic>
        <p:nvPicPr>
          <p:cNvPr id="46084" name="Picture 4" descr="http://www.cartype.com/pics/3360/small/datsun_logo.gif"/>
          <p:cNvPicPr>
            <a:picLocks noChangeAspect="1" noChangeArrowheads="1"/>
          </p:cNvPicPr>
          <p:nvPr/>
        </p:nvPicPr>
        <p:blipFill>
          <a:blip r:embed="rId2"/>
          <a:srcRect/>
          <a:stretch>
            <a:fillRect/>
          </a:stretch>
        </p:blipFill>
        <p:spPr bwMode="auto">
          <a:xfrm>
            <a:off x="7818384" y="752439"/>
            <a:ext cx="983474" cy="731012"/>
          </a:xfrm>
          <a:prstGeom prst="rect">
            <a:avLst/>
          </a:prstGeom>
          <a:noFill/>
        </p:spPr>
      </p:pic>
      <p:pic>
        <p:nvPicPr>
          <p:cNvPr id="46086" name="Picture 6" descr="http://weeklyguiltypleasure.files.wordpress.com/2010/11/haagen-dazs-2.jpg"/>
          <p:cNvPicPr>
            <a:picLocks noChangeAspect="1" noChangeArrowheads="1"/>
          </p:cNvPicPr>
          <p:nvPr/>
        </p:nvPicPr>
        <p:blipFill>
          <a:blip r:embed="rId3"/>
          <a:srcRect/>
          <a:stretch>
            <a:fillRect/>
          </a:stretch>
        </p:blipFill>
        <p:spPr bwMode="auto">
          <a:xfrm>
            <a:off x="6837632" y="1117945"/>
            <a:ext cx="928560" cy="627778"/>
          </a:xfrm>
          <a:prstGeom prst="rect">
            <a:avLst/>
          </a:prstGeom>
          <a:noFill/>
        </p:spPr>
      </p:pic>
      <p:pic>
        <p:nvPicPr>
          <p:cNvPr id="46090" name="Picture 10" descr="http://www.consumermate.com/uploads/brand_logo_1849707344.jpg"/>
          <p:cNvPicPr>
            <a:picLocks noChangeAspect="1" noChangeArrowheads="1"/>
          </p:cNvPicPr>
          <p:nvPr/>
        </p:nvPicPr>
        <p:blipFill>
          <a:blip r:embed="rId4"/>
          <a:srcRect/>
          <a:stretch>
            <a:fillRect/>
          </a:stretch>
        </p:blipFill>
        <p:spPr bwMode="auto">
          <a:xfrm>
            <a:off x="7770484" y="3175901"/>
            <a:ext cx="1247857" cy="820783"/>
          </a:xfrm>
          <a:prstGeom prst="rect">
            <a:avLst/>
          </a:prstGeom>
          <a:noFill/>
        </p:spPr>
      </p:pic>
      <p:pic>
        <p:nvPicPr>
          <p:cNvPr id="9" name="Picture 4" descr="http://i.zdnet.com/blogs/samsung_logo.jpg"/>
          <p:cNvPicPr>
            <a:picLocks noChangeAspect="1" noChangeArrowheads="1"/>
          </p:cNvPicPr>
          <p:nvPr/>
        </p:nvPicPr>
        <p:blipFill>
          <a:blip r:embed="rId5"/>
          <a:srcRect/>
          <a:stretch>
            <a:fillRect/>
          </a:stretch>
        </p:blipFill>
        <p:spPr bwMode="auto">
          <a:xfrm>
            <a:off x="7030454" y="2903527"/>
            <a:ext cx="1279667" cy="424780"/>
          </a:xfrm>
          <a:prstGeom prst="rect">
            <a:avLst/>
          </a:prstGeom>
          <a:noFill/>
        </p:spPr>
      </p:pic>
      <p:pic>
        <p:nvPicPr>
          <p:cNvPr id="9218" name="Picture 2" descr="http://business-ethics.com/wp-content/uploads/2010/01/Toyota_logo_2005.bmp"/>
          <p:cNvPicPr>
            <a:picLocks noChangeAspect="1" noChangeArrowheads="1"/>
          </p:cNvPicPr>
          <p:nvPr/>
        </p:nvPicPr>
        <p:blipFill>
          <a:blip r:embed="rId6"/>
          <a:srcRect/>
          <a:stretch>
            <a:fillRect/>
          </a:stretch>
        </p:blipFill>
        <p:spPr bwMode="auto">
          <a:xfrm>
            <a:off x="7406467" y="1766453"/>
            <a:ext cx="1137670" cy="981588"/>
          </a:xfrm>
          <a:prstGeom prst="rect">
            <a:avLst/>
          </a:prstGeom>
          <a:noFill/>
        </p:spPr>
      </p:pic>
      <p:sp>
        <p:nvSpPr>
          <p:cNvPr id="4" name="AutoShape 2" descr="Image result for hyundai logo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hyundai logo vecto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0241" y="3241506"/>
            <a:ext cx="1529549" cy="1040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3206" y="4332379"/>
            <a:ext cx="294322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1538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18"/>
                                        </p:tgtEl>
                                        <p:attrNameLst>
                                          <p:attrName>style.visibility</p:attrName>
                                        </p:attrNameLst>
                                      </p:cBhvr>
                                      <p:to>
                                        <p:strVal val="visible"/>
                                      </p:to>
                                    </p:set>
                                    <p:anim calcmode="lin" valueType="num">
                                      <p:cBhvr additive="base">
                                        <p:cTn id="11" dur="500" fill="hold"/>
                                        <p:tgtEl>
                                          <p:spTgt spid="9218"/>
                                        </p:tgtEl>
                                        <p:attrNameLst>
                                          <p:attrName>ppt_x</p:attrName>
                                        </p:attrNameLst>
                                      </p:cBhvr>
                                      <p:tavLst>
                                        <p:tav tm="0">
                                          <p:val>
                                            <p:strVal val="#ppt_x"/>
                                          </p:val>
                                        </p:tav>
                                        <p:tav tm="100000">
                                          <p:val>
                                            <p:strVal val="#ppt_x"/>
                                          </p:val>
                                        </p:tav>
                                      </p:tavLst>
                                    </p:anim>
                                    <p:anim calcmode="lin" valueType="num">
                                      <p:cBhvr additive="base">
                                        <p:cTn id="12"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6090"/>
                                        </p:tgtEl>
                                        <p:attrNameLst>
                                          <p:attrName>style.visibility</p:attrName>
                                        </p:attrNameLst>
                                      </p:cBhvr>
                                      <p:to>
                                        <p:strVal val="visible"/>
                                      </p:to>
                                    </p:set>
                                    <p:anim calcmode="lin" valueType="num">
                                      <p:cBhvr additive="base">
                                        <p:cTn id="25" dur="500" fill="hold"/>
                                        <p:tgtEl>
                                          <p:spTgt spid="46090"/>
                                        </p:tgtEl>
                                        <p:attrNameLst>
                                          <p:attrName>ppt_x</p:attrName>
                                        </p:attrNameLst>
                                      </p:cBhvr>
                                      <p:tavLst>
                                        <p:tav tm="0">
                                          <p:val>
                                            <p:strVal val="#ppt_x"/>
                                          </p:val>
                                        </p:tav>
                                        <p:tav tm="100000">
                                          <p:val>
                                            <p:strVal val="#ppt_x"/>
                                          </p:val>
                                        </p:tav>
                                      </p:tavLst>
                                    </p:anim>
                                    <p:anim calcmode="lin" valueType="num">
                                      <p:cBhvr additive="base">
                                        <p:cTn id="26" dur="500" fill="hold"/>
                                        <p:tgtEl>
                                          <p:spTgt spid="4609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1029"/>
                                        </p:tgtEl>
                                        <p:attrNameLst>
                                          <p:attrName>style.visibility</p:attrName>
                                        </p:attrNameLst>
                                      </p:cBhvr>
                                      <p:to>
                                        <p:strVal val="visible"/>
                                      </p:to>
                                    </p:set>
                                    <p:animEffect transition="in" filter="fade">
                                      <p:cBhvr>
                                        <p:cTn id="35" dur="500"/>
                                        <p:tgtEl>
                                          <p:spTgt spid="102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2" presetID="10" presetClass="entr" presetSubtype="0" fill="hold" nodeType="withEffect">
                                  <p:stCondLst>
                                    <p:cond delay="0"/>
                                  </p:stCondLst>
                                  <p:childTnLst>
                                    <p:set>
                                      <p:cBhvr>
                                        <p:cTn id="43" dur="1" fill="hold">
                                          <p:stCondLst>
                                            <p:cond delay="0"/>
                                          </p:stCondLst>
                                        </p:cTn>
                                        <p:tgtEl>
                                          <p:spTgt spid="1030"/>
                                        </p:tgtEl>
                                        <p:attrNameLst>
                                          <p:attrName>style.visibility</p:attrName>
                                        </p:attrNameLst>
                                      </p:cBhvr>
                                      <p:to>
                                        <p:strVal val="visible"/>
                                      </p:to>
                                    </p:set>
                                    <p:animEffect transition="in" filter="fade">
                                      <p:cBhvr>
                                        <p:cTn id="44"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152" y="94081"/>
            <a:ext cx="8109305" cy="1143000"/>
          </a:xfrm>
        </p:spPr>
        <p:txBody>
          <a:bodyPr>
            <a:normAutofit/>
          </a:bodyPr>
          <a:lstStyle/>
          <a:p>
            <a:r>
              <a:rPr lang="en-US" sz="3000" dirty="0" smtClean="0"/>
              <a:t>Invest heavily in </a:t>
            </a:r>
            <a:r>
              <a:rPr lang="en-US" sz="3000" dirty="0" smtClean="0"/>
              <a:t>marketing communications and promotion</a:t>
            </a:r>
            <a:endParaRPr lang="en-US" sz="3000" dirty="0"/>
          </a:p>
        </p:txBody>
      </p:sp>
      <p:sp>
        <p:nvSpPr>
          <p:cNvPr id="5" name="Rectangle 4"/>
          <p:cNvSpPr/>
          <p:nvPr/>
        </p:nvSpPr>
        <p:spPr>
          <a:xfrm>
            <a:off x="800100" y="1448485"/>
            <a:ext cx="5943600" cy="646331"/>
          </a:xfrm>
          <a:prstGeom prst="rect">
            <a:avLst/>
          </a:prstGeom>
        </p:spPr>
        <p:txBody>
          <a:bodyPr wrap="square">
            <a:spAutoFit/>
          </a:bodyPr>
          <a:lstStyle/>
          <a:p>
            <a:r>
              <a:rPr lang="en-US" dirty="0">
                <a:hlinkClick r:id="rId2"/>
              </a:rPr>
              <a:t>https://</a:t>
            </a:r>
            <a:r>
              <a:rPr lang="en-US" dirty="0" smtClean="0">
                <a:hlinkClick r:id="rId2"/>
              </a:rPr>
              <a:t>www.youtube.com/watch?v=jhFqSlvbKAM</a:t>
            </a:r>
            <a:endParaRPr lang="en-US" dirty="0" smtClean="0"/>
          </a:p>
          <a:p>
            <a:endParaRPr lang="en-US" dirty="0"/>
          </a:p>
        </p:txBody>
      </p:sp>
    </p:spTree>
    <p:extLst>
      <p:ext uri="{BB962C8B-B14F-4D97-AF65-F5344CB8AC3E}">
        <p14:creationId xmlns:p14="http://schemas.microsoft.com/office/powerpoint/2010/main" val="3726123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16" y="106021"/>
            <a:ext cx="8109305" cy="1143000"/>
          </a:xfrm>
        </p:spPr>
        <p:txBody>
          <a:bodyPr>
            <a:normAutofit/>
          </a:bodyPr>
          <a:lstStyle/>
          <a:p>
            <a:r>
              <a:rPr lang="en-US" sz="3000" dirty="0" err="1" smtClean="0"/>
              <a:t>Marca</a:t>
            </a:r>
            <a:r>
              <a:rPr lang="en-US" sz="3000" dirty="0" smtClean="0"/>
              <a:t> </a:t>
            </a:r>
            <a:r>
              <a:rPr lang="en-US" sz="3000" dirty="0" err="1" smtClean="0"/>
              <a:t>España</a:t>
            </a:r>
            <a:endParaRPr lang="en-US" sz="3000" dirty="0"/>
          </a:p>
        </p:txBody>
      </p:sp>
      <p:sp>
        <p:nvSpPr>
          <p:cNvPr id="4" name="Rectangle 3"/>
          <p:cNvSpPr/>
          <p:nvPr/>
        </p:nvSpPr>
        <p:spPr>
          <a:xfrm>
            <a:off x="932296" y="2757492"/>
            <a:ext cx="5973121" cy="2031325"/>
          </a:xfrm>
          <a:prstGeom prst="rect">
            <a:avLst/>
          </a:prstGeom>
        </p:spPr>
        <p:txBody>
          <a:bodyPr wrap="square">
            <a:spAutoFit/>
          </a:bodyPr>
          <a:lstStyle/>
          <a:p>
            <a:r>
              <a:rPr lang="en-US" dirty="0">
                <a:hlinkClick r:id="rId2"/>
              </a:rPr>
              <a:t>https://www.youtube.com/watch?v=3L7vLzVOAsY</a:t>
            </a:r>
            <a:endParaRPr lang="en-US" dirty="0" smtClean="0">
              <a:hlinkClick r:id="rId2"/>
            </a:endParaRPr>
          </a:p>
          <a:p>
            <a:endParaRPr lang="en-US" dirty="0">
              <a:hlinkClick r:id="rId2"/>
            </a:endParaRPr>
          </a:p>
          <a:p>
            <a:r>
              <a:rPr lang="en-US" dirty="0" smtClean="0">
                <a:hlinkClick r:id="rId2"/>
              </a:rPr>
              <a:t>https</a:t>
            </a:r>
            <a:r>
              <a:rPr lang="en-US" dirty="0">
                <a:hlinkClick r:id="rId2"/>
              </a:rPr>
              <a:t>://</a:t>
            </a:r>
            <a:r>
              <a:rPr lang="en-US" dirty="0" smtClean="0">
                <a:hlinkClick r:id="rId2"/>
              </a:rPr>
              <a:t>www.youtube.com/watch?v=p3ZczKgStuM</a:t>
            </a:r>
            <a:endParaRPr lang="en-US" dirty="0" smtClean="0"/>
          </a:p>
          <a:p>
            <a:endParaRPr lang="en-US" dirty="0" smtClean="0"/>
          </a:p>
          <a:p>
            <a:r>
              <a:rPr lang="en-US" dirty="0">
                <a:hlinkClick r:id="rId3"/>
              </a:rPr>
              <a:t>https://</a:t>
            </a:r>
            <a:r>
              <a:rPr lang="en-US" dirty="0" smtClean="0">
                <a:hlinkClick r:id="rId3"/>
              </a:rPr>
              <a:t>www.youtube.com/watch?v=QYFSJytjvyQ</a:t>
            </a:r>
            <a:endParaRPr lang="en-US" dirty="0" smtClean="0"/>
          </a:p>
          <a:p>
            <a:endParaRPr lang="en-US" dirty="0" smtClean="0"/>
          </a:p>
          <a:p>
            <a:endParaRPr lang="en-US" dirty="0"/>
          </a:p>
        </p:txBody>
      </p:sp>
      <p:pic>
        <p:nvPicPr>
          <p:cNvPr id="2052" name="Picture 4" descr="Image result for Marca Espan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0814" y="212314"/>
            <a:ext cx="3814966" cy="207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012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64" y="149564"/>
            <a:ext cx="4787945" cy="1143000"/>
          </a:xfrm>
        </p:spPr>
        <p:txBody>
          <a:bodyPr>
            <a:normAutofit/>
          </a:bodyPr>
          <a:lstStyle/>
          <a:p>
            <a:r>
              <a:rPr lang="en-US" sz="3200" dirty="0" smtClean="0"/>
              <a:t>COO effects in B2B industries</a:t>
            </a:r>
            <a:endParaRPr lang="en-US" sz="3200" dirty="0"/>
          </a:p>
        </p:txBody>
      </p:sp>
      <p:sp>
        <p:nvSpPr>
          <p:cNvPr id="3" name="Content Placeholder 2"/>
          <p:cNvSpPr>
            <a:spLocks noGrp="1"/>
          </p:cNvSpPr>
          <p:nvPr>
            <p:ph idx="1"/>
          </p:nvPr>
        </p:nvSpPr>
        <p:spPr>
          <a:xfrm>
            <a:off x="323988" y="1292564"/>
            <a:ext cx="4561521" cy="4383100"/>
          </a:xfrm>
        </p:spPr>
        <p:txBody>
          <a:bodyPr>
            <a:normAutofit fontScale="92500"/>
          </a:bodyPr>
          <a:lstStyle/>
          <a:p>
            <a:pPr>
              <a:lnSpc>
                <a:spcPct val="110000"/>
              </a:lnSpc>
            </a:pPr>
            <a:r>
              <a:rPr lang="en-US" sz="2400" dirty="0" smtClean="0"/>
              <a:t>Which countries have the most positive country-of-origin image?</a:t>
            </a:r>
          </a:p>
          <a:p>
            <a:pPr>
              <a:lnSpc>
                <a:spcPct val="110000"/>
              </a:lnSpc>
            </a:pPr>
            <a:r>
              <a:rPr lang="en-US" sz="2400" dirty="0" smtClean="0"/>
              <a:t>For what type of industrial products does </a:t>
            </a:r>
            <a:r>
              <a:rPr lang="en-US" sz="2400" dirty="0"/>
              <a:t>country-of-origin </a:t>
            </a:r>
            <a:r>
              <a:rPr lang="en-US" sz="2400" dirty="0" smtClean="0"/>
              <a:t>image play a larger role?</a:t>
            </a:r>
          </a:p>
          <a:p>
            <a:pPr>
              <a:lnSpc>
                <a:spcPct val="110000"/>
              </a:lnSpc>
            </a:pPr>
            <a:r>
              <a:rPr lang="en-US" sz="2400" dirty="0" smtClean="0"/>
              <a:t>How can a B2B firm from a country with an unfavorable </a:t>
            </a:r>
            <a:r>
              <a:rPr lang="en-US" sz="2400" dirty="0"/>
              <a:t>country-of-origin </a:t>
            </a:r>
            <a:r>
              <a:rPr lang="en-US" sz="2400" dirty="0" smtClean="0"/>
              <a:t>image mitigate the negative country-of-origin effect?</a:t>
            </a:r>
            <a:endParaRPr lang="en-US" sz="2400" dirty="0"/>
          </a:p>
        </p:txBody>
      </p:sp>
      <p:pic>
        <p:nvPicPr>
          <p:cNvPr id="1028" name="Picture 4" descr="Image result for sany heavy equip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8686" y="149564"/>
            <a:ext cx="3734797" cy="24719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mahindra tra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916" y="2943495"/>
            <a:ext cx="3687116" cy="2587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197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Up Arrow 16"/>
          <p:cNvSpPr/>
          <p:nvPr/>
        </p:nvSpPr>
        <p:spPr>
          <a:xfrm rot="3891527">
            <a:off x="5642485" y="2358054"/>
            <a:ext cx="384463" cy="142047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96116" y="78358"/>
            <a:ext cx="8109305" cy="1143000"/>
          </a:xfrm>
        </p:spPr>
        <p:txBody>
          <a:bodyPr>
            <a:normAutofit/>
          </a:bodyPr>
          <a:lstStyle/>
          <a:p>
            <a:r>
              <a:rPr lang="en-US" sz="3000" dirty="0" smtClean="0"/>
              <a:t>Source of global brand value</a:t>
            </a:r>
            <a:endParaRPr lang="en-US" sz="3000" dirty="0"/>
          </a:p>
        </p:txBody>
      </p:sp>
      <p:sp>
        <p:nvSpPr>
          <p:cNvPr id="12" name="Up Arrow 11"/>
          <p:cNvSpPr/>
          <p:nvPr/>
        </p:nvSpPr>
        <p:spPr>
          <a:xfrm>
            <a:off x="4317893" y="2132773"/>
            <a:ext cx="384463" cy="103511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3762453" y="2715095"/>
            <a:ext cx="1495343" cy="1495343"/>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6499246" y="2047257"/>
            <a:ext cx="2453368" cy="1206306"/>
          </a:xfrm>
          <a:prstGeom prst="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FF0000"/>
                </a:solidFill>
              </a:rPr>
              <a:t>Organizational benefits</a:t>
            </a:r>
          </a:p>
          <a:p>
            <a:pPr algn="ctr"/>
            <a:endParaRPr lang="en-US" sz="1200" b="1" dirty="0" smtClean="0">
              <a:solidFill>
                <a:srgbClr val="FF0000"/>
              </a:solidFill>
            </a:endParaRPr>
          </a:p>
          <a:p>
            <a:pPr marL="285750" indent="-285750">
              <a:buFont typeface="Arial" panose="020B0604020202020204" pitchFamily="34" charset="0"/>
              <a:buChar char="•"/>
            </a:pPr>
            <a:r>
              <a:rPr lang="en-US" sz="1100" b="1" dirty="0" smtClean="0">
                <a:solidFill>
                  <a:srgbClr val="FF0000"/>
                </a:solidFill>
              </a:rPr>
              <a:t>Rapid NP roll-out</a:t>
            </a:r>
          </a:p>
          <a:p>
            <a:pPr marL="285750" indent="-285750">
              <a:buFont typeface="Arial" panose="020B0604020202020204" pitchFamily="34" charset="0"/>
              <a:buChar char="•"/>
            </a:pPr>
            <a:r>
              <a:rPr lang="en-US" sz="1100" b="1" dirty="0">
                <a:solidFill>
                  <a:srgbClr val="FF0000"/>
                </a:solidFill>
              </a:rPr>
              <a:t>Global competitive moves</a:t>
            </a:r>
          </a:p>
          <a:p>
            <a:pPr marL="285750" indent="-285750">
              <a:buFont typeface="Arial" panose="020B0604020202020204" pitchFamily="34" charset="0"/>
              <a:buChar char="•"/>
            </a:pPr>
            <a:r>
              <a:rPr lang="en-US" sz="1100" b="1" dirty="0" smtClean="0">
                <a:solidFill>
                  <a:srgbClr val="FF0000"/>
                </a:solidFill>
              </a:rPr>
              <a:t>Creates corporate identity</a:t>
            </a:r>
          </a:p>
        </p:txBody>
      </p:sp>
      <p:sp>
        <p:nvSpPr>
          <p:cNvPr id="23" name="Rectangle 22"/>
          <p:cNvSpPr/>
          <p:nvPr/>
        </p:nvSpPr>
        <p:spPr>
          <a:xfrm>
            <a:off x="3293219" y="809625"/>
            <a:ext cx="2453368" cy="1237632"/>
          </a:xfrm>
          <a:prstGeom prst="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rPr>
              <a:t>Enhanced customer preference</a:t>
            </a:r>
            <a:endParaRPr lang="en-US" sz="1200" b="1" dirty="0">
              <a:solidFill>
                <a:schemeClr val="tx1"/>
              </a:solidFill>
            </a:endParaRPr>
          </a:p>
          <a:p>
            <a:pPr algn="ctr"/>
            <a:endParaRPr lang="en-US" sz="1200" dirty="0" smtClean="0">
              <a:solidFill>
                <a:schemeClr val="tx1"/>
              </a:solidFill>
            </a:endParaRPr>
          </a:p>
          <a:p>
            <a:pPr marL="285750" indent="-285750">
              <a:buFont typeface="Arial" panose="020B0604020202020204" pitchFamily="34" charset="0"/>
              <a:buChar char="•"/>
            </a:pPr>
            <a:r>
              <a:rPr lang="en-US" sz="1100" dirty="0" smtClean="0">
                <a:solidFill>
                  <a:schemeClr val="tx1"/>
                </a:solidFill>
              </a:rPr>
              <a:t>Quality</a:t>
            </a:r>
          </a:p>
          <a:p>
            <a:pPr marL="285750" indent="-285750">
              <a:buFont typeface="Arial" panose="020B0604020202020204" pitchFamily="34" charset="0"/>
              <a:buChar char="•"/>
            </a:pPr>
            <a:r>
              <a:rPr lang="en-US" sz="1100" dirty="0" smtClean="0">
                <a:solidFill>
                  <a:schemeClr val="tx1"/>
                </a:solidFill>
              </a:rPr>
              <a:t>Global culture </a:t>
            </a:r>
          </a:p>
          <a:p>
            <a:pPr marL="285750" indent="-285750">
              <a:buFont typeface="Arial" panose="020B0604020202020204" pitchFamily="34" charset="0"/>
              <a:buChar char="•"/>
            </a:pPr>
            <a:r>
              <a:rPr lang="en-US" sz="1100" dirty="0" smtClean="0">
                <a:solidFill>
                  <a:schemeClr val="tx1"/>
                </a:solidFill>
              </a:rPr>
              <a:t>Country of origin</a:t>
            </a:r>
            <a:endParaRPr lang="en-US" sz="1100" dirty="0">
              <a:solidFill>
                <a:schemeClr val="tx1"/>
              </a:solidFill>
            </a:endParaRPr>
          </a:p>
        </p:txBody>
      </p:sp>
      <p:cxnSp>
        <p:nvCxnSpPr>
          <p:cNvPr id="26" name="Straight Connector 25"/>
          <p:cNvCxnSpPr/>
          <p:nvPr/>
        </p:nvCxnSpPr>
        <p:spPr>
          <a:xfrm flipV="1">
            <a:off x="3293219" y="1321100"/>
            <a:ext cx="2467202" cy="8709"/>
          </a:xfrm>
          <a:prstGeom prst="line">
            <a:avLst/>
          </a:prstGeom>
          <a:ln w="15875"/>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6492461" y="2493771"/>
            <a:ext cx="2467202" cy="8709"/>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910443" y="2895806"/>
            <a:ext cx="1194955" cy="1169551"/>
          </a:xfrm>
          <a:prstGeom prst="rect">
            <a:avLst/>
          </a:prstGeom>
          <a:noFill/>
        </p:spPr>
        <p:txBody>
          <a:bodyPr wrap="square" rtlCol="0">
            <a:spAutoFit/>
          </a:bodyPr>
          <a:lstStyle/>
          <a:p>
            <a:pPr algn="ctr"/>
            <a:r>
              <a:rPr lang="en-US" sz="1400" b="1" dirty="0" smtClean="0">
                <a:effectLst>
                  <a:outerShdw blurRad="38100" dist="38100" dir="2700000" algn="tl">
                    <a:srgbClr val="000000">
                      <a:alpha val="43137"/>
                    </a:srgbClr>
                  </a:outerShdw>
                </a:effectLst>
              </a:rPr>
              <a:t>Dimensions of Value Creation by Global Brand</a:t>
            </a:r>
            <a:endParaRPr lang="en-US"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5222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86" y="64668"/>
            <a:ext cx="8905068" cy="1143000"/>
          </a:xfrm>
        </p:spPr>
        <p:txBody>
          <a:bodyPr>
            <a:normAutofit/>
          </a:bodyPr>
          <a:lstStyle/>
          <a:p>
            <a:r>
              <a:rPr lang="en-US" sz="2600" dirty="0" smtClean="0"/>
              <a:t>Global brands give the firm an identity</a:t>
            </a:r>
            <a:endParaRPr lang="en-US" sz="2600" dirty="0"/>
          </a:p>
        </p:txBody>
      </p:sp>
      <p:pic>
        <p:nvPicPr>
          <p:cNvPr id="9220" name="Picture 4" descr="Zurich Insurance: Satell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86" y="2159148"/>
            <a:ext cx="6657169" cy="469885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Flo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6775" y="754062"/>
            <a:ext cx="43815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ck shot of Aquafre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3" y="64668"/>
            <a:ext cx="5176838" cy="2795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255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Up Arrow 18"/>
          <p:cNvSpPr/>
          <p:nvPr/>
        </p:nvSpPr>
        <p:spPr>
          <a:xfrm rot="7315728">
            <a:off x="5568889" y="3453484"/>
            <a:ext cx="383064" cy="160420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Up Arrow 16"/>
          <p:cNvSpPr/>
          <p:nvPr/>
        </p:nvSpPr>
        <p:spPr>
          <a:xfrm rot="3891527">
            <a:off x="5642485" y="2358054"/>
            <a:ext cx="384463" cy="142047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96116" y="78358"/>
            <a:ext cx="8109305" cy="1143000"/>
          </a:xfrm>
        </p:spPr>
        <p:txBody>
          <a:bodyPr>
            <a:normAutofit/>
          </a:bodyPr>
          <a:lstStyle/>
          <a:p>
            <a:r>
              <a:rPr lang="en-US" sz="3000" dirty="0" smtClean="0"/>
              <a:t>Source of global brand value</a:t>
            </a:r>
            <a:endParaRPr lang="en-US" sz="3000" dirty="0"/>
          </a:p>
        </p:txBody>
      </p:sp>
      <p:sp>
        <p:nvSpPr>
          <p:cNvPr id="12" name="Up Arrow 11"/>
          <p:cNvSpPr/>
          <p:nvPr/>
        </p:nvSpPr>
        <p:spPr>
          <a:xfrm>
            <a:off x="4317893" y="2074970"/>
            <a:ext cx="384463" cy="103511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3762453" y="2715095"/>
            <a:ext cx="1495343" cy="1495343"/>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6499246" y="2047257"/>
            <a:ext cx="2453368" cy="1206306"/>
          </a:xfrm>
          <a:prstGeom prst="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rPr>
              <a:t>Organizational benefits</a:t>
            </a:r>
          </a:p>
          <a:p>
            <a:pPr algn="ctr"/>
            <a:endParaRPr lang="en-US" sz="1200" dirty="0" smtClean="0">
              <a:solidFill>
                <a:schemeClr val="tx1"/>
              </a:solidFill>
            </a:endParaRPr>
          </a:p>
          <a:p>
            <a:pPr marL="285750" indent="-285750">
              <a:buFont typeface="Arial" panose="020B0604020202020204" pitchFamily="34" charset="0"/>
              <a:buChar char="•"/>
            </a:pPr>
            <a:r>
              <a:rPr lang="en-US" sz="1100" dirty="0" smtClean="0">
                <a:solidFill>
                  <a:schemeClr val="tx1"/>
                </a:solidFill>
              </a:rPr>
              <a:t>Rapid NP roll-out</a:t>
            </a:r>
          </a:p>
          <a:p>
            <a:pPr marL="285750" indent="-285750">
              <a:buFont typeface="Arial" panose="020B0604020202020204" pitchFamily="34" charset="0"/>
              <a:buChar char="•"/>
            </a:pPr>
            <a:r>
              <a:rPr lang="en-US" sz="1100" dirty="0">
                <a:solidFill>
                  <a:schemeClr val="tx1"/>
                </a:solidFill>
              </a:rPr>
              <a:t>Globally competitive moves</a:t>
            </a:r>
          </a:p>
          <a:p>
            <a:pPr marL="285750" indent="-285750">
              <a:buFont typeface="Arial" panose="020B0604020202020204" pitchFamily="34" charset="0"/>
              <a:buChar char="•"/>
            </a:pPr>
            <a:r>
              <a:rPr lang="en-US" sz="1100" dirty="0" smtClean="0">
                <a:solidFill>
                  <a:schemeClr val="tx1"/>
                </a:solidFill>
              </a:rPr>
              <a:t>Creates corporate identity</a:t>
            </a:r>
          </a:p>
        </p:txBody>
      </p:sp>
      <p:sp>
        <p:nvSpPr>
          <p:cNvPr id="18" name="Rectangle 17"/>
          <p:cNvSpPr/>
          <p:nvPr/>
        </p:nvSpPr>
        <p:spPr>
          <a:xfrm>
            <a:off x="6559337" y="4524375"/>
            <a:ext cx="2453368" cy="1009650"/>
          </a:xfrm>
          <a:prstGeom prst="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b"/>
          <a:lstStyle/>
          <a:p>
            <a:pPr algn="ctr">
              <a:spcBef>
                <a:spcPts val="600"/>
              </a:spcBef>
            </a:pPr>
            <a:endParaRPr lang="en-US" sz="1200" b="1" dirty="0" smtClean="0">
              <a:solidFill>
                <a:srgbClr val="FF0000"/>
              </a:solidFill>
            </a:endParaRPr>
          </a:p>
          <a:p>
            <a:pPr algn="ctr">
              <a:spcBef>
                <a:spcPts val="600"/>
              </a:spcBef>
            </a:pPr>
            <a:endParaRPr lang="en-US" sz="1200" b="1" dirty="0">
              <a:solidFill>
                <a:srgbClr val="FF0000"/>
              </a:solidFill>
            </a:endParaRPr>
          </a:p>
          <a:p>
            <a:pPr algn="ctr">
              <a:spcBef>
                <a:spcPts val="600"/>
              </a:spcBef>
            </a:pPr>
            <a:endParaRPr lang="en-US" sz="1200" b="1" dirty="0" smtClean="0">
              <a:solidFill>
                <a:srgbClr val="FF0000"/>
              </a:solidFill>
            </a:endParaRPr>
          </a:p>
          <a:p>
            <a:pPr algn="ctr">
              <a:spcBef>
                <a:spcPts val="600"/>
              </a:spcBef>
            </a:pPr>
            <a:endParaRPr lang="en-US" sz="1200" b="1" dirty="0" smtClean="0">
              <a:solidFill>
                <a:srgbClr val="FF0000"/>
              </a:solidFill>
            </a:endParaRPr>
          </a:p>
          <a:p>
            <a:pPr algn="ctr">
              <a:spcBef>
                <a:spcPts val="600"/>
              </a:spcBef>
            </a:pPr>
            <a:endParaRPr lang="en-US" sz="1200" b="1" dirty="0">
              <a:solidFill>
                <a:srgbClr val="FF0000"/>
              </a:solidFill>
            </a:endParaRPr>
          </a:p>
          <a:p>
            <a:pPr algn="ctr">
              <a:spcBef>
                <a:spcPts val="600"/>
              </a:spcBef>
            </a:pPr>
            <a:r>
              <a:rPr lang="en-US" sz="1200" b="1" dirty="0" smtClean="0">
                <a:solidFill>
                  <a:srgbClr val="FF0000"/>
                </a:solidFill>
              </a:rPr>
              <a:t>Marketing benefits</a:t>
            </a:r>
          </a:p>
          <a:p>
            <a:pPr marL="285750" indent="-285750">
              <a:buFont typeface="Arial" panose="020B0604020202020204" pitchFamily="34" charset="0"/>
              <a:buChar char="•"/>
            </a:pPr>
            <a:endParaRPr lang="en-US" sz="1100" b="1" dirty="0" smtClean="0">
              <a:solidFill>
                <a:srgbClr val="FF0000"/>
              </a:solidFill>
            </a:endParaRPr>
          </a:p>
          <a:p>
            <a:pPr marL="285750" indent="-285750">
              <a:buFont typeface="Arial" panose="020B0604020202020204" pitchFamily="34" charset="0"/>
              <a:buChar char="•"/>
            </a:pPr>
            <a:r>
              <a:rPr lang="en-US" sz="1100" b="1" dirty="0" smtClean="0">
                <a:solidFill>
                  <a:srgbClr val="FF0000"/>
                </a:solidFill>
              </a:rPr>
              <a:t>Media spillover</a:t>
            </a:r>
          </a:p>
          <a:p>
            <a:pPr marL="285750" indent="-285750">
              <a:buFont typeface="Arial" panose="020B0604020202020204" pitchFamily="34" charset="0"/>
              <a:buChar char="•"/>
            </a:pPr>
            <a:r>
              <a:rPr lang="en-US" sz="1100" b="1" dirty="0" smtClean="0">
                <a:solidFill>
                  <a:srgbClr val="FF0000"/>
                </a:solidFill>
              </a:rPr>
              <a:t>Pooling of resources</a:t>
            </a:r>
          </a:p>
          <a:p>
            <a:pPr marL="285750" indent="-285750">
              <a:buFont typeface="Arial" panose="020B0604020202020204" pitchFamily="34" charset="0"/>
              <a:buChar char="•"/>
            </a:pPr>
            <a:r>
              <a:rPr lang="en-US" sz="1100" b="1" dirty="0" smtClean="0">
                <a:solidFill>
                  <a:srgbClr val="FF0000"/>
                </a:solidFill>
              </a:rPr>
              <a:t>Leveraging best ideas</a:t>
            </a:r>
            <a:endParaRPr lang="en-US" sz="1100" b="1" dirty="0">
              <a:solidFill>
                <a:srgbClr val="FF0000"/>
              </a:solidFill>
            </a:endParaRPr>
          </a:p>
        </p:txBody>
      </p:sp>
      <p:sp>
        <p:nvSpPr>
          <p:cNvPr id="23" name="Rectangle 22"/>
          <p:cNvSpPr/>
          <p:nvPr/>
        </p:nvSpPr>
        <p:spPr>
          <a:xfrm>
            <a:off x="3293219" y="762000"/>
            <a:ext cx="2453368" cy="1285257"/>
          </a:xfrm>
          <a:prstGeom prst="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Enhanced customer preference</a:t>
            </a:r>
          </a:p>
          <a:p>
            <a:pPr algn="ctr"/>
            <a:endParaRPr lang="en-US" sz="1200" dirty="0" smtClean="0">
              <a:solidFill>
                <a:schemeClr val="tx1"/>
              </a:solidFill>
            </a:endParaRPr>
          </a:p>
          <a:p>
            <a:pPr marL="285750" indent="-285750">
              <a:buFont typeface="Arial" panose="020B0604020202020204" pitchFamily="34" charset="0"/>
              <a:buChar char="•"/>
            </a:pPr>
            <a:r>
              <a:rPr lang="en-US" sz="1100" dirty="0" smtClean="0">
                <a:solidFill>
                  <a:schemeClr val="tx1"/>
                </a:solidFill>
              </a:rPr>
              <a:t>Quality</a:t>
            </a:r>
          </a:p>
          <a:p>
            <a:pPr marL="285750" indent="-285750">
              <a:buFont typeface="Arial" panose="020B0604020202020204" pitchFamily="34" charset="0"/>
              <a:buChar char="•"/>
            </a:pPr>
            <a:r>
              <a:rPr lang="en-US" sz="1100" dirty="0" smtClean="0">
                <a:solidFill>
                  <a:schemeClr val="tx1"/>
                </a:solidFill>
              </a:rPr>
              <a:t>Global culture</a:t>
            </a:r>
          </a:p>
          <a:p>
            <a:pPr marL="285750" indent="-285750">
              <a:buFont typeface="Arial" panose="020B0604020202020204" pitchFamily="34" charset="0"/>
              <a:buChar char="•"/>
            </a:pPr>
            <a:r>
              <a:rPr lang="en-US" sz="1100" dirty="0" smtClean="0">
                <a:solidFill>
                  <a:schemeClr val="tx1"/>
                </a:solidFill>
              </a:rPr>
              <a:t>COO image</a:t>
            </a:r>
            <a:endParaRPr lang="en-US" sz="1100" dirty="0">
              <a:solidFill>
                <a:schemeClr val="tx1"/>
              </a:solidFill>
            </a:endParaRPr>
          </a:p>
        </p:txBody>
      </p:sp>
      <p:cxnSp>
        <p:nvCxnSpPr>
          <p:cNvPr id="26" name="Straight Connector 25"/>
          <p:cNvCxnSpPr/>
          <p:nvPr/>
        </p:nvCxnSpPr>
        <p:spPr>
          <a:xfrm flipV="1">
            <a:off x="3293219" y="1302359"/>
            <a:ext cx="2467202" cy="8709"/>
          </a:xfrm>
          <a:prstGeom prst="line">
            <a:avLst/>
          </a:prstGeom>
          <a:ln w="15875"/>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6499246" y="2474721"/>
            <a:ext cx="2467202" cy="8709"/>
          </a:xfrm>
          <a:prstGeom prst="line">
            <a:avLst/>
          </a:prstGeom>
          <a:ln w="15875"/>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6549599" y="4909023"/>
            <a:ext cx="2467202" cy="8709"/>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910443" y="2895806"/>
            <a:ext cx="1194955" cy="1169551"/>
          </a:xfrm>
          <a:prstGeom prst="rect">
            <a:avLst/>
          </a:prstGeom>
          <a:noFill/>
        </p:spPr>
        <p:txBody>
          <a:bodyPr wrap="square" rtlCol="0">
            <a:spAutoFit/>
          </a:bodyPr>
          <a:lstStyle/>
          <a:p>
            <a:pPr algn="ctr"/>
            <a:r>
              <a:rPr lang="en-US" sz="1400" b="1" dirty="0" smtClean="0">
                <a:effectLst>
                  <a:outerShdw blurRad="38100" dist="38100" dir="2700000" algn="tl">
                    <a:srgbClr val="000000">
                      <a:alpha val="43137"/>
                    </a:srgbClr>
                  </a:outerShdw>
                </a:effectLst>
              </a:rPr>
              <a:t>Dimensions of Value Creation by Global Brand</a:t>
            </a:r>
            <a:endParaRPr lang="en-US"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5142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36" y="86154"/>
            <a:ext cx="8109305" cy="1143000"/>
          </a:xfrm>
        </p:spPr>
        <p:txBody>
          <a:bodyPr>
            <a:normAutofit/>
          </a:bodyPr>
          <a:lstStyle/>
          <a:p>
            <a:r>
              <a:rPr lang="en-US" sz="3000" dirty="0" smtClean="0"/>
              <a:t>Media spillover</a:t>
            </a:r>
            <a:endParaRPr lang="en-US" sz="3000" dirty="0"/>
          </a:p>
        </p:txBody>
      </p:sp>
      <p:sp>
        <p:nvSpPr>
          <p:cNvPr id="3" name="Content Placeholder 2"/>
          <p:cNvSpPr>
            <a:spLocks noGrp="1"/>
          </p:cNvSpPr>
          <p:nvPr>
            <p:ph idx="1"/>
          </p:nvPr>
        </p:nvSpPr>
        <p:spPr/>
        <p:txBody>
          <a:bodyPr/>
          <a:lstStyle/>
          <a:p>
            <a:pPr marL="0" indent="0">
              <a:buNone/>
            </a:pPr>
            <a:r>
              <a:rPr lang="en-US" dirty="0">
                <a:hlinkClick r:id="rId2"/>
              </a:rPr>
              <a:t>https://</a:t>
            </a:r>
            <a:r>
              <a:rPr lang="en-US" dirty="0" smtClean="0">
                <a:hlinkClick r:id="rId2"/>
              </a:rPr>
              <a:t>www.youtube.com/watch?v=OmBt-JVIc30</a:t>
            </a:r>
            <a:endParaRPr lang="en-US" dirty="0" smtClean="0"/>
          </a:p>
          <a:p>
            <a:pPr marL="0" indent="0">
              <a:buNone/>
            </a:pPr>
            <a:endParaRPr lang="en-US" dirty="0"/>
          </a:p>
        </p:txBody>
      </p:sp>
    </p:spTree>
    <p:extLst>
      <p:ext uri="{BB962C8B-B14F-4D97-AF65-F5344CB8AC3E}">
        <p14:creationId xmlns:p14="http://schemas.microsoft.com/office/powerpoint/2010/main" val="656639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1" y="76629"/>
            <a:ext cx="8109305" cy="1143000"/>
          </a:xfrm>
        </p:spPr>
        <p:txBody>
          <a:bodyPr>
            <a:normAutofit/>
          </a:bodyPr>
          <a:lstStyle/>
          <a:p>
            <a:r>
              <a:rPr lang="en-US" sz="3000" dirty="0" smtClean="0"/>
              <a:t>The result?</a:t>
            </a:r>
            <a:endParaRPr lang="en-US" sz="3000" dirty="0"/>
          </a:p>
        </p:txBody>
      </p:sp>
      <p:sp>
        <p:nvSpPr>
          <p:cNvPr id="8" name="Title 1"/>
          <p:cNvSpPr txBox="1">
            <a:spLocks/>
          </p:cNvSpPr>
          <p:nvPr/>
        </p:nvSpPr>
        <p:spPr>
          <a:xfrm>
            <a:off x="2678707" y="5724206"/>
            <a:ext cx="3919263" cy="701613"/>
          </a:xfrm>
          <a:prstGeom prst="rect">
            <a:avLst/>
          </a:prstGeom>
        </p:spPr>
        <p:txBody>
          <a:bodyPr>
            <a:normAutofit/>
          </a:bodyPr>
          <a:lstStyle>
            <a:lvl1pPr algn="l" defTabSz="457200" rtl="0" eaLnBrk="1" latinLnBrk="0" hangingPunct="1">
              <a:spcBef>
                <a:spcPct val="0"/>
              </a:spcBef>
              <a:buNone/>
              <a:defRPr sz="4000" b="0" i="0" kern="1200">
                <a:solidFill>
                  <a:srgbClr val="56A0D3"/>
                </a:solidFill>
                <a:latin typeface="Arial"/>
                <a:ea typeface="+mj-ea"/>
                <a:cs typeface="Arial"/>
              </a:defRPr>
            </a:lvl1pPr>
          </a:lstStyle>
          <a:p>
            <a:r>
              <a:rPr lang="en-US" sz="1600" dirty="0" smtClean="0">
                <a:solidFill>
                  <a:schemeClr val="tx1"/>
                </a:solidFill>
              </a:rPr>
              <a:t>Source: </a:t>
            </a:r>
            <a:r>
              <a:rPr lang="en-US" sz="1600" dirty="0" err="1" smtClean="0">
                <a:solidFill>
                  <a:schemeClr val="tx1"/>
                </a:solidFill>
              </a:rPr>
              <a:t>Millward</a:t>
            </a:r>
            <a:r>
              <a:rPr lang="en-US" sz="1600" dirty="0" smtClean="0">
                <a:solidFill>
                  <a:schemeClr val="tx1"/>
                </a:solidFill>
              </a:rPr>
              <a:t> Brown </a:t>
            </a:r>
            <a:r>
              <a:rPr lang="en-US" sz="1600" dirty="0" err="1" smtClean="0">
                <a:solidFill>
                  <a:schemeClr val="tx1"/>
                </a:solidFill>
              </a:rPr>
              <a:t>BrandZ</a:t>
            </a:r>
            <a:r>
              <a:rPr lang="en-US" sz="1600" dirty="0" smtClean="0">
                <a:solidFill>
                  <a:schemeClr val="tx1"/>
                </a:solidFill>
              </a:rPr>
              <a:t> (2017)</a:t>
            </a:r>
            <a:endParaRPr lang="en-US" sz="1600" dirty="0">
              <a:solidFill>
                <a:schemeClr val="tx1"/>
              </a:solidFill>
            </a:endParaRPr>
          </a:p>
        </p:txBody>
      </p:sp>
      <p:pic>
        <p:nvPicPr>
          <p:cNvPr id="1026" name="Picture 2" descr="https://upload.wikimedia.org/wikipedia/commons/thumb/5/54/HSBC.svg/2000px-HSBC.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357" y="213550"/>
            <a:ext cx="2772510" cy="5170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309" y="867544"/>
            <a:ext cx="6001203" cy="4837611"/>
          </a:xfrm>
          <a:prstGeom prst="rect">
            <a:avLst/>
          </a:prstGeom>
        </p:spPr>
      </p:pic>
      <p:sp>
        <p:nvSpPr>
          <p:cNvPr id="5" name="Rectangle 4"/>
          <p:cNvSpPr/>
          <p:nvPr/>
        </p:nvSpPr>
        <p:spPr>
          <a:xfrm>
            <a:off x="1506583" y="1915886"/>
            <a:ext cx="5669280" cy="39188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2983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36" y="51817"/>
            <a:ext cx="8109305" cy="1143000"/>
          </a:xfrm>
        </p:spPr>
        <p:txBody>
          <a:bodyPr>
            <a:normAutofit/>
          </a:bodyPr>
          <a:lstStyle/>
          <a:p>
            <a:r>
              <a:rPr lang="en-US" sz="3000" dirty="0" smtClean="0"/>
              <a:t>Pooling of resources to sponsor the greatest teams in the world</a:t>
            </a:r>
            <a:endParaRPr lang="en-US" sz="3000" dirty="0"/>
          </a:p>
        </p:txBody>
      </p:sp>
      <p:pic>
        <p:nvPicPr>
          <p:cNvPr id="7170" name="Picture 2" descr="http://1.bp.blogspot.com/-Pva427mvUcw/UaivJMPIYdI/AAAAAAAAM6Q/EuK3MiPfNWA/s1600/Real+Madrid+-+Emir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007" y="1090042"/>
            <a:ext cx="7776607" cy="493328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077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436" y="99235"/>
            <a:ext cx="8109305" cy="1143000"/>
          </a:xfrm>
        </p:spPr>
        <p:txBody>
          <a:bodyPr>
            <a:normAutofit/>
          </a:bodyPr>
          <a:lstStyle/>
          <a:p>
            <a:r>
              <a:rPr lang="en-US" sz="3000" dirty="0" smtClean="0"/>
              <a:t>Sources of global brand value – </a:t>
            </a:r>
            <a:br>
              <a:rPr lang="en-US" sz="3000" dirty="0" smtClean="0"/>
            </a:br>
            <a:r>
              <a:rPr lang="en-US" sz="3000" dirty="0" smtClean="0"/>
              <a:t>The COMET Framework</a:t>
            </a:r>
            <a:endParaRPr lang="en-US" sz="3000" dirty="0"/>
          </a:p>
        </p:txBody>
      </p:sp>
      <p:sp>
        <p:nvSpPr>
          <p:cNvPr id="4" name="Content Placeholder 3"/>
          <p:cNvSpPr>
            <a:spLocks noGrp="1"/>
          </p:cNvSpPr>
          <p:nvPr>
            <p:ph idx="1"/>
          </p:nvPr>
        </p:nvSpPr>
        <p:spPr>
          <a:xfrm>
            <a:off x="425906" y="1265768"/>
            <a:ext cx="5470070" cy="4383100"/>
          </a:xfrm>
        </p:spPr>
        <p:txBody>
          <a:bodyPr/>
          <a:lstStyle/>
          <a:p>
            <a:r>
              <a:rPr lang="en-US" sz="2600" b="1" dirty="0" smtClean="0"/>
              <a:t>C</a:t>
            </a:r>
            <a:r>
              <a:rPr lang="en-US" sz="2600" dirty="0" smtClean="0"/>
              <a:t>ustomer preference for global brands</a:t>
            </a:r>
          </a:p>
          <a:p>
            <a:r>
              <a:rPr lang="en-US" sz="2600" b="1" dirty="0" smtClean="0"/>
              <a:t>O</a:t>
            </a:r>
            <a:r>
              <a:rPr lang="en-US" sz="2600" dirty="0" smtClean="0"/>
              <a:t>rganizational benefits</a:t>
            </a:r>
          </a:p>
          <a:p>
            <a:r>
              <a:rPr lang="en-US" sz="2600" b="1" dirty="0" smtClean="0"/>
              <a:t>M</a:t>
            </a:r>
            <a:r>
              <a:rPr lang="en-US" sz="2600" dirty="0" smtClean="0"/>
              <a:t>arketing benefits </a:t>
            </a:r>
          </a:p>
          <a:p>
            <a:r>
              <a:rPr lang="en-US" sz="2600" b="1" dirty="0" smtClean="0"/>
              <a:t>E</a:t>
            </a:r>
            <a:r>
              <a:rPr lang="en-US" sz="2600" dirty="0" smtClean="0"/>
              <a:t>conomies of scale</a:t>
            </a:r>
          </a:p>
          <a:p>
            <a:r>
              <a:rPr lang="en-US" sz="2600" b="1" dirty="0" smtClean="0"/>
              <a:t>T</a:t>
            </a:r>
            <a:r>
              <a:rPr lang="en-US" sz="2600" dirty="0" smtClean="0"/>
              <a:t>ransnational innovation</a:t>
            </a:r>
          </a:p>
        </p:txBody>
      </p:sp>
      <p:pic>
        <p:nvPicPr>
          <p:cNvPr id="1026" name="Picture 2" descr="http://www.space.com/images/i/000/009/378/i02/halleys-comet-1986.jpg?1304371881?interpolation=lanczos-none&amp;downsize=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45272"/>
            <a:ext cx="2203450" cy="1616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000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populous.com/wp-content/uploads/2012/02/Emirates-Stadium-designed-by-Populous-%C2%A9-Simon-Warren1-990x4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25" y="1349292"/>
            <a:ext cx="8291987" cy="389472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1711" y="76629"/>
            <a:ext cx="8109305" cy="1143000"/>
          </a:xfrm>
        </p:spPr>
        <p:txBody>
          <a:bodyPr>
            <a:normAutofit/>
          </a:bodyPr>
          <a:lstStyle/>
          <a:p>
            <a:r>
              <a:rPr lang="en-US" sz="3000" dirty="0" smtClean="0"/>
              <a:t>Arsenal Football Club’s stadium</a:t>
            </a:r>
            <a:endParaRPr lang="en-US" sz="3000" dirty="0"/>
          </a:p>
        </p:txBody>
      </p:sp>
    </p:spTree>
    <p:extLst>
      <p:ext uri="{BB962C8B-B14F-4D97-AF65-F5344CB8AC3E}">
        <p14:creationId xmlns:p14="http://schemas.microsoft.com/office/powerpoint/2010/main" val="3715878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61" y="86154"/>
            <a:ext cx="4957489" cy="1143000"/>
          </a:xfrm>
        </p:spPr>
        <p:txBody>
          <a:bodyPr>
            <a:normAutofit/>
          </a:bodyPr>
          <a:lstStyle/>
          <a:p>
            <a:r>
              <a:rPr lang="en-US" sz="3000" dirty="0" smtClean="0"/>
              <a:t>In-flight experience adds to the luster</a:t>
            </a:r>
            <a:endParaRPr lang="en-US" sz="3000" dirty="0"/>
          </a:p>
        </p:txBody>
      </p:sp>
      <p:pic>
        <p:nvPicPr>
          <p:cNvPr id="1028" name="Picture 4" descr="http://www.airreview.com/Seatmap/Emirates/A380/9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5700" y="41910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dn2-b.examiner.com/sites/default/files/styles/image_content_width/hash/26/31/toilet_1.jpg?itok=Qi3KTiK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850" y="3649662"/>
            <a:ext cx="3238500" cy="21621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1/11/Emirates_business_class_bar_A3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42" y="1191054"/>
            <a:ext cx="3905674"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21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1" y="76629"/>
            <a:ext cx="8109305" cy="1143000"/>
          </a:xfrm>
        </p:spPr>
        <p:txBody>
          <a:bodyPr>
            <a:normAutofit/>
          </a:bodyPr>
          <a:lstStyle/>
          <a:p>
            <a:r>
              <a:rPr lang="en-US" sz="3000" dirty="0" smtClean="0"/>
              <a:t>The result?</a:t>
            </a:r>
            <a:endParaRPr lang="en-US" sz="3000" dirty="0"/>
          </a:p>
        </p:txBody>
      </p:sp>
      <p:pic>
        <p:nvPicPr>
          <p:cNvPr id="3" name="Picture 2" descr="https://upload.wikimedia.org/wikipedia/commons/thumb/d/d0/Emirates_logo.svg/2000px-Emirates_log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0290" y="213551"/>
            <a:ext cx="1186535" cy="815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427666" y="1165623"/>
            <a:ext cx="7753350" cy="3609975"/>
          </a:xfrm>
          <a:prstGeom prst="rect">
            <a:avLst/>
          </a:prstGeom>
        </p:spPr>
      </p:pic>
      <p:sp>
        <p:nvSpPr>
          <p:cNvPr id="8" name="Title 1"/>
          <p:cNvSpPr txBox="1">
            <a:spLocks/>
          </p:cNvSpPr>
          <p:nvPr/>
        </p:nvSpPr>
        <p:spPr>
          <a:xfrm>
            <a:off x="3110187" y="4931999"/>
            <a:ext cx="3366814" cy="701613"/>
          </a:xfrm>
          <a:prstGeom prst="rect">
            <a:avLst/>
          </a:prstGeom>
        </p:spPr>
        <p:txBody>
          <a:bodyPr>
            <a:normAutofit/>
          </a:bodyPr>
          <a:lstStyle>
            <a:lvl1pPr algn="l" defTabSz="457200" rtl="0" eaLnBrk="1" latinLnBrk="0" hangingPunct="1">
              <a:spcBef>
                <a:spcPct val="0"/>
              </a:spcBef>
              <a:buNone/>
              <a:defRPr sz="4000" b="0" i="0" kern="1200">
                <a:solidFill>
                  <a:srgbClr val="56A0D3"/>
                </a:solidFill>
                <a:latin typeface="Arial"/>
                <a:ea typeface="+mj-ea"/>
                <a:cs typeface="Arial"/>
              </a:defRPr>
            </a:lvl1pPr>
          </a:lstStyle>
          <a:p>
            <a:r>
              <a:rPr lang="en-US" sz="1600" dirty="0" smtClean="0">
                <a:solidFill>
                  <a:schemeClr val="tx1"/>
                </a:solidFill>
              </a:rPr>
              <a:t>Source: Brand Finance (2016)</a:t>
            </a:r>
            <a:endParaRPr lang="en-US" sz="1600" dirty="0">
              <a:solidFill>
                <a:schemeClr val="tx1"/>
              </a:solidFill>
            </a:endParaRPr>
          </a:p>
        </p:txBody>
      </p:sp>
      <p:sp>
        <p:nvSpPr>
          <p:cNvPr id="7" name="Oval 6"/>
          <p:cNvSpPr/>
          <p:nvPr/>
        </p:nvSpPr>
        <p:spPr>
          <a:xfrm>
            <a:off x="231877" y="2000250"/>
            <a:ext cx="8109305" cy="36552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9223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42" y="83293"/>
            <a:ext cx="8942526" cy="1143000"/>
          </a:xfrm>
        </p:spPr>
        <p:txBody>
          <a:bodyPr>
            <a:normAutofit/>
          </a:bodyPr>
          <a:lstStyle/>
          <a:p>
            <a:r>
              <a:rPr lang="en-US" sz="3200" dirty="0" smtClean="0"/>
              <a:t>Leveraging creative ideas</a:t>
            </a:r>
            <a:endParaRPr lang="en-US" sz="3200" dirty="0"/>
          </a:p>
        </p:txBody>
      </p:sp>
      <p:sp>
        <p:nvSpPr>
          <p:cNvPr id="3" name="Rectangle 2"/>
          <p:cNvSpPr/>
          <p:nvPr/>
        </p:nvSpPr>
        <p:spPr>
          <a:xfrm>
            <a:off x="857249" y="1467535"/>
            <a:ext cx="6219825" cy="646331"/>
          </a:xfrm>
          <a:prstGeom prst="rect">
            <a:avLst/>
          </a:prstGeom>
        </p:spPr>
        <p:txBody>
          <a:bodyPr wrap="square">
            <a:spAutoFit/>
          </a:bodyPr>
          <a:lstStyle/>
          <a:p>
            <a:r>
              <a:rPr lang="en-US" dirty="0">
                <a:hlinkClick r:id="rId2"/>
              </a:rPr>
              <a:t>https://</a:t>
            </a:r>
            <a:r>
              <a:rPr lang="en-US" dirty="0" smtClean="0">
                <a:hlinkClick r:id="rId2"/>
              </a:rPr>
              <a:t>www.youtube.com/watch?v=XAf37y4Wjh4</a:t>
            </a:r>
            <a:endParaRPr lang="en-US" dirty="0" smtClean="0"/>
          </a:p>
          <a:p>
            <a:endParaRPr lang="en-US" dirty="0"/>
          </a:p>
        </p:txBody>
      </p:sp>
    </p:spTree>
    <p:extLst>
      <p:ext uri="{BB962C8B-B14F-4D97-AF65-F5344CB8AC3E}">
        <p14:creationId xmlns:p14="http://schemas.microsoft.com/office/powerpoint/2010/main" val="3930581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p Arrow 20"/>
          <p:cNvSpPr/>
          <p:nvPr/>
        </p:nvSpPr>
        <p:spPr>
          <a:xfrm rot="14271488">
            <a:off x="3223827" y="3477066"/>
            <a:ext cx="384463" cy="162751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Up Arrow 18"/>
          <p:cNvSpPr/>
          <p:nvPr/>
        </p:nvSpPr>
        <p:spPr>
          <a:xfrm rot="7315728">
            <a:off x="5568889" y="3453484"/>
            <a:ext cx="383064" cy="160420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Up Arrow 16"/>
          <p:cNvSpPr/>
          <p:nvPr/>
        </p:nvSpPr>
        <p:spPr>
          <a:xfrm rot="3891527">
            <a:off x="5642485" y="2358054"/>
            <a:ext cx="384463" cy="142047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96116" y="78358"/>
            <a:ext cx="8109305" cy="1143000"/>
          </a:xfrm>
        </p:spPr>
        <p:txBody>
          <a:bodyPr>
            <a:normAutofit/>
          </a:bodyPr>
          <a:lstStyle/>
          <a:p>
            <a:r>
              <a:rPr lang="en-US" sz="3000" dirty="0" smtClean="0"/>
              <a:t>Source of global brand value</a:t>
            </a:r>
            <a:endParaRPr lang="en-US" sz="3000" dirty="0"/>
          </a:p>
        </p:txBody>
      </p:sp>
      <p:sp>
        <p:nvSpPr>
          <p:cNvPr id="12" name="Up Arrow 11"/>
          <p:cNvSpPr/>
          <p:nvPr/>
        </p:nvSpPr>
        <p:spPr>
          <a:xfrm>
            <a:off x="4317893" y="2132773"/>
            <a:ext cx="384463" cy="103511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3762453" y="2715095"/>
            <a:ext cx="1495343" cy="1495343"/>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6499246" y="2047257"/>
            <a:ext cx="2453368" cy="1206306"/>
          </a:xfrm>
          <a:prstGeom prst="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rPr>
              <a:t>Organizational benefits</a:t>
            </a:r>
          </a:p>
          <a:p>
            <a:pPr algn="ctr"/>
            <a:endParaRPr lang="en-US" sz="1200" dirty="0" smtClean="0">
              <a:solidFill>
                <a:schemeClr val="tx1"/>
              </a:solidFill>
            </a:endParaRPr>
          </a:p>
          <a:p>
            <a:pPr marL="285750" indent="-285750">
              <a:buFont typeface="Arial" panose="020B0604020202020204" pitchFamily="34" charset="0"/>
              <a:buChar char="•"/>
            </a:pPr>
            <a:r>
              <a:rPr lang="en-US" sz="1100" dirty="0" smtClean="0">
                <a:solidFill>
                  <a:schemeClr val="tx1"/>
                </a:solidFill>
              </a:rPr>
              <a:t>Rapid NP roll-out</a:t>
            </a:r>
          </a:p>
          <a:p>
            <a:pPr marL="285750" indent="-285750">
              <a:buFont typeface="Arial" panose="020B0604020202020204" pitchFamily="34" charset="0"/>
              <a:buChar char="•"/>
            </a:pPr>
            <a:r>
              <a:rPr lang="en-US" sz="1100" dirty="0">
                <a:solidFill>
                  <a:schemeClr val="tx1"/>
                </a:solidFill>
              </a:rPr>
              <a:t>Globally competitive moves</a:t>
            </a:r>
          </a:p>
          <a:p>
            <a:pPr marL="285750" indent="-285750">
              <a:buFont typeface="Arial" panose="020B0604020202020204" pitchFamily="34" charset="0"/>
              <a:buChar char="•"/>
            </a:pPr>
            <a:r>
              <a:rPr lang="en-US" sz="1100" dirty="0" smtClean="0">
                <a:solidFill>
                  <a:schemeClr val="tx1"/>
                </a:solidFill>
              </a:rPr>
              <a:t>Creates corporate identity</a:t>
            </a:r>
          </a:p>
        </p:txBody>
      </p:sp>
      <p:sp>
        <p:nvSpPr>
          <p:cNvPr id="18" name="Rectangle 17"/>
          <p:cNvSpPr/>
          <p:nvPr/>
        </p:nvSpPr>
        <p:spPr>
          <a:xfrm>
            <a:off x="6499246" y="4772025"/>
            <a:ext cx="2453368" cy="1089864"/>
          </a:xfrm>
          <a:prstGeom prst="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rPr>
              <a:t>Marketing benefits</a:t>
            </a:r>
          </a:p>
          <a:p>
            <a:pPr algn="ctr"/>
            <a:endParaRPr lang="en-US" sz="1200" dirty="0" smtClean="0">
              <a:solidFill>
                <a:schemeClr val="tx1"/>
              </a:solidFill>
            </a:endParaRPr>
          </a:p>
          <a:p>
            <a:pPr marL="285750" indent="-285750">
              <a:buFont typeface="Arial" panose="020B0604020202020204" pitchFamily="34" charset="0"/>
              <a:buChar char="•"/>
            </a:pPr>
            <a:r>
              <a:rPr lang="en-US" sz="1100" dirty="0" smtClean="0">
                <a:solidFill>
                  <a:schemeClr val="tx1"/>
                </a:solidFill>
              </a:rPr>
              <a:t>Media spillover</a:t>
            </a:r>
          </a:p>
          <a:p>
            <a:pPr marL="285750" indent="-285750">
              <a:buFont typeface="Arial" panose="020B0604020202020204" pitchFamily="34" charset="0"/>
              <a:buChar char="•"/>
            </a:pPr>
            <a:r>
              <a:rPr lang="en-US" sz="1100" dirty="0" smtClean="0">
                <a:solidFill>
                  <a:schemeClr val="tx1"/>
                </a:solidFill>
              </a:rPr>
              <a:t>Pooling of resources</a:t>
            </a:r>
          </a:p>
          <a:p>
            <a:pPr marL="285750" indent="-285750">
              <a:buFont typeface="Arial" panose="020B0604020202020204" pitchFamily="34" charset="0"/>
              <a:buChar char="•"/>
            </a:pPr>
            <a:r>
              <a:rPr lang="en-US" sz="1100" dirty="0" smtClean="0">
                <a:solidFill>
                  <a:schemeClr val="tx1"/>
                </a:solidFill>
              </a:rPr>
              <a:t>Leveraging creative ideas</a:t>
            </a:r>
            <a:endParaRPr lang="en-US" sz="1100" dirty="0">
              <a:solidFill>
                <a:schemeClr val="tx1"/>
              </a:solidFill>
            </a:endParaRPr>
          </a:p>
        </p:txBody>
      </p:sp>
      <p:sp>
        <p:nvSpPr>
          <p:cNvPr id="20" name="Rectangle 19"/>
          <p:cNvSpPr/>
          <p:nvPr/>
        </p:nvSpPr>
        <p:spPr>
          <a:xfrm>
            <a:off x="212841" y="4638675"/>
            <a:ext cx="2453368" cy="985090"/>
          </a:xfrm>
          <a:prstGeom prst="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FF0000"/>
                </a:solidFill>
              </a:rPr>
              <a:t>Economies of scale and scope</a:t>
            </a:r>
          </a:p>
          <a:p>
            <a:pPr algn="ctr"/>
            <a:endParaRPr lang="en-US" sz="1200" b="1" dirty="0" smtClean="0">
              <a:solidFill>
                <a:srgbClr val="FF0000"/>
              </a:solidFill>
            </a:endParaRPr>
          </a:p>
          <a:p>
            <a:pPr marL="285750" indent="-285750">
              <a:buFont typeface="Arial" panose="020B0604020202020204" pitchFamily="34" charset="0"/>
              <a:buChar char="•"/>
            </a:pPr>
            <a:r>
              <a:rPr lang="en-US" sz="1100" b="1" dirty="0" smtClean="0">
                <a:solidFill>
                  <a:srgbClr val="FF0000"/>
                </a:solidFill>
              </a:rPr>
              <a:t>Supply-chain/procurement</a:t>
            </a:r>
          </a:p>
          <a:p>
            <a:pPr marL="285750" indent="-285750">
              <a:buFont typeface="Arial" panose="020B0604020202020204" pitchFamily="34" charset="0"/>
              <a:buChar char="•"/>
            </a:pPr>
            <a:r>
              <a:rPr lang="en-US" sz="1100" b="1" dirty="0" smtClean="0">
                <a:solidFill>
                  <a:srgbClr val="FF0000"/>
                </a:solidFill>
              </a:rPr>
              <a:t>Production</a:t>
            </a:r>
          </a:p>
        </p:txBody>
      </p:sp>
      <p:sp>
        <p:nvSpPr>
          <p:cNvPr id="23" name="Rectangle 22"/>
          <p:cNvSpPr/>
          <p:nvPr/>
        </p:nvSpPr>
        <p:spPr>
          <a:xfrm>
            <a:off x="3293219" y="895350"/>
            <a:ext cx="2453368" cy="1151907"/>
          </a:xfrm>
          <a:prstGeom prst="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Enhanced customer preference</a:t>
            </a:r>
          </a:p>
          <a:p>
            <a:pPr algn="ctr"/>
            <a:endParaRPr lang="en-US" sz="1200" dirty="0" smtClean="0">
              <a:solidFill>
                <a:schemeClr val="tx1"/>
              </a:solidFill>
            </a:endParaRPr>
          </a:p>
          <a:p>
            <a:pPr marL="285750" indent="-285750">
              <a:buFont typeface="Arial" panose="020B0604020202020204" pitchFamily="34" charset="0"/>
              <a:buChar char="•"/>
            </a:pPr>
            <a:r>
              <a:rPr lang="en-US" sz="1100" dirty="0" smtClean="0">
                <a:solidFill>
                  <a:schemeClr val="tx1"/>
                </a:solidFill>
              </a:rPr>
              <a:t>Quality</a:t>
            </a:r>
          </a:p>
          <a:p>
            <a:pPr marL="285750" indent="-285750">
              <a:buFont typeface="Arial" panose="020B0604020202020204" pitchFamily="34" charset="0"/>
              <a:buChar char="•"/>
            </a:pPr>
            <a:r>
              <a:rPr lang="en-US" sz="1100" dirty="0" smtClean="0">
                <a:solidFill>
                  <a:schemeClr val="tx1"/>
                </a:solidFill>
              </a:rPr>
              <a:t>Global culture</a:t>
            </a:r>
          </a:p>
          <a:p>
            <a:pPr marL="285750" indent="-285750">
              <a:buFont typeface="Arial" panose="020B0604020202020204" pitchFamily="34" charset="0"/>
              <a:buChar char="•"/>
            </a:pPr>
            <a:r>
              <a:rPr lang="en-US" sz="1100" dirty="0" smtClean="0">
                <a:solidFill>
                  <a:schemeClr val="tx1"/>
                </a:solidFill>
              </a:rPr>
              <a:t>COO</a:t>
            </a:r>
            <a:endParaRPr lang="en-US" sz="1100" dirty="0">
              <a:solidFill>
                <a:schemeClr val="tx1"/>
              </a:solidFill>
            </a:endParaRPr>
          </a:p>
        </p:txBody>
      </p:sp>
      <p:cxnSp>
        <p:nvCxnSpPr>
          <p:cNvPr id="26" name="Straight Connector 25"/>
          <p:cNvCxnSpPr/>
          <p:nvPr/>
        </p:nvCxnSpPr>
        <p:spPr>
          <a:xfrm flipV="1">
            <a:off x="3274319" y="1329826"/>
            <a:ext cx="2467202" cy="8709"/>
          </a:xfrm>
          <a:prstGeom prst="line">
            <a:avLst/>
          </a:prstGeom>
          <a:ln w="15875"/>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6482936" y="2455671"/>
            <a:ext cx="2467202" cy="8709"/>
          </a:xfrm>
          <a:prstGeom prst="line">
            <a:avLst/>
          </a:prstGeom>
          <a:ln w="15875"/>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6492329" y="5140009"/>
            <a:ext cx="2467202" cy="8709"/>
          </a:xfrm>
          <a:prstGeom prst="line">
            <a:avLst/>
          </a:prstGeom>
          <a:ln w="15875"/>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241416" y="5026225"/>
            <a:ext cx="2383337" cy="871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910443" y="2895806"/>
            <a:ext cx="1194955" cy="1169551"/>
          </a:xfrm>
          <a:prstGeom prst="rect">
            <a:avLst/>
          </a:prstGeom>
          <a:noFill/>
        </p:spPr>
        <p:txBody>
          <a:bodyPr wrap="square" rtlCol="0">
            <a:spAutoFit/>
          </a:bodyPr>
          <a:lstStyle/>
          <a:p>
            <a:pPr algn="ctr"/>
            <a:r>
              <a:rPr lang="en-US" sz="1400" b="1" dirty="0" smtClean="0">
                <a:effectLst>
                  <a:outerShdw blurRad="38100" dist="38100" dir="2700000" algn="tl">
                    <a:srgbClr val="000000">
                      <a:alpha val="43137"/>
                    </a:srgbClr>
                  </a:outerShdw>
                </a:effectLst>
              </a:rPr>
              <a:t>Dimensions of Value Creation by Global Brand</a:t>
            </a:r>
            <a:endParaRPr lang="en-US"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9828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6" y="26772"/>
            <a:ext cx="8229600" cy="1143000"/>
          </a:xfrm>
        </p:spPr>
        <p:txBody>
          <a:bodyPr/>
          <a:lstStyle/>
          <a:p>
            <a:r>
              <a:rPr lang="en-US" sz="2800" dirty="0" smtClean="0">
                <a:solidFill>
                  <a:srgbClr val="56A0D3"/>
                </a:solidFill>
              </a:rPr>
              <a:t>Manufacturing costs around the world</a:t>
            </a:r>
            <a:endParaRPr lang="en-US" sz="2800" dirty="0">
              <a:solidFill>
                <a:srgbClr val="56A0D3"/>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8533"/>
            <a:ext cx="8686800" cy="48291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Oval 16"/>
          <p:cNvSpPr/>
          <p:nvPr/>
        </p:nvSpPr>
        <p:spPr>
          <a:xfrm>
            <a:off x="685800" y="2236573"/>
            <a:ext cx="457200" cy="35422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1295400" y="2124891"/>
            <a:ext cx="457200" cy="35422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Box 9"/>
          <p:cNvSpPr txBox="1">
            <a:spLocks noChangeArrowheads="1"/>
          </p:cNvSpPr>
          <p:nvPr/>
        </p:nvSpPr>
        <p:spPr bwMode="auto">
          <a:xfrm>
            <a:off x="6172200" y="6324600"/>
            <a:ext cx="3581400" cy="457200"/>
          </a:xfrm>
          <a:prstGeom prst="rect">
            <a:avLst/>
          </a:prstGeom>
          <a:noFill/>
          <a:ln w="107950" cap="sq">
            <a:noFill/>
            <a:miter lim="800000"/>
            <a:headEnd/>
            <a:tailEnd/>
          </a:ln>
          <a:effectLst/>
        </p:spPr>
        <p:txBody>
          <a:bodyPr>
            <a:spAutoFit/>
          </a:bodyPr>
          <a:lstStyle/>
          <a:p>
            <a:pPr>
              <a:defRPr/>
            </a:pPr>
            <a:r>
              <a:rPr lang="en-US" sz="1200" b="0" i="1" dirty="0">
                <a:solidFill>
                  <a:schemeClr val="bg1"/>
                </a:solidFill>
                <a:latin typeface="Arial" charset="0"/>
              </a:rPr>
              <a:t>© Prof. J-B.E.M. Steenkamp</a:t>
            </a:r>
          </a:p>
          <a:p>
            <a:pPr>
              <a:defRPr/>
            </a:pPr>
            <a:r>
              <a:rPr lang="en-US" sz="1200" b="0" i="1" dirty="0">
                <a:solidFill>
                  <a:schemeClr val="bg1"/>
                </a:solidFill>
                <a:latin typeface="Arial" charset="0"/>
              </a:rPr>
              <a:t>Not to be </a:t>
            </a:r>
            <a:r>
              <a:rPr lang="en-US" sz="1200" b="0" i="1" dirty="0" smtClean="0">
                <a:solidFill>
                  <a:schemeClr val="bg1"/>
                </a:solidFill>
                <a:latin typeface="Arial" charset="0"/>
              </a:rPr>
              <a:t>reproduced </a:t>
            </a:r>
            <a:r>
              <a:rPr lang="en-US" sz="1200" b="0" i="1" dirty="0">
                <a:solidFill>
                  <a:schemeClr val="bg1"/>
                </a:solidFill>
                <a:latin typeface="Arial" charset="0"/>
              </a:rPr>
              <a:t>without permission</a:t>
            </a:r>
            <a:endParaRPr lang="nl-NL" sz="1200" b="0" i="1" dirty="0">
              <a:solidFill>
                <a:schemeClr val="bg1"/>
              </a:solidFill>
              <a:latin typeface="Arial" charset="0"/>
            </a:endParaRPr>
          </a:p>
        </p:txBody>
      </p:sp>
      <p:sp>
        <p:nvSpPr>
          <p:cNvPr id="7" name="Text Box 4"/>
          <p:cNvSpPr txBox="1">
            <a:spLocks noChangeArrowheads="1"/>
          </p:cNvSpPr>
          <p:nvPr/>
        </p:nvSpPr>
        <p:spPr bwMode="auto">
          <a:xfrm>
            <a:off x="2362200" y="6169223"/>
            <a:ext cx="3733800" cy="307777"/>
          </a:xfrm>
          <a:prstGeom prst="rect">
            <a:avLst/>
          </a:prstGeom>
          <a:noFill/>
          <a:ln w="9525">
            <a:noFill/>
            <a:miter lim="800000"/>
            <a:headEnd/>
            <a:tailEnd/>
          </a:ln>
        </p:spPr>
        <p:txBody>
          <a:bodyPr wrap="square">
            <a:spAutoFit/>
          </a:bodyPr>
          <a:lstStyle/>
          <a:p>
            <a:pPr eaLnBrk="1" hangingPunct="1">
              <a:spcBef>
                <a:spcPct val="50000"/>
              </a:spcBef>
            </a:pPr>
            <a:r>
              <a:rPr lang="nl-NL" sz="1400" i="1" dirty="0" smtClean="0">
                <a:solidFill>
                  <a:prstClr val="white"/>
                </a:solidFill>
                <a:latin typeface="Arial" pitchFamily="34" charset="0"/>
              </a:rPr>
              <a:t>Source: </a:t>
            </a:r>
            <a:r>
              <a:rPr lang="nl-NL" sz="1400" dirty="0" smtClean="0">
                <a:solidFill>
                  <a:prstClr val="white"/>
                </a:solidFill>
                <a:latin typeface="Arial" pitchFamily="34" charset="0"/>
              </a:rPr>
              <a:t>Boston Consulting Group (2014)</a:t>
            </a:r>
            <a:endParaRPr lang="nl-NL" sz="1400" dirty="0">
              <a:solidFill>
                <a:prstClr val="white"/>
              </a:solidFill>
              <a:latin typeface="Arial" pitchFamily="34" charset="0"/>
            </a:endParaRPr>
          </a:p>
        </p:txBody>
      </p:sp>
      <p:sp>
        <p:nvSpPr>
          <p:cNvPr id="8" name="Oval 7"/>
          <p:cNvSpPr/>
          <p:nvPr/>
        </p:nvSpPr>
        <p:spPr>
          <a:xfrm>
            <a:off x="5181600" y="2541373"/>
            <a:ext cx="457200" cy="35422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235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Up Arrow 23"/>
          <p:cNvSpPr/>
          <p:nvPr/>
        </p:nvSpPr>
        <p:spPr>
          <a:xfrm rot="17893728">
            <a:off x="3144800" y="2235414"/>
            <a:ext cx="383063" cy="144137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Up Arrow 20"/>
          <p:cNvSpPr/>
          <p:nvPr/>
        </p:nvSpPr>
        <p:spPr>
          <a:xfrm rot="14271488">
            <a:off x="3223827" y="3477066"/>
            <a:ext cx="384463" cy="162751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Up Arrow 18"/>
          <p:cNvSpPr/>
          <p:nvPr/>
        </p:nvSpPr>
        <p:spPr>
          <a:xfrm rot="7315728">
            <a:off x="5568889" y="3453484"/>
            <a:ext cx="383064" cy="160420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Up Arrow 16"/>
          <p:cNvSpPr/>
          <p:nvPr/>
        </p:nvSpPr>
        <p:spPr>
          <a:xfrm rot="3891527">
            <a:off x="5642485" y="2358054"/>
            <a:ext cx="384463" cy="142047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96116" y="78358"/>
            <a:ext cx="8109305" cy="1143000"/>
          </a:xfrm>
        </p:spPr>
        <p:txBody>
          <a:bodyPr>
            <a:normAutofit/>
          </a:bodyPr>
          <a:lstStyle/>
          <a:p>
            <a:r>
              <a:rPr lang="en-US" sz="3000" dirty="0" smtClean="0"/>
              <a:t>Source of global brand value</a:t>
            </a:r>
            <a:endParaRPr lang="en-US" sz="3000" dirty="0"/>
          </a:p>
        </p:txBody>
      </p:sp>
      <p:sp>
        <p:nvSpPr>
          <p:cNvPr id="11" name="Oval 10"/>
          <p:cNvSpPr/>
          <p:nvPr/>
        </p:nvSpPr>
        <p:spPr>
          <a:xfrm>
            <a:off x="1123287" y="1394200"/>
            <a:ext cx="6918881" cy="4145531"/>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Up Arrow 11"/>
          <p:cNvSpPr/>
          <p:nvPr/>
        </p:nvSpPr>
        <p:spPr>
          <a:xfrm>
            <a:off x="4317893" y="2081017"/>
            <a:ext cx="384463" cy="103511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3762453" y="2715095"/>
            <a:ext cx="1495343" cy="1495343"/>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6499246" y="1924050"/>
            <a:ext cx="2453368" cy="1329513"/>
          </a:xfrm>
          <a:prstGeom prst="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rPr>
              <a:t>Organizational benefits</a:t>
            </a:r>
          </a:p>
          <a:p>
            <a:pPr algn="ctr"/>
            <a:endParaRPr lang="en-US" sz="1200" dirty="0" smtClean="0">
              <a:solidFill>
                <a:schemeClr val="tx1"/>
              </a:solidFill>
            </a:endParaRPr>
          </a:p>
          <a:p>
            <a:pPr marL="285750" indent="-285750">
              <a:buFont typeface="Arial" panose="020B0604020202020204" pitchFamily="34" charset="0"/>
              <a:buChar char="•"/>
            </a:pPr>
            <a:r>
              <a:rPr lang="en-US" sz="1100" dirty="0" smtClean="0">
                <a:solidFill>
                  <a:schemeClr val="tx1"/>
                </a:solidFill>
              </a:rPr>
              <a:t>Rapid NP roll-out</a:t>
            </a:r>
          </a:p>
          <a:p>
            <a:pPr marL="285750" indent="-285750">
              <a:buFont typeface="Arial" panose="020B0604020202020204" pitchFamily="34" charset="0"/>
              <a:buChar char="•"/>
            </a:pPr>
            <a:r>
              <a:rPr lang="en-US" sz="1100" dirty="0">
                <a:solidFill>
                  <a:schemeClr val="tx1"/>
                </a:solidFill>
              </a:rPr>
              <a:t>Globally competitive moves</a:t>
            </a:r>
          </a:p>
          <a:p>
            <a:pPr marL="285750" indent="-285750">
              <a:buFont typeface="Arial" panose="020B0604020202020204" pitchFamily="34" charset="0"/>
              <a:buChar char="•"/>
            </a:pPr>
            <a:r>
              <a:rPr lang="en-US" sz="1100" dirty="0" smtClean="0">
                <a:solidFill>
                  <a:schemeClr val="tx1"/>
                </a:solidFill>
              </a:rPr>
              <a:t>Creates corporate identity</a:t>
            </a:r>
          </a:p>
        </p:txBody>
      </p:sp>
      <p:sp>
        <p:nvSpPr>
          <p:cNvPr id="18" name="Rectangle 17"/>
          <p:cNvSpPr/>
          <p:nvPr/>
        </p:nvSpPr>
        <p:spPr>
          <a:xfrm>
            <a:off x="6499246" y="4514850"/>
            <a:ext cx="2453368" cy="1108914"/>
          </a:xfrm>
          <a:prstGeom prst="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rPr>
              <a:t>Marketing benefits</a:t>
            </a:r>
          </a:p>
          <a:p>
            <a:pPr algn="ctr"/>
            <a:endParaRPr lang="en-US" sz="1200" dirty="0" smtClean="0">
              <a:solidFill>
                <a:schemeClr val="tx1"/>
              </a:solidFill>
            </a:endParaRPr>
          </a:p>
          <a:p>
            <a:pPr marL="285750" indent="-285750">
              <a:buFont typeface="Arial" panose="020B0604020202020204" pitchFamily="34" charset="0"/>
              <a:buChar char="•"/>
            </a:pPr>
            <a:r>
              <a:rPr lang="en-US" sz="1100" dirty="0" smtClean="0">
                <a:solidFill>
                  <a:schemeClr val="tx1"/>
                </a:solidFill>
              </a:rPr>
              <a:t>Media spillover</a:t>
            </a:r>
          </a:p>
          <a:p>
            <a:pPr marL="285750" indent="-285750">
              <a:buFont typeface="Arial" panose="020B0604020202020204" pitchFamily="34" charset="0"/>
              <a:buChar char="•"/>
            </a:pPr>
            <a:r>
              <a:rPr lang="en-US" sz="1100" dirty="0" smtClean="0">
                <a:solidFill>
                  <a:schemeClr val="tx1"/>
                </a:solidFill>
              </a:rPr>
              <a:t>Pooling of resources</a:t>
            </a:r>
          </a:p>
          <a:p>
            <a:pPr marL="285750" indent="-285750">
              <a:buFont typeface="Arial" panose="020B0604020202020204" pitchFamily="34" charset="0"/>
              <a:buChar char="•"/>
            </a:pPr>
            <a:r>
              <a:rPr lang="en-US" sz="1100" dirty="0" smtClean="0">
                <a:solidFill>
                  <a:schemeClr val="tx1"/>
                </a:solidFill>
              </a:rPr>
              <a:t>Leveraging creative ideas</a:t>
            </a:r>
            <a:endParaRPr lang="en-US" sz="1100" dirty="0">
              <a:solidFill>
                <a:schemeClr val="tx1"/>
              </a:solidFill>
            </a:endParaRPr>
          </a:p>
        </p:txBody>
      </p:sp>
      <p:sp>
        <p:nvSpPr>
          <p:cNvPr id="20" name="Rectangle 19"/>
          <p:cNvSpPr/>
          <p:nvPr/>
        </p:nvSpPr>
        <p:spPr>
          <a:xfrm>
            <a:off x="212841" y="4448175"/>
            <a:ext cx="2453368" cy="1091556"/>
          </a:xfrm>
          <a:prstGeom prst="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rPr>
              <a:t>Economies of scale and scope</a:t>
            </a:r>
          </a:p>
          <a:p>
            <a:pPr algn="ctr"/>
            <a:endParaRPr lang="en-US" sz="1200" dirty="0" smtClean="0">
              <a:solidFill>
                <a:schemeClr val="tx1"/>
              </a:solidFill>
            </a:endParaRPr>
          </a:p>
          <a:p>
            <a:pPr marL="285750" indent="-285750">
              <a:buFont typeface="Arial" panose="020B0604020202020204" pitchFamily="34" charset="0"/>
              <a:buChar char="•"/>
            </a:pPr>
            <a:r>
              <a:rPr lang="en-US" sz="1100" dirty="0" smtClean="0">
                <a:solidFill>
                  <a:schemeClr val="tx1"/>
                </a:solidFill>
              </a:rPr>
              <a:t>Supply-chain/procurement</a:t>
            </a:r>
          </a:p>
          <a:p>
            <a:pPr marL="285750" indent="-285750">
              <a:buFont typeface="Arial" panose="020B0604020202020204" pitchFamily="34" charset="0"/>
              <a:buChar char="•"/>
            </a:pPr>
            <a:r>
              <a:rPr lang="en-US" sz="1100" dirty="0" smtClean="0">
                <a:solidFill>
                  <a:schemeClr val="tx1"/>
                </a:solidFill>
              </a:rPr>
              <a:t>Production</a:t>
            </a:r>
          </a:p>
        </p:txBody>
      </p:sp>
      <p:sp>
        <p:nvSpPr>
          <p:cNvPr id="22" name="Rectangle 21"/>
          <p:cNvSpPr/>
          <p:nvPr/>
        </p:nvSpPr>
        <p:spPr>
          <a:xfrm>
            <a:off x="212841" y="2047257"/>
            <a:ext cx="2453368" cy="1355166"/>
          </a:xfrm>
          <a:prstGeom prst="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pPr>
            <a:r>
              <a:rPr lang="en-US" sz="1200" b="1" dirty="0" smtClean="0">
                <a:solidFill>
                  <a:srgbClr val="FF0000"/>
                </a:solidFill>
              </a:rPr>
              <a:t>Transnational innovation</a:t>
            </a:r>
          </a:p>
          <a:p>
            <a:pPr algn="ctr"/>
            <a:endParaRPr lang="en-US" sz="1200" dirty="0" smtClean="0">
              <a:solidFill>
                <a:srgbClr val="FF0000"/>
              </a:solidFill>
            </a:endParaRPr>
          </a:p>
          <a:p>
            <a:pPr marL="182880" indent="-182880">
              <a:buFont typeface="Arial" panose="020B0604020202020204" pitchFamily="34" charset="0"/>
              <a:buChar char="•"/>
            </a:pPr>
            <a:r>
              <a:rPr lang="en-US" sz="1100" dirty="0" smtClean="0">
                <a:solidFill>
                  <a:srgbClr val="FF0000"/>
                </a:solidFill>
              </a:rPr>
              <a:t>Pooling of R&amp;D</a:t>
            </a:r>
          </a:p>
          <a:p>
            <a:pPr marL="182880" indent="-182880">
              <a:buFont typeface="Arial" panose="020B0604020202020204" pitchFamily="34" charset="0"/>
              <a:buChar char="•"/>
            </a:pPr>
            <a:r>
              <a:rPr lang="en-US" sz="1100" dirty="0" smtClean="0">
                <a:solidFill>
                  <a:srgbClr val="FF0000"/>
                </a:solidFill>
              </a:rPr>
              <a:t>Bottom-up innovation to overcome scarcity of great ideas</a:t>
            </a:r>
          </a:p>
          <a:p>
            <a:pPr marL="182880" indent="-182880">
              <a:buFont typeface="Arial" panose="020B0604020202020204" pitchFamily="34" charset="0"/>
              <a:buChar char="•"/>
            </a:pPr>
            <a:r>
              <a:rPr lang="en-US" sz="1100" dirty="0" smtClean="0">
                <a:solidFill>
                  <a:srgbClr val="FF0000"/>
                </a:solidFill>
              </a:rPr>
              <a:t>Frugal innovation to redefine the value proposition</a:t>
            </a:r>
            <a:endParaRPr lang="en-US" sz="1100" dirty="0">
              <a:solidFill>
                <a:srgbClr val="FF0000"/>
              </a:solidFill>
            </a:endParaRPr>
          </a:p>
        </p:txBody>
      </p:sp>
      <p:sp>
        <p:nvSpPr>
          <p:cNvPr id="23" name="Rectangle 22"/>
          <p:cNvSpPr/>
          <p:nvPr/>
        </p:nvSpPr>
        <p:spPr>
          <a:xfrm>
            <a:off x="3293219" y="828675"/>
            <a:ext cx="2453368" cy="1218582"/>
          </a:xfrm>
          <a:prstGeom prst="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Enhanced customer preference</a:t>
            </a:r>
          </a:p>
          <a:p>
            <a:pPr algn="ctr"/>
            <a:endParaRPr lang="en-US" sz="1200" dirty="0" smtClean="0">
              <a:solidFill>
                <a:schemeClr val="tx1"/>
              </a:solidFill>
            </a:endParaRPr>
          </a:p>
          <a:p>
            <a:pPr marL="285750" indent="-285750">
              <a:buFont typeface="Arial" panose="020B0604020202020204" pitchFamily="34" charset="0"/>
              <a:buChar char="•"/>
            </a:pPr>
            <a:r>
              <a:rPr lang="en-US" sz="1100" dirty="0" smtClean="0">
                <a:solidFill>
                  <a:schemeClr val="tx1"/>
                </a:solidFill>
              </a:rPr>
              <a:t>Quality</a:t>
            </a:r>
          </a:p>
          <a:p>
            <a:pPr marL="285750" indent="-285750">
              <a:buFont typeface="Arial" panose="020B0604020202020204" pitchFamily="34" charset="0"/>
              <a:buChar char="•"/>
            </a:pPr>
            <a:r>
              <a:rPr lang="en-US" sz="1100" dirty="0" smtClean="0">
                <a:solidFill>
                  <a:schemeClr val="tx1"/>
                </a:solidFill>
              </a:rPr>
              <a:t>Global culture</a:t>
            </a:r>
          </a:p>
          <a:p>
            <a:pPr marL="285750" indent="-285750">
              <a:buFont typeface="Arial" panose="020B0604020202020204" pitchFamily="34" charset="0"/>
              <a:buChar char="•"/>
            </a:pPr>
            <a:r>
              <a:rPr lang="en-US" sz="1100" dirty="0" smtClean="0">
                <a:solidFill>
                  <a:schemeClr val="tx1"/>
                </a:solidFill>
              </a:rPr>
              <a:t>Country of origin</a:t>
            </a:r>
            <a:endParaRPr lang="en-US" sz="1100" dirty="0">
              <a:solidFill>
                <a:schemeClr val="tx1"/>
              </a:solidFill>
            </a:endParaRPr>
          </a:p>
        </p:txBody>
      </p:sp>
      <p:cxnSp>
        <p:nvCxnSpPr>
          <p:cNvPr id="26" name="Straight Connector 25"/>
          <p:cNvCxnSpPr/>
          <p:nvPr/>
        </p:nvCxnSpPr>
        <p:spPr>
          <a:xfrm flipV="1">
            <a:off x="3293219" y="1349984"/>
            <a:ext cx="2467202" cy="8709"/>
          </a:xfrm>
          <a:prstGeom prst="line">
            <a:avLst/>
          </a:prstGeom>
          <a:ln w="15875"/>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6492461" y="2426455"/>
            <a:ext cx="2467202" cy="8709"/>
          </a:xfrm>
          <a:prstGeom prst="line">
            <a:avLst/>
          </a:prstGeom>
          <a:ln w="15875"/>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6494937" y="4901463"/>
            <a:ext cx="2467202" cy="8709"/>
          </a:xfrm>
          <a:prstGeom prst="line">
            <a:avLst/>
          </a:prstGeom>
          <a:ln w="15875"/>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212841" y="2418709"/>
            <a:ext cx="2467202" cy="8709"/>
          </a:xfrm>
          <a:prstGeom prst="line">
            <a:avLst/>
          </a:prstGeom>
          <a:ln w="15875"/>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212841" y="4900647"/>
            <a:ext cx="2467202" cy="8709"/>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910443" y="2895806"/>
            <a:ext cx="1194955" cy="1169551"/>
          </a:xfrm>
          <a:prstGeom prst="rect">
            <a:avLst/>
          </a:prstGeom>
          <a:noFill/>
        </p:spPr>
        <p:txBody>
          <a:bodyPr wrap="square" rtlCol="0">
            <a:spAutoFit/>
          </a:bodyPr>
          <a:lstStyle/>
          <a:p>
            <a:pPr algn="ctr"/>
            <a:r>
              <a:rPr lang="en-US" sz="1400" b="1" dirty="0" smtClean="0">
                <a:effectLst>
                  <a:outerShdw blurRad="38100" dist="38100" dir="2700000" algn="tl">
                    <a:srgbClr val="000000">
                      <a:alpha val="43137"/>
                    </a:srgbClr>
                  </a:outerShdw>
                </a:effectLst>
              </a:rPr>
              <a:t>Dimensions of Value Creation by Global Brand</a:t>
            </a:r>
            <a:endParaRPr lang="en-US"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85964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1" y="86154"/>
            <a:ext cx="8109305" cy="1143000"/>
          </a:xfrm>
        </p:spPr>
        <p:txBody>
          <a:bodyPr>
            <a:normAutofit/>
          </a:bodyPr>
          <a:lstStyle/>
          <a:p>
            <a:r>
              <a:rPr lang="en-US" sz="3000" dirty="0" smtClean="0"/>
              <a:t>Pooling of R&amp;D</a:t>
            </a:r>
            <a:endParaRPr lang="en-US" sz="3000" dirty="0"/>
          </a:p>
        </p:txBody>
      </p:sp>
      <p:pic>
        <p:nvPicPr>
          <p:cNvPr id="2050" name="Picture 2" descr="http://makeupandbeauty.com/wp-content/uploads/2011/02/olay-daily-facials-hydrating-cleansing-cloth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450" y="1376362"/>
            <a:ext cx="5581650" cy="416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6673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entagon 13"/>
          <p:cNvSpPr/>
          <p:nvPr/>
        </p:nvSpPr>
        <p:spPr>
          <a:xfrm rot="5400000">
            <a:off x="5448131" y="4421582"/>
            <a:ext cx="2399271" cy="2473565"/>
          </a:xfrm>
          <a:prstGeom prst="homePlate">
            <a:avLst>
              <a:gd name="adj" fmla="val 28488"/>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0" scaled="1"/>
            <a:tileRect/>
          </a:gra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Pentagon 14"/>
          <p:cNvSpPr/>
          <p:nvPr/>
        </p:nvSpPr>
        <p:spPr>
          <a:xfrm rot="5400000">
            <a:off x="5625327" y="2808409"/>
            <a:ext cx="2044867" cy="2473565"/>
          </a:xfrm>
          <a:prstGeom prst="homePlate">
            <a:avLst>
              <a:gd name="adj" fmla="val 28488"/>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0" scaled="1"/>
            <a:tileRect/>
          </a:gra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04434" y="50332"/>
            <a:ext cx="9058616" cy="400110"/>
          </a:xfrm>
          <a:prstGeom prst="rect">
            <a:avLst/>
          </a:prstGeom>
          <a:noFill/>
        </p:spPr>
        <p:txBody>
          <a:bodyPr wrap="square" rtlCol="0">
            <a:spAutoFit/>
          </a:bodyPr>
          <a:lstStyle/>
          <a:p>
            <a:r>
              <a:rPr lang="en-US" sz="2000" dirty="0" smtClean="0">
                <a:solidFill>
                  <a:srgbClr val="56A0D3"/>
                </a:solidFill>
              </a:rPr>
              <a:t>P&amp;G’s  Global Product Development w/ Application to Facial  Cleaning Cloth</a:t>
            </a:r>
            <a:endParaRPr lang="en-US" sz="2000" dirty="0">
              <a:solidFill>
                <a:srgbClr val="56A0D3"/>
              </a:solidFill>
            </a:endParaRPr>
          </a:p>
        </p:txBody>
      </p:sp>
      <p:sp>
        <p:nvSpPr>
          <p:cNvPr id="13" name="Pentagon 12"/>
          <p:cNvSpPr/>
          <p:nvPr/>
        </p:nvSpPr>
        <p:spPr>
          <a:xfrm rot="5400000">
            <a:off x="5746026" y="1400884"/>
            <a:ext cx="1803470" cy="2473565"/>
          </a:xfrm>
          <a:prstGeom prst="homePlate">
            <a:avLst>
              <a:gd name="adj" fmla="val 28488"/>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0" scaled="1"/>
            <a:tileRect/>
          </a:gra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entagon 10"/>
          <p:cNvSpPr/>
          <p:nvPr/>
        </p:nvSpPr>
        <p:spPr>
          <a:xfrm rot="5400000">
            <a:off x="5843805" y="143689"/>
            <a:ext cx="1607923" cy="2473565"/>
          </a:xfrm>
          <a:prstGeom prst="homePlate">
            <a:avLst>
              <a:gd name="adj" fmla="val 28488"/>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0" scaled="1"/>
            <a:tileRect/>
          </a:gra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655395" y="949784"/>
            <a:ext cx="1946031" cy="492443"/>
          </a:xfrm>
          <a:prstGeom prst="rect">
            <a:avLst/>
          </a:prstGeom>
          <a:noFill/>
        </p:spPr>
        <p:txBody>
          <a:bodyPr wrap="square" rtlCol="0">
            <a:spAutoFit/>
          </a:bodyPr>
          <a:lstStyle/>
          <a:p>
            <a:pPr algn="ctr"/>
            <a:r>
              <a:rPr lang="en-US" sz="1300" dirty="0" smtClean="0"/>
              <a:t>Soft, moisturized, clean-feeling skin</a:t>
            </a:r>
            <a:endParaRPr lang="en-US" sz="1300" dirty="0"/>
          </a:p>
        </p:txBody>
      </p:sp>
      <p:sp>
        <p:nvSpPr>
          <p:cNvPr id="25" name="TextBox 24"/>
          <p:cNvSpPr txBox="1"/>
          <p:nvPr/>
        </p:nvSpPr>
        <p:spPr>
          <a:xfrm>
            <a:off x="5419604" y="4996426"/>
            <a:ext cx="2473558" cy="1569660"/>
          </a:xfrm>
          <a:prstGeom prst="rect">
            <a:avLst/>
          </a:prstGeom>
          <a:noFill/>
        </p:spPr>
        <p:txBody>
          <a:bodyPr wrap="square" rtlCol="0">
            <a:spAutoFit/>
          </a:bodyPr>
          <a:lstStyle/>
          <a:p>
            <a:pPr algn="ctr"/>
            <a:r>
              <a:rPr lang="en-US" sz="1200" dirty="0" smtClean="0"/>
              <a:t>U.S team develops Olay facial cloth ($7), one step routine “just like a daily facial”; Japan develops SK-II variant, positioned as “foaming massage cloth” ($50) as part of 6-step routine, supported by scientific data and beauty magazines</a:t>
            </a:r>
            <a:endParaRPr lang="en-US" sz="1200" dirty="0"/>
          </a:p>
        </p:txBody>
      </p:sp>
      <p:sp>
        <p:nvSpPr>
          <p:cNvPr id="28" name="TextBox 27"/>
          <p:cNvSpPr txBox="1"/>
          <p:nvPr/>
        </p:nvSpPr>
        <p:spPr>
          <a:xfrm>
            <a:off x="5655395" y="3573906"/>
            <a:ext cx="2175509" cy="1292662"/>
          </a:xfrm>
          <a:prstGeom prst="rect">
            <a:avLst/>
          </a:prstGeom>
          <a:noFill/>
        </p:spPr>
        <p:txBody>
          <a:bodyPr wrap="square" rtlCol="0">
            <a:spAutoFit/>
          </a:bodyPr>
          <a:lstStyle/>
          <a:p>
            <a:pPr algn="ctr"/>
            <a:r>
              <a:rPr lang="en-US" sz="1300" dirty="0" smtClean="0"/>
              <a:t>Dispensable cleansing cloth impregnated w/ dry-sprayed formula of cleaners &amp; moisturizers activated at different stages</a:t>
            </a:r>
            <a:endParaRPr lang="en-US" sz="1300" dirty="0"/>
          </a:p>
        </p:txBody>
      </p:sp>
      <p:sp>
        <p:nvSpPr>
          <p:cNvPr id="31" name="Pentagon 30"/>
          <p:cNvSpPr/>
          <p:nvPr/>
        </p:nvSpPr>
        <p:spPr>
          <a:xfrm rot="5400000">
            <a:off x="1584596" y="4421583"/>
            <a:ext cx="2399270" cy="2473565"/>
          </a:xfrm>
          <a:prstGeom prst="homePlate">
            <a:avLst>
              <a:gd name="adj" fmla="val 28488"/>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0" scaled="1"/>
            <a:tileRect/>
          </a:gra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Pentagon 31"/>
          <p:cNvSpPr/>
          <p:nvPr/>
        </p:nvSpPr>
        <p:spPr>
          <a:xfrm rot="5400000">
            <a:off x="1735174" y="2759646"/>
            <a:ext cx="2098115" cy="2473565"/>
          </a:xfrm>
          <a:prstGeom prst="homePlate">
            <a:avLst>
              <a:gd name="adj" fmla="val 28488"/>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0" scaled="1"/>
            <a:tileRect/>
          </a:gra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Pentagon 32"/>
          <p:cNvSpPr/>
          <p:nvPr/>
        </p:nvSpPr>
        <p:spPr>
          <a:xfrm rot="5400000">
            <a:off x="1882496" y="1400883"/>
            <a:ext cx="1803469" cy="2473565"/>
          </a:xfrm>
          <a:prstGeom prst="homePlate">
            <a:avLst>
              <a:gd name="adj" fmla="val 28488"/>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0" scaled="1"/>
            <a:tileRect/>
          </a:gra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Pentagon 33"/>
          <p:cNvSpPr/>
          <p:nvPr/>
        </p:nvSpPr>
        <p:spPr>
          <a:xfrm rot="5400000">
            <a:off x="1980269" y="152313"/>
            <a:ext cx="1607923" cy="2473565"/>
          </a:xfrm>
          <a:prstGeom prst="homePlate">
            <a:avLst>
              <a:gd name="adj" fmla="val 28488"/>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0" scaled="1"/>
            <a:tileRect/>
          </a:gradFill>
          <a:ln>
            <a:solidFill>
              <a:schemeClr val="tx2">
                <a:lumMod val="20000"/>
                <a:lumOff val="8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1699471" y="593228"/>
            <a:ext cx="2109808" cy="1292662"/>
          </a:xfrm>
          <a:prstGeom prst="rect">
            <a:avLst/>
          </a:prstGeom>
          <a:noFill/>
        </p:spPr>
        <p:txBody>
          <a:bodyPr wrap="square" rtlCol="0">
            <a:spAutoFit/>
          </a:bodyPr>
          <a:lstStyle/>
          <a:p>
            <a:pPr algn="ctr"/>
            <a:r>
              <a:rPr lang="en-US" sz="1300" dirty="0" smtClean="0"/>
              <a:t>Uncovering </a:t>
            </a:r>
            <a:r>
              <a:rPr lang="en-US" sz="1300" u="sng" dirty="0" smtClean="0"/>
              <a:t>unmet</a:t>
            </a:r>
            <a:r>
              <a:rPr lang="en-US" sz="1300" dirty="0" smtClean="0"/>
              <a:t> consumer need worldwide with consumer research – </a:t>
            </a:r>
            <a:r>
              <a:rPr lang="en-US" sz="1300" u="sng" dirty="0" smtClean="0"/>
              <a:t>going beyond observed cross-national differences in behavior</a:t>
            </a:r>
            <a:endParaRPr lang="en-US" sz="1300" u="sng" dirty="0"/>
          </a:p>
        </p:txBody>
      </p:sp>
      <p:sp>
        <p:nvSpPr>
          <p:cNvPr id="36" name="TextBox 35"/>
          <p:cNvSpPr txBox="1"/>
          <p:nvPr/>
        </p:nvSpPr>
        <p:spPr>
          <a:xfrm>
            <a:off x="1726003" y="2332508"/>
            <a:ext cx="2119104" cy="692497"/>
          </a:xfrm>
          <a:prstGeom prst="rect">
            <a:avLst/>
          </a:prstGeom>
          <a:noFill/>
        </p:spPr>
        <p:txBody>
          <a:bodyPr wrap="square" rtlCol="0">
            <a:spAutoFit/>
          </a:bodyPr>
          <a:lstStyle/>
          <a:p>
            <a:pPr algn="ctr"/>
            <a:r>
              <a:rPr lang="en-US" sz="1300" dirty="0" smtClean="0"/>
              <a:t>Lead research center develops technical solution – “</a:t>
            </a:r>
            <a:r>
              <a:rPr lang="en-US" sz="1300" u="sng" dirty="0" smtClean="0"/>
              <a:t>chassis</a:t>
            </a:r>
            <a:r>
              <a:rPr lang="en-US" sz="1300" dirty="0" smtClean="0"/>
              <a:t>”</a:t>
            </a:r>
            <a:endParaRPr lang="en-US" sz="1300" dirty="0"/>
          </a:p>
        </p:txBody>
      </p:sp>
      <p:sp>
        <p:nvSpPr>
          <p:cNvPr id="37" name="TextBox 36"/>
          <p:cNvSpPr txBox="1"/>
          <p:nvPr/>
        </p:nvSpPr>
        <p:spPr>
          <a:xfrm>
            <a:off x="1726003" y="5184462"/>
            <a:ext cx="2202717" cy="1092607"/>
          </a:xfrm>
          <a:prstGeom prst="rect">
            <a:avLst/>
          </a:prstGeom>
          <a:noFill/>
        </p:spPr>
        <p:txBody>
          <a:bodyPr wrap="square" rtlCol="0">
            <a:spAutoFit/>
          </a:bodyPr>
          <a:lstStyle/>
          <a:p>
            <a:pPr algn="ctr"/>
            <a:r>
              <a:rPr lang="en-US" sz="1300" dirty="0" smtClean="0"/>
              <a:t>Technologists and marketers work on </a:t>
            </a:r>
            <a:r>
              <a:rPr lang="en-US" sz="1300" u="sng" dirty="0" smtClean="0"/>
              <a:t>variations</a:t>
            </a:r>
            <a:r>
              <a:rPr lang="en-US" sz="1300" dirty="0" smtClean="0"/>
              <a:t> to holistic product concept for </a:t>
            </a:r>
            <a:r>
              <a:rPr lang="en-US" sz="1300" u="sng" dirty="0" smtClean="0"/>
              <a:t>local markets</a:t>
            </a:r>
            <a:endParaRPr lang="en-US" sz="1300" u="sng" dirty="0"/>
          </a:p>
        </p:txBody>
      </p:sp>
      <p:sp>
        <p:nvSpPr>
          <p:cNvPr id="40" name="TextBox 39"/>
          <p:cNvSpPr txBox="1"/>
          <p:nvPr/>
        </p:nvSpPr>
        <p:spPr>
          <a:xfrm>
            <a:off x="1672923" y="3599715"/>
            <a:ext cx="2136356" cy="1092607"/>
          </a:xfrm>
          <a:prstGeom prst="rect">
            <a:avLst/>
          </a:prstGeom>
          <a:noFill/>
        </p:spPr>
        <p:txBody>
          <a:bodyPr wrap="square" rtlCol="0">
            <a:spAutoFit/>
          </a:bodyPr>
          <a:lstStyle/>
          <a:p>
            <a:pPr algn="ctr"/>
            <a:r>
              <a:rPr lang="en-US" sz="1300" dirty="0" smtClean="0"/>
              <a:t>Marketing expertise from </a:t>
            </a:r>
            <a:r>
              <a:rPr lang="en-US" sz="1300" u="sng" dirty="0" smtClean="0"/>
              <a:t>lead markets</a:t>
            </a:r>
            <a:r>
              <a:rPr lang="en-US" sz="1300" dirty="0" smtClean="0"/>
              <a:t> brought in to expand “chassis” to a holistic new-product concept </a:t>
            </a:r>
            <a:endParaRPr lang="en-US" sz="1300" dirty="0"/>
          </a:p>
        </p:txBody>
      </p:sp>
      <p:sp>
        <p:nvSpPr>
          <p:cNvPr id="53" name="TextBox 52"/>
          <p:cNvSpPr txBox="1"/>
          <p:nvPr/>
        </p:nvSpPr>
        <p:spPr>
          <a:xfrm>
            <a:off x="5410984" y="2149929"/>
            <a:ext cx="2473559" cy="1092607"/>
          </a:xfrm>
          <a:prstGeom prst="rect">
            <a:avLst/>
          </a:prstGeom>
          <a:noFill/>
        </p:spPr>
        <p:txBody>
          <a:bodyPr wrap="square" rtlCol="0">
            <a:spAutoFit/>
          </a:bodyPr>
          <a:lstStyle/>
          <a:p>
            <a:pPr algn="ctr"/>
            <a:r>
              <a:rPr lang="en-US" sz="1300" dirty="0" smtClean="0"/>
              <a:t>R&amp;D facility in Cincinnati, drawing from P&amp;G’s paper business: 10-micron mesh-woven fiber traps and absorbs dirt &amp; impurities</a:t>
            </a:r>
            <a:endParaRPr lang="en-US" sz="1300" dirty="0"/>
          </a:p>
        </p:txBody>
      </p:sp>
    </p:spTree>
    <p:extLst>
      <p:ext uri="{BB962C8B-B14F-4D97-AF65-F5344CB8AC3E}">
        <p14:creationId xmlns:p14="http://schemas.microsoft.com/office/powerpoint/2010/main" val="2111806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additive="base">
                                        <p:cTn id="33" dur="500" fill="hold"/>
                                        <p:tgtEl>
                                          <p:spTgt spid="53"/>
                                        </p:tgtEl>
                                        <p:attrNameLst>
                                          <p:attrName>ppt_x</p:attrName>
                                        </p:attrNameLst>
                                      </p:cBhvr>
                                      <p:tavLst>
                                        <p:tav tm="0">
                                          <p:val>
                                            <p:strVal val="#ppt_x"/>
                                          </p:val>
                                        </p:tav>
                                        <p:tav tm="100000">
                                          <p:val>
                                            <p:strVal val="#ppt_x"/>
                                          </p:val>
                                        </p:tav>
                                      </p:tavLst>
                                    </p:anim>
                                    <p:anim calcmode="lin" valueType="num">
                                      <p:cBhvr additive="base">
                                        <p:cTn id="34" dur="500" fill="hold"/>
                                        <p:tgtEl>
                                          <p:spTgt spid="5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ppt_x"/>
                                          </p:val>
                                        </p:tav>
                                        <p:tav tm="100000">
                                          <p:val>
                                            <p:strVal val="#ppt_x"/>
                                          </p:val>
                                        </p:tav>
                                      </p:tavLst>
                                    </p:anim>
                                    <p:anim calcmode="lin" valueType="num">
                                      <p:cBhvr additive="base">
                                        <p:cTn id="66" dur="500" fill="hold"/>
                                        <p:tgtEl>
                                          <p:spTgt spid="3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ppt_x"/>
                                          </p:val>
                                        </p:tav>
                                        <p:tav tm="100000">
                                          <p:val>
                                            <p:strVal val="#ppt_x"/>
                                          </p:val>
                                        </p:tav>
                                      </p:tavLst>
                                    </p:anim>
                                    <p:anim calcmode="lin" valueType="num">
                                      <p:cBhvr additive="base">
                                        <p:cTn id="7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3" grpId="0" animBg="1"/>
      <p:bldP spid="11" grpId="0" animBg="1"/>
      <p:bldP spid="23" grpId="0"/>
      <p:bldP spid="25" grpId="0"/>
      <p:bldP spid="28" grpId="0"/>
      <p:bldP spid="31" grpId="0" animBg="1"/>
      <p:bldP spid="32" grpId="0" animBg="1"/>
      <p:bldP spid="33" grpId="0" animBg="1"/>
      <p:bldP spid="34" grpId="0" animBg="1"/>
      <p:bldP spid="35" grpId="0"/>
      <p:bldP spid="36" grpId="0"/>
      <p:bldP spid="37" grpId="0"/>
      <p:bldP spid="40" grpId="0"/>
      <p:bldP spid="5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36" y="86154"/>
            <a:ext cx="4004989" cy="1437846"/>
          </a:xfrm>
        </p:spPr>
        <p:txBody>
          <a:bodyPr>
            <a:normAutofit/>
          </a:bodyPr>
          <a:lstStyle/>
          <a:p>
            <a:r>
              <a:rPr lang="en-US" sz="3200" dirty="0" smtClean="0"/>
              <a:t>Bottom-up innovation</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7725" y="419529"/>
            <a:ext cx="4026495" cy="5368660"/>
          </a:xfrm>
        </p:spPr>
      </p:pic>
      <p:sp>
        <p:nvSpPr>
          <p:cNvPr id="5" name="TextBox 4"/>
          <p:cNvSpPr txBox="1"/>
          <p:nvPr/>
        </p:nvSpPr>
        <p:spPr>
          <a:xfrm>
            <a:off x="1125113" y="3061535"/>
            <a:ext cx="2767620" cy="1077218"/>
          </a:xfrm>
          <a:prstGeom prst="rect">
            <a:avLst/>
          </a:prstGeom>
          <a:noFill/>
        </p:spPr>
        <p:txBody>
          <a:bodyPr wrap="square" rtlCol="0">
            <a:spAutoFit/>
          </a:bodyPr>
          <a:lstStyle/>
          <a:p>
            <a:r>
              <a:rPr lang="en-US" sz="1600" dirty="0" smtClean="0"/>
              <a:t>Miracle cushion – a sponge infused with liquid foundation to even out skin tones</a:t>
            </a:r>
            <a:endParaRPr lang="en-US" sz="1600" dirty="0"/>
          </a:p>
        </p:txBody>
      </p:sp>
    </p:spTree>
    <p:extLst>
      <p:ext uri="{BB962C8B-B14F-4D97-AF65-F5344CB8AC3E}">
        <p14:creationId xmlns:p14="http://schemas.microsoft.com/office/powerpoint/2010/main" val="49880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7541" y="59308"/>
            <a:ext cx="8109305" cy="1143000"/>
          </a:xfrm>
        </p:spPr>
        <p:txBody>
          <a:bodyPr>
            <a:normAutofit/>
          </a:bodyPr>
          <a:lstStyle/>
          <a:p>
            <a:r>
              <a:rPr lang="en-US" sz="3000" dirty="0" smtClean="0"/>
              <a:t>COMET framework</a:t>
            </a:r>
            <a:endParaRPr lang="en-US" sz="3000" dirty="0"/>
          </a:p>
        </p:txBody>
      </p:sp>
      <p:sp>
        <p:nvSpPr>
          <p:cNvPr id="12" name="Up Arrow 11"/>
          <p:cNvSpPr/>
          <p:nvPr/>
        </p:nvSpPr>
        <p:spPr>
          <a:xfrm>
            <a:off x="4317893" y="2132773"/>
            <a:ext cx="384463" cy="103511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3762453" y="2715095"/>
            <a:ext cx="1495343" cy="1495343"/>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p:nvSpPr>
        <p:spPr>
          <a:xfrm>
            <a:off x="3281236" y="887983"/>
            <a:ext cx="2453368" cy="1161432"/>
          </a:xfrm>
          <a:prstGeom prst="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FF0000"/>
                </a:solidFill>
              </a:rPr>
              <a:t>Enhanced Customer Preference</a:t>
            </a:r>
          </a:p>
          <a:p>
            <a:pPr algn="ctr"/>
            <a:endParaRPr lang="en-US" sz="1200" b="1" dirty="0" smtClean="0">
              <a:solidFill>
                <a:srgbClr val="FF0000"/>
              </a:solidFill>
            </a:endParaRPr>
          </a:p>
          <a:p>
            <a:pPr marL="285750" indent="-285750">
              <a:buFont typeface="Arial" panose="020B0604020202020204" pitchFamily="34" charset="0"/>
              <a:buChar char="•"/>
            </a:pPr>
            <a:r>
              <a:rPr lang="en-US" sz="1100" b="1" dirty="0" smtClean="0">
                <a:solidFill>
                  <a:srgbClr val="FF0000"/>
                </a:solidFill>
              </a:rPr>
              <a:t>Quality</a:t>
            </a:r>
          </a:p>
          <a:p>
            <a:pPr marL="285750" indent="-285750">
              <a:buFont typeface="Arial" panose="020B0604020202020204" pitchFamily="34" charset="0"/>
              <a:buChar char="•"/>
            </a:pPr>
            <a:r>
              <a:rPr lang="en-US" sz="1100" b="1" dirty="0" smtClean="0">
                <a:solidFill>
                  <a:srgbClr val="FF0000"/>
                </a:solidFill>
              </a:rPr>
              <a:t>Global culture</a:t>
            </a:r>
          </a:p>
          <a:p>
            <a:pPr marL="285750" indent="-285750">
              <a:buFont typeface="Arial" panose="020B0604020202020204" pitchFamily="34" charset="0"/>
              <a:buChar char="•"/>
            </a:pPr>
            <a:r>
              <a:rPr lang="en-US" sz="1100" b="1" dirty="0" smtClean="0">
                <a:solidFill>
                  <a:srgbClr val="FF0000"/>
                </a:solidFill>
              </a:rPr>
              <a:t>Country of origin</a:t>
            </a:r>
            <a:endParaRPr lang="en-US" sz="1100" b="1" dirty="0">
              <a:solidFill>
                <a:srgbClr val="FF0000"/>
              </a:solidFill>
            </a:endParaRPr>
          </a:p>
        </p:txBody>
      </p:sp>
      <p:cxnSp>
        <p:nvCxnSpPr>
          <p:cNvPr id="26" name="Straight Connector 25"/>
          <p:cNvCxnSpPr/>
          <p:nvPr/>
        </p:nvCxnSpPr>
        <p:spPr>
          <a:xfrm flipV="1">
            <a:off x="3293219" y="1361725"/>
            <a:ext cx="2467202" cy="8709"/>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910443" y="2895806"/>
            <a:ext cx="1194955" cy="1169551"/>
          </a:xfrm>
          <a:prstGeom prst="rect">
            <a:avLst/>
          </a:prstGeom>
          <a:noFill/>
        </p:spPr>
        <p:txBody>
          <a:bodyPr wrap="square" rtlCol="0">
            <a:spAutoFit/>
          </a:bodyPr>
          <a:lstStyle/>
          <a:p>
            <a:pPr algn="ctr"/>
            <a:r>
              <a:rPr lang="en-US" sz="1400" b="1" dirty="0" smtClean="0">
                <a:effectLst>
                  <a:outerShdw blurRad="38100" dist="38100" dir="2700000" algn="tl">
                    <a:srgbClr val="000000">
                      <a:alpha val="43137"/>
                    </a:srgbClr>
                  </a:outerShdw>
                </a:effectLst>
              </a:rPr>
              <a:t>Dimensions of Value Creation by Global Brand</a:t>
            </a:r>
            <a:endParaRPr lang="en-US"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35430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39" y="74622"/>
            <a:ext cx="8109305" cy="1143000"/>
          </a:xfrm>
        </p:spPr>
        <p:txBody>
          <a:bodyPr/>
          <a:lstStyle/>
          <a:p>
            <a:r>
              <a:rPr lang="en-US" sz="3000" dirty="0" smtClean="0"/>
              <a:t>Frugal innovation to redefine the value proposition</a:t>
            </a:r>
            <a:endParaRPr lang="en-US" sz="3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6001" y="786810"/>
            <a:ext cx="4697196" cy="195716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157" y="2941002"/>
            <a:ext cx="4576577" cy="2924182"/>
          </a:xfrm>
          <a:prstGeom prst="rect">
            <a:avLst/>
          </a:prstGeom>
        </p:spPr>
      </p:pic>
    </p:spTree>
    <p:extLst>
      <p:ext uri="{BB962C8B-B14F-4D97-AF65-F5344CB8AC3E}">
        <p14:creationId xmlns:p14="http://schemas.microsoft.com/office/powerpoint/2010/main" val="2618743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26" y="64125"/>
            <a:ext cx="8555212" cy="1431900"/>
          </a:xfrm>
        </p:spPr>
        <p:txBody>
          <a:bodyPr>
            <a:normAutofit/>
          </a:bodyPr>
          <a:lstStyle/>
          <a:p>
            <a:r>
              <a:rPr lang="en-US" sz="3000" dirty="0" smtClean="0"/>
              <a:t>Global brands benefit from globalness per se</a:t>
            </a:r>
            <a:endParaRPr lang="en-US" sz="3000" dirty="0"/>
          </a:p>
        </p:txBody>
      </p:sp>
      <p:sp>
        <p:nvSpPr>
          <p:cNvPr id="3" name="Content Placeholder 2"/>
          <p:cNvSpPr>
            <a:spLocks noGrp="1"/>
          </p:cNvSpPr>
          <p:nvPr>
            <p:ph idx="1"/>
          </p:nvPr>
        </p:nvSpPr>
        <p:spPr>
          <a:xfrm>
            <a:off x="2329544" y="1234812"/>
            <a:ext cx="6693755" cy="4383100"/>
          </a:xfrm>
        </p:spPr>
        <p:txBody>
          <a:bodyPr/>
          <a:lstStyle/>
          <a:p>
            <a:r>
              <a:rPr lang="en-US" sz="2000" i="1" dirty="0" smtClean="0"/>
              <a:t>We are using something great which is available all over the world.</a:t>
            </a:r>
          </a:p>
          <a:p>
            <a:pPr marL="3657600" lvl="8" indent="0">
              <a:buNone/>
            </a:pPr>
            <a:r>
              <a:rPr lang="en-US" dirty="0" smtClean="0"/>
              <a:t>- </a:t>
            </a:r>
            <a:r>
              <a:rPr lang="en-US" sz="1800" dirty="0" smtClean="0"/>
              <a:t>India</a:t>
            </a:r>
          </a:p>
          <a:p>
            <a:r>
              <a:rPr lang="en-US" sz="2000" i="1" dirty="0" smtClean="0"/>
              <a:t>Global brands make you feel part of something bigger, and give a sense of belonging. </a:t>
            </a:r>
          </a:p>
          <a:p>
            <a:pPr marL="3657600" lvl="8" indent="0">
              <a:buNone/>
            </a:pPr>
            <a:r>
              <a:rPr lang="en-US" dirty="0" smtClean="0"/>
              <a:t>- </a:t>
            </a:r>
            <a:r>
              <a:rPr lang="en-US" sz="1800" dirty="0" smtClean="0"/>
              <a:t>New Zealand</a:t>
            </a:r>
          </a:p>
          <a:p>
            <a:r>
              <a:rPr lang="en-US" sz="2000" i="1" dirty="0" smtClean="0"/>
              <a:t>Local brands show what we are, global brands show what we want to be…</a:t>
            </a:r>
            <a:r>
              <a:rPr lang="en-US" sz="2000" i="1" dirty="0"/>
              <a:t> </a:t>
            </a:r>
            <a:endParaRPr lang="en-US" sz="2000" i="1" dirty="0" smtClean="0"/>
          </a:p>
          <a:p>
            <a:pPr marL="3657600" lvl="8" indent="0">
              <a:buNone/>
            </a:pPr>
            <a:r>
              <a:rPr lang="en-US" dirty="0" smtClean="0"/>
              <a:t>- </a:t>
            </a:r>
            <a:r>
              <a:rPr lang="en-US" sz="1800" dirty="0" smtClean="0"/>
              <a:t>Costa Rica</a:t>
            </a:r>
          </a:p>
          <a:p>
            <a:r>
              <a:rPr lang="en-US" sz="2000" i="1" dirty="0" smtClean="0"/>
              <a:t>Global brands make us feel citizens of the world, and we fear their leaving because they somehow give us an identity. </a:t>
            </a:r>
          </a:p>
          <a:p>
            <a:pPr marL="3657600" lvl="8" indent="0">
              <a:buNone/>
            </a:pPr>
            <a:r>
              <a:rPr lang="en-US" dirty="0" smtClean="0"/>
              <a:t>- </a:t>
            </a:r>
            <a:r>
              <a:rPr lang="en-US" sz="1800" dirty="0" smtClean="0"/>
              <a:t>Argentina</a:t>
            </a:r>
          </a:p>
        </p:txBody>
      </p:sp>
      <p:pic>
        <p:nvPicPr>
          <p:cNvPr id="4" name="Picture 1029" descr="Coca Cola Africa"/>
          <p:cNvPicPr>
            <a:picLocks noChangeAspect="1" noChangeArrowheads="1"/>
          </p:cNvPicPr>
          <p:nvPr/>
        </p:nvPicPr>
        <p:blipFill>
          <a:blip r:embed="rId2" cstate="print"/>
          <a:srcRect/>
          <a:stretch>
            <a:fillRect/>
          </a:stretch>
        </p:blipFill>
        <p:spPr bwMode="auto">
          <a:xfrm>
            <a:off x="285749" y="876729"/>
            <a:ext cx="1609725"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1030" descr="Coca Cola Frica 2"/>
          <p:cNvPicPr>
            <a:picLocks noChangeAspect="1" noChangeArrowheads="1"/>
          </p:cNvPicPr>
          <p:nvPr/>
        </p:nvPicPr>
        <p:blipFill>
          <a:blip r:embed="rId3" cstate="print"/>
          <a:srcRect/>
          <a:stretch>
            <a:fillRect/>
          </a:stretch>
        </p:blipFill>
        <p:spPr bwMode="auto">
          <a:xfrm>
            <a:off x="285749" y="2612571"/>
            <a:ext cx="1609726" cy="14220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1031" descr="Coca Cola Africa 3"/>
          <p:cNvPicPr>
            <a:picLocks noChangeAspect="1" noChangeArrowheads="1"/>
          </p:cNvPicPr>
          <p:nvPr/>
        </p:nvPicPr>
        <p:blipFill>
          <a:blip r:embed="rId4" cstate="print"/>
          <a:srcRect/>
          <a:stretch>
            <a:fillRect/>
          </a:stretch>
        </p:blipFill>
        <p:spPr bwMode="auto">
          <a:xfrm>
            <a:off x="285749" y="4430485"/>
            <a:ext cx="1609726" cy="13734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descr="C:\Users\mitchele\AppData\Local\Microsoft\Windows\Temporary Internet Files\Content.IE5\RU4A6GBT\MC900054475[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8476" y="1313971"/>
            <a:ext cx="509205" cy="34065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itchele\AppData\Local\Microsoft\Windows\Temporary Internet Files\Content.IE5\WAFD6WWI\MP900362777[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5332" y="2316098"/>
            <a:ext cx="509205" cy="34065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itchele\AppData\Local\Microsoft\Windows\Temporary Internet Files\Content.IE5\WAFD6WWI\MP90036265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4161" y="3338334"/>
            <a:ext cx="480376" cy="3222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itchele\AppData\Local\Microsoft\Windows\Temporary Internet Files\Content.IE5\RU4A6GBT\MP900362603[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5332" y="4412556"/>
            <a:ext cx="495495" cy="34065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028"/>
          <p:cNvSpPr>
            <a:spLocks noChangeArrowheads="1"/>
          </p:cNvSpPr>
          <p:nvPr/>
        </p:nvSpPr>
        <p:spPr bwMode="auto">
          <a:xfrm>
            <a:off x="2561307" y="6237065"/>
            <a:ext cx="2323072" cy="307777"/>
          </a:xfrm>
          <a:prstGeom prst="rect">
            <a:avLst/>
          </a:prstGeom>
          <a:noFill/>
          <a:ln w="9525">
            <a:noFill/>
            <a:miter lim="800000"/>
            <a:headEnd/>
            <a:tailEnd/>
          </a:ln>
        </p:spPr>
        <p:txBody>
          <a:bodyPr wrap="none">
            <a:spAutoFit/>
          </a:bodyPr>
          <a:lstStyle/>
          <a:p>
            <a:r>
              <a:rPr lang="en-GB" sz="1400" dirty="0" smtClean="0">
                <a:solidFill>
                  <a:srgbClr val="FFFFFF"/>
                </a:solidFill>
              </a:rPr>
              <a:t>Source: Baker et al. (2004)</a:t>
            </a:r>
          </a:p>
        </p:txBody>
      </p:sp>
    </p:spTree>
    <p:extLst>
      <p:ext uri="{BB962C8B-B14F-4D97-AF65-F5344CB8AC3E}">
        <p14:creationId xmlns:p14="http://schemas.microsoft.com/office/powerpoint/2010/main" val="454213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1" y="86154"/>
            <a:ext cx="8109305" cy="1143000"/>
          </a:xfrm>
        </p:spPr>
        <p:txBody>
          <a:bodyPr>
            <a:normAutofit/>
          </a:bodyPr>
          <a:lstStyle/>
          <a:p>
            <a:r>
              <a:rPr lang="en-US" sz="3000" dirty="0" smtClean="0"/>
              <a:t>Creating customer preference through global symbols</a:t>
            </a:r>
            <a:endParaRPr lang="en-US" sz="3000" dirty="0"/>
          </a:p>
        </p:txBody>
      </p:sp>
      <p:pic>
        <p:nvPicPr>
          <p:cNvPr id="1026" name="Picture 2" descr="http://adsoftheworld.com/sites/default/files/images/FTCitysca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024" y="1333929"/>
            <a:ext cx="8741944" cy="4370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565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6" y="75154"/>
            <a:ext cx="8109305" cy="1143000"/>
          </a:xfrm>
        </p:spPr>
        <p:txBody>
          <a:bodyPr>
            <a:normAutofit/>
          </a:bodyPr>
          <a:lstStyle/>
          <a:p>
            <a:r>
              <a:rPr lang="en-US" sz="3000" dirty="0" smtClean="0"/>
              <a:t>Does country of origin still matter? –</a:t>
            </a:r>
            <a:br>
              <a:rPr lang="en-US" sz="3000" dirty="0" smtClean="0"/>
            </a:br>
            <a:r>
              <a:rPr lang="en-US" sz="3000" dirty="0" smtClean="0"/>
              <a:t>A test</a:t>
            </a:r>
            <a:endParaRPr lang="en-US" sz="3000" dirty="0"/>
          </a:p>
        </p:txBody>
      </p:sp>
      <p:sp>
        <p:nvSpPr>
          <p:cNvPr id="6" name="Title 1"/>
          <p:cNvSpPr txBox="1">
            <a:spLocks/>
          </p:cNvSpPr>
          <p:nvPr/>
        </p:nvSpPr>
        <p:spPr>
          <a:xfrm>
            <a:off x="843125" y="4521534"/>
            <a:ext cx="3123231" cy="1143000"/>
          </a:xfrm>
          <a:prstGeom prst="rect">
            <a:avLst/>
          </a:prstGeom>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i="0" u="none" strike="noStrike" kern="1200" cap="none" spc="0" normalizeH="0" baseline="0" noProof="0" dirty="0" smtClean="0">
                <a:ln>
                  <a:noFill/>
                </a:ln>
                <a:effectLst/>
                <a:uLnTx/>
                <a:uFillTx/>
                <a:latin typeface="Arial"/>
                <a:ea typeface="+mj-ea"/>
                <a:cs typeface="Arial"/>
              </a:rPr>
              <a:t>Made in Germany</a:t>
            </a:r>
            <a:endParaRPr kumimoji="0" lang="en-US" sz="2800" i="0" u="none" strike="noStrike" kern="1200" cap="none" spc="0" normalizeH="0" baseline="0" noProof="0" dirty="0">
              <a:ln>
                <a:noFill/>
              </a:ln>
              <a:effectLst/>
              <a:uLnTx/>
              <a:uFillTx/>
              <a:latin typeface="Arial"/>
              <a:ea typeface="+mj-ea"/>
              <a:cs typeface="Arial"/>
            </a:endParaRPr>
          </a:p>
        </p:txBody>
      </p:sp>
      <p:sp>
        <p:nvSpPr>
          <p:cNvPr id="7" name="Title 1"/>
          <p:cNvSpPr txBox="1">
            <a:spLocks/>
          </p:cNvSpPr>
          <p:nvPr/>
        </p:nvSpPr>
        <p:spPr>
          <a:xfrm>
            <a:off x="5381695" y="4539418"/>
            <a:ext cx="3123231" cy="1143000"/>
          </a:xfrm>
          <a:prstGeom prst="rect">
            <a:avLst/>
          </a:prstGeom>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i="0" u="none" strike="noStrike" kern="1200" cap="none" spc="0" normalizeH="0" baseline="0" noProof="0" dirty="0" smtClean="0">
                <a:ln>
                  <a:noFill/>
                </a:ln>
                <a:effectLst/>
                <a:uLnTx/>
                <a:uFillTx/>
                <a:latin typeface="Arial"/>
                <a:ea typeface="+mj-ea"/>
                <a:cs typeface="Arial"/>
              </a:rPr>
              <a:t>Made in Mexico</a:t>
            </a:r>
            <a:endParaRPr kumimoji="0" lang="en-US" sz="2800" i="0" u="none" strike="noStrike" kern="1200" cap="none" spc="0" normalizeH="0" baseline="0" noProof="0" dirty="0">
              <a:ln>
                <a:noFill/>
              </a:ln>
              <a:effectLst/>
              <a:uLnTx/>
              <a:uFillTx/>
              <a:latin typeface="Arial"/>
              <a:ea typeface="+mj-ea"/>
              <a:cs typeface="Arial"/>
            </a:endParaRPr>
          </a:p>
        </p:txBody>
      </p:sp>
      <p:sp>
        <p:nvSpPr>
          <p:cNvPr id="8" name="Title 1"/>
          <p:cNvSpPr txBox="1">
            <a:spLocks/>
          </p:cNvSpPr>
          <p:nvPr/>
        </p:nvSpPr>
        <p:spPr>
          <a:xfrm>
            <a:off x="1833112" y="5315876"/>
            <a:ext cx="5687037" cy="895738"/>
          </a:xfrm>
          <a:prstGeom prst="rect">
            <a:avLst/>
          </a:prstGeom>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1" u="none" strike="noStrike" kern="1200" cap="none" spc="0" normalizeH="0" baseline="0" noProof="0" dirty="0" smtClean="0">
                <a:ln>
                  <a:noFill/>
                </a:ln>
                <a:effectLst/>
                <a:uLnTx/>
                <a:uFillTx/>
                <a:latin typeface="Arial"/>
                <a:ea typeface="+mj-ea"/>
                <a:cs typeface="Arial"/>
              </a:rPr>
              <a:t>Which one would</a:t>
            </a:r>
            <a:r>
              <a:rPr kumimoji="0" lang="en-US" sz="3200" b="1" i="1" u="none" strike="noStrike" kern="1200" cap="none" spc="0" normalizeH="0" noProof="0" dirty="0" smtClean="0">
                <a:ln>
                  <a:noFill/>
                </a:ln>
                <a:effectLst/>
                <a:uLnTx/>
                <a:uFillTx/>
                <a:latin typeface="Arial"/>
                <a:ea typeface="+mj-ea"/>
                <a:cs typeface="Arial"/>
              </a:rPr>
              <a:t> you buy</a:t>
            </a:r>
            <a:r>
              <a:rPr kumimoji="0" lang="en-US" sz="3200" b="1" i="1" u="none" strike="noStrike" kern="1200" cap="none" spc="0" normalizeH="0" baseline="0" noProof="0" dirty="0" smtClean="0">
                <a:ln>
                  <a:noFill/>
                </a:ln>
                <a:effectLst/>
                <a:uLnTx/>
                <a:uFillTx/>
                <a:latin typeface="Arial"/>
                <a:ea typeface="+mj-ea"/>
                <a:cs typeface="Arial"/>
              </a:rPr>
              <a:t>?</a:t>
            </a:r>
            <a:endParaRPr kumimoji="0" lang="en-US" sz="3200" b="1" i="1" u="none" strike="noStrike" kern="1200" cap="none" spc="0" normalizeH="0" baseline="0" noProof="0" dirty="0">
              <a:ln>
                <a:noFill/>
              </a:ln>
              <a:effectLst/>
              <a:uLnTx/>
              <a:uFillTx/>
              <a:latin typeface="Arial"/>
              <a:ea typeface="+mj-ea"/>
              <a:cs typeface="Arial"/>
            </a:endParaRPr>
          </a:p>
        </p:txBody>
      </p:sp>
      <p:sp>
        <p:nvSpPr>
          <p:cNvPr id="9" name="Text Box 9"/>
          <p:cNvSpPr txBox="1">
            <a:spLocks noChangeArrowheads="1"/>
          </p:cNvSpPr>
          <p:nvPr/>
        </p:nvSpPr>
        <p:spPr bwMode="auto">
          <a:xfrm>
            <a:off x="5590723" y="6309399"/>
            <a:ext cx="3581400" cy="457200"/>
          </a:xfrm>
          <a:prstGeom prst="rect">
            <a:avLst/>
          </a:prstGeom>
          <a:noFill/>
          <a:ln w="107950" cap="sq">
            <a:noFill/>
            <a:miter lim="800000"/>
            <a:headEnd/>
            <a:tailEnd/>
          </a:ln>
          <a:effectLst/>
        </p:spPr>
        <p:txBody>
          <a:bodyPr>
            <a:spAutoFit/>
          </a:bodyPr>
          <a:lstStyle/>
          <a:p>
            <a:pPr>
              <a:defRPr/>
            </a:pPr>
            <a:r>
              <a:rPr lang="en-US" sz="1200" b="0" i="1" dirty="0">
                <a:solidFill>
                  <a:schemeClr val="bg1"/>
                </a:solidFill>
                <a:latin typeface="Arial" charset="0"/>
              </a:rPr>
              <a:t>© Prof. J-B.E.M. Steenkamp</a:t>
            </a:r>
          </a:p>
          <a:p>
            <a:pPr>
              <a:defRPr/>
            </a:pPr>
            <a:r>
              <a:rPr lang="en-US" sz="1200" b="0" i="1" dirty="0">
                <a:solidFill>
                  <a:schemeClr val="bg1"/>
                </a:solidFill>
                <a:latin typeface="Arial" charset="0"/>
              </a:rPr>
              <a:t>Not to be used or reproduced without permission</a:t>
            </a:r>
            <a:endParaRPr lang="nl-NL" sz="1200" b="0" i="1" dirty="0">
              <a:solidFill>
                <a:schemeClr val="bg1"/>
              </a:solidFill>
              <a:latin typeface="Arial" charset="0"/>
            </a:endParaRPr>
          </a:p>
        </p:txBody>
      </p:sp>
      <p:pic>
        <p:nvPicPr>
          <p:cNvPr id="1026" name="Picture 2"/>
          <p:cNvPicPr>
            <a:picLocks noChangeAspect="1" noChangeArrowheads="1"/>
          </p:cNvPicPr>
          <p:nvPr/>
        </p:nvPicPr>
        <p:blipFill>
          <a:blip r:embed="rId2"/>
          <a:srcRect/>
          <a:stretch>
            <a:fillRect/>
          </a:stretch>
        </p:blipFill>
        <p:spPr bwMode="auto">
          <a:xfrm>
            <a:off x="313000" y="1472539"/>
            <a:ext cx="4107291" cy="2750325"/>
          </a:xfrm>
          <a:prstGeom prst="rect">
            <a:avLst/>
          </a:prstGeom>
          <a:noFill/>
          <a:ln w="9525">
            <a:noFill/>
            <a:miter lim="800000"/>
            <a:headEnd/>
            <a:tailEnd/>
          </a:ln>
        </p:spPr>
      </p:pic>
      <p:pic>
        <p:nvPicPr>
          <p:cNvPr id="11" name="Picture 2"/>
          <p:cNvPicPr>
            <a:picLocks noChangeAspect="1" noChangeArrowheads="1"/>
          </p:cNvPicPr>
          <p:nvPr/>
        </p:nvPicPr>
        <p:blipFill>
          <a:blip r:embed="rId2"/>
          <a:srcRect/>
          <a:stretch>
            <a:fillRect/>
          </a:stretch>
        </p:blipFill>
        <p:spPr bwMode="auto">
          <a:xfrm>
            <a:off x="4771393" y="1466992"/>
            <a:ext cx="4107291" cy="2750325"/>
          </a:xfrm>
          <a:prstGeom prst="rect">
            <a:avLst/>
          </a:prstGeom>
          <a:noFill/>
          <a:ln w="9525">
            <a:noFill/>
            <a:miter lim="800000"/>
            <a:headEnd/>
            <a:tailEnd/>
          </a:ln>
        </p:spPr>
      </p:pic>
    </p:spTree>
    <p:extLst>
      <p:ext uri="{BB962C8B-B14F-4D97-AF65-F5344CB8AC3E}">
        <p14:creationId xmlns:p14="http://schemas.microsoft.com/office/powerpoint/2010/main" val="250717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6"/>
                                        </p:tgtEl>
                                        <p:attrNameLst>
                                          <p:attrName>ppt_y</p:attrName>
                                        </p:attrNameLst>
                                      </p:cBhvr>
                                      <p:tavLst>
                                        <p:tav tm="0" fmla="#ppt_y+(sin(-2*pi*(1-$))*-#ppt_x+cos(-2*pi*(1-$))*(1-#ppt_y))*(1-$)">
                                          <p:val>
                                            <p:fltVal val="0"/>
                                          </p:val>
                                        </p:tav>
                                        <p:tav tm="100000">
                                          <p:val>
                                            <p:fltVal val="1"/>
                                          </p:val>
                                        </p:tav>
                                      </p:tavLst>
                                    </p:anim>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par>
                                <p:cTn id="19" presetID="15"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1000"/>
                            </p:stCondLst>
                            <p:childTnLst>
                              <p:par>
                                <p:cTn id="26" presetID="15" presetClass="entr" presetSubtype="0" fill="hold" grpId="0" nodeType="afterEffect">
                                  <p:stCondLst>
                                    <p:cond delay="50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31"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bwMode="auto">
          <a:xfrm>
            <a:off x="70539" y="76166"/>
            <a:ext cx="8108950" cy="1143000"/>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sz="3000" dirty="0" smtClean="0">
                <a:latin typeface="Arial" pitchFamily="34" charset="0"/>
                <a:cs typeface="Arial" pitchFamily="34" charset="0"/>
              </a:rPr>
              <a:t>Bosch emphasizes German engineering</a:t>
            </a:r>
          </a:p>
        </p:txBody>
      </p:sp>
      <p:pic>
        <p:nvPicPr>
          <p:cNvPr id="71683" name="Content Placeholder 3" descr="Bosch Ad.jpg"/>
          <p:cNvPicPr>
            <a:picLocks noGrp="1" noChangeAspect="1"/>
          </p:cNvPicPr>
          <p:nvPr>
            <p:ph idx="1"/>
          </p:nvPr>
        </p:nvPicPr>
        <p:blipFill>
          <a:blip r:embed="rId2"/>
          <a:srcRect/>
          <a:stretch>
            <a:fillRect/>
          </a:stretch>
        </p:blipFill>
        <p:spPr bwMode="auto">
          <a:xfrm>
            <a:off x="1968038" y="742248"/>
            <a:ext cx="6818514" cy="5814056"/>
          </a:xfrm>
          <a:noFill/>
          <a:ln>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37" y="82578"/>
            <a:ext cx="5531400" cy="1143000"/>
          </a:xfrm>
        </p:spPr>
        <p:txBody>
          <a:bodyPr/>
          <a:lstStyle/>
          <a:p>
            <a:r>
              <a:rPr lang="en-US" sz="3000" dirty="0" smtClean="0">
                <a:solidFill>
                  <a:srgbClr val="56A0D3"/>
                </a:solidFill>
              </a:rPr>
              <a:t>Deriving strength from Switzerland as COO</a:t>
            </a:r>
            <a:endParaRPr lang="en-US" sz="3000" dirty="0">
              <a:solidFill>
                <a:srgbClr val="56A0D3"/>
              </a:solidFill>
            </a:endParaRPr>
          </a:p>
        </p:txBody>
      </p:sp>
      <p:pic>
        <p:nvPicPr>
          <p:cNvPr id="1026" name="Picture 2" descr="http://3.bp.blogspot.com/-OjkqZtsbPp8/TWL9TtCgNxI/AAAAAAAAADI/lu-ZNd-oOVA/s1600/P1060912.JPG"/>
          <p:cNvPicPr>
            <a:picLocks noChangeAspect="1" noChangeArrowheads="1"/>
          </p:cNvPicPr>
          <p:nvPr/>
        </p:nvPicPr>
        <p:blipFill>
          <a:blip r:embed="rId2"/>
          <a:srcRect/>
          <a:stretch>
            <a:fillRect/>
          </a:stretch>
        </p:blipFill>
        <p:spPr bwMode="auto">
          <a:xfrm>
            <a:off x="320987" y="2186247"/>
            <a:ext cx="4958187" cy="3718640"/>
          </a:xfrm>
          <a:prstGeom prst="rect">
            <a:avLst/>
          </a:prstGeom>
          <a:noFill/>
        </p:spPr>
      </p:pic>
      <p:pic>
        <p:nvPicPr>
          <p:cNvPr id="14338" name="Picture 2" descr="http://www.machupicchutrek.com/img/hotel-swissotel.jpg"/>
          <p:cNvPicPr>
            <a:picLocks noChangeAspect="1" noChangeArrowheads="1"/>
          </p:cNvPicPr>
          <p:nvPr/>
        </p:nvPicPr>
        <p:blipFill>
          <a:blip r:embed="rId3"/>
          <a:srcRect/>
          <a:stretch>
            <a:fillRect/>
          </a:stretch>
        </p:blipFill>
        <p:spPr bwMode="auto">
          <a:xfrm>
            <a:off x="5617037" y="326242"/>
            <a:ext cx="3362325" cy="2352675"/>
          </a:xfrm>
          <a:prstGeom prst="rect">
            <a:avLst/>
          </a:prstGeom>
          <a:noFill/>
        </p:spPr>
      </p:pic>
      <p:pic>
        <p:nvPicPr>
          <p:cNvPr id="14340" name="Picture 4" descr="http://www.panatlanticsmsgroup.com/resource/d/57910/swissotel_logo.jpg"/>
          <p:cNvPicPr>
            <a:picLocks noChangeAspect="1" noChangeArrowheads="1"/>
          </p:cNvPicPr>
          <p:nvPr/>
        </p:nvPicPr>
        <p:blipFill>
          <a:blip r:embed="rId4"/>
          <a:srcRect/>
          <a:stretch>
            <a:fillRect/>
          </a:stretch>
        </p:blipFill>
        <p:spPr bwMode="auto">
          <a:xfrm>
            <a:off x="6288836" y="3035097"/>
            <a:ext cx="2000250" cy="1152526"/>
          </a:xfrm>
          <a:prstGeom prst="rect">
            <a:avLst/>
          </a:prstGeom>
          <a:noFill/>
        </p:spPr>
      </p:pic>
    </p:spTree>
    <p:extLst>
      <p:ext uri="{BB962C8B-B14F-4D97-AF65-F5344CB8AC3E}">
        <p14:creationId xmlns:p14="http://schemas.microsoft.com/office/powerpoint/2010/main" val="294647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 y="82070"/>
            <a:ext cx="8109305" cy="1143000"/>
          </a:xfrm>
        </p:spPr>
        <p:txBody>
          <a:bodyPr>
            <a:normAutofit/>
          </a:bodyPr>
          <a:lstStyle/>
          <a:p>
            <a:r>
              <a:rPr lang="en-US" sz="3000" dirty="0" smtClean="0"/>
              <a:t>COO branding pays!</a:t>
            </a:r>
            <a:endParaRPr lang="en-US" sz="3000" dirty="0"/>
          </a:p>
        </p:txBody>
      </p:sp>
      <p:sp>
        <p:nvSpPr>
          <p:cNvPr id="4" name="Title 1"/>
          <p:cNvSpPr txBox="1">
            <a:spLocks/>
          </p:cNvSpPr>
          <p:nvPr/>
        </p:nvSpPr>
        <p:spPr>
          <a:xfrm>
            <a:off x="1337952" y="3675922"/>
            <a:ext cx="3123231" cy="1143000"/>
          </a:xfrm>
          <a:prstGeom prst="rect">
            <a:avLst/>
          </a:prstGeom>
        </p:spPr>
        <p:txBody>
          <a:bodyPr>
            <a:normAutofit/>
          </a:bodyPr>
          <a:lstStyle/>
          <a:p>
            <a:pPr marL="0" marR="0" lvl="0" indent="0" algn="l" defTabSz="457200" rtl="0" eaLnBrk="1" fontAlgn="auto" latinLnBrk="0" hangingPunct="1">
              <a:lnSpc>
                <a:spcPct val="120000"/>
              </a:lnSpc>
              <a:spcBef>
                <a:spcPct val="0"/>
              </a:spcBef>
              <a:spcAft>
                <a:spcPts val="0"/>
              </a:spcAft>
              <a:buClrTx/>
              <a:buSzTx/>
              <a:buFontTx/>
              <a:buNone/>
              <a:tabLst/>
              <a:defRPr/>
            </a:pPr>
            <a:r>
              <a:rPr kumimoji="0" lang="en-US" sz="2400" i="0" u="none" strike="noStrike" kern="1200" cap="none" spc="0" normalizeH="0" baseline="0" noProof="0" dirty="0" smtClean="0">
                <a:ln>
                  <a:noFill/>
                </a:ln>
                <a:effectLst/>
                <a:uLnTx/>
                <a:uFillTx/>
                <a:latin typeface="Arial"/>
                <a:ea typeface="+mj-ea"/>
                <a:cs typeface="Arial"/>
              </a:rPr>
              <a:t>Price/liter</a:t>
            </a:r>
          </a:p>
          <a:p>
            <a:pPr>
              <a:lnSpc>
                <a:spcPct val="120000"/>
              </a:lnSpc>
              <a:spcBef>
                <a:spcPct val="0"/>
              </a:spcBef>
              <a:defRPr/>
            </a:pPr>
            <a:r>
              <a:rPr lang="en-US" sz="2400" dirty="0" smtClean="0">
                <a:latin typeface="Arial"/>
                <a:ea typeface="+mj-ea"/>
                <a:cs typeface="Arial"/>
              </a:rPr>
              <a:t>2015: </a:t>
            </a:r>
            <a:r>
              <a:rPr lang="en-US" sz="2400" dirty="0" smtClean="0">
                <a:cs typeface="Arial"/>
              </a:rPr>
              <a:t>€ 1.17</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i="0" u="none" strike="noStrike" kern="1200" cap="none" spc="0" normalizeH="0" baseline="0" noProof="0" dirty="0">
              <a:ln>
                <a:noFill/>
              </a:ln>
              <a:effectLst/>
              <a:uLnTx/>
              <a:uFillTx/>
              <a:latin typeface="Arial"/>
              <a:ea typeface="+mj-ea"/>
              <a:cs typeface="Arial"/>
            </a:endParaRPr>
          </a:p>
        </p:txBody>
      </p:sp>
      <p:sp>
        <p:nvSpPr>
          <p:cNvPr id="5" name="Title 1"/>
          <p:cNvSpPr txBox="1">
            <a:spLocks/>
          </p:cNvSpPr>
          <p:nvPr/>
        </p:nvSpPr>
        <p:spPr>
          <a:xfrm>
            <a:off x="5672425" y="3657186"/>
            <a:ext cx="3123231" cy="1143000"/>
          </a:xfrm>
          <a:prstGeom prst="rect">
            <a:avLst/>
          </a:prstGeom>
        </p:spPr>
        <p:txBody>
          <a:bodyPr>
            <a:normAutofit/>
          </a:bodyPr>
          <a:lstStyle/>
          <a:p>
            <a:pPr marL="0" marR="0" lvl="0" indent="0" algn="l" defTabSz="457200" rtl="0" eaLnBrk="1" fontAlgn="auto" latinLnBrk="0" hangingPunct="1">
              <a:lnSpc>
                <a:spcPct val="120000"/>
              </a:lnSpc>
              <a:spcBef>
                <a:spcPct val="0"/>
              </a:spcBef>
              <a:spcAft>
                <a:spcPts val="0"/>
              </a:spcAft>
              <a:buClrTx/>
              <a:buSzTx/>
              <a:buFontTx/>
              <a:buNone/>
              <a:tabLst/>
              <a:defRPr/>
            </a:pPr>
            <a:r>
              <a:rPr kumimoji="0" lang="en-US" sz="2400" i="0" u="none" strike="noStrike" kern="1200" cap="none" spc="0" normalizeH="0" baseline="0" noProof="0" dirty="0" smtClean="0">
                <a:ln>
                  <a:noFill/>
                </a:ln>
                <a:effectLst/>
                <a:uLnTx/>
                <a:uFillTx/>
                <a:latin typeface="Arial"/>
                <a:ea typeface="+mj-ea"/>
                <a:cs typeface="Arial"/>
              </a:rPr>
              <a:t>Price/liter</a:t>
            </a:r>
          </a:p>
          <a:p>
            <a:pPr>
              <a:lnSpc>
                <a:spcPct val="120000"/>
              </a:lnSpc>
              <a:spcBef>
                <a:spcPct val="0"/>
              </a:spcBef>
              <a:defRPr/>
            </a:pPr>
            <a:r>
              <a:rPr lang="en-US" sz="2400" dirty="0" smtClean="0">
                <a:latin typeface="Arial"/>
                <a:ea typeface="+mj-ea"/>
                <a:cs typeface="Arial"/>
              </a:rPr>
              <a:t>2015: </a:t>
            </a:r>
            <a:r>
              <a:rPr lang="en-US" sz="2400" dirty="0" smtClean="0">
                <a:cs typeface="Arial"/>
              </a:rPr>
              <a:t>€ 2.50</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i="0" u="none" strike="noStrike" kern="1200" cap="none" spc="0" normalizeH="0" baseline="0" noProof="0" dirty="0">
              <a:ln>
                <a:noFill/>
              </a:ln>
              <a:effectLst/>
              <a:uLnTx/>
              <a:uFillTx/>
              <a:latin typeface="Arial"/>
              <a:ea typeface="+mj-ea"/>
              <a:cs typeface="Arial"/>
            </a:endParaRPr>
          </a:p>
        </p:txBody>
      </p:sp>
      <p:sp>
        <p:nvSpPr>
          <p:cNvPr id="6" name="Rectangle 5"/>
          <p:cNvSpPr/>
          <p:nvPr/>
        </p:nvSpPr>
        <p:spPr>
          <a:xfrm>
            <a:off x="293915" y="4956963"/>
            <a:ext cx="8501741" cy="923330"/>
          </a:xfrm>
          <a:prstGeom prst="rect">
            <a:avLst/>
          </a:prstGeom>
          <a:solidFill>
            <a:schemeClr val="accent1">
              <a:lumMod val="20000"/>
              <a:lumOff val="80000"/>
            </a:schemeClr>
          </a:solidFill>
          <a:effectLst>
            <a:outerShdw blurRad="50800" dist="38100" dir="8100000" algn="tr" rotWithShape="0">
              <a:prstClr val="black">
                <a:alpha val="40000"/>
              </a:prstClr>
            </a:outerShdw>
          </a:effectLst>
        </p:spPr>
        <p:txBody>
          <a:bodyPr wrap="square">
            <a:spAutoFit/>
          </a:bodyPr>
          <a:lstStyle/>
          <a:p>
            <a:r>
              <a:rPr lang="en-US" dirty="0">
                <a:solidFill>
                  <a:srgbClr val="151515"/>
                </a:solidFill>
                <a:latin typeface="Miller Display Roman"/>
              </a:rPr>
              <a:t>“</a:t>
            </a:r>
            <a:r>
              <a:rPr lang="en-US" i="1" dirty="0">
                <a:solidFill>
                  <a:srgbClr val="151515"/>
                </a:solidFill>
                <a:latin typeface="Miller Display Roman"/>
              </a:rPr>
              <a:t>That’s why I bang my </a:t>
            </a:r>
            <a:r>
              <a:rPr lang="en-US" i="1" dirty="0" smtClean="0">
                <a:solidFill>
                  <a:srgbClr val="151515"/>
                </a:solidFill>
                <a:latin typeface="Miller Display Roman"/>
              </a:rPr>
              <a:t>head. We </a:t>
            </a:r>
            <a:r>
              <a:rPr lang="en-US" i="1" dirty="0">
                <a:solidFill>
                  <a:srgbClr val="151515"/>
                </a:solidFill>
                <a:latin typeface="Miller Display Roman"/>
              </a:rPr>
              <a:t>have the best olive oil in the world and it’s sent to Italy and sold as Italian. We send our wine to France and it’s sold as French. Why aren’t we able to do that</a:t>
            </a:r>
            <a:r>
              <a:rPr lang="en-US" i="1" dirty="0" smtClean="0">
                <a:solidFill>
                  <a:srgbClr val="151515"/>
                </a:solidFill>
                <a:latin typeface="Miller Display Roman"/>
              </a:rPr>
              <a:t>?</a:t>
            </a:r>
            <a:r>
              <a:rPr lang="en-US" dirty="0" smtClean="0">
                <a:solidFill>
                  <a:srgbClr val="151515"/>
                </a:solidFill>
                <a:latin typeface="Miller Display Roman"/>
              </a:rPr>
              <a:t>” </a:t>
            </a:r>
            <a:r>
              <a:rPr lang="en-US" dirty="0" err="1"/>
              <a:t>María</a:t>
            </a:r>
            <a:r>
              <a:rPr lang="en-US" dirty="0"/>
              <a:t> </a:t>
            </a:r>
            <a:r>
              <a:rPr lang="en-US" dirty="0" err="1"/>
              <a:t>Urrutia</a:t>
            </a:r>
            <a:r>
              <a:rPr lang="en-US" dirty="0"/>
              <a:t>, the marketing director of </a:t>
            </a:r>
            <a:r>
              <a:rPr lang="en-US" dirty="0" smtClean="0"/>
              <a:t>CVNE</a:t>
            </a:r>
            <a:endParaRPr lang="en-US" dirty="0"/>
          </a:p>
        </p:txBody>
      </p:sp>
      <p:pic>
        <p:nvPicPr>
          <p:cNvPr id="7" name="Picture 6"/>
          <p:cNvPicPr>
            <a:picLocks noChangeAspect="1"/>
          </p:cNvPicPr>
          <p:nvPr/>
        </p:nvPicPr>
        <p:blipFill>
          <a:blip r:embed="rId2"/>
          <a:stretch>
            <a:fillRect/>
          </a:stretch>
        </p:blipFill>
        <p:spPr>
          <a:xfrm>
            <a:off x="712497" y="1056979"/>
            <a:ext cx="3137118" cy="2612999"/>
          </a:xfrm>
          <a:prstGeom prst="rect">
            <a:avLst/>
          </a:prstGeom>
        </p:spPr>
      </p:pic>
      <p:pic>
        <p:nvPicPr>
          <p:cNvPr id="1026" name="Picture 2" descr="http://thumbs.dreamstime.com/z/italian-wine-map-editable-various-element-concept-402982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1738" y="1103920"/>
            <a:ext cx="2399910" cy="256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61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style.rotation</p:attrName>
                                        </p:attrNameLst>
                                      </p:cBhvr>
                                      <p:tavLst>
                                        <p:tav tm="0">
                                          <p:val>
                                            <p:fltVal val="90"/>
                                          </p:val>
                                        </p:tav>
                                        <p:tav tm="100000">
                                          <p:val>
                                            <p:fltVal val="0"/>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7B9E2F759E114B8B1A556110CA9A6E" ma:contentTypeVersion="0" ma:contentTypeDescription="Create a new document." ma:contentTypeScope="" ma:versionID="a7d087293174a4813ba6f2b1d145de3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45127AB-D2E7-4228-B4B8-09DF22596D70}">
  <ds:schemaRefs>
    <ds:schemaRef ds:uri="http://schemas.microsoft.com/sharepoint/v3/contenttype/forms"/>
  </ds:schemaRefs>
</ds:datastoreItem>
</file>

<file path=customXml/itemProps2.xml><?xml version="1.0" encoding="utf-8"?>
<ds:datastoreItem xmlns:ds="http://schemas.openxmlformats.org/officeDocument/2006/customXml" ds:itemID="{38A9D451-890A-40EF-BF6B-DABA5B6A2918}">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DC7EFF9-87C5-463E-810E-89C4D3F408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51131</TotalTime>
  <Words>867</Words>
  <Application>Microsoft Office PowerPoint</Application>
  <PresentationFormat>On-screen Show (4:3)</PresentationFormat>
  <Paragraphs>181</Paragraphs>
  <Slides>30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Miller Display Roman</vt:lpstr>
      <vt:lpstr>Times New Roman</vt:lpstr>
      <vt:lpstr>Wingdings</vt:lpstr>
      <vt:lpstr>Office Theme</vt:lpstr>
      <vt:lpstr>1_Office Theme</vt:lpstr>
      <vt:lpstr>Global brand value chain</vt:lpstr>
      <vt:lpstr>Sources of global brand value –  The COMET Framework</vt:lpstr>
      <vt:lpstr>COMET framework</vt:lpstr>
      <vt:lpstr>Global brands benefit from globalness per se</vt:lpstr>
      <vt:lpstr>Creating customer preference through global symbols</vt:lpstr>
      <vt:lpstr>Does country of origin still matter? – A test</vt:lpstr>
      <vt:lpstr>Bosch emphasizes German engineering</vt:lpstr>
      <vt:lpstr>Deriving strength from Switzerland as COO</vt:lpstr>
      <vt:lpstr>COO branding pays!</vt:lpstr>
      <vt:lpstr>Strategies to cope with unfavorable COO</vt:lpstr>
      <vt:lpstr>Invest heavily in marketing communications and promotion</vt:lpstr>
      <vt:lpstr>Marca España</vt:lpstr>
      <vt:lpstr>COO effects in B2B industries</vt:lpstr>
      <vt:lpstr>Source of global brand value</vt:lpstr>
      <vt:lpstr>Global brands give the firm an identity</vt:lpstr>
      <vt:lpstr>Source of global brand value</vt:lpstr>
      <vt:lpstr>Media spillover</vt:lpstr>
      <vt:lpstr>The result?</vt:lpstr>
      <vt:lpstr>Pooling of resources to sponsor the greatest teams in the world</vt:lpstr>
      <vt:lpstr>Arsenal Football Club’s stadium</vt:lpstr>
      <vt:lpstr>In-flight experience adds to the luster</vt:lpstr>
      <vt:lpstr>The result?</vt:lpstr>
      <vt:lpstr>Leveraging creative ideas</vt:lpstr>
      <vt:lpstr>Source of global brand value</vt:lpstr>
      <vt:lpstr>Manufacturing costs around the world</vt:lpstr>
      <vt:lpstr>Source of global brand value</vt:lpstr>
      <vt:lpstr>Pooling of R&amp;D</vt:lpstr>
      <vt:lpstr>PowerPoint Presentation</vt:lpstr>
      <vt:lpstr>Bottom-up innovation</vt:lpstr>
      <vt:lpstr>Frugal innovation to redefine the value proposition</vt:lpstr>
    </vt:vector>
  </TitlesOfParts>
  <Company>Mellonaid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4: Black Title Slide, Old Well</dc:title>
  <dc:creator>Ben Schwabauer</dc:creator>
  <cp:lastModifiedBy>Didow, Nicholas</cp:lastModifiedBy>
  <cp:revision>1006</cp:revision>
  <cp:lastPrinted>2016-08-23T15:08:05Z</cp:lastPrinted>
  <dcterms:created xsi:type="dcterms:W3CDTF">2010-08-24T14:59:53Z</dcterms:created>
  <dcterms:modified xsi:type="dcterms:W3CDTF">2017-11-07T15:57:35Z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0x010100FD7B9E2F759E114B8B1A556110CA9A6E</vt:lpwstr>
  </property>
</Properties>
</file>