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9" r:id="rId3"/>
    <p:sldId id="258" r:id="rId4"/>
    <p:sldId id="280" r:id="rId5"/>
    <p:sldId id="274" r:id="rId6"/>
    <p:sldId id="277" r:id="rId7"/>
    <p:sldId id="259" r:id="rId8"/>
    <p:sldId id="257" r:id="rId9"/>
    <p:sldId id="260" r:id="rId10"/>
    <p:sldId id="261" r:id="rId11"/>
    <p:sldId id="262" r:id="rId12"/>
    <p:sldId id="263" r:id="rId13"/>
    <p:sldId id="264" r:id="rId14"/>
    <p:sldId id="265" r:id="rId15"/>
    <p:sldId id="266" r:id="rId16"/>
    <p:sldId id="267" r:id="rId17"/>
    <p:sldId id="268" r:id="rId18"/>
    <p:sldId id="269" r:id="rId19"/>
    <p:sldId id="281" r:id="rId20"/>
    <p:sldId id="270" r:id="rId21"/>
    <p:sldId id="271" r:id="rId22"/>
    <p:sldId id="272" r:id="rId23"/>
    <p:sldId id="273" r:id="rId24"/>
    <p:sldId id="278" r:id="rId25"/>
    <p:sldId id="275" r:id="rId26"/>
    <p:sldId id="27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54"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6/27/2017</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6/27/2017</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6/27/2017</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6/27/2017</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6/27/2017</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wttc.org/research/economic-research/economic-impact-analysis/" TargetMode="External"/><Relationship Id="rId2" Type="http://schemas.openxmlformats.org/officeDocument/2006/relationships/hyperlink" Target="https://www.studyusa.com/en/a/47/hospitality-tourism-programs-in-the-us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191" y="694593"/>
            <a:ext cx="10993549" cy="1059562"/>
          </a:xfrm>
        </p:spPr>
        <p:txBody>
          <a:bodyPr>
            <a:normAutofit fontScale="90000"/>
          </a:bodyPr>
          <a:lstStyle/>
          <a:p>
            <a:pPr algn="ctr"/>
            <a:r>
              <a:rPr lang="en-US" dirty="0"/>
              <a:t>Teaching Technology </a:t>
            </a:r>
            <a:br>
              <a:rPr lang="en-US" dirty="0"/>
            </a:br>
            <a:r>
              <a:rPr lang="en-US" dirty="0"/>
              <a:t>for meetings and events</a:t>
            </a:r>
          </a:p>
        </p:txBody>
      </p:sp>
      <p:sp>
        <p:nvSpPr>
          <p:cNvPr id="3" name="Subtitle 2"/>
          <p:cNvSpPr>
            <a:spLocks noGrp="1"/>
          </p:cNvSpPr>
          <p:nvPr>
            <p:ph type="subTitle" idx="1"/>
          </p:nvPr>
        </p:nvSpPr>
        <p:spPr>
          <a:xfrm>
            <a:off x="326571" y="1754155"/>
            <a:ext cx="11014904" cy="1254427"/>
          </a:xfrm>
        </p:spPr>
        <p:txBody>
          <a:bodyPr>
            <a:normAutofit/>
          </a:bodyPr>
          <a:lstStyle/>
          <a:p>
            <a:pPr algn="ctr"/>
            <a:r>
              <a:rPr lang="en-US" dirty="0"/>
              <a:t>Carole B. sox, PhD, </a:t>
            </a:r>
            <a:r>
              <a:rPr lang="en-US" dirty="0" err="1"/>
              <a:t>che</a:t>
            </a:r>
            <a:r>
              <a:rPr lang="en-US" dirty="0"/>
              <a:t>, des</a:t>
            </a:r>
          </a:p>
          <a:p>
            <a:pPr algn="ctr"/>
            <a:r>
              <a:rPr lang="en-US" dirty="0"/>
              <a:t>Director of the Hospitality and Tourism Program, Columbia College (August, 2017)</a:t>
            </a:r>
          </a:p>
          <a:p>
            <a:pPr algn="ctr"/>
            <a:r>
              <a:rPr lang="en-US" dirty="0"/>
              <a:t>Adjunct Professor, Florida International University (present – August, 2014)</a:t>
            </a:r>
          </a:p>
          <a:p>
            <a:endParaRPr lang="en-US" dirty="0"/>
          </a:p>
        </p:txBody>
      </p:sp>
      <p:pic>
        <p:nvPicPr>
          <p:cNvPr id="4" name="Picture 3"/>
          <p:cNvPicPr>
            <a:picLocks noChangeAspect="1"/>
          </p:cNvPicPr>
          <p:nvPr/>
        </p:nvPicPr>
        <p:blipFill>
          <a:blip r:embed="rId2"/>
          <a:stretch>
            <a:fillRect/>
          </a:stretch>
        </p:blipFill>
        <p:spPr>
          <a:xfrm>
            <a:off x="3789485" y="3353894"/>
            <a:ext cx="5249007" cy="2954440"/>
          </a:xfrm>
          <a:prstGeom prst="rect">
            <a:avLst/>
          </a:prstGeom>
        </p:spPr>
      </p:pic>
      <p:pic>
        <p:nvPicPr>
          <p:cNvPr id="5" name="Picture 4"/>
          <p:cNvPicPr>
            <a:picLocks noChangeAspect="1"/>
          </p:cNvPicPr>
          <p:nvPr/>
        </p:nvPicPr>
        <p:blipFill>
          <a:blip r:embed="rId3"/>
          <a:stretch>
            <a:fillRect/>
          </a:stretch>
        </p:blipFill>
        <p:spPr>
          <a:xfrm>
            <a:off x="10575591" y="1680944"/>
            <a:ext cx="1135340" cy="1135340"/>
          </a:xfrm>
          <a:prstGeom prst="rect">
            <a:avLst/>
          </a:prstGeom>
        </p:spPr>
      </p:pic>
    </p:spTree>
    <p:extLst>
      <p:ext uri="{BB962C8B-B14F-4D97-AF65-F5344CB8AC3E}">
        <p14:creationId xmlns:p14="http://schemas.microsoft.com/office/powerpoint/2010/main" val="3924792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Experiential Learning</a:t>
            </a:r>
          </a:p>
        </p:txBody>
      </p:sp>
      <p:sp>
        <p:nvSpPr>
          <p:cNvPr id="3" name="Content Placeholder 2"/>
          <p:cNvSpPr>
            <a:spLocks noGrp="1"/>
          </p:cNvSpPr>
          <p:nvPr>
            <p:ph idx="1"/>
          </p:nvPr>
        </p:nvSpPr>
        <p:spPr/>
        <p:txBody>
          <a:bodyPr>
            <a:normAutofit/>
          </a:bodyPr>
          <a:lstStyle/>
          <a:p>
            <a:r>
              <a:rPr lang="en-US" sz="2400" dirty="0"/>
              <a:t>Defined as programs and/or systems providing students with applied learning opportunities through work-based experiences (Lee, 2007).</a:t>
            </a:r>
          </a:p>
          <a:p>
            <a:pPr marL="0" indent="0">
              <a:buNone/>
            </a:pPr>
            <a:endParaRPr lang="en-US" sz="2400" dirty="0"/>
          </a:p>
          <a:p>
            <a:r>
              <a:rPr lang="en-US" sz="2400" dirty="0"/>
              <a:t>Beneficial to students: Introduces and educates on soft skills now demanded within today’s employment market (Nasr, 2004).</a:t>
            </a:r>
          </a:p>
        </p:txBody>
      </p:sp>
    </p:spTree>
    <p:extLst>
      <p:ext uri="{BB962C8B-B14F-4D97-AF65-F5344CB8AC3E}">
        <p14:creationId xmlns:p14="http://schemas.microsoft.com/office/powerpoint/2010/main" val="111590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Activity</a:t>
            </a:r>
          </a:p>
        </p:txBody>
      </p:sp>
      <p:sp>
        <p:nvSpPr>
          <p:cNvPr id="3" name="Content Placeholder 2"/>
          <p:cNvSpPr>
            <a:spLocks noGrp="1"/>
          </p:cNvSpPr>
          <p:nvPr>
            <p:ph idx="1"/>
          </p:nvPr>
        </p:nvSpPr>
        <p:spPr>
          <a:xfrm>
            <a:off x="581192" y="1790163"/>
            <a:ext cx="11029615" cy="5499279"/>
          </a:xfrm>
        </p:spPr>
        <p:txBody>
          <a:bodyPr/>
          <a:lstStyle/>
          <a:p>
            <a:r>
              <a:rPr lang="en-US" sz="2400" dirty="0"/>
              <a:t>We are planning a hybrid conference for 5000 people.  We are on the planning team.  Some of the committees are listed below and we need each of you to join one:</a:t>
            </a:r>
          </a:p>
          <a:p>
            <a:pPr marL="0" indent="0">
              <a:buNone/>
            </a:pPr>
            <a:endParaRPr lang="en-US" sz="1600" dirty="0"/>
          </a:p>
          <a:p>
            <a:pPr lvl="1"/>
            <a:r>
              <a:rPr lang="en-US" sz="2400" dirty="0"/>
              <a:t>Food and Beverage</a:t>
            </a:r>
          </a:p>
          <a:p>
            <a:pPr lvl="1"/>
            <a:r>
              <a:rPr lang="en-US" sz="2400" dirty="0"/>
              <a:t>Signage</a:t>
            </a:r>
          </a:p>
          <a:p>
            <a:pPr lvl="1"/>
            <a:r>
              <a:rPr lang="en-US" sz="2400" dirty="0"/>
              <a:t>Invitation and Registration </a:t>
            </a:r>
          </a:p>
          <a:p>
            <a:pPr lvl="1"/>
            <a:r>
              <a:rPr lang="en-US" sz="2400" dirty="0"/>
              <a:t>Marketing and Engagement (Including icebreaker &amp; gaming opportunities)</a:t>
            </a:r>
          </a:p>
          <a:p>
            <a:pPr lvl="1"/>
            <a:r>
              <a:rPr lang="en-US" sz="2400" dirty="0"/>
              <a:t>Speakers</a:t>
            </a:r>
          </a:p>
          <a:p>
            <a:pPr lvl="1"/>
            <a:r>
              <a:rPr lang="en-US" sz="2400" dirty="0"/>
              <a:t>Project Managers</a:t>
            </a:r>
          </a:p>
          <a:p>
            <a:pPr lvl="1"/>
            <a:endParaRPr lang="en-US" sz="2400" dirty="0"/>
          </a:p>
        </p:txBody>
      </p:sp>
    </p:spTree>
    <p:extLst>
      <p:ext uri="{BB962C8B-B14F-4D97-AF65-F5344CB8AC3E}">
        <p14:creationId xmlns:p14="http://schemas.microsoft.com/office/powerpoint/2010/main" val="3866238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a:xfrm>
            <a:off x="581192" y="2180496"/>
            <a:ext cx="11029615" cy="4545619"/>
          </a:xfrm>
        </p:spPr>
        <p:txBody>
          <a:bodyPr>
            <a:normAutofit lnSpcReduction="10000"/>
          </a:bodyPr>
          <a:lstStyle/>
          <a:p>
            <a:pPr marL="0" indent="0">
              <a:buNone/>
            </a:pPr>
            <a:r>
              <a:rPr lang="en-US" sz="2400" b="1" dirty="0"/>
              <a:t>Brainstorm: </a:t>
            </a:r>
            <a:r>
              <a:rPr lang="en-US" sz="2400" dirty="0"/>
              <a:t>How can technology be utilized within the scope of your committee?</a:t>
            </a:r>
          </a:p>
          <a:p>
            <a:pPr marL="0" indent="0">
              <a:buNone/>
            </a:pPr>
            <a:r>
              <a:rPr lang="en-US" sz="2400" b="1" dirty="0"/>
              <a:t>Determine: </a:t>
            </a:r>
            <a:r>
              <a:rPr lang="en-US" sz="2400" dirty="0"/>
              <a:t>How will it be utilized within </a:t>
            </a:r>
            <a:r>
              <a:rPr lang="en-US" sz="2400"/>
              <a:t>the conference and </a:t>
            </a:r>
            <a:r>
              <a:rPr lang="en-US" sz="2400" dirty="0"/>
              <a:t>what will it accomplish?</a:t>
            </a:r>
          </a:p>
          <a:p>
            <a:pPr marL="0" indent="0">
              <a:buNone/>
            </a:pPr>
            <a:r>
              <a:rPr lang="en-US" sz="2400" b="1" dirty="0"/>
              <a:t>Research: </a:t>
            </a:r>
            <a:r>
              <a:rPr lang="en-US" sz="2400" dirty="0"/>
              <a:t>What specific technological options are available?</a:t>
            </a:r>
          </a:p>
          <a:p>
            <a:pPr marL="0" indent="0">
              <a:buNone/>
            </a:pPr>
            <a:r>
              <a:rPr lang="en-US" sz="2400" b="1" dirty="0"/>
              <a:t>Identify: </a:t>
            </a:r>
            <a:r>
              <a:rPr lang="en-US" sz="2400" dirty="0"/>
              <a:t>What technological option would you choose and explain why you chose it.</a:t>
            </a:r>
          </a:p>
          <a:p>
            <a:pPr marL="0" indent="0">
              <a:buNone/>
            </a:pPr>
            <a:endParaRPr lang="en-US" sz="2400" dirty="0"/>
          </a:p>
          <a:p>
            <a:pPr marL="0" indent="0">
              <a:buNone/>
            </a:pPr>
            <a:r>
              <a:rPr lang="en-US" sz="2400" u="sng" dirty="0"/>
              <a:t>Considerations:</a:t>
            </a:r>
          </a:p>
          <a:p>
            <a:pPr marL="0" indent="0">
              <a:buNone/>
            </a:pPr>
            <a:r>
              <a:rPr lang="en-US" sz="2400" dirty="0"/>
              <a:t>Easy to use?</a:t>
            </a:r>
          </a:p>
          <a:p>
            <a:pPr marL="0" indent="0">
              <a:buNone/>
            </a:pPr>
            <a:r>
              <a:rPr lang="en-US" sz="2400" dirty="0"/>
              <a:t>Affordable?</a:t>
            </a:r>
          </a:p>
          <a:p>
            <a:pPr marL="0" indent="0">
              <a:buNone/>
            </a:pPr>
            <a:r>
              <a:rPr lang="en-US" sz="2400" dirty="0"/>
              <a:t>Will it accomplish what you are hoping?</a:t>
            </a:r>
          </a:p>
        </p:txBody>
      </p:sp>
      <p:pic>
        <p:nvPicPr>
          <p:cNvPr id="4" name="Picture 3" descr="Looking for a good movie to watch. Any suggestions?"/>
          <p:cNvPicPr>
            <a:picLocks noChangeAspect="1"/>
          </p:cNvPicPr>
          <p:nvPr/>
        </p:nvPicPr>
        <p:blipFill>
          <a:blip r:embed="rId2"/>
          <a:stretch>
            <a:fillRect/>
          </a:stretch>
        </p:blipFill>
        <p:spPr>
          <a:xfrm>
            <a:off x="9258132" y="4325670"/>
            <a:ext cx="2352675" cy="2400445"/>
          </a:xfrm>
          <a:prstGeom prst="rect">
            <a:avLst/>
          </a:prstGeom>
        </p:spPr>
      </p:pic>
    </p:spTree>
    <p:extLst>
      <p:ext uri="{BB962C8B-B14F-4D97-AF65-F5344CB8AC3E}">
        <p14:creationId xmlns:p14="http://schemas.microsoft.com/office/powerpoint/2010/main" val="1443820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a:t>
            </a:r>
          </a:p>
        </p:txBody>
      </p:sp>
      <p:sp>
        <p:nvSpPr>
          <p:cNvPr id="3" name="Content Placeholder 2"/>
          <p:cNvSpPr>
            <a:spLocks noGrp="1"/>
          </p:cNvSpPr>
          <p:nvPr>
            <p:ph idx="1"/>
          </p:nvPr>
        </p:nvSpPr>
        <p:spPr>
          <a:xfrm>
            <a:off x="581192" y="2180496"/>
            <a:ext cx="11029615" cy="4387358"/>
          </a:xfrm>
        </p:spPr>
        <p:txBody>
          <a:bodyPr>
            <a:normAutofit/>
          </a:bodyPr>
          <a:lstStyle/>
          <a:p>
            <a:pPr marL="0" indent="0">
              <a:buNone/>
            </a:pPr>
            <a:r>
              <a:rPr lang="en-US" sz="2400" u="sng" dirty="0"/>
              <a:t>Committee Reports?</a:t>
            </a:r>
          </a:p>
          <a:p>
            <a:pPr lvl="1"/>
            <a:r>
              <a:rPr lang="en-US" sz="2400" dirty="0"/>
              <a:t>Food and Beverage</a:t>
            </a:r>
          </a:p>
          <a:p>
            <a:pPr lvl="1"/>
            <a:r>
              <a:rPr lang="en-US" sz="2400" dirty="0"/>
              <a:t>Signage</a:t>
            </a:r>
          </a:p>
          <a:p>
            <a:pPr lvl="1"/>
            <a:r>
              <a:rPr lang="en-US" sz="2400" dirty="0"/>
              <a:t>Invitation and Registration </a:t>
            </a:r>
          </a:p>
          <a:p>
            <a:pPr lvl="1"/>
            <a:r>
              <a:rPr lang="en-US" sz="2400" dirty="0"/>
              <a:t>Marketing and Engagement (Including icebreaker &amp; gaming opportunities)</a:t>
            </a:r>
          </a:p>
          <a:p>
            <a:pPr lvl="1"/>
            <a:r>
              <a:rPr lang="en-US" sz="2400" dirty="0"/>
              <a:t>Speakers</a:t>
            </a:r>
          </a:p>
          <a:p>
            <a:pPr lvl="1"/>
            <a:r>
              <a:rPr lang="en-US" sz="2400" dirty="0"/>
              <a:t>Project Managers</a:t>
            </a:r>
          </a:p>
          <a:p>
            <a:pPr marL="0" indent="0">
              <a:buNone/>
            </a:pPr>
            <a:endParaRPr lang="en-US" dirty="0"/>
          </a:p>
        </p:txBody>
      </p:sp>
    </p:spTree>
    <p:extLst>
      <p:ext uri="{BB962C8B-B14F-4D97-AF65-F5344CB8AC3E}">
        <p14:creationId xmlns:p14="http://schemas.microsoft.com/office/powerpoint/2010/main" val="4175073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a:xfrm>
            <a:off x="581192" y="1863970"/>
            <a:ext cx="11029615" cy="4994030"/>
          </a:xfrm>
        </p:spPr>
        <p:txBody>
          <a:bodyPr>
            <a:normAutofit/>
          </a:bodyPr>
          <a:lstStyle/>
          <a:p>
            <a:r>
              <a:rPr lang="en-US" sz="2400" dirty="0"/>
              <a:t>17 Students</a:t>
            </a:r>
          </a:p>
          <a:p>
            <a:r>
              <a:rPr lang="en-US" sz="2400" dirty="0"/>
              <a:t>Conference and Meeting Planning Class</a:t>
            </a:r>
          </a:p>
          <a:p>
            <a:r>
              <a:rPr lang="en-US" sz="2400" dirty="0"/>
              <a:t>Task: Plan and manage a meeting for meeting professionals to introduce them to easy-to-use and affordable technology to incorporate into meetings</a:t>
            </a:r>
          </a:p>
          <a:p>
            <a:r>
              <a:rPr lang="en-US" sz="2400" dirty="0"/>
              <a:t>Students worked with assigned mentor in area of technology</a:t>
            </a:r>
          </a:p>
          <a:p>
            <a:r>
              <a:rPr lang="en-US" sz="2400" dirty="0"/>
              <a:t>Students tested chosen technology within venue</a:t>
            </a:r>
          </a:p>
          <a:p>
            <a:r>
              <a:rPr lang="en-US" sz="2400" dirty="0"/>
              <a:t>Students and mentors participated in reflection survey after meeting</a:t>
            </a:r>
          </a:p>
        </p:txBody>
      </p:sp>
    </p:spTree>
    <p:extLst>
      <p:ext uri="{BB962C8B-B14F-4D97-AF65-F5344CB8AC3E}">
        <p14:creationId xmlns:p14="http://schemas.microsoft.com/office/powerpoint/2010/main" val="3940581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p:txBody>
          <a:bodyPr/>
          <a:lstStyle/>
          <a:p>
            <a:r>
              <a:rPr lang="en-US" sz="2400" dirty="0"/>
              <a:t>Venue secured for meeting</a:t>
            </a:r>
          </a:p>
          <a:p>
            <a:r>
              <a:rPr lang="en-US" sz="2400" dirty="0"/>
              <a:t>IT-ology (BCBS, USC, IBM)</a:t>
            </a:r>
          </a:p>
          <a:p>
            <a:pPr marL="0" indent="0">
              <a:buNone/>
            </a:pPr>
            <a:endParaRPr lang="en-US" dirty="0"/>
          </a:p>
        </p:txBody>
      </p:sp>
      <p:pic>
        <p:nvPicPr>
          <p:cNvPr id="4" name="Picture 3"/>
          <p:cNvPicPr>
            <a:picLocks noChangeAspect="1"/>
          </p:cNvPicPr>
          <p:nvPr/>
        </p:nvPicPr>
        <p:blipFill>
          <a:blip r:embed="rId2"/>
          <a:stretch>
            <a:fillRect/>
          </a:stretch>
        </p:blipFill>
        <p:spPr>
          <a:xfrm>
            <a:off x="5477452" y="3933825"/>
            <a:ext cx="6467042" cy="2228850"/>
          </a:xfrm>
          <a:prstGeom prst="rect">
            <a:avLst/>
          </a:prstGeom>
        </p:spPr>
      </p:pic>
    </p:spTree>
    <p:extLst>
      <p:ext uri="{BB962C8B-B14F-4D97-AF65-F5344CB8AC3E}">
        <p14:creationId xmlns:p14="http://schemas.microsoft.com/office/powerpoint/2010/main" val="92596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1929077"/>
              </p:ext>
            </p:extLst>
          </p:nvPr>
        </p:nvGraphicFramePr>
        <p:xfrm>
          <a:off x="581025" y="2181225"/>
          <a:ext cx="11029950" cy="259588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2285187875"/>
                    </a:ext>
                  </a:extLst>
                </a:gridCol>
                <a:gridCol w="5514975">
                  <a:extLst>
                    <a:ext uri="{9D8B030D-6E8A-4147-A177-3AD203B41FA5}">
                      <a16:colId xmlns:a16="http://schemas.microsoft.com/office/drawing/2014/main" val="389209616"/>
                    </a:ext>
                  </a:extLst>
                </a:gridCol>
              </a:tblGrid>
              <a:tr h="370840">
                <a:tc>
                  <a:txBody>
                    <a:bodyPr/>
                    <a:lstStyle/>
                    <a:p>
                      <a:r>
                        <a:rPr lang="en-US" dirty="0"/>
                        <a:t>Committee</a:t>
                      </a:r>
                    </a:p>
                  </a:txBody>
                  <a:tcPr/>
                </a:tc>
                <a:tc>
                  <a:txBody>
                    <a:bodyPr/>
                    <a:lstStyle/>
                    <a:p>
                      <a:r>
                        <a:rPr lang="en-US" dirty="0"/>
                        <a:t>Technology Focus</a:t>
                      </a:r>
                    </a:p>
                  </a:txBody>
                  <a:tcPr/>
                </a:tc>
                <a:extLst>
                  <a:ext uri="{0D108BD9-81ED-4DB2-BD59-A6C34878D82A}">
                    <a16:rowId xmlns:a16="http://schemas.microsoft.com/office/drawing/2014/main" val="454800952"/>
                  </a:ext>
                </a:extLst>
              </a:tr>
              <a:tr h="370840">
                <a:tc>
                  <a:txBody>
                    <a:bodyPr/>
                    <a:lstStyle/>
                    <a:p>
                      <a:r>
                        <a:rPr lang="en-US" dirty="0"/>
                        <a:t>F&amp;B, Digital Signage &amp; Logistics</a:t>
                      </a:r>
                    </a:p>
                  </a:txBody>
                  <a:tcPr/>
                </a:tc>
                <a:tc>
                  <a:txBody>
                    <a:bodyPr/>
                    <a:lstStyle/>
                    <a:p>
                      <a:r>
                        <a:rPr lang="en-US" dirty="0"/>
                        <a:t>Digital Signage Technology, Music for Event, Green Screen </a:t>
                      </a:r>
                    </a:p>
                  </a:txBody>
                  <a:tcPr/>
                </a:tc>
                <a:extLst>
                  <a:ext uri="{0D108BD9-81ED-4DB2-BD59-A6C34878D82A}">
                    <a16:rowId xmlns:a16="http://schemas.microsoft.com/office/drawing/2014/main" val="3241159470"/>
                  </a:ext>
                </a:extLst>
              </a:tr>
              <a:tr h="370840">
                <a:tc>
                  <a:txBody>
                    <a:bodyPr/>
                    <a:lstStyle/>
                    <a:p>
                      <a:r>
                        <a:rPr lang="en-US" dirty="0"/>
                        <a:t>Invitation and Registration</a:t>
                      </a:r>
                    </a:p>
                  </a:txBody>
                  <a:tcPr/>
                </a:tc>
                <a:tc>
                  <a:txBody>
                    <a:bodyPr/>
                    <a:lstStyle/>
                    <a:p>
                      <a:r>
                        <a:rPr lang="en-US" dirty="0" err="1"/>
                        <a:t>Eventbright</a:t>
                      </a:r>
                      <a:r>
                        <a:rPr lang="en-US" dirty="0"/>
                        <a:t>, Online Registration</a:t>
                      </a:r>
                    </a:p>
                  </a:txBody>
                  <a:tcPr/>
                </a:tc>
                <a:extLst>
                  <a:ext uri="{0D108BD9-81ED-4DB2-BD59-A6C34878D82A}">
                    <a16:rowId xmlns:a16="http://schemas.microsoft.com/office/drawing/2014/main" val="2305351503"/>
                  </a:ext>
                </a:extLst>
              </a:tr>
              <a:tr h="370840">
                <a:tc>
                  <a:txBody>
                    <a:bodyPr/>
                    <a:lstStyle/>
                    <a:p>
                      <a:r>
                        <a:rPr lang="en-US" dirty="0"/>
                        <a:t>Marketing and Engagement</a:t>
                      </a:r>
                    </a:p>
                  </a:txBody>
                  <a:tcPr/>
                </a:tc>
                <a:tc>
                  <a:txBody>
                    <a:bodyPr/>
                    <a:lstStyle/>
                    <a:p>
                      <a:r>
                        <a:rPr lang="en-US" dirty="0" err="1"/>
                        <a:t>FourSquare</a:t>
                      </a:r>
                      <a:r>
                        <a:rPr lang="en-US" dirty="0"/>
                        <a:t>, Twitter, Facebook, Anymeeting.com</a:t>
                      </a:r>
                    </a:p>
                  </a:txBody>
                  <a:tcPr/>
                </a:tc>
                <a:extLst>
                  <a:ext uri="{0D108BD9-81ED-4DB2-BD59-A6C34878D82A}">
                    <a16:rowId xmlns:a16="http://schemas.microsoft.com/office/drawing/2014/main" val="532733785"/>
                  </a:ext>
                </a:extLst>
              </a:tr>
              <a:tr h="370840">
                <a:tc>
                  <a:txBody>
                    <a:bodyPr/>
                    <a:lstStyle/>
                    <a:p>
                      <a:r>
                        <a:rPr lang="en-US" dirty="0"/>
                        <a:t>Speakers</a:t>
                      </a:r>
                    </a:p>
                  </a:txBody>
                  <a:tcPr/>
                </a:tc>
                <a:tc>
                  <a:txBody>
                    <a:bodyPr/>
                    <a:lstStyle/>
                    <a:p>
                      <a:r>
                        <a:rPr lang="en-US" dirty="0"/>
                        <a:t>Anymeeting.com,</a:t>
                      </a:r>
                      <a:r>
                        <a:rPr lang="en-US" baseline="0" dirty="0"/>
                        <a:t> Technical Equipment Requests</a:t>
                      </a:r>
                      <a:endParaRPr lang="en-US" dirty="0"/>
                    </a:p>
                  </a:txBody>
                  <a:tcPr/>
                </a:tc>
                <a:extLst>
                  <a:ext uri="{0D108BD9-81ED-4DB2-BD59-A6C34878D82A}">
                    <a16:rowId xmlns:a16="http://schemas.microsoft.com/office/drawing/2014/main" val="3487082453"/>
                  </a:ext>
                </a:extLst>
              </a:tr>
              <a:tr h="370840">
                <a:tc>
                  <a:txBody>
                    <a:bodyPr/>
                    <a:lstStyle/>
                    <a:p>
                      <a:r>
                        <a:rPr lang="en-US" dirty="0"/>
                        <a:t>Project Managers</a:t>
                      </a:r>
                    </a:p>
                  </a:txBody>
                  <a:tcPr/>
                </a:tc>
                <a:tc>
                  <a:txBody>
                    <a:bodyPr/>
                    <a:lstStyle/>
                    <a:p>
                      <a:r>
                        <a:rPr lang="en-US" dirty="0"/>
                        <a:t>OneNote, Green Screen Activity, Anymeeting.com</a:t>
                      </a:r>
                    </a:p>
                  </a:txBody>
                  <a:tcPr/>
                </a:tc>
                <a:extLst>
                  <a:ext uri="{0D108BD9-81ED-4DB2-BD59-A6C34878D82A}">
                    <a16:rowId xmlns:a16="http://schemas.microsoft.com/office/drawing/2014/main" val="3207362862"/>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586153103"/>
                  </a:ext>
                </a:extLst>
              </a:tr>
            </a:tbl>
          </a:graphicData>
        </a:graphic>
      </p:graphicFrame>
    </p:spTree>
    <p:extLst>
      <p:ext uri="{BB962C8B-B14F-4D97-AF65-F5344CB8AC3E}">
        <p14:creationId xmlns:p14="http://schemas.microsoft.com/office/powerpoint/2010/main" val="3343929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a:xfrm>
            <a:off x="581192" y="2180496"/>
            <a:ext cx="11029615" cy="4677504"/>
          </a:xfrm>
        </p:spPr>
        <p:txBody>
          <a:bodyPr>
            <a:normAutofit/>
          </a:bodyPr>
          <a:lstStyle/>
          <a:p>
            <a:pPr marL="0" indent="0">
              <a:buNone/>
            </a:pPr>
            <a:r>
              <a:rPr lang="en-US" sz="2400" b="1" dirty="0"/>
              <a:t>Goals:</a:t>
            </a:r>
          </a:p>
          <a:p>
            <a:r>
              <a:rPr lang="en-US" sz="2400" dirty="0"/>
              <a:t>50 Meeting Professionals (MP) will attend</a:t>
            </a:r>
          </a:p>
          <a:p>
            <a:r>
              <a:rPr lang="en-US" sz="2400" dirty="0"/>
              <a:t>15+ MP’s in attendance will not have experienced all technology introduced</a:t>
            </a:r>
          </a:p>
          <a:p>
            <a:r>
              <a:rPr lang="en-US" sz="2400" dirty="0"/>
              <a:t>5+ virtual planners will attend</a:t>
            </a:r>
          </a:p>
          <a:p>
            <a:r>
              <a:rPr lang="en-US" sz="2400" dirty="0"/>
              <a:t>During meeting, over 70% of attendees will use gamification</a:t>
            </a:r>
          </a:p>
          <a:p>
            <a:r>
              <a:rPr lang="en-US" sz="2400" dirty="0"/>
              <a:t>At least 50% of attendees will learn one (+) new way to implement technology into their meetings</a:t>
            </a:r>
          </a:p>
          <a:p>
            <a:r>
              <a:rPr lang="en-US" sz="2400" dirty="0"/>
              <a:t>Attendees will plan to use some form of new technology within a meeting (within 3 months)</a:t>
            </a:r>
          </a:p>
          <a:p>
            <a:endParaRPr lang="en-US" dirty="0"/>
          </a:p>
        </p:txBody>
      </p:sp>
    </p:spTree>
    <p:extLst>
      <p:ext uri="{BB962C8B-B14F-4D97-AF65-F5344CB8AC3E}">
        <p14:creationId xmlns:p14="http://schemas.microsoft.com/office/powerpoint/2010/main" val="1867886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a:xfrm>
            <a:off x="581192" y="1793632"/>
            <a:ext cx="11029615" cy="4651130"/>
          </a:xfrm>
        </p:spPr>
        <p:txBody>
          <a:bodyPr/>
          <a:lstStyle/>
          <a:p>
            <a:pPr marL="0" indent="0">
              <a:buNone/>
            </a:pPr>
            <a:r>
              <a:rPr lang="en-US" sz="2400" b="1" dirty="0"/>
              <a:t>Mentors:</a:t>
            </a:r>
          </a:p>
          <a:p>
            <a:r>
              <a:rPr lang="en-US" sz="2400" dirty="0"/>
              <a:t>Mentors were secured by class instructors</a:t>
            </a:r>
          </a:p>
          <a:p>
            <a:r>
              <a:rPr lang="en-US" sz="2400" dirty="0"/>
              <a:t>Each committee was assigned an industry mentor</a:t>
            </a:r>
          </a:p>
          <a:p>
            <a:r>
              <a:rPr lang="en-US" sz="2400" dirty="0"/>
              <a:t>Mentors were experts within the area of technology utilized</a:t>
            </a:r>
          </a:p>
          <a:p>
            <a:r>
              <a:rPr lang="en-US" sz="2400" dirty="0"/>
              <a:t>Mentors were asked to meet with students, answer questions, provide guidance and work with students on meeting presentations</a:t>
            </a:r>
          </a:p>
          <a:p>
            <a:r>
              <a:rPr lang="en-US" sz="2400" dirty="0"/>
              <a:t>Instructors secured 4 mentors (1 worked with 2 committees)</a:t>
            </a:r>
          </a:p>
        </p:txBody>
      </p:sp>
    </p:spTree>
    <p:extLst>
      <p:ext uri="{BB962C8B-B14F-4D97-AF65-F5344CB8AC3E}">
        <p14:creationId xmlns:p14="http://schemas.microsoft.com/office/powerpoint/2010/main" val="2755785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Experiential Learning Resource</a:t>
            </a:r>
          </a:p>
        </p:txBody>
      </p:sp>
      <p:pic>
        <p:nvPicPr>
          <p:cNvPr id="5" name="Content Placeholder 4"/>
          <p:cNvPicPr>
            <a:picLocks noGrp="1" noChangeAspect="1"/>
          </p:cNvPicPr>
          <p:nvPr>
            <p:ph idx="1"/>
          </p:nvPr>
        </p:nvPicPr>
        <p:blipFill>
          <a:blip r:embed="rId2"/>
          <a:stretch>
            <a:fillRect/>
          </a:stretch>
        </p:blipFill>
        <p:spPr>
          <a:xfrm>
            <a:off x="422030" y="1910704"/>
            <a:ext cx="11333284" cy="3689996"/>
          </a:xfrm>
        </p:spPr>
      </p:pic>
      <p:pic>
        <p:nvPicPr>
          <p:cNvPr id="7" name="Picture 6"/>
          <p:cNvPicPr>
            <a:picLocks noChangeAspect="1"/>
          </p:cNvPicPr>
          <p:nvPr/>
        </p:nvPicPr>
        <p:blipFill>
          <a:blip r:embed="rId3"/>
          <a:stretch>
            <a:fillRect/>
          </a:stretch>
        </p:blipFill>
        <p:spPr>
          <a:xfrm>
            <a:off x="7191375" y="3556427"/>
            <a:ext cx="3952875" cy="3282605"/>
          </a:xfrm>
          <a:prstGeom prst="rect">
            <a:avLst/>
          </a:prstGeom>
        </p:spPr>
      </p:pic>
      <p:sp>
        <p:nvSpPr>
          <p:cNvPr id="8" name="Rectangle 7"/>
          <p:cNvSpPr/>
          <p:nvPr/>
        </p:nvSpPr>
        <p:spPr>
          <a:xfrm>
            <a:off x="317300" y="5800146"/>
            <a:ext cx="3684920" cy="369332"/>
          </a:xfrm>
          <a:prstGeom prst="rect">
            <a:avLst/>
          </a:prstGeom>
        </p:spPr>
        <p:txBody>
          <a:bodyPr wrap="none">
            <a:spAutoFit/>
          </a:bodyPr>
          <a:lstStyle/>
          <a:p>
            <a:r>
              <a:rPr lang="en-US" b="1" dirty="0"/>
              <a:t>http://www.scatr.com/index.html</a:t>
            </a:r>
          </a:p>
        </p:txBody>
      </p:sp>
    </p:spTree>
    <p:extLst>
      <p:ext uri="{BB962C8B-B14F-4D97-AF65-F5344CB8AC3E}">
        <p14:creationId xmlns:p14="http://schemas.microsoft.com/office/powerpoint/2010/main" val="3265851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Session:</a:t>
            </a:r>
          </a:p>
        </p:txBody>
      </p:sp>
      <p:sp>
        <p:nvSpPr>
          <p:cNvPr id="3" name="Content Placeholder 2"/>
          <p:cNvSpPr>
            <a:spLocks noGrp="1"/>
          </p:cNvSpPr>
          <p:nvPr>
            <p:ph idx="1"/>
          </p:nvPr>
        </p:nvSpPr>
        <p:spPr>
          <a:xfrm>
            <a:off x="581192" y="1819469"/>
            <a:ext cx="11029615" cy="4842587"/>
          </a:xfrm>
        </p:spPr>
        <p:txBody>
          <a:bodyPr>
            <a:normAutofit/>
          </a:bodyPr>
          <a:lstStyle/>
          <a:p>
            <a:endParaRPr lang="en-US" sz="2400" dirty="0"/>
          </a:p>
          <a:p>
            <a:r>
              <a:rPr lang="en-US" sz="2400" dirty="0"/>
              <a:t>Teaching Hospitality and Tourism</a:t>
            </a:r>
          </a:p>
          <a:p>
            <a:r>
              <a:rPr lang="en-US" sz="2400" dirty="0"/>
              <a:t>Meeting and Events</a:t>
            </a:r>
          </a:p>
          <a:p>
            <a:r>
              <a:rPr lang="en-US" sz="2400" dirty="0"/>
              <a:t>Event and Entertainment Management Academic Standards</a:t>
            </a:r>
          </a:p>
          <a:p>
            <a:r>
              <a:rPr lang="en-US" sz="2400"/>
              <a:t>Hybrid Meetings: Introduction </a:t>
            </a:r>
            <a:r>
              <a:rPr lang="en-US" sz="2400" dirty="0"/>
              <a:t>of Case Study</a:t>
            </a:r>
          </a:p>
          <a:p>
            <a:r>
              <a:rPr lang="en-US" sz="2400" dirty="0"/>
              <a:t>Activity</a:t>
            </a:r>
          </a:p>
          <a:p>
            <a:r>
              <a:rPr lang="en-US" sz="2400" dirty="0"/>
              <a:t>Report on Actual Case Study Activity for Research (Classroom Potential)</a:t>
            </a:r>
          </a:p>
          <a:p>
            <a:r>
              <a:rPr lang="en-US" sz="2400" dirty="0"/>
              <a:t>Summary</a:t>
            </a:r>
          </a:p>
          <a:p>
            <a:r>
              <a:rPr lang="en-US" sz="2400" dirty="0"/>
              <a:t>Questions</a:t>
            </a:r>
          </a:p>
          <a:p>
            <a:endParaRPr lang="en-US" sz="2400" dirty="0"/>
          </a:p>
          <a:p>
            <a:endParaRPr lang="en-US" dirty="0"/>
          </a:p>
        </p:txBody>
      </p:sp>
    </p:spTree>
    <p:extLst>
      <p:ext uri="{BB962C8B-B14F-4D97-AF65-F5344CB8AC3E}">
        <p14:creationId xmlns:p14="http://schemas.microsoft.com/office/powerpoint/2010/main" val="2358596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a:xfrm>
            <a:off x="581192" y="1811215"/>
            <a:ext cx="11029615" cy="4923693"/>
          </a:xfrm>
        </p:spPr>
        <p:txBody>
          <a:bodyPr>
            <a:normAutofit fontScale="92500" lnSpcReduction="10000"/>
          </a:bodyPr>
          <a:lstStyle/>
          <a:p>
            <a:pPr marL="0" indent="0">
              <a:buNone/>
            </a:pPr>
            <a:r>
              <a:rPr lang="en-US" dirty="0"/>
              <a:t>MEET-OLOGY</a:t>
            </a:r>
          </a:p>
          <a:p>
            <a:pPr marL="0" indent="0">
              <a:buNone/>
            </a:pPr>
            <a:r>
              <a:rPr lang="en-US" dirty="0"/>
              <a:t>Agenda:</a:t>
            </a:r>
          </a:p>
          <a:p>
            <a:pPr lvl="1"/>
            <a:r>
              <a:rPr lang="en-US" dirty="0"/>
              <a:t>Registration</a:t>
            </a:r>
          </a:p>
          <a:p>
            <a:pPr lvl="1"/>
            <a:r>
              <a:rPr lang="en-US" dirty="0"/>
              <a:t>Gamification + Networking + Green Screen</a:t>
            </a:r>
          </a:p>
          <a:p>
            <a:pPr lvl="1"/>
            <a:r>
              <a:rPr lang="en-US" dirty="0"/>
              <a:t>Welcome</a:t>
            </a:r>
          </a:p>
          <a:p>
            <a:pPr lvl="1"/>
            <a:r>
              <a:rPr lang="en-US" dirty="0"/>
              <a:t>Live Stream Presentation</a:t>
            </a:r>
          </a:p>
          <a:p>
            <a:pPr lvl="1"/>
            <a:r>
              <a:rPr lang="en-US" dirty="0"/>
              <a:t>Green Screen Presentation</a:t>
            </a:r>
          </a:p>
          <a:p>
            <a:pPr lvl="1"/>
            <a:r>
              <a:rPr lang="en-US" dirty="0"/>
              <a:t>One Note Presentation</a:t>
            </a:r>
          </a:p>
          <a:p>
            <a:pPr lvl="1"/>
            <a:r>
              <a:rPr lang="en-US" dirty="0"/>
              <a:t>Twitter Presentation</a:t>
            </a:r>
          </a:p>
          <a:p>
            <a:pPr lvl="1"/>
            <a:r>
              <a:rPr lang="en-US" dirty="0"/>
              <a:t>Digital Signage Presentation</a:t>
            </a:r>
          </a:p>
          <a:p>
            <a:pPr lvl="1"/>
            <a:r>
              <a:rPr lang="en-US" dirty="0"/>
              <a:t>Eventbrite Presentation</a:t>
            </a:r>
          </a:p>
          <a:p>
            <a:pPr lvl="1"/>
            <a:r>
              <a:rPr lang="en-US" dirty="0"/>
              <a:t>Gamification Presentation</a:t>
            </a:r>
          </a:p>
          <a:p>
            <a:pPr lvl="1"/>
            <a:r>
              <a:rPr lang="en-US" dirty="0"/>
              <a:t>Closing</a:t>
            </a:r>
          </a:p>
          <a:p>
            <a:pPr lvl="1"/>
            <a:r>
              <a:rPr lang="en-US" dirty="0"/>
              <a:t>Q&amp;A + Facility Tour</a:t>
            </a:r>
          </a:p>
        </p:txBody>
      </p:sp>
    </p:spTree>
    <p:extLst>
      <p:ext uri="{BB962C8B-B14F-4D97-AF65-F5344CB8AC3E}">
        <p14:creationId xmlns:p14="http://schemas.microsoft.com/office/powerpoint/2010/main" val="1144427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025" y="702156"/>
            <a:ext cx="11029783" cy="616690"/>
          </a:xfrm>
        </p:spPr>
        <p:txBody>
          <a:bodyPr/>
          <a:lstStyle/>
          <a:p>
            <a:r>
              <a:rPr lang="en-US" dirty="0"/>
              <a:t>Case study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7499023"/>
              </p:ext>
            </p:extLst>
          </p:nvPr>
        </p:nvGraphicFramePr>
        <p:xfrm>
          <a:off x="105508" y="1468314"/>
          <a:ext cx="12019084" cy="5239951"/>
        </p:xfrm>
        <a:graphic>
          <a:graphicData uri="http://schemas.openxmlformats.org/drawingml/2006/table">
            <a:tbl>
              <a:tblPr firstRow="1" bandRow="1">
                <a:tableStyleId>{5C22544A-7EE6-4342-B048-85BDC9FD1C3A}</a:tableStyleId>
              </a:tblPr>
              <a:tblGrid>
                <a:gridCol w="5904910">
                  <a:extLst>
                    <a:ext uri="{9D8B030D-6E8A-4147-A177-3AD203B41FA5}">
                      <a16:colId xmlns:a16="http://schemas.microsoft.com/office/drawing/2014/main" val="3002053320"/>
                    </a:ext>
                  </a:extLst>
                </a:gridCol>
                <a:gridCol w="4796017">
                  <a:extLst>
                    <a:ext uri="{9D8B030D-6E8A-4147-A177-3AD203B41FA5}">
                      <a16:colId xmlns:a16="http://schemas.microsoft.com/office/drawing/2014/main" val="3616637843"/>
                    </a:ext>
                  </a:extLst>
                </a:gridCol>
                <a:gridCol w="708977">
                  <a:extLst>
                    <a:ext uri="{9D8B030D-6E8A-4147-A177-3AD203B41FA5}">
                      <a16:colId xmlns:a16="http://schemas.microsoft.com/office/drawing/2014/main" val="2356385972"/>
                    </a:ext>
                  </a:extLst>
                </a:gridCol>
                <a:gridCol w="609180">
                  <a:extLst>
                    <a:ext uri="{9D8B030D-6E8A-4147-A177-3AD203B41FA5}">
                      <a16:colId xmlns:a16="http://schemas.microsoft.com/office/drawing/2014/main" val="1777357037"/>
                    </a:ext>
                  </a:extLst>
                </a:gridCol>
              </a:tblGrid>
              <a:tr h="344501">
                <a:tc>
                  <a:txBody>
                    <a:bodyPr/>
                    <a:lstStyle/>
                    <a:p>
                      <a:r>
                        <a:rPr lang="en-US" dirty="0"/>
                        <a:t>Goal</a:t>
                      </a:r>
                    </a:p>
                  </a:txBody>
                  <a:tcPr/>
                </a:tc>
                <a:tc>
                  <a:txBody>
                    <a:bodyPr/>
                    <a:lstStyle/>
                    <a:p>
                      <a:r>
                        <a:rPr lang="en-US" dirty="0"/>
                        <a:t>Outcome</a:t>
                      </a:r>
                    </a:p>
                  </a:txBody>
                  <a:tcPr/>
                </a:tc>
                <a:tc>
                  <a:txBody>
                    <a:bodyPr/>
                    <a:lstStyle/>
                    <a:p>
                      <a:r>
                        <a:rPr lang="en-US" dirty="0"/>
                        <a:t>Yes</a:t>
                      </a:r>
                    </a:p>
                  </a:txBody>
                  <a:tcPr/>
                </a:tc>
                <a:tc>
                  <a:txBody>
                    <a:bodyPr/>
                    <a:lstStyle/>
                    <a:p>
                      <a:r>
                        <a:rPr lang="en-US" dirty="0"/>
                        <a:t>No</a:t>
                      </a:r>
                    </a:p>
                  </a:txBody>
                  <a:tcPr/>
                </a:tc>
                <a:extLst>
                  <a:ext uri="{0D108BD9-81ED-4DB2-BD59-A6C34878D82A}">
                    <a16:rowId xmlns:a16="http://schemas.microsoft.com/office/drawing/2014/main" val="4267418373"/>
                  </a:ext>
                </a:extLst>
              </a:tr>
              <a:tr h="60287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50 Meeting Professionals (MP) will attend</a:t>
                      </a:r>
                    </a:p>
                    <a:p>
                      <a:endParaRPr lang="en-US" dirty="0"/>
                    </a:p>
                  </a:txBody>
                  <a:tcPr/>
                </a:tc>
                <a:tc>
                  <a:txBody>
                    <a:bodyPr/>
                    <a:lstStyle/>
                    <a:p>
                      <a:r>
                        <a:rPr lang="en-US" dirty="0"/>
                        <a:t>40</a:t>
                      </a:r>
                      <a:r>
                        <a:rPr lang="en-US" baseline="0" dirty="0"/>
                        <a:t> Meeting Professionals Attended</a:t>
                      </a:r>
                      <a:endParaRPr lang="en-US" dirty="0"/>
                    </a:p>
                  </a:txBody>
                  <a:tcPr/>
                </a:tc>
                <a:tc>
                  <a:txBody>
                    <a:bodyPr/>
                    <a:lstStyle/>
                    <a:p>
                      <a:endParaRPr lang="en-US"/>
                    </a:p>
                  </a:txBody>
                  <a:tcPr/>
                </a:tc>
                <a:tc>
                  <a:txBody>
                    <a:bodyPr/>
                    <a:lstStyle/>
                    <a:p>
                      <a:r>
                        <a:rPr lang="en-US" dirty="0"/>
                        <a:t>x</a:t>
                      </a:r>
                    </a:p>
                  </a:txBody>
                  <a:tcPr/>
                </a:tc>
                <a:extLst>
                  <a:ext uri="{0D108BD9-81ED-4DB2-BD59-A6C34878D82A}">
                    <a16:rowId xmlns:a16="http://schemas.microsoft.com/office/drawing/2014/main" val="1745782802"/>
                  </a:ext>
                </a:extLst>
              </a:tr>
              <a:tr h="86125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15+ MP’s in attendance will not have experienced all technology venue has to offer</a:t>
                      </a:r>
                    </a:p>
                    <a:p>
                      <a:endParaRPr lang="en-US" dirty="0"/>
                    </a:p>
                  </a:txBody>
                  <a:tcPr/>
                </a:tc>
                <a:tc>
                  <a:txBody>
                    <a:bodyPr/>
                    <a:lstStyle/>
                    <a:p>
                      <a:r>
                        <a:rPr lang="en-US" dirty="0"/>
                        <a:t>18 MP’s indicated that they did learn one new type of technology venue has to offer</a:t>
                      </a:r>
                    </a:p>
                  </a:txBody>
                  <a:tcPr/>
                </a:tc>
                <a:tc>
                  <a:txBody>
                    <a:bodyPr/>
                    <a:lstStyle/>
                    <a:p>
                      <a:r>
                        <a:rPr lang="en-US" dirty="0"/>
                        <a:t>x</a:t>
                      </a:r>
                    </a:p>
                  </a:txBody>
                  <a:tcPr/>
                </a:tc>
                <a:tc>
                  <a:txBody>
                    <a:bodyPr/>
                    <a:lstStyle/>
                    <a:p>
                      <a:endParaRPr lang="en-US"/>
                    </a:p>
                  </a:txBody>
                  <a:tcPr/>
                </a:tc>
                <a:extLst>
                  <a:ext uri="{0D108BD9-81ED-4DB2-BD59-A6C34878D82A}">
                    <a16:rowId xmlns:a16="http://schemas.microsoft.com/office/drawing/2014/main" val="3856201207"/>
                  </a:ext>
                </a:extLst>
              </a:tr>
              <a:tr h="60287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5+ virtual planners will attend</a:t>
                      </a:r>
                    </a:p>
                    <a:p>
                      <a:endParaRPr lang="en-US" dirty="0"/>
                    </a:p>
                  </a:txBody>
                  <a:tcPr/>
                </a:tc>
                <a:tc>
                  <a:txBody>
                    <a:bodyPr/>
                    <a:lstStyle/>
                    <a:p>
                      <a:r>
                        <a:rPr lang="en-US" dirty="0"/>
                        <a:t>1 virtual attendee</a:t>
                      </a:r>
                    </a:p>
                  </a:txBody>
                  <a:tcPr/>
                </a:tc>
                <a:tc>
                  <a:txBody>
                    <a:bodyPr/>
                    <a:lstStyle/>
                    <a:p>
                      <a:endParaRPr lang="en-US"/>
                    </a:p>
                  </a:txBody>
                  <a:tcPr/>
                </a:tc>
                <a:tc>
                  <a:txBody>
                    <a:bodyPr/>
                    <a:lstStyle/>
                    <a:p>
                      <a:r>
                        <a:rPr lang="en-US" dirty="0"/>
                        <a:t>x</a:t>
                      </a:r>
                    </a:p>
                  </a:txBody>
                  <a:tcPr/>
                </a:tc>
                <a:extLst>
                  <a:ext uri="{0D108BD9-81ED-4DB2-BD59-A6C34878D82A}">
                    <a16:rowId xmlns:a16="http://schemas.microsoft.com/office/drawing/2014/main" val="3301283719"/>
                  </a:ext>
                </a:extLst>
              </a:tr>
              <a:tr h="80598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During meeting, over 70% of attendees will use gamification</a:t>
                      </a:r>
                    </a:p>
                    <a:p>
                      <a:endParaRPr lang="en-US" dirty="0"/>
                    </a:p>
                  </a:txBody>
                  <a:tcPr/>
                </a:tc>
                <a:tc>
                  <a:txBody>
                    <a:bodyPr/>
                    <a:lstStyle/>
                    <a:p>
                      <a:r>
                        <a:rPr lang="en-US" dirty="0"/>
                        <a:t>60% of meeting attendees successfully engaged with the gamification included within the meeting</a:t>
                      </a:r>
                    </a:p>
                  </a:txBody>
                  <a:tcPr/>
                </a:tc>
                <a:tc>
                  <a:txBody>
                    <a:bodyPr/>
                    <a:lstStyle/>
                    <a:p>
                      <a:endParaRPr lang="en-US"/>
                    </a:p>
                  </a:txBody>
                  <a:tcPr/>
                </a:tc>
                <a:tc>
                  <a:txBody>
                    <a:bodyPr/>
                    <a:lstStyle/>
                    <a:p>
                      <a:r>
                        <a:rPr lang="en-US" dirty="0"/>
                        <a:t>x</a:t>
                      </a:r>
                    </a:p>
                  </a:txBody>
                  <a:tcPr/>
                </a:tc>
                <a:extLst>
                  <a:ext uri="{0D108BD9-81ED-4DB2-BD59-A6C34878D82A}">
                    <a16:rowId xmlns:a16="http://schemas.microsoft.com/office/drawing/2014/main" val="501109049"/>
                  </a:ext>
                </a:extLst>
              </a:tr>
              <a:tr h="86125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At least 50% of attendees will learn one (+) new way to implement technology into their meetings</a:t>
                      </a:r>
                    </a:p>
                    <a:p>
                      <a:endParaRPr lang="en-US" dirty="0"/>
                    </a:p>
                  </a:txBody>
                  <a:tcPr/>
                </a:tc>
                <a:tc>
                  <a:txBody>
                    <a:bodyPr/>
                    <a:lstStyle/>
                    <a:p>
                      <a:r>
                        <a:rPr lang="en-US" dirty="0"/>
                        <a:t>100% of meting attendees learned at least one new type</a:t>
                      </a:r>
                      <a:r>
                        <a:rPr lang="en-US" baseline="0" dirty="0"/>
                        <a:t> of technology for their meetings</a:t>
                      </a:r>
                      <a:endParaRPr lang="en-US" dirty="0"/>
                    </a:p>
                  </a:txBody>
                  <a:tcPr/>
                </a:tc>
                <a:tc>
                  <a:txBody>
                    <a:bodyPr/>
                    <a:lstStyle/>
                    <a:p>
                      <a:r>
                        <a:rPr lang="en-US" dirty="0"/>
                        <a:t>x</a:t>
                      </a:r>
                    </a:p>
                  </a:txBody>
                  <a:tcPr/>
                </a:tc>
                <a:tc>
                  <a:txBody>
                    <a:bodyPr/>
                    <a:lstStyle/>
                    <a:p>
                      <a:endParaRPr lang="en-US"/>
                    </a:p>
                  </a:txBody>
                  <a:tcPr/>
                </a:tc>
                <a:extLst>
                  <a:ext uri="{0D108BD9-81ED-4DB2-BD59-A6C34878D82A}">
                    <a16:rowId xmlns:a16="http://schemas.microsoft.com/office/drawing/2014/main" val="2114743108"/>
                  </a:ext>
                </a:extLst>
              </a:tr>
              <a:tr h="95924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Attendees will plan to use some form of new technology within a meeting (within 3 months)</a:t>
                      </a:r>
                    </a:p>
                    <a:p>
                      <a:endParaRPr lang="en-US" dirty="0"/>
                    </a:p>
                  </a:txBody>
                  <a:tcPr/>
                </a:tc>
                <a:tc>
                  <a:txBody>
                    <a:bodyPr/>
                    <a:lstStyle/>
                    <a:p>
                      <a:r>
                        <a:rPr lang="en-US" dirty="0"/>
                        <a:t>80% of attendees acknowledged they will implement at least one form of technology they learned at this meeting</a:t>
                      </a:r>
                    </a:p>
                  </a:txBody>
                  <a:tcPr/>
                </a:tc>
                <a:tc>
                  <a:txBody>
                    <a:bodyPr/>
                    <a:lstStyle/>
                    <a:p>
                      <a:r>
                        <a:rPr lang="en-US" dirty="0"/>
                        <a:t>x</a:t>
                      </a:r>
                    </a:p>
                  </a:txBody>
                  <a:tcPr/>
                </a:tc>
                <a:tc>
                  <a:txBody>
                    <a:bodyPr/>
                    <a:lstStyle/>
                    <a:p>
                      <a:endParaRPr lang="en-US" dirty="0"/>
                    </a:p>
                  </a:txBody>
                  <a:tcPr/>
                </a:tc>
                <a:extLst>
                  <a:ext uri="{0D108BD9-81ED-4DB2-BD59-A6C34878D82A}">
                    <a16:rowId xmlns:a16="http://schemas.microsoft.com/office/drawing/2014/main" val="1975195013"/>
                  </a:ext>
                </a:extLst>
              </a:tr>
            </a:tbl>
          </a:graphicData>
        </a:graphic>
      </p:graphicFrame>
    </p:spTree>
    <p:extLst>
      <p:ext uri="{BB962C8B-B14F-4D97-AF65-F5344CB8AC3E}">
        <p14:creationId xmlns:p14="http://schemas.microsoft.com/office/powerpoint/2010/main" val="37083851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p:txBody>
          <a:bodyPr/>
          <a:lstStyle/>
          <a:p>
            <a:r>
              <a:rPr lang="en-US" sz="2400" dirty="0"/>
              <a:t>What did the students have to say?</a:t>
            </a:r>
          </a:p>
          <a:p>
            <a:r>
              <a:rPr lang="en-US" sz="2400" dirty="0"/>
              <a:t>What did the attendees have to say?</a:t>
            </a:r>
          </a:p>
          <a:p>
            <a:r>
              <a:rPr lang="en-US" sz="2400" dirty="0"/>
              <a:t>What did the mentors have to say?</a:t>
            </a:r>
          </a:p>
          <a:p>
            <a:endParaRPr lang="en-US" dirty="0"/>
          </a:p>
          <a:p>
            <a:endParaRPr lang="en-US" dirty="0"/>
          </a:p>
          <a:p>
            <a:endParaRPr lang="en-US" dirty="0"/>
          </a:p>
          <a:p>
            <a:endParaRPr lang="en-US" dirty="0"/>
          </a:p>
          <a:p>
            <a:pPr marL="0" indent="0">
              <a:buNone/>
            </a:pPr>
            <a:endParaRPr lang="en-US" dirty="0"/>
          </a:p>
        </p:txBody>
      </p:sp>
      <p:pic>
        <p:nvPicPr>
          <p:cNvPr id="4" name="Picture 3" descr="Original file ‎ (1,200 × 800 pixels, file size: 529 KB, MIME type ..."/>
          <p:cNvPicPr>
            <a:picLocks noChangeAspect="1"/>
          </p:cNvPicPr>
          <p:nvPr/>
        </p:nvPicPr>
        <p:blipFill>
          <a:blip r:embed="rId2"/>
          <a:stretch>
            <a:fillRect/>
          </a:stretch>
        </p:blipFill>
        <p:spPr>
          <a:xfrm>
            <a:off x="6449834" y="2649817"/>
            <a:ext cx="5342116" cy="3563150"/>
          </a:xfrm>
          <a:prstGeom prst="rect">
            <a:avLst/>
          </a:prstGeom>
        </p:spPr>
      </p:pic>
    </p:spTree>
    <p:extLst>
      <p:ext uri="{BB962C8B-B14F-4D97-AF65-F5344CB8AC3E}">
        <p14:creationId xmlns:p14="http://schemas.microsoft.com/office/powerpoint/2010/main" val="2748374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8153207"/>
              </p:ext>
            </p:extLst>
          </p:nvPr>
        </p:nvGraphicFramePr>
        <p:xfrm>
          <a:off x="581025" y="2181225"/>
          <a:ext cx="11029950" cy="2865120"/>
        </p:xfrm>
        <a:graphic>
          <a:graphicData uri="http://schemas.openxmlformats.org/drawingml/2006/table">
            <a:tbl>
              <a:tblPr firstRow="1" bandRow="1">
                <a:tableStyleId>{5C22544A-7EE6-4342-B048-85BDC9FD1C3A}</a:tableStyleId>
              </a:tblPr>
              <a:tblGrid>
                <a:gridCol w="5514975">
                  <a:extLst>
                    <a:ext uri="{9D8B030D-6E8A-4147-A177-3AD203B41FA5}">
                      <a16:colId xmlns:a16="http://schemas.microsoft.com/office/drawing/2014/main" val="1308775947"/>
                    </a:ext>
                  </a:extLst>
                </a:gridCol>
                <a:gridCol w="5514975">
                  <a:extLst>
                    <a:ext uri="{9D8B030D-6E8A-4147-A177-3AD203B41FA5}">
                      <a16:colId xmlns:a16="http://schemas.microsoft.com/office/drawing/2014/main" val="2707363181"/>
                    </a:ext>
                  </a:extLst>
                </a:gridCol>
              </a:tblGrid>
              <a:tr h="370840">
                <a:tc>
                  <a:txBody>
                    <a:bodyPr/>
                    <a:lstStyle/>
                    <a:p>
                      <a:r>
                        <a:rPr lang="en-US" dirty="0"/>
                        <a:t>Concern</a:t>
                      </a:r>
                    </a:p>
                  </a:txBody>
                  <a:tcPr/>
                </a:tc>
                <a:tc>
                  <a:txBody>
                    <a:bodyPr/>
                    <a:lstStyle/>
                    <a:p>
                      <a:r>
                        <a:rPr lang="en-US" dirty="0"/>
                        <a:t>Possible Solution</a:t>
                      </a:r>
                    </a:p>
                  </a:txBody>
                  <a:tcPr/>
                </a:tc>
                <a:extLst>
                  <a:ext uri="{0D108BD9-81ED-4DB2-BD59-A6C34878D82A}">
                    <a16:rowId xmlns:a16="http://schemas.microsoft.com/office/drawing/2014/main" val="3891389132"/>
                  </a:ext>
                </a:extLst>
              </a:tr>
              <a:tr h="370840">
                <a:tc>
                  <a:txBody>
                    <a:bodyPr/>
                    <a:lstStyle/>
                    <a:p>
                      <a:r>
                        <a:rPr lang="en-US" dirty="0"/>
                        <a:t>Communication</a:t>
                      </a:r>
                    </a:p>
                  </a:txBody>
                  <a:tcPr/>
                </a:tc>
                <a:tc>
                  <a:txBody>
                    <a:bodyPr/>
                    <a:lstStyle/>
                    <a:p>
                      <a:r>
                        <a:rPr lang="en-US" dirty="0"/>
                        <a:t>Discuss communication expectations more thoroughly</a:t>
                      </a:r>
                    </a:p>
                  </a:txBody>
                  <a:tcPr/>
                </a:tc>
                <a:extLst>
                  <a:ext uri="{0D108BD9-81ED-4DB2-BD59-A6C34878D82A}">
                    <a16:rowId xmlns:a16="http://schemas.microsoft.com/office/drawing/2014/main" val="3973849995"/>
                  </a:ext>
                </a:extLst>
              </a:tr>
              <a:tr h="370840">
                <a:tc>
                  <a:txBody>
                    <a:bodyPr/>
                    <a:lstStyle/>
                    <a:p>
                      <a:r>
                        <a:rPr lang="en-US" dirty="0"/>
                        <a:t>Attendance </a:t>
                      </a:r>
                    </a:p>
                  </a:txBody>
                  <a:tcPr/>
                </a:tc>
                <a:tc>
                  <a:txBody>
                    <a:bodyPr/>
                    <a:lstStyle/>
                    <a:p>
                      <a:r>
                        <a:rPr lang="en-US" dirty="0"/>
                        <a:t>Add incentives (points</a:t>
                      </a:r>
                      <a:r>
                        <a:rPr lang="en-US" baseline="0" dirty="0"/>
                        <a:t> for each attendee)</a:t>
                      </a:r>
                      <a:endParaRPr lang="en-US" dirty="0"/>
                    </a:p>
                  </a:txBody>
                  <a:tcPr/>
                </a:tc>
                <a:extLst>
                  <a:ext uri="{0D108BD9-81ED-4DB2-BD59-A6C34878D82A}">
                    <a16:rowId xmlns:a16="http://schemas.microsoft.com/office/drawing/2014/main" val="2090236585"/>
                  </a:ext>
                </a:extLst>
              </a:tr>
              <a:tr h="370840">
                <a:tc>
                  <a:txBody>
                    <a:bodyPr/>
                    <a:lstStyle/>
                    <a:p>
                      <a:r>
                        <a:rPr lang="en-US" dirty="0"/>
                        <a:t>Virtual Streaming</a:t>
                      </a:r>
                    </a:p>
                  </a:txBody>
                  <a:tcPr/>
                </a:tc>
                <a:tc>
                  <a:txBody>
                    <a:bodyPr/>
                    <a:lstStyle/>
                    <a:p>
                      <a:r>
                        <a:rPr lang="en-US" dirty="0"/>
                        <a:t>Identify equipment and workability</a:t>
                      </a:r>
                      <a:r>
                        <a:rPr lang="en-US" baseline="0" dirty="0"/>
                        <a:t> before planning</a:t>
                      </a:r>
                      <a:endParaRPr lang="en-US" dirty="0"/>
                    </a:p>
                  </a:txBody>
                  <a:tcPr/>
                </a:tc>
                <a:extLst>
                  <a:ext uri="{0D108BD9-81ED-4DB2-BD59-A6C34878D82A}">
                    <a16:rowId xmlns:a16="http://schemas.microsoft.com/office/drawing/2014/main" val="1809114212"/>
                  </a:ext>
                </a:extLst>
              </a:tr>
              <a:tr h="370840">
                <a:tc>
                  <a:txBody>
                    <a:bodyPr/>
                    <a:lstStyle/>
                    <a:p>
                      <a:r>
                        <a:rPr lang="en-US" dirty="0"/>
                        <a:t>Mentor Participation</a:t>
                      </a:r>
                    </a:p>
                  </a:txBody>
                  <a:tcPr/>
                </a:tc>
                <a:tc>
                  <a:txBody>
                    <a:bodyPr/>
                    <a:lstStyle/>
                    <a:p>
                      <a:r>
                        <a:rPr lang="en-US" dirty="0"/>
                        <a:t>Written expectations and commitment before participating</a:t>
                      </a:r>
                    </a:p>
                  </a:txBody>
                  <a:tcPr/>
                </a:tc>
                <a:extLst>
                  <a:ext uri="{0D108BD9-81ED-4DB2-BD59-A6C34878D82A}">
                    <a16:rowId xmlns:a16="http://schemas.microsoft.com/office/drawing/2014/main" val="1716844483"/>
                  </a:ext>
                </a:extLst>
              </a:tr>
              <a:tr h="370840">
                <a:tc>
                  <a:txBody>
                    <a:bodyPr/>
                    <a:lstStyle/>
                    <a:p>
                      <a:r>
                        <a:rPr lang="en-US" dirty="0"/>
                        <a:t>Gamification (missed participation goal)</a:t>
                      </a:r>
                    </a:p>
                  </a:txBody>
                  <a:tcPr/>
                </a:tc>
                <a:tc>
                  <a:txBody>
                    <a:bodyPr/>
                    <a:lstStyle/>
                    <a:p>
                      <a:r>
                        <a:rPr lang="en-US" dirty="0"/>
                        <a:t>Begin session with educational</a:t>
                      </a:r>
                      <a:r>
                        <a:rPr lang="en-US" baseline="0" dirty="0"/>
                        <a:t> engagement presentation</a:t>
                      </a:r>
                      <a:endParaRPr lang="en-US" dirty="0"/>
                    </a:p>
                  </a:txBody>
                  <a:tcPr/>
                </a:tc>
                <a:extLst>
                  <a:ext uri="{0D108BD9-81ED-4DB2-BD59-A6C34878D82A}">
                    <a16:rowId xmlns:a16="http://schemas.microsoft.com/office/drawing/2014/main" val="821327159"/>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443262111"/>
                  </a:ext>
                </a:extLst>
              </a:tr>
            </a:tbl>
          </a:graphicData>
        </a:graphic>
      </p:graphicFrame>
    </p:spTree>
    <p:extLst>
      <p:ext uri="{BB962C8B-B14F-4D97-AF65-F5344CB8AC3E}">
        <p14:creationId xmlns:p14="http://schemas.microsoft.com/office/powerpoint/2010/main" val="3227652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5" name="Content Placeholder 2"/>
          <p:cNvSpPr>
            <a:spLocks noGrp="1"/>
          </p:cNvSpPr>
          <p:nvPr>
            <p:ph idx="1"/>
          </p:nvPr>
        </p:nvSpPr>
        <p:spPr/>
        <p:txBody>
          <a:bodyPr>
            <a:normAutofit/>
          </a:bodyPr>
          <a:lstStyle/>
          <a:p>
            <a:pPr marL="324000" lvl="1" indent="0">
              <a:buNone/>
            </a:pPr>
            <a:r>
              <a:rPr lang="en-US" sz="2400" dirty="0"/>
              <a:t>Event and Entertainment Management Academic Standards </a:t>
            </a:r>
          </a:p>
          <a:p>
            <a:pPr lvl="1"/>
            <a:r>
              <a:rPr lang="en-US" sz="2400" dirty="0"/>
              <a:t>Trends in Events and Entertainment</a:t>
            </a:r>
          </a:p>
          <a:p>
            <a:pPr lvl="1"/>
            <a:r>
              <a:rPr lang="en-US" sz="2400" dirty="0"/>
              <a:t>Critique current trends in the event and entertainment industry</a:t>
            </a:r>
          </a:p>
          <a:p>
            <a:pPr lvl="1"/>
            <a:r>
              <a:rPr lang="en-US" sz="2400" dirty="0"/>
              <a:t>Investigate current trends in the event and entertainment industry</a:t>
            </a:r>
          </a:p>
          <a:p>
            <a:pPr lvl="1"/>
            <a:r>
              <a:rPr lang="en-US" sz="2400" dirty="0"/>
              <a:t>Evaluate the effects of current events on the event and entertainment industry</a:t>
            </a:r>
          </a:p>
          <a:p>
            <a:pPr lvl="1"/>
            <a:r>
              <a:rPr lang="en-US" sz="2400" dirty="0"/>
              <a:t>Describe the impact of globalization on the event and entertainment industry</a:t>
            </a:r>
          </a:p>
        </p:txBody>
      </p:sp>
    </p:spTree>
    <p:extLst>
      <p:ext uri="{BB962C8B-B14F-4D97-AF65-F5344CB8AC3E}">
        <p14:creationId xmlns:p14="http://schemas.microsoft.com/office/powerpoint/2010/main" val="1469015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a:t>
            </a:r>
          </a:p>
        </p:txBody>
      </p:sp>
      <p:sp>
        <p:nvSpPr>
          <p:cNvPr id="3" name="Content Placeholder 2"/>
          <p:cNvSpPr>
            <a:spLocks noGrp="1"/>
          </p:cNvSpPr>
          <p:nvPr>
            <p:ph idx="1"/>
          </p:nvPr>
        </p:nvSpPr>
        <p:spPr/>
        <p:txBody>
          <a:bodyPr>
            <a:normAutofit/>
          </a:bodyPr>
          <a:lstStyle/>
          <a:p>
            <a:pPr marL="0" indent="0" algn="ctr">
              <a:buNone/>
            </a:pPr>
            <a:r>
              <a:rPr lang="en-US" sz="4000" dirty="0"/>
              <a:t>Questions?</a:t>
            </a:r>
          </a:p>
        </p:txBody>
      </p:sp>
    </p:spTree>
    <p:extLst>
      <p:ext uri="{BB962C8B-B14F-4D97-AF65-F5344CB8AC3E}">
        <p14:creationId xmlns:p14="http://schemas.microsoft.com/office/powerpoint/2010/main" val="4071441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a:t>
            </a:r>
            <a:r>
              <a:rPr lang="en-US" dirty="0" err="1"/>
              <a:t>STudy</a:t>
            </a:r>
            <a:endParaRPr lang="en-US" dirty="0"/>
          </a:p>
        </p:txBody>
      </p:sp>
      <p:sp>
        <p:nvSpPr>
          <p:cNvPr id="3" name="Content Placeholder 2"/>
          <p:cNvSpPr>
            <a:spLocks noGrp="1"/>
          </p:cNvSpPr>
          <p:nvPr>
            <p:ph idx="1"/>
          </p:nvPr>
        </p:nvSpPr>
        <p:spPr>
          <a:xfrm>
            <a:off x="465992" y="1916723"/>
            <a:ext cx="11597054" cy="4747845"/>
          </a:xfrm>
        </p:spPr>
        <p:txBody>
          <a:bodyPr>
            <a:normAutofit fontScale="85000" lnSpcReduction="20000"/>
          </a:bodyPr>
          <a:lstStyle/>
          <a:p>
            <a:pPr marL="0" indent="0">
              <a:buNone/>
            </a:pPr>
            <a:r>
              <a:rPr lang="en-US" dirty="0"/>
              <a:t>References:</a:t>
            </a:r>
          </a:p>
          <a:p>
            <a:pPr marL="0" indent="0">
              <a:buNone/>
            </a:pPr>
            <a:r>
              <a:rPr lang="en-US" dirty="0" err="1"/>
              <a:t>Chudoba</a:t>
            </a:r>
            <a:r>
              <a:rPr lang="en-US" dirty="0"/>
              <a:t>, K., Watson-Manheim, M., </a:t>
            </a:r>
            <a:r>
              <a:rPr lang="en-US" dirty="0" err="1"/>
              <a:t>Crowston</a:t>
            </a:r>
            <a:r>
              <a:rPr lang="en-US" dirty="0"/>
              <a:t>, K., &amp; </a:t>
            </a:r>
            <a:r>
              <a:rPr lang="en-US" dirty="0" err="1"/>
              <a:t>Chei</a:t>
            </a:r>
            <a:r>
              <a:rPr lang="en-US" dirty="0"/>
              <a:t> Sian, L. (2011). Participation in ICT-enabled meetings. Journal of Organizational &amp; End User Computing, 23(2), 15-36.</a:t>
            </a:r>
          </a:p>
          <a:p>
            <a:pPr marL="0" indent="0">
              <a:buNone/>
            </a:pPr>
            <a:r>
              <a:rPr lang="en-US" dirty="0"/>
              <a:t>Contreras, A. (2015). Making Your Hybrid Meeting a Hit. </a:t>
            </a:r>
            <a:r>
              <a:rPr lang="en-US" i="1" dirty="0"/>
              <a:t>Successful Meetings</a:t>
            </a:r>
            <a:r>
              <a:rPr lang="en-US" dirty="0"/>
              <a:t>, 13-14.</a:t>
            </a:r>
          </a:p>
          <a:p>
            <a:pPr marL="0" indent="0">
              <a:buNone/>
            </a:pPr>
            <a:r>
              <a:rPr lang="en-US" dirty="0"/>
              <a:t>Doyle, M. (2013). Virtual event definitions. Virtual Edge Community. Retrieved on January 8, 2013 from www.virtualedge.org/page/virtual-event-definitions</a:t>
            </a:r>
          </a:p>
          <a:p>
            <a:pPr marL="0" indent="0">
              <a:buNone/>
            </a:pPr>
            <a:r>
              <a:rPr lang="en-US" dirty="0"/>
              <a:t>Lee, S. A. (2007). Increasing Student Learning: A Comparison of Students' Perceptions of Learning in the Classroom Environment and their Industry-Based Experiential Learning Assignments. </a:t>
            </a:r>
            <a:r>
              <a:rPr lang="en-US" i="1" dirty="0"/>
              <a:t>Journal of Teaching In Travel &amp; Tourism</a:t>
            </a:r>
            <a:r>
              <a:rPr lang="en-US" dirty="0"/>
              <a:t>, 7(4), 37-54. doi:10.1080/15313220802033310</a:t>
            </a:r>
          </a:p>
          <a:p>
            <a:pPr marL="0" indent="0">
              <a:buNone/>
            </a:pPr>
            <a:r>
              <a:rPr lang="en-US" dirty="0"/>
              <a:t>Nasr, K. J. (2004). A study of students’ assessment of cooperative education outcomes. Journal of Cooperative Education and Internships, 38(1), 13–21.</a:t>
            </a:r>
          </a:p>
          <a:p>
            <a:pPr marL="0" indent="0">
              <a:buNone/>
            </a:pPr>
            <a:r>
              <a:rPr lang="en-US" dirty="0"/>
              <a:t>Oates, G. (Oct. 16, 2016). New meetings industry forecast reveals a need for better educated planners. https://skift.com/2016/10/19/new-meetings-industry-forecast-reveals-a-need-for-better-educated-planners/</a:t>
            </a:r>
          </a:p>
          <a:p>
            <a:pPr marL="0" indent="0">
              <a:buNone/>
            </a:pPr>
            <a:r>
              <a:rPr lang="en-US" dirty="0"/>
              <a:t>Otto, K. (5015, April 21). Hospitality programs in the USA.  Retrieved from the Study in the USA online magazine Website: </a:t>
            </a:r>
            <a:r>
              <a:rPr lang="en-US" dirty="0">
                <a:hlinkClick r:id="rId2"/>
              </a:rPr>
              <a:t>https://www.studyusa.com/en/a/47/hospitality-tourism-programs-in-the-usa</a:t>
            </a:r>
            <a:endParaRPr lang="en-US" dirty="0"/>
          </a:p>
          <a:p>
            <a:pPr marL="0" indent="0">
              <a:buNone/>
            </a:pPr>
            <a:r>
              <a:rPr lang="en-US" dirty="0"/>
              <a:t>PricewaterhouseCoopers, Ltd. (2014), "The economic significance of meetings to the U.S. economy", available at: http://www.scribd.com/doc/206908168/CIC-Meetings-Ess-Update-Executive-Summary (accessed 16 February 2014).</a:t>
            </a:r>
          </a:p>
          <a:p>
            <a:pPr marL="0" indent="0">
              <a:buNone/>
            </a:pPr>
            <a:r>
              <a:rPr lang="en-US" dirty="0" err="1"/>
              <a:t>Tews</a:t>
            </a:r>
            <a:r>
              <a:rPr lang="en-US" dirty="0"/>
              <a:t>, M. J., &amp; Van Hoof, H. B. (2011). In favor of hospitality-management education. </a:t>
            </a:r>
            <a:r>
              <a:rPr lang="en-US" i="1" dirty="0"/>
              <a:t>FIU Hospitality Review, 29</a:t>
            </a:r>
            <a:r>
              <a:rPr lang="en-US" dirty="0"/>
              <a:t>(2), 121-129.</a:t>
            </a:r>
          </a:p>
          <a:p>
            <a:pPr marL="0" indent="0">
              <a:buNone/>
            </a:pPr>
            <a:r>
              <a:rPr lang="en-US" dirty="0"/>
              <a:t>World Travel and Tourism Council. (2014). </a:t>
            </a:r>
            <a:r>
              <a:rPr lang="en-US" dirty="0">
                <a:hlinkClick r:id="rId3"/>
              </a:rPr>
              <a:t>https://www.wttc.org/research/economic-research/economic-impact-analysis/</a:t>
            </a:r>
            <a:endParaRPr lang="en-US" i="1" dirty="0"/>
          </a:p>
        </p:txBody>
      </p:sp>
    </p:spTree>
    <p:extLst>
      <p:ext uri="{BB962C8B-B14F-4D97-AF65-F5344CB8AC3E}">
        <p14:creationId xmlns:p14="http://schemas.microsoft.com/office/powerpoint/2010/main" val="3711546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Teaching Hospitality and Tourism</a:t>
            </a:r>
          </a:p>
        </p:txBody>
      </p:sp>
      <p:sp>
        <p:nvSpPr>
          <p:cNvPr id="3" name="Content Placeholder 2"/>
          <p:cNvSpPr>
            <a:spLocks noGrp="1"/>
          </p:cNvSpPr>
          <p:nvPr>
            <p:ph idx="1"/>
          </p:nvPr>
        </p:nvSpPr>
        <p:spPr>
          <a:xfrm>
            <a:off x="581192" y="2180496"/>
            <a:ext cx="11029615" cy="4472231"/>
          </a:xfrm>
        </p:spPr>
        <p:txBody>
          <a:bodyPr>
            <a:normAutofit/>
          </a:bodyPr>
          <a:lstStyle/>
          <a:p>
            <a:r>
              <a:rPr lang="en-US" sz="2400" dirty="0"/>
              <a:t>Hospitality education is specifically intended to prepare students to meet industry needs (World Travel and Tourism Council, 2014;  </a:t>
            </a:r>
            <a:r>
              <a:rPr lang="en-US" sz="2400" dirty="0" err="1"/>
              <a:t>Tew</a:t>
            </a:r>
            <a:r>
              <a:rPr lang="en-US" sz="2400" dirty="0"/>
              <a:t> &amp; Van Hoof, 2011).</a:t>
            </a:r>
          </a:p>
          <a:p>
            <a:endParaRPr lang="en-US" sz="2400" dirty="0"/>
          </a:p>
          <a:p>
            <a:r>
              <a:rPr lang="en-US" sz="2400" dirty="0"/>
              <a:t>The number of US hospitality, travel, and tourism programs being offered at postsecondary institutions has more than quadrupled (Otto, 2015).</a:t>
            </a:r>
          </a:p>
          <a:p>
            <a:endParaRPr lang="en-US" sz="2400" dirty="0"/>
          </a:p>
          <a:p>
            <a:pPr marL="0" indent="0">
              <a:buNone/>
            </a:pPr>
            <a:endParaRPr lang="en-US" sz="2400" dirty="0"/>
          </a:p>
        </p:txBody>
      </p:sp>
    </p:spTree>
    <p:extLst>
      <p:ext uri="{BB962C8B-B14F-4D97-AF65-F5344CB8AC3E}">
        <p14:creationId xmlns:p14="http://schemas.microsoft.com/office/powerpoint/2010/main" val="957879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Meetings and Events</a:t>
            </a:r>
          </a:p>
        </p:txBody>
      </p:sp>
      <p:sp>
        <p:nvSpPr>
          <p:cNvPr id="3" name="Content Placeholder 2"/>
          <p:cNvSpPr>
            <a:spLocks noGrp="1"/>
          </p:cNvSpPr>
          <p:nvPr>
            <p:ph idx="1"/>
          </p:nvPr>
        </p:nvSpPr>
        <p:spPr>
          <a:xfrm>
            <a:off x="581192" y="1875453"/>
            <a:ext cx="11029615" cy="4982547"/>
          </a:xfrm>
        </p:spPr>
        <p:txBody>
          <a:bodyPr>
            <a:normAutofit/>
          </a:bodyPr>
          <a:lstStyle/>
          <a:p>
            <a:r>
              <a:rPr lang="en-US" sz="2400" dirty="0"/>
              <a:t>Meetings industry forecast reveals need for better educated planners (Oates, 2016).</a:t>
            </a:r>
          </a:p>
          <a:p>
            <a:endParaRPr lang="en-US" sz="2400" dirty="0"/>
          </a:p>
          <a:p>
            <a:r>
              <a:rPr lang="en-US" sz="2400" dirty="0"/>
              <a:t>“Young professionals entering the meeting and event planning industry need to have more familiarity with event technology and overall business strategy if they want to succeed in this rapidly evolving sector.” (Oates, 2016)</a:t>
            </a:r>
          </a:p>
          <a:p>
            <a:endParaRPr lang="en-US" sz="2400" dirty="0"/>
          </a:p>
          <a:p>
            <a:r>
              <a:rPr lang="en-US" sz="2400" dirty="0"/>
              <a:t>The Economic Significance of Meetings to the U.S. Economy study reported 1.83 million meetings in 2012 were held in the United States (US), contributing over $115 billion to the U.S. gross domestic product, with a total economic output of $770.4 billion (PricewaterhouseCoopers, Ltd., 2014).</a:t>
            </a:r>
          </a:p>
        </p:txBody>
      </p:sp>
    </p:spTree>
    <p:extLst>
      <p:ext uri="{BB962C8B-B14F-4D97-AF65-F5344CB8AC3E}">
        <p14:creationId xmlns:p14="http://schemas.microsoft.com/office/powerpoint/2010/main" val="284926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Event and Entertainment Management </a:t>
            </a:r>
            <a:br>
              <a:rPr lang="en-US" dirty="0"/>
            </a:br>
            <a:r>
              <a:rPr lang="en-US" dirty="0"/>
              <a:t>Academic Standards </a:t>
            </a:r>
          </a:p>
        </p:txBody>
      </p:sp>
      <p:sp>
        <p:nvSpPr>
          <p:cNvPr id="3" name="Content Placeholder 2"/>
          <p:cNvSpPr>
            <a:spLocks noGrp="1"/>
          </p:cNvSpPr>
          <p:nvPr>
            <p:ph idx="1"/>
          </p:nvPr>
        </p:nvSpPr>
        <p:spPr>
          <a:xfrm>
            <a:off x="581192" y="2180495"/>
            <a:ext cx="11029615" cy="4026873"/>
          </a:xfrm>
        </p:spPr>
        <p:txBody>
          <a:bodyPr>
            <a:normAutofit/>
          </a:bodyPr>
          <a:lstStyle/>
          <a:p>
            <a:pPr marL="324000" lvl="1" indent="0">
              <a:buNone/>
            </a:pPr>
            <a:r>
              <a:rPr lang="en-US" sz="2400" dirty="0"/>
              <a:t>A few we will touch upon today:</a:t>
            </a:r>
          </a:p>
          <a:p>
            <a:pPr lvl="1"/>
            <a:r>
              <a:rPr lang="en-US" sz="2400" dirty="0"/>
              <a:t>Trends in Events and Entertainment</a:t>
            </a:r>
          </a:p>
          <a:p>
            <a:pPr lvl="1"/>
            <a:r>
              <a:rPr lang="en-US" sz="2400" dirty="0"/>
              <a:t>Critique current trends in the event and entertainment industry</a:t>
            </a:r>
          </a:p>
          <a:p>
            <a:pPr lvl="1"/>
            <a:r>
              <a:rPr lang="en-US" sz="2400" dirty="0"/>
              <a:t>Investigate current trends in the event and entertainment industry</a:t>
            </a:r>
          </a:p>
          <a:p>
            <a:pPr lvl="1"/>
            <a:r>
              <a:rPr lang="en-US" sz="2400" dirty="0"/>
              <a:t>Evaluate the effects of current events on the event and entertainment industry</a:t>
            </a:r>
          </a:p>
          <a:p>
            <a:pPr lvl="1"/>
            <a:r>
              <a:rPr lang="en-US" sz="2400" dirty="0"/>
              <a:t>Describe the impact of globalization on the event and entertainment industry</a:t>
            </a:r>
          </a:p>
        </p:txBody>
      </p:sp>
    </p:spTree>
    <p:extLst>
      <p:ext uri="{BB962C8B-B14F-4D97-AF65-F5344CB8AC3E}">
        <p14:creationId xmlns:p14="http://schemas.microsoft.com/office/powerpoint/2010/main" val="182924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Hybrid Meetings</a:t>
            </a:r>
          </a:p>
        </p:txBody>
      </p:sp>
      <p:sp>
        <p:nvSpPr>
          <p:cNvPr id="3" name="Content Placeholder 2"/>
          <p:cNvSpPr>
            <a:spLocks noGrp="1"/>
          </p:cNvSpPr>
          <p:nvPr>
            <p:ph idx="1"/>
          </p:nvPr>
        </p:nvSpPr>
        <p:spPr>
          <a:xfrm>
            <a:off x="581192" y="2180496"/>
            <a:ext cx="11029615" cy="2559455"/>
          </a:xfrm>
        </p:spPr>
        <p:txBody>
          <a:bodyPr/>
          <a:lstStyle/>
          <a:p>
            <a:pPr marL="0" indent="0">
              <a:buNone/>
            </a:pPr>
            <a:r>
              <a:rPr lang="en-US" sz="2400" dirty="0"/>
              <a:t>Current Trend:</a:t>
            </a:r>
          </a:p>
          <a:p>
            <a:r>
              <a:rPr lang="en-US" sz="2400" dirty="0"/>
              <a:t>Hybrid meeting is one of the newest genres of meetings causing planners to change how they plan, manage and execute events (Contreras, 2015; </a:t>
            </a:r>
            <a:r>
              <a:rPr lang="en-US" sz="2400" dirty="0" err="1"/>
              <a:t>Chudoba</a:t>
            </a:r>
            <a:r>
              <a:rPr lang="en-US" sz="2400" dirty="0"/>
              <a:t>, Watson-Manheim, </a:t>
            </a:r>
            <a:r>
              <a:rPr lang="en-US" sz="2400" dirty="0" err="1"/>
              <a:t>Crowston</a:t>
            </a:r>
            <a:r>
              <a:rPr lang="en-US" sz="2400" dirty="0"/>
              <a:t> &amp; </a:t>
            </a:r>
            <a:r>
              <a:rPr lang="en-US" sz="2400" dirty="0" err="1"/>
              <a:t>Chei</a:t>
            </a:r>
            <a:r>
              <a:rPr lang="en-US" sz="2400" dirty="0"/>
              <a:t> Sian, 2011).</a:t>
            </a:r>
          </a:p>
          <a:p>
            <a:endParaRPr lang="en-US" dirty="0"/>
          </a:p>
        </p:txBody>
      </p:sp>
      <p:pic>
        <p:nvPicPr>
          <p:cNvPr id="5" name="Picture 4" descr="En definitiva, los webinars son muy útiles para el aprendizaje ..."/>
          <p:cNvPicPr>
            <a:picLocks noChangeAspect="1"/>
          </p:cNvPicPr>
          <p:nvPr/>
        </p:nvPicPr>
        <p:blipFill>
          <a:blip r:embed="rId2"/>
          <a:stretch>
            <a:fillRect/>
          </a:stretch>
        </p:blipFill>
        <p:spPr>
          <a:xfrm>
            <a:off x="6915020" y="4407255"/>
            <a:ext cx="2940050" cy="2205038"/>
          </a:xfrm>
          <a:prstGeom prst="rect">
            <a:avLst/>
          </a:prstGeom>
        </p:spPr>
      </p:pic>
    </p:spTree>
    <p:extLst>
      <p:ext uri="{BB962C8B-B14F-4D97-AF65-F5344CB8AC3E}">
        <p14:creationId xmlns:p14="http://schemas.microsoft.com/office/powerpoint/2010/main" val="3596181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581192" y="2180496"/>
            <a:ext cx="11029615" cy="2191479"/>
          </a:xfrm>
        </p:spPr>
        <p:txBody>
          <a:bodyPr>
            <a:normAutofit/>
          </a:bodyPr>
          <a:lstStyle/>
          <a:p>
            <a:pPr marL="0" indent="0">
              <a:buNone/>
            </a:pPr>
            <a:r>
              <a:rPr lang="en-US" sz="2400" dirty="0"/>
              <a:t>Hybrid Meeting:</a:t>
            </a:r>
          </a:p>
          <a:p>
            <a:r>
              <a:rPr lang="en-US" sz="2400" dirty="0"/>
              <a:t>Defined as an event/meeting which “involves a mixture of physical events with elements of a virtual event usually running simultaneously and with overlapping content and interactive elements” (Doyle, 2013, p. 1).</a:t>
            </a:r>
          </a:p>
        </p:txBody>
      </p:sp>
      <p:pic>
        <p:nvPicPr>
          <p:cNvPr id="6" name="Picture 5" descr="Χθες διοργανώθηκε το πρώτο &lt;strong&gt;Tech&lt;/strong&gt; &lt;strong&gt;Meeting&lt;/strong&gt; σε ..."/>
          <p:cNvPicPr>
            <a:picLocks noChangeAspect="1"/>
          </p:cNvPicPr>
          <p:nvPr/>
        </p:nvPicPr>
        <p:blipFill>
          <a:blip r:embed="rId2"/>
          <a:stretch>
            <a:fillRect/>
          </a:stretch>
        </p:blipFill>
        <p:spPr>
          <a:xfrm>
            <a:off x="8829675" y="3819525"/>
            <a:ext cx="3038475" cy="2695575"/>
          </a:xfrm>
          <a:prstGeom prst="rect">
            <a:avLst/>
          </a:prstGeom>
        </p:spPr>
      </p:pic>
    </p:spTree>
    <p:extLst>
      <p:ext uri="{BB962C8B-B14F-4D97-AF65-F5344CB8AC3E}">
        <p14:creationId xmlns:p14="http://schemas.microsoft.com/office/powerpoint/2010/main" val="3017417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Hybrid meeting and experiential learning: a case study</a:t>
            </a:r>
          </a:p>
        </p:txBody>
      </p:sp>
      <p:pic>
        <p:nvPicPr>
          <p:cNvPr id="6" name="Content Placeholder 5" descr="フリーイラスト素材] イラスト, ネットワーク ..."/>
          <p:cNvPicPr>
            <a:picLocks noGrp="1" noChangeAspect="1"/>
          </p:cNvPicPr>
          <p:nvPr>
            <p:ph idx="1"/>
          </p:nvPr>
        </p:nvPicPr>
        <p:blipFill>
          <a:blip r:embed="rId2"/>
          <a:stretch>
            <a:fillRect/>
          </a:stretch>
        </p:blipFill>
        <p:spPr>
          <a:xfrm>
            <a:off x="2609849" y="2095500"/>
            <a:ext cx="6724651" cy="4343399"/>
          </a:xfrm>
        </p:spPr>
      </p:pic>
    </p:spTree>
    <p:extLst>
      <p:ext uri="{BB962C8B-B14F-4D97-AF65-F5344CB8AC3E}">
        <p14:creationId xmlns:p14="http://schemas.microsoft.com/office/powerpoint/2010/main" val="3436275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case study</a:t>
            </a:r>
          </a:p>
        </p:txBody>
      </p:sp>
      <p:sp>
        <p:nvSpPr>
          <p:cNvPr id="3" name="Content Placeholder 2"/>
          <p:cNvSpPr>
            <a:spLocks noGrp="1"/>
          </p:cNvSpPr>
          <p:nvPr>
            <p:ph idx="1"/>
          </p:nvPr>
        </p:nvSpPr>
        <p:spPr/>
        <p:txBody>
          <a:bodyPr>
            <a:normAutofit/>
          </a:bodyPr>
          <a:lstStyle/>
          <a:p>
            <a:r>
              <a:rPr lang="en-US" sz="2400" dirty="0"/>
              <a:t>This case study integrates the hybrid meeting into an experiential learning exercise for students providing educators with a possible template for future use within the classroom</a:t>
            </a:r>
          </a:p>
          <a:p>
            <a:pPr marL="0" indent="0">
              <a:buNone/>
            </a:pPr>
            <a:endParaRPr lang="en-US" sz="2400" dirty="0"/>
          </a:p>
          <a:p>
            <a:r>
              <a:rPr lang="en-US" sz="2400" dirty="0"/>
              <a:t>The assessments, benefits and challenges of the exercise are presented for the real-world experience</a:t>
            </a:r>
          </a:p>
        </p:txBody>
      </p:sp>
    </p:spTree>
    <p:extLst>
      <p:ext uri="{BB962C8B-B14F-4D97-AF65-F5344CB8AC3E}">
        <p14:creationId xmlns:p14="http://schemas.microsoft.com/office/powerpoint/2010/main" val="2779005936"/>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538</TotalTime>
  <Words>1438</Words>
  <Application>Microsoft Office PowerPoint</Application>
  <PresentationFormat>Widescreen</PresentationFormat>
  <Paragraphs>192</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Gill Sans MT</vt:lpstr>
      <vt:lpstr>Wingdings 2</vt:lpstr>
      <vt:lpstr>Dividend</vt:lpstr>
      <vt:lpstr>Teaching Technology  for meetings and events</vt:lpstr>
      <vt:lpstr>This Session:</vt:lpstr>
      <vt:lpstr>Teaching Hospitality and Tourism</vt:lpstr>
      <vt:lpstr>Meetings and Events</vt:lpstr>
      <vt:lpstr>Event and Entertainment Management  Academic Standards </vt:lpstr>
      <vt:lpstr>Hybrid Meetings</vt:lpstr>
      <vt:lpstr>Introduction</vt:lpstr>
      <vt:lpstr>Hybrid meeting and experiential learning: a case study</vt:lpstr>
      <vt:lpstr>Purpose of case study</vt:lpstr>
      <vt:lpstr>Experiential Learning</vt:lpstr>
      <vt:lpstr>Today’s Activity</vt:lpstr>
      <vt:lpstr>activity</vt:lpstr>
      <vt:lpstr>activity</vt:lpstr>
      <vt:lpstr>Case Study</vt:lpstr>
      <vt:lpstr>Case study</vt:lpstr>
      <vt:lpstr>Case Study</vt:lpstr>
      <vt:lpstr>Case study</vt:lpstr>
      <vt:lpstr>Case study</vt:lpstr>
      <vt:lpstr>Experiential Learning Resource</vt:lpstr>
      <vt:lpstr>Case study</vt:lpstr>
      <vt:lpstr>Case study</vt:lpstr>
      <vt:lpstr>Case study</vt:lpstr>
      <vt:lpstr>Case study</vt:lpstr>
      <vt:lpstr>Summary</vt:lpstr>
      <vt:lpstr>Case Study</vt:lpstr>
      <vt:lpstr>Case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Technology  for meetings and events</dc:title>
  <dc:creator>Greg Sox</dc:creator>
  <cp:lastModifiedBy>compass</cp:lastModifiedBy>
  <cp:revision>33</cp:revision>
  <dcterms:created xsi:type="dcterms:W3CDTF">2017-04-30T19:08:11Z</dcterms:created>
  <dcterms:modified xsi:type="dcterms:W3CDTF">2017-06-27T13:35:42Z</dcterms:modified>
</cp:coreProperties>
</file>