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54" r:id="rId1"/>
  </p:sldMasterIdLst>
  <p:sldIdLst>
    <p:sldId id="258" r:id="rId2"/>
    <p:sldId id="259" r:id="rId3"/>
    <p:sldId id="257" r:id="rId4"/>
    <p:sldId id="261" r:id="rId5"/>
    <p:sldId id="270" r:id="rId6"/>
    <p:sldId id="271" r:id="rId7"/>
    <p:sldId id="269" r:id="rId8"/>
    <p:sldId id="264" r:id="rId9"/>
    <p:sldId id="263" r:id="rId10"/>
    <p:sldId id="265" r:id="rId11"/>
    <p:sldId id="266" r:id="rId12"/>
    <p:sldId id="267" r:id="rId13"/>
    <p:sldId id="268" r:id="rId14"/>
    <p:sldId id="272"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300"/>
    <a:srgbClr val="FBF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9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4/30/16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4/30/16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4/30/16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4/30/16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4/30/16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4/30/16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4/30/16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4/30/16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4/30/16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4/30/16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4/30/16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4/30/16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530917" y="489368"/>
            <a:ext cx="7942931" cy="6277937"/>
          </a:xfrm>
          <a:prstGeom prst="rect">
            <a:avLst/>
          </a:prstGeom>
        </p:spPr>
      </p:pic>
    </p:spTree>
    <p:extLst>
      <p:ext uri="{BB962C8B-B14F-4D97-AF65-F5344CB8AC3E}">
        <p14:creationId xmlns:p14="http://schemas.microsoft.com/office/powerpoint/2010/main" val="32591830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a:spLocks noGrp="1"/>
          </p:cNvSpPr>
          <p:nvPr>
            <p:ph sz="quarter" idx="13"/>
          </p:nvPr>
        </p:nvSpPr>
        <p:spPr>
          <a:xfrm>
            <a:off x="609600" y="1760477"/>
            <a:ext cx="7924800" cy="4464065"/>
          </a:xfrm>
        </p:spPr>
        <p:txBody>
          <a:bodyPr>
            <a:noAutofit/>
          </a:bodyPr>
          <a:lstStyle/>
          <a:p>
            <a:pPr marL="457200" indent="-457200" algn="just">
              <a:lnSpc>
                <a:spcPct val="80000"/>
              </a:lnSpc>
              <a:buFont typeface="+mj-lt"/>
              <a:buAutoNum type="arabicPeriod" startAt="4"/>
            </a:pPr>
            <a:r>
              <a:rPr lang="en-US" sz="2000" dirty="0" smtClean="0">
                <a:latin typeface="Helvetica"/>
                <a:cs typeface="Helvetica"/>
              </a:rPr>
              <a:t>Notice that Jesus says “my flesh” when discussing the Eucharist.  He says “the flesh” when referring to the carnal man who will not believe anything beyond his senses and reason.  No Christian believes that Jesus’ flesh is “of no </a:t>
            </a:r>
            <a:r>
              <a:rPr lang="en-US" sz="2000" dirty="0" err="1" smtClean="0">
                <a:latin typeface="Helvetica"/>
                <a:cs typeface="Helvetica"/>
              </a:rPr>
              <a:t>vail</a:t>
            </a:r>
            <a:r>
              <a:rPr lang="en-US" sz="2000" dirty="0" smtClean="0">
                <a:latin typeface="Helvetica"/>
                <a:cs typeface="Helvetica"/>
              </a:rPr>
              <a:t>,” for His flesh was the means of our redemption.</a:t>
            </a:r>
          </a:p>
          <a:p>
            <a:pPr marL="457200" indent="-457200" algn="just">
              <a:lnSpc>
                <a:spcPct val="80000"/>
              </a:lnSpc>
              <a:buFont typeface="+mj-lt"/>
              <a:buAutoNum type="arabicPeriod" startAt="4"/>
            </a:pPr>
            <a:r>
              <a:rPr lang="en-US" sz="2000" dirty="0" smtClean="0">
                <a:latin typeface="Helvetica"/>
                <a:cs typeface="Helvetica"/>
              </a:rPr>
              <a:t>The unbelieving disciples leave Jesus after verse 63.  They would not have left at this point if Jesus had assured them that He was only speaking symbolically.  This is the only time in the New Testament that any of Jesus’ disciples abandon Him because they find a doctrine of His too hard to accept.</a:t>
            </a:r>
          </a:p>
          <a:p>
            <a:pPr marL="0" indent="0" algn="just">
              <a:lnSpc>
                <a:spcPct val="80000"/>
              </a:lnSpc>
              <a:buNone/>
            </a:pPr>
            <a:endParaRPr lang="en-US" sz="2000" dirty="0" smtClean="0">
              <a:latin typeface="Helvetica"/>
              <a:cs typeface="Helvetica"/>
            </a:endParaRPr>
          </a:p>
        </p:txBody>
      </p:sp>
      <p:sp>
        <p:nvSpPr>
          <p:cNvPr id="6" name="Title 1"/>
          <p:cNvSpPr>
            <a:spLocks noGrp="1"/>
          </p:cNvSpPr>
          <p:nvPr>
            <p:ph type="title"/>
          </p:nvPr>
        </p:nvSpPr>
        <p:spPr>
          <a:xfrm>
            <a:off x="609600" y="579058"/>
            <a:ext cx="7924800" cy="704368"/>
          </a:xfrm>
        </p:spPr>
        <p:txBody>
          <a:bodyPr/>
          <a:lstStyle/>
          <a:p>
            <a:pPr algn="ctr"/>
            <a:r>
              <a:rPr lang="en-US" sz="3200" spc="30" dirty="0" smtClean="0">
                <a:solidFill>
                  <a:srgbClr val="FFC300"/>
                </a:solidFill>
                <a:latin typeface="Stencil"/>
                <a:ea typeface="+mn-ea"/>
                <a:cs typeface="Stencil"/>
              </a:rPr>
              <a:t>ANSWER</a:t>
            </a:r>
            <a:endParaRPr lang="en-US" sz="3200" spc="30" dirty="0">
              <a:solidFill>
                <a:srgbClr val="FFC300"/>
              </a:solidFill>
              <a:latin typeface="Stencil"/>
              <a:ea typeface="+mn-ea"/>
              <a:cs typeface="Stencil"/>
            </a:endParaRPr>
          </a:p>
        </p:txBody>
      </p:sp>
    </p:spTree>
    <p:extLst>
      <p:ext uri="{BB962C8B-B14F-4D97-AF65-F5344CB8AC3E}">
        <p14:creationId xmlns:p14="http://schemas.microsoft.com/office/powerpoint/2010/main" val="34218072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txBox="1">
            <a:spLocks/>
          </p:cNvSpPr>
          <p:nvPr/>
        </p:nvSpPr>
        <p:spPr>
          <a:xfrm>
            <a:off x="540656" y="1991162"/>
            <a:ext cx="8072118" cy="3466316"/>
          </a:xfrm>
          <a:prstGeom prst="rect">
            <a:avLst/>
          </a:prstGeom>
        </p:spPr>
        <p:txBody>
          <a:bodyPr>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None/>
            </a:pPr>
            <a:r>
              <a:rPr lang="en-US" sz="3200" dirty="0" smtClean="0">
                <a:latin typeface="Helvetica Neue"/>
                <a:cs typeface="Helvetica Neue"/>
              </a:rPr>
              <a:t>If the Apostles consumed Jesus’ real body and blood, wouldn’t they be committing cannibalism? Furthermore, wouldn’t this violate the biblical prohibition against drinking blood? </a:t>
            </a:r>
            <a:endParaRPr lang="en-US" sz="3200" dirty="0">
              <a:latin typeface="Helvetica Neue"/>
              <a:cs typeface="Helvetica Neue"/>
            </a:endParaRPr>
          </a:p>
        </p:txBody>
      </p:sp>
      <p:sp>
        <p:nvSpPr>
          <p:cNvPr id="5" name="Title 1"/>
          <p:cNvSpPr>
            <a:spLocks noGrp="1"/>
          </p:cNvSpPr>
          <p:nvPr>
            <p:ph type="title"/>
          </p:nvPr>
        </p:nvSpPr>
        <p:spPr>
          <a:xfrm>
            <a:off x="609600" y="667083"/>
            <a:ext cx="7924800" cy="704368"/>
          </a:xfrm>
        </p:spPr>
        <p:txBody>
          <a:bodyPr/>
          <a:lstStyle/>
          <a:p>
            <a:pPr algn="ctr"/>
            <a:r>
              <a:rPr lang="en-US" sz="3200" spc="30" dirty="0" smtClean="0">
                <a:solidFill>
                  <a:srgbClr val="FFC300"/>
                </a:solidFill>
                <a:latin typeface="Stencil"/>
                <a:ea typeface="+mn-ea"/>
                <a:cs typeface="Stencil"/>
              </a:rPr>
              <a:t>SECOND OBJECTION</a:t>
            </a:r>
            <a:endParaRPr lang="en-US" sz="3200" spc="30" dirty="0">
              <a:solidFill>
                <a:srgbClr val="FFC300"/>
              </a:solidFill>
              <a:latin typeface="Stencil"/>
              <a:ea typeface="+mn-ea"/>
              <a:cs typeface="Stencil"/>
            </a:endParaRPr>
          </a:p>
        </p:txBody>
      </p:sp>
    </p:spTree>
    <p:extLst>
      <p:ext uri="{BB962C8B-B14F-4D97-AF65-F5344CB8AC3E}">
        <p14:creationId xmlns:p14="http://schemas.microsoft.com/office/powerpoint/2010/main" val="39449962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a:spLocks noGrp="1"/>
          </p:cNvSpPr>
          <p:nvPr>
            <p:ph sz="quarter" idx="13"/>
          </p:nvPr>
        </p:nvSpPr>
        <p:spPr>
          <a:xfrm>
            <a:off x="609600" y="1735326"/>
            <a:ext cx="7924800" cy="3286264"/>
          </a:xfrm>
        </p:spPr>
        <p:txBody>
          <a:bodyPr>
            <a:noAutofit/>
          </a:bodyPr>
          <a:lstStyle/>
          <a:p>
            <a:pPr marL="0" indent="0" algn="just">
              <a:lnSpc>
                <a:spcPct val="80000"/>
              </a:lnSpc>
              <a:buNone/>
            </a:pPr>
            <a:r>
              <a:rPr lang="en-US" sz="2200" dirty="0" smtClean="0">
                <a:latin typeface="Helvetica"/>
                <a:cs typeface="Helvetica"/>
              </a:rPr>
              <a:t>No.  It was precisely this misunderstanding that led the unbelieving Jews and disciples in John 6 to reject Jesus when He said they must eat His body and drink His blood.  They thought Jesus was commanding them to consume Him in a bloody, cannibalistic way.  However, the believing disciples were rewarded for their faith at the Last Supper.  Jesus revealed that they would receive His true body and blood sacramentally (present in a hidden way).</a:t>
            </a:r>
          </a:p>
          <a:p>
            <a:pPr marL="0" indent="0" algn="just">
              <a:lnSpc>
                <a:spcPct val="80000"/>
              </a:lnSpc>
              <a:buNone/>
            </a:pPr>
            <a:r>
              <a:rPr lang="en-US" sz="2200" dirty="0" smtClean="0">
                <a:latin typeface="Helvetica"/>
                <a:cs typeface="Helvetica"/>
              </a:rPr>
              <a:t>In the sacrament of the Eucharist, Christ's body and blood are truly present, but not with their normal physical properties.  Jesus’ body isn’t spread out in space; its normal conditions hidden under the appearance of bread and wine.  </a:t>
            </a:r>
          </a:p>
        </p:txBody>
      </p:sp>
      <p:sp>
        <p:nvSpPr>
          <p:cNvPr id="6" name="Title 1"/>
          <p:cNvSpPr>
            <a:spLocks noGrp="1"/>
          </p:cNvSpPr>
          <p:nvPr>
            <p:ph type="title"/>
          </p:nvPr>
        </p:nvSpPr>
        <p:spPr>
          <a:xfrm>
            <a:off x="609600" y="553908"/>
            <a:ext cx="7924800" cy="704368"/>
          </a:xfrm>
        </p:spPr>
        <p:txBody>
          <a:bodyPr/>
          <a:lstStyle/>
          <a:p>
            <a:pPr algn="ctr"/>
            <a:r>
              <a:rPr lang="en-US" sz="3200" spc="30" dirty="0" smtClean="0">
                <a:solidFill>
                  <a:srgbClr val="FFC300"/>
                </a:solidFill>
                <a:latin typeface="Stencil"/>
                <a:ea typeface="+mn-ea"/>
                <a:cs typeface="Stencil"/>
              </a:rPr>
              <a:t>ANSWER</a:t>
            </a:r>
            <a:endParaRPr lang="en-US" sz="3200" spc="30" dirty="0">
              <a:solidFill>
                <a:srgbClr val="FFC300"/>
              </a:solidFill>
              <a:latin typeface="Stencil"/>
              <a:ea typeface="+mn-ea"/>
              <a:cs typeface="Stencil"/>
            </a:endParaRPr>
          </a:p>
        </p:txBody>
      </p:sp>
    </p:spTree>
    <p:extLst>
      <p:ext uri="{BB962C8B-B14F-4D97-AF65-F5344CB8AC3E}">
        <p14:creationId xmlns:p14="http://schemas.microsoft.com/office/powerpoint/2010/main" val="32416692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a:spLocks noGrp="1"/>
          </p:cNvSpPr>
          <p:nvPr>
            <p:ph sz="quarter" idx="13"/>
          </p:nvPr>
        </p:nvSpPr>
        <p:spPr>
          <a:xfrm>
            <a:off x="609600" y="1861076"/>
            <a:ext cx="7924800" cy="3286264"/>
          </a:xfrm>
        </p:spPr>
        <p:txBody>
          <a:bodyPr>
            <a:noAutofit/>
          </a:bodyPr>
          <a:lstStyle/>
          <a:p>
            <a:pPr marL="0" indent="0" algn="just">
              <a:lnSpc>
                <a:spcPct val="80000"/>
              </a:lnSpc>
              <a:buNone/>
            </a:pPr>
            <a:r>
              <a:rPr lang="en-US" sz="2400" dirty="0">
                <a:latin typeface="Helvetica"/>
                <a:cs typeface="Helvetica"/>
              </a:rPr>
              <a:t>While the </a:t>
            </a:r>
            <a:r>
              <a:rPr lang="en-US" sz="2400" dirty="0" smtClean="0">
                <a:latin typeface="Helvetica"/>
                <a:cs typeface="Helvetica"/>
              </a:rPr>
              <a:t>Apostles </a:t>
            </a:r>
            <a:r>
              <a:rPr lang="en-US" sz="2400" dirty="0">
                <a:latin typeface="Helvetica"/>
                <a:cs typeface="Helvetica"/>
              </a:rPr>
              <a:t>truly consumed Christ’s real body and blood, it wasn’t cannibalism, because Christ wasn’t in His natural condition.  They didn’t bite off pieces of Christ’s arm, for example, or swallow quantities of His blood; instead they received Christ whole and entire – body, blood, soul, and divinity – under the appearance of bread and wine</a:t>
            </a:r>
            <a:r>
              <a:rPr lang="en-US" sz="2400" dirty="0" smtClean="0">
                <a:latin typeface="Helvetica"/>
                <a:cs typeface="Helvetica"/>
              </a:rPr>
              <a:t>.  </a:t>
            </a:r>
          </a:p>
          <a:p>
            <a:pPr marL="0" indent="0" algn="just">
              <a:lnSpc>
                <a:spcPct val="80000"/>
              </a:lnSpc>
              <a:buNone/>
            </a:pPr>
            <a:r>
              <a:rPr lang="en-US" sz="2400" dirty="0" smtClean="0">
                <a:latin typeface="Helvetica"/>
                <a:cs typeface="Helvetica"/>
              </a:rPr>
              <a:t>Receiving Christ’s real, but sacramental presence in the Eucharist has nothing to do with cannibalism or drinking blood.</a:t>
            </a:r>
            <a:endParaRPr lang="en-US" sz="2400" dirty="0">
              <a:latin typeface="Helvetica"/>
              <a:cs typeface="Helvetica"/>
            </a:endParaRPr>
          </a:p>
          <a:p>
            <a:pPr marL="0" indent="0" algn="just">
              <a:lnSpc>
                <a:spcPct val="80000"/>
              </a:lnSpc>
              <a:buNone/>
            </a:pPr>
            <a:endParaRPr lang="en-US" sz="2200" dirty="0" smtClean="0">
              <a:latin typeface="Helvetica"/>
              <a:cs typeface="Helvetica"/>
            </a:endParaRPr>
          </a:p>
        </p:txBody>
      </p:sp>
      <p:sp>
        <p:nvSpPr>
          <p:cNvPr id="6" name="Title 1"/>
          <p:cNvSpPr>
            <a:spLocks noGrp="1"/>
          </p:cNvSpPr>
          <p:nvPr>
            <p:ph type="title"/>
          </p:nvPr>
        </p:nvSpPr>
        <p:spPr>
          <a:xfrm>
            <a:off x="609600" y="553908"/>
            <a:ext cx="7924800" cy="704368"/>
          </a:xfrm>
        </p:spPr>
        <p:txBody>
          <a:bodyPr/>
          <a:lstStyle/>
          <a:p>
            <a:pPr algn="ctr"/>
            <a:r>
              <a:rPr lang="en-US" sz="3200" spc="30" dirty="0" smtClean="0">
                <a:solidFill>
                  <a:srgbClr val="FFC300"/>
                </a:solidFill>
                <a:latin typeface="Stencil"/>
                <a:ea typeface="+mn-ea"/>
                <a:cs typeface="Stencil"/>
              </a:rPr>
              <a:t>ANSWER</a:t>
            </a:r>
            <a:endParaRPr lang="en-US" sz="3200" spc="30" dirty="0">
              <a:solidFill>
                <a:srgbClr val="FFC300"/>
              </a:solidFill>
              <a:latin typeface="Stencil"/>
              <a:ea typeface="+mn-ea"/>
              <a:cs typeface="Stencil"/>
            </a:endParaRPr>
          </a:p>
        </p:txBody>
      </p:sp>
    </p:spTree>
    <p:extLst>
      <p:ext uri="{BB962C8B-B14F-4D97-AF65-F5344CB8AC3E}">
        <p14:creationId xmlns:p14="http://schemas.microsoft.com/office/powerpoint/2010/main" val="23181961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txBox="1">
            <a:spLocks/>
          </p:cNvSpPr>
          <p:nvPr/>
        </p:nvSpPr>
        <p:spPr>
          <a:xfrm>
            <a:off x="540656" y="1991162"/>
            <a:ext cx="8072118" cy="3466316"/>
          </a:xfrm>
          <a:prstGeom prst="rect">
            <a:avLst/>
          </a:prstGeom>
        </p:spPr>
        <p:txBody>
          <a:bodyPr>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None/>
            </a:pPr>
            <a:r>
              <a:rPr lang="en-US" sz="3200" dirty="0" smtClean="0">
                <a:latin typeface="Helvetica Neue"/>
                <a:cs typeface="Helvetica Neue"/>
              </a:rPr>
              <a:t>Why the </a:t>
            </a:r>
            <a:r>
              <a:rPr lang="en-US" sz="3200" dirty="0">
                <a:latin typeface="Helvetica Neue"/>
                <a:cs typeface="Helvetica Neue"/>
              </a:rPr>
              <a:t>Catholic Church </a:t>
            </a:r>
            <a:r>
              <a:rPr lang="en-US" sz="3200" dirty="0" smtClean="0">
                <a:latin typeface="Helvetica Neue"/>
                <a:cs typeface="Helvetica Neue"/>
              </a:rPr>
              <a:t>teach </a:t>
            </a:r>
            <a:r>
              <a:rPr lang="en-US" sz="3200" dirty="0">
                <a:latin typeface="Helvetica Neue"/>
                <a:cs typeface="Helvetica Neue"/>
              </a:rPr>
              <a:t>that the Eucharist is truly a </a:t>
            </a:r>
            <a:r>
              <a:rPr lang="en-US" sz="3200" dirty="0" smtClean="0">
                <a:latin typeface="Helvetica Neue"/>
                <a:cs typeface="Helvetica Neue"/>
              </a:rPr>
              <a:t>sacrifice? After all, in Hebrews 10:9-18, the sacred author talks about the “once for all” sacrifice of Christ, never to be repeated.</a:t>
            </a:r>
            <a:endParaRPr lang="en-US" sz="3200" dirty="0">
              <a:latin typeface="Helvetica Neue"/>
              <a:cs typeface="Helvetica Neue"/>
            </a:endParaRPr>
          </a:p>
        </p:txBody>
      </p:sp>
      <p:sp>
        <p:nvSpPr>
          <p:cNvPr id="5" name="Title 1"/>
          <p:cNvSpPr>
            <a:spLocks noGrp="1"/>
          </p:cNvSpPr>
          <p:nvPr>
            <p:ph type="title"/>
          </p:nvPr>
        </p:nvSpPr>
        <p:spPr>
          <a:xfrm>
            <a:off x="609600" y="667083"/>
            <a:ext cx="7924800" cy="704368"/>
          </a:xfrm>
        </p:spPr>
        <p:txBody>
          <a:bodyPr/>
          <a:lstStyle/>
          <a:p>
            <a:pPr algn="ctr"/>
            <a:r>
              <a:rPr lang="en-US" sz="3200" spc="30" dirty="0" smtClean="0">
                <a:solidFill>
                  <a:srgbClr val="FFC300"/>
                </a:solidFill>
                <a:latin typeface="Stencil"/>
                <a:ea typeface="+mn-ea"/>
                <a:cs typeface="Stencil"/>
              </a:rPr>
              <a:t>third OBJECTION</a:t>
            </a:r>
            <a:endParaRPr lang="en-US" sz="3200" spc="30" dirty="0">
              <a:solidFill>
                <a:srgbClr val="FFC300"/>
              </a:solidFill>
              <a:latin typeface="Stencil"/>
              <a:ea typeface="+mn-ea"/>
              <a:cs typeface="Stencil"/>
            </a:endParaRPr>
          </a:p>
        </p:txBody>
      </p:sp>
    </p:spTree>
    <p:extLst>
      <p:ext uri="{BB962C8B-B14F-4D97-AF65-F5344CB8AC3E}">
        <p14:creationId xmlns:p14="http://schemas.microsoft.com/office/powerpoint/2010/main" val="25356727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a:spLocks noGrp="1"/>
          </p:cNvSpPr>
          <p:nvPr>
            <p:ph sz="quarter" idx="13"/>
          </p:nvPr>
        </p:nvSpPr>
        <p:spPr>
          <a:xfrm>
            <a:off x="609600" y="1875187"/>
            <a:ext cx="7924800" cy="3286264"/>
          </a:xfrm>
        </p:spPr>
        <p:txBody>
          <a:bodyPr>
            <a:noAutofit/>
          </a:bodyPr>
          <a:lstStyle/>
          <a:p>
            <a:pPr marL="0" indent="0" algn="just">
              <a:lnSpc>
                <a:spcPct val="80000"/>
              </a:lnSpc>
              <a:buNone/>
            </a:pPr>
            <a:r>
              <a:rPr lang="en-US" sz="2400" dirty="0" smtClean="0">
                <a:latin typeface="Helvetica"/>
                <a:cs typeface="Helvetica"/>
              </a:rPr>
              <a:t>In the Old Testament, in Malachi 1:10-11, the prophet tells of a pure sacrifice being offered everywhere, from the rising of the sun to its setting.  The council of Trent says that this anticipates the “pure offering to be sacrificed in messianic times…” the universal Sacrifice of the Mass.</a:t>
            </a:r>
            <a:endParaRPr lang="en-US" sz="2400" dirty="0">
              <a:latin typeface="Helvetica"/>
              <a:cs typeface="Helvetica"/>
            </a:endParaRPr>
          </a:p>
          <a:p>
            <a:pPr marL="0" indent="0" algn="just">
              <a:lnSpc>
                <a:spcPct val="80000"/>
              </a:lnSpc>
              <a:buNone/>
            </a:pPr>
            <a:r>
              <a:rPr lang="en-US" sz="2400" dirty="0" smtClean="0">
                <a:latin typeface="Helvetica"/>
                <a:cs typeface="Helvetica"/>
              </a:rPr>
              <a:t>The Catechism number 1366 says that the Eucharist is a sacrifice because it makes present the sacrifice of the cross.  You see, the Mass is not just a representation but a re-presentation, of Christ’s sacrifice on Calvary. We truly participate in that once-for-all sacrifice.</a:t>
            </a:r>
            <a:endParaRPr lang="en-US" sz="2400" dirty="0">
              <a:latin typeface="Helvetica"/>
              <a:cs typeface="Helvetica"/>
            </a:endParaRPr>
          </a:p>
          <a:p>
            <a:pPr marL="0" indent="0" algn="just">
              <a:lnSpc>
                <a:spcPct val="80000"/>
              </a:lnSpc>
              <a:buNone/>
            </a:pPr>
            <a:endParaRPr lang="en-US" sz="2200" dirty="0" smtClean="0">
              <a:latin typeface="Helvetica"/>
              <a:cs typeface="Helvetica"/>
            </a:endParaRPr>
          </a:p>
        </p:txBody>
      </p:sp>
      <p:sp>
        <p:nvSpPr>
          <p:cNvPr id="6" name="Title 1"/>
          <p:cNvSpPr>
            <a:spLocks noGrp="1"/>
          </p:cNvSpPr>
          <p:nvPr>
            <p:ph type="title"/>
          </p:nvPr>
        </p:nvSpPr>
        <p:spPr>
          <a:xfrm>
            <a:off x="609600" y="553908"/>
            <a:ext cx="7924800" cy="704368"/>
          </a:xfrm>
        </p:spPr>
        <p:txBody>
          <a:bodyPr/>
          <a:lstStyle/>
          <a:p>
            <a:pPr algn="ctr"/>
            <a:r>
              <a:rPr lang="en-US" sz="3200" spc="30" dirty="0" smtClean="0">
                <a:solidFill>
                  <a:srgbClr val="FFC300"/>
                </a:solidFill>
                <a:latin typeface="Stencil"/>
                <a:ea typeface="+mn-ea"/>
                <a:cs typeface="Stencil"/>
              </a:rPr>
              <a:t>ANSWER</a:t>
            </a:r>
            <a:endParaRPr lang="en-US" sz="3200" spc="30" dirty="0">
              <a:solidFill>
                <a:srgbClr val="FFC300"/>
              </a:solidFill>
              <a:latin typeface="Stencil"/>
              <a:ea typeface="+mn-ea"/>
              <a:cs typeface="Stencil"/>
            </a:endParaRPr>
          </a:p>
        </p:txBody>
      </p:sp>
    </p:spTree>
    <p:extLst>
      <p:ext uri="{BB962C8B-B14F-4D97-AF65-F5344CB8AC3E}">
        <p14:creationId xmlns:p14="http://schemas.microsoft.com/office/powerpoint/2010/main" val="32537038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a:spLocks noGrp="1"/>
          </p:cNvSpPr>
          <p:nvPr>
            <p:ph sz="quarter" idx="13"/>
          </p:nvPr>
        </p:nvSpPr>
        <p:spPr>
          <a:xfrm>
            <a:off x="609600" y="2072741"/>
            <a:ext cx="7924800" cy="3286264"/>
          </a:xfrm>
        </p:spPr>
        <p:txBody>
          <a:bodyPr>
            <a:noAutofit/>
          </a:bodyPr>
          <a:lstStyle/>
          <a:p>
            <a:pPr marL="0" indent="0" algn="just">
              <a:lnSpc>
                <a:spcPct val="80000"/>
              </a:lnSpc>
              <a:buNone/>
            </a:pPr>
            <a:r>
              <a:rPr lang="en-US" sz="2400" dirty="0" smtClean="0">
                <a:latin typeface="Helvetica"/>
                <a:cs typeface="Helvetica"/>
              </a:rPr>
              <a:t>So, Christ is not killed again and again on Catholic altars, as some has said.  The </a:t>
            </a:r>
            <a:r>
              <a:rPr lang="en-US" sz="2400" dirty="0" err="1" smtClean="0">
                <a:latin typeface="Helvetica"/>
                <a:cs typeface="Helvetica"/>
              </a:rPr>
              <a:t>Cathechism</a:t>
            </a:r>
            <a:r>
              <a:rPr lang="en-US" sz="2400" dirty="0" smtClean="0">
                <a:latin typeface="Helvetica"/>
                <a:cs typeface="Helvetica"/>
              </a:rPr>
              <a:t>, number 1368, says it best… “Christ’s sacrifice present on the altar makes it possible for all generations of Christians to be united with His offering.”</a:t>
            </a:r>
            <a:endParaRPr lang="en-US" sz="2400" dirty="0">
              <a:latin typeface="Helvetica"/>
              <a:cs typeface="Helvetica"/>
            </a:endParaRPr>
          </a:p>
          <a:p>
            <a:pPr marL="0" indent="0" algn="just">
              <a:lnSpc>
                <a:spcPct val="80000"/>
              </a:lnSpc>
              <a:buNone/>
            </a:pPr>
            <a:endParaRPr lang="en-US" sz="2200" dirty="0" smtClean="0">
              <a:latin typeface="Helvetica"/>
              <a:cs typeface="Helvetica"/>
            </a:endParaRPr>
          </a:p>
        </p:txBody>
      </p:sp>
      <p:sp>
        <p:nvSpPr>
          <p:cNvPr id="6" name="Title 1"/>
          <p:cNvSpPr>
            <a:spLocks noGrp="1"/>
          </p:cNvSpPr>
          <p:nvPr>
            <p:ph type="title"/>
          </p:nvPr>
        </p:nvSpPr>
        <p:spPr>
          <a:xfrm>
            <a:off x="609600" y="553908"/>
            <a:ext cx="7924800" cy="704368"/>
          </a:xfrm>
        </p:spPr>
        <p:txBody>
          <a:bodyPr/>
          <a:lstStyle/>
          <a:p>
            <a:pPr algn="ctr"/>
            <a:r>
              <a:rPr lang="en-US" sz="3200" spc="30" dirty="0" smtClean="0">
                <a:solidFill>
                  <a:srgbClr val="FFC300"/>
                </a:solidFill>
                <a:latin typeface="Stencil"/>
                <a:ea typeface="+mn-ea"/>
                <a:cs typeface="Stencil"/>
              </a:rPr>
              <a:t>ANSWER</a:t>
            </a:r>
            <a:endParaRPr lang="en-US" sz="3200" spc="30" dirty="0">
              <a:solidFill>
                <a:srgbClr val="FFC300"/>
              </a:solidFill>
              <a:latin typeface="Stencil"/>
              <a:ea typeface="+mn-ea"/>
              <a:cs typeface="Stencil"/>
            </a:endParaRPr>
          </a:p>
        </p:txBody>
      </p:sp>
    </p:spTree>
    <p:extLst>
      <p:ext uri="{BB962C8B-B14F-4D97-AF65-F5344CB8AC3E}">
        <p14:creationId xmlns:p14="http://schemas.microsoft.com/office/powerpoint/2010/main" val="12867227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txBox="1">
            <a:spLocks/>
          </p:cNvSpPr>
          <p:nvPr/>
        </p:nvSpPr>
        <p:spPr>
          <a:xfrm>
            <a:off x="540656" y="2737556"/>
            <a:ext cx="8072118" cy="2719922"/>
          </a:xfrm>
          <a:prstGeom prst="rect">
            <a:avLst/>
          </a:prstGeom>
        </p:spPr>
        <p:txBody>
          <a:bodyPr>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None/>
            </a:pPr>
            <a:r>
              <a:rPr lang="en-US" sz="4400" dirty="0" smtClean="0">
                <a:solidFill>
                  <a:srgbClr val="FFC300"/>
                </a:solidFill>
                <a:latin typeface="Stencil"/>
                <a:cs typeface="Stencil"/>
              </a:rPr>
              <a:t>Thank you!</a:t>
            </a:r>
            <a:endParaRPr lang="en-US" sz="4400" dirty="0">
              <a:solidFill>
                <a:srgbClr val="FFC300"/>
              </a:solidFill>
              <a:latin typeface="Stencil"/>
              <a:cs typeface="Stencil"/>
            </a:endParaRPr>
          </a:p>
        </p:txBody>
      </p:sp>
    </p:spTree>
    <p:extLst>
      <p:ext uri="{BB962C8B-B14F-4D97-AF65-F5344CB8AC3E}">
        <p14:creationId xmlns:p14="http://schemas.microsoft.com/office/powerpoint/2010/main" val="3708478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558"/>
            <a:ext cx="7924800" cy="704368"/>
          </a:xfrm>
        </p:spPr>
        <p:txBody>
          <a:bodyPr/>
          <a:lstStyle/>
          <a:p>
            <a:pPr algn="ctr"/>
            <a:r>
              <a:rPr lang="en-US" sz="3200" spc="30" dirty="0" smtClean="0">
                <a:solidFill>
                  <a:srgbClr val="FFC300"/>
                </a:solidFill>
                <a:latin typeface="Stencil"/>
                <a:ea typeface="+mn-ea"/>
                <a:cs typeface="Stencil"/>
              </a:rPr>
              <a:t>HOLY SPIRIT PRAYER</a:t>
            </a:r>
            <a:endParaRPr lang="en-US" sz="3200" spc="30" dirty="0">
              <a:solidFill>
                <a:srgbClr val="FFC300"/>
              </a:solidFill>
              <a:latin typeface="Stencil"/>
              <a:ea typeface="+mn-ea"/>
              <a:cs typeface="Stencil"/>
            </a:endParaRPr>
          </a:p>
        </p:txBody>
      </p:sp>
      <p:sp>
        <p:nvSpPr>
          <p:cNvPr id="3" name="Content Placeholder 2"/>
          <p:cNvSpPr>
            <a:spLocks noGrp="1"/>
          </p:cNvSpPr>
          <p:nvPr>
            <p:ph sz="quarter" idx="13"/>
          </p:nvPr>
        </p:nvSpPr>
        <p:spPr>
          <a:xfrm>
            <a:off x="609600" y="1359001"/>
            <a:ext cx="7924800" cy="4505105"/>
          </a:xfrm>
        </p:spPr>
        <p:txBody>
          <a:bodyPr>
            <a:noAutofit/>
          </a:bodyPr>
          <a:lstStyle/>
          <a:p>
            <a:pPr marL="0" indent="0" algn="ctr">
              <a:lnSpc>
                <a:spcPct val="80000"/>
              </a:lnSpc>
              <a:buNone/>
            </a:pPr>
            <a:r>
              <a:rPr lang="en-US" sz="2000" dirty="0">
                <a:latin typeface="Helvetica"/>
                <a:cs typeface="Helvetica"/>
              </a:rPr>
              <a:t>Come, Holy Spirit, fill the hearts of your faithful.</a:t>
            </a:r>
          </a:p>
          <a:p>
            <a:pPr marL="0" indent="0" algn="ctr">
              <a:lnSpc>
                <a:spcPct val="80000"/>
              </a:lnSpc>
              <a:buNone/>
            </a:pPr>
            <a:r>
              <a:rPr lang="en-US" sz="2000" dirty="0">
                <a:latin typeface="Helvetica"/>
                <a:cs typeface="Helvetica"/>
              </a:rPr>
              <a:t>And kindle in them the fire of your love.</a:t>
            </a:r>
          </a:p>
          <a:p>
            <a:pPr marL="0" indent="0" algn="ctr">
              <a:lnSpc>
                <a:spcPct val="80000"/>
              </a:lnSpc>
              <a:buNone/>
            </a:pPr>
            <a:r>
              <a:rPr lang="en-US" sz="2000" dirty="0">
                <a:latin typeface="Helvetica"/>
                <a:cs typeface="Helvetica"/>
              </a:rPr>
              <a:t>Send forth your Spirit and they shall be created.</a:t>
            </a:r>
          </a:p>
          <a:p>
            <a:pPr marL="0" indent="0" algn="ctr">
              <a:lnSpc>
                <a:spcPct val="80000"/>
              </a:lnSpc>
              <a:buNone/>
            </a:pPr>
            <a:r>
              <a:rPr lang="en-US" sz="2000" dirty="0">
                <a:latin typeface="Helvetica"/>
                <a:cs typeface="Helvetica"/>
              </a:rPr>
              <a:t>And you will renew the face of the earth. </a:t>
            </a:r>
          </a:p>
          <a:p>
            <a:pPr marL="0" indent="0" algn="ctr">
              <a:lnSpc>
                <a:spcPct val="80000"/>
              </a:lnSpc>
              <a:buNone/>
            </a:pPr>
            <a:r>
              <a:rPr lang="en-US" sz="2000" dirty="0" smtClean="0">
                <a:latin typeface="Helvetica"/>
                <a:cs typeface="Helvetica"/>
              </a:rPr>
              <a:t>Lord</a:t>
            </a:r>
            <a:r>
              <a:rPr lang="en-US" sz="2000" dirty="0">
                <a:latin typeface="Helvetica"/>
                <a:cs typeface="Helvetica"/>
              </a:rPr>
              <a:t>, </a:t>
            </a:r>
          </a:p>
          <a:p>
            <a:pPr marL="0" indent="0" algn="ctr">
              <a:lnSpc>
                <a:spcPct val="80000"/>
              </a:lnSpc>
              <a:buNone/>
            </a:pPr>
            <a:r>
              <a:rPr lang="en-US" sz="2000" dirty="0">
                <a:latin typeface="Helvetica"/>
                <a:cs typeface="Helvetica"/>
              </a:rPr>
              <a:t>by the light of the Holy Spirit </a:t>
            </a:r>
          </a:p>
          <a:p>
            <a:pPr marL="0" indent="0" algn="ctr">
              <a:lnSpc>
                <a:spcPct val="80000"/>
              </a:lnSpc>
              <a:buNone/>
            </a:pPr>
            <a:r>
              <a:rPr lang="en-US" sz="2000" dirty="0">
                <a:latin typeface="Helvetica"/>
                <a:cs typeface="Helvetica"/>
              </a:rPr>
              <a:t>you have taught the hearts of your faithful.</a:t>
            </a:r>
          </a:p>
          <a:p>
            <a:pPr marL="0" indent="0" algn="ctr">
              <a:lnSpc>
                <a:spcPct val="80000"/>
              </a:lnSpc>
              <a:buNone/>
            </a:pPr>
            <a:r>
              <a:rPr lang="en-US" sz="2000" dirty="0">
                <a:latin typeface="Helvetica"/>
                <a:cs typeface="Helvetica"/>
              </a:rPr>
              <a:t>In the same Spirit </a:t>
            </a:r>
          </a:p>
          <a:p>
            <a:pPr marL="0" indent="0" algn="ctr">
              <a:lnSpc>
                <a:spcPct val="80000"/>
              </a:lnSpc>
              <a:buNone/>
            </a:pPr>
            <a:r>
              <a:rPr lang="en-US" sz="2000" dirty="0">
                <a:latin typeface="Helvetica"/>
                <a:cs typeface="Helvetica"/>
              </a:rPr>
              <a:t>help us to relish what is right </a:t>
            </a:r>
          </a:p>
          <a:p>
            <a:pPr marL="0" indent="0" algn="ctr">
              <a:lnSpc>
                <a:spcPct val="80000"/>
              </a:lnSpc>
              <a:buNone/>
            </a:pPr>
            <a:r>
              <a:rPr lang="en-US" sz="2000" dirty="0">
                <a:latin typeface="Helvetica"/>
                <a:cs typeface="Helvetica"/>
              </a:rPr>
              <a:t>and always rejoice in your consolation.</a:t>
            </a:r>
          </a:p>
          <a:p>
            <a:pPr marL="0" indent="0" algn="ctr">
              <a:lnSpc>
                <a:spcPct val="80000"/>
              </a:lnSpc>
              <a:buNone/>
            </a:pPr>
            <a:r>
              <a:rPr lang="en-US" sz="2000" dirty="0">
                <a:latin typeface="Helvetica"/>
                <a:cs typeface="Helvetica"/>
              </a:rPr>
              <a:t>We ask this through Christ our Lord.</a:t>
            </a:r>
          </a:p>
          <a:p>
            <a:pPr marL="0" indent="0" algn="ctr">
              <a:lnSpc>
                <a:spcPct val="80000"/>
              </a:lnSpc>
              <a:buNone/>
            </a:pPr>
            <a:r>
              <a:rPr lang="en-US" sz="2000" dirty="0">
                <a:latin typeface="Helvetica"/>
                <a:cs typeface="Helvetica"/>
              </a:rPr>
              <a:t>Amen.</a:t>
            </a:r>
            <a:endParaRPr lang="en-US" sz="2000" dirty="0" smtClean="0">
              <a:latin typeface="Helvetica"/>
              <a:cs typeface="Helvetica"/>
            </a:endParaRPr>
          </a:p>
        </p:txBody>
      </p:sp>
      <p:pic>
        <p:nvPicPr>
          <p:cNvPr id="7" name="Picture 6"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Tree>
    <p:extLst>
      <p:ext uri="{BB962C8B-B14F-4D97-AF65-F5344CB8AC3E}">
        <p14:creationId xmlns:p14="http://schemas.microsoft.com/office/powerpoint/2010/main" val="17261251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2864952" y="314057"/>
            <a:ext cx="3294620" cy="2604003"/>
          </a:xfrm>
          <a:prstGeom prst="rect">
            <a:avLst/>
          </a:prstGeom>
        </p:spPr>
      </p:pic>
      <p:sp>
        <p:nvSpPr>
          <p:cNvPr id="11" name="Content Placeholder 2"/>
          <p:cNvSpPr txBox="1">
            <a:spLocks/>
          </p:cNvSpPr>
          <p:nvPr/>
        </p:nvSpPr>
        <p:spPr>
          <a:xfrm>
            <a:off x="199779" y="3148047"/>
            <a:ext cx="8740715" cy="1647292"/>
          </a:xfrm>
          <a:prstGeom prst="rect">
            <a:avLst/>
          </a:prstGeom>
        </p:spPr>
        <p:txBody>
          <a:bodyPr>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None/>
            </a:pPr>
            <a:r>
              <a:rPr lang="en-US" sz="11500" dirty="0">
                <a:solidFill>
                  <a:srgbClr val="FFC300"/>
                </a:solidFill>
                <a:latin typeface="SignPainter-HouseScript"/>
                <a:cs typeface="SignPainter-HouseScript"/>
              </a:rPr>
              <a:t>T</a:t>
            </a:r>
            <a:r>
              <a:rPr lang="en-US" sz="11500" dirty="0" smtClean="0">
                <a:solidFill>
                  <a:srgbClr val="FFC300"/>
                </a:solidFill>
                <a:latin typeface="SignPainter-HouseScript"/>
                <a:cs typeface="SignPainter-HouseScript"/>
              </a:rPr>
              <a:t>he Eucharist</a:t>
            </a:r>
            <a:endParaRPr lang="en-US" sz="11500" dirty="0">
              <a:solidFill>
                <a:srgbClr val="FFC300"/>
              </a:solidFill>
              <a:latin typeface="SignPainter-HouseScript"/>
              <a:cs typeface="SignPainter-HouseScript"/>
            </a:endParaRPr>
          </a:p>
        </p:txBody>
      </p:sp>
    </p:spTree>
    <p:extLst>
      <p:ext uri="{BB962C8B-B14F-4D97-AF65-F5344CB8AC3E}">
        <p14:creationId xmlns:p14="http://schemas.microsoft.com/office/powerpoint/2010/main" val="15482999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txBox="1">
            <a:spLocks/>
          </p:cNvSpPr>
          <p:nvPr/>
        </p:nvSpPr>
        <p:spPr>
          <a:xfrm>
            <a:off x="540656" y="2841912"/>
            <a:ext cx="8072118" cy="2615566"/>
          </a:xfrm>
          <a:prstGeom prst="rect">
            <a:avLst/>
          </a:prstGeom>
        </p:spPr>
        <p:txBody>
          <a:bodyPr>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None/>
            </a:pPr>
            <a:r>
              <a:rPr lang="en-US" sz="4400" dirty="0" smtClean="0">
                <a:solidFill>
                  <a:srgbClr val="FFFFFF"/>
                </a:solidFill>
                <a:latin typeface="Helvetica Neue"/>
                <a:cs typeface="Helvetica Neue"/>
              </a:rPr>
              <a:t>Don Conklin: “How the Eucharist transformed my life”</a:t>
            </a:r>
            <a:endParaRPr lang="en-US" sz="4400" dirty="0">
              <a:solidFill>
                <a:srgbClr val="FFFFFF"/>
              </a:solidFill>
              <a:latin typeface="Helvetica Neue"/>
              <a:cs typeface="Helvetica Neue"/>
            </a:endParaRPr>
          </a:p>
        </p:txBody>
      </p:sp>
      <p:sp>
        <p:nvSpPr>
          <p:cNvPr id="6" name="Title 1"/>
          <p:cNvSpPr>
            <a:spLocks noGrp="1"/>
          </p:cNvSpPr>
          <p:nvPr>
            <p:ph type="title"/>
          </p:nvPr>
        </p:nvSpPr>
        <p:spPr>
          <a:xfrm>
            <a:off x="609600" y="667083"/>
            <a:ext cx="7924800" cy="704368"/>
          </a:xfrm>
        </p:spPr>
        <p:txBody>
          <a:bodyPr/>
          <a:lstStyle/>
          <a:p>
            <a:pPr algn="ctr"/>
            <a:r>
              <a:rPr lang="en-US" sz="3200" spc="30" dirty="0" smtClean="0">
                <a:solidFill>
                  <a:srgbClr val="FFC300"/>
                </a:solidFill>
                <a:latin typeface="Stencil"/>
                <a:ea typeface="+mn-ea"/>
                <a:cs typeface="Stencil"/>
              </a:rPr>
              <a:t>testimony</a:t>
            </a:r>
            <a:endParaRPr lang="en-US" sz="3200" spc="30" dirty="0">
              <a:solidFill>
                <a:srgbClr val="FFC300"/>
              </a:solidFill>
              <a:latin typeface="Stencil"/>
              <a:ea typeface="+mn-ea"/>
              <a:cs typeface="Stencil"/>
            </a:endParaRPr>
          </a:p>
        </p:txBody>
      </p:sp>
    </p:spTree>
    <p:extLst>
      <p:ext uri="{BB962C8B-B14F-4D97-AF65-F5344CB8AC3E}">
        <p14:creationId xmlns:p14="http://schemas.microsoft.com/office/powerpoint/2010/main" val="9824940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6" name="Title 1"/>
          <p:cNvSpPr>
            <a:spLocks noGrp="1"/>
          </p:cNvSpPr>
          <p:nvPr>
            <p:ph type="title"/>
          </p:nvPr>
        </p:nvSpPr>
        <p:spPr>
          <a:xfrm>
            <a:off x="609600" y="511862"/>
            <a:ext cx="7924800" cy="704368"/>
          </a:xfrm>
        </p:spPr>
        <p:txBody>
          <a:bodyPr/>
          <a:lstStyle/>
          <a:p>
            <a:pPr algn="ctr"/>
            <a:r>
              <a:rPr lang="en-US" sz="3200" spc="30" dirty="0" smtClean="0">
                <a:solidFill>
                  <a:srgbClr val="FFC300"/>
                </a:solidFill>
                <a:latin typeface="Stencil"/>
                <a:ea typeface="+mn-ea"/>
                <a:cs typeface="Stencil"/>
              </a:rPr>
              <a:t>testimony</a:t>
            </a:r>
            <a:endParaRPr lang="en-US" sz="3200" spc="30" dirty="0">
              <a:solidFill>
                <a:srgbClr val="FFC300"/>
              </a:solidFill>
              <a:latin typeface="Stencil"/>
              <a:ea typeface="+mn-ea"/>
              <a:cs typeface="Stencil"/>
            </a:endParaRPr>
          </a:p>
        </p:txBody>
      </p:sp>
      <p:pic>
        <p:nvPicPr>
          <p:cNvPr id="5" name="Picture 4" descr="Conklin Family at Fr. Ronald's first mass and Timothy's first  communion in St. Stefano'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759" y="1461656"/>
            <a:ext cx="7372574" cy="4915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78585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6" name="Title 1"/>
          <p:cNvSpPr>
            <a:spLocks noGrp="1"/>
          </p:cNvSpPr>
          <p:nvPr>
            <p:ph type="title"/>
          </p:nvPr>
        </p:nvSpPr>
        <p:spPr>
          <a:xfrm>
            <a:off x="609600" y="511862"/>
            <a:ext cx="7924800" cy="704368"/>
          </a:xfrm>
        </p:spPr>
        <p:txBody>
          <a:bodyPr/>
          <a:lstStyle/>
          <a:p>
            <a:pPr algn="ctr"/>
            <a:r>
              <a:rPr lang="en-US" sz="3200" spc="30" dirty="0" smtClean="0">
                <a:solidFill>
                  <a:srgbClr val="FFC300"/>
                </a:solidFill>
                <a:latin typeface="Stencil"/>
                <a:ea typeface="+mn-ea"/>
                <a:cs typeface="Stencil"/>
              </a:rPr>
              <a:t>testimony</a:t>
            </a:r>
            <a:endParaRPr lang="en-US" sz="3200" spc="30" dirty="0">
              <a:solidFill>
                <a:srgbClr val="FFC300"/>
              </a:solidFill>
              <a:latin typeface="Stencil"/>
              <a:ea typeface="+mn-ea"/>
              <a:cs typeface="Stencil"/>
            </a:endParaRPr>
          </a:p>
        </p:txBody>
      </p:sp>
      <p:pic>
        <p:nvPicPr>
          <p:cNvPr id="2" name="Picture 1" descr="Before consecration in Orvieto with younger boys pray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454" y="1405211"/>
            <a:ext cx="6730101" cy="5047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66442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txBox="1">
            <a:spLocks/>
          </p:cNvSpPr>
          <p:nvPr/>
        </p:nvSpPr>
        <p:spPr>
          <a:xfrm>
            <a:off x="540656" y="1991162"/>
            <a:ext cx="8072118" cy="3466316"/>
          </a:xfrm>
          <a:prstGeom prst="rect">
            <a:avLst/>
          </a:prstGeom>
        </p:spPr>
        <p:txBody>
          <a:bodyPr>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None/>
            </a:pPr>
            <a:r>
              <a:rPr lang="en-US" sz="4400" dirty="0" smtClean="0">
                <a:solidFill>
                  <a:srgbClr val="FFC300"/>
                </a:solidFill>
                <a:latin typeface="Helvetica Neue"/>
                <a:cs typeface="Helvetica Neue"/>
              </a:rPr>
              <a:t>Why do you believe that Jesus Christ is really present in the Eucharist?</a:t>
            </a:r>
            <a:endParaRPr lang="en-US" sz="4400" dirty="0">
              <a:solidFill>
                <a:srgbClr val="FFC300"/>
              </a:solidFill>
              <a:latin typeface="Helvetica Neue"/>
              <a:cs typeface="Helvetica Neue"/>
            </a:endParaRPr>
          </a:p>
        </p:txBody>
      </p:sp>
    </p:spTree>
    <p:extLst>
      <p:ext uri="{BB962C8B-B14F-4D97-AF65-F5344CB8AC3E}">
        <p14:creationId xmlns:p14="http://schemas.microsoft.com/office/powerpoint/2010/main" val="34254529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txBox="1">
            <a:spLocks/>
          </p:cNvSpPr>
          <p:nvPr/>
        </p:nvSpPr>
        <p:spPr>
          <a:xfrm>
            <a:off x="540656" y="1991162"/>
            <a:ext cx="8072118" cy="3466316"/>
          </a:xfrm>
          <a:prstGeom prst="rect">
            <a:avLst/>
          </a:prstGeom>
        </p:spPr>
        <p:txBody>
          <a:bodyPr>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None/>
            </a:pPr>
            <a:r>
              <a:rPr lang="en-US" sz="3200" dirty="0" smtClean="0">
                <a:latin typeface="Helvetica Neue"/>
                <a:cs typeface="Helvetica Neue"/>
              </a:rPr>
              <a:t>In John 6:60-70, doesn’t Jesus explain He was only speaking symbolically in the previous verses? Notice verse 63: “It is the spirit that gives life, the flesh is of no avail; the words that I have spoken to you are spirit of life.”</a:t>
            </a:r>
            <a:endParaRPr lang="en-US" sz="3200" dirty="0">
              <a:latin typeface="Helvetica Neue"/>
              <a:cs typeface="Helvetica Neue"/>
            </a:endParaRPr>
          </a:p>
        </p:txBody>
      </p:sp>
      <p:sp>
        <p:nvSpPr>
          <p:cNvPr id="5" name="Title 1"/>
          <p:cNvSpPr>
            <a:spLocks noGrp="1"/>
          </p:cNvSpPr>
          <p:nvPr>
            <p:ph type="title"/>
          </p:nvPr>
        </p:nvSpPr>
        <p:spPr>
          <a:xfrm>
            <a:off x="609600" y="667083"/>
            <a:ext cx="7924800" cy="704368"/>
          </a:xfrm>
        </p:spPr>
        <p:txBody>
          <a:bodyPr/>
          <a:lstStyle/>
          <a:p>
            <a:pPr algn="ctr"/>
            <a:r>
              <a:rPr lang="en-US" sz="3200" spc="30" dirty="0" smtClean="0">
                <a:solidFill>
                  <a:srgbClr val="FFC300"/>
                </a:solidFill>
                <a:latin typeface="Stencil"/>
                <a:ea typeface="+mn-ea"/>
                <a:cs typeface="Stencil"/>
              </a:rPr>
              <a:t>FIRST OBJECTION</a:t>
            </a:r>
            <a:endParaRPr lang="en-US" sz="3200" spc="30" dirty="0">
              <a:solidFill>
                <a:srgbClr val="FFC300"/>
              </a:solidFill>
              <a:latin typeface="Stencil"/>
              <a:ea typeface="+mn-ea"/>
              <a:cs typeface="Stencil"/>
            </a:endParaRPr>
          </a:p>
        </p:txBody>
      </p:sp>
    </p:spTree>
    <p:extLst>
      <p:ext uri="{BB962C8B-B14F-4D97-AF65-F5344CB8AC3E}">
        <p14:creationId xmlns:p14="http://schemas.microsoft.com/office/powerpoint/2010/main" val="36699055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facebook.jpg"/>
          <p:cNvPicPr>
            <a:picLocks noChangeAspect="1"/>
          </p:cNvPicPr>
          <p:nvPr/>
        </p:nvPicPr>
        <p:blipFill rotWithShape="1">
          <a:blip r:embed="rId2" cstate="print">
            <a:extLst>
              <a:ext uri="{28A0092B-C50C-407E-A947-70E740481C1C}">
                <a14:useLocalDpi xmlns:a14="http://schemas.microsoft.com/office/drawing/2010/main" val="0"/>
              </a:ext>
            </a:extLst>
          </a:blip>
          <a:srcRect t="12263" b="9046"/>
          <a:stretch/>
        </p:blipFill>
        <p:spPr>
          <a:xfrm>
            <a:off x="7432834" y="238714"/>
            <a:ext cx="1368747" cy="1081831"/>
          </a:xfrm>
          <a:prstGeom prst="rect">
            <a:avLst/>
          </a:prstGeom>
        </p:spPr>
      </p:pic>
      <p:sp>
        <p:nvSpPr>
          <p:cNvPr id="4" name="Content Placeholder 2"/>
          <p:cNvSpPr>
            <a:spLocks noGrp="1"/>
          </p:cNvSpPr>
          <p:nvPr>
            <p:ph sz="quarter" idx="13"/>
          </p:nvPr>
        </p:nvSpPr>
        <p:spPr>
          <a:xfrm>
            <a:off x="609600" y="1584426"/>
            <a:ext cx="7924800" cy="3286264"/>
          </a:xfrm>
        </p:spPr>
        <p:txBody>
          <a:bodyPr>
            <a:noAutofit/>
          </a:bodyPr>
          <a:lstStyle/>
          <a:p>
            <a:pPr marL="0" indent="0" algn="just">
              <a:lnSpc>
                <a:spcPct val="80000"/>
              </a:lnSpc>
              <a:buNone/>
            </a:pPr>
            <a:r>
              <a:rPr lang="en-US" sz="2000" dirty="0" smtClean="0">
                <a:latin typeface="Helvetica"/>
                <a:cs typeface="Helvetica"/>
              </a:rPr>
              <a:t>No, verse 63 doesn’t prove Jesus was speaking symbolically about the Eucharist for the following reasons:</a:t>
            </a:r>
          </a:p>
          <a:p>
            <a:pPr marL="0" indent="0" algn="just">
              <a:lnSpc>
                <a:spcPct val="80000"/>
              </a:lnSpc>
              <a:buNone/>
            </a:pPr>
            <a:endParaRPr lang="en-US" sz="2000" dirty="0" smtClean="0">
              <a:latin typeface="Helvetica"/>
              <a:cs typeface="Helvetica"/>
            </a:endParaRPr>
          </a:p>
          <a:p>
            <a:pPr marL="457200" indent="-457200" algn="just">
              <a:lnSpc>
                <a:spcPct val="80000"/>
              </a:lnSpc>
              <a:buFont typeface="+mj-lt"/>
              <a:buAutoNum type="arabicPeriod"/>
            </a:pPr>
            <a:r>
              <a:rPr lang="en-US" sz="2000" dirty="0" smtClean="0">
                <a:latin typeface="Helvetica"/>
                <a:cs typeface="Helvetica"/>
              </a:rPr>
              <a:t>Jesus’ Eucharist discourse ends with verse 58 (see verse 59).  The dialogue of verses 60-70 occurs later and deals with faith, not the Eucharist.</a:t>
            </a:r>
          </a:p>
          <a:p>
            <a:pPr marL="457200" indent="-457200" algn="just">
              <a:lnSpc>
                <a:spcPct val="80000"/>
              </a:lnSpc>
              <a:buFont typeface="+mj-lt"/>
              <a:buAutoNum type="arabicPeriod"/>
            </a:pPr>
            <a:r>
              <a:rPr lang="en-US" sz="2000" dirty="0" smtClean="0">
                <a:latin typeface="Helvetica"/>
                <a:cs typeface="Helvetica"/>
              </a:rPr>
              <a:t>The Word “spirit” is nowhere used in the bible to mean “symbolic.” The spiritual is every bit as real as the material.</a:t>
            </a:r>
          </a:p>
          <a:p>
            <a:pPr marL="457200" indent="-457200" algn="just">
              <a:lnSpc>
                <a:spcPct val="80000"/>
              </a:lnSpc>
              <a:buFont typeface="+mj-lt"/>
              <a:buAutoNum type="arabicPeriod"/>
            </a:pPr>
            <a:r>
              <a:rPr lang="en-US" sz="2000" dirty="0" smtClean="0">
                <a:latin typeface="Helvetica"/>
                <a:cs typeface="Helvetica"/>
              </a:rPr>
              <a:t>In verse 63, Jesus is contrasting the natural or carnal man (‘the flesh”) with the spiritual or faith-filled man.  1 Corinthians 2:14-3:4 offers a good explanation of what Jesus means by “the flesh”.  Romans 8:1-13, especially verses 5-9, clearly contrast the flesh (human thoughts and desires) and the spirit (human thoughts and desires elevated by grace)</a:t>
            </a:r>
          </a:p>
          <a:p>
            <a:pPr marL="457200" indent="-457200" algn="just">
              <a:lnSpc>
                <a:spcPct val="80000"/>
              </a:lnSpc>
              <a:buFont typeface="+mj-lt"/>
              <a:buAutoNum type="arabicPeriod"/>
            </a:pPr>
            <a:endParaRPr lang="en-US" sz="2000" dirty="0" smtClean="0">
              <a:latin typeface="Helvetica"/>
              <a:cs typeface="Helvetica"/>
            </a:endParaRPr>
          </a:p>
        </p:txBody>
      </p:sp>
      <p:sp>
        <p:nvSpPr>
          <p:cNvPr id="6" name="Title 1"/>
          <p:cNvSpPr>
            <a:spLocks noGrp="1"/>
          </p:cNvSpPr>
          <p:nvPr>
            <p:ph type="title"/>
          </p:nvPr>
        </p:nvSpPr>
        <p:spPr>
          <a:xfrm>
            <a:off x="609600" y="553908"/>
            <a:ext cx="7924800" cy="704368"/>
          </a:xfrm>
        </p:spPr>
        <p:txBody>
          <a:bodyPr/>
          <a:lstStyle/>
          <a:p>
            <a:pPr algn="ctr"/>
            <a:r>
              <a:rPr lang="en-US" sz="3200" spc="30" dirty="0" smtClean="0">
                <a:solidFill>
                  <a:srgbClr val="FFC300"/>
                </a:solidFill>
                <a:latin typeface="Stencil"/>
                <a:ea typeface="+mn-ea"/>
                <a:cs typeface="Stencil"/>
              </a:rPr>
              <a:t>ANSWER</a:t>
            </a:r>
            <a:endParaRPr lang="en-US" sz="3200" spc="30" dirty="0">
              <a:solidFill>
                <a:srgbClr val="FFC300"/>
              </a:solidFill>
              <a:latin typeface="Stencil"/>
              <a:ea typeface="+mn-ea"/>
              <a:cs typeface="Stencil"/>
            </a:endParaRPr>
          </a:p>
        </p:txBody>
      </p:sp>
    </p:spTree>
    <p:extLst>
      <p:ext uri="{BB962C8B-B14F-4D97-AF65-F5344CB8AC3E}">
        <p14:creationId xmlns:p14="http://schemas.microsoft.com/office/powerpoint/2010/main" val="40877202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17435</TotalTime>
  <Words>927</Words>
  <Application>Microsoft Macintosh PowerPoint</Application>
  <PresentationFormat>On-screen Show (4:3)</PresentationFormat>
  <Paragraphs>46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Horizon</vt:lpstr>
      <vt:lpstr>PowerPoint Presentation</vt:lpstr>
      <vt:lpstr>HOLY SPIRIT PRAYER</vt:lpstr>
      <vt:lpstr>PowerPoint Presentation</vt:lpstr>
      <vt:lpstr>testimony</vt:lpstr>
      <vt:lpstr>testimony</vt:lpstr>
      <vt:lpstr>testimony</vt:lpstr>
      <vt:lpstr>PowerPoint Presentation</vt:lpstr>
      <vt:lpstr>FIRST OBJECTION</vt:lpstr>
      <vt:lpstr>ANSWER</vt:lpstr>
      <vt:lpstr>ANSWER</vt:lpstr>
      <vt:lpstr>SECOND OBJECTION</vt:lpstr>
      <vt:lpstr>ANSWER</vt:lpstr>
      <vt:lpstr>ANSWER</vt:lpstr>
      <vt:lpstr>third OBJECTION</vt:lpstr>
      <vt:lpstr>ANSWER</vt:lpstr>
      <vt:lpstr>ANSWER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INSPIRED BY TRUE</dc:title>
  <dc:creator>Julio Bayona</dc:creator>
  <cp:lastModifiedBy>Julio Bayona</cp:lastModifiedBy>
  <cp:revision>61</cp:revision>
  <dcterms:created xsi:type="dcterms:W3CDTF">2016-03-31T01:03:54Z</dcterms:created>
  <dcterms:modified xsi:type="dcterms:W3CDTF">2016-05-03T00:05:44Z</dcterms:modified>
</cp:coreProperties>
</file>