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23"/>
  </p:notesMasterIdLst>
  <p:handoutMasterIdLst>
    <p:handoutMasterId r:id="rId24"/>
  </p:handoutMasterIdLst>
  <p:sldIdLst>
    <p:sldId id="257" r:id="rId3"/>
    <p:sldId id="330" r:id="rId4"/>
    <p:sldId id="336" r:id="rId5"/>
    <p:sldId id="331" r:id="rId6"/>
    <p:sldId id="333" r:id="rId7"/>
    <p:sldId id="334" r:id="rId8"/>
    <p:sldId id="335" r:id="rId9"/>
    <p:sldId id="328" r:id="rId10"/>
    <p:sldId id="323" r:id="rId11"/>
    <p:sldId id="324" r:id="rId12"/>
    <p:sldId id="327" r:id="rId13"/>
    <p:sldId id="325" r:id="rId14"/>
    <p:sldId id="326" r:id="rId15"/>
    <p:sldId id="329" r:id="rId16"/>
    <p:sldId id="344" r:id="rId17"/>
    <p:sldId id="322" r:id="rId18"/>
    <p:sldId id="340" r:id="rId19"/>
    <p:sldId id="341" r:id="rId20"/>
    <p:sldId id="345" r:id="rId21"/>
    <p:sldId id="343" r:id="rId2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125" autoAdjust="0"/>
  </p:normalViewPr>
  <p:slideViewPr>
    <p:cSldViewPr>
      <p:cViewPr varScale="1">
        <p:scale>
          <a:sx n="83" d="100"/>
          <a:sy n="83" d="100"/>
        </p:scale>
        <p:origin x="614" y="77"/>
      </p:cViewPr>
      <p:guideLst>
        <p:guide pos="3839"/>
        <p:guide orient="horz" pos="2160"/>
      </p:guideLst>
    </p:cSldViewPr>
  </p:slideViewPr>
  <p:notesTextViewPr>
    <p:cViewPr>
      <p:scale>
        <a:sx n="1" d="1"/>
        <a:sy n="1" d="1"/>
      </p:scale>
      <p:origin x="0" y="0"/>
    </p:cViewPr>
  </p:notesTextViewPr>
  <p:sorterViewPr>
    <p:cViewPr>
      <p:scale>
        <a:sx n="100" d="100"/>
        <a:sy n="100" d="100"/>
      </p:scale>
      <p:origin x="0" y="-3948"/>
    </p:cViewPr>
  </p:sorterViewPr>
  <p:notesViewPr>
    <p:cSldViewPr>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5A207F-0F91-42F2-96D0-049C6003623B}" type="datetimeFigureOut">
              <a:rPr lang="en-US"/>
              <a:t>9/6/2016</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567D4A-04CB-4EDF-8FB1-342A02FC8EC5}" type="slidenum">
              <a:rPr/>
              <a:t>‹#›</a:t>
            </a:fld>
            <a:endParaRPr/>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CC13F5-F2B1-464B-BE8F-27ABFBD2FBDE}" type="datetimeFigureOut">
              <a:rPr lang="en-US"/>
              <a:t>9/6/2016</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61351F-DBB1-4664-ADA9-83BC7CB8848D}" type="slidenum">
              <a:rPr/>
              <a:t>‹#›</a:t>
            </a:fld>
            <a:endParaRPr/>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3814" y="990600"/>
            <a:ext cx="8458200" cy="3200400"/>
          </a:xfrm>
        </p:spPr>
        <p:txBody>
          <a:bodyPr>
            <a:normAutofit/>
          </a:bodyPr>
          <a:lstStyle>
            <a:lvl1pPr>
              <a:defRPr sz="6000"/>
            </a:lvl1pPr>
          </a:lstStyle>
          <a:p>
            <a:r>
              <a:rPr lang="en-US"/>
              <a:t>Click to edit Master title style</a:t>
            </a:r>
            <a:endParaRPr/>
          </a:p>
        </p:txBody>
      </p:sp>
      <p:sp>
        <p:nvSpPr>
          <p:cNvPr id="3" name="Subtitle 2"/>
          <p:cNvSpPr>
            <a:spLocks noGrp="1"/>
          </p:cNvSpPr>
          <p:nvPr>
            <p:ph type="subTitle" idx="1"/>
          </p:nvPr>
        </p:nvSpPr>
        <p:spPr>
          <a:xfrm>
            <a:off x="1293813" y="4267200"/>
            <a:ext cx="8458200" cy="13716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3CD9712D-992A-4AB1-A5C2-575F75921AA2}" type="datetimeFigureOut">
              <a:rPr lang="en-US"/>
              <a:t>9/6/2016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600200">
              <a:defRPr/>
            </a:lvl6pPr>
            <a:lvl7pPr marL="1874520">
              <a:defRPr/>
            </a:lvl7pPr>
            <a:lvl8pPr marL="2148840">
              <a:defRPr/>
            </a:lvl8pPr>
            <a:lvl9pPr marL="242316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t>9/6/2016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4" y="381000"/>
            <a:ext cx="1904998" cy="5791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93814" y="381000"/>
            <a:ext cx="8305800" cy="57912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t>9/6/2016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t>9/6/2016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813" y="2057400"/>
            <a:ext cx="8458201" cy="2666999"/>
          </a:xfrm>
        </p:spPr>
        <p:txBody>
          <a:bodyPr anchor="b">
            <a:normAutofit/>
          </a:bodyPr>
          <a:lstStyle>
            <a:lvl1pPr algn="l">
              <a:defRPr sz="4800" b="0" i="0" cap="none" baseline="0"/>
            </a:lvl1pPr>
          </a:lstStyle>
          <a:p>
            <a:r>
              <a:rPr lang="en-US"/>
              <a:t>Click to edit Master title style</a:t>
            </a:r>
            <a:endParaRPr/>
          </a:p>
        </p:txBody>
      </p:sp>
      <p:sp>
        <p:nvSpPr>
          <p:cNvPr id="3" name="Text Placeholder 2"/>
          <p:cNvSpPr>
            <a:spLocks noGrp="1"/>
          </p:cNvSpPr>
          <p:nvPr>
            <p:ph type="body" idx="1"/>
          </p:nvPr>
        </p:nvSpPr>
        <p:spPr>
          <a:xfrm>
            <a:off x="1293813" y="4876800"/>
            <a:ext cx="84582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D9712D-992A-4AB1-A5C2-575F75921AA2}" type="datetimeFigureOut">
              <a:rPr lang="en-US"/>
              <a:t>9/6/2016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2" y="1676400"/>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02035" y="1676401"/>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3CD9712D-992A-4AB1-A5C2-575F75921AA2}" type="datetimeFigureOut">
              <a:rPr lang="en-US"/>
              <a:t>9/6/2016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3" y="1676399"/>
            <a:ext cx="4701142"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3813" y="2516457"/>
            <a:ext cx="4701142"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91754" y="1676399"/>
            <a:ext cx="4703259"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516457"/>
            <a:ext cx="4703259"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3CD9712D-992A-4AB1-A5C2-575F75921AA2}" type="datetimeFigureOut">
              <a:rPr lang="en-US"/>
              <a:t>9/6/2016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CD9712D-992A-4AB1-A5C2-575F75921AA2}" type="datetimeFigureOut">
              <a:rPr lang="en-US"/>
              <a:t>9/6/2016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9712D-992A-4AB1-A5C2-575F75921AA2}" type="datetimeFigureOut">
              <a:rPr lang="en-US"/>
              <a:t>9/6/2016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1" y="1676400"/>
            <a:ext cx="3810000" cy="2438400"/>
          </a:xfrm>
        </p:spPr>
        <p:txBody>
          <a:bodyPr anchor="b">
            <a:normAutofit/>
          </a:bodyPr>
          <a:lstStyle>
            <a:lvl1pPr algn="l">
              <a:defRPr sz="3200" b="0"/>
            </a:lvl1pPr>
          </a:lstStyle>
          <a:p>
            <a:r>
              <a:rPr lang="en-US"/>
              <a:t>Click to edit Master title style</a:t>
            </a:r>
            <a:endParaRPr/>
          </a:p>
        </p:txBody>
      </p:sp>
      <p:sp>
        <p:nvSpPr>
          <p:cNvPr id="3" name="Content Placeholder 2"/>
          <p:cNvSpPr>
            <a:spLocks noGrp="1"/>
          </p:cNvSpPr>
          <p:nvPr>
            <p:ph idx="1"/>
          </p:nvPr>
        </p:nvSpPr>
        <p:spPr>
          <a:xfrm>
            <a:off x="1293813" y="685800"/>
            <a:ext cx="61722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770811"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D9712D-992A-4AB1-A5C2-575F75921AA2}" type="datetimeFigureOut">
              <a:rPr lang="en-US"/>
              <a:t>9/6/2016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2" y="1676400"/>
            <a:ext cx="3810000" cy="2438400"/>
          </a:xfrm>
        </p:spPr>
        <p:txBody>
          <a:bodyPr anchor="b">
            <a:noAutofit/>
          </a:bodyPr>
          <a:lstStyle>
            <a:lvl1pPr algn="l">
              <a:defRPr sz="3200" b="0"/>
            </a:lvl1pPr>
          </a:lstStyle>
          <a:p>
            <a:r>
              <a:rPr lang="en-US"/>
              <a:t>Click to edit Master title style</a:t>
            </a:r>
            <a:endParaRPr/>
          </a:p>
        </p:txBody>
      </p:sp>
      <p:sp>
        <p:nvSpPr>
          <p:cNvPr id="3" name="Picture Placeholder 2"/>
          <p:cNvSpPr>
            <a:spLocks noGrp="1"/>
          </p:cNvSpPr>
          <p:nvPr>
            <p:ph type="pic" idx="1"/>
          </p:nvPr>
        </p:nvSpPr>
        <p:spPr>
          <a:xfrm>
            <a:off x="1522412" y="0"/>
            <a:ext cx="5943601" cy="6858000"/>
          </a:xfr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770812"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a:defRPr sz="900">
                <a:solidFill>
                  <a:schemeClr val="tx1">
                    <a:lumMod val="90000"/>
                    <a:lumOff val="10000"/>
                  </a:schemeClr>
                </a:solidFill>
              </a:defRPr>
            </a:lvl1pPr>
          </a:lstStyle>
          <a:p>
            <a:fld id="{3CD9712D-992A-4AB1-A5C2-575F75921AA2}" type="datetimeFigureOut">
              <a:rPr lang="en-US"/>
              <a:pPr/>
              <a:t>9/6/2016</a:t>
            </a:fld>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900">
                <a:solidFill>
                  <a:schemeClr val="tx1">
                    <a:lumMod val="90000"/>
                    <a:lumOff val="10000"/>
                  </a:schemeClr>
                </a:solidFill>
              </a:defRPr>
            </a:lvl1pPr>
          </a:lstStyle>
          <a:p>
            <a:endParaRPr/>
          </a:p>
        </p:txBody>
      </p:sp>
      <p:sp>
        <p:nvSpPr>
          <p:cNvPr id="6" name="Slide Number Placeholder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a:defRPr sz="900">
                <a:solidFill>
                  <a:schemeClr val="tx1">
                    <a:lumMod val="90000"/>
                    <a:lumOff val="10000"/>
                  </a:schemeClr>
                </a:solidFill>
              </a:defRPr>
            </a:lvl1pPr>
          </a:lstStyle>
          <a:p>
            <a:fld id="{81FEFA0A-2F20-4B60-98C6-5FFDA469AA1C}" type="slidenum">
              <a:rPr/>
              <a:pPr/>
              <a:t>‹#›</a:t>
            </a:fld>
            <a:endParaRPr/>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feature=player_embedded&amp;v=utpK1YR19Pg" TargetMode="External"/><Relationship Id="rId1" Type="http://schemas.openxmlformats.org/officeDocument/2006/relationships/slideLayout" Target="../slideLayouts/slideLayout3.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nccih.nih.gov/health/taichi"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8.wdp"/><Relationship Id="rId2" Type="http://schemas.openxmlformats.org/officeDocument/2006/relationships/hyperlink" Target="http://www.naturaltherapy.com/"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taichihealth.com/" TargetMode="External"/><Relationship Id="rId2" Type="http://schemas.openxmlformats.org/officeDocument/2006/relationships/hyperlink" Target="http://www.treeoflifetaichi.com/" TargetMode="External"/><Relationship Id="rId1" Type="http://schemas.openxmlformats.org/officeDocument/2006/relationships/slideLayout" Target="../slideLayouts/slideLayout2.xml"/><Relationship Id="rId5" Type="http://schemas.openxmlformats.org/officeDocument/2006/relationships/hyperlink" Target="http://www.tailoredtaichi.com/" TargetMode="External"/><Relationship Id="rId4" Type="http://schemas.openxmlformats.org/officeDocument/2006/relationships/hyperlink" Target="http://taichibalance.org/"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IEJLM29ITMw&amp;nohtml5=False"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3814" y="990600"/>
            <a:ext cx="10477498" cy="1368107"/>
          </a:xfrm>
        </p:spPr>
        <p:txBody>
          <a:bodyPr>
            <a:normAutofit fontScale="90000"/>
          </a:bodyPr>
          <a:lstStyle/>
          <a:p>
            <a:pPr algn="ctr">
              <a:lnSpc>
                <a:spcPct val="150000"/>
              </a:lnSpc>
            </a:pPr>
            <a:r>
              <a:rPr lang="en-US" sz="4900" dirty="0"/>
              <a:t>Tai Chi and Qi Gong for Older Adults</a:t>
            </a:r>
            <a:br>
              <a:rPr lang="en-US" sz="4900" dirty="0"/>
            </a:br>
            <a:r>
              <a:rPr lang="en-US" sz="2200" dirty="0"/>
              <a:t> </a:t>
            </a:r>
            <a:endParaRPr lang="en-US" dirty="0"/>
          </a:p>
        </p:txBody>
      </p:sp>
      <p:sp>
        <p:nvSpPr>
          <p:cNvPr id="3" name="Subtitle 2"/>
          <p:cNvSpPr>
            <a:spLocks noGrp="1"/>
          </p:cNvSpPr>
          <p:nvPr>
            <p:ph type="subTitle" idx="1"/>
          </p:nvPr>
        </p:nvSpPr>
        <p:spPr>
          <a:xfrm>
            <a:off x="1522412" y="5791200"/>
            <a:ext cx="8458200" cy="907414"/>
          </a:xfrm>
        </p:spPr>
        <p:txBody>
          <a:bodyPr>
            <a:normAutofit/>
          </a:bodyPr>
          <a:lstStyle/>
          <a:p>
            <a:pPr algn="ctr"/>
            <a:r>
              <a:rPr lang="en-US" dirty="0"/>
              <a:t>Linda Gabriel, PhD, OTR/L</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08711" y="2132477"/>
            <a:ext cx="4461299" cy="2965938"/>
          </a:xfrm>
          <a:prstGeom prst="rect">
            <a:avLst/>
          </a:prstGeom>
        </p:spPr>
      </p:pic>
      <p:pic>
        <p:nvPicPr>
          <p:cNvPr id="5" name="Picture 4"/>
          <p:cNvPicPr>
            <a:picLocks noChangeAspect="1"/>
          </p:cNvPicPr>
          <p:nvPr/>
        </p:nvPicPr>
        <p:blipFill rotWithShape="1">
          <a:blip r:embed="rId3"/>
          <a:srcRect l="8705" t="12884" r="5741" b="6287"/>
          <a:stretch/>
        </p:blipFill>
        <p:spPr>
          <a:xfrm>
            <a:off x="1280503" y="2126615"/>
            <a:ext cx="4343400" cy="2971800"/>
          </a:xfrm>
          <a:prstGeom prst="rect">
            <a:avLst/>
          </a:prstGeom>
        </p:spPr>
      </p:pic>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533400"/>
            <a:ext cx="10896600" cy="1066800"/>
          </a:xfrm>
        </p:spPr>
        <p:txBody>
          <a:bodyPr/>
          <a:lstStyle/>
          <a:p>
            <a:r>
              <a:rPr lang="en-US" dirty="0"/>
              <a:t>Tune in to respiration and circulation</a:t>
            </a:r>
          </a:p>
        </p:txBody>
      </p:sp>
      <p:sp>
        <p:nvSpPr>
          <p:cNvPr id="3" name="Text Placeholder 2"/>
          <p:cNvSpPr>
            <a:spLocks noGrp="1"/>
          </p:cNvSpPr>
          <p:nvPr>
            <p:ph type="body" idx="1"/>
          </p:nvPr>
        </p:nvSpPr>
        <p:spPr>
          <a:xfrm>
            <a:off x="531812" y="1905000"/>
            <a:ext cx="8305800" cy="4572000"/>
          </a:xfrm>
        </p:spPr>
        <p:txBody>
          <a:bodyPr/>
          <a:lstStyle/>
          <a:p>
            <a:pPr marL="0" lvl="1">
              <a:spcBef>
                <a:spcPts val="0"/>
              </a:spcBef>
            </a:pPr>
            <a:r>
              <a:rPr lang="en-US" sz="2800" dirty="0">
                <a:solidFill>
                  <a:schemeClr val="tx1"/>
                </a:solidFill>
              </a:rPr>
              <a:t>Freer and focused breathing improves gas exchange and contributes to a decrease in stress hormones.</a:t>
            </a:r>
          </a:p>
          <a:p>
            <a:pPr marL="0" lvl="1">
              <a:spcBef>
                <a:spcPts val="0"/>
              </a:spcBef>
            </a:pPr>
            <a:endParaRPr lang="en-US" sz="2800" dirty="0">
              <a:solidFill>
                <a:schemeClr val="tx1"/>
              </a:solidFill>
            </a:endParaRPr>
          </a:p>
          <a:p>
            <a:pPr marL="0" lvl="1">
              <a:spcBef>
                <a:spcPts val="0"/>
              </a:spcBef>
            </a:pPr>
            <a:r>
              <a:rPr lang="en-US" sz="2800" dirty="0">
                <a:solidFill>
                  <a:schemeClr val="tx1"/>
                </a:solidFill>
              </a:rPr>
              <a:t>The body is about 60% water and fluids.  </a:t>
            </a:r>
          </a:p>
          <a:p>
            <a:pPr lvl="1" indent="-457200">
              <a:spcBef>
                <a:spcPts val="0"/>
              </a:spcBef>
              <a:buFont typeface="Arial" panose="020B0604020202020204" pitchFamily="34" charset="0"/>
              <a:buChar char="•"/>
            </a:pPr>
            <a:r>
              <a:rPr lang="en-US" sz="2800" dirty="0">
                <a:solidFill>
                  <a:schemeClr val="tx1"/>
                </a:solidFill>
              </a:rPr>
              <a:t>CSF</a:t>
            </a:r>
          </a:p>
          <a:p>
            <a:pPr lvl="1" indent="-457200">
              <a:spcBef>
                <a:spcPts val="0"/>
              </a:spcBef>
              <a:buFont typeface="Arial" panose="020B0604020202020204" pitchFamily="34" charset="0"/>
              <a:buChar char="•"/>
            </a:pPr>
            <a:r>
              <a:rPr lang="en-US" sz="2800" dirty="0">
                <a:solidFill>
                  <a:schemeClr val="tx1"/>
                </a:solidFill>
              </a:rPr>
              <a:t>Lymphatic system</a:t>
            </a:r>
          </a:p>
          <a:p>
            <a:pPr lvl="1" indent="-457200">
              <a:spcBef>
                <a:spcPts val="0"/>
              </a:spcBef>
              <a:buFont typeface="Arial" panose="020B0604020202020204" pitchFamily="34" charset="0"/>
              <a:buChar char="•"/>
            </a:pPr>
            <a:r>
              <a:rPr lang="en-US" sz="2800" dirty="0">
                <a:solidFill>
                  <a:schemeClr val="tx1"/>
                </a:solidFill>
              </a:rPr>
              <a:t>Blood </a:t>
            </a:r>
          </a:p>
          <a:p>
            <a:pPr lvl="1" indent="-457200">
              <a:spcBef>
                <a:spcPts val="0"/>
              </a:spcBef>
              <a:buFont typeface="Arial" panose="020B0604020202020204" pitchFamily="34" charset="0"/>
              <a:buChar char="•"/>
            </a:pPr>
            <a:r>
              <a:rPr lang="en-US" sz="2800" dirty="0">
                <a:solidFill>
                  <a:schemeClr val="tx1"/>
                </a:solidFill>
              </a:rPr>
              <a:t>Connective tissues </a:t>
            </a:r>
          </a:p>
          <a:p>
            <a:pPr lvl="1" indent="-457200">
              <a:spcBef>
                <a:spcPts val="0"/>
              </a:spcBef>
              <a:buFont typeface="Arial" panose="020B0604020202020204" pitchFamily="34" charset="0"/>
              <a:buChar char="•"/>
            </a:pPr>
            <a:r>
              <a:rPr lang="en-US" sz="2800" dirty="0">
                <a:solidFill>
                  <a:schemeClr val="tx1"/>
                </a:solidFill>
              </a:rPr>
              <a:t>Synovial fluid</a:t>
            </a:r>
          </a:p>
          <a:p>
            <a:endParaRPr lang="en-US" dirty="0"/>
          </a:p>
          <a:p>
            <a:endParaRPr lang="en-US" dirty="0"/>
          </a:p>
        </p:txBody>
      </p:sp>
      <p:pic>
        <p:nvPicPr>
          <p:cNvPr id="4" name="Picture 3"/>
          <p:cNvPicPr>
            <a:picLocks noChangeAspect="1"/>
          </p:cNvPicPr>
          <p:nvPr/>
        </p:nvPicPr>
        <p:blipFill>
          <a:blip r:embed="rId2"/>
          <a:stretch>
            <a:fillRect/>
          </a:stretch>
        </p:blipFill>
        <p:spPr>
          <a:xfrm>
            <a:off x="9371012" y="1905000"/>
            <a:ext cx="2057400" cy="4785362"/>
          </a:xfrm>
          <a:prstGeom prst="rect">
            <a:avLst/>
          </a:prstGeom>
        </p:spPr>
      </p:pic>
    </p:spTree>
    <p:extLst>
      <p:ext uri="{BB962C8B-B14F-4D97-AF65-F5344CB8AC3E}">
        <p14:creationId xmlns:p14="http://schemas.microsoft.com/office/powerpoint/2010/main" val="297031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533400"/>
            <a:ext cx="10896600" cy="1066800"/>
          </a:xfrm>
        </p:spPr>
        <p:txBody>
          <a:bodyPr/>
          <a:lstStyle/>
          <a:p>
            <a:r>
              <a:rPr lang="en-US" dirty="0"/>
              <a:t>Tune in to gravity and balance</a:t>
            </a:r>
          </a:p>
        </p:txBody>
      </p:sp>
      <p:sp>
        <p:nvSpPr>
          <p:cNvPr id="3" name="Text Placeholder 2"/>
          <p:cNvSpPr>
            <a:spLocks noGrp="1"/>
          </p:cNvSpPr>
          <p:nvPr>
            <p:ph type="body" idx="1"/>
          </p:nvPr>
        </p:nvSpPr>
        <p:spPr>
          <a:xfrm>
            <a:off x="2970212" y="2011325"/>
            <a:ext cx="8077200" cy="4572000"/>
          </a:xfrm>
        </p:spPr>
        <p:txBody>
          <a:bodyPr/>
          <a:lstStyle/>
          <a:p>
            <a:pPr lvl="0"/>
            <a:r>
              <a:rPr lang="en-US" sz="2800" dirty="0"/>
              <a:t>To keep our center of gravity over our base of support, we use vision, information from joints and muscles (tension, pressure), and information from the vestibular system.</a:t>
            </a:r>
            <a:br>
              <a:rPr lang="en-US" sz="2800" dirty="0"/>
            </a:br>
            <a:endParaRPr lang="en-US" sz="2800" dirty="0"/>
          </a:p>
          <a:p>
            <a:pPr lvl="0"/>
            <a:r>
              <a:rPr lang="en-US" sz="2800" dirty="0"/>
              <a:t>The vestibular system acts as a gravity receptor and accelerometer.</a:t>
            </a:r>
            <a:br>
              <a:rPr lang="en-US" sz="2800" dirty="0"/>
            </a:br>
            <a:endParaRPr lang="en-US" sz="2800" dirty="0"/>
          </a:p>
          <a:p>
            <a:pPr lvl="0"/>
            <a:r>
              <a:rPr lang="en-US" sz="2800" dirty="0"/>
              <a:t>The pull of gravity is a constant, although we are typically not aware of it.</a:t>
            </a:r>
          </a:p>
          <a:p>
            <a:endParaRPr lang="en-US" dirty="0"/>
          </a:p>
        </p:txBody>
      </p:sp>
      <p:pic>
        <p:nvPicPr>
          <p:cNvPr id="4" name="Picture 3"/>
          <p:cNvPicPr>
            <a:picLocks noChangeAspect="1"/>
          </p:cNvPicPr>
          <p:nvPr/>
        </p:nvPicPr>
        <p:blipFill>
          <a:blip r:embed="rId2"/>
          <a:stretch>
            <a:fillRect/>
          </a:stretch>
        </p:blipFill>
        <p:spPr>
          <a:xfrm>
            <a:off x="531812" y="2209800"/>
            <a:ext cx="1828800" cy="3870251"/>
          </a:xfrm>
          <a:prstGeom prst="rect">
            <a:avLst/>
          </a:prstGeom>
        </p:spPr>
      </p:pic>
    </p:spTree>
    <p:extLst>
      <p:ext uri="{BB962C8B-B14F-4D97-AF65-F5344CB8AC3E}">
        <p14:creationId xmlns:p14="http://schemas.microsoft.com/office/powerpoint/2010/main" val="111247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533400"/>
            <a:ext cx="10896600" cy="1066800"/>
          </a:xfrm>
        </p:spPr>
        <p:txBody>
          <a:bodyPr/>
          <a:lstStyle/>
          <a:p>
            <a:r>
              <a:rPr lang="en-US" dirty="0"/>
              <a:t>Tuning in mentally</a:t>
            </a:r>
          </a:p>
        </p:txBody>
      </p:sp>
      <p:sp>
        <p:nvSpPr>
          <p:cNvPr id="3" name="Text Placeholder 2"/>
          <p:cNvSpPr>
            <a:spLocks noGrp="1"/>
          </p:cNvSpPr>
          <p:nvPr>
            <p:ph type="body" idx="1"/>
          </p:nvPr>
        </p:nvSpPr>
        <p:spPr>
          <a:xfrm>
            <a:off x="544261" y="2438400"/>
            <a:ext cx="10896600" cy="4572000"/>
          </a:xfrm>
        </p:spPr>
        <p:txBody>
          <a:bodyPr/>
          <a:lstStyle/>
          <a:p>
            <a:pPr marL="914400" lvl="1" indent="-457200">
              <a:buFont typeface="Arial" panose="020B0604020202020204" pitchFamily="34" charset="0"/>
              <a:buChar char="•"/>
            </a:pPr>
            <a:r>
              <a:rPr lang="en-US" sz="3000" dirty="0">
                <a:solidFill>
                  <a:schemeClr val="tx1"/>
                </a:solidFill>
              </a:rPr>
              <a:t>Mindfulness, enhanced by visual imagery</a:t>
            </a:r>
            <a:br>
              <a:rPr lang="en-US" sz="2800" dirty="0">
                <a:solidFill>
                  <a:schemeClr val="tx1"/>
                </a:solidFill>
              </a:rPr>
            </a:br>
            <a:endParaRPr lang="en-US" sz="2800" dirty="0">
              <a:solidFill>
                <a:schemeClr val="tx1"/>
              </a:solidFill>
            </a:endParaRPr>
          </a:p>
          <a:p>
            <a:pPr marL="914400" lvl="1" indent="-457200">
              <a:lnSpc>
                <a:spcPct val="110000"/>
              </a:lnSpc>
              <a:buFont typeface="Arial" panose="020B0604020202020204" pitchFamily="34" charset="0"/>
              <a:buChar char="•"/>
            </a:pPr>
            <a:r>
              <a:rPr lang="en-US" sz="3000" dirty="0">
                <a:solidFill>
                  <a:schemeClr val="tx1"/>
                </a:solidFill>
              </a:rPr>
              <a:t>Learn to suspend judgment of your thoughts and invite your mind to focus on the present, moment by moment, during the practice of Tai Chi, Qi Gong, or Yoga.</a:t>
            </a:r>
          </a:p>
          <a:p>
            <a:endParaRPr lang="en-US" dirty="0"/>
          </a:p>
          <a:p>
            <a:pPr algn="ctr"/>
            <a:r>
              <a:rPr lang="en-US" sz="3200" dirty="0"/>
              <a:t>“Today is a gift.  That’s why it’s called the Present.”</a:t>
            </a:r>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80" b="97723" l="0" r="99406">
                        <a14:backgroundMark x1="6931" y1="7211" x2="6931" y2="7211"/>
                      </a14:backgroundRemoval>
                    </a14:imgEffect>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8761412" y="533400"/>
            <a:ext cx="2202977" cy="2298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635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533400"/>
            <a:ext cx="10896600" cy="1066800"/>
          </a:xfrm>
        </p:spPr>
        <p:txBody>
          <a:bodyPr/>
          <a:lstStyle/>
          <a:p>
            <a:r>
              <a:rPr lang="en-US" dirty="0"/>
              <a:t>Tuning in spiritually</a:t>
            </a:r>
          </a:p>
        </p:txBody>
      </p:sp>
      <p:sp>
        <p:nvSpPr>
          <p:cNvPr id="3" name="Text Placeholder 2"/>
          <p:cNvSpPr>
            <a:spLocks noGrp="1"/>
          </p:cNvSpPr>
          <p:nvPr>
            <p:ph type="body" idx="1"/>
          </p:nvPr>
        </p:nvSpPr>
        <p:spPr>
          <a:xfrm>
            <a:off x="531812" y="1905000"/>
            <a:ext cx="10896600" cy="4572000"/>
          </a:xfrm>
        </p:spPr>
        <p:txBody>
          <a:bodyPr>
            <a:normAutofit/>
          </a:bodyPr>
          <a:lstStyle/>
          <a:p>
            <a:pPr>
              <a:lnSpc>
                <a:spcPct val="150000"/>
              </a:lnSpc>
            </a:pPr>
            <a:r>
              <a:rPr lang="en-US" sz="3200" dirty="0">
                <a:solidFill>
                  <a:schemeClr val="tx1"/>
                </a:solidFill>
              </a:rPr>
              <a:t>Provides an opportunity </a:t>
            </a:r>
          </a:p>
          <a:p>
            <a:pPr marL="457200" indent="-457200">
              <a:lnSpc>
                <a:spcPct val="150000"/>
              </a:lnSpc>
              <a:buFont typeface="Arial" panose="020B0604020202020204" pitchFamily="34" charset="0"/>
              <a:buChar char="•"/>
            </a:pPr>
            <a:r>
              <a:rPr lang="en-US" sz="3200" dirty="0">
                <a:solidFill>
                  <a:schemeClr val="tx1"/>
                </a:solidFill>
              </a:rPr>
              <a:t>to connect with yourself</a:t>
            </a:r>
          </a:p>
          <a:p>
            <a:pPr marL="457200" indent="-457200">
              <a:lnSpc>
                <a:spcPct val="150000"/>
              </a:lnSpc>
              <a:buFont typeface="Arial" panose="020B0604020202020204" pitchFamily="34" charset="0"/>
              <a:buChar char="•"/>
            </a:pPr>
            <a:r>
              <a:rPr lang="en-US" sz="3200" dirty="0"/>
              <a:t>with others (if in a group)</a:t>
            </a:r>
          </a:p>
          <a:p>
            <a:pPr marL="457200" indent="-457200">
              <a:lnSpc>
                <a:spcPct val="150000"/>
              </a:lnSpc>
              <a:buFont typeface="Arial" panose="020B0604020202020204" pitchFamily="34" charset="0"/>
              <a:buChar char="•"/>
            </a:pPr>
            <a:r>
              <a:rPr lang="en-US" sz="3200" dirty="0"/>
              <a:t>with the transcendent (in your own way).</a:t>
            </a:r>
          </a:p>
          <a:p>
            <a:pPr>
              <a:lnSpc>
                <a:spcPct val="150000"/>
              </a:lnSpc>
            </a:pPr>
            <a:endParaRPr lang="en-US" sz="3200" dirty="0"/>
          </a:p>
          <a:p>
            <a:pPr>
              <a:lnSpc>
                <a:spcPct val="150000"/>
              </a:lnSpc>
            </a:pPr>
            <a:endParaRPr lang="en-US" sz="3200" dirty="0"/>
          </a:p>
        </p:txBody>
      </p:sp>
      <p:pic>
        <p:nvPicPr>
          <p:cNvPr id="4" name="Picture 3"/>
          <p:cNvPicPr>
            <a:picLocks noChangeAspect="1"/>
          </p:cNvPicPr>
          <p:nvPr/>
        </p:nvPicPr>
        <p:blipFill>
          <a:blip r:embed="rId2"/>
          <a:stretch>
            <a:fillRect/>
          </a:stretch>
        </p:blipFill>
        <p:spPr>
          <a:xfrm>
            <a:off x="7085012" y="378057"/>
            <a:ext cx="3603171" cy="3355744"/>
          </a:xfrm>
          <a:prstGeom prst="rect">
            <a:avLst/>
          </a:prstGeom>
          <a:effectLst>
            <a:softEdge rad="63500"/>
          </a:effectLst>
        </p:spPr>
      </p:pic>
      <p:pic>
        <p:nvPicPr>
          <p:cNvPr id="5" name="Picture 4"/>
          <p:cNvPicPr>
            <a:picLocks noChangeAspect="1"/>
          </p:cNvPicPr>
          <p:nvPr/>
        </p:nvPicPr>
        <p:blipFill>
          <a:blip r:embed="rId3"/>
          <a:stretch>
            <a:fillRect/>
          </a:stretch>
        </p:blipFill>
        <p:spPr>
          <a:xfrm>
            <a:off x="8761412" y="3889144"/>
            <a:ext cx="2971800" cy="2902419"/>
          </a:xfrm>
          <a:prstGeom prst="rect">
            <a:avLst/>
          </a:prstGeom>
        </p:spPr>
      </p:pic>
    </p:spTree>
    <p:extLst>
      <p:ext uri="{BB962C8B-B14F-4D97-AF65-F5344CB8AC3E}">
        <p14:creationId xmlns:p14="http://schemas.microsoft.com/office/powerpoint/2010/main" val="381280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0012" y="2057400"/>
            <a:ext cx="2743200" cy="1066800"/>
          </a:xfrm>
        </p:spPr>
        <p:txBody>
          <a:bodyPr/>
          <a:lstStyle/>
          <a:p>
            <a:r>
              <a:rPr lang="en-US" dirty="0"/>
              <a:t>Qi Gong</a:t>
            </a:r>
          </a:p>
        </p:txBody>
      </p:sp>
      <p:sp>
        <p:nvSpPr>
          <p:cNvPr id="3" name="Text Placeholder 2"/>
          <p:cNvSpPr>
            <a:spLocks noGrp="1"/>
          </p:cNvSpPr>
          <p:nvPr>
            <p:ph type="body" idx="1"/>
          </p:nvPr>
        </p:nvSpPr>
        <p:spPr>
          <a:xfrm>
            <a:off x="531812" y="5324474"/>
            <a:ext cx="10896600" cy="1152525"/>
          </a:xfrm>
        </p:spPr>
        <p:txBody>
          <a:bodyPr/>
          <a:lstStyle/>
          <a:p>
            <a:r>
              <a:rPr lang="en-US" sz="3200" b="1" dirty="0">
                <a:solidFill>
                  <a:schemeClr val="accent3"/>
                </a:solidFill>
                <a:hlinkClick r:id="rId2"/>
              </a:rPr>
              <a:t>https://www.youtube.com/watch?feature=player_embedded&amp;v=utpK1YR19Pg</a:t>
            </a:r>
            <a:r>
              <a:rPr lang="en-US" sz="3200" b="1" dirty="0">
                <a:solidFill>
                  <a:schemeClr val="accent3"/>
                </a:solidFill>
              </a:rPr>
              <a:t>  </a:t>
            </a:r>
          </a:p>
          <a:p>
            <a:endParaRPr lang="en-US" dirty="0"/>
          </a:p>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Lst>
          </a:blip>
          <a:stretch>
            <a:fillRect/>
          </a:stretch>
        </p:blipFill>
        <p:spPr>
          <a:xfrm>
            <a:off x="4570412" y="762000"/>
            <a:ext cx="4895850" cy="3790950"/>
          </a:xfrm>
          <a:prstGeom prst="rect">
            <a:avLst/>
          </a:prstGeom>
        </p:spPr>
      </p:pic>
    </p:spTree>
    <p:extLst>
      <p:ext uri="{BB962C8B-B14F-4D97-AF65-F5344CB8AC3E}">
        <p14:creationId xmlns:p14="http://schemas.microsoft.com/office/powerpoint/2010/main" val="76617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6812" y="304800"/>
            <a:ext cx="5963092" cy="1143000"/>
          </a:xfrm>
        </p:spPr>
        <p:txBody>
          <a:bodyPr>
            <a:noAutofit/>
          </a:bodyPr>
          <a:lstStyle/>
          <a:p>
            <a:r>
              <a:rPr lang="en-US" sz="4400" b="1" dirty="0">
                <a:effectLst>
                  <a:outerShdw blurRad="38100" dist="38100" dir="2700000" algn="tl">
                    <a:srgbClr val="000000">
                      <a:alpha val="43137"/>
                    </a:srgbClr>
                  </a:outerShdw>
                </a:effectLst>
                <a:latin typeface="Lucida Calligraphy" panose="03010101010101010101" pitchFamily="66" charset="0"/>
              </a:rPr>
              <a:t>Basic Posture</a:t>
            </a:r>
            <a:endParaRPr lang="en-US" sz="4400" dirty="0">
              <a:latin typeface="Lucida Calligraphy" panose="03010101010101010101" pitchFamily="66" charset="0"/>
            </a:endParaRPr>
          </a:p>
        </p:txBody>
      </p:sp>
      <p:pic>
        <p:nvPicPr>
          <p:cNvPr id="10245" name="Picture 5"/>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t="5073"/>
          <a:stretch/>
        </p:blipFill>
        <p:spPr bwMode="auto">
          <a:xfrm>
            <a:off x="9675812" y="685800"/>
            <a:ext cx="2006628" cy="4410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36612" y="1676400"/>
            <a:ext cx="8153400" cy="3816429"/>
          </a:xfrm>
          <a:prstGeom prst="rect">
            <a:avLst/>
          </a:prstGeom>
          <a:noFill/>
        </p:spPr>
        <p:txBody>
          <a:bodyPr wrap="square" rtlCol="0">
            <a:spAutoFit/>
          </a:bodyPr>
          <a:lstStyle/>
          <a:p>
            <a:pPr marL="457200" indent="-457200">
              <a:buFont typeface="Arial" panose="020B0604020202020204" pitchFamily="34" charset="0"/>
              <a:buChar char="•"/>
            </a:pPr>
            <a:r>
              <a:rPr lang="en-US" sz="2800" dirty="0"/>
              <a:t>Maintain vertical alignment of skeleton</a:t>
            </a:r>
            <a:br>
              <a:rPr lang="en-US" sz="2800" dirty="0"/>
            </a:br>
            <a:endParaRPr lang="en-US" sz="2800" dirty="0"/>
          </a:p>
          <a:p>
            <a:pPr marL="457200" indent="-457200">
              <a:buFont typeface="Arial" panose="020B0604020202020204" pitchFamily="34" charset="0"/>
              <a:buChar char="•"/>
            </a:pPr>
            <a:r>
              <a:rPr lang="en-US" sz="2800" dirty="0"/>
              <a:t>Feet hip or shoulder width apart</a:t>
            </a:r>
            <a:br>
              <a:rPr lang="en-US" sz="2800" dirty="0"/>
            </a:br>
            <a:r>
              <a:rPr lang="en-US" sz="1000" dirty="0"/>
              <a:t>.</a:t>
            </a:r>
          </a:p>
          <a:p>
            <a:pPr marL="914400" lvl="1" indent="-457200">
              <a:buFont typeface="Arial" panose="020B0604020202020204" pitchFamily="34" charset="0"/>
              <a:buChar char="•"/>
            </a:pPr>
            <a:r>
              <a:rPr lang="en-US" sz="2400" dirty="0"/>
              <a:t>center of gravity (or mass) over your base of support.  Base of support needs to be wide enough to the stable, but not so wide it prevents you from moving easily. </a:t>
            </a:r>
            <a:br>
              <a:rPr lang="en-US" sz="2400" dirty="0"/>
            </a:br>
            <a:endParaRPr lang="en-US" sz="2400" dirty="0"/>
          </a:p>
          <a:p>
            <a:pPr marL="457200" indent="-457200">
              <a:buFont typeface="Arial" panose="020B0604020202020204" pitchFamily="34" charset="0"/>
              <a:buChar char="•"/>
            </a:pPr>
            <a:r>
              <a:rPr lang="en-US" sz="2800" dirty="0"/>
              <a:t>Soft knees and relaxed shoulders</a:t>
            </a:r>
          </a:p>
        </p:txBody>
      </p:sp>
      <p:cxnSp>
        <p:nvCxnSpPr>
          <p:cNvPr id="7" name="Straight Arrow Connector 6"/>
          <p:cNvCxnSpPr/>
          <p:nvPr/>
        </p:nvCxnSpPr>
        <p:spPr>
          <a:xfrm>
            <a:off x="10261390" y="5029200"/>
            <a:ext cx="835471" cy="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742612" y="457200"/>
            <a:ext cx="27289" cy="43663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568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9412" y="533400"/>
            <a:ext cx="3733800" cy="609600"/>
          </a:xfrm>
        </p:spPr>
        <p:txBody>
          <a:bodyPr>
            <a:normAutofit fontScale="90000"/>
          </a:bodyPr>
          <a:lstStyle/>
          <a:p>
            <a:r>
              <a:rPr lang="en-US" dirty="0"/>
              <a:t>Bow Stance</a:t>
            </a:r>
          </a:p>
        </p:txBody>
      </p:sp>
      <p:sp>
        <p:nvSpPr>
          <p:cNvPr id="3" name="Text Placeholder 2"/>
          <p:cNvSpPr>
            <a:spLocks noGrp="1"/>
          </p:cNvSpPr>
          <p:nvPr>
            <p:ph type="body" idx="1"/>
          </p:nvPr>
        </p:nvSpPr>
        <p:spPr>
          <a:xfrm>
            <a:off x="531812" y="1447800"/>
            <a:ext cx="7848600" cy="5029200"/>
          </a:xfrm>
        </p:spPr>
        <p:txBody>
          <a:bodyPr>
            <a:normAutofit/>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4" name="Picture 3"/>
          <p:cNvPicPr>
            <a:picLocks noChangeAspect="1"/>
          </p:cNvPicPr>
          <p:nvPr/>
        </p:nvPicPr>
        <p:blipFill>
          <a:blip r:embed="rId2"/>
          <a:stretch>
            <a:fillRect/>
          </a:stretch>
        </p:blipFill>
        <p:spPr>
          <a:xfrm>
            <a:off x="9886227" y="3313545"/>
            <a:ext cx="2213040" cy="3523793"/>
          </a:xfrm>
          <a:prstGeom prst="rect">
            <a:avLst/>
          </a:prstGeom>
        </p:spPr>
      </p:pic>
      <p:pic>
        <p:nvPicPr>
          <p:cNvPr id="5" name="Picture 4"/>
          <p:cNvPicPr>
            <a:picLocks noChangeAspect="1"/>
          </p:cNvPicPr>
          <p:nvPr/>
        </p:nvPicPr>
        <p:blipFill>
          <a:blip r:embed="rId3"/>
          <a:stretch>
            <a:fillRect/>
          </a:stretch>
        </p:blipFill>
        <p:spPr>
          <a:xfrm>
            <a:off x="11199812" y="2874938"/>
            <a:ext cx="106940" cy="39624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8151" y="262460"/>
            <a:ext cx="1676400" cy="238453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8600" y="3276600"/>
            <a:ext cx="1855951" cy="2319939"/>
          </a:xfrm>
          <a:prstGeom prst="rect">
            <a:avLst/>
          </a:prstGeom>
        </p:spPr>
      </p:pic>
      <p:sp>
        <p:nvSpPr>
          <p:cNvPr id="14" name="TextBox 13"/>
          <p:cNvSpPr txBox="1"/>
          <p:nvPr/>
        </p:nvSpPr>
        <p:spPr>
          <a:xfrm>
            <a:off x="2806988" y="1454727"/>
            <a:ext cx="4963824" cy="5133713"/>
          </a:xfrm>
          <a:prstGeom prst="rect">
            <a:avLst/>
          </a:prstGeom>
          <a:noFill/>
        </p:spPr>
        <p:txBody>
          <a:bodyPr wrap="square" rtlCol="0">
            <a:spAutoFit/>
          </a:bodyPr>
          <a:lstStyle/>
          <a:p>
            <a:pPr marL="514350" indent="-514350">
              <a:lnSpc>
                <a:spcPct val="90000"/>
              </a:lnSpc>
              <a:buAutoNum type="arabicPeriod"/>
            </a:pPr>
            <a:r>
              <a:rPr lang="en-US" sz="2800" dirty="0"/>
              <a:t>Sift weight to left. Lift toes on left and pivot in heel so that foot is about  30° (or 10:00).  </a:t>
            </a:r>
            <a:br>
              <a:rPr lang="en-US" sz="2800" dirty="0"/>
            </a:br>
            <a:endParaRPr lang="en-US" sz="2800" dirty="0"/>
          </a:p>
          <a:p>
            <a:pPr marL="514350" indent="-514350">
              <a:lnSpc>
                <a:spcPct val="90000"/>
              </a:lnSpc>
              <a:buAutoNum type="arabicPeriod"/>
            </a:pPr>
            <a:r>
              <a:rPr lang="en-US" sz="2800" dirty="0"/>
              <a:t>Slide right foot forward a few inches.  Width between feet stays the same.</a:t>
            </a:r>
            <a:br>
              <a:rPr lang="en-US" sz="2800" dirty="0"/>
            </a:br>
            <a:endParaRPr lang="en-US" sz="2800" dirty="0"/>
          </a:p>
          <a:p>
            <a:pPr marL="514350" indent="-514350">
              <a:lnSpc>
                <a:spcPct val="90000"/>
              </a:lnSpc>
              <a:buAutoNum type="arabicPeriod"/>
            </a:pPr>
            <a:r>
              <a:rPr lang="en-US" sz="2800" dirty="0"/>
              <a:t>Sink downward slightly, keeping upper body and head in the same position.</a:t>
            </a:r>
          </a:p>
        </p:txBody>
      </p:sp>
      <p:pic>
        <p:nvPicPr>
          <p:cNvPr id="15" name="Pictur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50443" y="838200"/>
            <a:ext cx="2079337" cy="2170308"/>
          </a:xfrm>
          <a:prstGeom prst="rect">
            <a:avLst/>
          </a:prstGeom>
        </p:spPr>
      </p:pic>
    </p:spTree>
    <p:extLst>
      <p:ext uri="{BB962C8B-B14F-4D97-AF65-F5344CB8AC3E}">
        <p14:creationId xmlns:p14="http://schemas.microsoft.com/office/powerpoint/2010/main" val="424901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National Institute for Complimentary and Integrative Health  </a:t>
            </a:r>
            <a:r>
              <a:rPr lang="en-US" dirty="0">
                <a:hlinkClick r:id="rId2"/>
              </a:rPr>
              <a:t>https://nccih.nih.gov/health/taichi</a:t>
            </a:r>
            <a:r>
              <a:rPr lang="en-US" dirty="0"/>
              <a:t> </a:t>
            </a:r>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a:picLocks noChangeAspect="1"/>
          </p:cNvPicPr>
          <p:nvPr/>
        </p:nvPicPr>
        <p:blipFill>
          <a:blip r:embed="rId3"/>
          <a:stretch>
            <a:fillRect/>
          </a:stretch>
        </p:blipFill>
        <p:spPr>
          <a:xfrm>
            <a:off x="1141412" y="1676400"/>
            <a:ext cx="9481017" cy="4913267"/>
          </a:xfrm>
          <a:prstGeom prst="rect">
            <a:avLst/>
          </a:prstGeom>
        </p:spPr>
      </p:pic>
    </p:spTree>
    <p:extLst>
      <p:ext uri="{BB962C8B-B14F-4D97-AF65-F5344CB8AC3E}">
        <p14:creationId xmlns:p14="http://schemas.microsoft.com/office/powerpoint/2010/main" val="339862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3" y="381000"/>
            <a:ext cx="9601200" cy="609600"/>
          </a:xfrm>
        </p:spPr>
        <p:txBody>
          <a:bodyPr/>
          <a:lstStyle/>
          <a:p>
            <a:r>
              <a:rPr lang="en-US" dirty="0"/>
              <a:t>NCCIH selected links for Health Professionals</a:t>
            </a:r>
          </a:p>
        </p:txBody>
      </p:sp>
      <p:sp>
        <p:nvSpPr>
          <p:cNvPr id="3" name="Content Placeholder 2"/>
          <p:cNvSpPr>
            <a:spLocks noGrp="1"/>
          </p:cNvSpPr>
          <p:nvPr>
            <p:ph idx="1"/>
          </p:nvPr>
        </p:nvSpPr>
        <p:spPr>
          <a:xfrm>
            <a:off x="1293812" y="1676400"/>
            <a:ext cx="10058399" cy="4953000"/>
          </a:xfrm>
        </p:spPr>
        <p:txBody>
          <a:bodyPr>
            <a:normAutofit/>
          </a:bodyPr>
          <a:lstStyle/>
          <a:p>
            <a:r>
              <a:rPr lang="en-US" dirty="0"/>
              <a:t>Lecture: </a:t>
            </a:r>
            <a:r>
              <a:rPr lang="en-US" dirty="0">
                <a:solidFill>
                  <a:srgbClr val="002060"/>
                </a:solidFill>
              </a:rPr>
              <a:t>“Minding” Our Bodies: Research on the Impact of Tai Chi on Cognitive-neuromuscular Interactions in </a:t>
            </a:r>
            <a:r>
              <a:rPr lang="en-US" b="1" dirty="0">
                <a:solidFill>
                  <a:srgbClr val="002060"/>
                </a:solidFill>
              </a:rPr>
              <a:t>Older Adults</a:t>
            </a:r>
            <a:r>
              <a:rPr lang="en-US" dirty="0"/>
              <a:t>  (09/12/16)</a:t>
            </a:r>
          </a:p>
          <a:p>
            <a:r>
              <a:rPr lang="en-US" dirty="0"/>
              <a:t>Clinical Digest: </a:t>
            </a:r>
            <a:r>
              <a:rPr lang="en-US" u="sng" dirty="0">
                <a:solidFill>
                  <a:srgbClr val="002060"/>
                </a:solidFill>
              </a:rPr>
              <a:t>Complementary Health Approaches for Chronic Pain</a:t>
            </a:r>
          </a:p>
          <a:p>
            <a:r>
              <a:rPr lang="en-US" dirty="0"/>
              <a:t>Clinical Digest: </a:t>
            </a:r>
            <a:r>
              <a:rPr lang="en-US" u="sng" dirty="0">
                <a:solidFill>
                  <a:srgbClr val="002060"/>
                </a:solidFill>
              </a:rPr>
              <a:t>Mind and Body Approaches for Stress</a:t>
            </a:r>
          </a:p>
          <a:p>
            <a:r>
              <a:rPr lang="en-US" dirty="0"/>
              <a:t>Clinical Digest: </a:t>
            </a:r>
            <a:r>
              <a:rPr lang="en-US" u="sng" dirty="0">
                <a:solidFill>
                  <a:srgbClr val="002060"/>
                </a:solidFill>
              </a:rPr>
              <a:t>Spotlight on a Modality: Tai Chi</a:t>
            </a:r>
          </a:p>
          <a:p>
            <a:r>
              <a:rPr lang="en-US" dirty="0"/>
              <a:t>Clinical Digest: </a:t>
            </a:r>
            <a:r>
              <a:rPr lang="en-US" u="sng" dirty="0">
                <a:solidFill>
                  <a:srgbClr val="002060"/>
                </a:solidFill>
              </a:rPr>
              <a:t>Complementary and Integrative Health for </a:t>
            </a:r>
            <a:r>
              <a:rPr lang="en-US" b="1" u="sng" dirty="0">
                <a:solidFill>
                  <a:srgbClr val="002060"/>
                </a:solidFill>
              </a:rPr>
              <a:t>Older Adults</a:t>
            </a:r>
          </a:p>
          <a:p>
            <a:endParaRPr lang="en-US" dirty="0"/>
          </a:p>
        </p:txBody>
      </p:sp>
    </p:spTree>
    <p:extLst>
      <p:ext uri="{BB962C8B-B14F-4D97-AF65-F5344CB8AC3E}">
        <p14:creationId xmlns:p14="http://schemas.microsoft.com/office/powerpoint/2010/main" val="198619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Therapy 13</a:t>
            </a:r>
            <a:r>
              <a:rPr lang="en-US" baseline="30000" dirty="0"/>
              <a:t>th</a:t>
            </a:r>
            <a:r>
              <a:rPr lang="en-US" dirty="0"/>
              <a:t> and Leavenworth</a:t>
            </a:r>
          </a:p>
        </p:txBody>
      </p:sp>
      <p:sp>
        <p:nvSpPr>
          <p:cNvPr id="3" name="Content Placeholder 2"/>
          <p:cNvSpPr>
            <a:spLocks noGrp="1"/>
          </p:cNvSpPr>
          <p:nvPr>
            <p:ph idx="1"/>
          </p:nvPr>
        </p:nvSpPr>
        <p:spPr/>
        <p:txBody>
          <a:bodyPr/>
          <a:lstStyle/>
          <a:p>
            <a:r>
              <a:rPr lang="en-US" b="1" dirty="0">
                <a:hlinkClick r:id="rId2"/>
              </a:rPr>
              <a:t>www.NaturalTherapy.com</a:t>
            </a:r>
            <a:endParaRPr lang="en-US" b="1" dirty="0"/>
          </a:p>
          <a:p>
            <a:endParaRPr lang="en-US" b="1" dirty="0"/>
          </a:p>
          <a:p>
            <a:endParaRPr lang="en-US" dirty="0"/>
          </a:p>
        </p:txBody>
      </p:sp>
      <p:pic>
        <p:nvPicPr>
          <p:cNvPr id="4" name="Picture 2" descr="http://naturaltherapy.net/wp-content/uploads/2015/07/DSC01432-e1437658397894.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b="15916"/>
          <a:stretch/>
        </p:blipFill>
        <p:spPr bwMode="auto">
          <a:xfrm>
            <a:off x="3243169" y="2362200"/>
            <a:ext cx="5076825" cy="266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3873" y="2225965"/>
            <a:ext cx="2724150" cy="3632200"/>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20000"/>
                    </a14:imgEffect>
                  </a14:imgLayer>
                </a14:imgProps>
              </a:ext>
              <a:ext uri="{28A0092B-C50C-407E-A947-70E740481C1C}">
                <a14:useLocalDpi xmlns:a14="http://schemas.microsoft.com/office/drawing/2010/main"/>
              </a:ext>
            </a:extLst>
          </a:blip>
          <a:srcRect t="13427"/>
          <a:stretch/>
        </p:blipFill>
        <p:spPr>
          <a:xfrm>
            <a:off x="8824964" y="2175164"/>
            <a:ext cx="3113037" cy="3844636"/>
          </a:xfrm>
          <a:prstGeom prst="rect">
            <a:avLst/>
          </a:prstGeom>
        </p:spPr>
      </p:pic>
    </p:spTree>
    <p:extLst>
      <p:ext uri="{BB962C8B-B14F-4D97-AF65-F5344CB8AC3E}">
        <p14:creationId xmlns:p14="http://schemas.microsoft.com/office/powerpoint/2010/main" val="91698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612" y="533400"/>
            <a:ext cx="9829800" cy="1143000"/>
          </a:xfrm>
        </p:spPr>
        <p:txBody>
          <a:bodyPr/>
          <a:lstStyle/>
          <a:p>
            <a:r>
              <a:rPr lang="en-US" dirty="0"/>
              <a:t>Tai Chi and Qi Gong</a:t>
            </a:r>
          </a:p>
        </p:txBody>
      </p:sp>
      <p:sp>
        <p:nvSpPr>
          <p:cNvPr id="3" name="Text Placeholder 2"/>
          <p:cNvSpPr>
            <a:spLocks noGrp="1"/>
          </p:cNvSpPr>
          <p:nvPr>
            <p:ph type="body" idx="1"/>
          </p:nvPr>
        </p:nvSpPr>
        <p:spPr>
          <a:xfrm>
            <a:off x="531812" y="3581400"/>
            <a:ext cx="10896600" cy="2895600"/>
          </a:xfrm>
        </p:spPr>
        <p:txBody>
          <a:bodyPr>
            <a:normAutofit fontScale="85000" lnSpcReduction="10000"/>
          </a:bodyPr>
          <a:lstStyle/>
          <a:p>
            <a:pPr>
              <a:lnSpc>
                <a:spcPct val="120000"/>
              </a:lnSpc>
            </a:pPr>
            <a:r>
              <a:rPr lang="en-US" sz="3600" dirty="0"/>
              <a:t>“Tai chi and qi gong are centuries-old, related mind and body practices. They involve certain postures and gentle movements with mental focus, breathing, and relaxation. In contrast to qi gong, tai chi movements, if practiced quickly, can be a form of combat or self-defense.”  NCCIM, 2016</a:t>
            </a:r>
          </a:p>
          <a:p>
            <a:endParaRPr lang="en-US" sz="2600" dirty="0"/>
          </a:p>
          <a:p>
            <a:pPr>
              <a:lnSpc>
                <a:spcPct val="110000"/>
              </a:lnSpc>
            </a:pPr>
            <a:endParaRPr lang="en-US" sz="2600"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rcRect t="5904" r="4325"/>
          <a:stretch/>
        </p:blipFill>
        <p:spPr>
          <a:xfrm>
            <a:off x="7542212" y="228600"/>
            <a:ext cx="4442908" cy="3200400"/>
          </a:xfrm>
          <a:prstGeom prst="rect">
            <a:avLst/>
          </a:prstGeom>
        </p:spPr>
      </p:pic>
    </p:spTree>
    <p:extLst>
      <p:ext uri="{BB962C8B-B14F-4D97-AF65-F5344CB8AC3E}">
        <p14:creationId xmlns:p14="http://schemas.microsoft.com/office/powerpoint/2010/main" val="355094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Useful Websites:</a:t>
            </a:r>
          </a:p>
        </p:txBody>
      </p:sp>
      <p:sp>
        <p:nvSpPr>
          <p:cNvPr id="3" name="Content Placeholder 2"/>
          <p:cNvSpPr>
            <a:spLocks noGrp="1"/>
          </p:cNvSpPr>
          <p:nvPr>
            <p:ph idx="1"/>
          </p:nvPr>
        </p:nvSpPr>
        <p:spPr/>
        <p:txBody>
          <a:bodyPr>
            <a:normAutofit/>
          </a:bodyPr>
          <a:lstStyle/>
          <a:p>
            <a:pPr marL="0" indent="0">
              <a:buNone/>
            </a:pPr>
            <a:r>
              <a:rPr lang="en-US" sz="2800" dirty="0"/>
              <a:t>The Eight Active Ingredients of Tai Chi developed by Peter Wayne. </a:t>
            </a:r>
            <a:r>
              <a:rPr lang="en-US" sz="2800" b="1" dirty="0">
                <a:hlinkClick r:id="rId2"/>
              </a:rPr>
              <a:t>http://www.treeoflifetaichi.com/</a:t>
            </a:r>
            <a:r>
              <a:rPr lang="en-US" sz="2800" b="1" dirty="0"/>
              <a:t> </a:t>
            </a:r>
            <a:br>
              <a:rPr lang="en-US" sz="2800" dirty="0"/>
            </a:br>
            <a:r>
              <a:rPr lang="en-US" sz="1000" dirty="0">
                <a:solidFill>
                  <a:schemeClr val="accent1">
                    <a:lumMod val="20000"/>
                    <a:lumOff val="80000"/>
                  </a:schemeClr>
                </a:solidFill>
              </a:rPr>
              <a:t>.</a:t>
            </a:r>
          </a:p>
          <a:p>
            <a:pPr marL="0" indent="0">
              <a:buNone/>
            </a:pPr>
            <a:r>
              <a:rPr lang="en-US" sz="2800" dirty="0"/>
              <a:t>Tai Chi Fundamentals developed by Tricia Yu. </a:t>
            </a:r>
            <a:r>
              <a:rPr lang="en-US" sz="2800" b="1" dirty="0">
                <a:hlinkClick r:id="rId3"/>
              </a:rPr>
              <a:t>http://taichihealth.com/</a:t>
            </a:r>
            <a:r>
              <a:rPr lang="en-US" sz="2800" b="1" dirty="0"/>
              <a:t> </a:t>
            </a:r>
            <a:br>
              <a:rPr lang="en-US" sz="2800" dirty="0"/>
            </a:br>
            <a:r>
              <a:rPr lang="en-US" sz="1000" dirty="0">
                <a:solidFill>
                  <a:schemeClr val="accent1">
                    <a:lumMod val="20000"/>
                    <a:lumOff val="80000"/>
                  </a:schemeClr>
                </a:solidFill>
              </a:rPr>
              <a:t>.</a:t>
            </a:r>
          </a:p>
          <a:p>
            <a:pPr marL="0" indent="0">
              <a:buNone/>
            </a:pPr>
            <a:r>
              <a:rPr lang="en-US" sz="2800" dirty="0"/>
              <a:t>Tai Chi for Balance  </a:t>
            </a:r>
            <a:r>
              <a:rPr lang="en-US" sz="2800" b="1" dirty="0">
                <a:hlinkClick r:id="rId4"/>
              </a:rPr>
              <a:t>http://taichibalance.org/</a:t>
            </a:r>
            <a:endParaRPr lang="en-US" sz="2800" b="1" dirty="0"/>
          </a:p>
          <a:p>
            <a:pPr marL="0" indent="0">
              <a:buNone/>
            </a:pPr>
            <a:r>
              <a:rPr lang="en-US" sz="2800" dirty="0"/>
              <a:t>Additional references and resources available at </a:t>
            </a:r>
            <a:r>
              <a:rPr lang="en-US" sz="2800" b="1" dirty="0">
                <a:hlinkClick r:id="rId5"/>
              </a:rPr>
              <a:t>www.TailoredTaiChi.com</a:t>
            </a:r>
            <a:r>
              <a:rPr lang="en-US" sz="2800" b="1" dirty="0"/>
              <a:t>  </a:t>
            </a:r>
            <a:r>
              <a:rPr lang="en-US" sz="2800" dirty="0"/>
              <a:t>(webpage for Linda Gabriel, PhD, OTR/L</a:t>
            </a:r>
          </a:p>
          <a:p>
            <a:pPr marL="0" indent="0">
              <a:buNone/>
            </a:pPr>
            <a:endParaRPr lang="en-US" dirty="0"/>
          </a:p>
        </p:txBody>
      </p:sp>
    </p:spTree>
    <p:extLst>
      <p:ext uri="{BB962C8B-B14F-4D97-AF65-F5344CB8AC3E}">
        <p14:creationId xmlns:p14="http://schemas.microsoft.com/office/powerpoint/2010/main" val="225533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274638"/>
            <a:ext cx="10515600" cy="715962"/>
          </a:xfrm>
        </p:spPr>
        <p:txBody>
          <a:bodyPr>
            <a:normAutofit fontScale="90000"/>
          </a:bodyPr>
          <a:lstStyle/>
          <a:p>
            <a:r>
              <a:rPr lang="en-US" sz="3200" dirty="0"/>
              <a:t>Tai Chi: evolved from martial art for the elite to exercise for all.</a:t>
            </a:r>
          </a:p>
        </p:txBody>
      </p:sp>
      <p:sp>
        <p:nvSpPr>
          <p:cNvPr id="3" name="Content Placeholder 2"/>
          <p:cNvSpPr>
            <a:spLocks noGrp="1"/>
          </p:cNvSpPr>
          <p:nvPr>
            <p:ph sz="quarter" idx="1"/>
          </p:nvPr>
        </p:nvSpPr>
        <p:spPr>
          <a:xfrm>
            <a:off x="1141412" y="3505200"/>
            <a:ext cx="9067800" cy="2819400"/>
          </a:xfrm>
        </p:spPr>
        <p:txBody>
          <a:bodyPr>
            <a:normAutofit/>
          </a:bodyPr>
          <a:lstStyle/>
          <a:p>
            <a:r>
              <a:rPr lang="en-US" sz="2800" dirty="0"/>
              <a:t>Initially, tai chi was a closely guarded secret within each family who developed its style.  Family names are still used, such as Yang style tai chi.  Now it is a common practice for all members of society for promotion of health and wellness.  The most common is the Beijing 24 form “routine”.</a:t>
            </a:r>
          </a:p>
          <a:p>
            <a:endParaRPr lang="en-US" dirty="0"/>
          </a:p>
        </p:txBody>
      </p:sp>
      <p:pic>
        <p:nvPicPr>
          <p:cNvPr id="1027" name="Picture 3"/>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6323012" y="1090232"/>
            <a:ext cx="3203645" cy="231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a:t>Linda Gabriel, 2013</a:t>
            </a:r>
          </a:p>
        </p:txBody>
      </p:sp>
      <p:pic>
        <p:nvPicPr>
          <p:cNvPr id="5" name="Picture 4"/>
          <p:cNvPicPr>
            <a:picLocks noChangeAspect="1"/>
          </p:cNvPicPr>
          <p:nvPr/>
        </p:nvPicPr>
        <p:blipFill>
          <a:blip r:embed="rId4"/>
          <a:stretch>
            <a:fillRect/>
          </a:stretch>
        </p:blipFill>
        <p:spPr>
          <a:xfrm>
            <a:off x="2132012" y="1130106"/>
            <a:ext cx="3402656" cy="2235587"/>
          </a:xfrm>
          <a:prstGeom prst="rect">
            <a:avLst/>
          </a:prstGeom>
        </p:spPr>
      </p:pic>
    </p:spTree>
    <p:extLst>
      <p:ext uri="{BB962C8B-B14F-4D97-AF65-F5344CB8AC3E}">
        <p14:creationId xmlns:p14="http://schemas.microsoft.com/office/powerpoint/2010/main" val="231711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990600"/>
            <a:ext cx="10590211" cy="5562600"/>
          </a:xfrm>
        </p:spPr>
        <p:txBody>
          <a:bodyPr>
            <a:normAutofit lnSpcReduction="10000"/>
          </a:bodyPr>
          <a:lstStyle/>
          <a:p>
            <a:r>
              <a:rPr lang="en-US" sz="2800" dirty="0"/>
              <a:t>A “choreographed” series of movements/postures is known as a “</a:t>
            </a:r>
            <a:r>
              <a:rPr lang="en-US" sz="2800" b="1" dirty="0"/>
              <a:t>form</a:t>
            </a:r>
            <a:r>
              <a:rPr lang="en-US" sz="2800" dirty="0"/>
              <a:t>”.  </a:t>
            </a:r>
          </a:p>
          <a:p>
            <a:endParaRPr lang="en-US" sz="2800" dirty="0"/>
          </a:p>
          <a:p>
            <a:r>
              <a:rPr lang="en-US" sz="2800" dirty="0"/>
              <a:t>The “simplified” 24 forms is still too complex for many beginners, especially those who are older or have chronic health conditions.  Therefore forms have been further simplified.</a:t>
            </a:r>
          </a:p>
          <a:p>
            <a:endParaRPr lang="en-US" sz="2800" dirty="0"/>
          </a:p>
          <a:p>
            <a:r>
              <a:rPr lang="en-US" sz="2800" b="1" i="1" dirty="0">
                <a:hlinkClick r:id="rId2"/>
              </a:rPr>
              <a:t>https://www.youtube.com/watch?v=IEJLM29ITMw&amp;nohtml5=False</a:t>
            </a:r>
            <a:r>
              <a:rPr lang="en-US" sz="2800" b="1" i="1" dirty="0"/>
              <a:t> </a:t>
            </a:r>
            <a:r>
              <a:rPr lang="en-US" sz="2800" i="1" dirty="0"/>
              <a:t>(if interested in viewing the 24 forms)</a:t>
            </a:r>
          </a:p>
          <a:p>
            <a:endParaRPr lang="en-US" sz="2800" dirty="0"/>
          </a:p>
          <a:p>
            <a:endParaRPr lang="en-US" sz="2800" dirty="0"/>
          </a:p>
          <a:p>
            <a:r>
              <a:rPr lang="en-US" sz="2800" dirty="0"/>
              <a:t>Other </a:t>
            </a:r>
            <a:r>
              <a:rPr lang="en-US" sz="2800" b="1" dirty="0"/>
              <a:t>movements</a:t>
            </a:r>
            <a:r>
              <a:rPr lang="en-US" sz="2800" dirty="0"/>
              <a:t> help with skill development, </a:t>
            </a:r>
          </a:p>
          <a:p>
            <a:r>
              <a:rPr lang="en-US" sz="2800" dirty="0"/>
              <a:t>practice components of forms, or to warm up or </a:t>
            </a:r>
          </a:p>
          <a:p>
            <a:r>
              <a:rPr lang="en-US" sz="2800" dirty="0"/>
              <a:t>cool down.  Tai Chi is usually done standing, but </a:t>
            </a:r>
          </a:p>
          <a:p>
            <a:r>
              <a:rPr lang="en-US" sz="2800" dirty="0"/>
              <a:t>can also be done sitting in a chair.  Qi Gong can </a:t>
            </a:r>
          </a:p>
          <a:p>
            <a:r>
              <a:rPr lang="en-US" sz="2800" dirty="0"/>
              <a:t>be done lying down, sitting, and standing.</a:t>
            </a:r>
          </a:p>
          <a:p>
            <a:endParaRPr lang="en-US" sz="2800" dirty="0"/>
          </a:p>
          <a:p>
            <a:endParaRPr lang="en-US" sz="2800" dirty="0"/>
          </a:p>
          <a:p>
            <a:endParaRPr lang="en-US" sz="2800" dirty="0"/>
          </a:p>
        </p:txBody>
      </p:sp>
      <p:pic>
        <p:nvPicPr>
          <p:cNvPr id="2" name="Picture 1"/>
          <p:cNvPicPr>
            <a:picLocks noChangeAspect="1"/>
          </p:cNvPicPr>
          <p:nvPr/>
        </p:nvPicPr>
        <p:blipFill>
          <a:blip r:embed="rId3"/>
          <a:stretch>
            <a:fillRect/>
          </a:stretch>
        </p:blipFill>
        <p:spPr>
          <a:xfrm>
            <a:off x="8701967" y="3962400"/>
            <a:ext cx="1888244" cy="2743200"/>
          </a:xfrm>
          <a:prstGeom prst="rect">
            <a:avLst/>
          </a:prstGeom>
        </p:spPr>
      </p:pic>
    </p:spTree>
    <p:extLst>
      <p:ext uri="{BB962C8B-B14F-4D97-AF65-F5344CB8AC3E}">
        <p14:creationId xmlns:p14="http://schemas.microsoft.com/office/powerpoint/2010/main" val="355300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3" y="381000"/>
            <a:ext cx="9601200" cy="838200"/>
          </a:xfrm>
        </p:spPr>
        <p:txBody>
          <a:bodyPr/>
          <a:lstStyle/>
          <a:p>
            <a:r>
              <a:rPr lang="en-US" dirty="0"/>
              <a:t>The aging process can affect</a:t>
            </a:r>
          </a:p>
        </p:txBody>
      </p:sp>
      <p:sp>
        <p:nvSpPr>
          <p:cNvPr id="3" name="Content Placeholder 2"/>
          <p:cNvSpPr>
            <a:spLocks noGrp="1"/>
          </p:cNvSpPr>
          <p:nvPr>
            <p:ph idx="1"/>
          </p:nvPr>
        </p:nvSpPr>
        <p:spPr>
          <a:xfrm>
            <a:off x="1293813" y="1524000"/>
            <a:ext cx="9601200" cy="5105400"/>
          </a:xfrm>
        </p:spPr>
        <p:txBody>
          <a:bodyPr>
            <a:normAutofit fontScale="77500" lnSpcReduction="20000"/>
          </a:bodyPr>
          <a:lstStyle/>
          <a:p>
            <a:pPr marL="515938" indent="-520700">
              <a:buFont typeface="+mj-lt"/>
              <a:buAutoNum type="arabicPeriod"/>
            </a:pPr>
            <a:r>
              <a:rPr lang="en-US" sz="3000" dirty="0"/>
              <a:t>Visual system</a:t>
            </a:r>
          </a:p>
          <a:p>
            <a:pPr marL="515938" indent="-520700">
              <a:buFont typeface="+mj-lt"/>
              <a:buAutoNum type="arabicPeriod"/>
            </a:pPr>
            <a:r>
              <a:rPr lang="en-US" sz="3000" dirty="0"/>
              <a:t>Auditory system</a:t>
            </a:r>
          </a:p>
          <a:p>
            <a:pPr marL="515938" indent="-520700">
              <a:buFont typeface="+mj-lt"/>
              <a:buAutoNum type="arabicPeriod"/>
            </a:pPr>
            <a:r>
              <a:rPr lang="en-US" sz="3000" dirty="0"/>
              <a:t>Cardiovascular system</a:t>
            </a:r>
          </a:p>
          <a:p>
            <a:pPr marL="515938" indent="-520700">
              <a:buFont typeface="+mj-lt"/>
              <a:buAutoNum type="arabicPeriod"/>
            </a:pPr>
            <a:r>
              <a:rPr lang="en-US" sz="3000" dirty="0"/>
              <a:t>Bone density</a:t>
            </a:r>
          </a:p>
          <a:p>
            <a:pPr marL="515938" indent="-520700">
              <a:buFont typeface="+mj-lt"/>
              <a:buAutoNum type="arabicPeriod"/>
            </a:pPr>
            <a:r>
              <a:rPr lang="en-US" sz="3000" dirty="0"/>
              <a:t>Muscle conditioning</a:t>
            </a:r>
          </a:p>
          <a:p>
            <a:pPr marL="515938" indent="-520700">
              <a:buFont typeface="+mj-lt"/>
              <a:buAutoNum type="arabicPeriod"/>
            </a:pPr>
            <a:r>
              <a:rPr lang="en-US" sz="3000" dirty="0"/>
              <a:t>Reaction time</a:t>
            </a:r>
          </a:p>
          <a:p>
            <a:pPr marL="515938" indent="-520700">
              <a:buFont typeface="+mj-lt"/>
              <a:buAutoNum type="arabicPeriod"/>
            </a:pPr>
            <a:r>
              <a:rPr lang="en-US" sz="3000" dirty="0"/>
              <a:t>ROM and joint health</a:t>
            </a:r>
          </a:p>
          <a:p>
            <a:pPr marL="515938" indent="-520700">
              <a:buFont typeface="+mj-lt"/>
              <a:buAutoNum type="arabicPeriod"/>
            </a:pPr>
            <a:r>
              <a:rPr lang="en-US" sz="3000" dirty="0"/>
              <a:t>Posture</a:t>
            </a:r>
          </a:p>
          <a:p>
            <a:pPr marL="515938" indent="-520700">
              <a:buFont typeface="+mj-lt"/>
              <a:buAutoNum type="arabicPeriod"/>
            </a:pPr>
            <a:r>
              <a:rPr lang="en-US" sz="3000" dirty="0"/>
              <a:t>Immune system and stress</a:t>
            </a:r>
          </a:p>
          <a:p>
            <a:pPr marL="515938" indent="-520700">
              <a:buFont typeface="+mj-lt"/>
              <a:buAutoNum type="arabicPeriod"/>
            </a:pPr>
            <a:r>
              <a:rPr lang="en-US" sz="3000" dirty="0"/>
              <a:t>Social interaction opportunities</a:t>
            </a:r>
            <a:br>
              <a:rPr lang="en-US" sz="3000" dirty="0"/>
            </a:br>
            <a:endParaRPr lang="en-US" sz="3000" dirty="0"/>
          </a:p>
          <a:p>
            <a:pPr marL="0" indent="0">
              <a:buNone/>
            </a:pPr>
            <a:r>
              <a:rPr lang="en-US" sz="3000" dirty="0"/>
              <a:t>Leading to ---------</a:t>
            </a:r>
          </a:p>
          <a:p>
            <a:endParaRPr lang="en-US" dirty="0"/>
          </a:p>
        </p:txBody>
      </p:sp>
    </p:spTree>
    <p:extLst>
      <p:ext uri="{BB962C8B-B14F-4D97-AF65-F5344CB8AC3E}">
        <p14:creationId xmlns:p14="http://schemas.microsoft.com/office/powerpoint/2010/main" val="34202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Movement is Medicine</a:t>
            </a:r>
          </a:p>
        </p:txBody>
      </p:sp>
      <p:sp>
        <p:nvSpPr>
          <p:cNvPr id="3" name="Content Placeholder 2"/>
          <p:cNvSpPr>
            <a:spLocks noGrp="1"/>
          </p:cNvSpPr>
          <p:nvPr>
            <p:ph idx="1"/>
          </p:nvPr>
        </p:nvSpPr>
        <p:spPr>
          <a:xfrm>
            <a:off x="1293812" y="1905000"/>
            <a:ext cx="10363199" cy="4267200"/>
          </a:xfrm>
        </p:spPr>
        <p:txBody>
          <a:bodyPr/>
          <a:lstStyle/>
          <a:p>
            <a:r>
              <a:rPr lang="en-US" sz="3200" dirty="0"/>
              <a:t>Tai Chi and Qi Gong are ideal for older adults because</a:t>
            </a:r>
            <a:br>
              <a:rPr lang="en-US" sz="3200" dirty="0"/>
            </a:br>
            <a:r>
              <a:rPr lang="en-US" sz="1000" dirty="0"/>
              <a:t> </a:t>
            </a:r>
          </a:p>
          <a:p>
            <a:pPr lvl="1"/>
            <a:r>
              <a:rPr lang="en-US" sz="2800" dirty="0"/>
              <a:t>they can be done sitting or standing and adapted to any level of ability.</a:t>
            </a:r>
            <a:br>
              <a:rPr lang="en-US" sz="2800" dirty="0"/>
            </a:br>
            <a:r>
              <a:rPr lang="en-US" sz="1000" dirty="0">
                <a:solidFill>
                  <a:schemeClr val="bg2"/>
                </a:solidFill>
              </a:rPr>
              <a:t>.</a:t>
            </a:r>
          </a:p>
          <a:p>
            <a:pPr lvl="1"/>
            <a:r>
              <a:rPr lang="en-US" sz="2800" dirty="0"/>
              <a:t>movements are slow, gentle and not complicated</a:t>
            </a:r>
            <a:br>
              <a:rPr lang="en-US" sz="2800" dirty="0"/>
            </a:br>
            <a:r>
              <a:rPr lang="en-US" sz="1000" dirty="0">
                <a:solidFill>
                  <a:schemeClr val="bg2"/>
                </a:solidFill>
              </a:rPr>
              <a:t>.</a:t>
            </a:r>
          </a:p>
          <a:p>
            <a:pPr lvl="1"/>
            <a:r>
              <a:rPr lang="en-US" sz="2800" dirty="0"/>
              <a:t>they addresses all 10 of the systems and function listed on the previous slide.</a:t>
            </a:r>
            <a:br>
              <a:rPr lang="en-US" sz="2800" dirty="0"/>
            </a:br>
            <a:r>
              <a:rPr lang="en-US" sz="1000" dirty="0">
                <a:solidFill>
                  <a:schemeClr val="accent1">
                    <a:lumMod val="20000"/>
                    <a:lumOff val="80000"/>
                  </a:schemeClr>
                </a:solidFill>
              </a:rPr>
              <a:t>.</a:t>
            </a:r>
          </a:p>
          <a:p>
            <a:pPr lvl="1"/>
            <a:r>
              <a:rPr lang="en-US" sz="2800" dirty="0"/>
              <a:t>A large body of evidence has been (and is being) created.</a:t>
            </a:r>
          </a:p>
          <a:p>
            <a:pPr lvl="1"/>
            <a:endParaRPr lang="en-US" sz="2800" dirty="0"/>
          </a:p>
        </p:txBody>
      </p:sp>
    </p:spTree>
    <p:extLst>
      <p:ext uri="{BB962C8B-B14F-4D97-AF65-F5344CB8AC3E}">
        <p14:creationId xmlns:p14="http://schemas.microsoft.com/office/powerpoint/2010/main" val="339586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Principles</a:t>
            </a:r>
          </a:p>
        </p:txBody>
      </p:sp>
      <p:sp>
        <p:nvSpPr>
          <p:cNvPr id="3" name="Content Placeholder 2"/>
          <p:cNvSpPr>
            <a:spLocks noGrp="1"/>
          </p:cNvSpPr>
          <p:nvPr>
            <p:ph idx="1"/>
          </p:nvPr>
        </p:nvSpPr>
        <p:spPr/>
        <p:txBody>
          <a:bodyPr>
            <a:normAutofit/>
          </a:bodyPr>
          <a:lstStyle/>
          <a:p>
            <a:r>
              <a:rPr lang="en-US" sz="2800" dirty="0"/>
              <a:t>Slow movements help increase mental focus and slow “monkey brain”.</a:t>
            </a:r>
          </a:p>
          <a:p>
            <a:r>
              <a:rPr lang="en-US" sz="2800" dirty="0"/>
              <a:t>Balance in body systems and between body and mind.</a:t>
            </a:r>
          </a:p>
          <a:p>
            <a:r>
              <a:rPr lang="en-US" sz="2800" dirty="0"/>
              <a:t>Power of expectation, intention, and mindfulness.</a:t>
            </a:r>
          </a:p>
          <a:p>
            <a:r>
              <a:rPr lang="en-US" sz="2800" dirty="0"/>
              <a:t>Be in the present.</a:t>
            </a:r>
          </a:p>
          <a:p>
            <a:r>
              <a:rPr lang="en-US" sz="2800" dirty="0"/>
              <a:t>Tune in to your body.</a:t>
            </a:r>
          </a:p>
        </p:txBody>
      </p:sp>
      <p:pic>
        <p:nvPicPr>
          <p:cNvPr id="4" name="Picture 3"/>
          <p:cNvPicPr>
            <a:picLocks noChangeAspect="1"/>
          </p:cNvPicPr>
          <p:nvPr/>
        </p:nvPicPr>
        <p:blipFill>
          <a:blip r:embed="rId2"/>
          <a:stretch>
            <a:fillRect/>
          </a:stretch>
        </p:blipFill>
        <p:spPr>
          <a:xfrm>
            <a:off x="7085012" y="3657600"/>
            <a:ext cx="4066384" cy="3377477"/>
          </a:xfrm>
          <a:prstGeom prst="rect">
            <a:avLst/>
          </a:prstGeom>
        </p:spPr>
      </p:pic>
    </p:spTree>
    <p:extLst>
      <p:ext uri="{BB962C8B-B14F-4D97-AF65-F5344CB8AC3E}">
        <p14:creationId xmlns:p14="http://schemas.microsoft.com/office/powerpoint/2010/main" val="42459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2" y="533400"/>
            <a:ext cx="9906000" cy="1066800"/>
          </a:xfrm>
        </p:spPr>
        <p:txBody>
          <a:bodyPr/>
          <a:lstStyle/>
          <a:p>
            <a:r>
              <a:rPr lang="en-US" b="1" dirty="0">
                <a:solidFill>
                  <a:schemeClr val="accent6">
                    <a:lumMod val="75000"/>
                  </a:schemeClr>
                </a:solidFill>
              </a:rPr>
              <a:t>Tune In</a:t>
            </a:r>
          </a:p>
        </p:txBody>
      </p:sp>
      <p:sp>
        <p:nvSpPr>
          <p:cNvPr id="3" name="Text Placeholder 2"/>
          <p:cNvSpPr>
            <a:spLocks noGrp="1"/>
          </p:cNvSpPr>
          <p:nvPr>
            <p:ph type="body" idx="1"/>
          </p:nvPr>
        </p:nvSpPr>
        <p:spPr>
          <a:xfrm>
            <a:off x="531812" y="3505200"/>
            <a:ext cx="10896600" cy="2971800"/>
          </a:xfrm>
        </p:spPr>
        <p:txBody>
          <a:bodyPr>
            <a:normAutofit/>
          </a:bodyPr>
          <a:lstStyle/>
          <a:p>
            <a:r>
              <a:rPr lang="en-US" sz="2800" dirty="0"/>
              <a:t>Consider radio waves. You can’t hear them unless you know how to tune in to the station that you want. They are always present, even though you can’t see them.</a:t>
            </a:r>
          </a:p>
          <a:p>
            <a:endParaRPr lang="en-US" sz="2800" dirty="0"/>
          </a:p>
          <a:p>
            <a:r>
              <a:rPr lang="en-US" sz="2800" dirty="0"/>
              <a:t>Your body and mind have wisdom to impart and music to share that you will only hear when you tune in.</a:t>
            </a:r>
          </a:p>
          <a:p>
            <a:endParaRPr lang="en-US" sz="2800" dirty="0"/>
          </a:p>
          <a:p>
            <a:endParaRPr lang="en-US" sz="2800" dirty="0"/>
          </a:p>
        </p:txBody>
      </p:sp>
      <p:pic>
        <p:nvPicPr>
          <p:cNvPr id="4" name="Picture 3"/>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tretch>
            <a:fillRect/>
          </a:stretch>
        </p:blipFill>
        <p:spPr>
          <a:xfrm>
            <a:off x="5103812" y="152400"/>
            <a:ext cx="3762375" cy="2705453"/>
          </a:xfrm>
          <a:prstGeom prst="rect">
            <a:avLst/>
          </a:prstGeom>
        </p:spPr>
      </p:pic>
    </p:spTree>
    <p:extLst>
      <p:ext uri="{BB962C8B-B14F-4D97-AF65-F5344CB8AC3E}">
        <p14:creationId xmlns:p14="http://schemas.microsoft.com/office/powerpoint/2010/main" val="104814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533400"/>
            <a:ext cx="10896600" cy="1066800"/>
          </a:xfrm>
        </p:spPr>
        <p:txBody>
          <a:bodyPr/>
          <a:lstStyle/>
          <a:p>
            <a:r>
              <a:rPr lang="en-US" dirty="0"/>
              <a:t>Tune In Bones and Muscles</a:t>
            </a:r>
          </a:p>
        </p:txBody>
      </p:sp>
      <p:sp>
        <p:nvSpPr>
          <p:cNvPr id="3" name="Text Placeholder 2"/>
          <p:cNvSpPr>
            <a:spLocks noGrp="1"/>
          </p:cNvSpPr>
          <p:nvPr>
            <p:ph type="body" idx="1"/>
          </p:nvPr>
        </p:nvSpPr>
        <p:spPr>
          <a:xfrm>
            <a:off x="531812" y="2971800"/>
            <a:ext cx="10896600" cy="3505200"/>
          </a:xfrm>
        </p:spPr>
        <p:txBody>
          <a:bodyPr/>
          <a:lstStyle/>
          <a:p>
            <a:pPr lvl="1"/>
            <a:r>
              <a:rPr lang="en-US" sz="2800" dirty="0">
                <a:solidFill>
                  <a:schemeClr val="tx1"/>
                </a:solidFill>
              </a:rPr>
              <a:t>Weight bearing (benefits bones) and shifting weight on legs with soft knees and active ankles improves strength.</a:t>
            </a:r>
            <a:br>
              <a:rPr lang="en-US" sz="2800" dirty="0">
                <a:solidFill>
                  <a:schemeClr val="tx1"/>
                </a:solidFill>
              </a:rPr>
            </a:br>
            <a:endParaRPr lang="en-US" sz="2800" dirty="0">
              <a:solidFill>
                <a:schemeClr val="tx1"/>
              </a:solidFill>
            </a:endParaRPr>
          </a:p>
          <a:p>
            <a:pPr lvl="1"/>
            <a:r>
              <a:rPr lang="en-US" sz="2800" dirty="0">
                <a:solidFill>
                  <a:schemeClr val="tx1"/>
                </a:solidFill>
              </a:rPr>
              <a:t>Slow dynamic elongation of muscles, especially in torso, neck, and arms decreases tightness in muscles.</a:t>
            </a:r>
            <a:br>
              <a:rPr lang="en-US" sz="2800" dirty="0">
                <a:solidFill>
                  <a:schemeClr val="tx1"/>
                </a:solidFill>
              </a:rPr>
            </a:br>
            <a:endParaRPr lang="en-US" sz="2800" dirty="0">
              <a:solidFill>
                <a:schemeClr val="tx1"/>
              </a:solidFill>
            </a:endParaRPr>
          </a:p>
          <a:p>
            <a:pPr lvl="1"/>
            <a:r>
              <a:rPr lang="en-US" sz="2800" dirty="0">
                <a:solidFill>
                  <a:schemeClr val="tx1"/>
                </a:solidFill>
              </a:rPr>
              <a:t>Improves flexibility of joints.</a:t>
            </a:r>
          </a:p>
          <a:p>
            <a:endParaRPr lang="en-US" dirty="0"/>
          </a:p>
        </p:txBody>
      </p:sp>
      <p:pic>
        <p:nvPicPr>
          <p:cNvPr id="5" name="Picture 4" descr="http://upload.wikimedia.org/wikipedia/commons/f/fc/Illu_synovial_joint.jpg"/>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8685212" y="243840"/>
            <a:ext cx="2590800" cy="2575560"/>
          </a:xfrm>
          <a:prstGeom prst="rect">
            <a:avLst/>
          </a:prstGeom>
          <a:noFill/>
          <a:ln>
            <a:noFill/>
          </a:ln>
        </p:spPr>
      </p:pic>
    </p:spTree>
    <p:extLst>
      <p:ext uri="{BB962C8B-B14F-4D97-AF65-F5344CB8AC3E}">
        <p14:creationId xmlns:p14="http://schemas.microsoft.com/office/powerpoint/2010/main" val="17690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erenity 16x9">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11E33DF-2340-4F4E-B874-B73FEFEBFC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Serenity nature presentation (widescreen)</Template>
  <TotalTime>0</TotalTime>
  <Words>623</Words>
  <Application>Microsoft Office PowerPoint</Application>
  <PresentationFormat>Custom</PresentationFormat>
  <Paragraphs>100</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Euphemia</vt:lpstr>
      <vt:lpstr>Lucida Calligraphy</vt:lpstr>
      <vt:lpstr>Serenity 16x9</vt:lpstr>
      <vt:lpstr>Tai Chi and Qi Gong for Older Adults  </vt:lpstr>
      <vt:lpstr>Tai Chi and Qi Gong</vt:lpstr>
      <vt:lpstr>Tai Chi: evolved from martial art for the elite to exercise for all.</vt:lpstr>
      <vt:lpstr>PowerPoint Presentation</vt:lpstr>
      <vt:lpstr>The aging process can affect</vt:lpstr>
      <vt:lpstr>Movement is Medicine</vt:lpstr>
      <vt:lpstr>Basic Principles</vt:lpstr>
      <vt:lpstr>Tune In</vt:lpstr>
      <vt:lpstr>Tune In Bones and Muscles</vt:lpstr>
      <vt:lpstr>Tune in to respiration and circulation</vt:lpstr>
      <vt:lpstr>Tune in to gravity and balance</vt:lpstr>
      <vt:lpstr>Tuning in mentally</vt:lpstr>
      <vt:lpstr>Tuning in spiritually</vt:lpstr>
      <vt:lpstr>Qi Gong</vt:lpstr>
      <vt:lpstr>Basic Posture</vt:lpstr>
      <vt:lpstr>Bow Stance</vt:lpstr>
      <vt:lpstr>National Institute for Complimentary and Integrative Health  https://nccih.nih.gov/health/taichi </vt:lpstr>
      <vt:lpstr>NCCIH selected links for Health Professionals</vt:lpstr>
      <vt:lpstr>Natural Therapy 13th and Leavenworth</vt:lpstr>
      <vt:lpstr>Useful Websites: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2016-04-11T19:47:35Z</dcterms:created>
  <dcterms:modified xsi:type="dcterms:W3CDTF">2016-09-07T15:38:26Z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TC028011099991</vt:lpwstr>
  </property>
</Properties>
</file>