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3"/>
  </p:notesMasterIdLst>
  <p:sldIdLst>
    <p:sldId id="1092" r:id="rId2"/>
    <p:sldId id="1061" r:id="rId3"/>
    <p:sldId id="1064" r:id="rId4"/>
    <p:sldId id="1058" r:id="rId5"/>
    <p:sldId id="1060" r:id="rId6"/>
    <p:sldId id="1063" r:id="rId7"/>
    <p:sldId id="1065" r:id="rId8"/>
    <p:sldId id="1066" r:id="rId9"/>
    <p:sldId id="1067" r:id="rId10"/>
    <p:sldId id="1068" r:id="rId11"/>
    <p:sldId id="1081" r:id="rId12"/>
    <p:sldId id="1080" r:id="rId13"/>
    <p:sldId id="1082" r:id="rId14"/>
    <p:sldId id="1083" r:id="rId15"/>
    <p:sldId id="1089" r:id="rId16"/>
    <p:sldId id="1084" r:id="rId17"/>
    <p:sldId id="1085" r:id="rId18"/>
    <p:sldId id="1086" r:id="rId19"/>
    <p:sldId id="1090" r:id="rId20"/>
    <p:sldId id="1087" r:id="rId21"/>
    <p:sldId id="109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C4C4C4"/>
    <a:srgbClr val="000000"/>
    <a:srgbClr val="E7EBF5"/>
    <a:srgbClr val="E5E5E5"/>
    <a:srgbClr val="BEBEBE"/>
    <a:srgbClr val="0000FF"/>
    <a:srgbClr val="4B27AF"/>
    <a:srgbClr val="0081E2"/>
    <a:srgbClr val="7CCA62"/>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82364" autoAdjust="0"/>
  </p:normalViewPr>
  <p:slideViewPr>
    <p:cSldViewPr>
      <p:cViewPr>
        <p:scale>
          <a:sx n="43" d="100"/>
          <a:sy n="43" d="100"/>
        </p:scale>
        <p:origin x="-1430" y="-82"/>
      </p:cViewPr>
      <p:guideLst>
        <p:guide orient="horz" pos="2160"/>
        <p:guide pos="2880"/>
      </p:guideLst>
    </p:cSldViewPr>
  </p:slideViewPr>
  <p:outlineViewPr>
    <p:cViewPr>
      <p:scale>
        <a:sx n="33" d="100"/>
        <a:sy n="33" d="100"/>
      </p:scale>
      <p:origin x="0" y="4416"/>
    </p:cViewPr>
  </p:outlineViewPr>
  <p:notesTextViewPr>
    <p:cViewPr>
      <p:scale>
        <a:sx n="100" d="100"/>
        <a:sy n="100" d="100"/>
      </p:scale>
      <p:origin x="0" y="0"/>
    </p:cViewPr>
  </p:notesTextViewPr>
  <p:sorterViewPr>
    <p:cViewPr>
      <p:scale>
        <a:sx n="66" d="100"/>
        <a:sy n="66" d="100"/>
      </p:scale>
      <p:origin x="0" y="45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0D85C2-39BE-4814-875A-B03AFD5BBB84}" type="datetimeFigureOut">
              <a:rPr lang="en-CA" smtClean="0"/>
              <a:pPr/>
              <a:t>2018-09-16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8CDDFA-23FB-4636-B50D-BF60ED038D31}"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utureofmankind.co.uk/w/index.php?title=Birth_Rate_Check&amp;action=edit&amp;redlink=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t>Based on information from an article written by Billy Meier entitled ‘Destruction of the Environment as a Consequence of Overpopulation’ </a:t>
            </a:r>
            <a:r>
              <a:rPr lang="en-CA" dirty="0" smtClean="0"/>
              <a:t>, 21. July 2015 translated by FIGU-</a:t>
            </a:r>
            <a:r>
              <a:rPr lang="en-CA" dirty="0" err="1" smtClean="0"/>
              <a:t>Landesgruppe</a:t>
            </a:r>
            <a:r>
              <a:rPr lang="en-CA" baseline="0" dirty="0" smtClean="0"/>
              <a:t> Australia  http://au.figu.org as well as other information written by Billy including the book ‘</a:t>
            </a:r>
            <a:r>
              <a:rPr lang="en-CA" baseline="0" dirty="0" err="1" smtClean="0"/>
              <a:t>Arahat</a:t>
            </a:r>
            <a:r>
              <a:rPr lang="en-CA" baseline="0" dirty="0" smtClean="0"/>
              <a:t> </a:t>
            </a:r>
            <a:r>
              <a:rPr lang="en-CA" baseline="0" dirty="0" err="1" smtClean="0"/>
              <a:t>Athersata</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1</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latin typeface="+mn-lt"/>
                <a:ea typeface="+mn-ea"/>
                <a:cs typeface="+mn-cs"/>
              </a:rPr>
              <a:t>A tremendous change occurred with the industrial revolution. According to </a:t>
            </a:r>
            <a:r>
              <a:rPr lang="en-CA" sz="1200" kern="1200" dirty="0" err="1" smtClean="0">
                <a:solidFill>
                  <a:schemeClr val="tx1"/>
                </a:solidFill>
                <a:latin typeface="+mn-lt"/>
                <a:ea typeface="+mn-ea"/>
                <a:cs typeface="+mn-cs"/>
              </a:rPr>
              <a:t>Plejaren</a:t>
            </a:r>
            <a:r>
              <a:rPr lang="en-CA" sz="1200" kern="1200" dirty="0" smtClean="0">
                <a:solidFill>
                  <a:schemeClr val="tx1"/>
                </a:solidFill>
                <a:latin typeface="+mn-lt"/>
                <a:ea typeface="+mn-ea"/>
                <a:cs typeface="+mn-cs"/>
              </a:rPr>
              <a:t> data: whereas</a:t>
            </a:r>
            <a:r>
              <a:rPr lang="en-CA" sz="1200" b="1" kern="1200" dirty="0" smtClean="0">
                <a:solidFill>
                  <a:schemeClr val="tx1"/>
                </a:solidFill>
                <a:latin typeface="+mn-lt"/>
                <a:ea typeface="+mn-ea"/>
                <a:cs typeface="+mn-cs"/>
              </a:rPr>
              <a:t> it had taken from 1 A.D. until around 1800 for world population to reach one billion</a:t>
            </a:r>
            <a:r>
              <a:rPr lang="en-CA" sz="1200" kern="1200" dirty="0" smtClean="0">
                <a:solidFill>
                  <a:schemeClr val="tx1"/>
                </a:solidFill>
                <a:latin typeface="+mn-lt"/>
                <a:ea typeface="+mn-ea"/>
                <a:cs typeface="+mn-cs"/>
              </a:rPr>
              <a:t>, the second billion was achieved in only 125 years (1925), the third billion in 35 years (1960), the fourth billion in 18 years (1978), and the fifth billion in only 8 years (1986), the sixth billion in 9 years (1995), the seventh billion in 8 years (2003) and the eighth billion in 6 years (2009). In 1978, there were roughly half as many people in the world as there are now.</a:t>
            </a:r>
          </a:p>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3</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D8CDDFA-23FB-4636-B50D-BF60ED038D31}" type="slidenum">
              <a:rPr lang="en-CA" smtClean="0"/>
              <a:pPr/>
              <a:t>8</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kern="1200" dirty="0" smtClean="0">
                <a:solidFill>
                  <a:schemeClr val="tx1"/>
                </a:solidFill>
                <a:latin typeface="+mn-lt"/>
                <a:ea typeface="+mn-ea"/>
                <a:cs typeface="+mn-cs"/>
              </a:rPr>
              <a:t>The universal laws of nature apply to humans on Earth, too, and anyone with an open eye can easily recognise them: Wherever there is a region in which the population of a particular animal species suddenly increases, and the danger exists whereby the area involved cannot feed the increasing population, epidemics occur that decimate the increasing and excessive animal population. Furthermore, the same is evident also when excessively large populations simply starve to death or fall prey to their natural foes because they are weak from hunger. For it is through this method that nature keeps its natural populations in balance, allowing only as many faunal life forms to live in any one region as there is food for support. Only the human being, the thinking creature, acts contrary to this natural law and tramples upon it. Contrary to faunal life forms, the human being procreates their offspring to an excessive degree. For some time now, fertile regions capable of providing food have become so overpopulated that the land can no longer be cultivated nor can it provide sufficient food for everyone. The flip side of this coin is that people flock by the millions to cities built upon formerly fertile, arable ground. The human being then imports food supplies from other regions where fields for gardening and agriculture have remained available; yet those demanding food have never even had to lift one finger towards the planting, maintenance or harvesting of it. Excerpt from ‘A Crusade</a:t>
            </a:r>
            <a:r>
              <a:rPr lang="en-CA" sz="1200" b="0" i="0" kern="1200" baseline="0" dirty="0" smtClean="0">
                <a:solidFill>
                  <a:schemeClr val="tx1"/>
                </a:solidFill>
                <a:latin typeface="+mn-lt"/>
                <a:ea typeface="+mn-ea"/>
                <a:cs typeface="+mn-cs"/>
              </a:rPr>
              <a:t> Against Overpopulation’ by Billy </a:t>
            </a:r>
          </a:p>
          <a:p>
            <a:r>
              <a:rPr lang="en-CA" sz="1200" b="0" i="0" kern="1200" baseline="0" dirty="0" smtClean="0">
                <a:solidFill>
                  <a:schemeClr val="tx1"/>
                </a:solidFill>
                <a:latin typeface="+mn-lt"/>
                <a:ea typeface="+mn-ea"/>
                <a:cs typeface="+mn-cs"/>
              </a:rPr>
              <a:t>https://ca.figu.org/figu-articles-on-overpopulation.html</a:t>
            </a:r>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11</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latin typeface="+mn-lt"/>
                <a:ea typeface="+mn-ea"/>
                <a:cs typeface="+mn-cs"/>
              </a:rPr>
              <a:t>Hong Kong is one of the most densely populated places in the world. The land population density as at mid-2014 stood at </a:t>
            </a:r>
            <a:r>
              <a:rPr lang="en-CA" sz="1200" b="1" i="0" kern="1200" dirty="0" smtClean="0">
                <a:solidFill>
                  <a:schemeClr val="tx1"/>
                </a:solidFill>
                <a:latin typeface="+mn-lt"/>
                <a:ea typeface="+mn-ea"/>
                <a:cs typeface="+mn-cs"/>
              </a:rPr>
              <a:t>6,690 persons per square kilometre</a:t>
            </a:r>
            <a:r>
              <a:rPr lang="en-CA" sz="1200" b="0" i="0" kern="1200" dirty="0" smtClean="0">
                <a:solidFill>
                  <a:schemeClr val="tx1"/>
                </a:solidFill>
                <a:latin typeface="+mn-lt"/>
                <a:ea typeface="+mn-ea"/>
                <a:cs typeface="+mn-cs"/>
              </a:rPr>
              <a:t>, and </a:t>
            </a:r>
            <a:r>
              <a:rPr lang="en-CA" sz="1200" b="0" i="0" kern="1200" dirty="0" err="1" smtClean="0">
                <a:solidFill>
                  <a:schemeClr val="tx1"/>
                </a:solidFill>
                <a:latin typeface="+mn-lt"/>
                <a:ea typeface="+mn-ea"/>
                <a:cs typeface="+mn-cs"/>
              </a:rPr>
              <a:t>Kwun</a:t>
            </a:r>
            <a:r>
              <a:rPr lang="en-CA" sz="1200" b="0" i="0" kern="1200" dirty="0" smtClean="0">
                <a:solidFill>
                  <a:schemeClr val="tx1"/>
                </a:solidFill>
                <a:latin typeface="+mn-lt"/>
                <a:ea typeface="+mn-ea"/>
                <a:cs typeface="+mn-cs"/>
              </a:rPr>
              <a:t> Tong, with </a:t>
            </a:r>
            <a:r>
              <a:rPr lang="en-CA" sz="1200" b="1" i="0" kern="1200" dirty="0" smtClean="0">
                <a:solidFill>
                  <a:schemeClr val="tx1"/>
                </a:solidFill>
                <a:latin typeface="+mn-lt"/>
                <a:ea typeface="+mn-ea"/>
                <a:cs typeface="+mn-cs"/>
              </a:rPr>
              <a:t>57,250 persons per square kilometre</a:t>
            </a:r>
            <a:r>
              <a:rPr lang="en-CA" sz="1200" b="0" i="0" kern="1200" dirty="0" smtClean="0">
                <a:solidFill>
                  <a:schemeClr val="tx1"/>
                </a:solidFill>
                <a:latin typeface="+mn-lt"/>
                <a:ea typeface="+mn-ea"/>
                <a:cs typeface="+mn-cs"/>
              </a:rPr>
              <a:t>, was the most densely populated district among the District Council districts. https://www.gov.hk/en/about/abouthk/factsheets/docs/population.pdf</a:t>
            </a:r>
            <a:endParaRPr lang="en-CA" dirty="0" smtClean="0"/>
          </a:p>
          <a:p>
            <a:endParaRPr lang="en-CA" dirty="0" smtClean="0"/>
          </a:p>
          <a:p>
            <a:r>
              <a:rPr lang="en-CA" dirty="0" smtClean="0"/>
              <a:t>In the book </a:t>
            </a:r>
            <a:r>
              <a:rPr lang="en-CA" dirty="0" err="1" smtClean="0">
                <a:solidFill>
                  <a:schemeClr val="tx1"/>
                </a:solidFill>
                <a:latin typeface="+mn-lt"/>
              </a:rPr>
              <a:t>Arahat</a:t>
            </a:r>
            <a:r>
              <a:rPr lang="en-CA" dirty="0" smtClean="0">
                <a:solidFill>
                  <a:schemeClr val="tx1"/>
                </a:solidFill>
                <a:latin typeface="+mn-lt"/>
              </a:rPr>
              <a:t> </a:t>
            </a:r>
            <a:r>
              <a:rPr lang="en-CA" dirty="0" err="1" smtClean="0">
                <a:solidFill>
                  <a:schemeClr val="tx1"/>
                </a:solidFill>
                <a:latin typeface="+mn-lt"/>
              </a:rPr>
              <a:t>Athersata</a:t>
            </a:r>
            <a:r>
              <a:rPr lang="en-CA" dirty="0" smtClean="0">
                <a:solidFill>
                  <a:schemeClr val="tx1"/>
                </a:solidFill>
                <a:latin typeface="+mn-lt"/>
              </a:rPr>
              <a:t> </a:t>
            </a:r>
            <a:r>
              <a:rPr lang="en-CA" sz="900" dirty="0" smtClean="0">
                <a:solidFill>
                  <a:schemeClr val="tx1"/>
                </a:solidFill>
                <a:latin typeface="+mn-lt"/>
              </a:rPr>
              <a:t>(German edition</a:t>
            </a:r>
            <a:r>
              <a:rPr lang="en-CA" sz="900" baseline="0" dirty="0" smtClean="0">
                <a:solidFill>
                  <a:schemeClr val="tx1"/>
                </a:solidFill>
                <a:latin typeface="+mn-lt"/>
              </a:rPr>
              <a:t> </a:t>
            </a:r>
            <a:r>
              <a:rPr lang="en-CA" sz="900" dirty="0" smtClean="0">
                <a:solidFill>
                  <a:schemeClr val="tx1"/>
                </a:solidFill>
                <a:latin typeface="+mn-lt"/>
              </a:rPr>
              <a:t>1975) by Billy, p.19, The population density should be an </a:t>
            </a:r>
            <a:r>
              <a:rPr lang="en-CA" dirty="0" smtClean="0"/>
              <a:t>average of 12 people /km</a:t>
            </a:r>
            <a:r>
              <a:rPr lang="en-CA" baseline="30000" dirty="0" smtClean="0"/>
              <a:t>2  </a:t>
            </a:r>
            <a:r>
              <a:rPr lang="en-CA" dirty="0" smtClean="0"/>
              <a:t> or 2o.5 acres per person. Each family should have</a:t>
            </a:r>
            <a:r>
              <a:rPr lang="en-CA" baseline="0" dirty="0" smtClean="0"/>
              <a:t> a maximum of</a:t>
            </a:r>
            <a:r>
              <a:rPr lang="en-CA" dirty="0" smtClean="0"/>
              <a:t> 3 children and that the male should only have offspring between the age of</a:t>
            </a:r>
            <a:r>
              <a:rPr lang="en-CA" baseline="0" dirty="0" smtClean="0"/>
              <a:t> </a:t>
            </a:r>
            <a:r>
              <a:rPr lang="en-CA" dirty="0" smtClean="0"/>
              <a:t>30 and 40. In massively overpopulated countries a 7-year complete stoppage of births would be required.</a:t>
            </a:r>
          </a:p>
          <a:p>
            <a:endParaRPr lang="en-CA" sz="1200" b="0" i="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13</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CA" dirty="0"/>
          </a:p>
        </p:txBody>
      </p:sp>
      <p:sp>
        <p:nvSpPr>
          <p:cNvPr id="4" name="Slide Number Placeholder 3"/>
          <p:cNvSpPr>
            <a:spLocks noGrp="1"/>
          </p:cNvSpPr>
          <p:nvPr>
            <p:ph type="sldNum" sz="quarter" idx="10"/>
          </p:nvPr>
        </p:nvSpPr>
        <p:spPr/>
        <p:txBody>
          <a:bodyPr/>
          <a:lstStyle/>
          <a:p>
            <a:fld id="{9D8CDDFA-23FB-4636-B50D-BF60ED038D31}" type="slidenum">
              <a:rPr lang="en-CA" smtClean="0"/>
              <a:pPr/>
              <a:t>18</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CA" sz="1200" b="1" i="0" kern="1200" dirty="0" smtClean="0">
                <a:solidFill>
                  <a:schemeClr val="tx1"/>
                </a:solidFill>
                <a:latin typeface="+mn-lt"/>
                <a:ea typeface="+mn-ea"/>
                <a:cs typeface="+mn-cs"/>
              </a:rPr>
              <a:t>Required Worldwide Measures</a:t>
            </a:r>
          </a:p>
          <a:p>
            <a:r>
              <a:rPr lang="en-CA" sz="1200" b="0" i="0" kern="1200" dirty="0" smtClean="0">
                <a:solidFill>
                  <a:schemeClr val="tx1"/>
                </a:solidFill>
                <a:latin typeface="+mn-lt"/>
                <a:ea typeface="+mn-ea"/>
                <a:cs typeface="+mn-cs"/>
              </a:rPr>
              <a:t>This is just one possibility among many!</a:t>
            </a:r>
          </a:p>
          <a:p>
            <a:r>
              <a:rPr lang="en-CA" sz="1200" b="0" i="0" kern="1200" dirty="0" smtClean="0">
                <a:solidFill>
                  <a:schemeClr val="tx1"/>
                </a:solidFill>
                <a:latin typeface="+mn-lt"/>
                <a:ea typeface="+mn-ea"/>
                <a:cs typeface="+mn-cs"/>
              </a:rPr>
              <a:t>These measures apply to everyone on Earth except for some small, native bush tribes, who have practiced their own form of stringent birth control measures since time immemorial.</a:t>
            </a:r>
          </a:p>
          <a:p>
            <a:r>
              <a:rPr lang="en-CA" sz="1200" b="1" i="0" kern="1200" dirty="0" smtClean="0">
                <a:solidFill>
                  <a:schemeClr val="tx1"/>
                </a:solidFill>
                <a:latin typeface="+mn-lt"/>
                <a:ea typeface="+mn-ea"/>
                <a:cs typeface="+mn-cs"/>
              </a:rPr>
              <a:t>Minimum age for marriage</a:t>
            </a:r>
          </a:p>
          <a:p>
            <a:r>
              <a:rPr lang="en-CA" sz="1200" b="0" i="0" kern="1200" dirty="0" smtClean="0">
                <a:solidFill>
                  <a:schemeClr val="tx1"/>
                </a:solidFill>
                <a:latin typeface="+mn-lt"/>
                <a:ea typeface="+mn-ea"/>
                <a:cs typeface="+mn-cs"/>
              </a:rPr>
              <a:t>female: 25 years</a:t>
            </a:r>
          </a:p>
          <a:p>
            <a:r>
              <a:rPr lang="en-CA" sz="1200" b="0" i="0" kern="1200" dirty="0" smtClean="0">
                <a:solidFill>
                  <a:schemeClr val="tx1"/>
                </a:solidFill>
                <a:latin typeface="+mn-lt"/>
                <a:ea typeface="+mn-ea"/>
                <a:cs typeface="+mn-cs"/>
              </a:rPr>
              <a:t>male: 30 years</a:t>
            </a:r>
          </a:p>
          <a:p>
            <a:r>
              <a:rPr lang="en-CA" sz="1200" b="0" i="0" kern="1200" dirty="0" smtClean="0">
                <a:solidFill>
                  <a:schemeClr val="tx1"/>
                </a:solidFill>
                <a:latin typeface="+mn-lt"/>
                <a:ea typeface="+mn-ea"/>
                <a:cs typeface="+mn-cs"/>
              </a:rPr>
              <a:t/>
            </a:r>
            <a:br>
              <a:rPr lang="en-CA" sz="1200" b="0" i="0" kern="1200" dirty="0" smtClean="0">
                <a:solidFill>
                  <a:schemeClr val="tx1"/>
                </a:solidFill>
                <a:latin typeface="+mn-lt"/>
                <a:ea typeface="+mn-ea"/>
                <a:cs typeface="+mn-cs"/>
              </a:rPr>
            </a:br>
            <a:r>
              <a:rPr lang="en-CA" sz="1200" b="1" i="0" kern="1200" dirty="0" smtClean="0">
                <a:solidFill>
                  <a:schemeClr val="tx1"/>
                </a:solidFill>
                <a:latin typeface="+mn-lt"/>
                <a:ea typeface="+mn-ea"/>
                <a:cs typeface="+mn-cs"/>
              </a:rPr>
              <a:t>Minimum age to produce offspring</a:t>
            </a:r>
          </a:p>
          <a:p>
            <a:r>
              <a:rPr lang="en-CA" sz="1200" b="0" i="0" kern="1200" dirty="0" smtClean="0">
                <a:solidFill>
                  <a:schemeClr val="tx1"/>
                </a:solidFill>
                <a:latin typeface="+mn-lt"/>
                <a:ea typeface="+mn-ea"/>
                <a:cs typeface="+mn-cs"/>
              </a:rPr>
              <a:t>female: 28 years</a:t>
            </a:r>
          </a:p>
          <a:p>
            <a:r>
              <a:rPr lang="en-CA" sz="1200" b="0" i="0" kern="1200" dirty="0" smtClean="0">
                <a:solidFill>
                  <a:schemeClr val="tx1"/>
                </a:solidFill>
                <a:latin typeface="+mn-lt"/>
                <a:ea typeface="+mn-ea"/>
                <a:cs typeface="+mn-cs"/>
              </a:rPr>
              <a:t>male: 32 years</a:t>
            </a:r>
          </a:p>
          <a:p>
            <a:r>
              <a:rPr lang="en-CA" sz="1200" b="0" i="0" kern="1200" dirty="0" smtClean="0">
                <a:solidFill>
                  <a:schemeClr val="tx1"/>
                </a:solidFill>
                <a:latin typeface="+mn-lt"/>
                <a:ea typeface="+mn-ea"/>
                <a:cs typeface="+mn-cs"/>
              </a:rPr>
              <a:t/>
            </a:r>
            <a:br>
              <a:rPr lang="en-CA" sz="1200" b="0" i="0" kern="1200" dirty="0" smtClean="0">
                <a:solidFill>
                  <a:schemeClr val="tx1"/>
                </a:solidFill>
                <a:latin typeface="+mn-lt"/>
                <a:ea typeface="+mn-ea"/>
                <a:cs typeface="+mn-cs"/>
              </a:rPr>
            </a:br>
            <a:r>
              <a:rPr lang="en-CA" sz="1200" b="1" i="0" kern="1200" dirty="0" smtClean="0">
                <a:solidFill>
                  <a:schemeClr val="tx1"/>
                </a:solidFill>
                <a:latin typeface="+mn-lt"/>
                <a:ea typeface="+mn-ea"/>
                <a:cs typeface="+mn-cs"/>
              </a:rPr>
              <a:t>Criteria for procreating</a:t>
            </a:r>
          </a:p>
          <a:p>
            <a:r>
              <a:rPr lang="en-CA" sz="1200" b="0" i="0" kern="1200" dirty="0" smtClean="0">
                <a:solidFill>
                  <a:schemeClr val="tx1"/>
                </a:solidFill>
                <a:latin typeface="+mn-lt"/>
                <a:ea typeface="+mn-ea"/>
                <a:cs typeface="+mn-cs"/>
              </a:rPr>
              <a:t>An existing marriage of at least 3 years</a:t>
            </a:r>
          </a:p>
          <a:p>
            <a:r>
              <a:rPr lang="en-CA" sz="1200" b="0" i="0" kern="1200" dirty="0" smtClean="0">
                <a:solidFill>
                  <a:schemeClr val="tx1"/>
                </a:solidFill>
                <a:latin typeface="+mn-lt"/>
                <a:ea typeface="+mn-ea"/>
                <a:cs typeface="+mn-cs"/>
              </a:rPr>
              <a:t>Proof of a healthy, harmonious marriage</a:t>
            </a:r>
          </a:p>
          <a:p>
            <a:r>
              <a:rPr lang="en-CA" sz="1200" b="0" i="0" kern="1200" dirty="0" smtClean="0">
                <a:solidFill>
                  <a:schemeClr val="tx1"/>
                </a:solidFill>
                <a:latin typeface="+mn-lt"/>
                <a:ea typeface="+mn-ea"/>
                <a:cs typeface="+mn-cs"/>
              </a:rPr>
              <a:t>Proof of irreproachable conduct of the marriage partners</a:t>
            </a:r>
          </a:p>
          <a:p>
            <a:r>
              <a:rPr lang="en-CA" sz="1200" b="0" i="0" kern="1200" dirty="0" smtClean="0">
                <a:solidFill>
                  <a:schemeClr val="tx1"/>
                </a:solidFill>
                <a:latin typeface="+mn-lt"/>
                <a:ea typeface="+mn-ea"/>
                <a:cs typeface="+mn-cs"/>
              </a:rPr>
              <a:t>Proof of ability to raise children</a:t>
            </a:r>
          </a:p>
          <a:p>
            <a:r>
              <a:rPr lang="en-CA" sz="1200" b="0" i="0" kern="1200" dirty="0" smtClean="0">
                <a:solidFill>
                  <a:schemeClr val="tx1"/>
                </a:solidFill>
                <a:latin typeface="+mn-lt"/>
                <a:ea typeface="+mn-ea"/>
                <a:cs typeface="+mn-cs"/>
              </a:rPr>
              <a:t>Proof of health no hereditary and infectious diseases, no addiction to illegal or prescription drugs or to alcohol, etc.</a:t>
            </a:r>
          </a:p>
          <a:p>
            <a:r>
              <a:rPr lang="en-CA" sz="1200" b="0" i="0" kern="1200" dirty="0" smtClean="0">
                <a:solidFill>
                  <a:schemeClr val="tx1"/>
                </a:solidFill>
                <a:latin typeface="+mn-lt"/>
                <a:ea typeface="+mn-ea"/>
                <a:cs typeface="+mn-cs"/>
              </a:rPr>
              <a:t>No affiliation with extremist or subversive groups</a:t>
            </a:r>
          </a:p>
          <a:p>
            <a:r>
              <a:rPr lang="en-CA" sz="1200" b="1" i="0" kern="1200" dirty="0" smtClean="0">
                <a:solidFill>
                  <a:schemeClr val="tx1"/>
                </a:solidFill>
                <a:latin typeface="+mn-lt"/>
                <a:ea typeface="+mn-ea"/>
                <a:cs typeface="+mn-cs"/>
              </a:rPr>
              <a:t>Maximum number of children</a:t>
            </a:r>
          </a:p>
          <a:p>
            <a:r>
              <a:rPr lang="en-CA" sz="1200" b="0" i="0" kern="1200" dirty="0" smtClean="0">
                <a:solidFill>
                  <a:schemeClr val="tx1"/>
                </a:solidFill>
                <a:latin typeface="+mn-lt"/>
                <a:ea typeface="+mn-ea"/>
                <a:cs typeface="+mn-cs"/>
              </a:rPr>
              <a:t>3 children per marriage</a:t>
            </a:r>
          </a:p>
          <a:p>
            <a:r>
              <a:rPr lang="en-CA" sz="1200" b="1" i="0" kern="1200" dirty="0" smtClean="0">
                <a:solidFill>
                  <a:schemeClr val="tx1"/>
                </a:solidFill>
                <a:latin typeface="+mn-lt"/>
                <a:ea typeface="+mn-ea"/>
                <a:cs typeface="+mn-cs"/>
              </a:rPr>
              <a:t>Birth control intervals</a:t>
            </a:r>
          </a:p>
          <a:p>
            <a:r>
              <a:rPr lang="en-CA" dirty="0" smtClean="0"/>
              <a:t>7 years worldwide, total ban against births</a:t>
            </a:r>
          </a:p>
          <a:p>
            <a:r>
              <a:rPr lang="en-CA" dirty="0" smtClean="0"/>
              <a:t>1 year procreation consent (with permission)</a:t>
            </a:r>
          </a:p>
          <a:p>
            <a:r>
              <a:rPr lang="en-CA" dirty="0" smtClean="0"/>
              <a:t>7 years worldwide, total ban against births</a:t>
            </a:r>
          </a:p>
          <a:p>
            <a:r>
              <a:rPr lang="en-CA" dirty="0" smtClean="0"/>
              <a:t>1 year procreation consent (with permission ) </a:t>
            </a:r>
          </a:p>
          <a:p>
            <a:r>
              <a:rPr lang="en-CA" dirty="0" smtClean="0"/>
              <a:t>to be carried out in this manner until the world's population has reached a diminished and normal level of 529,000,000</a:t>
            </a:r>
          </a:p>
          <a:p>
            <a:r>
              <a:rPr lang="en-CA" sz="1200" b="1" i="0" kern="1200" dirty="0" smtClean="0">
                <a:solidFill>
                  <a:schemeClr val="tx1"/>
                </a:solidFill>
                <a:latin typeface="+mn-lt"/>
                <a:ea typeface="+mn-ea"/>
                <a:cs typeface="+mn-cs"/>
              </a:rPr>
              <a:t>Subsequently:</a:t>
            </a:r>
            <a:r>
              <a:rPr lang="en-CA" sz="1200" b="0" i="0" kern="1200" dirty="0" smtClean="0">
                <a:solidFill>
                  <a:schemeClr val="tx1"/>
                </a:solidFill>
                <a:latin typeface="+mn-lt"/>
                <a:ea typeface="+mn-ea"/>
                <a:cs typeface="+mn-cs"/>
              </a:rPr>
              <a:t> Measures concerning the permission to marry and procreate remain in force, but the 7-year cycle of birthrate check is omitted.</a:t>
            </a:r>
          </a:p>
          <a:p>
            <a:r>
              <a:rPr lang="en-CA" sz="1200" b="1" i="0" kern="1200" dirty="0" smtClean="0">
                <a:solidFill>
                  <a:schemeClr val="tx1"/>
                </a:solidFill>
                <a:latin typeface="+mn-lt"/>
                <a:ea typeface="+mn-ea"/>
                <a:cs typeface="+mn-cs"/>
              </a:rPr>
              <a:t>To remain in force</a:t>
            </a:r>
          </a:p>
          <a:p>
            <a:r>
              <a:rPr lang="en-CA" sz="1200" b="0" i="0" kern="1200" dirty="0" smtClean="0">
                <a:solidFill>
                  <a:schemeClr val="tx1"/>
                </a:solidFill>
                <a:latin typeface="+mn-lt"/>
                <a:ea typeface="+mn-ea"/>
                <a:cs typeface="+mn-cs"/>
              </a:rPr>
              <a:t>3 children per marriage (or 3 foster/adopted children)</a:t>
            </a:r>
          </a:p>
          <a:p>
            <a:r>
              <a:rPr lang="en-CA" sz="1200" b="1" i="0" kern="1200" dirty="0" smtClean="0">
                <a:solidFill>
                  <a:schemeClr val="tx1"/>
                </a:solidFill>
                <a:latin typeface="+mn-lt"/>
                <a:ea typeface="+mn-ea"/>
                <a:cs typeface="+mn-cs"/>
              </a:rPr>
              <a:t>Penalties for violations</a:t>
            </a:r>
          </a:p>
          <a:p>
            <a:r>
              <a:rPr lang="en-CA" sz="1200" b="0" i="0" kern="1200" dirty="0" smtClean="0">
                <a:solidFill>
                  <a:schemeClr val="tx1"/>
                </a:solidFill>
                <a:latin typeface="+mn-lt"/>
                <a:ea typeface="+mn-ea"/>
                <a:cs typeface="+mn-cs"/>
              </a:rPr>
              <a:t>Fines equivalent to 10 annual salaries for both offenders</a:t>
            </a:r>
          </a:p>
          <a:p>
            <a:r>
              <a:rPr lang="en-CA" sz="1200" b="0" i="0" kern="1200" dirty="0" smtClean="0">
                <a:solidFill>
                  <a:schemeClr val="tx1"/>
                </a:solidFill>
                <a:latin typeface="+mn-lt"/>
                <a:ea typeface="+mn-ea"/>
                <a:cs typeface="+mn-cs"/>
              </a:rPr>
              <a:t>Sterilization of both offenders</a:t>
            </a:r>
          </a:p>
          <a:p>
            <a:r>
              <a:rPr lang="en-CA" sz="1200" b="0" i="0" kern="1200" dirty="0" smtClean="0">
                <a:solidFill>
                  <a:schemeClr val="tx1"/>
                </a:solidFill>
                <a:latin typeface="+mn-lt"/>
                <a:ea typeface="+mn-ea"/>
                <a:cs typeface="+mn-cs"/>
              </a:rPr>
              <a:t>Castration of offenders involving assault or rape, etc. The offenders are segregated from society and by gender for life</a:t>
            </a:r>
          </a:p>
          <a:p>
            <a:r>
              <a:rPr lang="en-CA" sz="1200" b="0" i="0" kern="1200" dirty="0" smtClean="0">
                <a:solidFill>
                  <a:schemeClr val="tx1"/>
                </a:solidFill>
                <a:latin typeface="+mn-lt"/>
                <a:ea typeface="+mn-ea"/>
                <a:cs typeface="+mn-cs"/>
              </a:rPr>
              <a:t>The offenders' children are taken away from the parents and raised by the state through foster/adoptive parents</a:t>
            </a:r>
          </a:p>
          <a:p>
            <a:r>
              <a:rPr lang="en-CA" sz="1200" b="0" i="0" kern="1200" dirty="0" smtClean="0">
                <a:solidFill>
                  <a:schemeClr val="tx1"/>
                </a:solidFill>
                <a:latin typeface="+mn-lt"/>
                <a:ea typeface="+mn-ea"/>
                <a:cs typeface="+mn-cs"/>
              </a:rPr>
              <a:t>Attention! Please read our interpretation of the </a:t>
            </a:r>
            <a:r>
              <a:rPr lang="en-CA" sz="1200" b="0" i="0" u="none" strike="noStrike" kern="1200" dirty="0" smtClean="0">
                <a:solidFill>
                  <a:schemeClr val="tx1"/>
                </a:solidFill>
                <a:latin typeface="+mn-lt"/>
                <a:ea typeface="+mn-ea"/>
                <a:cs typeface="+mn-cs"/>
                <a:hlinkClick r:id="rId3" tooltip="Birth Rate Check (page does not exist)"/>
              </a:rPr>
              <a:t>7-year cycle of birthrate check</a:t>
            </a:r>
            <a:r>
              <a:rPr lang="en-CA" sz="1200" b="0" i="0" kern="1200" dirty="0" smtClean="0">
                <a:solidFill>
                  <a:schemeClr val="tx1"/>
                </a:solidFill>
                <a:latin typeface="+mn-lt"/>
                <a:ea typeface="+mn-ea"/>
                <a:cs typeface="+mn-cs"/>
              </a:rPr>
              <a:t> that is published in overpopulation pamphlet #3!</a:t>
            </a:r>
          </a:p>
          <a:p>
            <a:r>
              <a:rPr lang="en-CA" sz="1200" b="1" i="0" kern="1200" dirty="0" smtClean="0">
                <a:solidFill>
                  <a:schemeClr val="tx1"/>
                </a:solidFill>
                <a:latin typeface="+mn-lt"/>
                <a:ea typeface="+mn-ea"/>
                <a:cs typeface="+mn-cs"/>
              </a:rPr>
              <a:t>Brutal and inhuman</a:t>
            </a:r>
          </a:p>
          <a:p>
            <a:r>
              <a:rPr lang="en-CA" sz="1200" b="0" i="0" kern="1200" dirty="0" smtClean="0">
                <a:solidFill>
                  <a:schemeClr val="tx1"/>
                </a:solidFill>
                <a:latin typeface="+mn-lt"/>
                <a:ea typeface="+mn-ea"/>
                <a:cs typeface="+mn-cs"/>
              </a:rPr>
              <a:t>What is more brutal, inhuman, and hostile to one's fellowman and life?</a:t>
            </a:r>
          </a:p>
          <a:p>
            <a:r>
              <a:rPr lang="en-CA" sz="1200" b="0" i="0" kern="1200" dirty="0" smtClean="0">
                <a:solidFill>
                  <a:schemeClr val="tx1"/>
                </a:solidFill>
                <a:latin typeface="+mn-lt"/>
                <a:ea typeface="+mn-ea"/>
                <a:cs typeface="+mn-cs"/>
              </a:rPr>
              <a:t>A world overpopulated by human beings, where hunger and misery, privation and brutal deaths reign; where wars, murder and bloodshed, fraud, torture and capital punishment occur daily, along with rape, crime, hatred, epidemics and destruction, vice and addiction; where hatred against all life, and extremism, lies, deceit and degeneration prevail; where millions of people perish daily, suffering horrendous pain, or succumbing to wretched deaths through torture at the hands of their tormentors and executioners, and from hunger and </a:t>
            </a:r>
            <a:r>
              <a:rPr lang="en-CA" sz="1200" b="0" i="0" kern="1200" dirty="0" err="1" smtClean="0">
                <a:solidFill>
                  <a:schemeClr val="tx1"/>
                </a:solidFill>
                <a:latin typeface="+mn-lt"/>
                <a:ea typeface="+mn-ea"/>
                <a:cs typeface="+mn-cs"/>
              </a:rPr>
              <a:t>miseryOR</a:t>
            </a:r>
            <a:endParaRPr lang="en-CA" sz="1200" b="0" i="0" kern="1200" dirty="0" smtClean="0">
              <a:solidFill>
                <a:schemeClr val="tx1"/>
              </a:solidFill>
              <a:latin typeface="+mn-lt"/>
              <a:ea typeface="+mn-ea"/>
              <a:cs typeface="+mn-cs"/>
            </a:endParaRPr>
          </a:p>
          <a:p>
            <a:r>
              <a:rPr lang="en-CA" sz="1200" b="0" i="0" kern="1200" dirty="0" smtClean="0">
                <a:solidFill>
                  <a:schemeClr val="tx1"/>
                </a:solidFill>
                <a:latin typeface="+mn-lt"/>
                <a:ea typeface="+mn-ea"/>
                <a:cs typeface="+mn-cs"/>
              </a:rPr>
              <a:t>A world with a population of average proportions, where all ills, problems and misery become relatively small and normal. A world that is not ruled by hunger and misery. A world in which the fear of war, and all evil, are reduced to the point where the likelihood of a world-unifying peace is actually feasible. This condition would bring about an end to the constant fear of the future and would pave the way to a life of love, logic and reason, among others.</a:t>
            </a:r>
          </a:p>
          <a:p>
            <a:r>
              <a:rPr lang="en-CA" sz="1200" b="0" i="0" kern="1200" dirty="0" smtClean="0">
                <a:solidFill>
                  <a:schemeClr val="tx1"/>
                </a:solidFill>
                <a:latin typeface="+mn-lt"/>
                <a:ea typeface="+mn-ea"/>
                <a:cs typeface="+mn-cs"/>
              </a:rPr>
              <a:t>Why don't you reflect on what kind of world you would like to live in. Does genuine, sincere humanitarianism, love, charity and truth not surpass all false humanitarianism, false charity and lies? Above all ask yourself: "In what type of world do I want my children and my children's children to live?”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latin typeface="+mn-lt"/>
                <a:ea typeface="+mn-ea"/>
                <a:cs typeface="+mn-cs"/>
              </a:rPr>
              <a:t>Billy (excerpt from ‘A Crusade Against Overpopulation’) </a:t>
            </a:r>
            <a:r>
              <a:rPr lang="en-CA" sz="1200" b="0" i="0" kern="1200" baseline="0" dirty="0" smtClean="0">
                <a:solidFill>
                  <a:schemeClr val="tx1"/>
                </a:solidFill>
                <a:latin typeface="+mn-lt"/>
                <a:ea typeface="+mn-ea"/>
                <a:cs typeface="+mn-cs"/>
              </a:rPr>
              <a:t>https://ca.figu.org/figu-articles-on-overpopulation.html</a:t>
            </a:r>
            <a:endParaRPr lang="en-CA" dirty="0" smtClean="0"/>
          </a:p>
          <a:p>
            <a:endParaRPr lang="en-CA"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D8CDDFA-23FB-4636-B50D-BF60ED038D31}" type="slidenum">
              <a:rPr lang="en-CA" smtClean="0"/>
              <a:pPr/>
              <a:t>19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DFCE9AED-85BB-42FE-AEFB-61E020F8050E}"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CE9AED-85BB-42FE-AEFB-61E020F8050E}"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DFCE9AED-85BB-42FE-AEFB-61E020F8050E}"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B82FB64-E302-4361-AA1A-2CD478A24324}" type="datetimeFigureOut">
              <a:rPr lang="en-US" smtClean="0"/>
              <a:pPr/>
              <a:t>9/16/2018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9B82FB64-E302-4361-AA1A-2CD478A24324}" type="datetimeFigureOut">
              <a:rPr lang="en-US" smtClean="0"/>
              <a:pPr/>
              <a:t>9/16/2018</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DFCE9AED-85BB-42FE-AEFB-61E020F8050E}" type="slidenum">
              <a:rPr lang="en-US" smtClean="0"/>
              <a:pPr/>
              <a:t>‹#›</a:t>
            </a:fld>
            <a:endParaRPr lang="en-US"/>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
              <a:srgbClr val="4B27AF"/>
            </a:gs>
            <a:gs pos="49000">
              <a:srgbClr val="0000FF"/>
            </a:gs>
            <a:gs pos="100000">
              <a:schemeClr val="bg2">
                <a:tint val="88000"/>
                <a:satMod val="400000"/>
                <a:alpha val="51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9B82FB64-E302-4361-AA1A-2CD478A24324}" type="datetimeFigureOut">
              <a:rPr lang="en-US" smtClean="0"/>
              <a:pPr/>
              <a:t>9/16/2018</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DFCE9AED-85BB-42FE-AEFB-61E020F8050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split orient="vert"/>
  </p:transition>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file:///C:\Users\Michael\Desktop\Overpopulation%20-%20Future%20Prospects%20and%20Solutions\India%20-%208698.mp4"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7828" r="5788" b="16264"/>
          <a:stretch>
            <a:fillRect/>
          </a:stretch>
        </p:blipFill>
        <p:spPr bwMode="auto">
          <a:xfrm>
            <a:off x="0" y="260648"/>
            <a:ext cx="9144000" cy="6336704"/>
          </a:xfrm>
          <a:prstGeom prst="rect">
            <a:avLst/>
          </a:prstGeom>
          <a:noFill/>
          <a:ln w="9525">
            <a:noFill/>
            <a:miter lim="800000"/>
            <a:headEnd/>
            <a:tailEnd/>
          </a:ln>
          <a:effectLst/>
        </p:spPr>
      </p:pic>
      <p:sp>
        <p:nvSpPr>
          <p:cNvPr id="6" name="Title 5"/>
          <p:cNvSpPr>
            <a:spLocks noGrp="1"/>
          </p:cNvSpPr>
          <p:nvPr>
            <p:ph type="ctrTitle"/>
          </p:nvPr>
        </p:nvSpPr>
        <p:spPr>
          <a:xfrm>
            <a:off x="914400" y="301768"/>
            <a:ext cx="7772400" cy="1975104"/>
          </a:xfrm>
        </p:spPr>
        <p:txBody>
          <a:bodyPr/>
          <a:lstStyle/>
          <a:p>
            <a:pPr lvl="0"/>
            <a:r>
              <a:rPr lang="en-CA" dirty="0" smtClean="0"/>
              <a:t>Runaway Population Growth: Global Impact and Solutions</a:t>
            </a:r>
            <a:br>
              <a:rPr lang="en-CA" dirty="0" smtClean="0"/>
            </a:br>
            <a:r>
              <a:rPr lang="en-CA" dirty="0" smtClean="0"/>
              <a:t>part 2</a:t>
            </a:r>
            <a:br>
              <a:rPr lang="en-CA" dirty="0" smtClean="0"/>
            </a:br>
            <a:r>
              <a:rPr lang="en-CA" dirty="0" smtClean="0"/>
              <a:t/>
            </a:r>
            <a:br>
              <a:rPr lang="en-CA" dirty="0" smtClean="0"/>
            </a:br>
            <a:endParaRPr lang="en-CA" dirty="0"/>
          </a:p>
        </p:txBody>
      </p:sp>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ichael\Desktop\Overpopulation\industry-1752876_1920.png"/>
          <p:cNvPicPr>
            <a:picLocks noChangeAspect="1" noChangeArrowheads="1"/>
          </p:cNvPicPr>
          <p:nvPr/>
        </p:nvPicPr>
        <p:blipFill>
          <a:blip r:embed="rId2" cstate="print"/>
          <a:srcRect/>
          <a:stretch>
            <a:fillRect/>
          </a:stretch>
        </p:blipFill>
        <p:spPr bwMode="auto">
          <a:xfrm>
            <a:off x="18000" y="395372"/>
            <a:ext cx="9108000" cy="6067257"/>
          </a:xfrm>
          <a:prstGeom prst="rect">
            <a:avLst/>
          </a:prstGeom>
          <a:noFill/>
        </p:spPr>
      </p:pic>
      <p:sp>
        <p:nvSpPr>
          <p:cNvPr id="2" name="Title 4"/>
          <p:cNvSpPr txBox="1">
            <a:spLocks/>
          </p:cNvSpPr>
          <p:nvPr/>
        </p:nvSpPr>
        <p:spPr>
          <a:xfrm>
            <a:off x="685800" y="692696"/>
            <a:ext cx="7772400" cy="1836000"/>
          </a:xfrm>
          <a:prstGeom prst="rect">
            <a:avLst/>
          </a:prstGeom>
          <a:solidFill>
            <a:srgbClr val="002060">
              <a:alpha val="69804"/>
            </a:srgbClr>
          </a:solidFill>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GB" sz="3200" spc="-100" dirty="0" smtClean="0">
                <a:latin typeface="Gautami" pitchFamily="34" charset="0"/>
                <a:ea typeface="+mj-ea"/>
                <a:cs typeface="Gautami" pitchFamily="34" charset="0"/>
              </a:rPr>
              <a:t>T</a:t>
            </a:r>
            <a:r>
              <a:rPr kumimoji="0" lang="en-GB" sz="3200" i="0" u="none" strike="noStrike" kern="1200" cap="none" spc="-100" normalizeH="0" baseline="0" noProof="0" dirty="0" smtClean="0">
                <a:ln>
                  <a:noFill/>
                </a:ln>
                <a:effectLst/>
                <a:uLnTx/>
                <a:uFillTx/>
                <a:latin typeface="Gautami" pitchFamily="34" charset="0"/>
                <a:ea typeface="+mj-ea"/>
                <a:cs typeface="Gautami" pitchFamily="34" charset="0"/>
              </a:rPr>
              <a:t>his means that once these resolutions have been implemented, they are already very much out of date. </a:t>
            </a:r>
            <a:endParaRPr kumimoji="0" lang="en-CA" sz="320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dia - 8698.mp4">
            <a:hlinkClick r:id="" action="ppaction://media"/>
          </p:cNvPr>
          <p:cNvPicPr>
            <a:picLocks noRot="1" noChangeAspect="1"/>
          </p:cNvPicPr>
          <p:nvPr>
            <a:videoFile r:link="rId1"/>
          </p:nvPr>
        </p:nvPicPr>
        <p:blipFill>
          <a:blip r:embed="rId4" cstate="print"/>
          <a:stretch>
            <a:fillRect/>
          </a:stretch>
        </p:blipFill>
        <p:spPr>
          <a:xfrm>
            <a:off x="-2" y="-1"/>
            <a:ext cx="9144002" cy="6858001"/>
          </a:xfrm>
          <a:prstGeom prst="rect">
            <a:avLst/>
          </a:prstGeom>
        </p:spPr>
      </p:pic>
      <p:sp>
        <p:nvSpPr>
          <p:cNvPr id="2" name="Title 4"/>
          <p:cNvSpPr txBox="1">
            <a:spLocks/>
          </p:cNvSpPr>
          <p:nvPr/>
        </p:nvSpPr>
        <p:spPr>
          <a:xfrm>
            <a:off x="685800" y="620689"/>
            <a:ext cx="7772400" cy="2592287"/>
          </a:xfrm>
          <a:prstGeom prst="rect">
            <a:avLst/>
          </a:prstGeom>
          <a:solidFill>
            <a:srgbClr val="002060">
              <a:alpha val="69804"/>
            </a:srgbClr>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000" b="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i="0" u="none" strike="noStrike" kern="1200" cap="none" spc="-100" normalizeH="0" baseline="0" noProof="0" dirty="0" smtClean="0">
                <a:ln>
                  <a:noFill/>
                </a:ln>
                <a:effectLst/>
                <a:uLnTx/>
                <a:uFillTx/>
                <a:latin typeface="Gautami" pitchFamily="34" charset="0"/>
                <a:ea typeface="+mj-ea"/>
                <a:cs typeface="Gautami" pitchFamily="34" charset="0"/>
              </a:rPr>
              <a:t>With an average increase of 100 million human beings per year, then by the year 2050 there will be around 12 billion human beings who will populate and torment the Earth.</a:t>
            </a:r>
            <a:endParaRPr kumimoji="0" lang="en-CA" sz="300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ichael\Desktop\Overpopulation\people-2590731_1920.jpg"/>
          <p:cNvPicPr>
            <a:picLocks noChangeAspect="1" noChangeArrowheads="1"/>
          </p:cNvPicPr>
          <p:nvPr/>
        </p:nvPicPr>
        <p:blipFill>
          <a:blip r:embed="rId2" cstate="print"/>
          <a:srcRect/>
          <a:stretch>
            <a:fillRect/>
          </a:stretch>
        </p:blipFill>
        <p:spPr bwMode="auto">
          <a:xfrm>
            <a:off x="18000" y="548680"/>
            <a:ext cx="9108000" cy="5132209"/>
          </a:xfrm>
          <a:prstGeom prst="rect">
            <a:avLst/>
          </a:prstGeom>
          <a:noFill/>
        </p:spPr>
      </p:pic>
      <p:sp>
        <p:nvSpPr>
          <p:cNvPr id="2" name="Title 4"/>
          <p:cNvSpPr txBox="1">
            <a:spLocks/>
          </p:cNvSpPr>
          <p:nvPr/>
        </p:nvSpPr>
        <p:spPr>
          <a:xfrm>
            <a:off x="685800" y="4221088"/>
            <a:ext cx="7772400" cy="2088112"/>
          </a:xfrm>
          <a:prstGeom prst="rect">
            <a:avLst/>
          </a:prstGeom>
          <a:solidFill>
            <a:srgbClr val="002060">
              <a:alpha val="69804"/>
            </a:srgbClr>
          </a:solidFill>
        </p:spPr>
        <p:txBody>
          <a:bodyPr>
            <a:normAutofit/>
          </a:bodyPr>
          <a:lstStyle/>
          <a:p>
            <a:endParaRPr lang="en-CA" dirty="0" smtClean="0"/>
          </a:p>
          <a:p>
            <a:pPr algn="ctr"/>
            <a:r>
              <a:rPr lang="en-CA" sz="3200" dirty="0" smtClean="0"/>
              <a:t>According to Billy and the </a:t>
            </a:r>
            <a:r>
              <a:rPr lang="en-CA" sz="3200" dirty="0" err="1" smtClean="0"/>
              <a:t>Plejaren</a:t>
            </a:r>
            <a:r>
              <a:rPr lang="en-CA" sz="3200" dirty="0" smtClean="0"/>
              <a:t>, the Earth should ideally have 529 Million people (based on 24 million km</a:t>
            </a:r>
            <a:r>
              <a:rPr lang="en-CA" sz="3200" baseline="30000" dirty="0" smtClean="0"/>
              <a:t>2 </a:t>
            </a:r>
            <a:r>
              <a:rPr lang="en-CA" sz="3200" dirty="0" smtClean="0"/>
              <a:t>of arable land in 1975). </a:t>
            </a:r>
          </a:p>
          <a:p>
            <a:endParaRPr lang="en-CA" sz="3200" dirty="0" smtClean="0"/>
          </a:p>
        </p:txBody>
      </p:sp>
    </p:spTree>
  </p:cSld>
  <p:clrMapOvr>
    <a:masterClrMapping/>
  </p:clrMapOvr>
  <p:transition>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ichael\Desktop\Overpopulation\china-1367554_1920.jpg"/>
          <p:cNvPicPr>
            <a:picLocks noChangeAspect="1" noChangeArrowheads="1"/>
          </p:cNvPicPr>
          <p:nvPr/>
        </p:nvPicPr>
        <p:blipFill>
          <a:blip r:embed="rId3" cstate="print"/>
          <a:srcRect/>
          <a:stretch>
            <a:fillRect/>
          </a:stretch>
        </p:blipFill>
        <p:spPr bwMode="auto">
          <a:xfrm>
            <a:off x="0" y="368216"/>
            <a:ext cx="9144000" cy="6119981"/>
          </a:xfrm>
          <a:prstGeom prst="rect">
            <a:avLst/>
          </a:prstGeom>
          <a:noFill/>
        </p:spPr>
      </p:pic>
      <p:sp>
        <p:nvSpPr>
          <p:cNvPr id="2" name="Title 4"/>
          <p:cNvSpPr txBox="1">
            <a:spLocks/>
          </p:cNvSpPr>
          <p:nvPr/>
        </p:nvSpPr>
        <p:spPr>
          <a:xfrm>
            <a:off x="685800" y="4761320"/>
            <a:ext cx="7772400" cy="1548000"/>
          </a:xfrm>
          <a:prstGeom prst="rect">
            <a:avLst/>
          </a:prstGeom>
          <a:solidFill>
            <a:srgbClr val="002060">
              <a:alpha val="69804"/>
            </a:srgbClr>
          </a:solidFill>
        </p:spPr>
        <p:txBody>
          <a:bodyPr>
            <a:normAutofit/>
          </a:bodyPr>
          <a:lstStyle/>
          <a:p>
            <a:endParaRPr lang="en-CA" dirty="0" smtClean="0"/>
          </a:p>
          <a:p>
            <a:pPr algn="ctr"/>
            <a:r>
              <a:rPr lang="en-CA" sz="3200" dirty="0" smtClean="0"/>
              <a:t>Currently (2018) the Earth’s population is almost 17 times the recommended amount!</a:t>
            </a:r>
          </a:p>
        </p:txBody>
      </p:sp>
    </p:spTree>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ichael\Desktop\Overpopulation\united-nations-419885_1920.jpg"/>
          <p:cNvPicPr>
            <a:picLocks noChangeAspect="1" noChangeArrowheads="1"/>
          </p:cNvPicPr>
          <p:nvPr/>
        </p:nvPicPr>
        <p:blipFill>
          <a:blip r:embed="rId2" cstate="print"/>
          <a:srcRect/>
          <a:stretch>
            <a:fillRect/>
          </a:stretch>
        </p:blipFill>
        <p:spPr bwMode="auto">
          <a:xfrm>
            <a:off x="18000" y="1628800"/>
            <a:ext cx="9108000" cy="4615669"/>
          </a:xfrm>
          <a:prstGeom prst="rect">
            <a:avLst/>
          </a:prstGeom>
          <a:noFill/>
        </p:spPr>
      </p:pic>
      <p:sp>
        <p:nvSpPr>
          <p:cNvPr id="4" name="Title 4"/>
          <p:cNvSpPr txBox="1">
            <a:spLocks/>
          </p:cNvSpPr>
          <p:nvPr/>
        </p:nvSpPr>
        <p:spPr>
          <a:xfrm>
            <a:off x="685800" y="512872"/>
            <a:ext cx="7772400" cy="1764000"/>
          </a:xfrm>
          <a:prstGeom prst="rect">
            <a:avLst/>
          </a:prstGeom>
          <a:solidFill>
            <a:srgbClr val="002060">
              <a:alpha val="69804"/>
            </a:srgbClr>
          </a:solidFill>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rPr>
              <a:t>The time has long ago passed, when lax, idiotic, useless and unserviceable international climate-protection agreements can be passed...</a:t>
            </a:r>
            <a:endParaRPr kumimoji="0" lang="en-CA" sz="3200" b="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Michael\Desktop\Overpopulation\tree-718276_1920.jpg"/>
          <p:cNvPicPr>
            <a:picLocks noChangeAspect="1" noChangeArrowheads="1"/>
          </p:cNvPicPr>
          <p:nvPr/>
        </p:nvPicPr>
        <p:blipFill>
          <a:blip r:embed="rId2" cstate="print"/>
          <a:stretch>
            <a:fillRect/>
          </a:stretch>
        </p:blipFill>
        <p:spPr bwMode="auto">
          <a:xfrm>
            <a:off x="0" y="285750"/>
            <a:ext cx="9144000" cy="6234111"/>
          </a:xfrm>
          <a:prstGeom prst="rect">
            <a:avLst/>
          </a:prstGeom>
          <a:noFill/>
        </p:spPr>
      </p:pic>
      <p:sp>
        <p:nvSpPr>
          <p:cNvPr id="3" name="Title 4"/>
          <p:cNvSpPr txBox="1">
            <a:spLocks/>
          </p:cNvSpPr>
          <p:nvPr/>
        </p:nvSpPr>
        <p:spPr>
          <a:xfrm>
            <a:off x="685800" y="512936"/>
            <a:ext cx="7772400" cy="2340000"/>
          </a:xfrm>
          <a:prstGeom prst="rect">
            <a:avLst/>
          </a:prstGeom>
          <a:solidFill>
            <a:srgbClr val="002060">
              <a:alpha val="69804"/>
            </a:srgbClr>
          </a:solidFill>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algn="ctr">
              <a:spcBef>
                <a:spcPct val="0"/>
              </a:spcBef>
            </a:pPr>
            <a:r>
              <a:rPr lang="en-GB" sz="3200" spc="-100" dirty="0" smtClean="0">
                <a:latin typeface="Gautami" pitchFamily="34" charset="0"/>
                <a:ea typeface="+mj-ea"/>
                <a:cs typeface="Gautami" pitchFamily="34" charset="0"/>
              </a:rPr>
              <a:t>...because now intellect and rationality and a resolute, drastic, clear, useful and valuable action are demanded, in order to finally prevent the threatening tragedy of the future. </a:t>
            </a:r>
            <a:endParaRPr lang="en-CA" sz="3200" spc="-100" dirty="0" smtClean="0">
              <a:latin typeface="Gautami" pitchFamily="34" charset="0"/>
              <a:ea typeface="+mj-ea"/>
              <a:cs typeface="Gautami" pitchFamily="34" charset="0"/>
            </a:endParaRPr>
          </a:p>
        </p:txBody>
      </p:sp>
    </p:spTree>
  </p:cSld>
  <p:clrMapOvr>
    <a:masterClrMapping/>
  </p:clrMapOvr>
  <p:transition>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ichael\Desktop\Overpopulation\industry-1761801_1920.jpg"/>
          <p:cNvPicPr>
            <a:picLocks noChangeAspect="1" noChangeArrowheads="1"/>
          </p:cNvPicPr>
          <p:nvPr/>
        </p:nvPicPr>
        <p:blipFill>
          <a:blip r:embed="rId2" cstate="print"/>
          <a:srcRect/>
          <a:stretch>
            <a:fillRect/>
          </a:stretch>
        </p:blipFill>
        <p:spPr bwMode="auto">
          <a:xfrm>
            <a:off x="0" y="383381"/>
            <a:ext cx="9144000" cy="6091238"/>
          </a:xfrm>
          <a:prstGeom prst="rect">
            <a:avLst/>
          </a:prstGeom>
          <a:noFill/>
        </p:spPr>
      </p:pic>
      <p:sp>
        <p:nvSpPr>
          <p:cNvPr id="3" name="Title 4"/>
          <p:cNvSpPr txBox="1">
            <a:spLocks/>
          </p:cNvSpPr>
          <p:nvPr/>
        </p:nvSpPr>
        <p:spPr>
          <a:xfrm>
            <a:off x="685800" y="512936"/>
            <a:ext cx="7772400" cy="2016000"/>
          </a:xfrm>
          <a:prstGeom prst="rect">
            <a:avLst/>
          </a:prstGeom>
          <a:solidFill>
            <a:srgbClr val="002060">
              <a:alpha val="69804"/>
            </a:srgbClr>
          </a:solidFill>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lvl="0" algn="ctr">
              <a:spcBef>
                <a:spcPct val="0"/>
              </a:spcBef>
              <a:defRPr/>
            </a:pPr>
            <a:r>
              <a:rPr lang="en-GB" sz="3200" spc="-100" dirty="0" smtClean="0">
                <a:latin typeface="Gautami" pitchFamily="34" charset="0"/>
                <a:cs typeface="Gautami" pitchFamily="34" charset="0"/>
              </a:rPr>
              <a:t>All nations of the world must very drastically limit emissions worldwide as well as the exploitation of resources. </a:t>
            </a:r>
            <a:endParaRPr lang="en-CA" sz="3200" spc="-100" dirty="0">
              <a:latin typeface="Gautami" pitchFamily="34" charset="0"/>
              <a:cs typeface="Gautami" pitchFamily="34" charset="0"/>
            </a:endParaRPr>
          </a:p>
        </p:txBody>
      </p:sp>
    </p:spTree>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ichael\Desktop\Overpopulation\the-eleventh-hour-1156792_1920.jpg"/>
          <p:cNvPicPr>
            <a:picLocks noChangeAspect="1" noChangeArrowheads="1"/>
          </p:cNvPicPr>
          <p:nvPr/>
        </p:nvPicPr>
        <p:blipFill>
          <a:blip r:embed="rId2" cstate="print"/>
          <a:srcRect/>
          <a:stretch>
            <a:fillRect/>
          </a:stretch>
        </p:blipFill>
        <p:spPr bwMode="auto">
          <a:xfrm>
            <a:off x="0" y="383382"/>
            <a:ext cx="9144000" cy="6091237"/>
          </a:xfrm>
          <a:prstGeom prst="rect">
            <a:avLst/>
          </a:prstGeom>
          <a:noFill/>
        </p:spPr>
      </p:pic>
      <p:sp>
        <p:nvSpPr>
          <p:cNvPr id="4" name="Title 4"/>
          <p:cNvSpPr txBox="1">
            <a:spLocks/>
          </p:cNvSpPr>
          <p:nvPr/>
        </p:nvSpPr>
        <p:spPr>
          <a:xfrm>
            <a:off x="685800" y="512936"/>
            <a:ext cx="7772400" cy="2016000"/>
          </a:xfrm>
          <a:prstGeom prst="rect">
            <a:avLst/>
          </a:prstGeom>
          <a:solidFill>
            <a:srgbClr val="002060">
              <a:alpha val="69804"/>
            </a:srgbClr>
          </a:solidFill>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lvl="0" algn="ctr">
              <a:spcBef>
                <a:spcPct val="0"/>
              </a:spcBef>
              <a:defRPr/>
            </a:pPr>
            <a:r>
              <a:rPr lang="en-GB" sz="3200" spc="-100" dirty="0" smtClean="0">
                <a:latin typeface="Gautami" pitchFamily="34" charset="0"/>
                <a:cs typeface="Gautami" pitchFamily="34" charset="0"/>
              </a:rPr>
              <a:t>All environmental pollution, environmental poisoning and environmental destruction must be immediately forbidden and stopped.</a:t>
            </a:r>
            <a:endParaRPr lang="en-CA" sz="3200" spc="-100" dirty="0">
              <a:latin typeface="Gautami" pitchFamily="34" charset="0"/>
              <a:cs typeface="Gautami" pitchFamily="34" charset="0"/>
            </a:endParaRPr>
          </a:p>
        </p:txBody>
      </p:sp>
    </p:spTree>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ichael\Desktop\Overpopulation\1200px-Traffic_jam_on_Phu_Nhuan_district - Ngô Trun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4"/>
          <p:cNvSpPr txBox="1">
            <a:spLocks/>
          </p:cNvSpPr>
          <p:nvPr/>
        </p:nvSpPr>
        <p:spPr>
          <a:xfrm>
            <a:off x="685800" y="512936"/>
            <a:ext cx="7772400" cy="2412000"/>
          </a:xfrm>
          <a:prstGeom prst="rect">
            <a:avLst/>
          </a:prstGeom>
          <a:solidFill>
            <a:srgbClr val="002060">
              <a:alpha val="69804"/>
            </a:srgbClr>
          </a:solidFill>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lvl="0" algn="ctr">
              <a:spcBef>
                <a:spcPct val="0"/>
              </a:spcBef>
              <a:defRPr/>
            </a:pPr>
            <a:r>
              <a:rPr lang="en-GB" sz="3200" spc="-100" dirty="0" smtClean="0">
                <a:latin typeface="Gautami" pitchFamily="34" charset="0"/>
                <a:cs typeface="Gautami" pitchFamily="34" charset="0"/>
              </a:rPr>
              <a:t>The rapidly increasing overpopulation must be stopped by very quickly introducing and carrying out a worldwide and federally controlled and effective regulation of births.</a:t>
            </a:r>
            <a:endParaRPr lang="en-CA" sz="3200" spc="-100" dirty="0">
              <a:latin typeface="Gautami" pitchFamily="34" charset="0"/>
              <a:cs typeface="Gautami" pitchFamily="34" charset="0"/>
            </a:endParaRPr>
          </a:p>
        </p:txBody>
      </p:sp>
    </p:spTree>
  </p:cSld>
  <p:clrMapOvr>
    <a:masterClrMapping/>
  </p:clrMapOvr>
  <p:transition>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4000" y="1844824"/>
          <a:ext cx="6096000" cy="2560320"/>
        </p:xfrm>
        <a:graphic>
          <a:graphicData uri="http://schemas.openxmlformats.org/drawingml/2006/table">
            <a:tbl>
              <a:tblPr>
                <a:tableStyleId>{5C22544A-7EE6-4342-B048-85BDC9FD1C3A}</a:tableStyleId>
              </a:tblPr>
              <a:tblGrid>
                <a:gridCol w="3048000"/>
                <a:gridCol w="3048000"/>
              </a:tblGrid>
              <a:tr h="370840">
                <a:tc>
                  <a:txBody>
                    <a:bodyPr/>
                    <a:lstStyle/>
                    <a:p>
                      <a:r>
                        <a:rPr lang="en-CA" dirty="0" smtClean="0">
                          <a:solidFill>
                            <a:schemeClr val="tx1"/>
                          </a:solidFill>
                        </a:rPr>
                        <a:t>7 years</a:t>
                      </a:r>
                      <a:endParaRPr lang="en-C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BF5">
                        <a:alpha val="0"/>
                      </a:srgbClr>
                    </a:solidFill>
                  </a:tcPr>
                </a:tc>
                <a:tc>
                  <a:txBody>
                    <a:bodyPr/>
                    <a:lstStyle/>
                    <a:p>
                      <a:r>
                        <a:rPr lang="en-CA" dirty="0" smtClean="0">
                          <a:solidFill>
                            <a:schemeClr val="tx1"/>
                          </a:solidFill>
                        </a:rPr>
                        <a:t>Worldwide total ban against births</a:t>
                      </a:r>
                      <a:endParaRPr lang="en-CA" dirty="0">
                        <a:solidFill>
                          <a:schemeClr val="tx1"/>
                        </a:solidFill>
                      </a:endParaRPr>
                    </a:p>
                  </a:txBody>
                  <a:tcPr>
                    <a:lnL w="12700" cap="flat" cmpd="sng" algn="ctr">
                      <a:solidFill>
                        <a:schemeClr val="tx1"/>
                      </a:solidFill>
                      <a:prstDash val="solid"/>
                      <a:round/>
                      <a:headEnd type="none" w="med" len="med"/>
                      <a:tailEnd type="none" w="med" len="med"/>
                    </a:lnL>
                    <a:solidFill>
                      <a:srgbClr val="E7EBF5">
                        <a:alpha val="0"/>
                      </a:srgbClr>
                    </a:solidFill>
                  </a:tcPr>
                </a:tc>
              </a:tr>
              <a:tr h="370840">
                <a:tc>
                  <a:txBody>
                    <a:bodyPr/>
                    <a:lstStyle/>
                    <a:p>
                      <a:r>
                        <a:rPr lang="en-CA" dirty="0" smtClean="0">
                          <a:solidFill>
                            <a:schemeClr val="tx1"/>
                          </a:solidFill>
                        </a:rPr>
                        <a:t>1 year </a:t>
                      </a:r>
                      <a:endParaRPr lang="en-CA" dirty="0">
                        <a:solidFill>
                          <a:schemeClr val="tx1"/>
                        </a:solidFill>
                      </a:endParaRPr>
                    </a:p>
                  </a:txBody>
                  <a:tcPr>
                    <a:lnT w="12700" cap="flat" cmpd="sng" algn="ctr">
                      <a:solidFill>
                        <a:schemeClr val="tx1"/>
                      </a:solidFill>
                      <a:prstDash val="solid"/>
                      <a:round/>
                      <a:headEnd type="none" w="med" len="med"/>
                      <a:tailEnd type="none" w="med" len="med"/>
                    </a:lnT>
                    <a:solidFill>
                      <a:srgbClr val="E7EBF5">
                        <a:alpha val="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tx1"/>
                          </a:solidFill>
                        </a:rPr>
                        <a:t>Procreation consent (with permission)</a:t>
                      </a:r>
                      <a:endParaRPr lang="en-CA" dirty="0">
                        <a:solidFill>
                          <a:schemeClr val="tx1"/>
                        </a:solidFill>
                      </a:endParaRPr>
                    </a:p>
                  </a:txBody>
                  <a:tcPr>
                    <a:solidFill>
                      <a:srgbClr val="E7EBF5">
                        <a:alpha val="0"/>
                      </a:srgb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tx1"/>
                          </a:solidFill>
                        </a:rPr>
                        <a:t>7 years</a:t>
                      </a:r>
                    </a:p>
                    <a:p>
                      <a:endParaRPr lang="en-CA" dirty="0">
                        <a:solidFill>
                          <a:schemeClr val="tx1"/>
                        </a:solidFill>
                      </a:endParaRPr>
                    </a:p>
                  </a:txBody>
                  <a:tcPr>
                    <a:solidFill>
                      <a:srgbClr val="E7EBF5">
                        <a:alpha val="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tx1"/>
                          </a:solidFill>
                        </a:rPr>
                        <a:t>Worldwide total ban against births</a:t>
                      </a:r>
                      <a:endParaRPr lang="en-CA" dirty="0">
                        <a:solidFill>
                          <a:schemeClr val="tx1"/>
                        </a:solidFill>
                      </a:endParaRPr>
                    </a:p>
                  </a:txBody>
                  <a:tcPr>
                    <a:solidFill>
                      <a:srgbClr val="E7EBF5">
                        <a:alpha val="0"/>
                      </a:srgb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tx1"/>
                          </a:solidFill>
                        </a:rPr>
                        <a:t>1 year </a:t>
                      </a:r>
                    </a:p>
                    <a:p>
                      <a:endParaRPr lang="en-CA" dirty="0">
                        <a:solidFill>
                          <a:schemeClr val="tx1"/>
                        </a:solidFill>
                      </a:endParaRPr>
                    </a:p>
                  </a:txBody>
                  <a:tcPr>
                    <a:solidFill>
                      <a:srgbClr val="E7EBF5">
                        <a:alpha val="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tx1"/>
                          </a:solidFill>
                        </a:rPr>
                        <a:t>Procreation consent (with permission)</a:t>
                      </a:r>
                      <a:endParaRPr lang="en-CA" dirty="0">
                        <a:solidFill>
                          <a:schemeClr val="tx1"/>
                        </a:solidFill>
                      </a:endParaRPr>
                    </a:p>
                  </a:txBody>
                  <a:tcPr>
                    <a:solidFill>
                      <a:srgbClr val="E7EBF5">
                        <a:alpha val="0"/>
                      </a:srgbClr>
                    </a:solidFill>
                  </a:tcPr>
                </a:tc>
              </a:tr>
            </a:tbl>
          </a:graphicData>
        </a:graphic>
      </p:graphicFrame>
      <p:sp>
        <p:nvSpPr>
          <p:cNvPr id="6" name="Title 4"/>
          <p:cNvSpPr txBox="1">
            <a:spLocks/>
          </p:cNvSpPr>
          <p:nvPr/>
        </p:nvSpPr>
        <p:spPr>
          <a:xfrm>
            <a:off x="2286000" y="620688"/>
            <a:ext cx="4572000" cy="864000"/>
          </a:xfrm>
          <a:prstGeom prst="rect">
            <a:avLst/>
          </a:prstGeom>
          <a:solidFill>
            <a:srgbClr val="002060">
              <a:alpha val="69804"/>
            </a:srgbClr>
          </a:solidFill>
        </p:spPr>
        <p:txBody>
          <a:bodyPr>
            <a:normAutofit lnSpcReduction="10000"/>
          </a:bodyPr>
          <a:lstStyle/>
          <a:p>
            <a:pPr algn="ctr">
              <a:spcBef>
                <a:spcPct val="0"/>
              </a:spcBef>
              <a:defRPr/>
            </a:pPr>
            <a:endParaRPr lang="en-CA" sz="2000" b="1" dirty="0" smtClean="0"/>
          </a:p>
          <a:p>
            <a:pPr algn="ctr">
              <a:spcBef>
                <a:spcPct val="0"/>
              </a:spcBef>
              <a:defRPr/>
            </a:pPr>
            <a:r>
              <a:rPr lang="en-CA" sz="3200" b="1" dirty="0" smtClean="0"/>
              <a:t>Birth Control Intervals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CA" sz="38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
        <p:nvSpPr>
          <p:cNvPr id="7" name="Title 4"/>
          <p:cNvSpPr txBox="1">
            <a:spLocks/>
          </p:cNvSpPr>
          <p:nvPr/>
        </p:nvSpPr>
        <p:spPr>
          <a:xfrm>
            <a:off x="972000" y="4869160"/>
            <a:ext cx="7200000" cy="1440000"/>
          </a:xfrm>
          <a:prstGeom prst="rect">
            <a:avLst/>
          </a:prstGeom>
          <a:solidFill>
            <a:srgbClr val="002060">
              <a:alpha val="69804"/>
            </a:srgbClr>
          </a:solidFill>
        </p:spPr>
        <p:txBody>
          <a:bodyPr>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i="0" u="none" strike="noStrike" kern="1200" cap="none" spc="-100" normalizeH="0" baseline="0" noProof="0" dirty="0" smtClean="0">
              <a:ln>
                <a:noFill/>
              </a:ln>
              <a:effectLst/>
              <a:uLnTx/>
              <a:uFillTx/>
              <a:latin typeface="Gautami" pitchFamily="34" charset="0"/>
              <a:ea typeface="+mj-ea"/>
              <a:cs typeface="Gautami" pitchFamily="34" charset="0"/>
            </a:endParaRPr>
          </a:p>
          <a:p>
            <a:pPr algn="ctr"/>
            <a:r>
              <a:rPr lang="en-CA" sz="5900" dirty="0" smtClean="0">
                <a:latin typeface="Gautami" pitchFamily="34" charset="0"/>
                <a:cs typeface="Gautami" pitchFamily="34" charset="0"/>
              </a:rPr>
              <a:t>to be carried out in this manner</a:t>
            </a:r>
          </a:p>
          <a:p>
            <a:pPr algn="ctr"/>
            <a:r>
              <a:rPr lang="en-CA" sz="5900" dirty="0" smtClean="0">
                <a:latin typeface="Gautami" pitchFamily="34" charset="0"/>
                <a:cs typeface="Gautami" pitchFamily="34" charset="0"/>
              </a:rPr>
              <a:t> until the world's population has reached a diminished and normal level of 529,000,000</a:t>
            </a:r>
            <a:r>
              <a:rPr lang="en-CA" sz="2800" dirty="0" smtClean="0">
                <a:latin typeface="Gautami" pitchFamily="34" charset="0"/>
                <a:cs typeface="Gautami" pitchFamily="34" charset="0"/>
              </a:rPr>
              <a:t/>
            </a:r>
            <a:br>
              <a:rPr lang="en-CA" sz="2800" dirty="0" smtClean="0">
                <a:latin typeface="Gautami" pitchFamily="34" charset="0"/>
                <a:cs typeface="Gautami" pitchFamily="34" charset="0"/>
              </a:rPr>
            </a:br>
            <a:endParaRPr lang="en-CA" sz="2800" dirty="0" smtClean="0">
              <a:latin typeface="Gautami" pitchFamily="34" charset="0"/>
              <a:cs typeface="Gautami" pitchFamily="34" charset="0"/>
            </a:endParaRPr>
          </a:p>
          <a:p>
            <a:pPr algn="ctr">
              <a:spcBef>
                <a:spcPct val="0"/>
              </a:spcBef>
              <a:defRPr/>
            </a:pPr>
            <a:endParaRPr lang="en-CA" sz="3200" b="1" dirty="0" smtClean="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CA" sz="38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ransition>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972000" y="620688"/>
            <a:ext cx="7200000" cy="1404000"/>
          </a:xfrm>
          <a:prstGeom prst="rect">
            <a:avLst/>
          </a:prstGeom>
          <a:solidFill>
            <a:srgbClr val="002060">
              <a:alpha val="69804"/>
            </a:srgbClr>
          </a:solidFill>
        </p:spPr>
        <p:txBody>
          <a:bodyP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lvl="0" algn="ctr">
              <a:spcBef>
                <a:spcPct val="0"/>
              </a:spcBef>
              <a:defRPr/>
            </a:pPr>
            <a:r>
              <a:rPr lang="en-CA" sz="3600" dirty="0" smtClean="0"/>
              <a:t>Elaboration of data by United Nations, Department of Economic and Social Affairs, Population Division</a:t>
            </a:r>
          </a:p>
          <a:p>
            <a:pPr lvl="0" algn="ctr">
              <a:spcBef>
                <a:spcPct val="0"/>
              </a:spcBef>
              <a:defRPr/>
            </a:pPr>
            <a:endParaRPr lang="en-GB" sz="2000" spc="-100" dirty="0" smtClean="0">
              <a:latin typeface="Gautami" pitchFamily="34" charset="0"/>
              <a:ea typeface="+mj-ea"/>
              <a:cs typeface="Gautami" pitchFamily="34" charset="0"/>
            </a:endParaRPr>
          </a:p>
          <a:p>
            <a:pPr lvl="0" algn="ctr">
              <a:spcBef>
                <a:spcPct val="0"/>
              </a:spcBef>
              <a:defRPr/>
            </a:pPr>
            <a:r>
              <a:rPr lang="en-GB" sz="2000" spc="-100" dirty="0" smtClean="0">
                <a:latin typeface="Gautami" pitchFamily="34" charset="0"/>
                <a:ea typeface="+mj-ea"/>
                <a:cs typeface="Gautami" pitchFamily="34" charset="0"/>
              </a:rPr>
              <a:t>http://www.worldometers.info/world-population/world-population-by-year</a:t>
            </a:r>
            <a:endParaRPr kumimoji="0" lang="en-GB" sz="2000" i="0" u="none" strike="noStrike" kern="1200" cap="none" spc="-100" normalizeH="0" baseline="0" noProof="0" dirty="0" smtClean="0">
              <a:ln>
                <a:noFill/>
              </a:ln>
              <a:effectLst/>
              <a:uLnTx/>
              <a:uFillTx/>
              <a:latin typeface="Gautami" pitchFamily="34" charset="0"/>
              <a:ea typeface="+mj-ea"/>
              <a:cs typeface="Gautami" pitchFamily="34" charset="0"/>
            </a:endParaRPr>
          </a:p>
        </p:txBody>
      </p:sp>
      <p:sp>
        <p:nvSpPr>
          <p:cNvPr id="307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r>
            <a:br>
              <a:rPr kumimoji="0" lang="en-US" sz="1800" b="0" i="0" u="none" strike="noStrike" cap="none" normalizeH="0" baseline="0" smtClean="0">
                <a:ln>
                  <a:noFill/>
                </a:ln>
                <a:solidFill>
                  <a:schemeClr val="tx1"/>
                </a:solidFill>
                <a:effectLst/>
                <a:latin typeface="Arial" charset="0"/>
                <a:cs typeface="Arial" charset="0"/>
              </a:rPr>
            </a:br>
            <a:endParaRPr kumimoji="0" lang="en-US" sz="1800" b="0" i="0" u="none" strike="noStrike" cap="none" normalizeH="0" baseline="0" smtClean="0">
              <a:ln>
                <a:noFill/>
              </a:ln>
              <a:solidFill>
                <a:schemeClr val="tx1"/>
              </a:solidFill>
              <a:effectLst/>
              <a:latin typeface="Arial" charset="0"/>
              <a:cs typeface="Arial" charset="0"/>
            </a:endParaRPr>
          </a:p>
        </p:txBody>
      </p:sp>
      <p:graphicFrame>
        <p:nvGraphicFramePr>
          <p:cNvPr id="9" name="Table 8"/>
          <p:cNvGraphicFramePr>
            <a:graphicFrameLocks noGrp="1"/>
          </p:cNvGraphicFramePr>
          <p:nvPr/>
        </p:nvGraphicFramePr>
        <p:xfrm>
          <a:off x="2699792" y="2429272"/>
          <a:ext cx="4464496" cy="3169920"/>
        </p:xfrm>
        <a:graphic>
          <a:graphicData uri="http://schemas.openxmlformats.org/drawingml/2006/table">
            <a:tbl>
              <a:tblPr>
                <a:tableStyleId>{2A488322-F2BA-4B5B-9748-0D474271808F}</a:tableStyleId>
              </a:tblPr>
              <a:tblGrid>
                <a:gridCol w="1296144"/>
                <a:gridCol w="3168352"/>
              </a:tblGrid>
              <a:tr h="370840">
                <a:tc>
                  <a:txBody>
                    <a:bodyPr/>
                    <a:lstStyle/>
                    <a:p>
                      <a:r>
                        <a:rPr lang="en-CA" sz="2000" dirty="0" smtClean="0">
                          <a:solidFill>
                            <a:schemeClr val="tx1"/>
                          </a:solidFill>
                          <a:latin typeface="Gautami" pitchFamily="34" charset="0"/>
                          <a:cs typeface="Gautami" pitchFamily="34" charset="0"/>
                        </a:rPr>
                        <a:t>2010</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b="0" dirty="0" smtClean="0">
                          <a:solidFill>
                            <a:schemeClr val="tx1"/>
                          </a:solidFill>
                          <a:latin typeface="Gautami" pitchFamily="34" charset="0"/>
                          <a:cs typeface="Gautami" pitchFamily="34" charset="0"/>
                        </a:rPr>
                        <a:t>6,958,169,159</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2011</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CA" sz="2000" b="0" i="0" kern="1200" dirty="0" smtClean="0">
                          <a:solidFill>
                            <a:schemeClr val="tx1"/>
                          </a:solidFill>
                          <a:latin typeface="Gautami" pitchFamily="34" charset="0"/>
                          <a:ea typeface="+mn-ea"/>
                          <a:cs typeface="Gautami" pitchFamily="34" charset="0"/>
                        </a:rPr>
                        <a:t>7,043,008,586</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2012</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CA" sz="2000" b="0" i="0" kern="1200" dirty="0" smtClean="0">
                          <a:solidFill>
                            <a:schemeClr val="tx1"/>
                          </a:solidFill>
                          <a:latin typeface="Gautami" pitchFamily="34" charset="0"/>
                          <a:ea typeface="+mn-ea"/>
                          <a:cs typeface="Gautami" pitchFamily="34" charset="0"/>
                        </a:rPr>
                        <a:t>7,128,176,935</a:t>
                      </a:r>
                      <a:r>
                        <a:rPr lang="en-CA" sz="2000" b="0" dirty="0" smtClean="0">
                          <a:solidFill>
                            <a:schemeClr val="tx1"/>
                          </a:solidFill>
                          <a:latin typeface="Gautami" pitchFamily="34" charset="0"/>
                          <a:cs typeface="Gautami" pitchFamily="34" charset="0"/>
                        </a:rPr>
                        <a:t> </a:t>
                      </a:r>
                      <a:endParaRPr lang="en-CA" sz="2000" b="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2013</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CA" sz="2000" b="0" i="0" kern="1200" dirty="0" smtClean="0">
                          <a:solidFill>
                            <a:schemeClr val="tx1"/>
                          </a:solidFill>
                          <a:latin typeface="Gautami" pitchFamily="34" charset="0"/>
                          <a:ea typeface="+mn-ea"/>
                          <a:cs typeface="Gautami" pitchFamily="34" charset="0"/>
                        </a:rPr>
                        <a:t>7,213,426,452</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2014</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CA" sz="2000" b="0" i="0" kern="1200" dirty="0" smtClean="0">
                          <a:solidFill>
                            <a:schemeClr val="tx1"/>
                          </a:solidFill>
                          <a:latin typeface="Gautami" pitchFamily="34" charset="0"/>
                          <a:ea typeface="+mn-ea"/>
                          <a:cs typeface="Gautami" pitchFamily="34" charset="0"/>
                        </a:rPr>
                        <a:t>7,298,453,033</a:t>
                      </a:r>
                      <a:endParaRPr lang="en-CA" sz="2000" b="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2015</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CA" sz="2000" b="0" i="0" kern="1200" dirty="0" smtClean="0">
                          <a:solidFill>
                            <a:schemeClr val="tx1"/>
                          </a:solidFill>
                          <a:latin typeface="Gautami" pitchFamily="34" charset="0"/>
                          <a:ea typeface="+mn-ea"/>
                          <a:cs typeface="Gautami" pitchFamily="34" charset="0"/>
                        </a:rPr>
                        <a:t>7,383,008,820</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2016</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CA" sz="2000" b="0" i="0" kern="1200" dirty="0" smtClean="0">
                          <a:solidFill>
                            <a:schemeClr val="tx1"/>
                          </a:solidFill>
                          <a:latin typeface="Gautami" pitchFamily="34" charset="0"/>
                          <a:ea typeface="+mn-ea"/>
                          <a:cs typeface="Gautami" pitchFamily="34" charset="0"/>
                        </a:rPr>
                        <a:t>7,466,964,280</a:t>
                      </a:r>
                      <a:endParaRPr lang="en-CA" sz="2000" b="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2017</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CA" sz="2000" b="0" i="0" kern="1200" dirty="0" smtClean="0">
                          <a:solidFill>
                            <a:schemeClr val="tx1"/>
                          </a:solidFill>
                          <a:latin typeface="Gautami" pitchFamily="34" charset="0"/>
                          <a:ea typeface="+mn-ea"/>
                          <a:cs typeface="Gautami" pitchFamily="34" charset="0"/>
                        </a:rPr>
                        <a:t>7,550,262,101</a:t>
                      </a:r>
                      <a:endParaRPr lang="en-CA" sz="2000" b="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hael\Desktop\Overpopulation\city-628648_1920.jpg"/>
          <p:cNvPicPr>
            <a:picLocks noChangeAspect="1" noChangeArrowheads="1"/>
          </p:cNvPicPr>
          <p:nvPr/>
        </p:nvPicPr>
        <p:blipFill>
          <a:blip r:embed="rId2" cstate="print"/>
          <a:srcRect b="27749"/>
          <a:stretch>
            <a:fillRect/>
          </a:stretch>
        </p:blipFill>
        <p:spPr bwMode="auto">
          <a:xfrm>
            <a:off x="485800" y="476672"/>
            <a:ext cx="8172400" cy="5904656"/>
          </a:xfrm>
          <a:prstGeom prst="rect">
            <a:avLst/>
          </a:prstGeom>
          <a:noFill/>
        </p:spPr>
      </p:pic>
      <p:sp>
        <p:nvSpPr>
          <p:cNvPr id="3" name="Title 4"/>
          <p:cNvSpPr txBox="1">
            <a:spLocks/>
          </p:cNvSpPr>
          <p:nvPr/>
        </p:nvSpPr>
        <p:spPr>
          <a:xfrm>
            <a:off x="685800" y="512936"/>
            <a:ext cx="7772400" cy="2376000"/>
          </a:xfrm>
          <a:prstGeom prst="rect">
            <a:avLst/>
          </a:prstGeom>
          <a:solidFill>
            <a:srgbClr val="002060">
              <a:alpha val="69804"/>
            </a:srgbClr>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lvl="0" algn="ctr">
              <a:spcBef>
                <a:spcPct val="0"/>
              </a:spcBef>
              <a:defRPr/>
            </a:pPr>
            <a:r>
              <a:rPr lang="en-GB" sz="3200" spc="-100" dirty="0" smtClean="0">
                <a:latin typeface="Gautami" pitchFamily="34" charset="0"/>
                <a:cs typeface="Gautami" pitchFamily="34" charset="0"/>
              </a:rPr>
              <a:t>Only in this way can the widespread human tragedy still abate, which menacingly looms on the Earth-human being’s horizon of destiny.</a:t>
            </a:r>
            <a:endParaRPr lang="en-CA" sz="3200" spc="-100" dirty="0">
              <a:latin typeface="Gautami" pitchFamily="34" charset="0"/>
              <a:cs typeface="Gautami" pitchFamily="34" charset="0"/>
            </a:endParaRPr>
          </a:p>
        </p:txBody>
      </p:sp>
    </p:spTree>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Michael\Desktop\Overpopulation\earth-1149733_1920.jpg"/>
          <p:cNvPicPr>
            <a:picLocks noChangeAspect="1" noChangeArrowheads="1"/>
          </p:cNvPicPr>
          <p:nvPr/>
        </p:nvPicPr>
        <p:blipFill>
          <a:blip r:embed="rId2" cstate="print"/>
          <a:srcRect/>
          <a:stretch>
            <a:fillRect/>
          </a:stretch>
        </p:blipFill>
        <p:spPr bwMode="auto">
          <a:xfrm>
            <a:off x="24839" y="404664"/>
            <a:ext cx="9094323" cy="6048672"/>
          </a:xfrm>
          <a:prstGeom prst="rect">
            <a:avLst/>
          </a:prstGeom>
          <a:noFill/>
        </p:spPr>
      </p:pic>
      <p:sp>
        <p:nvSpPr>
          <p:cNvPr id="4" name="Title 4"/>
          <p:cNvSpPr txBox="1">
            <a:spLocks/>
          </p:cNvSpPr>
          <p:nvPr/>
        </p:nvSpPr>
        <p:spPr>
          <a:xfrm>
            <a:off x="685800" y="512936"/>
            <a:ext cx="7772400" cy="2376000"/>
          </a:xfrm>
          <a:prstGeom prst="rect">
            <a:avLst/>
          </a:prstGeom>
          <a:solidFill>
            <a:srgbClr val="002060">
              <a:alpha val="69804"/>
            </a:srgbClr>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lvl="0" algn="ctr">
              <a:spcBef>
                <a:spcPct val="0"/>
              </a:spcBef>
              <a:defRPr/>
            </a:pPr>
            <a:r>
              <a:rPr lang="en-GB" sz="3200" spc="-100" dirty="0" smtClean="0">
                <a:latin typeface="Gautami" pitchFamily="34" charset="0"/>
                <a:cs typeface="Gautami" pitchFamily="34" charset="0"/>
              </a:rPr>
              <a:t>For further articles on overpopulation:</a:t>
            </a:r>
          </a:p>
          <a:p>
            <a:pPr algn="ctr">
              <a:spcBef>
                <a:spcPct val="0"/>
              </a:spcBef>
              <a:defRPr/>
            </a:pPr>
            <a:r>
              <a:rPr lang="en-GB" sz="3200" spc="-100" dirty="0" smtClean="0">
                <a:latin typeface="Gautami" pitchFamily="34" charset="0"/>
                <a:cs typeface="Gautami" pitchFamily="34" charset="0"/>
              </a:rPr>
              <a:t>https://ca.figu.org/figu-articles-on-overpopulation.html</a:t>
            </a:r>
            <a:endParaRPr lang="en-CA" sz="3200" dirty="0" smtClean="0"/>
          </a:p>
        </p:txBody>
      </p:sp>
    </p:spTree>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rcRect l="5113" r="6688"/>
          <a:stretch>
            <a:fillRect/>
          </a:stretch>
        </p:blipFill>
        <p:spPr bwMode="auto">
          <a:xfrm>
            <a:off x="0" y="466756"/>
            <a:ext cx="9143999" cy="5827160"/>
          </a:xfrm>
          <a:prstGeom prst="rect">
            <a:avLst/>
          </a:prstGeom>
          <a:noFill/>
          <a:ln w="9525">
            <a:noFill/>
            <a:miter lim="800000"/>
            <a:headEnd/>
            <a:tailEnd/>
          </a:ln>
        </p:spPr>
      </p:pic>
      <p:sp>
        <p:nvSpPr>
          <p:cNvPr id="5" name="TextBox 4"/>
          <p:cNvSpPr txBox="1"/>
          <p:nvPr/>
        </p:nvSpPr>
        <p:spPr>
          <a:xfrm>
            <a:off x="1907704" y="3429000"/>
            <a:ext cx="4871205" cy="369332"/>
          </a:xfrm>
          <a:prstGeom prst="rect">
            <a:avLst/>
          </a:prstGeom>
          <a:noFill/>
        </p:spPr>
        <p:txBody>
          <a:bodyPr wrap="none" rtlCol="0">
            <a:spAutoFit/>
          </a:bodyPr>
          <a:lstStyle/>
          <a:p>
            <a:r>
              <a:rPr lang="en-CA" dirty="0" smtClean="0">
                <a:solidFill>
                  <a:schemeClr val="bg1"/>
                </a:solidFill>
              </a:rPr>
              <a:t>http://www.worldometers.info/world-population</a:t>
            </a:r>
            <a:r>
              <a:rPr lang="en-CA" dirty="0" smtClean="0"/>
              <a:t>/</a:t>
            </a:r>
            <a:endParaRPr lang="en-CA" dirty="0"/>
          </a:p>
        </p:txBody>
      </p:sp>
    </p:spTree>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ichael\Pictures\Beamship Photos\f0171.jpg"/>
          <p:cNvPicPr>
            <a:picLocks noChangeAspect="1" noChangeArrowheads="1"/>
          </p:cNvPicPr>
          <p:nvPr/>
        </p:nvPicPr>
        <p:blipFill>
          <a:blip r:embed="rId2" cstate="print"/>
          <a:srcRect/>
          <a:stretch>
            <a:fillRect/>
          </a:stretch>
        </p:blipFill>
        <p:spPr bwMode="auto">
          <a:xfrm>
            <a:off x="0" y="491589"/>
            <a:ext cx="9144000" cy="5844988"/>
          </a:xfrm>
          <a:prstGeom prst="rect">
            <a:avLst/>
          </a:prstGeom>
          <a:noFill/>
        </p:spPr>
      </p:pic>
      <p:sp>
        <p:nvSpPr>
          <p:cNvPr id="8" name="Title 4"/>
          <p:cNvSpPr txBox="1">
            <a:spLocks/>
          </p:cNvSpPr>
          <p:nvPr/>
        </p:nvSpPr>
        <p:spPr>
          <a:xfrm>
            <a:off x="1836000" y="620688"/>
            <a:ext cx="5472000" cy="828000"/>
          </a:xfrm>
          <a:prstGeom prst="rect">
            <a:avLst/>
          </a:prstGeom>
          <a:solidFill>
            <a:srgbClr val="002060">
              <a:alpha val="69804"/>
            </a:srgbClr>
          </a:solidFill>
        </p:spPr>
        <p:txBody>
          <a:bodyP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800" i="0" u="none" strike="noStrike" kern="1200" cap="none" spc="-100" normalizeH="0" baseline="0" noProof="0" dirty="0" smtClean="0">
                <a:ln>
                  <a:noFill/>
                </a:ln>
                <a:effectLst/>
                <a:uLnTx/>
                <a:uFillTx/>
                <a:latin typeface="Gautami" pitchFamily="34" charset="0"/>
                <a:ea typeface="+mj-ea"/>
                <a:cs typeface="Gautami" pitchFamily="34" charset="0"/>
              </a:rPr>
              <a:t>‘Billy’ Meier and the</a:t>
            </a:r>
            <a:r>
              <a:rPr kumimoji="0" lang="en-GB" sz="3800" i="0" u="none" strike="noStrike" kern="1200" cap="none" spc="-100" normalizeH="0" noProof="0" dirty="0" smtClean="0">
                <a:ln>
                  <a:noFill/>
                </a:ln>
                <a:effectLst/>
                <a:uLnTx/>
                <a:uFillTx/>
                <a:latin typeface="Gautami" pitchFamily="34" charset="0"/>
                <a:ea typeface="+mj-ea"/>
                <a:cs typeface="Gautami" pitchFamily="34" charset="0"/>
              </a:rPr>
              <a:t> </a:t>
            </a:r>
            <a:r>
              <a:rPr kumimoji="0" lang="en-GB" sz="3800" i="0" u="none" strike="noStrike" kern="1200" cap="none" spc="-100" normalizeH="0" baseline="0" noProof="0" dirty="0" err="1" smtClean="0">
                <a:ln>
                  <a:noFill/>
                </a:ln>
                <a:effectLst/>
                <a:uLnTx/>
                <a:uFillTx/>
                <a:latin typeface="Gautami" pitchFamily="34" charset="0"/>
                <a:ea typeface="+mj-ea"/>
                <a:cs typeface="Gautami" pitchFamily="34" charset="0"/>
              </a:rPr>
              <a:t>Plejaren</a:t>
            </a:r>
            <a:r>
              <a:rPr kumimoji="0" lang="en-GB" sz="3800" i="0" u="none" strike="noStrike" kern="1200" cap="none" spc="-100" normalizeH="0" baseline="0" noProof="0" dirty="0" smtClean="0">
                <a:ln>
                  <a:noFill/>
                </a:ln>
                <a:effectLst/>
                <a:uLnTx/>
                <a:uFillTx/>
                <a:latin typeface="Gautami" pitchFamily="34" charset="0"/>
                <a:ea typeface="+mj-ea"/>
                <a:cs typeface="Gautami" pitchFamily="34" charset="0"/>
              </a:rPr>
              <a:t> </a:t>
            </a:r>
            <a:endParaRPr kumimoji="0" lang="en-CA" sz="38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pic>
        <p:nvPicPr>
          <p:cNvPr id="2050" name="Picture 2" descr="C:\Users\Michael\Pictures\Billy\800px-Figu-wallpaper_beam_1920x1080.jpg"/>
          <p:cNvPicPr>
            <a:picLocks noChangeAspect="1" noChangeArrowheads="1"/>
          </p:cNvPicPr>
          <p:nvPr/>
        </p:nvPicPr>
        <p:blipFill>
          <a:blip r:embed="rId3" cstate="print"/>
          <a:srcRect/>
          <a:stretch>
            <a:fillRect/>
          </a:stretch>
        </p:blipFill>
        <p:spPr bwMode="auto">
          <a:xfrm>
            <a:off x="5406583" y="2492896"/>
            <a:ext cx="3701921" cy="2466405"/>
          </a:xfrm>
          <a:prstGeom prst="rect">
            <a:avLst/>
          </a:prstGeom>
          <a:ln>
            <a:noFill/>
          </a:ln>
          <a:effectLst>
            <a:softEdge rad="112500"/>
          </a:effectLst>
        </p:spPr>
      </p:pic>
    </p:spTree>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2116" y="5445224"/>
            <a:ext cx="7819769" cy="900000"/>
          </a:xfrm>
          <a:prstGeom prst="rect">
            <a:avLst/>
          </a:prstGeom>
          <a:solidFill>
            <a:srgbClr val="002060">
              <a:alpha val="69804"/>
            </a:srgbClr>
          </a:solidFill>
        </p:spPr>
        <p:txBody>
          <a:bodyPr wrap="none" rtlCol="0">
            <a:spAutoFit/>
          </a:bodyPr>
          <a:lstStyle/>
          <a:p>
            <a:endParaRPr lang="en-CA" sz="2400" dirty="0" smtClean="0">
              <a:latin typeface="Gautami" pitchFamily="34" charset="0"/>
              <a:cs typeface="Gautami" pitchFamily="34" charset="0"/>
            </a:endParaRPr>
          </a:p>
          <a:p>
            <a:r>
              <a:rPr lang="en-CA" sz="2400" dirty="0" smtClean="0">
                <a:latin typeface="Gautami" pitchFamily="34" charset="0"/>
                <a:cs typeface="Gautami" pitchFamily="34" charset="0"/>
              </a:rPr>
              <a:t>Represents an average increase of </a:t>
            </a:r>
            <a:r>
              <a:rPr lang="en-CA" sz="2400" b="1" dirty="0" smtClean="0">
                <a:latin typeface="Gautami" pitchFamily="34" charset="0"/>
                <a:cs typeface="Gautami" pitchFamily="34" charset="0"/>
              </a:rPr>
              <a:t>92,676,412.625 / year </a:t>
            </a:r>
          </a:p>
          <a:p>
            <a:endParaRPr lang="en-CA" dirty="0"/>
          </a:p>
        </p:txBody>
      </p:sp>
      <p:sp>
        <p:nvSpPr>
          <p:cNvPr id="8" name="Title 4"/>
          <p:cNvSpPr txBox="1">
            <a:spLocks/>
          </p:cNvSpPr>
          <p:nvPr/>
        </p:nvSpPr>
        <p:spPr>
          <a:xfrm>
            <a:off x="972000" y="620688"/>
            <a:ext cx="7200000" cy="1296000"/>
          </a:xfrm>
          <a:prstGeom prst="rect">
            <a:avLst/>
          </a:prstGeom>
          <a:solidFill>
            <a:srgbClr val="002060">
              <a:alpha val="69804"/>
            </a:srgbClr>
          </a:solidFill>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500" i="0" u="none" strike="noStrike" kern="1200" cap="none" spc="-100" normalizeH="0" baseline="0" noProof="0" dirty="0" err="1" smtClean="0">
                <a:ln>
                  <a:noFill/>
                </a:ln>
                <a:effectLst/>
                <a:uLnTx/>
                <a:uFillTx/>
                <a:latin typeface="Gautami" pitchFamily="34" charset="0"/>
                <a:ea typeface="+mj-ea"/>
                <a:cs typeface="Gautami" pitchFamily="34" charset="0"/>
              </a:rPr>
              <a:t>Plejaren</a:t>
            </a:r>
            <a:r>
              <a:rPr kumimoji="0" lang="en-GB" sz="3500" i="0" u="none" strike="noStrike" kern="1200" cap="none" spc="-100" normalizeH="0" baseline="0" noProof="0" dirty="0" smtClean="0">
                <a:ln>
                  <a:noFill/>
                </a:ln>
                <a:effectLst/>
                <a:uLnTx/>
                <a:uFillTx/>
                <a:latin typeface="Gautami" pitchFamily="34" charset="0"/>
                <a:ea typeface="+mj-ea"/>
                <a:cs typeface="Gautami" pitchFamily="34" charset="0"/>
              </a:rPr>
              <a:t> Statistics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i="0" u="none" strike="noStrike" kern="1200" cap="none" spc="-100" normalizeH="0" baseline="0" noProof="0" dirty="0" smtClean="0">
                <a:ln>
                  <a:noFill/>
                </a:ln>
                <a:effectLst/>
                <a:uLnTx/>
                <a:uFillTx/>
                <a:latin typeface="Gautami" pitchFamily="34" charset="0"/>
                <a:ea typeface="+mj-ea"/>
                <a:cs typeface="Gautami" pitchFamily="34" charset="0"/>
              </a:rPr>
              <a:t>(on the 31</a:t>
            </a:r>
            <a:r>
              <a:rPr kumimoji="0" lang="en-GB" sz="3000" i="0" u="none" strike="noStrike" kern="1200" cap="none" spc="-100" normalizeH="0" baseline="30000" noProof="0" dirty="0" smtClean="0">
                <a:ln>
                  <a:noFill/>
                </a:ln>
                <a:effectLst/>
                <a:uLnTx/>
                <a:uFillTx/>
                <a:latin typeface="Gautami" pitchFamily="34" charset="0"/>
                <a:ea typeface="+mj-ea"/>
                <a:cs typeface="Gautami" pitchFamily="34" charset="0"/>
              </a:rPr>
              <a:t>st</a:t>
            </a:r>
            <a:r>
              <a:rPr kumimoji="0" lang="en-GB" sz="3000" i="0" u="none" strike="noStrike" kern="1200" cap="none" spc="-100" normalizeH="0" baseline="0" noProof="0" dirty="0" smtClean="0">
                <a:ln>
                  <a:noFill/>
                </a:ln>
                <a:effectLst/>
                <a:uLnTx/>
                <a:uFillTx/>
                <a:latin typeface="Gautami" pitchFamily="34" charset="0"/>
                <a:ea typeface="+mj-ea"/>
                <a:cs typeface="Gautami" pitchFamily="34" charset="0"/>
              </a:rPr>
              <a:t> of December @ midnight CET)</a:t>
            </a:r>
            <a:endParaRPr kumimoji="0" lang="en-CA" sz="30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graphicFrame>
        <p:nvGraphicFramePr>
          <p:cNvPr id="9" name="Table 8"/>
          <p:cNvGraphicFramePr>
            <a:graphicFrameLocks noGrp="1"/>
          </p:cNvGraphicFramePr>
          <p:nvPr/>
        </p:nvGraphicFramePr>
        <p:xfrm>
          <a:off x="2771800" y="2276872"/>
          <a:ext cx="4464496" cy="3169920"/>
        </p:xfrm>
        <a:graphic>
          <a:graphicData uri="http://schemas.openxmlformats.org/drawingml/2006/table">
            <a:tbl>
              <a:tblPr>
                <a:tableStyleId>{2A488322-F2BA-4B5B-9748-0D474271808F}</a:tableStyleId>
              </a:tblPr>
              <a:tblGrid>
                <a:gridCol w="1296144"/>
                <a:gridCol w="3168352"/>
              </a:tblGrid>
              <a:tr h="370840">
                <a:tc>
                  <a:txBody>
                    <a:bodyPr/>
                    <a:lstStyle/>
                    <a:p>
                      <a:r>
                        <a:rPr lang="en-CA" sz="2000" dirty="0" smtClean="0">
                          <a:solidFill>
                            <a:schemeClr val="tx1"/>
                          </a:solidFill>
                          <a:latin typeface="Gautami" pitchFamily="34" charset="0"/>
                          <a:cs typeface="Gautami" pitchFamily="34" charset="0"/>
                        </a:rPr>
                        <a:t>2010</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8,102,716,701 </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2011</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2000" dirty="0" smtClean="0">
                          <a:solidFill>
                            <a:schemeClr val="tx1"/>
                          </a:solidFill>
                          <a:latin typeface="Gautami" pitchFamily="34" charset="0"/>
                          <a:cs typeface="Gautami" pitchFamily="34" charset="0"/>
                        </a:rPr>
                        <a:t>8,199,430,908 </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2012</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8,301,283,002 </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2013</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8,424,738,019 </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2014</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8,532,048,007</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2015</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8,634,006,014 </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2016</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8,739,001,024</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2017</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8,844,128,002</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04357" y="5445224"/>
            <a:ext cx="7252306" cy="936000"/>
          </a:xfrm>
          <a:prstGeom prst="rect">
            <a:avLst/>
          </a:prstGeom>
          <a:solidFill>
            <a:srgbClr val="002060">
              <a:alpha val="69804"/>
            </a:srgbClr>
          </a:solidFill>
        </p:spPr>
        <p:txBody>
          <a:bodyPr wrap="none" rtlCol="0">
            <a:spAutoFit/>
          </a:bodyPr>
          <a:lstStyle/>
          <a:p>
            <a:endParaRPr lang="en-CA" sz="2400" dirty="0" smtClean="0">
              <a:latin typeface="Gautami" pitchFamily="34" charset="0"/>
              <a:cs typeface="Gautami" pitchFamily="34" charset="0"/>
            </a:endParaRPr>
          </a:p>
          <a:p>
            <a:r>
              <a:rPr lang="en-CA" sz="2400" dirty="0" smtClean="0">
                <a:latin typeface="Gautami" pitchFamily="34" charset="0"/>
                <a:cs typeface="Gautami" pitchFamily="34" charset="0"/>
              </a:rPr>
              <a:t>Represents a discrepancy of approx. 1.3 billion people</a:t>
            </a:r>
            <a:r>
              <a:rPr lang="en-CA" sz="2400" b="1" dirty="0" smtClean="0">
                <a:latin typeface="Gautami" pitchFamily="34" charset="0"/>
                <a:cs typeface="Gautami" pitchFamily="34" charset="0"/>
              </a:rPr>
              <a:t> </a:t>
            </a:r>
          </a:p>
          <a:p>
            <a:endParaRPr lang="en-CA" dirty="0"/>
          </a:p>
        </p:txBody>
      </p:sp>
      <p:sp>
        <p:nvSpPr>
          <p:cNvPr id="8" name="Title 4"/>
          <p:cNvSpPr txBox="1">
            <a:spLocks/>
          </p:cNvSpPr>
          <p:nvPr/>
        </p:nvSpPr>
        <p:spPr>
          <a:xfrm>
            <a:off x="971600" y="620688"/>
            <a:ext cx="3060000" cy="900000"/>
          </a:xfrm>
          <a:prstGeom prst="rect">
            <a:avLst/>
          </a:prstGeom>
          <a:solidFill>
            <a:srgbClr val="002060">
              <a:alpha val="69804"/>
            </a:srgbClr>
          </a:solidFill>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500" i="0" u="none" strike="noStrike" kern="1200" cap="none" spc="-100" normalizeH="0" baseline="0" noProof="0" dirty="0" err="1" smtClean="0">
                <a:ln>
                  <a:noFill/>
                </a:ln>
                <a:effectLst/>
                <a:uLnTx/>
                <a:uFillTx/>
                <a:latin typeface="Gautami" pitchFamily="34" charset="0"/>
                <a:ea typeface="+mj-ea"/>
                <a:cs typeface="Gautami" pitchFamily="34" charset="0"/>
              </a:rPr>
              <a:t>Plejaren</a:t>
            </a:r>
            <a:r>
              <a:rPr kumimoji="0" lang="en-GB" sz="3500" i="0" u="none" strike="noStrike" kern="1200" cap="none" spc="-100" normalizeH="0" baseline="0" noProof="0" dirty="0" smtClean="0">
                <a:ln>
                  <a:noFill/>
                </a:ln>
                <a:effectLst/>
                <a:uLnTx/>
                <a:uFillTx/>
                <a:latin typeface="Gautami" pitchFamily="34" charset="0"/>
                <a:ea typeface="+mj-ea"/>
                <a:cs typeface="Gautami" pitchFamily="34" charset="0"/>
              </a:rPr>
              <a:t> Statistics</a:t>
            </a:r>
            <a:endParaRPr kumimoji="0" lang="en-CA" sz="30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graphicFrame>
        <p:nvGraphicFramePr>
          <p:cNvPr id="9" name="Table 8"/>
          <p:cNvGraphicFramePr>
            <a:graphicFrameLocks noGrp="1"/>
          </p:cNvGraphicFramePr>
          <p:nvPr/>
        </p:nvGraphicFramePr>
        <p:xfrm>
          <a:off x="899592" y="2276872"/>
          <a:ext cx="4464496" cy="3169920"/>
        </p:xfrm>
        <a:graphic>
          <a:graphicData uri="http://schemas.openxmlformats.org/drawingml/2006/table">
            <a:tbl>
              <a:tblPr>
                <a:tableStyleId>{2A488322-F2BA-4B5B-9748-0D474271808F}</a:tableStyleId>
              </a:tblPr>
              <a:tblGrid>
                <a:gridCol w="1296144"/>
                <a:gridCol w="3168352"/>
              </a:tblGrid>
              <a:tr h="370840">
                <a:tc>
                  <a:txBody>
                    <a:bodyPr/>
                    <a:lstStyle/>
                    <a:p>
                      <a:r>
                        <a:rPr lang="en-CA" sz="2000" dirty="0" smtClean="0">
                          <a:solidFill>
                            <a:schemeClr val="tx1"/>
                          </a:solidFill>
                          <a:latin typeface="Gautami" pitchFamily="34" charset="0"/>
                          <a:cs typeface="Gautami" pitchFamily="34" charset="0"/>
                        </a:rPr>
                        <a:t>2010</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8,102,716,701 </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2011</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2000" dirty="0" smtClean="0">
                          <a:solidFill>
                            <a:schemeClr val="tx1"/>
                          </a:solidFill>
                          <a:latin typeface="Gautami" pitchFamily="34" charset="0"/>
                          <a:cs typeface="Gautami" pitchFamily="34" charset="0"/>
                        </a:rPr>
                        <a:t>8,199,430,908 </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2012</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8,301,283,002 </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2013</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8,424,738,019 </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2014</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8,532,048,007</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2015</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8,634,006,014 </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2016</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8,739,001,024</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2017</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dirty="0" smtClean="0">
                          <a:solidFill>
                            <a:schemeClr val="tx1"/>
                          </a:solidFill>
                          <a:latin typeface="Gautami" pitchFamily="34" charset="0"/>
                          <a:cs typeface="Gautami" pitchFamily="34" charset="0"/>
                        </a:rPr>
                        <a:t>8,844,128,002</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nvGraphicFramePr>
        <p:xfrm>
          <a:off x="5004048" y="2276872"/>
          <a:ext cx="4464496" cy="3169920"/>
        </p:xfrm>
        <a:graphic>
          <a:graphicData uri="http://schemas.openxmlformats.org/drawingml/2006/table">
            <a:tbl>
              <a:tblPr>
                <a:tableStyleId>{2A488322-F2BA-4B5B-9748-0D474271808F}</a:tableStyleId>
              </a:tblPr>
              <a:tblGrid>
                <a:gridCol w="1296144"/>
                <a:gridCol w="3168352"/>
              </a:tblGrid>
              <a:tr h="370840">
                <a:tc>
                  <a:txBody>
                    <a:bodyPr/>
                    <a:lstStyle/>
                    <a:p>
                      <a:r>
                        <a:rPr lang="en-CA" sz="2000" dirty="0" smtClean="0">
                          <a:solidFill>
                            <a:schemeClr val="tx1"/>
                          </a:solidFill>
                          <a:latin typeface="Gautami" pitchFamily="34" charset="0"/>
                          <a:cs typeface="Gautami" pitchFamily="34" charset="0"/>
                        </a:rPr>
                        <a:t>2010</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2000" b="0" dirty="0" smtClean="0">
                          <a:solidFill>
                            <a:schemeClr val="tx1"/>
                          </a:solidFill>
                          <a:latin typeface="Gautami" pitchFamily="34" charset="0"/>
                          <a:cs typeface="Gautami" pitchFamily="34" charset="0"/>
                        </a:rPr>
                        <a:t>6,958,169,159</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2011</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CA" sz="2000" b="0" i="0" kern="1200" dirty="0" smtClean="0">
                          <a:solidFill>
                            <a:schemeClr val="tx1"/>
                          </a:solidFill>
                          <a:latin typeface="Gautami" pitchFamily="34" charset="0"/>
                          <a:ea typeface="+mn-ea"/>
                          <a:cs typeface="Gautami" pitchFamily="34" charset="0"/>
                        </a:rPr>
                        <a:t>7,043,008,586</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2012</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CA" sz="2000" b="0" i="0" kern="1200" dirty="0" smtClean="0">
                          <a:solidFill>
                            <a:schemeClr val="tx1"/>
                          </a:solidFill>
                          <a:latin typeface="Gautami" pitchFamily="34" charset="0"/>
                          <a:ea typeface="+mn-ea"/>
                          <a:cs typeface="Gautami" pitchFamily="34" charset="0"/>
                        </a:rPr>
                        <a:t>7,128,176,935</a:t>
                      </a:r>
                      <a:r>
                        <a:rPr lang="en-CA" sz="2000" b="0" dirty="0" smtClean="0">
                          <a:solidFill>
                            <a:schemeClr val="tx1"/>
                          </a:solidFill>
                          <a:latin typeface="Gautami" pitchFamily="34" charset="0"/>
                          <a:cs typeface="Gautami" pitchFamily="34" charset="0"/>
                        </a:rPr>
                        <a:t> </a:t>
                      </a:r>
                      <a:endParaRPr lang="en-CA" sz="2000" b="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2013</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CA" sz="2000" b="0" i="0" kern="1200" dirty="0" smtClean="0">
                          <a:solidFill>
                            <a:schemeClr val="tx1"/>
                          </a:solidFill>
                          <a:latin typeface="Gautami" pitchFamily="34" charset="0"/>
                          <a:ea typeface="+mn-ea"/>
                          <a:cs typeface="Gautami" pitchFamily="34" charset="0"/>
                        </a:rPr>
                        <a:t>7,213,426,452</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2014</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CA" sz="2000" b="0" i="0" kern="1200" dirty="0" smtClean="0">
                          <a:solidFill>
                            <a:schemeClr val="tx1"/>
                          </a:solidFill>
                          <a:latin typeface="Gautami" pitchFamily="34" charset="0"/>
                          <a:ea typeface="+mn-ea"/>
                          <a:cs typeface="Gautami" pitchFamily="34" charset="0"/>
                        </a:rPr>
                        <a:t>7,298,453,033</a:t>
                      </a:r>
                      <a:endParaRPr lang="en-CA" sz="2000" b="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2015</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CA" sz="2000" b="0" i="0" kern="1200" dirty="0" smtClean="0">
                          <a:solidFill>
                            <a:schemeClr val="tx1"/>
                          </a:solidFill>
                          <a:latin typeface="Gautami" pitchFamily="34" charset="0"/>
                          <a:ea typeface="+mn-ea"/>
                          <a:cs typeface="Gautami" pitchFamily="34" charset="0"/>
                        </a:rPr>
                        <a:t>7,383,008,820</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2016</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CA" sz="2000" b="0" i="0" kern="1200" dirty="0" smtClean="0">
                          <a:solidFill>
                            <a:schemeClr val="tx1"/>
                          </a:solidFill>
                          <a:latin typeface="Gautami" pitchFamily="34" charset="0"/>
                          <a:ea typeface="+mn-ea"/>
                          <a:cs typeface="Gautami" pitchFamily="34" charset="0"/>
                        </a:rPr>
                        <a:t>7,466,964,280</a:t>
                      </a:r>
                      <a:endParaRPr lang="en-CA" sz="2000" b="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CA" sz="2000" dirty="0" smtClean="0">
                          <a:solidFill>
                            <a:schemeClr val="tx1"/>
                          </a:solidFill>
                          <a:latin typeface="Gautami" pitchFamily="34" charset="0"/>
                          <a:cs typeface="Gautami" pitchFamily="34" charset="0"/>
                        </a:rPr>
                        <a:t>2017</a:t>
                      </a:r>
                      <a:endParaRPr lang="en-CA" sz="200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CA" sz="2000" b="0" i="0" kern="1200" dirty="0" smtClean="0">
                          <a:solidFill>
                            <a:schemeClr val="tx1"/>
                          </a:solidFill>
                          <a:latin typeface="Gautami" pitchFamily="34" charset="0"/>
                          <a:ea typeface="+mn-ea"/>
                          <a:cs typeface="Gautami" pitchFamily="34" charset="0"/>
                        </a:rPr>
                        <a:t>7,550,262,101</a:t>
                      </a:r>
                      <a:endParaRPr lang="en-CA" sz="2000" b="0" dirty="0">
                        <a:solidFill>
                          <a:schemeClr val="tx1"/>
                        </a:solidFill>
                        <a:latin typeface="Gautami" pitchFamily="34" charset="0"/>
                        <a:cs typeface="Gautam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itle 4"/>
          <p:cNvSpPr txBox="1">
            <a:spLocks/>
          </p:cNvSpPr>
          <p:nvPr/>
        </p:nvSpPr>
        <p:spPr>
          <a:xfrm>
            <a:off x="5040392" y="620688"/>
            <a:ext cx="3060000" cy="900000"/>
          </a:xfrm>
          <a:prstGeom prst="rect">
            <a:avLst/>
          </a:prstGeom>
          <a:solidFill>
            <a:srgbClr val="002060">
              <a:alpha val="69804"/>
            </a:srgbClr>
          </a:solidFill>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500" i="0" u="none" strike="noStrike" kern="1200" cap="none" spc="-100" normalizeH="0" baseline="0" noProof="0" dirty="0" smtClean="0">
                <a:ln>
                  <a:noFill/>
                </a:ln>
                <a:effectLst/>
                <a:uLnTx/>
                <a:uFillTx/>
                <a:latin typeface="Gautami" pitchFamily="34" charset="0"/>
                <a:ea typeface="+mj-ea"/>
                <a:cs typeface="Gautami" pitchFamily="34" charset="0"/>
              </a:rPr>
              <a:t>UN Statistics</a:t>
            </a:r>
            <a:endParaRPr kumimoji="0" lang="en-CA" sz="300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rcRect l="4007" r="5609"/>
          <a:stretch>
            <a:fillRect/>
          </a:stretch>
        </p:blipFill>
        <p:spPr bwMode="auto">
          <a:xfrm>
            <a:off x="467544" y="1556792"/>
            <a:ext cx="8208912" cy="5104768"/>
          </a:xfrm>
          <a:prstGeom prst="rect">
            <a:avLst/>
          </a:prstGeom>
          <a:noFill/>
          <a:ln w="9525">
            <a:noFill/>
            <a:miter lim="800000"/>
            <a:headEnd/>
            <a:tailEnd/>
          </a:ln>
        </p:spPr>
      </p:pic>
      <p:sp>
        <p:nvSpPr>
          <p:cNvPr id="2" name="Title 4"/>
          <p:cNvSpPr txBox="1">
            <a:spLocks/>
          </p:cNvSpPr>
          <p:nvPr/>
        </p:nvSpPr>
        <p:spPr>
          <a:xfrm>
            <a:off x="486000" y="44624"/>
            <a:ext cx="8172000" cy="1512000"/>
          </a:xfrm>
          <a:prstGeom prst="rect">
            <a:avLst/>
          </a:prstGeom>
          <a:solidFill>
            <a:srgbClr val="002060">
              <a:alpha val="69804"/>
            </a:srgbClr>
          </a:solidFill>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rPr>
              <a:t>Earth statisticians believe that by the year 2040 ‘only’ 9.2 billion human beings will populate the Earth.</a:t>
            </a:r>
            <a:endParaRPr kumimoji="0" lang="en-CA" sz="3200" b="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Michael\Desktop\Overpopulation\crowded-390840_1920.jpg"/>
          <p:cNvPicPr>
            <a:picLocks noChangeAspect="1" noChangeArrowheads="1"/>
          </p:cNvPicPr>
          <p:nvPr/>
        </p:nvPicPr>
        <p:blipFill>
          <a:blip r:embed="rId3" cstate="print"/>
          <a:srcRect t="34162"/>
          <a:stretch>
            <a:fillRect/>
          </a:stretch>
        </p:blipFill>
        <p:spPr bwMode="auto">
          <a:xfrm>
            <a:off x="1099840" y="0"/>
            <a:ext cx="6944320" cy="6858000"/>
          </a:xfrm>
          <a:prstGeom prst="rect">
            <a:avLst/>
          </a:prstGeom>
          <a:noFill/>
        </p:spPr>
      </p:pic>
      <p:sp>
        <p:nvSpPr>
          <p:cNvPr id="2" name="TextBox 1"/>
          <p:cNvSpPr txBox="1"/>
          <p:nvPr/>
        </p:nvSpPr>
        <p:spPr>
          <a:xfrm>
            <a:off x="738000" y="5229200"/>
            <a:ext cx="7668000" cy="1015663"/>
          </a:xfrm>
          <a:prstGeom prst="rect">
            <a:avLst/>
          </a:prstGeom>
          <a:solidFill>
            <a:srgbClr val="002060">
              <a:alpha val="69804"/>
            </a:srgbClr>
          </a:solidFill>
        </p:spPr>
        <p:txBody>
          <a:bodyPr wrap="square" rtlCol="0">
            <a:spAutoFit/>
          </a:bodyPr>
          <a:lstStyle/>
          <a:p>
            <a:pPr algn="ctr"/>
            <a:r>
              <a:rPr lang="en-CA" sz="3000" dirty="0" smtClean="0"/>
              <a:t>The </a:t>
            </a:r>
            <a:r>
              <a:rPr lang="en-CA" sz="3000" dirty="0" err="1" smtClean="0"/>
              <a:t>Plejaren</a:t>
            </a:r>
            <a:r>
              <a:rPr lang="en-CA" sz="3000" dirty="0" smtClean="0"/>
              <a:t> statistics suggest  that this will happen much sooner, by 2021</a:t>
            </a:r>
            <a:endParaRPr lang="en-CA" sz="3000" dirty="0"/>
          </a:p>
        </p:txBody>
      </p:sp>
    </p:spTree>
  </p:cSld>
  <p:clrMapOvr>
    <a:masterClrMapping/>
  </p:clrMapOvr>
  <p:transition>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ichael\Desktop\Overpopulation\industry-1752876_1920.png"/>
          <p:cNvPicPr>
            <a:picLocks noChangeAspect="1" noChangeArrowheads="1"/>
          </p:cNvPicPr>
          <p:nvPr/>
        </p:nvPicPr>
        <p:blipFill>
          <a:blip r:embed="rId2" cstate="print"/>
          <a:stretch>
            <a:fillRect/>
          </a:stretch>
        </p:blipFill>
        <p:spPr bwMode="auto">
          <a:xfrm>
            <a:off x="21023" y="395372"/>
            <a:ext cx="9101953" cy="6067257"/>
          </a:xfrm>
          <a:prstGeom prst="rect">
            <a:avLst/>
          </a:prstGeom>
          <a:noFill/>
        </p:spPr>
      </p:pic>
      <p:sp>
        <p:nvSpPr>
          <p:cNvPr id="2" name="Title 4"/>
          <p:cNvSpPr txBox="1">
            <a:spLocks/>
          </p:cNvSpPr>
          <p:nvPr/>
        </p:nvSpPr>
        <p:spPr>
          <a:xfrm>
            <a:off x="685800" y="692697"/>
            <a:ext cx="7772400" cy="1836000"/>
          </a:xfrm>
          <a:prstGeom prst="rect">
            <a:avLst/>
          </a:prstGeom>
          <a:solidFill>
            <a:srgbClr val="002060">
              <a:alpha val="69804"/>
            </a:srgbClr>
          </a:solidFill>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100" normalizeH="0" baseline="0" noProof="0" dirty="0" smtClean="0">
                <a:ln>
                  <a:noFill/>
                </a:ln>
                <a:effectLst/>
                <a:uLnTx/>
                <a:uFillTx/>
                <a:latin typeface="Gautami" pitchFamily="34" charset="0"/>
                <a:ea typeface="+mj-ea"/>
                <a:cs typeface="Gautami" pitchFamily="34" charset="0"/>
              </a:rPr>
              <a:t>By the time environmental pollution resolutions are applied into reality – 10 or 20 years, have transpired.</a:t>
            </a:r>
            <a:endParaRPr kumimoji="0" lang="en-CA" sz="3200" b="0" i="0" u="none" strike="noStrike" kern="1200" cap="none" spc="-100" normalizeH="0" baseline="0" noProof="0" dirty="0">
              <a:ln>
                <a:noFill/>
              </a:ln>
              <a:effectLst/>
              <a:uLnTx/>
              <a:uFillTx/>
              <a:latin typeface="Gautami" pitchFamily="34" charset="0"/>
              <a:ea typeface="+mj-ea"/>
              <a:cs typeface="Gautami" pitchFamily="34" charset="0"/>
            </a:endParaRPr>
          </a:p>
        </p:txBody>
      </p:sp>
    </p:spTree>
  </p:cSld>
  <p:clrMapOvr>
    <a:masterClrMapping/>
  </p:clrMapOvr>
  <p:transition>
    <p:split orient="vert"/>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Custom 4">
      <a:dk1>
        <a:sysClr val="windowText" lastClr="000000"/>
      </a:dk1>
      <a:lt1>
        <a:sysClr val="window" lastClr="FFFFFF"/>
      </a:lt1>
      <a:dk2>
        <a:srgbClr val="0075A2"/>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20008</TotalTime>
  <Words>1011</Words>
  <Application>Microsoft Office PowerPoint</Application>
  <PresentationFormat>On-screen Show (4:3)</PresentationFormat>
  <Paragraphs>178</Paragraphs>
  <Slides>21</Slides>
  <Notes>7</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Metro</vt:lpstr>
      <vt:lpstr>Runaway Population Growth: Global Impact and Solutions part 2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Incarnation, Reincarnation and Evolution</dc:title>
  <dc:creator>User</dc:creator>
  <cp:lastModifiedBy>Michael Uyttebroek</cp:lastModifiedBy>
  <cp:revision>862</cp:revision>
  <dcterms:created xsi:type="dcterms:W3CDTF">2014-01-25T23:41:47Z</dcterms:created>
  <dcterms:modified xsi:type="dcterms:W3CDTF">2018-09-17T01:53:01Z</dcterms:modified>
</cp:coreProperties>
</file>