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5" r:id="rId9"/>
    <p:sldId id="266" r:id="rId10"/>
    <p:sldId id="260" r:id="rId11"/>
    <p:sldId id="26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annah McIntosh" initials="HM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B365D"/>
    <a:srgbClr val="6E7073"/>
    <a:srgbClr val="CDCDCD"/>
    <a:srgbClr val="EEEEEE"/>
    <a:srgbClr val="174A7C"/>
    <a:srgbClr val="002D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116" d="100"/>
          <a:sy n="116" d="100"/>
        </p:scale>
        <p:origin x="1500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0764A-B111-44B3-AE37-A9C6790043FE}" type="datetimeFigureOut">
              <a:rPr lang="en-US" smtClean="0"/>
              <a:t>4/18/2017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3C1CD0-D833-4B0D-BF33-74A8E63C0B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62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pen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2406" y="3505200"/>
            <a:ext cx="9146406" cy="27432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4522787"/>
            <a:ext cx="7772400" cy="708025"/>
          </a:xfrm>
        </p:spPr>
        <p:txBody>
          <a:bodyPr>
            <a:noAutofit/>
          </a:bodyPr>
          <a:lstStyle>
            <a:lvl1pPr algn="ctr">
              <a:defRPr sz="4200" b="1" baseline="0"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Insert 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85801" y="6390274"/>
            <a:ext cx="7772399" cy="325851"/>
          </a:xfrm>
        </p:spPr>
        <p:txBody>
          <a:bodyPr>
            <a:noAutofit/>
          </a:bodyPr>
          <a:lstStyle>
            <a:lvl1pPr marL="0" indent="0" algn="ctr">
              <a:buNone/>
              <a:defRPr sz="1600" baseline="0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 Name | Job Title | Team/Office/Division Name | Date</a:t>
            </a:r>
            <a:endParaRPr lang="en-US" dirty="0"/>
          </a:p>
        </p:txBody>
      </p:sp>
      <p:pic>
        <p:nvPicPr>
          <p:cNvPr id="2050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98059"/>
            <a:ext cx="5181600" cy="2049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3013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Open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2406" y="3505200"/>
            <a:ext cx="9146406" cy="27432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4597" y="3810000"/>
            <a:ext cx="7772400" cy="1470025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 dirty="0" smtClean="0"/>
              <a:t>Insert Presentation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5334000"/>
            <a:ext cx="6400800" cy="685800"/>
          </a:xfrm>
        </p:spPr>
        <p:txBody>
          <a:bodyPr>
            <a:noAutofit/>
          </a:bodyPr>
          <a:lstStyle>
            <a:lvl1pPr marL="0" indent="0" algn="ctr">
              <a:buNone/>
              <a:defRPr sz="3000" baseline="0">
                <a:solidFill>
                  <a:schemeClr val="bg1"/>
                </a:solidFill>
                <a:latin typeface="PermianSlabSerifTypeface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If applicable, insert sub-title</a:t>
            </a:r>
            <a:endParaRPr lang="en-US" dirty="0"/>
          </a:p>
        </p:txBody>
      </p:sp>
      <p:pic>
        <p:nvPicPr>
          <p:cNvPr id="2050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98059"/>
            <a:ext cx="5181600" cy="2049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056799" y="6400800"/>
            <a:ext cx="5030403" cy="381000"/>
          </a:xfrm>
        </p:spPr>
        <p:txBody>
          <a:bodyPr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E3524"/>
              </a:buClr>
              <a:buSzTx/>
              <a:buFont typeface="Wingdings" panose="05000000000000000000" pitchFamily="2" charset="2"/>
              <a:buNone/>
              <a:tabLst/>
              <a:defRPr lang="en-US" sz="1400" smtClean="0">
                <a:solidFill>
                  <a:schemeClr val="tx2"/>
                </a:solidFill>
              </a:defRPr>
            </a:lvl1pPr>
            <a:lvl5pPr marL="1828800" indent="0">
              <a:buNone/>
              <a:defRPr/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EE3524"/>
              </a:buClr>
              <a:buSzTx/>
              <a:buFont typeface="Wingdings" panose="05000000000000000000" pitchFamily="2" charset="2"/>
              <a:buNone/>
              <a:tabLst/>
              <a:defRPr/>
            </a:pPr>
            <a:r>
              <a:rPr lang="en-US" sz="1400" dirty="0" smtClean="0">
                <a:solidFill>
                  <a:schemeClr val="tx2"/>
                </a:solidFill>
                <a:latin typeface="+mn-lt"/>
              </a:rPr>
              <a:t>Presenter Name | Job Title | Team/Office/Division | Date</a:t>
            </a:r>
          </a:p>
        </p:txBody>
      </p:sp>
    </p:spTree>
    <p:extLst>
      <p:ext uri="{BB962C8B-B14F-4D97-AF65-F5344CB8AC3E}">
        <p14:creationId xmlns:p14="http://schemas.microsoft.com/office/powerpoint/2010/main" val="3004287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4800" y="1295400"/>
            <a:ext cx="8382000" cy="4525963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Level 1 bullet points (default is 24-point font)</a:t>
            </a:r>
          </a:p>
          <a:p>
            <a:pPr lvl="1"/>
            <a:r>
              <a:rPr lang="en-US" dirty="0" smtClean="0"/>
              <a:t>Level 2 bullet points (default is 22-point font)</a:t>
            </a:r>
          </a:p>
          <a:p>
            <a:pPr lvl="2"/>
            <a:r>
              <a:rPr lang="en-US" dirty="0" smtClean="0"/>
              <a:t>Level 3 bullet points (default is 20-point font)</a:t>
            </a:r>
          </a:p>
          <a:p>
            <a:pPr lvl="3"/>
            <a:r>
              <a:rPr lang="en-US" dirty="0" smtClean="0"/>
              <a:t>Level 4 bullet points (default is 18-point font)</a:t>
            </a:r>
          </a:p>
          <a:p>
            <a:pPr lvl="4"/>
            <a:r>
              <a:rPr lang="en-US" dirty="0" smtClean="0"/>
              <a:t>Level 5 bullet points (default is 16-point font)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228600"/>
            <a:ext cx="8305800" cy="914400"/>
          </a:xfrm>
        </p:spPr>
        <p:txBody>
          <a:bodyPr/>
          <a:lstStyle>
            <a:lvl1pPr>
              <a:defRPr baseline="0"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Insert Slide Heading 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5999375"/>
            <a:ext cx="9144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08904"/>
            <a:ext cx="1616967" cy="639563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7024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04800" y="1295400"/>
            <a:ext cx="4114800" cy="4525963"/>
          </a:xfrm>
        </p:spPr>
        <p:txBody>
          <a:bodyPr/>
          <a:lstStyle>
            <a:lvl1pPr>
              <a:defRPr sz="2200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Level 1 bullet points (default is 22-point font for two-column layout)</a:t>
            </a:r>
          </a:p>
          <a:p>
            <a:pPr lvl="1"/>
            <a:r>
              <a:rPr lang="en-US" dirty="0" smtClean="0"/>
              <a:t>Level 2 bullet points (default is 20-point font)</a:t>
            </a:r>
          </a:p>
          <a:p>
            <a:pPr lvl="2"/>
            <a:r>
              <a:rPr lang="en-US" dirty="0" smtClean="0"/>
              <a:t>Level 3 bullet points (default is 18-point font)</a:t>
            </a:r>
          </a:p>
          <a:p>
            <a:pPr lvl="3"/>
            <a:r>
              <a:rPr lang="en-US" dirty="0" smtClean="0"/>
              <a:t>Level 4 bullet points (default is 16-point font)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228600"/>
            <a:ext cx="8305800" cy="914400"/>
          </a:xfrm>
        </p:spPr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Insert Slide Heading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495800" y="1295400"/>
            <a:ext cx="4114800" cy="4525963"/>
          </a:xfrm>
        </p:spPr>
        <p:txBody>
          <a:bodyPr/>
          <a:lstStyle>
            <a:lvl1pPr>
              <a:defRPr sz="22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Level 1 bullet points (default is 22-point font for two-column layout)</a:t>
            </a:r>
          </a:p>
          <a:p>
            <a:pPr lvl="1"/>
            <a:r>
              <a:rPr lang="en-US" dirty="0" smtClean="0"/>
              <a:t>Level 2 bullet points (default is 20-point font)</a:t>
            </a:r>
          </a:p>
          <a:p>
            <a:pPr lvl="2"/>
            <a:r>
              <a:rPr lang="en-US" dirty="0" smtClean="0"/>
              <a:t>Level 3 bullet points (default is 18-point font)</a:t>
            </a:r>
          </a:p>
          <a:p>
            <a:pPr lvl="3"/>
            <a:r>
              <a:rPr lang="en-US" dirty="0" smtClean="0"/>
              <a:t>Level 4 bullet points (default is 16-point font)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0" y="5999375"/>
            <a:ext cx="9144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08904"/>
            <a:ext cx="1616967" cy="639563"/>
          </a:xfrm>
          <a:prstGeom prst="rect">
            <a:avLst/>
          </a:prstGeom>
        </p:spPr>
      </p:pic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592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191435" y="3810000"/>
            <a:ext cx="5952565" cy="2438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429000" y="4038600"/>
            <a:ext cx="5562600" cy="2019300"/>
          </a:xfrm>
        </p:spPr>
        <p:txBody>
          <a:bodyPr>
            <a:normAutofit/>
          </a:bodyPr>
          <a:lstStyle>
            <a:lvl1pPr algn="r">
              <a:defRPr sz="3800" baseline="0">
                <a:latin typeface="Georgia" panose="02040502050405020303" pitchFamily="18" charset="0"/>
              </a:defRPr>
            </a:lvl1pPr>
          </a:lstStyle>
          <a:p>
            <a:r>
              <a:rPr lang="en-US" dirty="0" smtClean="0"/>
              <a:t>Insert Section Heading</a:t>
            </a:r>
            <a:endParaRPr lang="en-US" dirty="0"/>
          </a:p>
        </p:txBody>
      </p:sp>
      <p:pic>
        <p:nvPicPr>
          <p:cNvPr id="1026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1350"/>
          <a:stretch/>
        </p:blipFill>
        <p:spPr bwMode="auto">
          <a:xfrm>
            <a:off x="818180" y="3810000"/>
            <a:ext cx="238222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78770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 with Gray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5999375"/>
            <a:ext cx="9144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08904"/>
            <a:ext cx="1616967" cy="639563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6681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with Heading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228600"/>
            <a:ext cx="83058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Insert Slide 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764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8993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04800" y="1295400"/>
            <a:ext cx="8382000" cy="4525963"/>
          </a:xfrm>
        </p:spPr>
        <p:txBody>
          <a:bodyPr/>
          <a:lstStyle>
            <a:lvl1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Presenter Name, Job Title, Team/Office/Division Name</a:t>
            </a:r>
          </a:p>
          <a:p>
            <a:pPr lvl="1"/>
            <a:r>
              <a:rPr lang="en-US" dirty="0" smtClean="0"/>
              <a:t>Email Address</a:t>
            </a:r>
          </a:p>
          <a:p>
            <a:pPr lvl="1"/>
            <a:r>
              <a:rPr lang="en-US" dirty="0" smtClean="0"/>
              <a:t>Phone Number</a:t>
            </a:r>
          </a:p>
          <a:p>
            <a:pPr lvl="0"/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228600"/>
            <a:ext cx="9144000" cy="9144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5999375"/>
            <a:ext cx="9144000" cy="858625"/>
          </a:xfrm>
          <a:prstGeom prst="rect">
            <a:avLst/>
          </a:prstGeom>
          <a:solidFill>
            <a:srgbClr val="CDCD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08904"/>
            <a:ext cx="1616967" cy="639563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rgbClr val="6E7073"/>
                </a:solidFill>
                <a:latin typeface="+mn-lt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6D2451E-3285-438B-B188-C22B2A012B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304800" y="405825"/>
            <a:ext cx="838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Contact Information</a:t>
            </a:r>
            <a:endParaRPr lang="en-US" sz="3200" b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557532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-2406" y="3429000"/>
            <a:ext cx="9146406" cy="2743200"/>
          </a:xfrm>
          <a:prstGeom prst="rect">
            <a:avLst/>
          </a:prstGeom>
          <a:solidFill>
            <a:srgbClr val="1B36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itle 1"/>
          <p:cNvSpPr txBox="1">
            <a:spLocks/>
          </p:cNvSpPr>
          <p:nvPr userDrawn="1"/>
        </p:nvSpPr>
        <p:spPr>
          <a:xfrm>
            <a:off x="608397" y="3898900"/>
            <a:ext cx="7924800" cy="18033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  <a:cs typeface="PermianSlabSerifTypeface"/>
              </a:rPr>
              <a:t>Districts and schools in Tennessee will exemplify excellence and equity such that all students are equipped with the knowledge and skills to successfully embark on their chosen path in life.</a:t>
            </a:r>
            <a:endParaRPr lang="en-US" sz="26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  <a:cs typeface="PermianSlabSerifTypeface"/>
            </a:endParaRPr>
          </a:p>
        </p:txBody>
      </p:sp>
      <p:sp>
        <p:nvSpPr>
          <p:cNvPr id="13" name="Text Placeholder 2"/>
          <p:cNvSpPr txBox="1">
            <a:spLocks/>
          </p:cNvSpPr>
          <p:nvPr userDrawn="1"/>
        </p:nvSpPr>
        <p:spPr>
          <a:xfrm>
            <a:off x="0" y="6172200"/>
            <a:ext cx="9144000" cy="4826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>
                <a:solidFill>
                  <a:srgbClr val="1B365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Excellence | Optimism | Judgment | Courage | Teamwork</a:t>
            </a:r>
            <a:endParaRPr lang="en-US" sz="2400" b="1" dirty="0">
              <a:solidFill>
                <a:srgbClr val="1B365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2" descr="C:\Users\CA19029\Documents\Brand and Style Rollout\Updated dept logo\TN Dept of Education ColorPMS -«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998059"/>
            <a:ext cx="5181600" cy="2049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1889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41437"/>
            <a:ext cx="8305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058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426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9" r:id="rId4"/>
    <p:sldLayoutId id="2147483655" r:id="rId5"/>
    <p:sldLayoutId id="2147483658" r:id="rId6"/>
    <p:sldLayoutId id="2147483662" r:id="rId7"/>
    <p:sldLayoutId id="2147483663" r:id="rId8"/>
    <p:sldLayoutId id="2147483660" r:id="rId9"/>
    <p:sldLayoutId id="2147483664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chemeClr val="bg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EE3524"/>
        </a:buClr>
        <a:buFont typeface="Wingdings" panose="05000000000000000000" pitchFamily="2" charset="2"/>
        <a:buChar char="§"/>
        <a:defRPr sz="2400" kern="1200">
          <a:solidFill>
            <a:schemeClr val="accent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–"/>
        <a:defRPr sz="2200" kern="1200">
          <a:solidFill>
            <a:schemeClr val="accent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EE3524"/>
        </a:buClr>
        <a:buFont typeface="Courier New" panose="02070309020205020404" pitchFamily="49" charset="0"/>
        <a:buChar char="o"/>
        <a:defRPr sz="1800" kern="1200">
          <a:solidFill>
            <a:schemeClr val="accent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EE3524"/>
        </a:buClr>
        <a:buFont typeface="Arial" panose="020B0604020202020204" pitchFamily="34" charset="0"/>
        <a:buChar char="»"/>
        <a:defRPr sz="1600" kern="1200">
          <a:solidFill>
            <a:schemeClr val="accent1"/>
          </a:solidFill>
          <a:latin typeface="Arial" panose="020B0604020202020204" pitchFamily="34" charset="0"/>
          <a:ea typeface="Open Sans" panose="020B0606030504020204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n.gov/education/topic/education-information-system-eis" TargetMode="External"/><Relationship Id="rId2" Type="http://schemas.openxmlformats.org/officeDocument/2006/relationships/hyperlink" Target="mailto:EIS.Help@tn.go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n.gov/assets/entities/education/attachments/eis_extracts_layout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Trish.Kelly@tn.gov" TargetMode="External"/><Relationship Id="rId2" Type="http://schemas.openxmlformats.org/officeDocument/2006/relationships/hyperlink" Target="http://www.tn.gov/education/topic/correlations-of-course-and-endorsment-code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EIS Updates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Melissa Teat; Customer Product Manager; Information Systems; </a:t>
            </a:r>
            <a:r>
              <a:rPr lang="en-US" smtClean="0"/>
              <a:t>April 21, </a:t>
            </a:r>
            <a:r>
              <a:rPr lang="en-US" dirty="0" smtClean="0"/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08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597" y="4168775"/>
            <a:ext cx="7772400" cy="1470025"/>
          </a:xfrm>
        </p:spPr>
        <p:txBody>
          <a:bodyPr>
            <a:noAutofit/>
          </a:bodyPr>
          <a:lstStyle/>
          <a:p>
            <a:r>
              <a:rPr lang="en-US" sz="3400" dirty="0" smtClean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Melissa Teat</a:t>
            </a:r>
            <a:r>
              <a:rPr lang="en-US" sz="34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/>
            </a:r>
            <a:br>
              <a:rPr lang="en-US" sz="3400" dirty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3400" dirty="0" smtClean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Customer Product Manager</a:t>
            </a:r>
            <a:br>
              <a:rPr lang="en-US" sz="3400" dirty="0" smtClean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3400" dirty="0" smtClean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Melissa.Teat@tn.gov</a:t>
            </a:r>
            <a:br>
              <a:rPr lang="en-US" sz="3400" dirty="0" smtClean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3400" dirty="0" smtClean="0">
                <a:latin typeface="+mn-lt"/>
                <a:ea typeface="Open Sans" panose="020B0606030504020204" pitchFamily="34" charset="0"/>
                <a:cs typeface="Open Sans" panose="020B0606030504020204" pitchFamily="34" charset="0"/>
              </a:rPr>
              <a:t>(800) 495-4154</a:t>
            </a:r>
            <a:endParaRPr lang="en-US" sz="3400" dirty="0">
              <a:latin typeface="+mn-lt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32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749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Product Support Help Desk staff has resolved over 3,200 tickets in </a:t>
            </a:r>
            <a:r>
              <a:rPr lang="en-US" dirty="0" err="1" smtClean="0"/>
              <a:t>Freshservice</a:t>
            </a:r>
            <a:r>
              <a:rPr lang="en-US" dirty="0" smtClean="0"/>
              <a:t> since the fall conference.</a:t>
            </a:r>
            <a:endParaRPr lang="en-US" dirty="0"/>
          </a:p>
          <a:p>
            <a:r>
              <a:rPr lang="en-US" dirty="0" err="1" smtClean="0"/>
              <a:t>Freshservice</a:t>
            </a:r>
            <a:r>
              <a:rPr lang="en-US" dirty="0" smtClean="0"/>
              <a:t> has over 2,000 user accounts.</a:t>
            </a:r>
            <a:endParaRPr lang="en-US" dirty="0"/>
          </a:p>
          <a:p>
            <a:r>
              <a:rPr lang="en-US" dirty="0" smtClean="0"/>
              <a:t>Beginning July 1, 2017, the Help Desk will transition to a new ticket system.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Ticket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612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and update </a:t>
            </a:r>
            <a:r>
              <a:rPr lang="en-US" dirty="0" smtClean="0"/>
              <a:t>district EIS </a:t>
            </a:r>
            <a:r>
              <a:rPr lang="en-US" dirty="0"/>
              <a:t>contact information when a staff change is made by sending the request to </a:t>
            </a:r>
            <a:r>
              <a:rPr lang="en-US" dirty="0">
                <a:hlinkClick r:id="rId2"/>
              </a:rPr>
              <a:t>EIS.Help@tn.gov</a:t>
            </a:r>
            <a:r>
              <a:rPr lang="en-US" dirty="0"/>
              <a:t>. Don’t forget to include requests for </a:t>
            </a:r>
            <a:r>
              <a:rPr lang="en-US" dirty="0" smtClean="0"/>
              <a:t>staff removal </a:t>
            </a:r>
            <a:r>
              <a:rPr lang="en-US" dirty="0"/>
              <a:t>and addition of department </a:t>
            </a:r>
            <a:r>
              <a:rPr lang="en-US" dirty="0" err="1"/>
              <a:t>listservs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/>
              <a:t>EIS </a:t>
            </a:r>
            <a:r>
              <a:rPr lang="en-US" dirty="0" smtClean="0"/>
              <a:t>website contains important information: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www.tn.gov/education/topic/education-information-system-eis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EIS Extracts Layout document: </a:t>
            </a:r>
            <a:r>
              <a:rPr lang="en-US" dirty="0" smtClean="0">
                <a:hlinkClick r:id="rId4"/>
              </a:rPr>
              <a:t>http</a:t>
            </a:r>
            <a:r>
              <a:rPr lang="en-US" dirty="0">
                <a:hlinkClick r:id="rId4"/>
              </a:rPr>
              <a:t>://</a:t>
            </a:r>
            <a:r>
              <a:rPr lang="en-US" dirty="0" smtClean="0">
                <a:hlinkClick r:id="rId4"/>
              </a:rPr>
              <a:t>www.tn.gov/assets/entities/education/attachments/eis_extracts_layout.pdf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 &amp; Reminders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629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District supervisors with DST_AA EIS Production access should periodically review the App User List in EIS Production, and make changes as needed. Please make sure all active users have an email address.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 &amp; Reminders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944298"/>
            <a:ext cx="6710363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728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Correlation of </a:t>
            </a:r>
            <a:r>
              <a:rPr lang="en-US" dirty="0" smtClean="0"/>
              <a:t>course codes:   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www.tn.gov/education/topic/correlations-of-course- and-</a:t>
            </a:r>
            <a:r>
              <a:rPr lang="en-US" dirty="0" err="1" smtClean="0">
                <a:hlinkClick r:id="rId2"/>
              </a:rPr>
              <a:t>endorsment</a:t>
            </a:r>
            <a:r>
              <a:rPr lang="en-US" dirty="0" smtClean="0">
                <a:hlinkClick r:id="rId2"/>
              </a:rPr>
              <a:t>-codes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Consolidated Planning and </a:t>
            </a:r>
            <a:r>
              <a:rPr lang="en-US" dirty="0"/>
              <a:t>M</a:t>
            </a:r>
            <a:r>
              <a:rPr lang="en-US" dirty="0" smtClean="0"/>
              <a:t>onitoring (CPM) Data Manual was updated </a:t>
            </a:r>
            <a:r>
              <a:rPr lang="en-US" smtClean="0"/>
              <a:t>on </a:t>
            </a:r>
            <a:r>
              <a:rPr lang="en-US" smtClean="0"/>
              <a:t>April 11. </a:t>
            </a:r>
            <a:r>
              <a:rPr lang="en-US" dirty="0" smtClean="0"/>
              <a:t>This document can be obtained by contacting </a:t>
            </a:r>
            <a:r>
              <a:rPr lang="en-US" dirty="0" smtClean="0">
                <a:hlinkClick r:id="rId3"/>
              </a:rPr>
              <a:t>Trish.Kelly@tn.gov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 &amp; Reminders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910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2017-18 </a:t>
            </a:r>
            <a:r>
              <a:rPr lang="en-US" dirty="0"/>
              <a:t>district calendars are due no later than </a:t>
            </a:r>
            <a:r>
              <a:rPr lang="en-US" b="1" dirty="0"/>
              <a:t>May 15, 2017</a:t>
            </a:r>
            <a:r>
              <a:rPr lang="en-US" dirty="0"/>
              <a:t>. The calendars must be approved by the district and </a:t>
            </a:r>
            <a:r>
              <a:rPr lang="en-US" dirty="0" smtClean="0"/>
              <a:t>by Paul </a:t>
            </a:r>
            <a:r>
              <a:rPr lang="en-US" dirty="0"/>
              <a:t>Rainwater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All districts must submit the student end-of-service extract and the student final grade extract. The extract numbers are 51 and 80, respectively.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 &amp; Reminders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708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2017-2018 EIS Changes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6385203"/>
              </p:ext>
            </p:extLst>
          </p:nvPr>
        </p:nvGraphicFramePr>
        <p:xfrm>
          <a:off x="304800" y="1295400"/>
          <a:ext cx="8382000" cy="4389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91000"/>
                <a:gridCol w="4191000"/>
              </a:tblGrid>
              <a:tr h="326571">
                <a:tc>
                  <a:txBody>
                    <a:bodyPr/>
                    <a:lstStyle/>
                    <a:p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Extract Number</a:t>
                      </a:r>
                      <a:endParaRPr lang="en-US" dirty="0"/>
                    </a:p>
                  </a:txBody>
                  <a:tcPr/>
                </a:tc>
              </a:tr>
              <a:tr h="326571">
                <a:tc>
                  <a:txBody>
                    <a:bodyPr/>
                    <a:lstStyle/>
                    <a:p>
                      <a:r>
                        <a:rPr lang="en-US" dirty="0" smtClean="0"/>
                        <a:t>District Calendar Number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</a:tr>
              <a:tr h="326571">
                <a:tc>
                  <a:txBody>
                    <a:bodyPr/>
                    <a:lstStyle/>
                    <a:p>
                      <a:r>
                        <a:rPr lang="en-US" dirty="0" smtClean="0"/>
                        <a:t>Increase Length</a:t>
                      </a:r>
                      <a:r>
                        <a:rPr lang="en-US" baseline="0" dirty="0" smtClean="0"/>
                        <a:t> Of Bus Number Field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 &amp; 45</a:t>
                      </a:r>
                      <a:endParaRPr lang="en-US" dirty="0"/>
                    </a:p>
                  </a:txBody>
                  <a:tcPr/>
                </a:tc>
              </a:tr>
              <a:tr h="326571">
                <a:tc>
                  <a:txBody>
                    <a:bodyPr/>
                    <a:lstStyle/>
                    <a:p>
                      <a:r>
                        <a:rPr lang="en-US" dirty="0" smtClean="0"/>
                        <a:t>Date First Enrolled In A U.S. School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</a:tr>
              <a:tr h="326571">
                <a:tc>
                  <a:txBody>
                    <a:bodyPr/>
                    <a:lstStyle/>
                    <a:p>
                      <a:r>
                        <a:rPr lang="en-US" dirty="0" smtClean="0"/>
                        <a:t>Native Language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</a:tr>
              <a:tr h="326571">
                <a:tc>
                  <a:txBody>
                    <a:bodyPr/>
                    <a:lstStyle/>
                    <a:p>
                      <a:r>
                        <a:rPr lang="en-US" dirty="0" smtClean="0"/>
                        <a:t>Date First Enrolled In ESL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</a:tr>
              <a:tr h="326571">
                <a:tc>
                  <a:txBody>
                    <a:bodyPr/>
                    <a:lstStyle/>
                    <a:p>
                      <a:r>
                        <a:rPr lang="en-US" dirty="0" smtClean="0"/>
                        <a:t>Stop Collecting Enrollment Reasons EC &amp; TC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/>
                </a:tc>
              </a:tr>
              <a:tr h="326571">
                <a:tc>
                  <a:txBody>
                    <a:bodyPr/>
                    <a:lstStyle/>
                    <a:p>
                      <a:r>
                        <a:rPr lang="en-US" dirty="0" smtClean="0"/>
                        <a:t>Stop Collecting Supplemental Educational Services (SES) Applied &amp; (SES)</a:t>
                      </a:r>
                      <a:r>
                        <a:rPr lang="en-US" baseline="0" dirty="0" smtClean="0"/>
                        <a:t> Receiving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/>
                </a:tc>
              </a:tr>
              <a:tr h="326571">
                <a:tc>
                  <a:txBody>
                    <a:bodyPr/>
                    <a:lstStyle/>
                    <a:p>
                      <a:r>
                        <a:rPr lang="en-US" dirty="0" smtClean="0"/>
                        <a:t>Stop Collecting English Language Background Classification Type</a:t>
                      </a:r>
                      <a:r>
                        <a:rPr lang="en-US" baseline="0" dirty="0" smtClean="0"/>
                        <a:t> 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3821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335064"/>
              </p:ext>
            </p:extLst>
          </p:nvPr>
        </p:nvGraphicFramePr>
        <p:xfrm>
          <a:off x="266700" y="1524000"/>
          <a:ext cx="8382000" cy="4211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91000"/>
                <a:gridCol w="4191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Extract Number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Student Classification Type Increase In</a:t>
                      </a:r>
                      <a:r>
                        <a:rPr lang="en-US" baseline="0" dirty="0" smtClean="0"/>
                        <a:t> Field Length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Stop Collecting Student Classification Types</a:t>
                      </a:r>
                      <a:r>
                        <a:rPr lang="en-US" baseline="0" dirty="0" smtClean="0"/>
                        <a:t> 3, X, Y, and 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Foster Care Student Classification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Dyslexia</a:t>
                      </a:r>
                      <a:r>
                        <a:rPr lang="en-US" baseline="0" dirty="0" smtClean="0"/>
                        <a:t> Intervention Student Classification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Voluntary Pre-K Grant (VPK) Student Classification</a:t>
                      </a:r>
                      <a:r>
                        <a:rPr lang="en-US" baseline="0" dirty="0" smtClean="0"/>
                        <a:t>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Preschool Development Grant (PDG) Student Classification</a:t>
                      </a:r>
                      <a:r>
                        <a:rPr lang="en-US" baseline="0" dirty="0" smtClean="0"/>
                        <a:t>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44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2017-2018 EIS Changes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51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2094946"/>
              </p:ext>
            </p:extLst>
          </p:nvPr>
        </p:nvGraphicFramePr>
        <p:xfrm>
          <a:off x="304800" y="1295400"/>
          <a:ext cx="8382000" cy="43129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191000"/>
                <a:gridCol w="4191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Extract Number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Bus Transportation Begin</a:t>
                      </a:r>
                      <a:r>
                        <a:rPr lang="en-US" baseline="0" dirty="0" smtClean="0"/>
                        <a:t> &amp; End Dates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Stop Collecting Withdrawal Reason 14,</a:t>
                      </a:r>
                      <a:r>
                        <a:rPr lang="en-US" baseline="0" dirty="0" smtClean="0"/>
                        <a:t> Withdrawn Under Public School Choice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Completion Document Code 8, Alternate</a:t>
                      </a:r>
                      <a:r>
                        <a:rPr lang="en-US" baseline="0" dirty="0" smtClean="0"/>
                        <a:t> Academic Diploma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Fine Arts &amp; Foreign</a:t>
                      </a:r>
                      <a:r>
                        <a:rPr lang="en-US" baseline="0" dirty="0" smtClean="0"/>
                        <a:t> Language Waiver Completion Document Types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Stop Collecting Completion</a:t>
                      </a:r>
                      <a:r>
                        <a:rPr lang="en-US" baseline="0" dirty="0" smtClean="0"/>
                        <a:t> Document Type 4, High School Certificate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</a:t>
                      </a:r>
                      <a:endParaRPr lang="en-US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Staff</a:t>
                      </a:r>
                      <a:r>
                        <a:rPr lang="en-US" baseline="0" dirty="0" smtClean="0"/>
                        <a:t> Work Email Address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Stop Collecting Public School Choice</a:t>
                      </a:r>
                      <a:r>
                        <a:rPr lang="en-US" baseline="0" dirty="0" smtClean="0"/>
                        <a:t> (PSC) Applied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2017-2018 EIS Changes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2451E-3285-438B-B188-C22B2A012BF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9983111"/>
      </p:ext>
    </p:extLst>
  </p:cSld>
  <p:clrMapOvr>
    <a:masterClrMapping/>
  </p:clrMapOvr>
</p:sld>
</file>

<file path=ppt/theme/theme1.xml><?xml version="1.0" encoding="utf-8"?>
<a:theme xmlns:a="http://schemas.openxmlformats.org/drawingml/2006/main" name="TDOE Template - Editing">
  <a:themeElements>
    <a:clrScheme name="TDOE Colors">
      <a:dk1>
        <a:srgbClr val="1B365D"/>
      </a:dk1>
      <a:lt1>
        <a:srgbClr val="FFFFFF"/>
      </a:lt1>
      <a:dk2>
        <a:srgbClr val="6E7073"/>
      </a:dk2>
      <a:lt2>
        <a:srgbClr val="EEEEEE"/>
      </a:lt2>
      <a:accent1>
        <a:srgbClr val="000000"/>
      </a:accent1>
      <a:accent2>
        <a:srgbClr val="1B365D"/>
      </a:accent2>
      <a:accent3>
        <a:srgbClr val="2DCCD3"/>
      </a:accent3>
      <a:accent4>
        <a:srgbClr val="D2D755"/>
      </a:accent4>
      <a:accent5>
        <a:srgbClr val="E87722"/>
      </a:accent5>
      <a:accent6>
        <a:srgbClr val="5D7975"/>
      </a:accent6>
      <a:hlink>
        <a:srgbClr val="0000FF"/>
      </a:hlink>
      <a:folHlink>
        <a:srgbClr val="800080"/>
      </a:folHlink>
    </a:clrScheme>
    <a:fontScheme name="TDOE Fonts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A061CFA7-5784-4816-8865-3D363482387D}" vid="{3FE5B953-5DEC-4335-BBB5-E60459355A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TDOE PowerPoint 2017</Template>
  <TotalTime>1133</TotalTime>
  <Words>456</Words>
  <Application>Microsoft Office PowerPoint</Application>
  <PresentationFormat>On-screen Show (4:3)</PresentationFormat>
  <Paragraphs>85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Courier New</vt:lpstr>
      <vt:lpstr>Georgia</vt:lpstr>
      <vt:lpstr>Open Sans</vt:lpstr>
      <vt:lpstr>PermianSlabSerifTypeface</vt:lpstr>
      <vt:lpstr>Wingdings</vt:lpstr>
      <vt:lpstr>TDOE Template - Editing</vt:lpstr>
      <vt:lpstr>EIS Updates</vt:lpstr>
      <vt:lpstr>Ticket Information</vt:lpstr>
      <vt:lpstr>Updates &amp; Reminders</vt:lpstr>
      <vt:lpstr>Updates &amp; Reminders</vt:lpstr>
      <vt:lpstr>Updates &amp; Reminders</vt:lpstr>
      <vt:lpstr>Updates &amp; Reminders</vt:lpstr>
      <vt:lpstr>2017-2018 EIS Changes</vt:lpstr>
      <vt:lpstr>2017-2018 EIS Changes</vt:lpstr>
      <vt:lpstr>2017-2018 EIS Changes</vt:lpstr>
      <vt:lpstr>Melissa Teat Customer Product Manager Melissa.Teat@tn.gov (800) 495-4154</vt:lpstr>
      <vt:lpstr>PowerPoint Presentation</vt:lpstr>
    </vt:vector>
  </TitlesOfParts>
  <Company>Department of Education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Teat</dc:creator>
  <cp:lastModifiedBy>Melissa Teat</cp:lastModifiedBy>
  <cp:revision>35</cp:revision>
  <dcterms:created xsi:type="dcterms:W3CDTF">2017-04-03T18:00:01Z</dcterms:created>
  <dcterms:modified xsi:type="dcterms:W3CDTF">2017-04-18T18:16:02Z</dcterms:modified>
</cp:coreProperties>
</file>