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handoutMasterIdLst>
    <p:handoutMasterId r:id="rId32"/>
  </p:handoutMasterIdLst>
  <p:sldIdLst>
    <p:sldId id="401" r:id="rId2"/>
    <p:sldId id="385" r:id="rId3"/>
    <p:sldId id="386" r:id="rId4"/>
    <p:sldId id="387" r:id="rId5"/>
    <p:sldId id="392" r:id="rId6"/>
    <p:sldId id="393" r:id="rId7"/>
    <p:sldId id="394" r:id="rId8"/>
    <p:sldId id="395" r:id="rId9"/>
    <p:sldId id="388" r:id="rId10"/>
    <p:sldId id="389" r:id="rId11"/>
    <p:sldId id="390" r:id="rId12"/>
    <p:sldId id="396" r:id="rId13"/>
    <p:sldId id="400" r:id="rId14"/>
    <p:sldId id="391" r:id="rId15"/>
    <p:sldId id="397" r:id="rId16"/>
    <p:sldId id="398" r:id="rId17"/>
    <p:sldId id="399" r:id="rId18"/>
    <p:sldId id="372" r:id="rId19"/>
    <p:sldId id="377" r:id="rId20"/>
    <p:sldId id="371" r:id="rId21"/>
    <p:sldId id="370" r:id="rId22"/>
    <p:sldId id="360" r:id="rId23"/>
    <p:sldId id="373" r:id="rId24"/>
    <p:sldId id="374" r:id="rId25"/>
    <p:sldId id="380" r:id="rId26"/>
    <p:sldId id="381" r:id="rId27"/>
    <p:sldId id="375" r:id="rId28"/>
    <p:sldId id="383" r:id="rId29"/>
    <p:sldId id="384" r:id="rId30"/>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e Schwartz" initials="NS" lastIdx="4" clrIdx="0">
    <p:extLst/>
  </p:cmAuthor>
  <p:cmAuthor id="2" name="Jonathon Attridge" initials="JA" lastIdx="1" clrIdx="1">
    <p:extLst/>
  </p:cmAuthor>
  <p:cmAuthor id="3" name="Cameron, Margaux L" initials="CML" lastIdx="1" clrIdx="2">
    <p:extLst/>
  </p:cmAuthor>
  <p:cmAuthor id="4" name="Cameron, Margaux L" initials="CML [2]" lastIdx="1" clrIdx="3">
    <p:extLst/>
  </p:cmAuthor>
  <p:cmAuthor id="5" name="Cameron, Margaux L" initials="CML [3]" lastIdx="1" clrIdx="4">
    <p:extLst/>
  </p:cmAuthor>
  <p:cmAuthor id="6" name="Cameron, Margaux L" initials="CML [4]" lastIdx="1" clrIdx="5">
    <p:extLst/>
  </p:cmAuthor>
  <p:cmAuthor id="7" name="Cameron, Margaux L" initials="CML [5]" lastIdx="1" clrIdx="6">
    <p:extLst/>
  </p:cmAuthor>
  <p:cmAuthor id="8" name="Cameron, Margaux L" initials="CML [6]" lastIdx="1" clrIdx="7">
    <p:extLst/>
  </p:cmAuthor>
  <p:cmAuthor id="9" name="Cameron, Margaux L" initials="CML [7]" lastIdx="1" clrIdx="8">
    <p:extLst/>
  </p:cmAuthor>
  <p:cmAuthor id="10" name="Cameron, Margaux L" initials="CML [8]" lastIdx="1" clrIdx="9">
    <p:extLst/>
  </p:cmAuthor>
  <p:cmAuthor id="11" name="Cameron, Margaux L" initials="CML [9]" lastIdx="1" clrIdx="10">
    <p:extLst/>
  </p:cmAuthor>
  <p:cmAuthor id="12" name="Cameron, Margaux L" initials="CML [10]" lastIdx="1" clrIdx="11">
    <p:extLst/>
  </p:cmAuthor>
  <p:cmAuthor id="13" name="Cameron, Margaux L" initials="CML [11]" lastIdx="1" clrIdx="12">
    <p:extLst/>
  </p:cmAuthor>
  <p:cmAuthor id="14" name="Cameron, Margaux L" initials="CML [12]" lastIdx="1" clrIdx="13">
    <p:extLst/>
  </p:cmAuthor>
  <p:cmAuthor id="15" name="Cameron, Margaux L" initials="CML [13]" lastIdx="1" clrIdx="14">
    <p:extLst/>
  </p:cmAuthor>
  <p:cmAuthor id="16" name="Cameron, Margaux L" initials="CML [14]" lastIdx="1" clrIdx="15">
    <p:extLst/>
  </p:cmAuthor>
  <p:cmAuthor id="17" name="Cameron, Margaux L" initials="CML [15]" lastIdx="1" clrIdx="16">
    <p:extLst/>
  </p:cmAuthor>
  <p:cmAuthor id="18" name="Cameron, Margaux L" initials="CML [16]" lastIdx="1" clrIdx="17">
    <p:extLst/>
  </p:cmAuthor>
  <p:cmAuthor id="19" name="Cameron, Margaux L" initials="CML [17]" lastIdx="1" clrIdx="18">
    <p:extLst/>
  </p:cmAuthor>
  <p:cmAuthor id="20" name="Cameron, Margaux L" initials="CML [18]" lastIdx="1" clrIdx="19">
    <p:extLst/>
  </p:cmAuthor>
  <p:cmAuthor id="21" name="Cameron, Margaux L" initials="CML [19]" lastIdx="1" clrIdx="20">
    <p:extLst/>
  </p:cmAuthor>
  <p:cmAuthor id="22" name="Cameron, Margaux L" initials="CML [20]" lastIdx="1" clrIdx="21">
    <p:extLst/>
  </p:cmAuthor>
  <p:cmAuthor id="23" name="Cameron, Margaux L" initials="CML [21]" lastIdx="1" clrIdx="22">
    <p:extLst/>
  </p:cmAuthor>
  <p:cmAuthor id="24" name="Cameron, Margaux L" initials="CML [22]" lastIdx="1" clrIdx="23">
    <p:extLst/>
  </p:cmAuthor>
  <p:cmAuthor id="25" name="Cameron, Margaux L" initials="CML [23]" lastIdx="1" clrIdx="24">
    <p:extLst/>
  </p:cmAuthor>
  <p:cmAuthor id="26" name="Cameron, Margaux L" initials="CML [24]" lastIdx="1" clrIdx="25">
    <p:extLst/>
  </p:cmAuthor>
  <p:cmAuthor id="27" name="Cameron, Margaux L" initials="CML [25]" lastIdx="1" clrIdx="26">
    <p:extLst/>
  </p:cmAuthor>
  <p:cmAuthor id="28" name="Cameron, Margaux L" initials="CML [26]" lastIdx="1" clrIdx="27">
    <p:extLst/>
  </p:cmAuthor>
  <p:cmAuthor id="29" name="Cameron, Margaux L" initials="CML [27]" lastIdx="1" clrIdx="28">
    <p:extLst/>
  </p:cmAuthor>
  <p:cmAuthor id="30" name="Cameron, Margaux L" initials="CML [28]" lastIdx="1" clrIdx="29">
    <p:extLst/>
  </p:cmAuthor>
  <p:cmAuthor id="31" name="Cameron, Margaux L" initials="CML [29]" lastIdx="1" clrIdx="30">
    <p:extLst/>
  </p:cmAuthor>
  <p:cmAuthor id="32" name="Cameron, Margaux L" initials="CML [30]" lastIdx="1" clrIdx="31">
    <p:extLst/>
  </p:cmAuthor>
  <p:cmAuthor id="33" name="Cameron, Margaux L" initials="CML [31]" lastIdx="1" clrIdx="32">
    <p:extLst/>
  </p:cmAuthor>
  <p:cmAuthor id="34" name="Cameron, Margaux L" initials="CML [32]" lastIdx="1" clrIdx="33">
    <p:extLst/>
  </p:cmAuthor>
  <p:cmAuthor id="35" name="Cameron, Margaux L" initials="CML [33]" lastIdx="1" clrIdx="34">
    <p:extLst/>
  </p:cmAuthor>
  <p:cmAuthor id="36" name="Cameron, Margaux L" initials="CML [34]" lastIdx="1" clrIdx="35">
    <p:extLst/>
  </p:cmAuthor>
  <p:cmAuthor id="37" name="Cameron, Margaux L" initials="CML [35]" lastIdx="1" clrIdx="36">
    <p:extLst/>
  </p:cmAuthor>
  <p:cmAuthor id="38" name="Margaux Cameron" initials="MC" lastIdx="16" clrIdx="37">
    <p:extLst>
      <p:ext uri="{19B8F6BF-5375-455C-9EA6-DF929625EA0E}">
        <p15:presenceInfo xmlns:p15="http://schemas.microsoft.com/office/powerpoint/2012/main" userId="S-1-5-21-2149558826-3324038498-27948981-3652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0000"/>
    <a:srgbClr val="1B365D"/>
    <a:srgbClr val="6E7073"/>
    <a:srgbClr val="CDCDCD"/>
    <a:srgbClr val="EEEEEE"/>
    <a:srgbClr val="174A7C"/>
    <a:srgbClr val="002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48" autoAdjust="0"/>
    <p:restoredTop sz="77020" autoAdjust="0"/>
  </p:normalViewPr>
  <p:slideViewPr>
    <p:cSldViewPr>
      <p:cViewPr varScale="1">
        <p:scale>
          <a:sx n="35" d="100"/>
          <a:sy n="35" d="100"/>
        </p:scale>
        <p:origin x="1458"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Sheet1!$A$18:$A$22</c:f>
              <c:strCache>
                <c:ptCount val="5"/>
                <c:pt idx="0">
                  <c:v>Less than one week</c:v>
                </c:pt>
                <c:pt idx="1">
                  <c:v>5-9 days</c:v>
                </c:pt>
                <c:pt idx="2">
                  <c:v>10-14 days</c:v>
                </c:pt>
                <c:pt idx="3">
                  <c:v>15-19 days</c:v>
                </c:pt>
                <c:pt idx="4">
                  <c:v>More than 20 days</c:v>
                </c:pt>
              </c:strCache>
            </c:strRef>
          </c:cat>
          <c:val>
            <c:numRef>
              <c:f>Sheet1!$B$18:$B$22</c:f>
              <c:numCache>
                <c:formatCode>0%</c:formatCode>
                <c:ptCount val="5"/>
                <c:pt idx="0">
                  <c:v>0.94192100000000001</c:v>
                </c:pt>
                <c:pt idx="1">
                  <c:v>0.85864960000000001</c:v>
                </c:pt>
                <c:pt idx="2">
                  <c:v>0.72451949999999998</c:v>
                </c:pt>
                <c:pt idx="3">
                  <c:v>0.57275799999999999</c:v>
                </c:pt>
                <c:pt idx="4">
                  <c:v>0.35152060000000002</c:v>
                </c:pt>
              </c:numCache>
            </c:numRef>
          </c:val>
          <c:extLst>
            <c:ext xmlns:c16="http://schemas.microsoft.com/office/drawing/2014/chart" uri="{C3380CC4-5D6E-409C-BE32-E72D297353CC}">
              <c16:uniqueId val="{00000000-9343-4D13-A4E2-089B82AE941D}"/>
            </c:ext>
          </c:extLst>
        </c:ser>
        <c:dLbls>
          <c:dLblPos val="outEnd"/>
          <c:showLegendKey val="0"/>
          <c:showVal val="1"/>
          <c:showCatName val="0"/>
          <c:showSerName val="0"/>
          <c:showPercent val="0"/>
          <c:showBubbleSize val="0"/>
        </c:dLbls>
        <c:gapWidth val="219"/>
        <c:overlap val="-27"/>
        <c:axId val="1014114896"/>
        <c:axId val="1014126320"/>
      </c:barChart>
      <c:catAx>
        <c:axId val="1014114896"/>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t>Number of days missed</a:t>
                </a:r>
              </a:p>
            </c:rich>
          </c:tx>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014126320"/>
        <c:crosses val="autoZero"/>
        <c:auto val="1"/>
        <c:lblAlgn val="ctr"/>
        <c:lblOffset val="100"/>
        <c:noMultiLvlLbl val="0"/>
      </c:catAx>
      <c:valAx>
        <c:axId val="10141263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t>Graduation Rate</a:t>
                </a:r>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014114896"/>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Graduation rate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Open Sans" panose="020B0606030504020204" pitchFamily="34" charset="0"/>
                    <a:cs typeface="Open Sans" panose="020B0606030504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Not Chronically Absent in 9th Grade</c:v>
                </c:pt>
                <c:pt idx="1">
                  <c:v>Cronically Absent in 9th grade</c:v>
                </c:pt>
              </c:strCache>
            </c:strRef>
          </c:cat>
          <c:val>
            <c:numRef>
              <c:f>Sheet1!$B$2:$B$3</c:f>
              <c:numCache>
                <c:formatCode>0%</c:formatCode>
                <c:ptCount val="2"/>
                <c:pt idx="0">
                  <c:v>0.93089049999999995</c:v>
                </c:pt>
                <c:pt idx="1">
                  <c:v>0.6458564</c:v>
                </c:pt>
              </c:numCache>
            </c:numRef>
          </c:val>
          <c:extLst>
            <c:ext xmlns:c16="http://schemas.microsoft.com/office/drawing/2014/chart" uri="{C3380CC4-5D6E-409C-BE32-E72D297353CC}">
              <c16:uniqueId val="{00000000-B8A4-4956-873C-B7BAC9EF996C}"/>
            </c:ext>
          </c:extLst>
        </c:ser>
        <c:dLbls>
          <c:dLblPos val="outEnd"/>
          <c:showLegendKey val="0"/>
          <c:showVal val="1"/>
          <c:showCatName val="0"/>
          <c:showSerName val="0"/>
          <c:showPercent val="0"/>
          <c:showBubbleSize val="0"/>
        </c:dLbls>
        <c:gapWidth val="150"/>
        <c:overlap val="100"/>
        <c:axId val="1125915936"/>
        <c:axId val="1125916480"/>
      </c:barChart>
      <c:catAx>
        <c:axId val="1125915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Open Sans" panose="020B0606030504020204" pitchFamily="34" charset="0"/>
                <a:cs typeface="Open Sans" panose="020B0606030504020204" pitchFamily="34" charset="0"/>
              </a:defRPr>
            </a:pPr>
            <a:endParaRPr lang="en-US"/>
          </a:p>
        </c:txPr>
        <c:crossAx val="1125916480"/>
        <c:crosses val="autoZero"/>
        <c:auto val="1"/>
        <c:lblAlgn val="ctr"/>
        <c:lblOffset val="100"/>
        <c:noMultiLvlLbl val="0"/>
      </c:catAx>
      <c:valAx>
        <c:axId val="11259164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Open Sans" panose="020B0606030504020204" pitchFamily="34" charset="0"/>
                    <a:cs typeface="Open Sans" panose="020B0606030504020204" pitchFamily="34" charset="0"/>
                  </a:defRPr>
                </a:pPr>
                <a:r>
                  <a:rPr lang="en-US"/>
                  <a:t>Percent of ninth graders in graduating cohort</a:t>
                </a:r>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Open Sans" panose="020B0606030504020204" pitchFamily="34" charset="0"/>
                  <a:cs typeface="Open Sans" panose="020B0606030504020204" pitchFamily="34" charset="0"/>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Open Sans" panose="020B0606030504020204" pitchFamily="34" charset="0"/>
                <a:cs typeface="Open Sans" panose="020B0606030504020204" pitchFamily="34" charset="0"/>
              </a:defRPr>
            </a:pPr>
            <a:endParaRPr lang="en-US"/>
          </a:p>
        </c:txPr>
        <c:crossAx val="1125915936"/>
        <c:crosses val="autoZero"/>
        <c:crossBetween val="between"/>
      </c:valAx>
      <c:spPr>
        <a:noFill/>
        <a:ln>
          <a:noFill/>
        </a:ln>
        <a:effectLst/>
      </c:spPr>
    </c:plotArea>
    <c:plotVisOnly val="1"/>
    <c:dispBlanksAs val="gap"/>
    <c:showDLblsOverMax val="0"/>
  </c:chart>
  <c:spPr>
    <a:noFill/>
    <a:ln>
      <a:noFill/>
    </a:ln>
    <a:effectLst/>
  </c:spPr>
  <c:txPr>
    <a:bodyPr/>
    <a:lstStyle/>
    <a:p>
      <a:pPr>
        <a:defRPr sz="1800">
          <a:latin typeface="+mn-lt"/>
          <a:ea typeface="Open Sans" panose="020B0606030504020204" pitchFamily="34" charset="0"/>
          <a:cs typeface="Open Sans" panose="020B0606030504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Sheet1!$D$1</c:f>
              <c:strCache>
                <c:ptCount val="1"/>
                <c:pt idx="0">
                  <c:v>Enrolled</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Not Chronically Absent in 9th Grade</c:v>
                </c:pt>
                <c:pt idx="1">
                  <c:v>Cronically Absent in 9th grade</c:v>
                </c:pt>
              </c:strCache>
            </c:strRef>
          </c:cat>
          <c:val>
            <c:numRef>
              <c:f>Sheet1!$D$2:$D$3</c:f>
              <c:numCache>
                <c:formatCode>0%</c:formatCode>
                <c:ptCount val="2"/>
                <c:pt idx="0">
                  <c:v>0.62346037499109996</c:v>
                </c:pt>
                <c:pt idx="1">
                  <c:v>0.25872891129848002</c:v>
                </c:pt>
              </c:numCache>
            </c:numRef>
          </c:val>
          <c:extLst>
            <c:ext xmlns:c16="http://schemas.microsoft.com/office/drawing/2014/chart" uri="{C3380CC4-5D6E-409C-BE32-E72D297353CC}">
              <c16:uniqueId val="{00000000-C705-4F92-BF0F-1A66DD963112}"/>
            </c:ext>
          </c:extLst>
        </c:ser>
        <c:ser>
          <c:idx val="1"/>
          <c:order val="1"/>
          <c:tx>
            <c:strRef>
              <c:f>Sheet1!$E$1</c:f>
              <c:strCache>
                <c:ptCount val="1"/>
                <c:pt idx="0">
                  <c:v>Did not enroll</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Not Chronically Absent in 9th Grade</c:v>
                </c:pt>
                <c:pt idx="1">
                  <c:v>Cronically Absent in 9th grade</c:v>
                </c:pt>
              </c:strCache>
            </c:strRef>
          </c:cat>
          <c:val>
            <c:numRef>
              <c:f>Sheet1!$E$2:$E$3</c:f>
              <c:numCache>
                <c:formatCode>0%</c:formatCode>
                <c:ptCount val="2"/>
                <c:pt idx="0">
                  <c:v>0.30743012500889999</c:v>
                </c:pt>
                <c:pt idx="1">
                  <c:v>0.38712748870151997</c:v>
                </c:pt>
              </c:numCache>
            </c:numRef>
          </c:val>
          <c:extLst>
            <c:ext xmlns:c16="http://schemas.microsoft.com/office/drawing/2014/chart" uri="{C3380CC4-5D6E-409C-BE32-E72D297353CC}">
              <c16:uniqueId val="{00000001-C705-4F92-BF0F-1A66DD963112}"/>
            </c:ext>
          </c:extLst>
        </c:ser>
        <c:dLbls>
          <c:dLblPos val="ctr"/>
          <c:showLegendKey val="0"/>
          <c:showVal val="1"/>
          <c:showCatName val="0"/>
          <c:showSerName val="0"/>
          <c:showPercent val="0"/>
          <c:showBubbleSize val="0"/>
        </c:dLbls>
        <c:gapWidth val="150"/>
        <c:overlap val="100"/>
        <c:axId val="1125921920"/>
        <c:axId val="1125927360"/>
      </c:barChart>
      <c:catAx>
        <c:axId val="1125921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25927360"/>
        <c:crosses val="autoZero"/>
        <c:auto val="1"/>
        <c:lblAlgn val="ctr"/>
        <c:lblOffset val="100"/>
        <c:noMultiLvlLbl val="0"/>
      </c:catAx>
      <c:valAx>
        <c:axId val="11259273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dirty="0" smtClean="0"/>
                  <a:t>Percent</a:t>
                </a:r>
                <a:r>
                  <a:rPr lang="en-US" baseline="0" dirty="0" smtClean="0"/>
                  <a:t> of ninth graders in graduating cohort</a:t>
                </a:r>
                <a:endParaRPr lang="en-US" dirty="0"/>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259219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84B7A7-3E10-4808-8A21-78626B1B3A3F}" type="doc">
      <dgm:prSet loTypeId="urn:microsoft.com/office/officeart/2005/8/layout/process1" loCatId="process" qsTypeId="urn:microsoft.com/office/officeart/2005/8/quickstyle/simple1" qsCatId="simple" csTypeId="urn:microsoft.com/office/officeart/2005/8/colors/accent0_3" csCatId="mainScheme" phldr="1"/>
      <dgm:spPr/>
    </dgm:pt>
    <dgm:pt modelId="{BDF24E12-F353-4F56-A7AD-25ADC2068CB6}">
      <dgm:prSet phldrT="[Text]" custT="1"/>
      <dgm:spPr/>
      <dgm:t>
        <a:bodyPr/>
        <a:lstStyle/>
        <a:p>
          <a:pPr algn="ctr"/>
          <a:r>
            <a:rPr lang="en-US" sz="3600" b="1" dirty="0" smtClean="0">
              <a:latin typeface="Arial" panose="020B0604020202020204" pitchFamily="34" charset="0"/>
              <a:cs typeface="Arial" panose="020B0604020202020204" pitchFamily="34" charset="0"/>
            </a:rPr>
            <a:t>Compliance</a:t>
          </a:r>
        </a:p>
      </dgm:t>
    </dgm:pt>
    <dgm:pt modelId="{A9D9ABEF-E218-441C-A1E3-575A5FC1CC28}" type="parTrans" cxnId="{DFB3C0E8-4FAC-4FE6-8156-D178E78E3EF1}">
      <dgm:prSet/>
      <dgm:spPr/>
      <dgm:t>
        <a:bodyPr/>
        <a:lstStyle/>
        <a:p>
          <a:endParaRPr lang="en-US"/>
        </a:p>
      </dgm:t>
    </dgm:pt>
    <dgm:pt modelId="{6EB345BA-1AFA-4387-AAA7-612D68860C65}" type="sibTrans" cxnId="{DFB3C0E8-4FAC-4FE6-8156-D178E78E3EF1}">
      <dgm:prSet/>
      <dgm:spPr/>
      <dgm:t>
        <a:bodyPr/>
        <a:lstStyle/>
        <a:p>
          <a:endParaRPr lang="en-US"/>
        </a:p>
      </dgm:t>
    </dgm:pt>
    <dgm:pt modelId="{3C8DB641-F739-47D9-B75F-941A67349FA8}">
      <dgm:prSet phldrT="[Text]" custT="1"/>
      <dgm:spPr/>
      <dgm:t>
        <a:bodyPr/>
        <a:lstStyle/>
        <a:p>
          <a:pPr algn="ctr"/>
          <a:r>
            <a:rPr lang="en-US" sz="3600" b="1" dirty="0" smtClean="0">
              <a:latin typeface="Arial" panose="020B0604020202020204" pitchFamily="34" charset="0"/>
              <a:cs typeface="Arial" panose="020B0604020202020204" pitchFamily="34" charset="0"/>
            </a:rPr>
            <a:t>Support</a:t>
          </a:r>
          <a:endParaRPr lang="en-US" sz="3600" b="1" dirty="0">
            <a:latin typeface="Arial" panose="020B0604020202020204" pitchFamily="34" charset="0"/>
            <a:cs typeface="Arial" panose="020B0604020202020204" pitchFamily="34" charset="0"/>
          </a:endParaRPr>
        </a:p>
      </dgm:t>
    </dgm:pt>
    <dgm:pt modelId="{0B5451BB-708B-45C3-95E3-EBA739D5B2DC}" type="parTrans" cxnId="{9EC03229-3C89-434F-A6E2-47A91E869158}">
      <dgm:prSet/>
      <dgm:spPr/>
      <dgm:t>
        <a:bodyPr/>
        <a:lstStyle/>
        <a:p>
          <a:endParaRPr lang="en-US"/>
        </a:p>
      </dgm:t>
    </dgm:pt>
    <dgm:pt modelId="{A352A770-5501-46FD-AEFA-45DB04150511}" type="sibTrans" cxnId="{9EC03229-3C89-434F-A6E2-47A91E869158}">
      <dgm:prSet/>
      <dgm:spPr/>
      <dgm:t>
        <a:bodyPr/>
        <a:lstStyle/>
        <a:p>
          <a:endParaRPr lang="en-US"/>
        </a:p>
      </dgm:t>
    </dgm:pt>
    <dgm:pt modelId="{5BE75F64-A77B-40C2-BD77-D4CDA9961B42}">
      <dgm:prSet custT="1"/>
      <dgm:spPr/>
      <dgm:t>
        <a:bodyPr/>
        <a:lstStyle/>
        <a:p>
          <a:pPr marL="457200" indent="-457200" algn="l"/>
          <a:r>
            <a:rPr lang="en-US" sz="2000" dirty="0" smtClean="0">
              <a:latin typeface="Arial" panose="020B0604020202020204" pitchFamily="34" charset="0"/>
              <a:cs typeface="Arial" panose="020B0604020202020204" pitchFamily="34" charset="0"/>
            </a:rPr>
            <a:t>Only includes unexcused absences </a:t>
          </a:r>
          <a:r>
            <a:rPr lang="en-US" sz="1700" dirty="0" smtClean="0">
              <a:latin typeface="Arial" panose="020B0604020202020204" pitchFamily="34" charset="0"/>
              <a:cs typeface="Arial" panose="020B0604020202020204" pitchFamily="34" charset="0"/>
            </a:rPr>
            <a:t>(which may differ by LEA)</a:t>
          </a:r>
          <a:endParaRPr lang="en-US" sz="1700" dirty="0">
            <a:latin typeface="Arial" panose="020B0604020202020204" pitchFamily="34" charset="0"/>
            <a:cs typeface="Arial" panose="020B0604020202020204" pitchFamily="34" charset="0"/>
          </a:endParaRPr>
        </a:p>
      </dgm:t>
    </dgm:pt>
    <dgm:pt modelId="{C2619E13-66CA-487A-A89C-98C1B68B2D6D}" type="parTrans" cxnId="{6E06FECD-FF63-47CC-8199-D65712BB8CD6}">
      <dgm:prSet/>
      <dgm:spPr/>
      <dgm:t>
        <a:bodyPr/>
        <a:lstStyle/>
        <a:p>
          <a:endParaRPr lang="en-US"/>
        </a:p>
      </dgm:t>
    </dgm:pt>
    <dgm:pt modelId="{FA839EC9-06A1-44D8-8C4F-316CD96D37B6}" type="sibTrans" cxnId="{6E06FECD-FF63-47CC-8199-D65712BB8CD6}">
      <dgm:prSet/>
      <dgm:spPr/>
      <dgm:t>
        <a:bodyPr/>
        <a:lstStyle/>
        <a:p>
          <a:endParaRPr lang="en-US"/>
        </a:p>
      </dgm:t>
    </dgm:pt>
    <dgm:pt modelId="{5D7EF29C-9203-44B6-B698-BE2222093954}">
      <dgm:prSet custT="1"/>
      <dgm:spPr/>
      <dgm:t>
        <a:bodyPr/>
        <a:lstStyle/>
        <a:p>
          <a:pPr marL="457200" indent="-457200" algn="l"/>
          <a:r>
            <a:rPr lang="en-US" sz="2000" dirty="0" smtClean="0">
              <a:latin typeface="Arial" panose="020B0604020202020204" pitchFamily="34" charset="0"/>
              <a:cs typeface="Arial" panose="020B0604020202020204" pitchFamily="34" charset="0"/>
            </a:rPr>
            <a:t>Emphasizes compliance with school rules</a:t>
          </a:r>
          <a:endParaRPr lang="en-US" sz="2000" dirty="0">
            <a:latin typeface="Arial" panose="020B0604020202020204" pitchFamily="34" charset="0"/>
            <a:cs typeface="Arial" panose="020B0604020202020204" pitchFamily="34" charset="0"/>
          </a:endParaRPr>
        </a:p>
      </dgm:t>
    </dgm:pt>
    <dgm:pt modelId="{E0016C34-646E-4312-8CB2-E804A3B6526F}" type="parTrans" cxnId="{9870969E-7C30-4737-948B-2C6391D7855B}">
      <dgm:prSet/>
      <dgm:spPr/>
      <dgm:t>
        <a:bodyPr/>
        <a:lstStyle/>
        <a:p>
          <a:endParaRPr lang="en-US"/>
        </a:p>
      </dgm:t>
    </dgm:pt>
    <dgm:pt modelId="{6732E542-397E-4EEA-BA68-D6572143656F}" type="sibTrans" cxnId="{9870969E-7C30-4737-948B-2C6391D7855B}">
      <dgm:prSet/>
      <dgm:spPr/>
      <dgm:t>
        <a:bodyPr/>
        <a:lstStyle/>
        <a:p>
          <a:endParaRPr lang="en-US"/>
        </a:p>
      </dgm:t>
    </dgm:pt>
    <dgm:pt modelId="{AAF379C6-9052-4056-A510-A866B9E98567}">
      <dgm:prSet custT="1"/>
      <dgm:spPr/>
      <dgm:t>
        <a:bodyPr/>
        <a:lstStyle/>
        <a:p>
          <a:pPr marL="457200" indent="-457200" algn="l"/>
          <a:r>
            <a:rPr lang="en-US" sz="2000" dirty="0" smtClean="0">
              <a:latin typeface="Arial" panose="020B0604020202020204" pitchFamily="34" charset="0"/>
              <a:cs typeface="Arial" panose="020B0604020202020204" pitchFamily="34" charset="0"/>
            </a:rPr>
            <a:t>Focus on punitive and legal solutions, like truancy courts.</a:t>
          </a:r>
        </a:p>
        <a:p>
          <a:endParaRPr lang="en-US" dirty="0"/>
        </a:p>
      </dgm:t>
    </dgm:pt>
    <dgm:pt modelId="{99B2DC66-F0AB-4AD2-9A31-569FB20C7FE0}" type="parTrans" cxnId="{FE4E1638-A719-4C3C-8834-B583DB100BE2}">
      <dgm:prSet/>
      <dgm:spPr/>
      <dgm:t>
        <a:bodyPr/>
        <a:lstStyle/>
        <a:p>
          <a:endParaRPr lang="en-US"/>
        </a:p>
      </dgm:t>
    </dgm:pt>
    <dgm:pt modelId="{E9466896-6305-4097-ADA4-EA4FE8115C43}" type="sibTrans" cxnId="{FE4E1638-A719-4C3C-8834-B583DB100BE2}">
      <dgm:prSet/>
      <dgm:spPr/>
      <dgm:t>
        <a:bodyPr/>
        <a:lstStyle/>
        <a:p>
          <a:endParaRPr lang="en-US"/>
        </a:p>
      </dgm:t>
    </dgm:pt>
    <dgm:pt modelId="{80C8C3D9-0B40-4697-A081-1041638A60E1}">
      <dgm:prSet phldrT="[Text]" custT="1"/>
      <dgm:spPr/>
      <dgm:t>
        <a:bodyPr/>
        <a:lstStyle/>
        <a:p>
          <a:pPr algn="l"/>
          <a:r>
            <a:rPr lang="en-US" sz="2000" dirty="0" smtClean="0">
              <a:latin typeface="Arial" panose="020B0604020202020204" pitchFamily="34" charset="0"/>
              <a:cs typeface="Arial" panose="020B0604020202020204" pitchFamily="34" charset="0"/>
            </a:rPr>
            <a:t>Includes ALL absences </a:t>
          </a:r>
          <a:r>
            <a:rPr lang="en-US" sz="1700" dirty="0" smtClean="0">
              <a:latin typeface="Arial" panose="020B0604020202020204" pitchFamily="34" charset="0"/>
              <a:cs typeface="Arial" panose="020B0604020202020204" pitchFamily="34" charset="0"/>
            </a:rPr>
            <a:t>(excused and unexcused) </a:t>
          </a:r>
          <a:endParaRPr lang="en-US" sz="1700" dirty="0">
            <a:latin typeface="Arial" panose="020B0604020202020204" pitchFamily="34" charset="0"/>
            <a:cs typeface="Arial" panose="020B0604020202020204" pitchFamily="34" charset="0"/>
          </a:endParaRPr>
        </a:p>
      </dgm:t>
    </dgm:pt>
    <dgm:pt modelId="{D7380110-2A2A-4BCB-B1F4-F191903CD85E}" type="parTrans" cxnId="{65E1C2E0-8ADE-413D-AD14-F2D15AA6EDBF}">
      <dgm:prSet/>
      <dgm:spPr/>
      <dgm:t>
        <a:bodyPr/>
        <a:lstStyle/>
        <a:p>
          <a:endParaRPr lang="en-US"/>
        </a:p>
      </dgm:t>
    </dgm:pt>
    <dgm:pt modelId="{0D402EF5-8E54-4E31-B03D-68D9685E8212}" type="sibTrans" cxnId="{65E1C2E0-8ADE-413D-AD14-F2D15AA6EDBF}">
      <dgm:prSet/>
      <dgm:spPr/>
      <dgm:t>
        <a:bodyPr/>
        <a:lstStyle/>
        <a:p>
          <a:endParaRPr lang="en-US"/>
        </a:p>
      </dgm:t>
    </dgm:pt>
    <dgm:pt modelId="{D3B24267-D409-46FF-B62A-3783467560DD}">
      <dgm:prSet phldrT="[Text]" custT="1"/>
      <dgm:spPr/>
      <dgm:t>
        <a:bodyPr/>
        <a:lstStyle/>
        <a:p>
          <a:pPr algn="l"/>
          <a:r>
            <a:rPr lang="en-US" sz="2000" dirty="0" smtClean="0">
              <a:latin typeface="Arial" panose="020B0604020202020204" pitchFamily="34" charset="0"/>
              <a:cs typeface="Arial" panose="020B0604020202020204" pitchFamily="34" charset="0"/>
            </a:rPr>
            <a:t>Emphasizes academic and social impact of missed days</a:t>
          </a:r>
          <a:endParaRPr lang="en-US" sz="2000" dirty="0">
            <a:latin typeface="Arial" panose="020B0604020202020204" pitchFamily="34" charset="0"/>
            <a:cs typeface="Arial" panose="020B0604020202020204" pitchFamily="34" charset="0"/>
          </a:endParaRPr>
        </a:p>
      </dgm:t>
    </dgm:pt>
    <dgm:pt modelId="{E602640F-BCBB-427B-AB72-81DBECDC1A0E}" type="parTrans" cxnId="{F19FD13B-AEDC-4299-A1E7-80843B516120}">
      <dgm:prSet/>
      <dgm:spPr/>
      <dgm:t>
        <a:bodyPr/>
        <a:lstStyle/>
        <a:p>
          <a:endParaRPr lang="en-US"/>
        </a:p>
      </dgm:t>
    </dgm:pt>
    <dgm:pt modelId="{576A192F-AB01-47F6-9E8A-EF84772DE9C7}" type="sibTrans" cxnId="{F19FD13B-AEDC-4299-A1E7-80843B516120}">
      <dgm:prSet/>
      <dgm:spPr/>
      <dgm:t>
        <a:bodyPr/>
        <a:lstStyle/>
        <a:p>
          <a:endParaRPr lang="en-US"/>
        </a:p>
      </dgm:t>
    </dgm:pt>
    <dgm:pt modelId="{77A975FE-C3C9-4B67-B9AF-08398E77118B}">
      <dgm:prSet phldrT="[Text]" custT="1"/>
      <dgm:spPr/>
      <dgm:t>
        <a:bodyPr/>
        <a:lstStyle/>
        <a:p>
          <a:pPr algn="l"/>
          <a:r>
            <a:rPr lang="en-US" sz="2000" dirty="0" smtClean="0">
              <a:latin typeface="Arial" panose="020B0604020202020204" pitchFamily="34" charset="0"/>
              <a:cs typeface="Arial" panose="020B0604020202020204" pitchFamily="34" charset="0"/>
            </a:rPr>
            <a:t>Uses preventative strategies and positive messaging</a:t>
          </a:r>
          <a:endParaRPr lang="en-US" sz="2000" dirty="0">
            <a:latin typeface="Arial" panose="020B0604020202020204" pitchFamily="34" charset="0"/>
            <a:cs typeface="Arial" panose="020B0604020202020204" pitchFamily="34" charset="0"/>
          </a:endParaRPr>
        </a:p>
      </dgm:t>
    </dgm:pt>
    <dgm:pt modelId="{2A88A877-0C58-479D-B9DB-3A8678981974}" type="parTrans" cxnId="{1FE0CC03-FDDD-44C5-8812-199A598C357D}">
      <dgm:prSet/>
      <dgm:spPr/>
      <dgm:t>
        <a:bodyPr/>
        <a:lstStyle/>
        <a:p>
          <a:endParaRPr lang="en-US"/>
        </a:p>
      </dgm:t>
    </dgm:pt>
    <dgm:pt modelId="{4213D6DB-2E67-4BCD-BFF9-99BF705096B3}" type="sibTrans" cxnId="{1FE0CC03-FDDD-44C5-8812-199A598C357D}">
      <dgm:prSet/>
      <dgm:spPr/>
      <dgm:t>
        <a:bodyPr/>
        <a:lstStyle/>
        <a:p>
          <a:endParaRPr lang="en-US"/>
        </a:p>
      </dgm:t>
    </dgm:pt>
    <dgm:pt modelId="{718E9B35-A941-4D21-BC90-7B887BDFC74D}" type="pres">
      <dgm:prSet presAssocID="{EF84B7A7-3E10-4808-8A21-78626B1B3A3F}" presName="Name0" presStyleCnt="0">
        <dgm:presLayoutVars>
          <dgm:dir/>
          <dgm:resizeHandles val="exact"/>
        </dgm:presLayoutVars>
      </dgm:prSet>
      <dgm:spPr/>
    </dgm:pt>
    <dgm:pt modelId="{2EB12B17-8190-4FB6-9B9A-76EE74120B51}" type="pres">
      <dgm:prSet presAssocID="{BDF24E12-F353-4F56-A7AD-25ADC2068CB6}" presName="node" presStyleLbl="node1" presStyleIdx="0" presStyleCnt="2">
        <dgm:presLayoutVars>
          <dgm:bulletEnabled val="1"/>
        </dgm:presLayoutVars>
      </dgm:prSet>
      <dgm:spPr/>
      <dgm:t>
        <a:bodyPr/>
        <a:lstStyle/>
        <a:p>
          <a:endParaRPr lang="en-US"/>
        </a:p>
      </dgm:t>
    </dgm:pt>
    <dgm:pt modelId="{1D57B567-622E-414B-9902-789C6C35BBB0}" type="pres">
      <dgm:prSet presAssocID="{6EB345BA-1AFA-4387-AAA7-612D68860C65}" presName="sibTrans" presStyleLbl="sibTrans2D1" presStyleIdx="0" presStyleCnt="1"/>
      <dgm:spPr/>
      <dgm:t>
        <a:bodyPr/>
        <a:lstStyle/>
        <a:p>
          <a:endParaRPr lang="en-US"/>
        </a:p>
      </dgm:t>
    </dgm:pt>
    <dgm:pt modelId="{FF82B07F-990C-4B80-A8B7-CF83788376F2}" type="pres">
      <dgm:prSet presAssocID="{6EB345BA-1AFA-4387-AAA7-612D68860C65}" presName="connectorText" presStyleLbl="sibTrans2D1" presStyleIdx="0" presStyleCnt="1"/>
      <dgm:spPr/>
      <dgm:t>
        <a:bodyPr/>
        <a:lstStyle/>
        <a:p>
          <a:endParaRPr lang="en-US"/>
        </a:p>
      </dgm:t>
    </dgm:pt>
    <dgm:pt modelId="{62B75BC7-16F3-4CF3-8ED9-CA0E2C8ACF72}" type="pres">
      <dgm:prSet presAssocID="{3C8DB641-F739-47D9-B75F-941A67349FA8}" presName="node" presStyleLbl="node1" presStyleIdx="1" presStyleCnt="2">
        <dgm:presLayoutVars>
          <dgm:bulletEnabled val="1"/>
        </dgm:presLayoutVars>
      </dgm:prSet>
      <dgm:spPr/>
      <dgm:t>
        <a:bodyPr/>
        <a:lstStyle/>
        <a:p>
          <a:endParaRPr lang="en-US"/>
        </a:p>
      </dgm:t>
    </dgm:pt>
  </dgm:ptLst>
  <dgm:cxnLst>
    <dgm:cxn modelId="{DFB3C0E8-4FAC-4FE6-8156-D178E78E3EF1}" srcId="{EF84B7A7-3E10-4808-8A21-78626B1B3A3F}" destId="{BDF24E12-F353-4F56-A7AD-25ADC2068CB6}" srcOrd="0" destOrd="0" parTransId="{A9D9ABEF-E218-441C-A1E3-575A5FC1CC28}" sibTransId="{6EB345BA-1AFA-4387-AAA7-612D68860C65}"/>
    <dgm:cxn modelId="{8A8E71CA-76FB-4E8A-92A9-DEEEE843FDFF}" type="presOf" srcId="{BDF24E12-F353-4F56-A7AD-25ADC2068CB6}" destId="{2EB12B17-8190-4FB6-9B9A-76EE74120B51}" srcOrd="0" destOrd="0" presId="urn:microsoft.com/office/officeart/2005/8/layout/process1"/>
    <dgm:cxn modelId="{ECB2B4C9-1CE8-4AC0-ABE0-C05C5E43920F}" type="presOf" srcId="{80C8C3D9-0B40-4697-A081-1041638A60E1}" destId="{62B75BC7-16F3-4CF3-8ED9-CA0E2C8ACF72}" srcOrd="0" destOrd="1" presId="urn:microsoft.com/office/officeart/2005/8/layout/process1"/>
    <dgm:cxn modelId="{4905CE76-52F7-4146-BFAC-FB4F57D54BFD}" type="presOf" srcId="{AAF379C6-9052-4056-A510-A866B9E98567}" destId="{2EB12B17-8190-4FB6-9B9A-76EE74120B51}" srcOrd="0" destOrd="3" presId="urn:microsoft.com/office/officeart/2005/8/layout/process1"/>
    <dgm:cxn modelId="{F19FD13B-AEDC-4299-A1E7-80843B516120}" srcId="{3C8DB641-F739-47D9-B75F-941A67349FA8}" destId="{D3B24267-D409-46FF-B62A-3783467560DD}" srcOrd="1" destOrd="0" parTransId="{E602640F-BCBB-427B-AB72-81DBECDC1A0E}" sibTransId="{576A192F-AB01-47F6-9E8A-EF84772DE9C7}"/>
    <dgm:cxn modelId="{9EC03229-3C89-434F-A6E2-47A91E869158}" srcId="{EF84B7A7-3E10-4808-8A21-78626B1B3A3F}" destId="{3C8DB641-F739-47D9-B75F-941A67349FA8}" srcOrd="1" destOrd="0" parTransId="{0B5451BB-708B-45C3-95E3-EBA739D5B2DC}" sibTransId="{A352A770-5501-46FD-AEFA-45DB04150511}"/>
    <dgm:cxn modelId="{6E06FECD-FF63-47CC-8199-D65712BB8CD6}" srcId="{BDF24E12-F353-4F56-A7AD-25ADC2068CB6}" destId="{5BE75F64-A77B-40C2-BD77-D4CDA9961B42}" srcOrd="0" destOrd="0" parTransId="{C2619E13-66CA-487A-A89C-98C1B68B2D6D}" sibTransId="{FA839EC9-06A1-44D8-8C4F-316CD96D37B6}"/>
    <dgm:cxn modelId="{1FE0CC03-FDDD-44C5-8812-199A598C357D}" srcId="{3C8DB641-F739-47D9-B75F-941A67349FA8}" destId="{77A975FE-C3C9-4B67-B9AF-08398E77118B}" srcOrd="2" destOrd="0" parTransId="{2A88A877-0C58-479D-B9DB-3A8678981974}" sibTransId="{4213D6DB-2E67-4BCD-BFF9-99BF705096B3}"/>
    <dgm:cxn modelId="{FE4E1638-A719-4C3C-8834-B583DB100BE2}" srcId="{BDF24E12-F353-4F56-A7AD-25ADC2068CB6}" destId="{AAF379C6-9052-4056-A510-A866B9E98567}" srcOrd="2" destOrd="0" parTransId="{99B2DC66-F0AB-4AD2-9A31-569FB20C7FE0}" sibTransId="{E9466896-6305-4097-ADA4-EA4FE8115C43}"/>
    <dgm:cxn modelId="{FDA458E4-2C7B-4F4A-9E75-38A16FA144D9}" type="presOf" srcId="{5BE75F64-A77B-40C2-BD77-D4CDA9961B42}" destId="{2EB12B17-8190-4FB6-9B9A-76EE74120B51}" srcOrd="0" destOrd="1" presId="urn:microsoft.com/office/officeart/2005/8/layout/process1"/>
    <dgm:cxn modelId="{881EB211-3BD6-4DFA-B1B6-52C4E75A6DB4}" type="presOf" srcId="{5D7EF29C-9203-44B6-B698-BE2222093954}" destId="{2EB12B17-8190-4FB6-9B9A-76EE74120B51}" srcOrd="0" destOrd="2" presId="urn:microsoft.com/office/officeart/2005/8/layout/process1"/>
    <dgm:cxn modelId="{7AC70947-B83D-4A16-8C4C-AF25EA02775D}" type="presOf" srcId="{D3B24267-D409-46FF-B62A-3783467560DD}" destId="{62B75BC7-16F3-4CF3-8ED9-CA0E2C8ACF72}" srcOrd="0" destOrd="2" presId="urn:microsoft.com/office/officeart/2005/8/layout/process1"/>
    <dgm:cxn modelId="{B961F2ED-4732-4629-AC0F-D29A57E7B5B1}" type="presOf" srcId="{3C8DB641-F739-47D9-B75F-941A67349FA8}" destId="{62B75BC7-16F3-4CF3-8ED9-CA0E2C8ACF72}" srcOrd="0" destOrd="0" presId="urn:microsoft.com/office/officeart/2005/8/layout/process1"/>
    <dgm:cxn modelId="{CB284E6B-E9CC-4C48-BB9E-80D10F611204}" type="presOf" srcId="{6EB345BA-1AFA-4387-AAA7-612D68860C65}" destId="{1D57B567-622E-414B-9902-789C6C35BBB0}" srcOrd="0" destOrd="0" presId="urn:microsoft.com/office/officeart/2005/8/layout/process1"/>
    <dgm:cxn modelId="{65E1C2E0-8ADE-413D-AD14-F2D15AA6EDBF}" srcId="{3C8DB641-F739-47D9-B75F-941A67349FA8}" destId="{80C8C3D9-0B40-4697-A081-1041638A60E1}" srcOrd="0" destOrd="0" parTransId="{D7380110-2A2A-4BCB-B1F4-F191903CD85E}" sibTransId="{0D402EF5-8E54-4E31-B03D-68D9685E8212}"/>
    <dgm:cxn modelId="{0C77F43D-696D-486B-B803-714739AB3AA8}" type="presOf" srcId="{6EB345BA-1AFA-4387-AAA7-612D68860C65}" destId="{FF82B07F-990C-4B80-A8B7-CF83788376F2}" srcOrd="1" destOrd="0" presId="urn:microsoft.com/office/officeart/2005/8/layout/process1"/>
    <dgm:cxn modelId="{C17C971C-CB3F-4A38-B394-2E2DE74598FF}" type="presOf" srcId="{77A975FE-C3C9-4B67-B9AF-08398E77118B}" destId="{62B75BC7-16F3-4CF3-8ED9-CA0E2C8ACF72}" srcOrd="0" destOrd="3" presId="urn:microsoft.com/office/officeart/2005/8/layout/process1"/>
    <dgm:cxn modelId="{11777CE9-788D-4F06-A6C6-3AA02D8F0109}" type="presOf" srcId="{EF84B7A7-3E10-4808-8A21-78626B1B3A3F}" destId="{718E9B35-A941-4D21-BC90-7B887BDFC74D}" srcOrd="0" destOrd="0" presId="urn:microsoft.com/office/officeart/2005/8/layout/process1"/>
    <dgm:cxn modelId="{9870969E-7C30-4737-948B-2C6391D7855B}" srcId="{BDF24E12-F353-4F56-A7AD-25ADC2068CB6}" destId="{5D7EF29C-9203-44B6-B698-BE2222093954}" srcOrd="1" destOrd="0" parTransId="{E0016C34-646E-4312-8CB2-E804A3B6526F}" sibTransId="{6732E542-397E-4EEA-BA68-D6572143656F}"/>
    <dgm:cxn modelId="{CDAE0F1B-6DE7-4C86-8B99-C9E54DBA7351}" type="presParOf" srcId="{718E9B35-A941-4D21-BC90-7B887BDFC74D}" destId="{2EB12B17-8190-4FB6-9B9A-76EE74120B51}" srcOrd="0" destOrd="0" presId="urn:microsoft.com/office/officeart/2005/8/layout/process1"/>
    <dgm:cxn modelId="{2F0A7476-13B7-4D86-8C83-AB577C3A2EC8}" type="presParOf" srcId="{718E9B35-A941-4D21-BC90-7B887BDFC74D}" destId="{1D57B567-622E-414B-9902-789C6C35BBB0}" srcOrd="1" destOrd="0" presId="urn:microsoft.com/office/officeart/2005/8/layout/process1"/>
    <dgm:cxn modelId="{3D30B94B-5995-44A4-A726-A0C717FDCC5F}" type="presParOf" srcId="{1D57B567-622E-414B-9902-789C6C35BBB0}" destId="{FF82B07F-990C-4B80-A8B7-CF83788376F2}" srcOrd="0" destOrd="0" presId="urn:microsoft.com/office/officeart/2005/8/layout/process1"/>
    <dgm:cxn modelId="{CED50792-7D26-48D5-AE7F-D7371E5A5E38}" type="presParOf" srcId="{718E9B35-A941-4D21-BC90-7B887BDFC74D}" destId="{62B75BC7-16F3-4CF3-8ED9-CA0E2C8ACF72}"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B12B17-8190-4FB6-9B9A-76EE74120B51}">
      <dsp:nvSpPr>
        <dsp:cNvPr id="0" name=""/>
        <dsp:cNvSpPr/>
      </dsp:nvSpPr>
      <dsp:spPr>
        <a:xfrm>
          <a:off x="1637" y="331947"/>
          <a:ext cx="3491135" cy="3862068"/>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t" anchorCtr="0">
          <a:noAutofit/>
        </a:bodyPr>
        <a:lstStyle/>
        <a:p>
          <a:pPr lvl="0" algn="ctr" defTabSz="1600200">
            <a:lnSpc>
              <a:spcPct val="90000"/>
            </a:lnSpc>
            <a:spcBef>
              <a:spcPct val="0"/>
            </a:spcBef>
            <a:spcAft>
              <a:spcPct val="35000"/>
            </a:spcAft>
          </a:pPr>
          <a:r>
            <a:rPr lang="en-US" sz="3600" b="1" kern="1200" dirty="0" smtClean="0">
              <a:latin typeface="Arial" panose="020B0604020202020204" pitchFamily="34" charset="0"/>
              <a:cs typeface="Arial" panose="020B0604020202020204" pitchFamily="34" charset="0"/>
            </a:rPr>
            <a:t>Compliance</a:t>
          </a:r>
        </a:p>
        <a:p>
          <a:pPr marL="457200" lvl="1" indent="-457200" algn="l" defTabSz="889000">
            <a:lnSpc>
              <a:spcPct val="90000"/>
            </a:lnSpc>
            <a:spcBef>
              <a:spcPct val="0"/>
            </a:spcBef>
            <a:spcAft>
              <a:spcPct val="15000"/>
            </a:spcAft>
            <a:buChar char="••"/>
          </a:pPr>
          <a:r>
            <a:rPr lang="en-US" sz="2000" kern="1200" dirty="0" smtClean="0">
              <a:latin typeface="Arial" panose="020B0604020202020204" pitchFamily="34" charset="0"/>
              <a:cs typeface="Arial" panose="020B0604020202020204" pitchFamily="34" charset="0"/>
            </a:rPr>
            <a:t>Only includes unexcused absences </a:t>
          </a:r>
          <a:r>
            <a:rPr lang="en-US" sz="1700" kern="1200" dirty="0" smtClean="0">
              <a:latin typeface="Arial" panose="020B0604020202020204" pitchFamily="34" charset="0"/>
              <a:cs typeface="Arial" panose="020B0604020202020204" pitchFamily="34" charset="0"/>
            </a:rPr>
            <a:t>(which may differ by LEA)</a:t>
          </a:r>
          <a:endParaRPr lang="en-US" sz="1700" kern="1200" dirty="0">
            <a:latin typeface="Arial" panose="020B0604020202020204" pitchFamily="34" charset="0"/>
            <a:cs typeface="Arial" panose="020B0604020202020204" pitchFamily="34" charset="0"/>
          </a:endParaRPr>
        </a:p>
        <a:p>
          <a:pPr marL="457200" lvl="1" indent="-457200" algn="l" defTabSz="889000">
            <a:lnSpc>
              <a:spcPct val="90000"/>
            </a:lnSpc>
            <a:spcBef>
              <a:spcPct val="0"/>
            </a:spcBef>
            <a:spcAft>
              <a:spcPct val="15000"/>
            </a:spcAft>
            <a:buChar char="••"/>
          </a:pPr>
          <a:r>
            <a:rPr lang="en-US" sz="2000" kern="1200" dirty="0" smtClean="0">
              <a:latin typeface="Arial" panose="020B0604020202020204" pitchFamily="34" charset="0"/>
              <a:cs typeface="Arial" panose="020B0604020202020204" pitchFamily="34" charset="0"/>
            </a:rPr>
            <a:t>Emphasizes compliance with school rules</a:t>
          </a:r>
          <a:endParaRPr lang="en-US" sz="2000" kern="1200" dirty="0">
            <a:latin typeface="Arial" panose="020B0604020202020204" pitchFamily="34" charset="0"/>
            <a:cs typeface="Arial" panose="020B0604020202020204" pitchFamily="34" charset="0"/>
          </a:endParaRPr>
        </a:p>
        <a:p>
          <a:pPr marL="457200" lvl="1" indent="-457200" algn="l" defTabSz="889000">
            <a:lnSpc>
              <a:spcPct val="90000"/>
            </a:lnSpc>
            <a:spcBef>
              <a:spcPct val="0"/>
            </a:spcBef>
            <a:spcAft>
              <a:spcPct val="15000"/>
            </a:spcAft>
            <a:buChar char="••"/>
          </a:pPr>
          <a:r>
            <a:rPr lang="en-US" sz="2000" kern="1200" dirty="0" smtClean="0">
              <a:latin typeface="Arial" panose="020B0604020202020204" pitchFamily="34" charset="0"/>
              <a:cs typeface="Arial" panose="020B0604020202020204" pitchFamily="34" charset="0"/>
            </a:rPr>
            <a:t>Focus on punitive and legal solutions, like truancy courts.</a:t>
          </a:r>
        </a:p>
        <a:p>
          <a:pPr lvl="1" defTabSz="889000">
            <a:lnSpc>
              <a:spcPct val="90000"/>
            </a:lnSpc>
            <a:spcBef>
              <a:spcPct val="0"/>
            </a:spcBef>
            <a:spcAft>
              <a:spcPct val="15000"/>
            </a:spcAft>
            <a:buChar char="••"/>
          </a:pPr>
          <a:endParaRPr lang="en-US" kern="1200" dirty="0"/>
        </a:p>
      </dsp:txBody>
      <dsp:txXfrm>
        <a:off x="103889" y="434199"/>
        <a:ext cx="3286631" cy="3657564"/>
      </dsp:txXfrm>
    </dsp:sp>
    <dsp:sp modelId="{1D57B567-622E-414B-9902-789C6C35BBB0}">
      <dsp:nvSpPr>
        <dsp:cNvPr id="0" name=""/>
        <dsp:cNvSpPr/>
      </dsp:nvSpPr>
      <dsp:spPr>
        <a:xfrm>
          <a:off x="3841886" y="1830080"/>
          <a:ext cx="740120" cy="865801"/>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33550">
            <a:lnSpc>
              <a:spcPct val="90000"/>
            </a:lnSpc>
            <a:spcBef>
              <a:spcPct val="0"/>
            </a:spcBef>
            <a:spcAft>
              <a:spcPct val="35000"/>
            </a:spcAft>
          </a:pPr>
          <a:endParaRPr lang="en-US" sz="3900" kern="1200"/>
        </a:p>
      </dsp:txBody>
      <dsp:txXfrm>
        <a:off x="3841886" y="2003240"/>
        <a:ext cx="518084" cy="519481"/>
      </dsp:txXfrm>
    </dsp:sp>
    <dsp:sp modelId="{62B75BC7-16F3-4CF3-8ED9-CA0E2C8ACF72}">
      <dsp:nvSpPr>
        <dsp:cNvPr id="0" name=""/>
        <dsp:cNvSpPr/>
      </dsp:nvSpPr>
      <dsp:spPr>
        <a:xfrm>
          <a:off x="4889227" y="331947"/>
          <a:ext cx="3491135" cy="3862068"/>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t" anchorCtr="0">
          <a:noAutofit/>
        </a:bodyPr>
        <a:lstStyle/>
        <a:p>
          <a:pPr lvl="0" algn="ctr" defTabSz="1600200">
            <a:lnSpc>
              <a:spcPct val="90000"/>
            </a:lnSpc>
            <a:spcBef>
              <a:spcPct val="0"/>
            </a:spcBef>
            <a:spcAft>
              <a:spcPct val="35000"/>
            </a:spcAft>
          </a:pPr>
          <a:r>
            <a:rPr lang="en-US" sz="3600" b="1" kern="1200" dirty="0" smtClean="0">
              <a:latin typeface="Arial" panose="020B0604020202020204" pitchFamily="34" charset="0"/>
              <a:cs typeface="Arial" panose="020B0604020202020204" pitchFamily="34" charset="0"/>
            </a:rPr>
            <a:t>Support</a:t>
          </a:r>
          <a:endParaRPr lang="en-US" sz="3600" b="1"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US" sz="2000" kern="1200" dirty="0" smtClean="0">
              <a:latin typeface="Arial" panose="020B0604020202020204" pitchFamily="34" charset="0"/>
              <a:cs typeface="Arial" panose="020B0604020202020204" pitchFamily="34" charset="0"/>
            </a:rPr>
            <a:t>Includes ALL absences </a:t>
          </a:r>
          <a:r>
            <a:rPr lang="en-US" sz="1700" kern="1200" dirty="0" smtClean="0">
              <a:latin typeface="Arial" panose="020B0604020202020204" pitchFamily="34" charset="0"/>
              <a:cs typeface="Arial" panose="020B0604020202020204" pitchFamily="34" charset="0"/>
            </a:rPr>
            <a:t>(excused and unexcused) </a:t>
          </a:r>
          <a:endParaRPr lang="en-US" sz="17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US" sz="2000" kern="1200" dirty="0" smtClean="0">
              <a:latin typeface="Arial" panose="020B0604020202020204" pitchFamily="34" charset="0"/>
              <a:cs typeface="Arial" panose="020B0604020202020204" pitchFamily="34" charset="0"/>
            </a:rPr>
            <a:t>Emphasizes academic and social impact of missed days</a:t>
          </a:r>
          <a:endParaRPr lang="en-US"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US" sz="2000" kern="1200" dirty="0" smtClean="0">
              <a:latin typeface="Arial" panose="020B0604020202020204" pitchFamily="34" charset="0"/>
              <a:cs typeface="Arial" panose="020B0604020202020204" pitchFamily="34" charset="0"/>
            </a:rPr>
            <a:t>Uses preventative strategies and positive messaging</a:t>
          </a:r>
          <a:endParaRPr lang="en-US" sz="2000" kern="1200" dirty="0">
            <a:latin typeface="Arial" panose="020B0604020202020204" pitchFamily="34" charset="0"/>
            <a:cs typeface="Arial" panose="020B0604020202020204" pitchFamily="34" charset="0"/>
          </a:endParaRPr>
        </a:p>
      </dsp:txBody>
      <dsp:txXfrm>
        <a:off x="4991479" y="434199"/>
        <a:ext cx="3286631" cy="365756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sz="quarter" idx="1"/>
          </p:nvPr>
        </p:nvSpPr>
        <p:spPr>
          <a:xfrm>
            <a:off x="3979930" y="0"/>
            <a:ext cx="3044719" cy="467231"/>
          </a:xfrm>
          <a:prstGeom prst="rect">
            <a:avLst/>
          </a:prstGeom>
        </p:spPr>
        <p:txBody>
          <a:bodyPr vert="horz" lIns="93360" tIns="46680" rIns="93360" bIns="46680" rtlCol="0"/>
          <a:lstStyle>
            <a:lvl1pPr algn="r">
              <a:defRPr sz="1200"/>
            </a:lvl1pPr>
          </a:lstStyle>
          <a:p>
            <a:fld id="{77F7E957-F6B1-4B58-AAB4-DF7D23AF4406}" type="datetimeFigureOut">
              <a:rPr lang="en-US" smtClean="0"/>
              <a:t>9/14/2017</a:t>
            </a:fld>
            <a:endParaRPr lang="en-US"/>
          </a:p>
        </p:txBody>
      </p:sp>
      <p:sp>
        <p:nvSpPr>
          <p:cNvPr id="4" name="Footer Placeholder 3"/>
          <p:cNvSpPr>
            <a:spLocks noGrp="1"/>
          </p:cNvSpPr>
          <p:nvPr>
            <p:ph type="ftr" sz="quarter" idx="2"/>
          </p:nvPr>
        </p:nvSpPr>
        <p:spPr>
          <a:xfrm>
            <a:off x="0" y="8845046"/>
            <a:ext cx="3044719" cy="467230"/>
          </a:xfrm>
          <a:prstGeom prst="rect">
            <a:avLst/>
          </a:prstGeom>
        </p:spPr>
        <p:txBody>
          <a:bodyPr vert="horz" lIns="93360" tIns="46680" rIns="93360" bIns="46680" rtlCol="0" anchor="b"/>
          <a:lstStyle>
            <a:lvl1pPr algn="l">
              <a:defRPr sz="1200"/>
            </a:lvl1pPr>
          </a:lstStyle>
          <a:p>
            <a:endParaRPr lang="en-US"/>
          </a:p>
        </p:txBody>
      </p:sp>
      <p:sp>
        <p:nvSpPr>
          <p:cNvPr id="5" name="Slide Number Placeholder 4"/>
          <p:cNvSpPr>
            <a:spLocks noGrp="1"/>
          </p:cNvSpPr>
          <p:nvPr>
            <p:ph type="sldNum" sz="quarter" idx="3"/>
          </p:nvPr>
        </p:nvSpPr>
        <p:spPr>
          <a:xfrm>
            <a:off x="3979930" y="8845046"/>
            <a:ext cx="3044719" cy="467230"/>
          </a:xfrm>
          <a:prstGeom prst="rect">
            <a:avLst/>
          </a:prstGeom>
        </p:spPr>
        <p:txBody>
          <a:bodyPr vert="horz" lIns="93360" tIns="46680" rIns="93360" bIns="46680" rtlCol="0" anchor="b"/>
          <a:lstStyle>
            <a:lvl1pPr algn="r">
              <a:defRPr sz="1200"/>
            </a:lvl1pPr>
          </a:lstStyle>
          <a:p>
            <a:fld id="{9B8D5620-A974-4970-A1FE-F7A35F6F347B}" type="slidenum">
              <a:rPr lang="en-US" smtClean="0"/>
              <a:t>‹#›</a:t>
            </a:fld>
            <a:endParaRPr lang="en-US"/>
          </a:p>
        </p:txBody>
      </p:sp>
    </p:spTree>
    <p:extLst>
      <p:ext uri="{BB962C8B-B14F-4D97-AF65-F5344CB8AC3E}">
        <p14:creationId xmlns:p14="http://schemas.microsoft.com/office/powerpoint/2010/main" val="30029037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idx="1"/>
          </p:nvPr>
        </p:nvSpPr>
        <p:spPr>
          <a:xfrm>
            <a:off x="3979930" y="0"/>
            <a:ext cx="3044719" cy="465614"/>
          </a:xfrm>
          <a:prstGeom prst="rect">
            <a:avLst/>
          </a:prstGeom>
        </p:spPr>
        <p:txBody>
          <a:bodyPr vert="horz" lIns="93360" tIns="46680" rIns="93360" bIns="46680" rtlCol="0"/>
          <a:lstStyle>
            <a:lvl1pPr algn="r">
              <a:defRPr sz="1200"/>
            </a:lvl1pPr>
          </a:lstStyle>
          <a:p>
            <a:fld id="{8D70764A-B111-44B3-AE37-A9C6790043FE}" type="datetimeFigureOut">
              <a:rPr lang="en-US" smtClean="0"/>
              <a:t>9/14/2017</a:t>
            </a:fld>
            <a:endParaRPr lang="en-US"/>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3360" tIns="46680" rIns="93360" bIns="46680" rtlCol="0" anchor="ctr"/>
          <a:lstStyle/>
          <a:p>
            <a:endParaRPr lang="en-US"/>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60" tIns="46680" rIns="93360" bIns="4668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60" tIns="46680" rIns="93360" bIns="46680" rtlCol="0" anchor="b"/>
          <a:lstStyle>
            <a:lvl1pPr algn="r">
              <a:defRPr sz="1200"/>
            </a:lvl1pPr>
          </a:lstStyle>
          <a:p>
            <a:fld id="{EF3C1CD0-D833-4B0D-BF33-74A8E63C0BDA}" type="slidenum">
              <a:rPr lang="en-US" smtClean="0"/>
              <a:t>‹#›</a:t>
            </a:fld>
            <a:endParaRPr lang="en-US"/>
          </a:p>
        </p:txBody>
      </p:sp>
    </p:spTree>
    <p:extLst>
      <p:ext uri="{BB962C8B-B14F-4D97-AF65-F5344CB8AC3E}">
        <p14:creationId xmlns:p14="http://schemas.microsoft.com/office/powerpoint/2010/main" val="20977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a reminder, our vision is that all students are equipped with the knowledge and skills needed to successfully embark upon their chosen path in life. Our focus on chronic absenteeism and use of the Chronically Out of School Indicator is directly tied to this vision and to the All Means All strategy area of our strategic plan.  School attendance is more than a legal mandate. It is an opportunity to learn.</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486707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On the</a:t>
            </a:r>
            <a:r>
              <a:rPr lang="en-US" baseline="0" dirty="0" smtClean="0"/>
              <a:t> screen, you’ll see what w</a:t>
            </a:r>
            <a:r>
              <a:rPr lang="en-US" dirty="0" smtClean="0"/>
              <a:t>e call Tennessee’s multi-tiered systems of supports (MTSS),</a:t>
            </a:r>
            <a:r>
              <a:rPr lang="en-US" baseline="0" dirty="0" smtClean="0"/>
              <a:t> which is simply a</a:t>
            </a:r>
            <a:r>
              <a:rPr lang="en-US" dirty="0" smtClean="0"/>
              <a:t> framework for seeing</a:t>
            </a:r>
            <a:r>
              <a:rPr lang="en-US" baseline="0" dirty="0" smtClean="0"/>
              <a:t> how all the practices, programs, and interventions fit together in order to</a:t>
            </a:r>
            <a:r>
              <a:rPr lang="en-US" dirty="0" smtClean="0"/>
              <a:t> meet students’ needs both within an individual classroom and across the school building.</a:t>
            </a:r>
          </a:p>
          <a:p>
            <a:endParaRPr lang="en-US" dirty="0" smtClean="0"/>
          </a:p>
          <a:p>
            <a:r>
              <a:rPr lang="en-US" dirty="0" smtClean="0"/>
              <a:t>Many programs</a:t>
            </a:r>
            <a:r>
              <a:rPr lang="en-US" baseline="0" dirty="0" smtClean="0"/>
              <a:t> and initiatives you already utilize fall under the MTSS framework – some are instructional in nature, others are supports for well-rounded students.  This list is </a:t>
            </a:r>
            <a:r>
              <a:rPr lang="en-US" b="1" baseline="0" dirty="0" smtClean="0"/>
              <a:t>not</a:t>
            </a:r>
            <a:r>
              <a:rPr lang="en-US" b="0" baseline="0" dirty="0" smtClean="0"/>
              <a:t> exhaustive – every school and district will prioritize different programs based on the unique needs of the school community.  </a:t>
            </a:r>
            <a:r>
              <a:rPr lang="en-US" b="1" baseline="0" dirty="0" smtClean="0"/>
              <a:t>The most important point is to intentionally use data about your students’ needs to tailor your suite of programs over time and use data and evidence to refine your practices.  </a:t>
            </a:r>
            <a:r>
              <a:rPr lang="en-US" b="0" baseline="0" dirty="0" smtClean="0"/>
              <a:t>For example, you may review your existing programs and determine you have several character and leadership building programs in Tier I but lack critical tiered interventions for students who are chronically out of school.  Perhaps you could limit your focus to the most effective Tier I programming and turn further attention to your tiered attendance supports.  </a:t>
            </a:r>
          </a:p>
          <a:p>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Note that this is </a:t>
            </a:r>
            <a:r>
              <a:rPr lang="en-US" b="1" baseline="0" dirty="0" smtClean="0"/>
              <a:t>not</a:t>
            </a:r>
            <a:r>
              <a:rPr lang="en-US" b="0" baseline="0" dirty="0" smtClean="0"/>
              <a:t> a new requirement; rather, it is a way to think about our existing strategies to support all students in a holistic fashion.  </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15</a:t>
            </a:fld>
            <a:endParaRPr lang="en-US"/>
          </a:p>
        </p:txBody>
      </p:sp>
    </p:spTree>
    <p:extLst>
      <p:ext uri="{BB962C8B-B14F-4D97-AF65-F5344CB8AC3E}">
        <p14:creationId xmlns:p14="http://schemas.microsoft.com/office/powerpoint/2010/main" val="2264153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Public Chapter 379</a:t>
            </a:r>
            <a:r>
              <a:rPr lang="en-US" baseline="0" dirty="0" smtClean="0"/>
              <a:t> –Progressive truancy interventions</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16</a:t>
            </a:fld>
            <a:endParaRPr lang="en-US"/>
          </a:p>
        </p:txBody>
      </p:sp>
    </p:spTree>
    <p:extLst>
      <p:ext uri="{BB962C8B-B14F-4D97-AF65-F5344CB8AC3E}">
        <p14:creationId xmlns:p14="http://schemas.microsoft.com/office/powerpoint/2010/main" val="42841229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over 15 percent of ninth</a:t>
            </a:r>
            <a:r>
              <a:rPr lang="en-US" baseline="0" dirty="0" smtClean="0"/>
              <a:t> grade students are chronically absent. Chronic absence, along with grades in ninth grade, according to many researchers are the biggest predictors of ninth grade success. In Tennessee, the patterns are clear. The patterns of disengagement that lead to drop out tend to be present in ninth grade. Over half of the dropouts in the 2012 cohort were chronically absent in ninth grade. With a graduation rate of 88 percent (89 this year), we are able to identify most students who did not graduate on time simply by whether </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20</a:t>
            </a:fld>
            <a:endParaRPr lang="en-US"/>
          </a:p>
        </p:txBody>
      </p:sp>
    </p:spTree>
    <p:extLst>
      <p:ext uri="{BB962C8B-B14F-4D97-AF65-F5344CB8AC3E}">
        <p14:creationId xmlns:p14="http://schemas.microsoft.com/office/powerpoint/2010/main" val="3523086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over 15 percent of ninth</a:t>
            </a:r>
            <a:r>
              <a:rPr lang="en-US" baseline="0" dirty="0" smtClean="0"/>
              <a:t> grade students are chronically absent. Chronic absence, along with grades in ninth grade, according to many researchers are the biggest predictors of ninth grade success. In Tennessee, the patterns are clear. The patterns of disengagement that lead to drop out tend to be present in ninth grade. Over half of the dropouts in the 2011 cohort were chronically absent in ninth grade. </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21</a:t>
            </a:fld>
            <a:endParaRPr lang="en-US"/>
          </a:p>
        </p:txBody>
      </p:sp>
    </p:spTree>
    <p:extLst>
      <p:ext uri="{BB962C8B-B14F-4D97-AF65-F5344CB8AC3E}">
        <p14:creationId xmlns:p14="http://schemas.microsoft.com/office/powerpoint/2010/main" val="673153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FDB283-6B45-400E-8BBB-F6B6F8E6E3AD}" type="slidenum">
              <a:rPr lang="en-US" smtClean="0"/>
              <a:t>27</a:t>
            </a:fld>
            <a:endParaRPr lang="en-US"/>
          </a:p>
        </p:txBody>
      </p:sp>
    </p:spTree>
    <p:extLst>
      <p:ext uri="{BB962C8B-B14F-4D97-AF65-F5344CB8AC3E}">
        <p14:creationId xmlns:p14="http://schemas.microsoft.com/office/powerpoint/2010/main" val="3435582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426713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400" dirty="0" smtClean="0"/>
              <a:t>The indicator</a:t>
            </a:r>
            <a:r>
              <a:rPr lang="en-US" sz="2400" baseline="0" dirty="0" smtClean="0"/>
              <a:t> is based on a significant body of research around chronic absenteeism which identifies an absence rate of 10%  as the threshold at which significant academic and social impacts begin to become evident.</a:t>
            </a:r>
            <a:endParaRPr lang="en-US" sz="2400" dirty="0" smtClean="0"/>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788662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areas aren’t the same as indicators. Pathways are similar to indicators. </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615244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710807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All students should have the opportunity to learn.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Student attendance is linked with academic outcomes.</a:t>
            </a:r>
            <a:r>
              <a:rPr lang="en-US" baseline="0" dirty="0" smtClean="0"/>
              <a:t> In fact, </a:t>
            </a:r>
            <a:r>
              <a:rPr lang="en-US" sz="1200" kern="1200" baseline="0" dirty="0" smtClean="0">
                <a:solidFill>
                  <a:schemeClr val="tx1"/>
                </a:solidFill>
                <a:effectLst/>
                <a:latin typeface="+mn-lt"/>
                <a:ea typeface="+mn-ea"/>
                <a:cs typeface="+mn-cs"/>
              </a:rPr>
              <a:t>m</a:t>
            </a:r>
            <a:r>
              <a:rPr lang="en-US" sz="1200" kern="1200" dirty="0" smtClean="0">
                <a:solidFill>
                  <a:schemeClr val="tx1"/>
                </a:solidFill>
                <a:effectLst/>
                <a:latin typeface="+mn-lt"/>
                <a:ea typeface="+mn-ea"/>
                <a:cs typeface="+mn-cs"/>
              </a:rPr>
              <a:t>ultiple research studies link poor attendance with reduced academic outcomes.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Harmful effects of poor attendance are cumulative and only looking at overall average daily attendance rates tend to mask attendance problems, particularly within subgroups.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Economically disadvantaged students are 3x more likely to be chronically absent than non-economically disadvantaged students. Similar trends exist with other historically underserved student groups including students with disabilities.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3469944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All students should have the opportunity to learn.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Student attendance is linked with academic outcomes.</a:t>
            </a:r>
            <a:r>
              <a:rPr lang="en-US" baseline="0" dirty="0" smtClean="0"/>
              <a:t> In fact, </a:t>
            </a:r>
            <a:r>
              <a:rPr lang="en-US" sz="1200" kern="1200" baseline="0" dirty="0" smtClean="0">
                <a:solidFill>
                  <a:schemeClr val="tx1"/>
                </a:solidFill>
                <a:effectLst/>
                <a:latin typeface="+mn-lt"/>
                <a:ea typeface="+mn-ea"/>
                <a:cs typeface="+mn-cs"/>
              </a:rPr>
              <a:t>m</a:t>
            </a:r>
            <a:r>
              <a:rPr lang="en-US" sz="1200" kern="1200" dirty="0" smtClean="0">
                <a:solidFill>
                  <a:schemeClr val="tx1"/>
                </a:solidFill>
                <a:effectLst/>
                <a:latin typeface="+mn-lt"/>
                <a:ea typeface="+mn-ea"/>
                <a:cs typeface="+mn-cs"/>
              </a:rPr>
              <a:t>ultiple research studies link poor attendance with reduced academic outcomes.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Harmful effects of poor attendance are cumulative and only looking at overall average daily attendance rates tend to mask attendance problems, particularly within subgroups.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Economically disadvantaged students are 3x more likely to be chronically absent than non-economically disadvantaged students. Similar trends exist with other historically underserved student groups including students with disabilities.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801982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achieve our goal, we need to shift</a:t>
            </a:r>
            <a:r>
              <a:rPr lang="en-US" baseline="0" dirty="0" smtClean="0"/>
              <a:t> our thinking from compliance to support. Here are some questions to consider.</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11</a:t>
            </a:fld>
            <a:endParaRPr lang="en-US"/>
          </a:p>
        </p:txBody>
      </p:sp>
    </p:spTree>
    <p:extLst>
      <p:ext uri="{BB962C8B-B14F-4D97-AF65-F5344CB8AC3E}">
        <p14:creationId xmlns:p14="http://schemas.microsoft.com/office/powerpoint/2010/main" val="3434105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 shift our attendance focus from compliance to support we set</a:t>
            </a:r>
            <a:r>
              <a:rPr lang="en-US" baseline="0" dirty="0" smtClean="0"/>
              <a:t> the stage for cooperation with students and families. How can we work together to help you/your child take full advantage of this opportunity to learn?</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14</a:t>
            </a:fld>
            <a:endParaRPr lang="en-US"/>
          </a:p>
        </p:txBody>
      </p:sp>
    </p:spTree>
    <p:extLst>
      <p:ext uri="{BB962C8B-B14F-4D97-AF65-F5344CB8AC3E}">
        <p14:creationId xmlns:p14="http://schemas.microsoft.com/office/powerpoint/2010/main" val="9022559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4522787"/>
            <a:ext cx="7772400" cy="708025"/>
          </a:xfrm>
        </p:spPr>
        <p:txBody>
          <a:bodyPr>
            <a:noAutofit/>
          </a:bodyPr>
          <a:lstStyle>
            <a:lvl1pPr algn="ctr">
              <a:defRPr sz="4200" b="1" baseline="0">
                <a:latin typeface="Georgia" panose="02040502050405020303" pitchFamily="18" charset="0"/>
              </a:defRPr>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685801" y="6390274"/>
            <a:ext cx="7772399" cy="325851"/>
          </a:xfrm>
        </p:spPr>
        <p:txBody>
          <a:bodyPr>
            <a:noAutofit/>
          </a:bodyPr>
          <a:lstStyle>
            <a:lvl1pPr marL="0" indent="0" algn="ctr">
              <a:buNone/>
              <a:defRPr sz="1600" baseline="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 Job Title | Team/Office/Division Name | Date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1302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Footer Placeholder 4"/>
          <p:cNvSpPr>
            <a:spLocks noGrp="1"/>
          </p:cNvSpPr>
          <p:nvPr>
            <p:ph type="ftr" sz="quarter" idx="11"/>
          </p:nvPr>
        </p:nvSpPr>
        <p:spPr>
          <a:xfrm>
            <a:off x="3124200" y="6375400"/>
            <a:ext cx="2895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1056161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baseline="0">
                <a:latin typeface="Georgia" panose="02040502050405020303" pitchFamily="18" charset="0"/>
              </a:defRPr>
            </a:lvl1pPr>
          </a:lstStyle>
          <a:p>
            <a:r>
              <a:rPr lang="en-US" dirty="0" smtClean="0"/>
              <a:t>Insert Slide Heading </a:t>
            </a: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2027024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04800" y="1295400"/>
            <a:ext cx="4114800" cy="4525963"/>
          </a:xfrm>
        </p:spPr>
        <p:txBody>
          <a:bodyPr/>
          <a:lstStyle>
            <a:lvl1pPr>
              <a:defRPr sz="2200" baseline="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a:latin typeface="Georgia" panose="02040502050405020303" pitchFamily="18" charset="0"/>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4495800" y="1295400"/>
            <a:ext cx="4114800" cy="4525963"/>
          </a:xfrm>
        </p:spPr>
        <p:txBody>
          <a:bodyPr/>
          <a:lstStyle>
            <a:lvl1pPr>
              <a:defRPr sz="220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9295927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800" baseline="0">
                <a:latin typeface="Georgia" panose="02040502050405020303" pitchFamily="18" charset="0"/>
              </a:defRPr>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8770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4326681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04800" y="228600"/>
            <a:ext cx="8305800" cy="914400"/>
          </a:xfrm>
        </p:spPr>
        <p:txBody>
          <a:bodyPr/>
          <a:lstStyle>
            <a:lvl1pPr>
              <a:defRPr/>
            </a:lvl1pPr>
          </a:lstStyle>
          <a:p>
            <a:r>
              <a:rPr lang="en-US" dirty="0" smtClean="0"/>
              <a:t>Insert Slide Heading</a:t>
            </a:r>
            <a:endParaRPr lang="en-US" dirty="0"/>
          </a:p>
        </p:txBody>
      </p:sp>
    </p:spTree>
    <p:extLst>
      <p:ext uri="{BB962C8B-B14F-4D97-AF65-F5344CB8AC3E}">
        <p14:creationId xmlns:p14="http://schemas.microsoft.com/office/powerpoint/2010/main" val="20097640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7598993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Presenter Name, Job Title, Team/Office/Division Name</a:t>
            </a:r>
          </a:p>
          <a:p>
            <a:pPr lvl="1"/>
            <a:r>
              <a:rPr lang="en-US" dirty="0" smtClean="0"/>
              <a:t>Email Address</a:t>
            </a:r>
          </a:p>
          <a:p>
            <a:pPr lvl="1"/>
            <a:r>
              <a:rPr lang="en-US" dirty="0" smtClean="0"/>
              <a:t>Phone Number</a:t>
            </a:r>
          </a:p>
          <a:p>
            <a:pPr lvl="0"/>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TextBox 3"/>
          <p:cNvSpPr txBox="1"/>
          <p:nvPr userDrawn="1"/>
        </p:nvSpPr>
        <p:spPr>
          <a:xfrm>
            <a:off x="304800" y="405825"/>
            <a:ext cx="8382000" cy="584775"/>
          </a:xfrm>
          <a:prstGeom prst="rect">
            <a:avLst/>
          </a:prstGeom>
          <a:noFill/>
        </p:spPr>
        <p:txBody>
          <a:bodyPr wrap="square" rtlCol="0">
            <a:spAutoFit/>
          </a:bodyPr>
          <a:lstStyle/>
          <a:p>
            <a:r>
              <a:rPr lang="en-US" sz="3200" b="1" dirty="0" smtClean="0">
                <a:solidFill>
                  <a:schemeClr val="bg1"/>
                </a:solidFill>
                <a:latin typeface="+mj-lt"/>
              </a:rPr>
              <a:t>Contact Information</a:t>
            </a:r>
            <a:endParaRPr lang="en-US" sz="3200" b="1" dirty="0">
              <a:solidFill>
                <a:schemeClr val="bg1"/>
              </a:solidFill>
              <a:latin typeface="+mj-lt"/>
            </a:endParaRPr>
          </a:p>
        </p:txBody>
      </p:sp>
    </p:spTree>
    <p:extLst>
      <p:ext uri="{BB962C8B-B14F-4D97-AF65-F5344CB8AC3E}">
        <p14:creationId xmlns:p14="http://schemas.microsoft.com/office/powerpoint/2010/main" val="245575329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endParaRP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latin typeface="Arial" panose="020B0604020202020204" pitchFamily="34" charset="0"/>
                <a:cs typeface="Arial" panose="020B0604020202020204" pitchFamily="34" charset="0"/>
              </a:rPr>
              <a:t>Excellence | Optimism | Judgment | Courage | Teamwork</a:t>
            </a:r>
            <a:endParaRPr lang="en-US" sz="2400" b="1" dirty="0">
              <a:solidFill>
                <a:srgbClr val="1B365D"/>
              </a:solidFill>
              <a:latin typeface="Arial" panose="020B0604020202020204" pitchFamily="34" charset="0"/>
              <a:cs typeface="Arial" panose="020B0604020202020204" pitchFamily="34" charset="0"/>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8895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90542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9" r:id="rId4"/>
    <p:sldLayoutId id="2147483655" r:id="rId5"/>
    <p:sldLayoutId id="2147483658" r:id="rId6"/>
    <p:sldLayoutId id="2147483662" r:id="rId7"/>
    <p:sldLayoutId id="2147483663" r:id="rId8"/>
    <p:sldLayoutId id="2147483660" r:id="rId9"/>
    <p:sldLayoutId id="2147483664" r:id="rId10"/>
  </p:sldLayoutIdLst>
  <p:timing>
    <p:tnLst>
      <p:par>
        <p:cTn id="1" dur="indefinite" restart="never" nodeType="tmRoot"/>
      </p:par>
    </p:tnLst>
  </p:timing>
  <p:hf hdr="0" ftr="0" dt="0"/>
  <p:txStyles>
    <p:titleStyle>
      <a:lvl1pPr algn="l" defTabSz="914400" rtl="0" eaLnBrk="1" latinLnBrk="0" hangingPunct="1">
        <a:spcBef>
          <a:spcPct val="0"/>
        </a:spcBef>
        <a:buNone/>
        <a:defRPr sz="3200" b="1" kern="1200">
          <a:solidFill>
            <a:schemeClr val="bg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chemeClr val="accent1"/>
          </a:solidFill>
          <a:latin typeface="Arial" panose="020B0604020202020204" pitchFamily="34" charset="0"/>
          <a:ea typeface="Open Sans" panose="020B0606030504020204" pitchFamily="34" charset="0"/>
          <a:cs typeface="Arial" panose="020B0604020202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chemeClr val="accent1"/>
          </a:solidFill>
          <a:latin typeface="Arial" panose="020B0604020202020204" pitchFamily="34" charset="0"/>
          <a:ea typeface="Open Sans" panose="020B0606030504020204" pitchFamily="34" charset="0"/>
          <a:cs typeface="Arial" panose="020B0604020202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chemeClr val="accent1"/>
          </a:solidFill>
          <a:latin typeface="Arial" panose="020B0604020202020204" pitchFamily="34" charset="0"/>
          <a:ea typeface="Open Sans" panose="020B0606030504020204" pitchFamily="34" charset="0"/>
          <a:cs typeface="Arial" panose="020B0604020202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chemeClr val="accent1"/>
          </a:solidFill>
          <a:latin typeface="Arial" panose="020B0604020202020204" pitchFamily="34" charset="0"/>
          <a:ea typeface="Open Sans" panose="020B0606030504020204" pitchFamily="34" charset="0"/>
          <a:cs typeface="Arial" panose="020B0604020202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chemeClr val="accent1"/>
          </a:solidFill>
          <a:latin typeface="Arial" panose="020B0604020202020204" pitchFamily="34" charset="0"/>
          <a:ea typeface="Open Sans" panose="020B0606030504020204" pitchFamily="34" charset="0"/>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floridarti.usf.edu/resources/format/pdf/FloridaAggregateRCAReportFinal.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www2.ed.gov/about/inits/ed/chronicabsenteeism/toolkit.pdf"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hyperlink" Target="https://www.tn.gov/assets/entities/education/attachments/rpt_chronic_absenteeism_early_grades.pdf" TargetMode="External"/><Relationship Id="rId2" Type="http://schemas.openxmlformats.org/officeDocument/2006/relationships/hyperlink" Target="http://www.tn.gov/education" TargetMode="External"/><Relationship Id="rId1" Type="http://schemas.openxmlformats.org/officeDocument/2006/relationships/slideLayout" Target="../slideLayouts/slideLayout2.xml"/><Relationship Id="rId4" Type="http://schemas.openxmlformats.org/officeDocument/2006/relationships/hyperlink" Target="http://www.attendanceworks.or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attendanceworks.org/wordpress/wp-content/uploads/2014/04/District-and-Community-Self-Assessment-Tool-3-27-14.pdf"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TNEd.Accountability@tn.gov" TargetMode="External"/><Relationship Id="rId2" Type="http://schemas.openxmlformats.org/officeDocument/2006/relationships/hyperlink" Target="mailto:Mike.Herrmann@tn.gov"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6600" dirty="0" smtClean="0"/>
              <a:t>Please come to the front and take all 3 handouts.</a:t>
            </a:r>
            <a:endParaRPr lang="en-US" sz="6600" dirty="0"/>
          </a:p>
        </p:txBody>
      </p:sp>
      <p:sp>
        <p:nvSpPr>
          <p:cNvPr id="3" name="Title 2"/>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86D2451E-3285-438B-B188-C22B2A012BF6}" type="slidenum">
              <a:rPr lang="en-US" smtClean="0"/>
              <a:pPr/>
              <a:t>1</a:t>
            </a:fld>
            <a:endParaRPr lang="en-US" dirty="0"/>
          </a:p>
        </p:txBody>
      </p:sp>
    </p:spTree>
    <p:extLst>
      <p:ext uri="{BB962C8B-B14F-4D97-AF65-F5344CB8AC3E}">
        <p14:creationId xmlns:p14="http://schemas.microsoft.com/office/powerpoint/2010/main" val="1887166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The percentage of students who have missed 10 percent or more of instructional days for any reason including excused or unexcused absences as well as out-of-school suspensions.</a:t>
            </a:r>
          </a:p>
        </p:txBody>
      </p:sp>
      <p:sp>
        <p:nvSpPr>
          <p:cNvPr id="3" name="Title 2"/>
          <p:cNvSpPr>
            <a:spLocks noGrp="1"/>
          </p:cNvSpPr>
          <p:nvPr>
            <p:ph type="title"/>
          </p:nvPr>
        </p:nvSpPr>
        <p:spPr/>
        <p:txBody>
          <a:bodyPr>
            <a:normAutofit/>
          </a:bodyPr>
          <a:lstStyle/>
          <a:p>
            <a:r>
              <a:rPr lang="en-US" dirty="0" smtClean="0"/>
              <a:t>Defining Chronically Absent</a:t>
            </a:r>
            <a:endParaRPr lang="en-US" dirty="0"/>
          </a:p>
        </p:txBody>
      </p:sp>
    </p:spTree>
    <p:extLst>
      <p:ext uri="{BB962C8B-B14F-4D97-AF65-F5344CB8AC3E}">
        <p14:creationId xmlns:p14="http://schemas.microsoft.com/office/powerpoint/2010/main" val="1165855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What barriers might be present that keep a child from attending school?</a:t>
            </a:r>
          </a:p>
          <a:p>
            <a:r>
              <a:rPr lang="en-US" dirty="0"/>
              <a:t>Why might a child avoid coming to school</a:t>
            </a:r>
            <a:r>
              <a:rPr lang="en-US" dirty="0" smtClean="0"/>
              <a:t>?</a:t>
            </a:r>
          </a:p>
          <a:p>
            <a:r>
              <a:rPr lang="en-US" dirty="0"/>
              <a:t>Why might a child be disengaged at school?</a:t>
            </a:r>
          </a:p>
          <a:p>
            <a:endParaRPr lang="en-US" dirty="0"/>
          </a:p>
          <a:p>
            <a:endParaRPr lang="en-US" dirty="0" smtClean="0"/>
          </a:p>
          <a:p>
            <a:pPr lvl="1"/>
            <a:endParaRPr lang="en-US" dirty="0" smtClean="0"/>
          </a:p>
        </p:txBody>
      </p:sp>
      <p:sp>
        <p:nvSpPr>
          <p:cNvPr id="3" name="Title 2"/>
          <p:cNvSpPr>
            <a:spLocks noGrp="1"/>
          </p:cNvSpPr>
          <p:nvPr>
            <p:ph type="title"/>
          </p:nvPr>
        </p:nvSpPr>
        <p:spPr>
          <a:xfrm>
            <a:off x="304800" y="228600"/>
            <a:ext cx="9448800" cy="914400"/>
          </a:xfrm>
        </p:spPr>
        <p:txBody>
          <a:bodyPr>
            <a:noAutofit/>
          </a:bodyPr>
          <a:lstStyle/>
          <a:p>
            <a:r>
              <a:rPr lang="en-US" dirty="0" smtClean="0"/>
              <a:t>Questions to Consider</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val="1892087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b="1" dirty="0" smtClean="0"/>
              <a:t>Quantitative data:</a:t>
            </a:r>
          </a:p>
          <a:p>
            <a:r>
              <a:rPr lang="en-US" dirty="0" smtClean="0"/>
              <a:t>Attendance – Absent Student Research query</a:t>
            </a:r>
          </a:p>
          <a:p>
            <a:pPr lvl="1"/>
            <a:r>
              <a:rPr lang="en-US" dirty="0" smtClean="0"/>
              <a:t>By subgroup</a:t>
            </a:r>
          </a:p>
          <a:p>
            <a:pPr lvl="1"/>
            <a:r>
              <a:rPr lang="en-US" dirty="0" smtClean="0"/>
              <a:t>By grade level</a:t>
            </a:r>
          </a:p>
          <a:p>
            <a:pPr lvl="1"/>
            <a:r>
              <a:rPr lang="en-US" dirty="0" smtClean="0"/>
              <a:t>By rate</a:t>
            </a:r>
            <a:endParaRPr lang="en-US" dirty="0"/>
          </a:p>
          <a:p>
            <a:r>
              <a:rPr lang="en-US" dirty="0" smtClean="0"/>
              <a:t>Discipline data – Student Discipline Action query</a:t>
            </a:r>
          </a:p>
          <a:p>
            <a:r>
              <a:rPr lang="en-US" dirty="0" smtClean="0"/>
              <a:t>Annual School Health Survey – Coordinated School Health</a:t>
            </a:r>
          </a:p>
          <a:p>
            <a:pPr marL="0" indent="0">
              <a:buNone/>
            </a:pPr>
            <a:r>
              <a:rPr lang="en-US" b="1" dirty="0" smtClean="0"/>
              <a:t>Qualitative data:</a:t>
            </a:r>
          </a:p>
          <a:p>
            <a:r>
              <a:rPr lang="en-US" dirty="0" smtClean="0"/>
              <a:t>Student surveys</a:t>
            </a:r>
          </a:p>
          <a:p>
            <a:r>
              <a:rPr lang="en-US" dirty="0" smtClean="0"/>
              <a:t>Feedback from student and family support services</a:t>
            </a:r>
          </a:p>
          <a:p>
            <a:r>
              <a:rPr lang="en-US" dirty="0" smtClean="0"/>
              <a:t>Feedback from student and parent focus groups</a:t>
            </a:r>
          </a:p>
          <a:p>
            <a:r>
              <a:rPr lang="en-US" dirty="0" smtClean="0"/>
              <a:t>Feedback from non-traditional sources</a:t>
            </a:r>
            <a:endParaRPr lang="en-US" dirty="0"/>
          </a:p>
        </p:txBody>
      </p:sp>
      <p:sp>
        <p:nvSpPr>
          <p:cNvPr id="3" name="Title 2"/>
          <p:cNvSpPr>
            <a:spLocks noGrp="1"/>
          </p:cNvSpPr>
          <p:nvPr>
            <p:ph type="title"/>
          </p:nvPr>
        </p:nvSpPr>
        <p:spPr>
          <a:xfrm>
            <a:off x="243840" y="228600"/>
            <a:ext cx="9448800" cy="914400"/>
          </a:xfrm>
        </p:spPr>
        <p:txBody>
          <a:bodyPr>
            <a:noAutofit/>
          </a:bodyPr>
          <a:lstStyle/>
          <a:p>
            <a:r>
              <a:rPr lang="en-US" dirty="0"/>
              <a:t>S</a:t>
            </a:r>
            <a:r>
              <a:rPr lang="en-US" dirty="0" smtClean="0"/>
              <a:t>ources of data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val="3970626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Florida recently surveyed ~4,000 chronically absent students about perceptions of absences, reasons for absences, and ideas for improving absences. </a:t>
            </a:r>
          </a:p>
          <a:p>
            <a:pPr lvl="1"/>
            <a:r>
              <a:rPr lang="en-US" dirty="0" smtClean="0"/>
              <a:t>Top Reasons</a:t>
            </a:r>
          </a:p>
          <a:p>
            <a:pPr lvl="2"/>
            <a:r>
              <a:rPr lang="en-US" dirty="0" smtClean="0"/>
              <a:t>Health (92%)</a:t>
            </a:r>
          </a:p>
          <a:p>
            <a:pPr lvl="2"/>
            <a:r>
              <a:rPr lang="en-US" dirty="0" smtClean="0"/>
              <a:t>Transportation (55%)</a:t>
            </a:r>
          </a:p>
          <a:p>
            <a:pPr lvl="2"/>
            <a:r>
              <a:rPr lang="en-US" dirty="0" smtClean="0"/>
              <a:t>Personal Stress (41%)</a:t>
            </a:r>
          </a:p>
          <a:p>
            <a:pPr lvl="2"/>
            <a:r>
              <a:rPr lang="en-US" dirty="0" smtClean="0"/>
              <a:t>Preferred activity outside of school (41%)</a:t>
            </a:r>
          </a:p>
          <a:p>
            <a:pPr lvl="2"/>
            <a:r>
              <a:rPr lang="en-US" dirty="0" smtClean="0"/>
              <a:t>Value of school (39%)</a:t>
            </a:r>
            <a:endParaRPr lang="en-US" dirty="0"/>
          </a:p>
        </p:txBody>
      </p:sp>
      <p:sp>
        <p:nvSpPr>
          <p:cNvPr id="3" name="Title 2"/>
          <p:cNvSpPr>
            <a:spLocks noGrp="1"/>
          </p:cNvSpPr>
          <p:nvPr>
            <p:ph type="title"/>
          </p:nvPr>
        </p:nvSpPr>
        <p:spPr/>
        <p:txBody>
          <a:bodyPr/>
          <a:lstStyle/>
          <a:p>
            <a:r>
              <a:rPr lang="en-US" dirty="0" smtClean="0"/>
              <a:t>Examples of Student Surveys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13</a:t>
            </a:fld>
            <a:endParaRPr lang="en-US" dirty="0"/>
          </a:p>
        </p:txBody>
      </p:sp>
      <p:sp>
        <p:nvSpPr>
          <p:cNvPr id="5" name="TextBox 4"/>
          <p:cNvSpPr txBox="1"/>
          <p:nvPr/>
        </p:nvSpPr>
        <p:spPr>
          <a:xfrm>
            <a:off x="4572000" y="6172200"/>
            <a:ext cx="3810000" cy="553998"/>
          </a:xfrm>
          <a:prstGeom prst="rect">
            <a:avLst/>
          </a:prstGeom>
          <a:noFill/>
        </p:spPr>
        <p:txBody>
          <a:bodyPr wrap="square" rtlCol="0">
            <a:spAutoFit/>
          </a:bodyPr>
          <a:lstStyle/>
          <a:p>
            <a:r>
              <a:rPr lang="en-US" sz="1000" dirty="0"/>
              <a:t>Source: </a:t>
            </a:r>
            <a:r>
              <a:rPr lang="en-US" sz="1000" dirty="0">
                <a:hlinkClick r:id="rId2"/>
              </a:rPr>
              <a:t>http://</a:t>
            </a:r>
            <a:r>
              <a:rPr lang="en-US" sz="1000" dirty="0" smtClean="0">
                <a:hlinkClick r:id="rId2"/>
              </a:rPr>
              <a:t>floridarti.usf.edu/resources/format/pdf/FloridaAggregateRCAReportFinal.pdf</a:t>
            </a:r>
            <a:endParaRPr lang="en-US" sz="1000" dirty="0" smtClean="0"/>
          </a:p>
        </p:txBody>
      </p:sp>
    </p:spTree>
    <p:extLst>
      <p:ext uri="{BB962C8B-B14F-4D97-AF65-F5344CB8AC3E}">
        <p14:creationId xmlns:p14="http://schemas.microsoft.com/office/powerpoint/2010/main" val="2980107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304800" y="1295400"/>
          <a:ext cx="83820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normAutofit fontScale="90000"/>
          </a:bodyPr>
          <a:lstStyle/>
          <a:p>
            <a:r>
              <a:rPr lang="en-US" dirty="0" smtClean="0"/>
              <a:t>Together, we must s</a:t>
            </a:r>
            <a:r>
              <a:rPr lang="en-US" dirty="0" smtClean="0">
                <a:latin typeface="Georgia" panose="02040502050405020303" pitchFamily="18" charset="0"/>
              </a:rPr>
              <a:t>hift the focus from compliance to support.</a:t>
            </a:r>
            <a:endParaRPr lang="en-US" dirty="0">
              <a:latin typeface="Georgia" panose="02040502050405020303" pitchFamily="18" charset="0"/>
            </a:endParaRPr>
          </a:p>
        </p:txBody>
      </p:sp>
      <p:sp>
        <p:nvSpPr>
          <p:cNvPr id="4" name="Slide Number Placeholder 3"/>
          <p:cNvSpPr>
            <a:spLocks noGrp="1"/>
          </p:cNvSpPr>
          <p:nvPr>
            <p:ph type="sldNum" sz="quarter" idx="12"/>
          </p:nvPr>
        </p:nvSpPr>
        <p:spPr/>
        <p:txBody>
          <a:bodyPr/>
          <a:lstStyle/>
          <a:p>
            <a:fld id="{86D2451E-3285-438B-B188-C22B2A012BF6}" type="slidenum">
              <a:rPr lang="en-US" smtClean="0"/>
              <a:pPr/>
              <a:t>14</a:t>
            </a:fld>
            <a:endParaRPr lang="en-US" dirty="0"/>
          </a:p>
        </p:txBody>
      </p:sp>
    </p:spTree>
    <p:extLst>
      <p:ext uri="{BB962C8B-B14F-4D97-AF65-F5344CB8AC3E}">
        <p14:creationId xmlns:p14="http://schemas.microsoft.com/office/powerpoint/2010/main" val="35227121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Step 4: Use available district and school supports</a:t>
            </a:r>
            <a:endParaRPr lang="en-US" dirty="0"/>
          </a:p>
        </p:txBody>
      </p:sp>
      <p:pic>
        <p:nvPicPr>
          <p:cNvPr id="6" name="Picture 5"/>
          <p:cNvPicPr>
            <a:picLocks noChangeAspect="1"/>
          </p:cNvPicPr>
          <p:nvPr/>
        </p:nvPicPr>
        <p:blipFill rotWithShape="1">
          <a:blip r:embed="rId3"/>
          <a:srcRect l="20015" t="7624" r="14222" b="7233"/>
          <a:stretch/>
        </p:blipFill>
        <p:spPr>
          <a:xfrm>
            <a:off x="733425" y="1229346"/>
            <a:ext cx="7696200" cy="5604841"/>
          </a:xfrm>
          <a:prstGeom prst="rect">
            <a:avLst/>
          </a:prstGeom>
        </p:spPr>
      </p:pic>
    </p:spTree>
    <p:extLst>
      <p:ext uri="{BB962C8B-B14F-4D97-AF65-F5344CB8AC3E}">
        <p14:creationId xmlns:p14="http://schemas.microsoft.com/office/powerpoint/2010/main" val="1170200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To create a multi-tiered system of support</a:t>
            </a:r>
            <a:endParaRPr lang="en-US" dirty="0"/>
          </a:p>
        </p:txBody>
      </p:sp>
      <p:pic>
        <p:nvPicPr>
          <p:cNvPr id="4" name="Content Placeholder 4">
            <a:hlinkClick r:id="rId3"/>
          </p:cNvPr>
          <p:cNvPicPr>
            <a:picLocks noChangeAspect="1"/>
          </p:cNvPicPr>
          <p:nvPr/>
        </p:nvPicPr>
        <p:blipFill rotWithShape="1">
          <a:blip r:embed="rId4"/>
          <a:srcRect b="1572"/>
          <a:stretch/>
        </p:blipFill>
        <p:spPr>
          <a:xfrm>
            <a:off x="844928" y="1295400"/>
            <a:ext cx="7225543" cy="5303520"/>
          </a:xfrm>
          <a:prstGeom prst="rect">
            <a:avLst/>
          </a:prstGeom>
        </p:spPr>
      </p:pic>
    </p:spTree>
    <p:extLst>
      <p:ext uri="{BB962C8B-B14F-4D97-AF65-F5344CB8AC3E}">
        <p14:creationId xmlns:p14="http://schemas.microsoft.com/office/powerpoint/2010/main" val="28166100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mn-lt"/>
                <a:hlinkClick r:id="rId2"/>
              </a:rPr>
              <a:t>Overview of Student Supports in Tennessee</a:t>
            </a:r>
            <a:endParaRPr lang="en-US" dirty="0" smtClean="0">
              <a:latin typeface="+mn-lt"/>
            </a:endParaRPr>
          </a:p>
          <a:p>
            <a:pPr lvl="1"/>
            <a:r>
              <a:rPr lang="en-US" dirty="0" smtClean="0">
                <a:latin typeface="+mn-lt"/>
              </a:rPr>
              <a:t>Webpage that brings the many state-developed supports into one place including Back-to-School Attendance Toolkit.</a:t>
            </a:r>
          </a:p>
          <a:p>
            <a:r>
              <a:rPr lang="en-US" dirty="0" smtClean="0">
                <a:solidFill>
                  <a:srgbClr val="FF0000"/>
                </a:solidFill>
                <a:latin typeface="+mn-lt"/>
                <a:hlinkClick r:id="rId3"/>
              </a:rPr>
              <a:t>Chronic </a:t>
            </a:r>
            <a:r>
              <a:rPr lang="en-US" dirty="0">
                <a:solidFill>
                  <a:srgbClr val="FF0000"/>
                </a:solidFill>
                <a:latin typeface="+mn-lt"/>
                <a:hlinkClick r:id="rId3"/>
              </a:rPr>
              <a:t>Absenteeism in Tennessee’s Early </a:t>
            </a:r>
            <a:r>
              <a:rPr lang="en-US" dirty="0" smtClean="0">
                <a:solidFill>
                  <a:srgbClr val="FF0000"/>
                </a:solidFill>
                <a:latin typeface="+mn-lt"/>
                <a:hlinkClick r:id="rId3"/>
              </a:rPr>
              <a:t>Grades</a:t>
            </a:r>
            <a:endParaRPr lang="en-US" dirty="0" smtClean="0">
              <a:solidFill>
                <a:srgbClr val="FF0000"/>
              </a:solidFill>
              <a:latin typeface="+mn-lt"/>
            </a:endParaRPr>
          </a:p>
          <a:p>
            <a:pPr lvl="1"/>
            <a:r>
              <a:rPr lang="en-US" dirty="0" smtClean="0">
                <a:latin typeface="+mn-lt"/>
              </a:rPr>
              <a:t>TDOE policy brief</a:t>
            </a:r>
            <a:endParaRPr lang="en-US" dirty="0">
              <a:latin typeface="+mn-lt"/>
            </a:endParaRPr>
          </a:p>
          <a:p>
            <a:r>
              <a:rPr lang="en-US" dirty="0">
                <a:latin typeface="+mn-lt"/>
                <a:hlinkClick r:id="rId4"/>
              </a:rPr>
              <a:t>Attendance Works</a:t>
            </a:r>
            <a:endParaRPr lang="en-US" dirty="0">
              <a:latin typeface="+mn-lt"/>
            </a:endParaRPr>
          </a:p>
          <a:p>
            <a:pPr lvl="1"/>
            <a:r>
              <a:rPr lang="en-US" dirty="0" smtClean="0">
                <a:latin typeface="+mn-lt"/>
              </a:rPr>
              <a:t>National and State initiative </a:t>
            </a:r>
            <a:endParaRPr lang="en-US" dirty="0">
              <a:latin typeface="+mn-lt"/>
            </a:endParaRPr>
          </a:p>
          <a:p>
            <a:endParaRPr lang="en-US" dirty="0"/>
          </a:p>
        </p:txBody>
      </p:sp>
      <p:sp>
        <p:nvSpPr>
          <p:cNvPr id="3" name="Title 2"/>
          <p:cNvSpPr>
            <a:spLocks noGrp="1"/>
          </p:cNvSpPr>
          <p:nvPr>
            <p:ph type="title"/>
          </p:nvPr>
        </p:nvSpPr>
        <p:spPr/>
        <p:txBody>
          <a:bodyPr/>
          <a:lstStyle/>
          <a:p>
            <a:r>
              <a:rPr lang="en-US" dirty="0" smtClean="0"/>
              <a:t>Resources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17</a:t>
            </a:fld>
            <a:endParaRPr lang="en-US" dirty="0"/>
          </a:p>
        </p:txBody>
      </p:sp>
    </p:spTree>
    <p:extLst>
      <p:ext uri="{BB962C8B-B14F-4D97-AF65-F5344CB8AC3E}">
        <p14:creationId xmlns:p14="http://schemas.microsoft.com/office/powerpoint/2010/main" val="22720596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Chronic absenteeism and high school success</a:t>
            </a:r>
            <a:endParaRPr lang="en-US" dirty="0"/>
          </a:p>
        </p:txBody>
      </p:sp>
    </p:spTree>
    <p:extLst>
      <p:ext uri="{BB962C8B-B14F-4D97-AF65-F5344CB8AC3E}">
        <p14:creationId xmlns:p14="http://schemas.microsoft.com/office/powerpoint/2010/main" val="3666018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200" dirty="0" smtClean="0"/>
              <a:t>Each week of school missed per semester in ninth grade reduces the likelihood of graduation by about 10%</a:t>
            </a:r>
            <a:endParaRPr lang="en-US" sz="2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81197572"/>
              </p:ext>
            </p:extLst>
          </p:nvPr>
        </p:nvGraphicFramePr>
        <p:xfrm>
          <a:off x="304800" y="1295400"/>
          <a:ext cx="83820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09690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343401"/>
            <a:ext cx="7772400" cy="887412"/>
          </a:xfrm>
        </p:spPr>
        <p:txBody>
          <a:bodyPr/>
          <a:lstStyle/>
          <a:p>
            <a:r>
              <a:rPr lang="en-US" dirty="0" smtClean="0"/>
              <a:t>An Update on Chronic Absenteeism</a:t>
            </a:r>
            <a:endParaRPr lang="en-US" dirty="0"/>
          </a:p>
        </p:txBody>
      </p:sp>
      <p:sp>
        <p:nvSpPr>
          <p:cNvPr id="3" name="Subtitle 2"/>
          <p:cNvSpPr>
            <a:spLocks noGrp="1"/>
          </p:cNvSpPr>
          <p:nvPr>
            <p:ph type="subTitle" idx="1"/>
          </p:nvPr>
        </p:nvSpPr>
        <p:spPr>
          <a:xfrm>
            <a:off x="685800" y="6400800"/>
            <a:ext cx="7772399" cy="325851"/>
          </a:xfrm>
        </p:spPr>
        <p:txBody>
          <a:bodyPr/>
          <a:lstStyle/>
          <a:p>
            <a:r>
              <a:rPr lang="en-US" dirty="0" smtClean="0"/>
              <a:t>Jonathon Attridge/Mike Herrmann</a:t>
            </a:r>
          </a:p>
          <a:p>
            <a:r>
              <a:rPr lang="en-US" dirty="0" smtClean="0"/>
              <a:t>Tennessee Department of Education</a:t>
            </a:r>
            <a:endParaRPr lang="en-US" dirty="0"/>
          </a:p>
        </p:txBody>
      </p:sp>
    </p:spTree>
    <p:extLst>
      <p:ext uri="{BB962C8B-B14F-4D97-AF65-F5344CB8AC3E}">
        <p14:creationId xmlns:p14="http://schemas.microsoft.com/office/powerpoint/2010/main" val="13638567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400" dirty="0" smtClean="0"/>
              <a:t>Chronic absence in ninth grade is a significant predictor of high school graduation.</a:t>
            </a:r>
            <a:endParaRPr lang="en-US" sz="2400"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20</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86566674"/>
              </p:ext>
            </p:extLst>
          </p:nvPr>
        </p:nvGraphicFramePr>
        <p:xfrm>
          <a:off x="304800" y="1295400"/>
          <a:ext cx="83820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720048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200" dirty="0" smtClean="0"/>
              <a:t>Even those students who do graduate are significantly less likely to enroll in a postsecondary institution</a:t>
            </a:r>
            <a:endParaRPr lang="en-US" sz="2200"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21</a:t>
            </a:fld>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935032614"/>
              </p:ext>
            </p:extLst>
          </p:nvPr>
        </p:nvGraphicFramePr>
        <p:xfrm>
          <a:off x="304800" y="1295400"/>
          <a:ext cx="83820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20190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What kind of </a:t>
            </a:r>
            <a:r>
              <a:rPr lang="en-US" b="1" i="1" dirty="0" smtClean="0"/>
              <a:t>state-level support </a:t>
            </a:r>
            <a:r>
              <a:rPr lang="en-US" dirty="0" smtClean="0"/>
              <a:t>is most likely to make a difference to student success?</a:t>
            </a:r>
          </a:p>
          <a:p>
            <a:r>
              <a:rPr lang="en-US" dirty="0" smtClean="0"/>
              <a:t>What kind of </a:t>
            </a:r>
            <a:r>
              <a:rPr lang="en-US" b="1" i="1" dirty="0" smtClean="0"/>
              <a:t>district-level support</a:t>
            </a:r>
            <a:r>
              <a:rPr lang="en-US" dirty="0" smtClean="0"/>
              <a:t> is most likely to make a difference to student success? </a:t>
            </a:r>
          </a:p>
          <a:p>
            <a:pPr marL="0" indent="0">
              <a:buNone/>
            </a:pPr>
            <a:endParaRPr lang="en-US" dirty="0" smtClean="0"/>
          </a:p>
        </p:txBody>
      </p:sp>
      <p:sp>
        <p:nvSpPr>
          <p:cNvPr id="3" name="Title 2"/>
          <p:cNvSpPr>
            <a:spLocks noGrp="1"/>
          </p:cNvSpPr>
          <p:nvPr>
            <p:ph type="title"/>
          </p:nvPr>
        </p:nvSpPr>
        <p:spPr/>
        <p:txBody>
          <a:bodyPr>
            <a:normAutofit/>
          </a:bodyPr>
          <a:lstStyle/>
          <a:p>
            <a:r>
              <a:rPr lang="en-US" sz="2400" dirty="0" smtClean="0"/>
              <a:t>Role of attendance in student success</a:t>
            </a:r>
            <a:endParaRPr lang="en-US" sz="2400"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22</a:t>
            </a:fld>
            <a:endParaRPr lang="en-US" dirty="0"/>
          </a:p>
        </p:txBody>
      </p:sp>
      <p:sp>
        <p:nvSpPr>
          <p:cNvPr id="5" name="Rectangle 4"/>
          <p:cNvSpPr/>
          <p:nvPr/>
        </p:nvSpPr>
        <p:spPr>
          <a:xfrm>
            <a:off x="76200" y="1143000"/>
            <a:ext cx="8839200" cy="35052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endParaRPr lang="en-US" b="1" dirty="0" smtClean="0"/>
          </a:p>
          <a:p>
            <a:r>
              <a:rPr lang="en-US" b="1" dirty="0" smtClean="0"/>
              <a:t>Quotes </a:t>
            </a:r>
            <a:r>
              <a:rPr lang="en-US" b="1" dirty="0"/>
              <a:t>from the Chicago Consortium</a:t>
            </a:r>
            <a:r>
              <a:rPr lang="en-US" b="1" dirty="0" smtClean="0"/>
              <a:t>:</a:t>
            </a:r>
          </a:p>
          <a:p>
            <a:endParaRPr lang="en-US" b="1" dirty="0"/>
          </a:p>
          <a:p>
            <a:r>
              <a:rPr lang="en-US" dirty="0"/>
              <a:t>“Test scores are much weaker indicators of high school grades [and postsecondary success] than middle school grades and attendance.”</a:t>
            </a:r>
          </a:p>
          <a:p>
            <a:r>
              <a:rPr lang="en-US" dirty="0"/>
              <a:t> </a:t>
            </a:r>
          </a:p>
          <a:p>
            <a:r>
              <a:rPr lang="en-US" dirty="0"/>
              <a:t>“Strategies aimed at attendance improvement could likely have as much or more of a pay-off for high school and college graduation as efforts aimed at improving test scores</a:t>
            </a:r>
            <a:r>
              <a:rPr lang="en-US" dirty="0" smtClean="0"/>
              <a:t>.”</a:t>
            </a:r>
          </a:p>
          <a:p>
            <a:endParaRPr lang="en-US" dirty="0"/>
          </a:p>
          <a:p>
            <a:r>
              <a:rPr lang="en-US" dirty="0" smtClean="0"/>
              <a:t>“Each </a:t>
            </a:r>
            <a:r>
              <a:rPr lang="en-US" dirty="0"/>
              <a:t>week of absence per </a:t>
            </a:r>
            <a:r>
              <a:rPr lang="en-US" dirty="0" smtClean="0"/>
              <a:t>semester in </a:t>
            </a:r>
            <a:r>
              <a:rPr lang="en-US" dirty="0"/>
              <a:t>9th grade is associated with a</a:t>
            </a:r>
          </a:p>
          <a:p>
            <a:r>
              <a:rPr lang="en-US" dirty="0"/>
              <a:t>more than 20% decline in the </a:t>
            </a:r>
            <a:r>
              <a:rPr lang="en-US" dirty="0" smtClean="0"/>
              <a:t>probability of </a:t>
            </a:r>
            <a:r>
              <a:rPr lang="en-US" dirty="0"/>
              <a:t>graduating from high school</a:t>
            </a:r>
            <a:r>
              <a:rPr lang="en-US" dirty="0" smtClean="0"/>
              <a:t>.”</a:t>
            </a:r>
            <a:endParaRPr lang="en-US" dirty="0"/>
          </a:p>
        </p:txBody>
      </p:sp>
    </p:spTree>
    <p:extLst>
      <p:ext uri="{BB962C8B-B14F-4D97-AF65-F5344CB8AC3E}">
        <p14:creationId xmlns:p14="http://schemas.microsoft.com/office/powerpoint/2010/main" val="246328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33333E-6 -2.22222E-6 L 3.33333E-6 0.28889 " pathEditMode="relative" rAng="0" ptsTypes="AA">
                                      <p:cBhvr>
                                        <p:cTn id="6" dur="2000" fill="hold"/>
                                        <p:tgtEl>
                                          <p:spTgt spid="5"/>
                                        </p:tgtEl>
                                        <p:attrNameLst>
                                          <p:attrName>ppt_x</p:attrName>
                                          <p:attrName>ppt_y</p:attrName>
                                        </p:attrNameLst>
                                      </p:cBhvr>
                                      <p:rCtr x="0" y="1444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Self-Assessment tool from </a:t>
            </a:r>
            <a:r>
              <a:rPr lang="en-US" dirty="0" smtClean="0">
                <a:hlinkClick r:id="rId2"/>
              </a:rPr>
              <a:t>Attendance Works</a:t>
            </a:r>
            <a:endParaRPr lang="en-US" dirty="0"/>
          </a:p>
        </p:txBody>
      </p:sp>
      <p:sp>
        <p:nvSpPr>
          <p:cNvPr id="4" name="Slide Number Placeholder 3"/>
          <p:cNvSpPr>
            <a:spLocks noGrp="1"/>
          </p:cNvSpPr>
          <p:nvPr>
            <p:ph type="sldNum" sz="quarter" idx="4294967295"/>
          </p:nvPr>
        </p:nvSpPr>
        <p:spPr>
          <a:xfrm>
            <a:off x="8686800" y="5624513"/>
            <a:ext cx="457200" cy="273844"/>
          </a:xfrm>
          <a:prstGeom prst="rect">
            <a:avLst/>
          </a:prstGeom>
        </p:spPr>
        <p:txBody>
          <a:bodyPr/>
          <a:lstStyle/>
          <a:p>
            <a:fld id="{86D2451E-3285-438B-B188-C22B2A012BF6}" type="slidenum">
              <a:rPr lang="en-US" smtClean="0"/>
              <a:pPr/>
              <a:t>23</a:t>
            </a:fld>
            <a:endParaRPr lang="en-US" dirty="0"/>
          </a:p>
        </p:txBody>
      </p:sp>
    </p:spTree>
    <p:extLst>
      <p:ext uri="{BB962C8B-B14F-4D97-AF65-F5344CB8AC3E}">
        <p14:creationId xmlns:p14="http://schemas.microsoft.com/office/powerpoint/2010/main" val="23111582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dirty="0" smtClean="0"/>
              <a:t>Attendance </a:t>
            </a:r>
            <a:r>
              <a:rPr lang="en-US" dirty="0"/>
              <a:t>data is entered accurately on a daily basis for each student into an electronic database. </a:t>
            </a:r>
          </a:p>
          <a:p>
            <a:pPr marL="0" indent="0" algn="ctr">
              <a:buNone/>
            </a:pPr>
            <a:endParaRPr lang="en-US" dirty="0">
              <a:solidFill>
                <a:srgbClr val="FF0000"/>
              </a:solidFill>
            </a:endParaRPr>
          </a:p>
          <a:p>
            <a:pPr marL="0" indent="0" algn="ctr">
              <a:buNone/>
            </a:pPr>
            <a:r>
              <a:rPr lang="en-US" dirty="0">
                <a:solidFill>
                  <a:srgbClr val="FF0000"/>
                </a:solidFill>
              </a:rPr>
              <a:t>How do you know?  Who is responsible </a:t>
            </a:r>
            <a:r>
              <a:rPr lang="en-US" dirty="0" smtClean="0">
                <a:solidFill>
                  <a:srgbClr val="FF0000"/>
                </a:solidFill>
              </a:rPr>
              <a:t>for ensuring accuracy? How has this problem been resolved?</a:t>
            </a:r>
            <a:endParaRPr lang="en-US" dirty="0">
              <a:solidFill>
                <a:srgbClr val="FF0000"/>
              </a:solidFill>
            </a:endParaRPr>
          </a:p>
          <a:p>
            <a:endParaRPr lang="en-US" dirty="0"/>
          </a:p>
        </p:txBody>
      </p:sp>
      <p:sp>
        <p:nvSpPr>
          <p:cNvPr id="3" name="Title 2"/>
          <p:cNvSpPr>
            <a:spLocks noGrp="1"/>
          </p:cNvSpPr>
          <p:nvPr>
            <p:ph type="title"/>
          </p:nvPr>
        </p:nvSpPr>
        <p:spPr/>
        <p:txBody>
          <a:bodyPr>
            <a:normAutofit fontScale="90000"/>
          </a:bodyPr>
          <a:lstStyle/>
          <a:p>
            <a:r>
              <a:rPr lang="en-US" dirty="0"/>
              <a:t>Select one: Strength, OK for now, Could be better, Urgent Gap, Don’t Know</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24</a:t>
            </a:fld>
            <a:endParaRPr lang="en-US" dirty="0"/>
          </a:p>
        </p:txBody>
      </p:sp>
    </p:spTree>
    <p:extLst>
      <p:ext uri="{BB962C8B-B14F-4D97-AF65-F5344CB8AC3E}">
        <p14:creationId xmlns:p14="http://schemas.microsoft.com/office/powerpoint/2010/main" val="183424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dirty="0" smtClean="0">
                <a:latin typeface="+mn-lt"/>
              </a:rPr>
              <a:t>Data </a:t>
            </a:r>
            <a:r>
              <a:rPr lang="en-US" dirty="0">
                <a:latin typeface="+mn-lt"/>
              </a:rPr>
              <a:t>on levels of chronic absence are calculated (ideally at least monthly) for our district as a whole as well as by grade, school, student sub-population and, if possible, by zip code. </a:t>
            </a:r>
          </a:p>
          <a:p>
            <a:pPr marL="0" indent="0" algn="ctr">
              <a:buNone/>
            </a:pPr>
            <a:endParaRPr lang="en-US" dirty="0">
              <a:solidFill>
                <a:srgbClr val="FF0000"/>
              </a:solidFill>
            </a:endParaRPr>
          </a:p>
          <a:p>
            <a:pPr marL="0" indent="0" algn="ctr">
              <a:buNone/>
            </a:pPr>
            <a:r>
              <a:rPr lang="en-US" dirty="0" smtClean="0">
                <a:solidFill>
                  <a:srgbClr val="FF0000"/>
                </a:solidFill>
              </a:rPr>
              <a:t>Who </a:t>
            </a:r>
            <a:r>
              <a:rPr lang="en-US" dirty="0">
                <a:solidFill>
                  <a:srgbClr val="FF0000"/>
                </a:solidFill>
              </a:rPr>
              <a:t>is responsible for this</a:t>
            </a:r>
            <a:r>
              <a:rPr lang="en-US" dirty="0" smtClean="0">
                <a:solidFill>
                  <a:srgbClr val="FF0000"/>
                </a:solidFill>
              </a:rPr>
              <a:t>? Does the Student Absence Report provide enough information? What other tools do you use?</a:t>
            </a:r>
            <a:endParaRPr lang="en-US" dirty="0">
              <a:solidFill>
                <a:srgbClr val="FF0000"/>
              </a:solidFill>
            </a:endParaRPr>
          </a:p>
          <a:p>
            <a:endParaRPr lang="en-US" dirty="0"/>
          </a:p>
        </p:txBody>
      </p:sp>
      <p:sp>
        <p:nvSpPr>
          <p:cNvPr id="3" name="Title 2"/>
          <p:cNvSpPr>
            <a:spLocks noGrp="1"/>
          </p:cNvSpPr>
          <p:nvPr>
            <p:ph type="title"/>
          </p:nvPr>
        </p:nvSpPr>
        <p:spPr/>
        <p:txBody>
          <a:bodyPr>
            <a:normAutofit fontScale="90000"/>
          </a:bodyPr>
          <a:lstStyle/>
          <a:p>
            <a:r>
              <a:rPr lang="en-US" dirty="0"/>
              <a:t>Select one: Strength, OK for now, Could be better, Urgent Gap, Don’t Know</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25</a:t>
            </a:fld>
            <a:endParaRPr lang="en-US" dirty="0"/>
          </a:p>
        </p:txBody>
      </p:sp>
    </p:spTree>
    <p:extLst>
      <p:ext uri="{BB962C8B-B14F-4D97-AF65-F5344CB8AC3E}">
        <p14:creationId xmlns:p14="http://schemas.microsoft.com/office/powerpoint/2010/main" val="1343111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dirty="0" smtClean="0"/>
              <a:t>At </a:t>
            </a:r>
            <a:r>
              <a:rPr lang="en-US" dirty="0"/>
              <a:t>least once a month, school site teams &amp; a district team receive &amp; use data on the current level of chronic absence overall, by school, and by grade. School teams also receive a list of the students by grade who have missed 10% or more of school. </a:t>
            </a:r>
          </a:p>
          <a:p>
            <a:pPr marL="0" indent="0" algn="ctr">
              <a:buNone/>
            </a:pPr>
            <a:endParaRPr lang="en-US" dirty="0">
              <a:solidFill>
                <a:srgbClr val="FF0000"/>
              </a:solidFill>
            </a:endParaRPr>
          </a:p>
          <a:p>
            <a:pPr marL="0" indent="0" algn="ctr">
              <a:buNone/>
            </a:pPr>
            <a:r>
              <a:rPr lang="en-US" dirty="0" smtClean="0">
                <a:solidFill>
                  <a:srgbClr val="FF0000"/>
                </a:solidFill>
              </a:rPr>
              <a:t>Who </a:t>
            </a:r>
            <a:r>
              <a:rPr lang="en-US" dirty="0">
                <a:solidFill>
                  <a:srgbClr val="FF0000"/>
                </a:solidFill>
              </a:rPr>
              <a:t>is responsible for this?</a:t>
            </a:r>
          </a:p>
          <a:p>
            <a:endParaRPr lang="en-US" dirty="0"/>
          </a:p>
        </p:txBody>
      </p:sp>
      <p:sp>
        <p:nvSpPr>
          <p:cNvPr id="3" name="Title 2"/>
          <p:cNvSpPr>
            <a:spLocks noGrp="1"/>
          </p:cNvSpPr>
          <p:nvPr>
            <p:ph type="title"/>
          </p:nvPr>
        </p:nvSpPr>
        <p:spPr/>
        <p:txBody>
          <a:bodyPr>
            <a:normAutofit fontScale="90000"/>
          </a:bodyPr>
          <a:lstStyle/>
          <a:p>
            <a:r>
              <a:rPr lang="en-US" dirty="0"/>
              <a:t>Select one: Strength, OK for now, Could be better, Urgent Gap, Don’t Know</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26</a:t>
            </a:fld>
            <a:endParaRPr lang="en-US" dirty="0"/>
          </a:p>
        </p:txBody>
      </p:sp>
    </p:spTree>
    <p:extLst>
      <p:ext uri="{BB962C8B-B14F-4D97-AF65-F5344CB8AC3E}">
        <p14:creationId xmlns:p14="http://schemas.microsoft.com/office/powerpoint/2010/main" val="1139641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dirty="0" smtClean="0"/>
              <a:t>We </a:t>
            </a:r>
            <a:r>
              <a:rPr lang="en-US" dirty="0"/>
              <a:t>have identified a lead and team from the district whose responsibility it is to develop and ensure implementation of a systemic, tiered approach to reducing chronic absence</a:t>
            </a:r>
            <a:r>
              <a:rPr lang="en-US" dirty="0" smtClean="0"/>
              <a:t>. </a:t>
            </a:r>
          </a:p>
          <a:p>
            <a:pPr marL="0" indent="0" algn="ctr">
              <a:buNone/>
            </a:pPr>
            <a:endParaRPr lang="en-US" dirty="0">
              <a:solidFill>
                <a:srgbClr val="FF0000"/>
              </a:solidFill>
            </a:endParaRPr>
          </a:p>
          <a:p>
            <a:pPr marL="0" indent="0" algn="ctr">
              <a:buNone/>
            </a:pPr>
            <a:r>
              <a:rPr lang="en-US" sz="2700" dirty="0" smtClean="0">
                <a:solidFill>
                  <a:srgbClr val="FF0000"/>
                </a:solidFill>
              </a:rPr>
              <a:t>What are the challenges to implementing this system? </a:t>
            </a:r>
            <a:endParaRPr lang="en-US" sz="2700" dirty="0">
              <a:solidFill>
                <a:srgbClr val="FF0000"/>
              </a:solidFill>
            </a:endParaRPr>
          </a:p>
        </p:txBody>
      </p:sp>
      <p:sp>
        <p:nvSpPr>
          <p:cNvPr id="3" name="Title 2"/>
          <p:cNvSpPr>
            <a:spLocks noGrp="1"/>
          </p:cNvSpPr>
          <p:nvPr>
            <p:ph type="title"/>
          </p:nvPr>
        </p:nvSpPr>
        <p:spPr/>
        <p:txBody>
          <a:bodyPr>
            <a:normAutofit fontScale="90000"/>
          </a:bodyPr>
          <a:lstStyle/>
          <a:p>
            <a:r>
              <a:rPr lang="en-US" dirty="0"/>
              <a:t>Select one: Strength, OK for now, Could be better, Urgent Gap, Don’t Know</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27</a:t>
            </a:fld>
            <a:endParaRPr lang="en-US" dirty="0"/>
          </a:p>
        </p:txBody>
      </p:sp>
    </p:spTree>
    <p:extLst>
      <p:ext uri="{BB962C8B-B14F-4D97-AF65-F5344CB8AC3E}">
        <p14:creationId xmlns:p14="http://schemas.microsoft.com/office/powerpoint/2010/main" val="295417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your groups, discuss the following::</a:t>
            </a:r>
          </a:p>
          <a:p>
            <a:pPr lvl="1"/>
            <a:r>
              <a:rPr lang="en-US" dirty="0" smtClean="0"/>
              <a:t>How </a:t>
            </a:r>
            <a:r>
              <a:rPr lang="en-US" dirty="0"/>
              <a:t>you use your role to improve attendance in your </a:t>
            </a:r>
            <a:r>
              <a:rPr lang="en-US" dirty="0" smtClean="0"/>
              <a:t>district;</a:t>
            </a:r>
            <a:endParaRPr lang="en-US" dirty="0"/>
          </a:p>
          <a:p>
            <a:pPr lvl="1"/>
            <a:r>
              <a:rPr lang="en-US" dirty="0" smtClean="0"/>
              <a:t>Promising </a:t>
            </a:r>
            <a:r>
              <a:rPr lang="en-US" dirty="0"/>
              <a:t>strategies or practices you'd like to </a:t>
            </a:r>
            <a:r>
              <a:rPr lang="en-US" dirty="0" smtClean="0"/>
              <a:t>highlight; and,</a:t>
            </a:r>
          </a:p>
          <a:p>
            <a:pPr lvl="1"/>
            <a:r>
              <a:rPr lang="en-US" dirty="0" smtClean="0"/>
              <a:t>Practices that you are interested in learning more about. </a:t>
            </a:r>
            <a:endParaRPr lang="en-US" dirty="0"/>
          </a:p>
        </p:txBody>
      </p:sp>
      <p:sp>
        <p:nvSpPr>
          <p:cNvPr id="3" name="Title 2"/>
          <p:cNvSpPr>
            <a:spLocks noGrp="1"/>
          </p:cNvSpPr>
          <p:nvPr>
            <p:ph type="title"/>
          </p:nvPr>
        </p:nvSpPr>
        <p:spPr/>
        <p:txBody>
          <a:bodyPr/>
          <a:lstStyle/>
          <a:p>
            <a:r>
              <a:rPr lang="en-US" dirty="0" smtClean="0"/>
              <a:t>Table discussion</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28</a:t>
            </a:fld>
            <a:endParaRPr lang="en-US" dirty="0"/>
          </a:p>
        </p:txBody>
      </p:sp>
    </p:spTree>
    <p:extLst>
      <p:ext uri="{BB962C8B-B14F-4D97-AF65-F5344CB8AC3E}">
        <p14:creationId xmlns:p14="http://schemas.microsoft.com/office/powerpoint/2010/main" val="1816041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Please take a few minutes to fill out the exit ticket. </a:t>
            </a:r>
          </a:p>
          <a:p>
            <a:endParaRPr lang="en-US" dirty="0"/>
          </a:p>
          <a:p>
            <a:r>
              <a:rPr lang="en-US" dirty="0" smtClean="0"/>
              <a:t>For more information on resources, please contact Mike Herrmann, </a:t>
            </a:r>
            <a:r>
              <a:rPr lang="en-US" dirty="0" smtClean="0">
                <a:hlinkClick r:id="rId2"/>
              </a:rPr>
              <a:t>Mike.Herrmann@tn.gov</a:t>
            </a:r>
            <a:endParaRPr lang="en-US" dirty="0" smtClean="0"/>
          </a:p>
          <a:p>
            <a:endParaRPr lang="en-US" dirty="0"/>
          </a:p>
          <a:p>
            <a:r>
              <a:rPr lang="en-US" dirty="0" smtClean="0"/>
              <a:t>For questions on the chronically out of school indicator, please contact </a:t>
            </a:r>
            <a:r>
              <a:rPr lang="en-US" dirty="0" smtClean="0">
                <a:hlinkClick r:id="rId3"/>
              </a:rPr>
              <a:t>TNEd.Accountability@tn.gov</a:t>
            </a:r>
            <a:r>
              <a:rPr lang="en-US" dirty="0" smtClean="0"/>
              <a:t>.</a:t>
            </a:r>
          </a:p>
          <a:p>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29</a:t>
            </a:fld>
            <a:endParaRPr lang="en-US" dirty="0"/>
          </a:p>
        </p:txBody>
      </p:sp>
    </p:spTree>
    <p:extLst>
      <p:ext uri="{BB962C8B-B14F-4D97-AF65-F5344CB8AC3E}">
        <p14:creationId xmlns:p14="http://schemas.microsoft.com/office/powerpoint/2010/main" val="1473903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ESSA review </a:t>
            </a:r>
          </a:p>
          <a:p>
            <a:r>
              <a:rPr lang="en-US" dirty="0" smtClean="0"/>
              <a:t>Data and planning resources</a:t>
            </a:r>
          </a:p>
          <a:p>
            <a:r>
              <a:rPr lang="en-US" dirty="0" smtClean="0"/>
              <a:t>Chronic absenteeism and high school success</a:t>
            </a:r>
          </a:p>
          <a:p>
            <a:r>
              <a:rPr lang="en-US" dirty="0" smtClean="0"/>
              <a:t>Self-assessment tool and discussion</a:t>
            </a:r>
          </a:p>
          <a:p>
            <a:r>
              <a:rPr lang="en-US" dirty="0" smtClean="0"/>
              <a:t>Exit ticket</a:t>
            </a:r>
            <a:endParaRPr lang="en-US" dirty="0"/>
          </a:p>
        </p:txBody>
      </p:sp>
      <p:sp>
        <p:nvSpPr>
          <p:cNvPr id="3" name="Title 2"/>
          <p:cNvSpPr>
            <a:spLocks noGrp="1"/>
          </p:cNvSpPr>
          <p:nvPr>
            <p:ph type="title"/>
          </p:nvPr>
        </p:nvSpPr>
        <p:spPr/>
        <p:txBody>
          <a:bodyPr/>
          <a:lstStyle/>
          <a:p>
            <a:r>
              <a:rPr lang="en-US" dirty="0" smtClean="0"/>
              <a:t>Agenda</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val="2704427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Our Vision</a:t>
            </a:r>
            <a:endParaRPr lang="en-US" dirty="0"/>
          </a:p>
        </p:txBody>
      </p:sp>
      <p:pic>
        <p:nvPicPr>
          <p:cNvPr id="5" name="Picture 2" descr="C:\Users\CA19029\Desktop\Strat Plan\Arrows\All arrows plain - 50 percent.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107755" y="1142832"/>
            <a:ext cx="4699890" cy="5791367"/>
          </a:xfrm>
          <a:prstGeom prst="rect">
            <a:avLst/>
          </a:prstGeom>
          <a:noFill/>
          <a:extLst>
            <a:ext uri="{909E8E84-426E-40dd-AFC4-6F175D3DCCD1}">
              <a14:hiddenFill xmlns="" xmlns:a14="http://schemas.microsoft.com/office/drawing/2010/main">
                <a:solidFill>
                  <a:srgbClr val="FFFFFF"/>
                </a:solidFill>
              </a14:hiddenFill>
            </a:ext>
          </a:extLst>
        </p:spPr>
      </p:pic>
      <p:sp>
        <p:nvSpPr>
          <p:cNvPr id="6" name="TextBox 5"/>
          <p:cNvSpPr txBox="1"/>
          <p:nvPr/>
        </p:nvSpPr>
        <p:spPr>
          <a:xfrm>
            <a:off x="457200" y="1752600"/>
            <a:ext cx="8382000" cy="4401205"/>
          </a:xfrm>
          <a:prstGeom prst="rect">
            <a:avLst/>
          </a:prstGeom>
          <a:noFill/>
        </p:spPr>
        <p:txBody>
          <a:bodyPr wrap="square" rtlCol="0">
            <a:spAutoFit/>
          </a:bodyPr>
          <a:lstStyle/>
          <a:p>
            <a:pPr algn="ctr"/>
            <a:r>
              <a:rPr lang="en-US" sz="4000" i="1" dirty="0">
                <a:solidFill>
                  <a:prstClr val="black">
                    <a:lumMod val="65000"/>
                    <a:lumOff val="35000"/>
                  </a:prstClr>
                </a:solidFill>
                <a:latin typeface="Arial" panose="020B0604020202020204" pitchFamily="34" charset="0"/>
                <a:ea typeface="Open Sans" panose="020B0606030504020204" pitchFamily="34" charset="0"/>
                <a:cs typeface="Arial" panose="020B0604020202020204" pitchFamily="34" charset="0"/>
              </a:rPr>
              <a:t>Districts and schools in Tennessee will exemplify excellence and equity such that </a:t>
            </a:r>
            <a:r>
              <a:rPr lang="en-US" sz="4000" b="1" i="1" dirty="0">
                <a:solidFill>
                  <a:prstClr val="black">
                    <a:lumMod val="65000"/>
                    <a:lumOff val="35000"/>
                  </a:prstClr>
                </a:solidFill>
                <a:latin typeface="Arial" panose="020B0604020202020204" pitchFamily="34" charset="0"/>
                <a:ea typeface="Open Sans" panose="020B0606030504020204" pitchFamily="34" charset="0"/>
                <a:cs typeface="Arial" panose="020B0604020202020204" pitchFamily="34" charset="0"/>
              </a:rPr>
              <a:t>all students </a:t>
            </a:r>
            <a:r>
              <a:rPr lang="en-US" sz="4000" i="1" dirty="0">
                <a:solidFill>
                  <a:prstClr val="black">
                    <a:lumMod val="65000"/>
                    <a:lumOff val="35000"/>
                  </a:prstClr>
                </a:solidFill>
                <a:latin typeface="Arial" panose="020B0604020202020204" pitchFamily="34" charset="0"/>
                <a:ea typeface="Open Sans" panose="020B0606030504020204" pitchFamily="34" charset="0"/>
                <a:cs typeface="Arial" panose="020B0604020202020204" pitchFamily="34" charset="0"/>
              </a:rPr>
              <a:t>are equipped with the knowledge and skills to successfully embark upon their chosen path in life.</a:t>
            </a:r>
            <a:r>
              <a:rPr lang="en-US" sz="4000" dirty="0">
                <a:solidFill>
                  <a:prstClr val="black">
                    <a:lumMod val="65000"/>
                    <a:lumOff val="35000"/>
                  </a:prstClr>
                </a:solidFill>
                <a:latin typeface="Arial" panose="020B0604020202020204" pitchFamily="34" charset="0"/>
                <a:cs typeface="Arial" panose="020B0604020202020204" pitchFamily="34" charset="0"/>
              </a:rPr>
              <a:t/>
            </a:r>
            <a:br>
              <a:rPr lang="en-US" sz="4000" dirty="0">
                <a:solidFill>
                  <a:prstClr val="black">
                    <a:lumMod val="65000"/>
                    <a:lumOff val="35000"/>
                  </a:prstClr>
                </a:solidFill>
                <a:latin typeface="Arial" panose="020B0604020202020204" pitchFamily="34" charset="0"/>
                <a:cs typeface="Arial" panose="020B0604020202020204" pitchFamily="34" charset="0"/>
              </a:rPr>
            </a:br>
            <a:endParaRPr lang="en-US" sz="4000" dirty="0">
              <a:solidFill>
                <a:prstClr val="black"/>
              </a:solidFill>
              <a:latin typeface="Arial" panose="020B0604020202020204" pitchFamily="34" charset="0"/>
            </a:endParaRPr>
          </a:p>
        </p:txBody>
      </p:sp>
    </p:spTree>
    <p:extLst>
      <p:ext uri="{BB962C8B-B14F-4D97-AF65-F5344CB8AC3E}">
        <p14:creationId xmlns:p14="http://schemas.microsoft.com/office/powerpoint/2010/main" val="932257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ctr"/>
            <a:r>
              <a:rPr lang="en-US" dirty="0" smtClean="0"/>
              <a:t>The Chronically </a:t>
            </a:r>
            <a:r>
              <a:rPr lang="en-US" dirty="0"/>
              <a:t>Out-of-School Indicator in District and School Accountability</a:t>
            </a:r>
          </a:p>
        </p:txBody>
      </p:sp>
    </p:spTree>
    <p:extLst>
      <p:ext uri="{BB962C8B-B14F-4D97-AF65-F5344CB8AC3E}">
        <p14:creationId xmlns:p14="http://schemas.microsoft.com/office/powerpoint/2010/main" val="484565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 new measure adopted by Tennessee as part of our </a:t>
            </a:r>
            <a:r>
              <a:rPr lang="en-US" dirty="0"/>
              <a:t>accountability </a:t>
            </a:r>
            <a:r>
              <a:rPr lang="en-US" dirty="0" smtClean="0"/>
              <a:t>framework under the Every Student Succeeds Act (ESSA).</a:t>
            </a:r>
          </a:p>
          <a:p>
            <a:r>
              <a:rPr lang="en-US" dirty="0" smtClean="0"/>
              <a:t>The percentage of students who have missed 10 percent or more instructional days for any reason including excused or unexcused absences as well as out-of-school suspensions.</a:t>
            </a:r>
          </a:p>
          <a:p>
            <a:r>
              <a:rPr lang="en-US" dirty="0" smtClean="0"/>
              <a:t>The indicator recognizes excessive absences as lost instructional opportunities and a data point that is actionable throughout the school year.</a:t>
            </a:r>
          </a:p>
        </p:txBody>
      </p:sp>
      <p:sp>
        <p:nvSpPr>
          <p:cNvPr id="3" name="Title 2"/>
          <p:cNvSpPr>
            <a:spLocks noGrp="1"/>
          </p:cNvSpPr>
          <p:nvPr>
            <p:ph type="title"/>
          </p:nvPr>
        </p:nvSpPr>
        <p:spPr/>
        <p:txBody>
          <a:bodyPr>
            <a:normAutofit/>
          </a:bodyPr>
          <a:lstStyle/>
          <a:p>
            <a:r>
              <a:rPr lang="en-US" sz="2400" dirty="0" smtClean="0"/>
              <a:t>The Chronically Out of School Indicator: </a:t>
            </a:r>
            <a:r>
              <a:rPr lang="en-US" sz="2400" dirty="0"/>
              <a:t> </a:t>
            </a:r>
            <a:r>
              <a:rPr lang="en-US" sz="2400" dirty="0" smtClean="0"/>
              <a:t/>
            </a:r>
            <a:br>
              <a:rPr lang="en-US" sz="2400" dirty="0" smtClean="0"/>
            </a:br>
            <a:r>
              <a:rPr lang="en-US" sz="2400" dirty="0" smtClean="0"/>
              <a:t>A Measure of School Quality and Student Success</a:t>
            </a:r>
            <a:endParaRPr lang="en-US" sz="2400" dirty="0"/>
          </a:p>
        </p:txBody>
      </p:sp>
    </p:spTree>
    <p:extLst>
      <p:ext uri="{BB962C8B-B14F-4D97-AF65-F5344CB8AC3E}">
        <p14:creationId xmlns:p14="http://schemas.microsoft.com/office/powerpoint/2010/main" val="3047520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latin typeface="Georgia" charset="0"/>
                <a:ea typeface="Georgia" charset="0"/>
                <a:cs typeface="Georgia" charset="0"/>
              </a:rPr>
              <a:t>District Accountability Areas</a:t>
            </a:r>
            <a:endParaRPr lang="en-US" dirty="0">
              <a:latin typeface="Georgia" charset="0"/>
              <a:ea typeface="Georgia" charset="0"/>
              <a:cs typeface="Georgia" charset="0"/>
            </a:endParaRPr>
          </a:p>
        </p:txBody>
      </p:sp>
      <p:sp>
        <p:nvSpPr>
          <p:cNvPr id="7" name="Slide Number Placeholder 6"/>
          <p:cNvSpPr>
            <a:spLocks noGrp="1"/>
          </p:cNvSpPr>
          <p:nvPr>
            <p:ph type="sldNum" sz="quarter" idx="12"/>
          </p:nvPr>
        </p:nvSpPr>
        <p:spPr/>
        <p:txBody>
          <a:bodyPr/>
          <a:lstStyle/>
          <a:p>
            <a:fld id="{86D2451E-3285-438B-B188-C22B2A012BF6}" type="slidenum">
              <a:rPr lang="en-US" smtClean="0"/>
              <a:pPr/>
              <a:t>7</a:t>
            </a:fld>
            <a:endParaRPr lang="en-US" dirty="0"/>
          </a:p>
        </p:txBody>
      </p:sp>
      <p:graphicFrame>
        <p:nvGraphicFramePr>
          <p:cNvPr id="6" name="Table 5"/>
          <p:cNvGraphicFramePr>
            <a:graphicFrameLocks noGrp="1"/>
          </p:cNvGraphicFramePr>
          <p:nvPr>
            <p:extLst/>
          </p:nvPr>
        </p:nvGraphicFramePr>
        <p:xfrm>
          <a:off x="114299" y="1628775"/>
          <a:ext cx="8915401" cy="3370217"/>
        </p:xfrm>
        <a:graphic>
          <a:graphicData uri="http://schemas.openxmlformats.org/drawingml/2006/table">
            <a:tbl>
              <a:tblPr firstRow="1" bandRow="1">
                <a:tableStyleId>{073A0DAA-6AF3-43AB-8588-CEC1D06C72B9}</a:tableStyleId>
              </a:tblPr>
              <a:tblGrid>
                <a:gridCol w="2781301">
                  <a:extLst>
                    <a:ext uri="{9D8B030D-6E8A-4147-A177-3AD203B41FA5}">
                      <a16:colId xmlns:a16="http://schemas.microsoft.com/office/drawing/2014/main" val="20000"/>
                    </a:ext>
                  </a:extLst>
                </a:gridCol>
                <a:gridCol w="3238500">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tblGrid>
              <a:tr h="381000">
                <a:tc gridSpan="3">
                  <a:txBody>
                    <a:bodyPr/>
                    <a:lstStyle/>
                    <a:p>
                      <a:pPr algn="ctr"/>
                      <a:r>
                        <a:rPr lang="en-US" sz="2400" dirty="0" smtClean="0">
                          <a:latin typeface="Arial" charset="0"/>
                          <a:ea typeface="Arial" charset="0"/>
                          <a:cs typeface="Arial" charset="0"/>
                        </a:rPr>
                        <a:t>Six </a:t>
                      </a:r>
                      <a:r>
                        <a:rPr lang="en-US" sz="2400" baseline="0" dirty="0" smtClean="0">
                          <a:latin typeface="Arial" charset="0"/>
                          <a:ea typeface="Arial" charset="0"/>
                          <a:cs typeface="Arial" charset="0"/>
                        </a:rPr>
                        <a:t>Areas</a:t>
                      </a:r>
                      <a:endParaRPr lang="en-US" sz="2400" b="0" dirty="0" smtClean="0">
                        <a:latin typeface="Arial" charset="0"/>
                        <a:ea typeface="Arial" charset="0"/>
                        <a:cs typeface="Arial" charset="0"/>
                      </a:endParaRPr>
                    </a:p>
                  </a:txBody>
                  <a:tcPr anchor="ctr"/>
                </a:tc>
                <a:tc hMerge="1">
                  <a:txBody>
                    <a:bodyPr/>
                    <a:lstStyle/>
                    <a:p>
                      <a:pPr algn="ctr"/>
                      <a:endParaRPr lang="en-US" sz="2400" b="0" dirty="0" smtClean="0">
                        <a:latin typeface="Arial" panose="020B0604020202020204" pitchFamily="34" charset="0"/>
                        <a:cs typeface="Arial" panose="020B0604020202020204" pitchFamily="34" charset="0"/>
                      </a:endParaRPr>
                    </a:p>
                  </a:txBody>
                  <a:tcPr anchor="ctr"/>
                </a:tc>
                <a:tc hMerge="1">
                  <a:txBody>
                    <a:bodyPr/>
                    <a:lstStyle/>
                    <a:p>
                      <a:pPr algn="ctr"/>
                      <a:endParaRPr lang="en-US" sz="2400" b="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0"/>
                  </a:ext>
                </a:extLst>
              </a:tr>
              <a:tr h="1132114">
                <a:tc>
                  <a:txBody>
                    <a:bodyPr/>
                    <a:lstStyle/>
                    <a:p>
                      <a:pPr algn="ctr"/>
                      <a:r>
                        <a:rPr lang="en-US" sz="2200" dirty="0" smtClean="0">
                          <a:solidFill>
                            <a:schemeClr val="accent1"/>
                          </a:solidFill>
                          <a:latin typeface="Arial" charset="0"/>
                          <a:ea typeface="Arial" charset="0"/>
                          <a:cs typeface="Arial" charset="0"/>
                        </a:rPr>
                        <a:t>3–5</a:t>
                      </a:r>
                      <a:r>
                        <a:rPr lang="en-US" sz="2200" baseline="0" dirty="0" smtClean="0">
                          <a:solidFill>
                            <a:schemeClr val="accent1"/>
                          </a:solidFill>
                          <a:latin typeface="Arial" charset="0"/>
                          <a:ea typeface="Arial" charset="0"/>
                          <a:cs typeface="Arial" charset="0"/>
                        </a:rPr>
                        <a:t> Success Rate*</a:t>
                      </a:r>
                      <a:endParaRPr lang="en-US" sz="2200" b="1" dirty="0" smtClean="0">
                        <a:solidFill>
                          <a:schemeClr val="accent1"/>
                        </a:solidFill>
                        <a:latin typeface="Arial" charset="0"/>
                        <a:ea typeface="Arial" charset="0"/>
                        <a:cs typeface="Arial" charset="0"/>
                      </a:endParaRPr>
                    </a:p>
                  </a:txBody>
                  <a:tcPr anchor="ctr"/>
                </a:tc>
                <a:tc>
                  <a:txBody>
                    <a:bodyPr/>
                    <a:lstStyle/>
                    <a:p>
                      <a:pPr algn="ctr"/>
                      <a:endParaRPr lang="en-US" sz="2200" dirty="0" smtClean="0">
                        <a:solidFill>
                          <a:schemeClr val="accent1"/>
                        </a:solidFill>
                        <a:latin typeface="Arial" charset="0"/>
                        <a:ea typeface="Arial" charset="0"/>
                        <a:cs typeface="Arial" charset="0"/>
                      </a:endParaRPr>
                    </a:p>
                    <a:p>
                      <a:pPr algn="ctr"/>
                      <a:r>
                        <a:rPr lang="en-US" sz="2200" dirty="0" smtClean="0">
                          <a:solidFill>
                            <a:schemeClr val="accent1"/>
                          </a:solidFill>
                          <a:latin typeface="Arial" charset="0"/>
                          <a:ea typeface="Arial" charset="0"/>
                          <a:cs typeface="Arial" charset="0"/>
                        </a:rPr>
                        <a:t>6–8 Success </a:t>
                      </a:r>
                    </a:p>
                    <a:p>
                      <a:pPr algn="ctr"/>
                      <a:r>
                        <a:rPr lang="en-US" sz="2200" dirty="0" smtClean="0">
                          <a:solidFill>
                            <a:schemeClr val="accent1"/>
                          </a:solidFill>
                          <a:latin typeface="Arial" charset="0"/>
                          <a:ea typeface="Arial" charset="0"/>
                          <a:cs typeface="Arial" charset="0"/>
                        </a:rPr>
                        <a:t>Rate*</a:t>
                      </a:r>
                    </a:p>
                    <a:p>
                      <a:pPr algn="ctr"/>
                      <a:endParaRPr lang="en-US" sz="2200" b="1" dirty="0" smtClean="0">
                        <a:solidFill>
                          <a:schemeClr val="accent1"/>
                        </a:solidFill>
                        <a:latin typeface="Arial" charset="0"/>
                        <a:ea typeface="Arial" charset="0"/>
                        <a:cs typeface="Arial" charset="0"/>
                      </a:endParaRPr>
                    </a:p>
                  </a:txBody>
                  <a:tcPr anchor="ctr"/>
                </a:tc>
                <a:tc>
                  <a:txBody>
                    <a:bodyPr/>
                    <a:lstStyle/>
                    <a:p>
                      <a:pPr algn="ctr"/>
                      <a:r>
                        <a:rPr lang="en-US" sz="2200" dirty="0" smtClean="0">
                          <a:solidFill>
                            <a:schemeClr val="accent1"/>
                          </a:solidFill>
                          <a:latin typeface="Arial" charset="0"/>
                          <a:ea typeface="Arial" charset="0"/>
                          <a:cs typeface="Arial" charset="0"/>
                        </a:rPr>
                        <a:t>9–12 Success Rate*</a:t>
                      </a:r>
                      <a:endParaRPr lang="en-US" sz="2200" b="1" dirty="0">
                        <a:solidFill>
                          <a:schemeClr val="accent1"/>
                        </a:solidFill>
                        <a:latin typeface="Arial" charset="0"/>
                        <a:ea typeface="Arial" charset="0"/>
                        <a:cs typeface="Arial" charset="0"/>
                      </a:endParaRPr>
                    </a:p>
                  </a:txBody>
                  <a:tcPr anchor="ctr"/>
                </a:tc>
                <a:extLst>
                  <a:ext uri="{0D108BD9-81ED-4DB2-BD59-A6C34878D82A}">
                    <a16:rowId xmlns:a16="http://schemas.microsoft.com/office/drawing/2014/main" val="10001"/>
                  </a:ext>
                </a:extLst>
              </a:tr>
              <a:tr h="14804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dirty="0" smtClean="0">
                          <a:solidFill>
                            <a:schemeClr val="accent1"/>
                          </a:solidFill>
                          <a:latin typeface="Arial" charset="0"/>
                          <a:ea typeface="Arial" charset="0"/>
                          <a:cs typeface="Arial" charset="0"/>
                        </a:rPr>
                        <a:t>Chronically Out of School</a:t>
                      </a:r>
                      <a:endParaRPr lang="en-US" sz="2200" b="0" dirty="0" smtClean="0">
                        <a:solidFill>
                          <a:schemeClr val="accent1"/>
                        </a:solidFill>
                        <a:latin typeface="Arial" charset="0"/>
                        <a:ea typeface="Arial" charset="0"/>
                        <a:cs typeface="Arial"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dirty="0" smtClean="0">
                          <a:solidFill>
                            <a:schemeClr val="accent1"/>
                          </a:solidFill>
                          <a:latin typeface="Arial" charset="0"/>
                          <a:ea typeface="Arial" charset="0"/>
                          <a:cs typeface="Arial" charset="0"/>
                        </a:rPr>
                        <a:t>Graduation Rate</a:t>
                      </a:r>
                      <a:endParaRPr lang="en-US" sz="2200" b="0" dirty="0" smtClean="0">
                        <a:solidFill>
                          <a:schemeClr val="accent1"/>
                        </a:solidFill>
                        <a:latin typeface="Arial" charset="0"/>
                        <a:ea typeface="Arial" charset="0"/>
                        <a:cs typeface="Arial"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200" dirty="0" smtClean="0">
                          <a:solidFill>
                            <a:schemeClr val="accent1"/>
                          </a:solidFill>
                          <a:latin typeface="Arial" charset="0"/>
                          <a:ea typeface="Arial" charset="0"/>
                          <a:cs typeface="Arial" charset="0"/>
                        </a:rPr>
                        <a:t> + Ready</a:t>
                      </a:r>
                      <a:r>
                        <a:rPr lang="en-US" sz="2200" baseline="0" dirty="0" smtClean="0">
                          <a:solidFill>
                            <a:schemeClr val="accent1"/>
                          </a:solidFill>
                          <a:latin typeface="Arial" charset="0"/>
                          <a:ea typeface="Arial" charset="0"/>
                          <a:cs typeface="Arial" charset="0"/>
                        </a:rPr>
                        <a:t> Graduate</a:t>
                      </a:r>
                      <a:endParaRPr lang="en-US" sz="2200" b="0" dirty="0" smtClean="0">
                        <a:solidFill>
                          <a:schemeClr val="accent1"/>
                        </a:solidFill>
                        <a:latin typeface="Arial" charset="0"/>
                        <a:ea typeface="Arial" charset="0"/>
                        <a:cs typeface="Arial" charset="0"/>
                      </a:endParaRPr>
                    </a:p>
                  </a:txBody>
                  <a:tcPr anchor="ctr"/>
                </a:tc>
                <a:tc>
                  <a:txBody>
                    <a:bodyPr/>
                    <a:lstStyle/>
                    <a:p>
                      <a:pPr algn="ctr"/>
                      <a:r>
                        <a:rPr lang="en-US" sz="2200" dirty="0" smtClean="0">
                          <a:solidFill>
                            <a:schemeClr val="accent1"/>
                          </a:solidFill>
                          <a:latin typeface="Arial" charset="0"/>
                          <a:ea typeface="Arial" charset="0"/>
                          <a:cs typeface="Arial" charset="0"/>
                        </a:rPr>
                        <a:t>K–12 English</a:t>
                      </a:r>
                      <a:r>
                        <a:rPr lang="en-US" sz="2200" baseline="0" dirty="0" smtClean="0">
                          <a:solidFill>
                            <a:schemeClr val="accent1"/>
                          </a:solidFill>
                          <a:latin typeface="Arial" charset="0"/>
                          <a:ea typeface="Arial" charset="0"/>
                          <a:cs typeface="Arial" charset="0"/>
                        </a:rPr>
                        <a:t> Language Proficiency Assessment (ELPA)</a:t>
                      </a:r>
                      <a:endParaRPr lang="en-US" sz="2200" b="0" dirty="0">
                        <a:solidFill>
                          <a:schemeClr val="accent1"/>
                        </a:solidFill>
                        <a:latin typeface="Arial" charset="0"/>
                        <a:ea typeface="Arial" charset="0"/>
                        <a:cs typeface="Arial" charset="0"/>
                      </a:endParaRPr>
                    </a:p>
                  </a:txBody>
                  <a:tcPr anchor="ctr"/>
                </a:tc>
                <a:extLst>
                  <a:ext uri="{0D108BD9-81ED-4DB2-BD59-A6C34878D82A}">
                    <a16:rowId xmlns:a16="http://schemas.microsoft.com/office/drawing/2014/main" val="10002"/>
                  </a:ext>
                </a:extLst>
              </a:tr>
            </a:tbl>
          </a:graphicData>
        </a:graphic>
      </p:graphicFrame>
      <p:sp>
        <p:nvSpPr>
          <p:cNvPr id="4" name="TextBox 3"/>
          <p:cNvSpPr txBox="1"/>
          <p:nvPr/>
        </p:nvSpPr>
        <p:spPr>
          <a:xfrm>
            <a:off x="2133600" y="6096000"/>
            <a:ext cx="6705600" cy="646331"/>
          </a:xfrm>
          <a:prstGeom prst="rect">
            <a:avLst/>
          </a:prstGeom>
          <a:noFill/>
        </p:spPr>
        <p:txBody>
          <a:bodyPr wrap="square" rtlCol="0">
            <a:spAutoFit/>
          </a:bodyPr>
          <a:lstStyle/>
          <a:p>
            <a:r>
              <a:rPr lang="en-US" dirty="0" smtClean="0">
                <a:solidFill>
                  <a:srgbClr val="000000"/>
                </a:solidFill>
                <a:latin typeface="Arial" charset="0"/>
                <a:ea typeface="Arial" charset="0"/>
                <a:cs typeface="Arial" charset="0"/>
              </a:rPr>
              <a:t>*Success rate includes science, ELA, math </a:t>
            </a:r>
            <a:r>
              <a:rPr lang="en-US" b="1" u="sng" dirty="0" smtClean="0">
                <a:solidFill>
                  <a:srgbClr val="000000"/>
                </a:solidFill>
                <a:latin typeface="Arial" charset="0"/>
                <a:ea typeface="Arial" charset="0"/>
                <a:cs typeface="Arial" charset="0"/>
              </a:rPr>
              <a:t>and</a:t>
            </a:r>
            <a:r>
              <a:rPr lang="en-US" dirty="0" smtClean="0">
                <a:solidFill>
                  <a:srgbClr val="000000"/>
                </a:solidFill>
                <a:latin typeface="Arial" charset="0"/>
                <a:ea typeface="Arial" charset="0"/>
                <a:cs typeface="Arial" charset="0"/>
              </a:rPr>
              <a:t> ACT/SAT composite. It may also include social studies in future years.</a:t>
            </a:r>
            <a:endParaRPr lang="en-US" dirty="0">
              <a:solidFill>
                <a:srgbClr val="000000"/>
              </a:solidFill>
              <a:latin typeface="Arial" charset="0"/>
              <a:ea typeface="Arial" charset="0"/>
              <a:cs typeface="Arial" charset="0"/>
            </a:endParaRPr>
          </a:p>
        </p:txBody>
      </p:sp>
      <p:sp>
        <p:nvSpPr>
          <p:cNvPr id="2" name="Rectangle 1"/>
          <p:cNvSpPr/>
          <p:nvPr/>
        </p:nvSpPr>
        <p:spPr>
          <a:xfrm>
            <a:off x="114299" y="3505200"/>
            <a:ext cx="2705101" cy="149379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Tree>
    <p:extLst>
      <p:ext uri="{BB962C8B-B14F-4D97-AF65-F5344CB8AC3E}">
        <p14:creationId xmlns:p14="http://schemas.microsoft.com/office/powerpoint/2010/main" val="1056929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val="3726404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1"/>
            <a:ext cx="8382000" cy="2667000"/>
          </a:xfrm>
        </p:spPr>
        <p:txBody>
          <a:bodyPr>
            <a:normAutofit/>
          </a:bodyPr>
          <a:lstStyle/>
          <a:p>
            <a:r>
              <a:rPr lang="en-US" dirty="0"/>
              <a:t>All students should have the opportunity to learn.</a:t>
            </a:r>
          </a:p>
          <a:p>
            <a:r>
              <a:rPr lang="en-US" dirty="0" smtClean="0"/>
              <a:t>Student attendance is linked with academic outcomes.</a:t>
            </a:r>
          </a:p>
          <a:p>
            <a:r>
              <a:rPr lang="en-US" dirty="0" smtClean="0"/>
              <a:t>All </a:t>
            </a:r>
            <a:r>
              <a:rPr lang="en-US" dirty="0"/>
              <a:t>absences—excused and unexcused, sporadic and consecutive—represent lost instructional time. </a:t>
            </a:r>
            <a:endParaRPr lang="en-US" dirty="0" smtClean="0"/>
          </a:p>
          <a:p>
            <a:r>
              <a:rPr lang="en-US" dirty="0"/>
              <a:t>Attendance matters for students in all </a:t>
            </a:r>
            <a:r>
              <a:rPr lang="en-US" dirty="0" smtClean="0"/>
              <a:t>grades. In </a:t>
            </a:r>
            <a:r>
              <a:rPr lang="en-US" dirty="0"/>
              <a:t>fact, the harmful effects of poor attendance are cumulative</a:t>
            </a:r>
            <a:r>
              <a:rPr lang="en-US" dirty="0" smtClean="0"/>
              <a:t>.</a:t>
            </a:r>
            <a:endParaRPr lang="en-US" dirty="0"/>
          </a:p>
        </p:txBody>
      </p:sp>
      <p:sp>
        <p:nvSpPr>
          <p:cNvPr id="3" name="Title 2"/>
          <p:cNvSpPr>
            <a:spLocks noGrp="1"/>
          </p:cNvSpPr>
          <p:nvPr>
            <p:ph type="title"/>
          </p:nvPr>
        </p:nvSpPr>
        <p:spPr/>
        <p:txBody>
          <a:bodyPr>
            <a:normAutofit/>
          </a:bodyPr>
          <a:lstStyle/>
          <a:p>
            <a:r>
              <a:rPr lang="en-US" dirty="0" smtClean="0"/>
              <a:t>Guiding Beliefs about Attendance</a:t>
            </a:r>
            <a:endParaRPr lang="en-US" dirty="0"/>
          </a:p>
        </p:txBody>
      </p:sp>
      <p:sp>
        <p:nvSpPr>
          <p:cNvPr id="4" name="Rectangle 3"/>
          <p:cNvSpPr/>
          <p:nvPr/>
        </p:nvSpPr>
        <p:spPr>
          <a:xfrm>
            <a:off x="266700" y="4114802"/>
            <a:ext cx="8610600" cy="14478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accent1"/>
                </a:solidFill>
                <a:latin typeface="Arial" panose="020B0604020202020204" pitchFamily="34" charset="0"/>
                <a:cs typeface="Arial" panose="020B0604020202020204" pitchFamily="34" charset="0"/>
              </a:rPr>
              <a:t>Chronically missing school is reflective of conditions that </a:t>
            </a:r>
            <a:r>
              <a:rPr lang="en-US" sz="2000" b="1" u="sng" dirty="0">
                <a:solidFill>
                  <a:schemeClr val="accent1"/>
                </a:solidFill>
                <a:latin typeface="Arial" panose="020B0604020202020204" pitchFamily="34" charset="0"/>
                <a:cs typeface="Arial" panose="020B0604020202020204" pitchFamily="34" charset="0"/>
              </a:rPr>
              <a:t>can be successfully addressed</a:t>
            </a:r>
            <a:r>
              <a:rPr lang="en-US" sz="2000" b="1" dirty="0">
                <a:solidFill>
                  <a:schemeClr val="accent1"/>
                </a:solidFill>
                <a:latin typeface="Arial" panose="020B0604020202020204" pitchFamily="34" charset="0"/>
                <a:cs typeface="Arial" panose="020B0604020202020204" pitchFamily="34" charset="0"/>
              </a:rPr>
              <a:t>.</a:t>
            </a:r>
            <a:r>
              <a:rPr lang="en-US" sz="2000" dirty="0">
                <a:solidFill>
                  <a:schemeClr val="accent1"/>
                </a:solidFill>
                <a:latin typeface="Arial" panose="020B0604020202020204" pitchFamily="34" charset="0"/>
                <a:cs typeface="Arial" panose="020B0604020202020204" pitchFamily="34" charset="0"/>
              </a:rPr>
              <a:t> Districts and schools have access to rich attendance data that can be monitored throughout the school year in order to minimize attendance barriers and maximize learning time. </a:t>
            </a:r>
          </a:p>
        </p:txBody>
      </p:sp>
    </p:spTree>
    <p:extLst>
      <p:ext uri="{BB962C8B-B14F-4D97-AF65-F5344CB8AC3E}">
        <p14:creationId xmlns:p14="http://schemas.microsoft.com/office/powerpoint/2010/main" val="41903091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DOE Template - Editing">
  <a:themeElements>
    <a:clrScheme name="TDOE Colors">
      <a:dk1>
        <a:srgbClr val="1B365D"/>
      </a:dk1>
      <a:lt1>
        <a:srgbClr val="FFFFFF"/>
      </a:lt1>
      <a:dk2>
        <a:srgbClr val="6E7073"/>
      </a:dk2>
      <a:lt2>
        <a:srgbClr val="EEEEEE"/>
      </a:lt2>
      <a:accent1>
        <a:srgbClr val="000000"/>
      </a:accent1>
      <a:accent2>
        <a:srgbClr val="1B365D"/>
      </a:accent2>
      <a:accent3>
        <a:srgbClr val="2DCCD3"/>
      </a:accent3>
      <a:accent4>
        <a:srgbClr val="D2D755"/>
      </a:accent4>
      <a:accent5>
        <a:srgbClr val="E87722"/>
      </a:accent5>
      <a:accent6>
        <a:srgbClr val="5D7975"/>
      </a:accent6>
      <a:hlink>
        <a:srgbClr val="0000FF"/>
      </a:hlink>
      <a:folHlink>
        <a:srgbClr val="800080"/>
      </a:folHlink>
    </a:clrScheme>
    <a:fontScheme name="TDOE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A061CFA7-5784-4816-8865-3D363482387D}" vid="{3FE5B953-5DEC-4335-BBB5-E60459355A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TDOE PowerPoint 2017</Template>
  <TotalTime>5886</TotalTime>
  <Words>1913</Words>
  <Application>Microsoft Office PowerPoint</Application>
  <PresentationFormat>On-screen Show (4:3)</PresentationFormat>
  <Paragraphs>182</Paragraphs>
  <Slides>29</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Courier New</vt:lpstr>
      <vt:lpstr>Georgia</vt:lpstr>
      <vt:lpstr>Open Sans</vt:lpstr>
      <vt:lpstr>PermianSlabSerifTypeface</vt:lpstr>
      <vt:lpstr>Wingdings</vt:lpstr>
      <vt:lpstr>TDOE Template - Editing</vt:lpstr>
      <vt:lpstr>PowerPoint Presentation</vt:lpstr>
      <vt:lpstr>An Update on Chronic Absenteeism</vt:lpstr>
      <vt:lpstr>Agenda</vt:lpstr>
      <vt:lpstr>Our Vision</vt:lpstr>
      <vt:lpstr>The Chronically Out-of-School Indicator in District and School Accountability</vt:lpstr>
      <vt:lpstr>The Chronically Out of School Indicator:   A Measure of School Quality and Student Success</vt:lpstr>
      <vt:lpstr>District Accountability Areas</vt:lpstr>
      <vt:lpstr>PowerPoint Presentation</vt:lpstr>
      <vt:lpstr>Guiding Beliefs about Attendance</vt:lpstr>
      <vt:lpstr>Defining Chronically Absent</vt:lpstr>
      <vt:lpstr>Questions to Consider</vt:lpstr>
      <vt:lpstr>Sources of data </vt:lpstr>
      <vt:lpstr>Examples of Student Surveys</vt:lpstr>
      <vt:lpstr>Together, we must shift the focus from compliance to support.</vt:lpstr>
      <vt:lpstr>Step 4: Use available district and school supports</vt:lpstr>
      <vt:lpstr>To create a multi-tiered system of support</vt:lpstr>
      <vt:lpstr>Resources</vt:lpstr>
      <vt:lpstr>Chronic absenteeism and high school success</vt:lpstr>
      <vt:lpstr>Each week of school missed per semester in ninth grade reduces the likelihood of graduation by about 10%</vt:lpstr>
      <vt:lpstr>Chronic absence in ninth grade is a significant predictor of high school graduation.</vt:lpstr>
      <vt:lpstr>Even those students who do graduate are significantly less likely to enroll in a postsecondary institution</vt:lpstr>
      <vt:lpstr>Role of attendance in student success</vt:lpstr>
      <vt:lpstr>Self-Assessment tool from Attendance Works</vt:lpstr>
      <vt:lpstr>Select one: Strength, OK for now, Could be better, Urgent Gap, Don’t Know</vt:lpstr>
      <vt:lpstr>Select one: Strength, OK for now, Could be better, Urgent Gap, Don’t Know</vt:lpstr>
      <vt:lpstr>Select one: Strength, OK for now, Could be better, Urgent Gap, Don’t Know</vt:lpstr>
      <vt:lpstr>Select one: Strength, OK for now, Could be better, Urgent Gap, Don’t Know</vt:lpstr>
      <vt:lpstr>Table discussion</vt:lpstr>
      <vt:lpstr>PowerPoint Presentation</vt:lpstr>
    </vt:vector>
  </TitlesOfParts>
  <Company>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Margaux Cameron</dc:creator>
  <cp:lastModifiedBy>TN Attendance Committee</cp:lastModifiedBy>
  <cp:revision>170</cp:revision>
  <cp:lastPrinted>2017-08-31T19:52:17Z</cp:lastPrinted>
  <dcterms:created xsi:type="dcterms:W3CDTF">2017-08-09T17:30:55Z</dcterms:created>
  <dcterms:modified xsi:type="dcterms:W3CDTF">2017-09-14T21:15:28Z</dcterms:modified>
</cp:coreProperties>
</file>