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8" r:id="rId4"/>
    <p:sldId id="263" r:id="rId5"/>
    <p:sldId id="259" r:id="rId6"/>
    <p:sldId id="267" r:id="rId7"/>
    <p:sldId id="264" r:id="rId8"/>
    <p:sldId id="265" r:id="rId9"/>
    <p:sldId id="266"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EE3524"/>
    <a:srgbClr val="1B365D"/>
    <a:srgbClr val="6E7073"/>
    <a:srgbClr val="CDCDCD"/>
    <a:srgbClr val="EEEEEE"/>
    <a:srgbClr val="174A7C"/>
    <a:srgbClr val="002D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59264" autoAdjust="0"/>
  </p:normalViewPr>
  <p:slideViewPr>
    <p:cSldViewPr>
      <p:cViewPr varScale="1">
        <p:scale>
          <a:sx n="32" d="100"/>
          <a:sy n="32" d="100"/>
        </p:scale>
        <p:origin x="-169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pPr/>
              <a:t>6/30/2016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pPr/>
              <a:t>‹#›</a:t>
            </a:fld>
            <a:endParaRPr lang="en-US"/>
          </a:p>
        </p:txBody>
      </p:sp>
    </p:spTree>
    <p:extLst>
      <p:ext uri="{BB962C8B-B14F-4D97-AF65-F5344CB8AC3E}">
        <p14:creationId xmlns:p14="http://schemas.microsoft.com/office/powerpoint/2010/main" xmlns=""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morning.</a:t>
            </a:r>
          </a:p>
          <a:p>
            <a:endParaRPr lang="en-US" baseline="0" dirty="0" smtClean="0"/>
          </a:p>
          <a:p>
            <a:r>
              <a:rPr lang="en-US" baseline="0" dirty="0" smtClean="0"/>
              <a:t>I’m Liz Newsome, and I’m the Data Manager working with the Voluntary Pre-K program.  I’m here to talk about entering pre-K students in your local student information system.  As I understand it, most of you are not the people who make these entries so please be sure to share this information with people in your districts who do.</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1</a:t>
            </a:fld>
            <a:endParaRPr lang="en-US"/>
          </a:p>
        </p:txBody>
      </p:sp>
    </p:spTree>
    <p:extLst>
      <p:ext uri="{BB962C8B-B14F-4D97-AF65-F5344CB8AC3E}">
        <p14:creationId xmlns:p14="http://schemas.microsoft.com/office/powerpoint/2010/main" xmlns="" val="3008984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 additional questions about VPK data,</a:t>
            </a:r>
            <a:r>
              <a:rPr lang="en-US" baseline="0" dirty="0" smtClean="0"/>
              <a:t> please contact me at Liz.Newsome@tn.gov.</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10</a:t>
            </a:fld>
            <a:endParaRPr lang="en-US"/>
          </a:p>
        </p:txBody>
      </p:sp>
    </p:spTree>
    <p:extLst>
      <p:ext uri="{BB962C8B-B14F-4D97-AF65-F5344CB8AC3E}">
        <p14:creationId xmlns:p14="http://schemas.microsoft.com/office/powerpoint/2010/main" xmlns="" val="534167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start by</a:t>
            </a:r>
            <a:r>
              <a:rPr lang="en-US" baseline="0" dirty="0" smtClean="0"/>
              <a:t> talking about why it’s important for you to enter these students in your system.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It’s important because it is required within the scope of service as it is for K-12 students.  Though, it is voluntary for a parent to register their child for a Pre-K program, entering these registered students into the student information system is not voluntary.   It must be done for each of them.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often receive requests from legislators, the media, and the general public regarding enrollment information for Pre-K students.  We also receive requests from national organizations conducting nationwide surveys on early childhood education.  To prevent us from having to contact each district when we get these requests, it’s important that your information is accurate and current.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data that you enter in your system also helps us to identify funding needs for each district.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Entering the information allows you to maintain accurate student records, and that should be the goal with all the children we serve regardless of grade level.</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2</a:t>
            </a:fld>
            <a:endParaRPr lang="en-US"/>
          </a:p>
        </p:txBody>
      </p:sp>
    </p:spTree>
    <p:extLst>
      <p:ext uri="{BB962C8B-B14F-4D97-AF65-F5344CB8AC3E}">
        <p14:creationId xmlns:p14="http://schemas.microsoft.com/office/powerpoint/2010/main" xmlns="" val="2687933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these</a:t>
            </a:r>
            <a:r>
              <a:rPr lang="en-US" baseline="0" dirty="0" smtClean="0"/>
              <a:t> students are not entered correctly, it makes it appear that the funds are being underutilized and that there is less need in the districts for the funds.  When this happens, it makes it very difficult to justify the amount of money being requested.</a:t>
            </a:r>
          </a:p>
          <a:p>
            <a:endParaRPr lang="en-US" baseline="0" dirty="0" smtClean="0"/>
          </a:p>
          <a:p>
            <a:r>
              <a:rPr lang="en-US" baseline="0" dirty="0" smtClean="0"/>
              <a:t>Some districts have other ways of tracking this information like printed rolls or documents saved on a computer.  Maintaining the information outside your system is okay if it helps you as long as the information is secure.  However, it must also be viewable in the EIS database.</a:t>
            </a:r>
          </a:p>
          <a:p>
            <a:endParaRPr lang="en-US" baseline="0" dirty="0" smtClean="0"/>
          </a:p>
          <a:p>
            <a:r>
              <a:rPr lang="en-US" baseline="0" dirty="0" smtClean="0"/>
              <a:t>If it’s not in EIS, it didn’t happen.</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3</a:t>
            </a:fld>
            <a:endParaRPr lang="en-US"/>
          </a:p>
        </p:txBody>
      </p:sp>
    </p:spTree>
    <p:extLst>
      <p:ext uri="{BB962C8B-B14F-4D97-AF65-F5344CB8AC3E}">
        <p14:creationId xmlns:p14="http://schemas.microsoft.com/office/powerpoint/2010/main" xmlns="" val="2841350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brief list of some</a:t>
            </a:r>
            <a:r>
              <a:rPr lang="en-US" baseline="0" dirty="0" smtClean="0"/>
              <a:t> of the most frequently observed errors in EIS from this current school year.</a:t>
            </a:r>
          </a:p>
          <a:p>
            <a:endParaRPr lang="en-US" baseline="0" dirty="0" smtClean="0"/>
          </a:p>
          <a:p>
            <a:r>
              <a:rPr lang="en-US" baseline="0" dirty="0" smtClean="0"/>
              <a:t>Many students across the state were not entered into EIS as late as January of this year.  This should not be happening.  Student data should be entered at the start of the school year unless the student begins class later in the year.</a:t>
            </a:r>
          </a:p>
          <a:p>
            <a:endParaRPr lang="en-US" baseline="0" dirty="0" smtClean="0"/>
          </a:p>
          <a:p>
            <a:r>
              <a:rPr lang="en-US" baseline="0" dirty="0" smtClean="0"/>
              <a:t>There were several children assigned to multiple grades and multiple teachers. There were students who were assigned multiple responses about their income eligibility and special education needs.</a:t>
            </a:r>
          </a:p>
          <a:p>
            <a:endParaRPr lang="en-US" baseline="0" dirty="0" smtClean="0"/>
          </a:p>
          <a:p>
            <a:r>
              <a:rPr lang="en-US" baseline="0" dirty="0" smtClean="0"/>
              <a:t>Some K-12 students were assigned a Q code which shouldn’t happen since this code is unique to Pre-K students.</a:t>
            </a:r>
          </a:p>
          <a:p>
            <a:endParaRPr lang="en-US" baseline="0" dirty="0" smtClean="0"/>
          </a:p>
          <a:p>
            <a:r>
              <a:rPr lang="en-US" baseline="0" dirty="0" smtClean="0"/>
              <a:t>There were teachers who were never entered at all leaving courses with students assigned but with no teacher, and some teachers had incorrect course codes listed.</a:t>
            </a:r>
          </a:p>
          <a:p>
            <a:endParaRPr lang="en-US" baseline="0" dirty="0" smtClean="0"/>
          </a:p>
          <a:p>
            <a:r>
              <a:rPr lang="en-US" baseline="0" dirty="0" smtClean="0"/>
              <a:t>Many of these errors appear to have been a matter of oversight, but each of them causes major problems when we need to use the information you have entered.  This information has to be reliable and current.</a:t>
            </a:r>
          </a:p>
        </p:txBody>
      </p:sp>
      <p:sp>
        <p:nvSpPr>
          <p:cNvPr id="4" name="Slide Number Placeholder 3"/>
          <p:cNvSpPr>
            <a:spLocks noGrp="1"/>
          </p:cNvSpPr>
          <p:nvPr>
            <p:ph type="sldNum" sz="quarter" idx="10"/>
          </p:nvPr>
        </p:nvSpPr>
        <p:spPr/>
        <p:txBody>
          <a:bodyPr/>
          <a:lstStyle/>
          <a:p>
            <a:fld id="{EF3C1CD0-D833-4B0D-BF33-74A8E63C0BDA}" type="slidenum">
              <a:rPr lang="en-US" smtClean="0"/>
              <a:pPr/>
              <a:t>4</a:t>
            </a:fld>
            <a:endParaRPr lang="en-US"/>
          </a:p>
        </p:txBody>
      </p:sp>
    </p:spTree>
    <p:extLst>
      <p:ext uri="{BB962C8B-B14F-4D97-AF65-F5344CB8AC3E}">
        <p14:creationId xmlns:p14="http://schemas.microsoft.com/office/powerpoint/2010/main" xmlns="" val="2431409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process for entering Pre-K students into your SIS is the same as it is for all other students.</a:t>
            </a:r>
          </a:p>
          <a:p>
            <a:endParaRPr lang="en-US" baseline="0" dirty="0" smtClean="0"/>
          </a:p>
          <a:p>
            <a:r>
              <a:rPr lang="en-US" baseline="0" dirty="0" smtClean="0"/>
              <a:t>You must make sure all the teachers are entered in the system, and each teacher must be assigned the correct course code so that data can be pulled accurately.</a:t>
            </a:r>
          </a:p>
          <a:p>
            <a:endParaRPr lang="en-US" baseline="0" dirty="0" smtClean="0"/>
          </a:p>
          <a:p>
            <a:r>
              <a:rPr lang="en-US" baseline="0" dirty="0" smtClean="0"/>
              <a:t>Enter students in the system at the start of the school year, and the date of entry should be the first day the student attends class.</a:t>
            </a:r>
          </a:p>
        </p:txBody>
      </p:sp>
      <p:sp>
        <p:nvSpPr>
          <p:cNvPr id="4" name="Slide Number Placeholder 3"/>
          <p:cNvSpPr>
            <a:spLocks noGrp="1"/>
          </p:cNvSpPr>
          <p:nvPr>
            <p:ph type="sldNum" sz="quarter" idx="10"/>
          </p:nvPr>
        </p:nvSpPr>
        <p:spPr/>
        <p:txBody>
          <a:bodyPr/>
          <a:lstStyle/>
          <a:p>
            <a:fld id="{EF3C1CD0-D833-4B0D-BF33-74A8E63C0BDA}" type="slidenum">
              <a:rPr lang="en-US" smtClean="0"/>
              <a:pPr/>
              <a:t>5</a:t>
            </a:fld>
            <a:endParaRPr lang="en-US"/>
          </a:p>
        </p:txBody>
      </p:sp>
    </p:spTree>
    <p:extLst>
      <p:ext uri="{BB962C8B-B14F-4D97-AF65-F5344CB8AC3E}">
        <p14:creationId xmlns:p14="http://schemas.microsoft.com/office/powerpoint/2010/main" xmlns="" val="348192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When entering the students into the system, please make sure you code them accurately. All children in seats funded by the VPK grant must be coded Q.  All students who are income eligible must be coded L.  The J code is not the same as the L code. You will have to enter each code separately as applicable.</a:t>
            </a:r>
          </a:p>
          <a:p>
            <a:endParaRPr lang="en-US" baseline="0" dirty="0" smtClean="0"/>
          </a:p>
          <a:p>
            <a:r>
              <a:rPr lang="en-US" baseline="0" dirty="0" smtClean="0"/>
              <a:t>Make sure that the information is accurate, and then make sure each student is assigned to a teacher.</a:t>
            </a:r>
          </a:p>
          <a:p>
            <a:endParaRPr lang="en-US" baseline="0" dirty="0" smtClean="0"/>
          </a:p>
          <a:p>
            <a:r>
              <a:rPr lang="en-US" baseline="0" dirty="0" smtClean="0"/>
              <a:t>An extract must also be completed to make sure that all of the information in your SIS loads into EIS.</a:t>
            </a:r>
            <a:endParaRPr lang="en-US" dirty="0" smtClean="0"/>
          </a:p>
        </p:txBody>
      </p:sp>
      <p:sp>
        <p:nvSpPr>
          <p:cNvPr id="4" name="Slide Number Placeholder 3"/>
          <p:cNvSpPr>
            <a:spLocks noGrp="1"/>
          </p:cNvSpPr>
          <p:nvPr>
            <p:ph type="sldNum" sz="quarter" idx="10"/>
          </p:nvPr>
        </p:nvSpPr>
        <p:spPr/>
        <p:txBody>
          <a:bodyPr/>
          <a:lstStyle/>
          <a:p>
            <a:fld id="{EF3C1CD0-D833-4B0D-BF33-74A8E63C0BDA}" type="slidenum">
              <a:rPr lang="en-US" smtClean="0"/>
              <a:pPr/>
              <a:t>6</a:t>
            </a:fld>
            <a:endParaRPr lang="en-US"/>
          </a:p>
        </p:txBody>
      </p:sp>
    </p:spTree>
    <p:extLst>
      <p:ext uri="{BB962C8B-B14F-4D97-AF65-F5344CB8AC3E}">
        <p14:creationId xmlns:p14="http://schemas.microsoft.com/office/powerpoint/2010/main" xmlns="" val="3256687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asked some</a:t>
            </a:r>
            <a:r>
              <a:rPr lang="en-US" baseline="0" dirty="0" smtClean="0"/>
              <a:t> districts to share what steps they follow to make sure their data is as accurate as possible.</a:t>
            </a:r>
          </a:p>
          <a:p>
            <a:endParaRPr lang="en-US" baseline="0" dirty="0" smtClean="0"/>
          </a:p>
          <a:p>
            <a:r>
              <a:rPr lang="en-US" baseline="0" dirty="0" smtClean="0"/>
              <a:t>In Clarksville-Montgomery County, they conduct training with everyone in the district who will be entering student information to ensure consistency across the district.  Always set up the courses and sections in the system prior to the start of the school year.  This district also had their programmers automate their system so that certain information is automatically populated when a child is entered and other information is corrected if it is entered in error.  They said that the most important step they take, though, is constantly checking for accuracy.</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7</a:t>
            </a:fld>
            <a:endParaRPr lang="en-US"/>
          </a:p>
        </p:txBody>
      </p:sp>
    </p:spTree>
    <p:extLst>
      <p:ext uri="{BB962C8B-B14F-4D97-AF65-F5344CB8AC3E}">
        <p14:creationId xmlns:p14="http://schemas.microsoft.com/office/powerpoint/2010/main" xmlns="" val="1929589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Obion</a:t>
            </a:r>
            <a:r>
              <a:rPr lang="en-US" baseline="0" dirty="0" smtClean="0"/>
              <a:t> County schools, they first check to make sure that the student program definitions are marked correctly in their system prior to any information being transferred to EIS.  They focus on making sure all P4 students in VPK grant funded seats are coded Q and that all income eligible students are coded L. They run queries to check for accuracy, and upload the data into EIS.  Like the previous district, though, they said that the most important step for them is to constantly check for accuracy.</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8</a:t>
            </a:fld>
            <a:endParaRPr lang="en-US"/>
          </a:p>
        </p:txBody>
      </p:sp>
    </p:spTree>
    <p:extLst>
      <p:ext uri="{BB962C8B-B14F-4D97-AF65-F5344CB8AC3E}">
        <p14:creationId xmlns:p14="http://schemas.microsoft.com/office/powerpoint/2010/main" xmlns="" val="614471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the codes!</a:t>
            </a:r>
          </a:p>
          <a:p>
            <a:endParaRPr lang="en-US" dirty="0" smtClean="0"/>
          </a:p>
          <a:p>
            <a:r>
              <a:rPr lang="en-US" dirty="0" smtClean="0"/>
              <a:t>The Q code is for students in VPK grant funded seats</a:t>
            </a:r>
            <a:r>
              <a:rPr lang="en-US" baseline="0" dirty="0" smtClean="0"/>
              <a:t> while t</a:t>
            </a:r>
            <a:r>
              <a:rPr lang="en-US" dirty="0" smtClean="0"/>
              <a:t>he L code is</a:t>
            </a:r>
            <a:r>
              <a:rPr lang="en-US" baseline="0" dirty="0" smtClean="0"/>
              <a:t> for students who are income eligible.  Coding the student J (Direct Cert) does not satisfy the L code requirement.</a:t>
            </a:r>
          </a:p>
          <a:p>
            <a:endParaRPr lang="en-US" baseline="0" dirty="0" smtClean="0"/>
          </a:p>
          <a:p>
            <a:r>
              <a:rPr lang="en-US" baseline="0" dirty="0" smtClean="0"/>
              <a:t>Classrooms only serving 3 year olds should be coded 2223 while classes only serving 4 year olds should be coded 2224.  A classroom serving both of these age groups should be coded 0002.</a:t>
            </a:r>
          </a:p>
          <a:p>
            <a:endParaRPr lang="en-US" baseline="0" dirty="0" smtClean="0"/>
          </a:p>
          <a:p>
            <a:r>
              <a:rPr lang="en-US" baseline="0" dirty="0" smtClean="0"/>
              <a:t>With regards to withdrawal, the 10 code is used when a parent voluntarily chooses to remove their child, and the 13 code is used when the school decides to remove the child.  Whenever possible, please encourage parent choice.  Check with your pre-K staff for guidance on which code to use.</a:t>
            </a:r>
          </a:p>
          <a:p>
            <a:endParaRPr lang="en-US" baseline="0" dirty="0" smtClean="0"/>
          </a:p>
          <a:p>
            <a:r>
              <a:rPr lang="en-US" baseline="0" dirty="0" smtClean="0"/>
              <a:t>Please remember that these codes are specific to the VPK program, but these are not the only codes that you will use for students served in VPK classrooms.</a:t>
            </a:r>
          </a:p>
        </p:txBody>
      </p:sp>
      <p:sp>
        <p:nvSpPr>
          <p:cNvPr id="4" name="Slide Number Placeholder 3"/>
          <p:cNvSpPr>
            <a:spLocks noGrp="1"/>
          </p:cNvSpPr>
          <p:nvPr>
            <p:ph type="sldNum" sz="quarter" idx="10"/>
          </p:nvPr>
        </p:nvSpPr>
        <p:spPr/>
        <p:txBody>
          <a:bodyPr/>
          <a:lstStyle/>
          <a:p>
            <a:fld id="{EF3C1CD0-D833-4B0D-BF33-74A8E63C0BDA}" type="slidenum">
              <a:rPr lang="en-US" smtClean="0"/>
              <a:pPr/>
              <a:t>9</a:t>
            </a:fld>
            <a:endParaRPr lang="en-US"/>
          </a:p>
        </p:txBody>
      </p:sp>
    </p:spTree>
    <p:extLst>
      <p:ext uri="{BB962C8B-B14F-4D97-AF65-F5344CB8AC3E}">
        <p14:creationId xmlns:p14="http://schemas.microsoft.com/office/powerpoint/2010/main" xmlns="" val="38873220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4597" y="3810000"/>
            <a:ext cx="7772400" cy="1470025"/>
          </a:xfrm>
        </p:spPr>
        <p:txBody>
          <a:bodyPr>
            <a:normAutofit/>
          </a:bodyPr>
          <a:lstStyle>
            <a:lvl1pPr algn="ctr">
              <a:defRPr sz="4000"/>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If applicable, insert sub-title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smtClean="0">
                <a:solidFill>
                  <a:schemeClr val="tx2"/>
                </a:solidFill>
                <a:latin typeface="+mn-lt"/>
              </a:rPr>
              <a:t>Presenter Name | Job Title | Team/Office/Division | Date</a:t>
            </a:r>
          </a:p>
        </p:txBody>
      </p:sp>
    </p:spTree>
    <p:extLst>
      <p:ext uri="{BB962C8B-B14F-4D97-AF65-F5344CB8AC3E}">
        <p14:creationId xmlns:p14="http://schemas.microsoft.com/office/powerpoint/2010/main" xmlns="" val="47301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0"/>
            <a:ext cx="9144000" cy="76200"/>
          </a:xfrm>
          <a:prstGeom prst="rect">
            <a:avLst/>
          </a:prstGeom>
          <a:solidFill>
            <a:srgbClr val="EE3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20270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341437"/>
            <a:ext cx="4114800" cy="4525963"/>
          </a:xfrm>
        </p:spPr>
        <p:txBody>
          <a:bodyPr/>
          <a:lstStyle>
            <a:lvl1pPr>
              <a:defRPr sz="2200" baseline="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572000" y="1341437"/>
            <a:ext cx="4114800" cy="4525963"/>
          </a:xfrm>
        </p:spPr>
        <p:txBody>
          <a:bodyPr/>
          <a:lstStyle>
            <a:lvl1pPr>
              <a:defRPr sz="220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0"/>
            <a:ext cx="9144000" cy="76200"/>
          </a:xfrm>
          <a:prstGeom prst="rect">
            <a:avLst/>
          </a:prstGeom>
          <a:solidFill>
            <a:srgbClr val="EE3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92959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xmlns=""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4787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143266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81000" y="228600"/>
            <a:ext cx="8305800" cy="914400"/>
          </a:xfrm>
        </p:spPr>
        <p:txBody>
          <a:bodyPr/>
          <a:lstStyle>
            <a:lvl1pPr>
              <a:defRPr/>
            </a:lvl1pPr>
          </a:lstStyle>
          <a:p>
            <a:r>
              <a:rPr lang="en-US" dirty="0" smtClean="0"/>
              <a:t>Insert Slide Heading</a:t>
            </a:r>
            <a:endParaRPr lang="en-US" dirty="0"/>
          </a:p>
        </p:txBody>
      </p:sp>
      <p:sp>
        <p:nvSpPr>
          <p:cNvPr id="5" name="Rectangle 4"/>
          <p:cNvSpPr/>
          <p:nvPr userDrawn="1"/>
        </p:nvSpPr>
        <p:spPr>
          <a:xfrm>
            <a:off x="0" y="1143000"/>
            <a:ext cx="9144000" cy="76200"/>
          </a:xfrm>
          <a:prstGeom prst="rect">
            <a:avLst/>
          </a:prstGeom>
          <a:solidFill>
            <a:srgbClr val="EE3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00976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i="0" dirty="0" smtClean="0">
                <a:solidFill>
                  <a:schemeClr val="bg1"/>
                </a:solidFill>
                <a:effectLst/>
                <a:latin typeface="PermianSlabSerifTypeface"/>
                <a:cs typeface="PermianSlabSerifTypeface"/>
              </a:rPr>
              <a:t>Presenter</a:t>
            </a:r>
            <a:r>
              <a:rPr lang="en-US" sz="3000" b="1" i="0" baseline="0" dirty="0" smtClean="0">
                <a:solidFill>
                  <a:schemeClr val="bg1"/>
                </a:solidFill>
                <a:effectLst/>
                <a:latin typeface="PermianSlabSerifTypeface"/>
                <a:cs typeface="PermianSlabSerifTypeface"/>
              </a:rPr>
              <a:t> Name</a:t>
            </a:r>
            <a:br>
              <a:rPr lang="en-US" sz="3000" b="1" i="0" baseline="0" dirty="0" smtClean="0">
                <a:solidFill>
                  <a:schemeClr val="bg1"/>
                </a:solidFill>
                <a:effectLst/>
                <a:latin typeface="PermianSlabSerifTypeface"/>
                <a:cs typeface="PermianSlabSerifTypeface"/>
              </a:rPr>
            </a:br>
            <a:r>
              <a:rPr lang="en-US" sz="3000" b="1" i="0" baseline="0" dirty="0" smtClean="0">
                <a:solidFill>
                  <a:schemeClr val="bg1"/>
                </a:solidFill>
                <a:effectLst/>
                <a:latin typeface="PermianSlabSerifTypeface"/>
                <a:cs typeface="PermianSlabSerifTypeface"/>
              </a:rPr>
              <a:t>Title</a:t>
            </a:r>
            <a:br>
              <a:rPr lang="en-US" sz="3000" b="1" i="0" baseline="0" dirty="0" smtClean="0">
                <a:solidFill>
                  <a:schemeClr val="bg1"/>
                </a:solidFill>
                <a:effectLst/>
                <a:latin typeface="PermianSlabSerifTypeface"/>
                <a:cs typeface="PermianSlabSerifTypeface"/>
              </a:rPr>
            </a:br>
            <a:r>
              <a:rPr lang="en-US" sz="3000" b="1" i="0" baseline="0" dirty="0" smtClean="0">
                <a:solidFill>
                  <a:schemeClr val="bg1"/>
                </a:solidFill>
                <a:effectLst/>
                <a:latin typeface="PermianSlabSerifTypeface"/>
                <a:cs typeface="PermianSlabSerifTypeface"/>
              </a:rPr>
              <a:t>Team/Office/Division</a:t>
            </a:r>
          </a:p>
          <a:p>
            <a:r>
              <a:rPr lang="en-US" sz="3000" b="1" i="0" baseline="0" dirty="0" smtClean="0">
                <a:solidFill>
                  <a:schemeClr val="bg1"/>
                </a:solidFill>
                <a:effectLst/>
                <a:latin typeface="PermianSlabSerifTypeface"/>
                <a:cs typeface="PermianSlabSerifTypeface"/>
              </a:rPr>
              <a:t>Email Address</a:t>
            </a:r>
          </a:p>
          <a:p>
            <a:r>
              <a:rPr lang="en-US" sz="3000" b="1" i="0" baseline="0" dirty="0" smtClean="0">
                <a:solidFill>
                  <a:schemeClr val="bg1"/>
                </a:solidFill>
                <a:effectLst/>
                <a:latin typeface="PermianSlabSerifTypeface"/>
                <a:cs typeface="PermianSlabSerifTypeface"/>
              </a:rPr>
              <a:t>Phone Number</a:t>
            </a:r>
            <a:endParaRPr lang="en-US" sz="3000" b="1" i="0" dirty="0">
              <a:solidFill>
                <a:schemeClr val="bg1"/>
              </a:solidFill>
              <a:effectLst/>
              <a:latin typeface="PermianSlabSerifTypeface"/>
              <a:cs typeface="PermianSlabSerifTypeface"/>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2819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PermianSlabSerifTypeface"/>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PermianSlabSerifTypeface"/>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Open Sans"/>
                <a:cs typeface="Open Sans"/>
              </a:rPr>
              <a:t>Excellence | Optimism | Judgment | Courage | Teamwork</a:t>
            </a:r>
            <a:endParaRPr lang="en-US" sz="2400" b="1" dirty="0">
              <a:solidFill>
                <a:srgbClr val="1B365D"/>
              </a:solidFill>
              <a:latin typeface="Open Sans"/>
              <a:cs typeface="Open Sans"/>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5188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xmlns=""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1" r:id="rId7"/>
    <p:sldLayoutId id="2147483660"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onnie.Casha@tn.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597" y="3810001"/>
            <a:ext cx="7772400" cy="838200"/>
          </a:xfrm>
        </p:spPr>
        <p:txBody>
          <a:bodyPr>
            <a:normAutofit/>
          </a:bodyPr>
          <a:lstStyle/>
          <a:p>
            <a:r>
              <a:rPr lang="en-US" dirty="0" smtClean="0"/>
              <a:t>Voluntary Pre-K:</a:t>
            </a:r>
            <a:endParaRPr lang="en-US" dirty="0"/>
          </a:p>
        </p:txBody>
      </p:sp>
      <p:sp>
        <p:nvSpPr>
          <p:cNvPr id="3" name="Subtitle 2"/>
          <p:cNvSpPr>
            <a:spLocks noGrp="1"/>
          </p:cNvSpPr>
          <p:nvPr>
            <p:ph type="subTitle" idx="1"/>
          </p:nvPr>
        </p:nvSpPr>
        <p:spPr>
          <a:xfrm>
            <a:off x="457200" y="4953000"/>
            <a:ext cx="8458200" cy="685800"/>
          </a:xfrm>
        </p:spPr>
        <p:txBody>
          <a:bodyPr/>
          <a:lstStyle/>
          <a:p>
            <a:r>
              <a:rPr lang="en-US" dirty="0" smtClean="0"/>
              <a:t>SIS Data Entry</a:t>
            </a:r>
            <a:endParaRPr lang="en-US" dirty="0"/>
          </a:p>
        </p:txBody>
      </p:sp>
      <p:sp>
        <p:nvSpPr>
          <p:cNvPr id="4" name="Text Placeholder 3"/>
          <p:cNvSpPr>
            <a:spLocks noGrp="1"/>
          </p:cNvSpPr>
          <p:nvPr>
            <p:ph type="body" sz="quarter" idx="10"/>
          </p:nvPr>
        </p:nvSpPr>
        <p:spPr>
          <a:xfrm>
            <a:off x="914400" y="6400800"/>
            <a:ext cx="7391400" cy="381000"/>
          </a:xfrm>
        </p:spPr>
        <p:txBody>
          <a:bodyPr>
            <a:normAutofit fontScale="77500" lnSpcReduction="20000"/>
          </a:bodyPr>
          <a:lstStyle/>
          <a:p>
            <a:r>
              <a:rPr lang="en-US" dirty="0" smtClean="0"/>
              <a:t>Liz Newsome | Education Consultant/Data Manager | Division of Special Populations &amp; Student Support</a:t>
            </a:r>
            <a:endParaRPr lang="en-US" dirty="0"/>
          </a:p>
        </p:txBody>
      </p:sp>
    </p:spTree>
    <p:extLst>
      <p:ext uri="{BB962C8B-B14F-4D97-AF65-F5344CB8AC3E}">
        <p14:creationId xmlns:p14="http://schemas.microsoft.com/office/powerpoint/2010/main" xmlns="" val="3432704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endParaRPr lang="en-US" dirty="0"/>
          </a:p>
          <a:p>
            <a:r>
              <a:rPr lang="en-US" dirty="0"/>
              <a:t>VPK </a:t>
            </a:r>
            <a:r>
              <a:rPr lang="en-US" dirty="0" smtClean="0"/>
              <a:t>data questions </a:t>
            </a:r>
            <a:r>
              <a:rPr lang="en-US" dirty="0"/>
              <a:t>should go to </a:t>
            </a:r>
            <a:r>
              <a:rPr lang="en-US" dirty="0" smtClean="0">
                <a:hlinkClick r:id="rId3"/>
              </a:rPr>
              <a:t>Liz.Newsome@tn.gov</a:t>
            </a:r>
            <a:r>
              <a:rPr lang="en-US" dirty="0"/>
              <a:t>. </a:t>
            </a:r>
          </a:p>
        </p:txBody>
      </p:sp>
      <p:sp>
        <p:nvSpPr>
          <p:cNvPr id="3" name="Title 2"/>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xmlns="" val="3459005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76400"/>
            <a:ext cx="8382000" cy="4525963"/>
          </a:xfrm>
        </p:spPr>
        <p:txBody>
          <a:bodyPr/>
          <a:lstStyle/>
          <a:p>
            <a:pPr marL="0" indent="0">
              <a:buNone/>
            </a:pPr>
            <a:endParaRPr lang="en-US" dirty="0" smtClean="0"/>
          </a:p>
          <a:p>
            <a:r>
              <a:rPr lang="en-US" dirty="0"/>
              <a:t>Required in Scope of Services</a:t>
            </a:r>
          </a:p>
          <a:p>
            <a:r>
              <a:rPr lang="en-US" dirty="0"/>
              <a:t>Interest from legislators, media, and general public</a:t>
            </a:r>
          </a:p>
          <a:p>
            <a:r>
              <a:rPr lang="en-US" dirty="0">
                <a:solidFill>
                  <a:srgbClr val="000000"/>
                </a:solidFill>
              </a:rPr>
              <a:t>Interest from National organizations collecting data on state programs</a:t>
            </a:r>
          </a:p>
          <a:p>
            <a:r>
              <a:rPr lang="en-US" dirty="0" smtClean="0">
                <a:solidFill>
                  <a:srgbClr val="000000"/>
                </a:solidFill>
              </a:rPr>
              <a:t>Interest </a:t>
            </a:r>
            <a:r>
              <a:rPr lang="en-US" dirty="0">
                <a:solidFill>
                  <a:srgbClr val="000000"/>
                </a:solidFill>
              </a:rPr>
              <a:t>in state for recognizing unmet need for pre-K</a:t>
            </a:r>
          </a:p>
          <a:p>
            <a:r>
              <a:rPr lang="en-US" dirty="0" smtClean="0"/>
              <a:t>Potential </a:t>
            </a:r>
            <a:r>
              <a:rPr lang="en-US" dirty="0"/>
              <a:t>for upcoming funding changes- </a:t>
            </a:r>
          </a:p>
          <a:p>
            <a:r>
              <a:rPr lang="en-US" dirty="0"/>
              <a:t>Maintain accurate student records</a:t>
            </a:r>
          </a:p>
          <a:p>
            <a:pPr marL="0" indent="0">
              <a:buNone/>
            </a:pPr>
            <a:endParaRPr lang="en-US" dirty="0"/>
          </a:p>
        </p:txBody>
      </p:sp>
      <p:sp>
        <p:nvSpPr>
          <p:cNvPr id="3" name="Title 2"/>
          <p:cNvSpPr>
            <a:spLocks noGrp="1"/>
          </p:cNvSpPr>
          <p:nvPr>
            <p:ph type="title"/>
          </p:nvPr>
        </p:nvSpPr>
        <p:spPr/>
        <p:txBody>
          <a:bodyPr/>
          <a:lstStyle/>
          <a:p>
            <a:r>
              <a:rPr lang="en-US" dirty="0"/>
              <a:t>Why </a:t>
            </a:r>
            <a:r>
              <a:rPr lang="en-US" dirty="0" smtClean="0"/>
              <a:t>Enter </a:t>
            </a:r>
            <a:r>
              <a:rPr lang="en-US" dirty="0"/>
              <a:t>Pre-K </a:t>
            </a:r>
            <a:r>
              <a:rPr lang="en-US" dirty="0" smtClean="0"/>
              <a:t>Student Data in SIS?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xmlns="" val="3188510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endParaRPr lang="en-US" dirty="0" smtClean="0"/>
          </a:p>
          <a:p>
            <a:r>
              <a:rPr lang="en-US" sz="2900" dirty="0"/>
              <a:t>Districts might have the budget for 3 classrooms of 20 students each and actually have those classrooms filled, but, because many of those students are not officially enrolled, the state EIS shows underutilized classrooms.</a:t>
            </a:r>
          </a:p>
          <a:p>
            <a:pPr lvl="1"/>
            <a:r>
              <a:rPr lang="en-US" sz="2900" dirty="0"/>
              <a:t>If a legislator then asks TDOE how many students are in pre-K in a particular county, the number enrolled will not justify the dollars budgeted for pre-K in that area.</a:t>
            </a:r>
          </a:p>
          <a:p>
            <a:r>
              <a:rPr lang="en-US" sz="2900" dirty="0"/>
              <a:t>If students are not </a:t>
            </a:r>
            <a:r>
              <a:rPr lang="en-US" sz="2900" dirty="0" smtClean="0"/>
              <a:t>entered into the system </a:t>
            </a:r>
            <a:r>
              <a:rPr lang="en-US" sz="2900" dirty="0"/>
              <a:t>with accurate </a:t>
            </a:r>
            <a:r>
              <a:rPr lang="en-US" sz="2900" u="sng" dirty="0"/>
              <a:t>Q </a:t>
            </a:r>
            <a:r>
              <a:rPr lang="en-US" sz="2900" dirty="0"/>
              <a:t>or </a:t>
            </a:r>
            <a:r>
              <a:rPr lang="en-US" sz="2900" u="sng" dirty="0"/>
              <a:t>L</a:t>
            </a:r>
            <a:r>
              <a:rPr lang="en-US" sz="2900" dirty="0"/>
              <a:t> codes, it will appear that few Economically Disadvantaged students are enrolled in VPK.</a:t>
            </a:r>
          </a:p>
          <a:p>
            <a:pPr lvl="1"/>
            <a:r>
              <a:rPr lang="en-US" sz="2900" dirty="0"/>
              <a:t>Legislators/taxpayers then complain that they are funding pre-K for families that could afford childcare.</a:t>
            </a:r>
            <a:r>
              <a:rPr lang="en-US" dirty="0"/>
              <a:t> </a:t>
            </a:r>
          </a:p>
          <a:p>
            <a:pPr marL="0" indent="0">
              <a:buNone/>
            </a:pPr>
            <a:endParaRPr lang="en-US" dirty="0"/>
          </a:p>
          <a:p>
            <a:pPr marL="0" indent="0" algn="ctr">
              <a:buNone/>
            </a:pPr>
            <a:r>
              <a:rPr lang="en-US" dirty="0" smtClean="0"/>
              <a:t>	</a:t>
            </a:r>
            <a:r>
              <a:rPr lang="en-US" sz="5100" dirty="0" smtClean="0">
                <a:solidFill>
                  <a:srgbClr val="FF0000"/>
                </a:solidFill>
              </a:rPr>
              <a:t>“If it’s not in EIS, it didn’t happen.”</a:t>
            </a:r>
            <a:endParaRPr lang="en-US" sz="5100" dirty="0">
              <a:solidFill>
                <a:srgbClr val="FF0000"/>
              </a:solidFill>
            </a:endParaRPr>
          </a:p>
        </p:txBody>
      </p:sp>
      <p:sp>
        <p:nvSpPr>
          <p:cNvPr id="3" name="Title 2"/>
          <p:cNvSpPr>
            <a:spLocks noGrp="1"/>
          </p:cNvSpPr>
          <p:nvPr>
            <p:ph type="title"/>
          </p:nvPr>
        </p:nvSpPr>
        <p:spPr/>
        <p:txBody>
          <a:bodyPr/>
          <a:lstStyle/>
          <a:p>
            <a:r>
              <a:rPr lang="en-US" dirty="0"/>
              <a:t>Problems in the Past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xmlns="" val="3562640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Students not entered into the system at all as late as January 2016</a:t>
            </a:r>
          </a:p>
          <a:p>
            <a:r>
              <a:rPr lang="en-US" dirty="0" smtClean="0"/>
              <a:t>Students assigned to more than one grade</a:t>
            </a:r>
          </a:p>
          <a:p>
            <a:r>
              <a:rPr lang="en-US" dirty="0" smtClean="0"/>
              <a:t>Students with multiple entries and responses for questions about special education and income eligibility</a:t>
            </a:r>
          </a:p>
          <a:p>
            <a:r>
              <a:rPr lang="en-US" dirty="0" smtClean="0"/>
              <a:t>Students assigned to multiple teachers or no teacher</a:t>
            </a:r>
          </a:p>
          <a:p>
            <a:r>
              <a:rPr lang="en-US" dirty="0" smtClean="0"/>
              <a:t>K-12 students coded Q</a:t>
            </a:r>
          </a:p>
          <a:p>
            <a:r>
              <a:rPr lang="en-US" dirty="0" smtClean="0"/>
              <a:t>Teachers not entered in the system</a:t>
            </a:r>
          </a:p>
          <a:p>
            <a:r>
              <a:rPr lang="en-US" dirty="0" smtClean="0"/>
              <a:t>Teachers assigned incorrect course codes</a:t>
            </a:r>
            <a:endParaRPr lang="en-US" dirty="0"/>
          </a:p>
        </p:txBody>
      </p:sp>
      <p:sp>
        <p:nvSpPr>
          <p:cNvPr id="3" name="Title 2"/>
          <p:cNvSpPr>
            <a:spLocks noGrp="1"/>
          </p:cNvSpPr>
          <p:nvPr>
            <p:ph type="title"/>
          </p:nvPr>
        </p:nvSpPr>
        <p:spPr/>
        <p:txBody>
          <a:bodyPr/>
          <a:lstStyle/>
          <a:p>
            <a:r>
              <a:rPr lang="en-US" dirty="0" smtClean="0"/>
              <a:t>EIS Errors Observed This School Year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xmlns="" val="3719800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382000" cy="4525963"/>
          </a:xfrm>
        </p:spPr>
        <p:txBody>
          <a:bodyPr>
            <a:normAutofit fontScale="92500" lnSpcReduction="10000"/>
          </a:bodyPr>
          <a:lstStyle/>
          <a:p>
            <a:endParaRPr lang="en-US" dirty="0" smtClean="0"/>
          </a:p>
          <a:p>
            <a:r>
              <a:rPr lang="en-US" dirty="0"/>
              <a:t>Enrollment process is exactly the same as for K-12 </a:t>
            </a:r>
            <a:r>
              <a:rPr lang="en-US" dirty="0" smtClean="0"/>
              <a:t>students.</a:t>
            </a:r>
          </a:p>
          <a:p>
            <a:r>
              <a:rPr lang="en-US" dirty="0" smtClean="0"/>
              <a:t>Enter </a:t>
            </a:r>
            <a:r>
              <a:rPr lang="en-US" dirty="0"/>
              <a:t>all Pre-K teachers into the </a:t>
            </a:r>
            <a:r>
              <a:rPr lang="en-US" dirty="0" smtClean="0"/>
              <a:t>student information system.  The student’s first day attending class should be the date used for all programs.</a:t>
            </a:r>
          </a:p>
          <a:p>
            <a:r>
              <a:rPr lang="en-US" dirty="0"/>
              <a:t>Code each teacher’s course </a:t>
            </a:r>
            <a:r>
              <a:rPr lang="en-US" dirty="0" smtClean="0"/>
              <a:t>2223, 2224, or 0002.</a:t>
            </a:r>
            <a:endParaRPr lang="en-US" dirty="0"/>
          </a:p>
          <a:p>
            <a:r>
              <a:rPr lang="en-US" dirty="0" smtClean="0"/>
              <a:t>Enroll </a:t>
            </a:r>
            <a:r>
              <a:rPr lang="en-US" dirty="0"/>
              <a:t>ALL students attending VPK this year including:</a:t>
            </a:r>
          </a:p>
          <a:p>
            <a:pPr lvl="1"/>
            <a:r>
              <a:rPr lang="en-US" dirty="0"/>
              <a:t>Students currently attending VPK who are not yet officially enrolled, and</a:t>
            </a:r>
          </a:p>
          <a:p>
            <a:pPr lvl="1"/>
            <a:r>
              <a:rPr lang="en-US" dirty="0"/>
              <a:t>New students who start VPK throughout the year</a:t>
            </a:r>
            <a:r>
              <a:rPr lang="en-US" dirty="0" smtClean="0"/>
              <a:t>. </a:t>
            </a:r>
          </a:p>
          <a:p>
            <a:pPr marL="342900" lvl="1" indent="-342900">
              <a:buFont typeface="Wingdings" panose="05000000000000000000" pitchFamily="2" charset="2"/>
              <a:buChar char="§"/>
            </a:pPr>
            <a:r>
              <a:rPr lang="en-US" dirty="0"/>
              <a:t>Code P3 or P4 based on student birth date by </a:t>
            </a:r>
            <a:r>
              <a:rPr lang="en-US" u="sng" dirty="0"/>
              <a:t>Aug. 15</a:t>
            </a:r>
            <a:r>
              <a:rPr lang="en-US" dirty="0"/>
              <a:t> of the current school year. </a:t>
            </a:r>
            <a:r>
              <a:rPr lang="en-US" dirty="0">
                <a:solidFill>
                  <a:srgbClr val="FF0000"/>
                </a:solidFill>
              </a:rPr>
              <a:t>(P3 or P4 code is based on birthdate and not age at time of enrollment</a:t>
            </a:r>
            <a:r>
              <a:rPr lang="en-US" dirty="0" smtClean="0">
                <a:solidFill>
                  <a:srgbClr val="FF0000"/>
                </a:solidFill>
              </a:rPr>
              <a:t>)</a:t>
            </a:r>
            <a:endParaRPr lang="en-US" dirty="0"/>
          </a:p>
        </p:txBody>
      </p:sp>
      <p:sp>
        <p:nvSpPr>
          <p:cNvPr id="3" name="Title 2"/>
          <p:cNvSpPr>
            <a:spLocks noGrp="1"/>
          </p:cNvSpPr>
          <p:nvPr>
            <p:ph type="title"/>
          </p:nvPr>
        </p:nvSpPr>
        <p:spPr/>
        <p:txBody>
          <a:bodyPr/>
          <a:lstStyle/>
          <a:p>
            <a:r>
              <a:rPr lang="en-US" dirty="0"/>
              <a:t>How Do I </a:t>
            </a:r>
            <a:r>
              <a:rPr lang="en-US" dirty="0" smtClean="0"/>
              <a:t>Enter </a:t>
            </a:r>
            <a:r>
              <a:rPr lang="en-US" dirty="0"/>
              <a:t>VPK </a:t>
            </a:r>
            <a:r>
              <a:rPr lang="en-US" dirty="0" smtClean="0"/>
              <a:t>Student Data?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xmlns="" val="289161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091" y="1493620"/>
            <a:ext cx="8382000" cy="4525963"/>
          </a:xfrm>
        </p:spPr>
        <p:txBody>
          <a:bodyPr/>
          <a:lstStyle/>
          <a:p>
            <a:r>
              <a:rPr lang="en-US" dirty="0"/>
              <a:t>Code Q for all students in grant funded seats.</a:t>
            </a:r>
          </a:p>
          <a:p>
            <a:r>
              <a:rPr lang="en-US" dirty="0"/>
              <a:t>Code L for all students who are income eligible. The J code is something different that does not satisfy this requirement.  To assist with this process, each district should use the income eligibility </a:t>
            </a:r>
          </a:p>
          <a:p>
            <a:r>
              <a:rPr lang="en-US" dirty="0"/>
              <a:t>Focus on accuracy – DOB, gender, etc.</a:t>
            </a:r>
          </a:p>
          <a:p>
            <a:r>
              <a:rPr lang="en-US" dirty="0"/>
              <a:t>Assign each student to a teacher based on the actual classroom the student attends.</a:t>
            </a:r>
          </a:p>
          <a:p>
            <a:r>
              <a:rPr lang="en-US" dirty="0"/>
              <a:t>Perform an extract so that the information in your system will load into </a:t>
            </a:r>
            <a:r>
              <a:rPr lang="en-US" dirty="0" smtClean="0"/>
              <a:t>EIS</a:t>
            </a:r>
            <a:endParaRPr lang="en-US" dirty="0"/>
          </a:p>
        </p:txBody>
      </p:sp>
      <p:sp>
        <p:nvSpPr>
          <p:cNvPr id="3" name="Title 2"/>
          <p:cNvSpPr>
            <a:spLocks noGrp="1"/>
          </p:cNvSpPr>
          <p:nvPr>
            <p:ph type="title"/>
          </p:nvPr>
        </p:nvSpPr>
        <p:spPr/>
        <p:txBody>
          <a:bodyPr/>
          <a:lstStyle/>
          <a:p>
            <a:r>
              <a:rPr lang="en-US" dirty="0"/>
              <a:t>How Do I Enter VPK Student Data?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xmlns="" val="4185099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6693"/>
            <a:ext cx="8382000" cy="4525963"/>
          </a:xfrm>
        </p:spPr>
        <p:txBody>
          <a:bodyPr>
            <a:normAutofit/>
          </a:bodyPr>
          <a:lstStyle/>
          <a:p>
            <a:pPr marL="0" indent="0" algn="ctr">
              <a:buNone/>
            </a:pPr>
            <a:r>
              <a:rPr lang="en-US" dirty="0" smtClean="0"/>
              <a:t>Clarksville-Montgomery County School System</a:t>
            </a:r>
          </a:p>
          <a:p>
            <a:pPr marL="0" indent="0" algn="ctr">
              <a:buNone/>
            </a:pPr>
            <a:endParaRPr lang="en-US" dirty="0" smtClean="0"/>
          </a:p>
          <a:p>
            <a:pPr marL="457200" indent="-457200">
              <a:buFont typeface="+mj-lt"/>
              <a:buAutoNum type="arabicPeriod"/>
            </a:pPr>
            <a:r>
              <a:rPr lang="en-US" dirty="0"/>
              <a:t>Conduct training with all the people in the district who will be entering information into SIS</a:t>
            </a:r>
          </a:p>
          <a:p>
            <a:pPr marL="457200" indent="-457200">
              <a:buFont typeface="+mj-lt"/>
              <a:buAutoNum type="arabicPeriod"/>
            </a:pPr>
            <a:r>
              <a:rPr lang="en-US" dirty="0" smtClean="0"/>
              <a:t>Set up the courses and sections before the start of the school year</a:t>
            </a:r>
          </a:p>
          <a:p>
            <a:pPr marL="457200" indent="-457200">
              <a:buFont typeface="+mj-lt"/>
              <a:buAutoNum type="arabicPeriod"/>
            </a:pPr>
            <a:r>
              <a:rPr lang="en-US" dirty="0" smtClean="0"/>
              <a:t>Program automatic prompts in SIS</a:t>
            </a:r>
          </a:p>
          <a:p>
            <a:pPr marL="457200" indent="-457200">
              <a:buFont typeface="+mj-lt"/>
              <a:buAutoNum type="arabicPeriod"/>
            </a:pPr>
            <a:r>
              <a:rPr lang="en-US" dirty="0" smtClean="0"/>
              <a:t>Constantly check for accuracy</a:t>
            </a:r>
          </a:p>
        </p:txBody>
      </p:sp>
      <p:sp>
        <p:nvSpPr>
          <p:cNvPr id="3" name="Title 2"/>
          <p:cNvSpPr>
            <a:spLocks noGrp="1"/>
          </p:cNvSpPr>
          <p:nvPr>
            <p:ph type="title"/>
          </p:nvPr>
        </p:nvSpPr>
        <p:spPr/>
        <p:txBody>
          <a:bodyPr/>
          <a:lstStyle/>
          <a:p>
            <a:r>
              <a:rPr lang="en-US" dirty="0" smtClean="0"/>
              <a:t>What has worked in other districts?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xmlns="" val="1951211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6693"/>
            <a:ext cx="8382000" cy="4525963"/>
          </a:xfrm>
        </p:spPr>
        <p:txBody>
          <a:bodyPr>
            <a:normAutofit lnSpcReduction="10000"/>
          </a:bodyPr>
          <a:lstStyle/>
          <a:p>
            <a:pPr marL="0" indent="0" algn="ctr">
              <a:buNone/>
            </a:pPr>
            <a:r>
              <a:rPr lang="en-US" dirty="0" smtClean="0"/>
              <a:t>Obion County Schools</a:t>
            </a:r>
          </a:p>
          <a:p>
            <a:pPr marL="0" indent="0" algn="ctr">
              <a:buNone/>
            </a:pPr>
            <a:endParaRPr lang="en-US" dirty="0"/>
          </a:p>
          <a:p>
            <a:pPr marL="457200" indent="-457200">
              <a:buFont typeface="+mj-lt"/>
              <a:buAutoNum type="arabicPeriod"/>
            </a:pPr>
            <a:r>
              <a:rPr lang="en-US" dirty="0"/>
              <a:t>Check to be sure student program definitions are correctly marked in the system prior to </a:t>
            </a:r>
            <a:r>
              <a:rPr lang="en-US" dirty="0" smtClean="0"/>
              <a:t>transfer</a:t>
            </a:r>
          </a:p>
          <a:p>
            <a:pPr marL="457200" indent="-457200">
              <a:buFont typeface="+mj-lt"/>
              <a:buAutoNum type="arabicPeriod"/>
            </a:pPr>
            <a:r>
              <a:rPr lang="en-US" dirty="0" smtClean="0"/>
              <a:t>Focus on P4 students and make sure all students are coded as Q (VPK grant funded) and L if they are income eligible</a:t>
            </a:r>
            <a:endParaRPr lang="en-US" dirty="0"/>
          </a:p>
          <a:p>
            <a:pPr marL="457200" indent="-457200">
              <a:buFont typeface="+mj-lt"/>
              <a:buAutoNum type="arabicPeriod"/>
            </a:pPr>
            <a:r>
              <a:rPr lang="en-US" dirty="0"/>
              <a:t>Run queries to check for accuracy</a:t>
            </a:r>
          </a:p>
          <a:p>
            <a:pPr marL="457200" indent="-457200">
              <a:buFont typeface="+mj-lt"/>
              <a:buAutoNum type="arabicPeriod"/>
            </a:pPr>
            <a:r>
              <a:rPr lang="en-US" dirty="0"/>
              <a:t>Upload data nightly to EIS, run reports through EIS, and check data again the following day</a:t>
            </a:r>
          </a:p>
          <a:p>
            <a:pPr marL="457200" indent="-457200">
              <a:buFont typeface="+mj-lt"/>
              <a:buAutoNum type="arabicPeriod"/>
            </a:pPr>
            <a:r>
              <a:rPr lang="en-US" dirty="0"/>
              <a:t>Constantly check for accuracy</a:t>
            </a:r>
          </a:p>
          <a:p>
            <a:endParaRPr lang="en-US" dirty="0"/>
          </a:p>
        </p:txBody>
      </p:sp>
      <p:sp>
        <p:nvSpPr>
          <p:cNvPr id="3" name="Title 2"/>
          <p:cNvSpPr>
            <a:spLocks noGrp="1"/>
          </p:cNvSpPr>
          <p:nvPr>
            <p:ph type="title"/>
          </p:nvPr>
        </p:nvSpPr>
        <p:spPr/>
        <p:txBody>
          <a:bodyPr/>
          <a:lstStyle/>
          <a:p>
            <a:r>
              <a:rPr lang="en-US" dirty="0"/>
              <a:t>What has worked in other districts?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xmlns="" val="3987887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700" y="1486693"/>
            <a:ext cx="8382000" cy="4525963"/>
          </a:xfrm>
        </p:spPr>
        <p:txBody>
          <a:bodyPr>
            <a:normAutofit fontScale="92500"/>
          </a:bodyPr>
          <a:lstStyle/>
          <a:p>
            <a:r>
              <a:rPr lang="en-US" dirty="0" smtClean="0"/>
              <a:t>Q: VPK grant funded</a:t>
            </a:r>
          </a:p>
          <a:p>
            <a:r>
              <a:rPr lang="en-US" dirty="0" smtClean="0"/>
              <a:t>L: Income eligible</a:t>
            </a:r>
          </a:p>
          <a:p>
            <a:r>
              <a:rPr lang="en-US" dirty="0" smtClean="0"/>
              <a:t>2223: Course code for 3 year olds only</a:t>
            </a:r>
          </a:p>
          <a:p>
            <a:r>
              <a:rPr lang="en-US" dirty="0" smtClean="0"/>
              <a:t>2224: Course code for 4 year olds only</a:t>
            </a:r>
          </a:p>
          <a:p>
            <a:r>
              <a:rPr lang="en-US" dirty="0" smtClean="0"/>
              <a:t>0002: Course code for combined classrooms (3 and 4 year olds)</a:t>
            </a:r>
          </a:p>
          <a:p>
            <a:r>
              <a:rPr lang="en-US" dirty="0" smtClean="0"/>
              <a:t>10: Pre-K withdrawal per parent request</a:t>
            </a:r>
          </a:p>
          <a:p>
            <a:r>
              <a:rPr lang="en-US" dirty="0" smtClean="0"/>
              <a:t>13: Permanent dismissal from pre-K</a:t>
            </a:r>
          </a:p>
          <a:p>
            <a:endParaRPr lang="en-US" dirty="0"/>
          </a:p>
          <a:p>
            <a:pPr marL="0" indent="0">
              <a:buNone/>
            </a:pPr>
            <a:r>
              <a:rPr lang="en-US" dirty="0" smtClean="0"/>
              <a:t>Note: These codes are not all inclusive.  They are specific to the VPK program.  Please continue using all required codes.</a:t>
            </a:r>
            <a:endParaRPr lang="en-US" dirty="0"/>
          </a:p>
        </p:txBody>
      </p:sp>
      <p:sp>
        <p:nvSpPr>
          <p:cNvPr id="3" name="Title 2"/>
          <p:cNvSpPr>
            <a:spLocks noGrp="1"/>
          </p:cNvSpPr>
          <p:nvPr>
            <p:ph type="title"/>
          </p:nvPr>
        </p:nvSpPr>
        <p:spPr/>
        <p:txBody>
          <a:bodyPr/>
          <a:lstStyle/>
          <a:p>
            <a:r>
              <a:rPr lang="en-US" dirty="0" smtClean="0"/>
              <a:t>Remember the Codes!!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xmlns="" val="437729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DOE Template 3">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 PowerPoint Template - Red Accent</Template>
  <TotalTime>2126</TotalTime>
  <Words>1819</Words>
  <Application>Microsoft Office PowerPoint</Application>
  <PresentationFormat>On-screen Show (4:3)</PresentationFormat>
  <Paragraphs>142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TDOE Template 3</vt:lpstr>
      <vt:lpstr>Voluntary Pre-K:</vt:lpstr>
      <vt:lpstr>Why Enter Pre-K Student Data in SIS?</vt:lpstr>
      <vt:lpstr>Problems in the Past</vt:lpstr>
      <vt:lpstr>EIS Errors Observed This School Year</vt:lpstr>
      <vt:lpstr>How Do I Enter VPK Student Data?</vt:lpstr>
      <vt:lpstr>How Do I Enter VPK Student Data?</vt:lpstr>
      <vt:lpstr>What has worked in other districts?</vt:lpstr>
      <vt:lpstr>What has worked in other districts?</vt:lpstr>
      <vt:lpstr>Remember the Codes!!</vt:lpstr>
      <vt:lpstr>Questions?</vt:lpstr>
    </vt:vector>
  </TitlesOfParts>
  <Company>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Pre-K Enrollment:</dc:title>
  <dc:creator>Liz Newsome</dc:creator>
  <cp:lastModifiedBy>Crystal Brewer</cp:lastModifiedBy>
  <cp:revision>58</cp:revision>
  <dcterms:created xsi:type="dcterms:W3CDTF">2016-03-15T19:39:37Z</dcterms:created>
  <dcterms:modified xsi:type="dcterms:W3CDTF">2016-06-30T13:45:11Z</dcterms:modified>
</cp:coreProperties>
</file>