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comments/comment1.xml" ContentType="application/vnd.openxmlformats-officedocument.presentationml.comments+xml"/>
  <Override PartName="/ppt/tags/tag8.xml" ContentType="application/vnd.openxmlformats-officedocument.presentationml.tags+xml"/>
  <Override PartName="/ppt/notesSlides/notesSlide3.xml" ContentType="application/vnd.openxmlformats-officedocument.presentationml.notesSlide+xml"/>
  <Override PartName="/ppt/comments/comment2.xml" ContentType="application/vnd.openxmlformats-officedocument.presentationml.comment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6" r:id="rId2"/>
    <p:sldId id="291" r:id="rId3"/>
    <p:sldId id="322" r:id="rId4"/>
    <p:sldId id="361" r:id="rId5"/>
    <p:sldId id="362" r:id="rId6"/>
    <p:sldId id="327" r:id="rId7"/>
    <p:sldId id="326" r:id="rId8"/>
    <p:sldId id="328" r:id="rId9"/>
    <p:sldId id="299" r:id="rId10"/>
    <p:sldId id="300" r:id="rId11"/>
    <p:sldId id="303" r:id="rId12"/>
    <p:sldId id="276" r:id="rId13"/>
    <p:sldId id="304" r:id="rId14"/>
    <p:sldId id="301" r:id="rId15"/>
    <p:sldId id="305" r:id="rId16"/>
    <p:sldId id="302" r:id="rId17"/>
    <p:sldId id="306" r:id="rId18"/>
    <p:sldId id="271" r:id="rId19"/>
    <p:sldId id="307" r:id="rId20"/>
    <p:sldId id="365" r:id="rId21"/>
    <p:sldId id="294" r:id="rId22"/>
    <p:sldId id="308" r:id="rId23"/>
    <p:sldId id="317" r:id="rId24"/>
    <p:sldId id="309" r:id="rId25"/>
    <p:sldId id="286" r:id="rId26"/>
    <p:sldId id="310" r:id="rId27"/>
    <p:sldId id="318" r:id="rId28"/>
    <p:sldId id="311" r:id="rId29"/>
    <p:sldId id="319" r:id="rId30"/>
    <p:sldId id="312" r:id="rId31"/>
    <p:sldId id="320" r:id="rId32"/>
    <p:sldId id="313" r:id="rId33"/>
    <p:sldId id="321" r:id="rId34"/>
    <p:sldId id="314" r:id="rId35"/>
    <p:sldId id="258" r:id="rId36"/>
    <p:sldId id="349" r:id="rId37"/>
  </p:sldIdLst>
  <p:sldSz cx="9144000" cy="6858000" type="screen4x3"/>
  <p:notesSz cx="6881813" cy="9296400"/>
  <p:custDataLst>
    <p:tags r:id="rId40"/>
  </p:custDataLst>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ng65473" initials="j"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varScale="1">
        <p:scale>
          <a:sx n="91" d="100"/>
          <a:sy n="91" d="100"/>
        </p:scale>
        <p:origin x="336" y="48"/>
      </p:cViewPr>
      <p:guideLst>
        <p:guide orient="horz" pos="2160"/>
        <p:guide pos="2880"/>
      </p:guideLst>
    </p:cSldViewPr>
  </p:slideViewPr>
  <p:outlineViewPr>
    <p:cViewPr>
      <p:scale>
        <a:sx n="33" d="100"/>
        <a:sy n="33" d="100"/>
      </p:scale>
      <p:origin x="0" y="7387"/>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248" y="-48"/>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2-20T08:03:15.811" idx="4">
    <p:pos x="10" y="10"/>
    <p:text>I have not decided where to place this slide and am open to suggestions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02-21T11:37:57.827" idx="3">
    <p:pos x="10" y="10"/>
    <p:text>Thsi one is important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39BD6705-027E-4B3A-963D-77182595FDF0}" type="datetimeFigureOut">
              <a:rPr lang="en-US" smtClean="0"/>
              <a:pPr/>
              <a:t>4/24/2018</a:t>
            </a:fld>
            <a:endParaRPr lang="en-US" dirty="0"/>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0F568A2F-01F7-4C13-B439-43DABBCAD2C8}" type="slidenum">
              <a:rPr lang="en-US" smtClean="0"/>
              <a:pPr/>
              <a:t>‹#›</a:t>
            </a:fld>
            <a:endParaRPr lang="en-US" dirty="0"/>
          </a:p>
        </p:txBody>
      </p:sp>
    </p:spTree>
    <p:extLst>
      <p:ext uri="{BB962C8B-B14F-4D97-AF65-F5344CB8AC3E}">
        <p14:creationId xmlns:p14="http://schemas.microsoft.com/office/powerpoint/2010/main" val="3597548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B0CDE5EE-4619-48FA-8BCD-07105A20205C}" type="datetimeFigureOut">
              <a:rPr lang="en-US" smtClean="0"/>
              <a:pPr/>
              <a:t>4/24/2018</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91190353-421A-41C9-B425-01ADB2A43966}" type="slidenum">
              <a:rPr lang="en-US" smtClean="0"/>
              <a:pPr/>
              <a:t>‹#›</a:t>
            </a:fld>
            <a:endParaRPr lang="en-US" dirty="0"/>
          </a:p>
        </p:txBody>
      </p:sp>
    </p:spTree>
    <p:extLst>
      <p:ext uri="{BB962C8B-B14F-4D97-AF65-F5344CB8AC3E}">
        <p14:creationId xmlns:p14="http://schemas.microsoft.com/office/powerpoint/2010/main" val="4076845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190353-421A-41C9-B425-01ADB2A43966}"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Question</a:t>
            </a:r>
            <a:r>
              <a:rPr lang="en-US" baseline="0" dirty="0"/>
              <a:t>:    Is developing “resiliency” a result of an individual working with a PRS</a:t>
            </a:r>
          </a:p>
          <a:p>
            <a:r>
              <a:rPr lang="en-US" baseline="0" dirty="0"/>
              <a:t>Answer:    Yes, resiliency is adaptability and necessary for recovery </a:t>
            </a:r>
            <a:endParaRPr lang="en-US" dirty="0"/>
          </a:p>
        </p:txBody>
      </p:sp>
      <p:sp>
        <p:nvSpPr>
          <p:cNvPr id="4" name="Slide Number Placeholder 3"/>
          <p:cNvSpPr>
            <a:spLocks noGrp="1"/>
          </p:cNvSpPr>
          <p:nvPr>
            <p:ph type="sldNum" sz="quarter" idx="10"/>
          </p:nvPr>
        </p:nvSpPr>
        <p:spPr/>
        <p:txBody>
          <a:bodyPr/>
          <a:lstStyle/>
          <a:p>
            <a:fld id="{91190353-421A-41C9-B425-01ADB2A43966}" type="slidenum">
              <a:rPr lang="en-US" smtClean="0"/>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Q:    Does the PRS help the</a:t>
            </a:r>
            <a:r>
              <a:rPr lang="en-US" baseline="0" dirty="0"/>
              <a:t> individual with goals and needs</a:t>
            </a:r>
          </a:p>
          <a:p>
            <a:r>
              <a:rPr lang="en-US" dirty="0"/>
              <a:t>A:    Yes and how to appropriately achieve them and</a:t>
            </a:r>
            <a:r>
              <a:rPr lang="en-US" baseline="0" dirty="0"/>
              <a:t> the most important goal is the path of recovery</a:t>
            </a:r>
            <a:endParaRPr lang="en-US" dirty="0"/>
          </a:p>
        </p:txBody>
      </p:sp>
      <p:sp>
        <p:nvSpPr>
          <p:cNvPr id="4" name="Slide Number Placeholder 3"/>
          <p:cNvSpPr>
            <a:spLocks noGrp="1"/>
          </p:cNvSpPr>
          <p:nvPr>
            <p:ph type="sldNum" sz="quarter" idx="10"/>
          </p:nvPr>
        </p:nvSpPr>
        <p:spPr/>
        <p:txBody>
          <a:bodyPr/>
          <a:lstStyle/>
          <a:p>
            <a:fld id="{91190353-421A-41C9-B425-01ADB2A43966}" type="slidenum">
              <a:rPr lang="en-US" smtClean="0"/>
              <a:pPr/>
              <a:t>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0" name="Date Placeholder 9"/>
          <p:cNvSpPr>
            <a:spLocks noGrp="1"/>
          </p:cNvSpPr>
          <p:nvPr>
            <p:ph type="dt" sz="half" idx="10"/>
          </p:nvPr>
        </p:nvSpPr>
        <p:spPr>
          <a:xfrm>
            <a:off x="5562600" y="6509004"/>
            <a:ext cx="3002280" cy="274320"/>
          </a:xfrm>
        </p:spPr>
        <p:txBody>
          <a:bodyPr vert="horz" rtlCol="0"/>
          <a:lstStyle/>
          <a:p>
            <a:pPr>
              <a:defRPr/>
            </a:pPr>
            <a:endParaRPr lang="en-US" dirty="0"/>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8CC0C83F-F4DC-4F16-B859-2DFFA3E3FF81}" type="slidenum">
              <a:rPr lang="en-US" smtClean="0"/>
              <a:pPr>
                <a:defRPr/>
              </a:pPr>
              <a:t>‹#›</a:t>
            </a:fld>
            <a:endParaRPr lang="en-US" dirty="0"/>
          </a:p>
        </p:txBody>
      </p:sp>
      <p:sp>
        <p:nvSpPr>
          <p:cNvPr id="12" name="Footer Placeholder 11"/>
          <p:cNvSpPr>
            <a:spLocks noGrp="1"/>
          </p:cNvSpPr>
          <p:nvPr>
            <p:ph type="ftr" sz="quarter" idx="12"/>
          </p:nvPr>
        </p:nvSpPr>
        <p:spPr>
          <a:xfrm>
            <a:off x="1600200" y="6509004"/>
            <a:ext cx="3907464" cy="274320"/>
          </a:xfrm>
        </p:spPr>
        <p:txBody>
          <a:bodyPr vert="horz" rtlCol="0"/>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E946CBD-4EC5-498F-BDC0-94BE5C16FAC8}"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74D903A-8F19-449D-8BB6-A83156ED8B26}"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A4B362D-247A-43C4-8EFA-0A86FC3AB2F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pPr>
              <a:defRPr/>
            </a:pPr>
            <a:endParaRPr lang="en-US" dirty="0"/>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AFD541D0-25D0-4F75-A802-C1B22AC49FC0}" type="slidenum">
              <a:rPr lang="en-US" smtClean="0"/>
              <a:pPr>
                <a:defRPr/>
              </a:pPr>
              <a:t>‹#›</a:t>
            </a:fld>
            <a:endParaRPr lang="en-US" dirty="0"/>
          </a:p>
        </p:txBody>
      </p:sp>
      <p:sp>
        <p:nvSpPr>
          <p:cNvPr id="10" name="Footer Placeholder 9"/>
          <p:cNvSpPr>
            <a:spLocks noGrp="1"/>
          </p:cNvSpPr>
          <p:nvPr>
            <p:ph type="ftr" sz="quarter" idx="12"/>
          </p:nvPr>
        </p:nvSpPr>
        <p:spPr>
          <a:xfrm>
            <a:off x="1600200" y="6513670"/>
            <a:ext cx="3907464" cy="274320"/>
          </a:xfrm>
        </p:spPr>
        <p:txBody>
          <a:bodyPr vert="horz" rtlCol="0"/>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a:xfrm>
            <a:off x="8641080" y="6514568"/>
            <a:ext cx="464288" cy="274320"/>
          </a:xfrm>
        </p:spPr>
        <p:txBody>
          <a:bodyPr/>
          <a:lstStyle/>
          <a:p>
            <a:pPr>
              <a:defRPr/>
            </a:pPr>
            <a:fld id="{F285BC9F-1434-4A83-B040-84818A06CC8A}" type="slidenum">
              <a:rPr lang="en-US" smtClean="0"/>
              <a:pPr>
                <a:defRPr/>
              </a:pPr>
              <a:t>‹#›</a:t>
            </a:fld>
            <a:endParaRPr lang="en-US" dirty="0"/>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dirty="0"/>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dirty="0"/>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a:xfrm>
            <a:off x="8641080" y="6514568"/>
            <a:ext cx="464288" cy="274320"/>
          </a:xfrm>
        </p:spPr>
        <p:txBody>
          <a:bodyPr/>
          <a:lstStyle/>
          <a:p>
            <a:pPr>
              <a:defRPr/>
            </a:pPr>
            <a:fld id="{9B892EE6-D53A-4DE8-A9BE-501F47D5D94F}"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6684B81-F3CD-458A-AF1B-6F8FF19CDE56}" type="slidenum">
              <a:rPr lang="en-US" smtClean="0"/>
              <a:pPr>
                <a:defRPr/>
              </a:pPr>
              <a:t>‹#›</a:t>
            </a:fld>
            <a:endParaRPr lang="en-US" dirty="0"/>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5D1688D-7D09-467C-9FE1-A7491B10F8C1}"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pPr>
              <a:defRPr/>
            </a:pPr>
            <a:endParaRPr lang="en-US" dirty="0"/>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23436751-DAAB-483C-B7FE-21C44C0DE68A}" type="slidenum">
              <a:rPr lang="en-US" smtClean="0"/>
              <a:pPr>
                <a:defRPr/>
              </a:pPr>
              <a:t>‹#›</a:t>
            </a:fld>
            <a:endParaRPr lang="en-US" dirty="0"/>
          </a:p>
        </p:txBody>
      </p:sp>
      <p:sp>
        <p:nvSpPr>
          <p:cNvPr id="11" name="Footer Placeholder 10"/>
          <p:cNvSpPr>
            <a:spLocks noGrp="1"/>
          </p:cNvSpPr>
          <p:nvPr>
            <p:ph type="ftr" sz="quarter" idx="12"/>
          </p:nvPr>
        </p:nvSpPr>
        <p:spPr>
          <a:xfrm>
            <a:off x="1600200" y="6513670"/>
            <a:ext cx="3907464" cy="274320"/>
          </a:xfrm>
        </p:spPr>
        <p:txBody>
          <a:bodyPr vert="horz" rtlCol="0"/>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dirty="0">
                <a:solidFill>
                  <a:schemeClr val="lt1"/>
                </a:solidFill>
                <a:latin typeface="+mn-lt"/>
                <a:ea typeface="+mn-ea"/>
                <a:cs typeface="+mn-cs"/>
              </a:rPr>
              <a:t>Click icon to add picture</a:t>
            </a:r>
          </a:p>
        </p:txBody>
      </p:sp>
      <p:sp>
        <p:nvSpPr>
          <p:cNvPr id="8" name="Date Placeholder 7"/>
          <p:cNvSpPr>
            <a:spLocks noGrp="1"/>
          </p:cNvSpPr>
          <p:nvPr>
            <p:ph type="dt" sz="half" idx="10"/>
          </p:nvPr>
        </p:nvSpPr>
        <p:spPr>
          <a:xfrm>
            <a:off x="5562600" y="6509004"/>
            <a:ext cx="3002280" cy="274320"/>
          </a:xfrm>
        </p:spPr>
        <p:txBody>
          <a:bodyPr vert="horz" rtlCol="0"/>
          <a:lstStyle/>
          <a:p>
            <a:pPr>
              <a:defRPr/>
            </a:pPr>
            <a:endParaRPr lang="en-US" dirty="0"/>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B0A72272-5C15-4E88-B27C-A5BA689AF9B8}" type="slidenum">
              <a:rPr lang="en-US" smtClean="0"/>
              <a:pPr>
                <a:defRPr/>
              </a:pPr>
              <a:t>‹#›</a:t>
            </a:fld>
            <a:endParaRPr lang="en-US" dirty="0"/>
          </a:p>
        </p:txBody>
      </p:sp>
      <p:sp>
        <p:nvSpPr>
          <p:cNvPr id="10" name="Footer Placeholder 9"/>
          <p:cNvSpPr>
            <a:spLocks noGrp="1"/>
          </p:cNvSpPr>
          <p:nvPr>
            <p:ph type="ftr" sz="quarter" idx="12"/>
          </p:nvPr>
        </p:nvSpPr>
        <p:spPr>
          <a:xfrm>
            <a:off x="1600200" y="6509004"/>
            <a:ext cx="3907464" cy="274320"/>
          </a:xfrm>
        </p:spPr>
        <p:txBody>
          <a:bodyPr vert="horz" rtlCol="0"/>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en-US" dirty="0"/>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endParaRPr lang="en-US" dirty="0"/>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12AE5E88-58A2-4A76-B805-BD8476A6E012}" type="slidenum">
              <a:rPr lang="en-US" smtClean="0"/>
              <a:pPr>
                <a:defRPr/>
              </a:pPr>
              <a:t>‹#›</a:t>
            </a:fld>
            <a:endParaRPr lang="en-US" dirty="0"/>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a:t>Click to edit Master title style</a:t>
            </a:r>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1.m4a"/><Relationship Id="rId7" Type="http://schemas.openxmlformats.org/officeDocument/2006/relationships/image" Target="../media/image3.jpeg"/><Relationship Id="rId2" Type="http://schemas.microsoft.com/office/2007/relationships/media" Target="../media/media1.m4a"/><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hyperlink" Target="http://www.pillarsofpeersupport.org/" TargetMode="Externa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2" Type="http://schemas.openxmlformats.org/officeDocument/2006/relationships/hyperlink" Target="mailto:Mary.McQuown@DBHDS.Virginia.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illarsofpeersupport.org/" TargetMode="Externa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hyperlink" Target="http://www.pillarsofpeersupport.org/" TargetMode="Externa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comments" Target="../comments/commen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Peer Recovery  Specialist (PRS)</a:t>
            </a:r>
            <a:endParaRPr lang="en-US" dirty="0"/>
          </a:p>
        </p:txBody>
      </p:sp>
      <p:sp>
        <p:nvSpPr>
          <p:cNvPr id="2051" name="Rectangle 3"/>
          <p:cNvSpPr>
            <a:spLocks noGrp="1" noChangeArrowheads="1"/>
          </p:cNvSpPr>
          <p:nvPr>
            <p:ph type="subTitle" idx="1"/>
          </p:nvPr>
        </p:nvSpPr>
        <p:spPr/>
        <p:txBody>
          <a:bodyPr/>
          <a:lstStyle/>
          <a:p>
            <a:r>
              <a:rPr lang="en-US"/>
              <a:t>Sharing Their Story </a:t>
            </a:r>
          </a:p>
          <a:p>
            <a:r>
              <a:rPr lang="en-US"/>
              <a:t>Of Hope and Recovery</a:t>
            </a:r>
            <a:endParaRPr lang="en-US" dirty="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1" y="4921353"/>
            <a:ext cx="2362200" cy="1566926"/>
          </a:xfrm>
          <a:prstGeom prst="rect">
            <a:avLst/>
          </a:prstGeom>
        </p:spPr>
      </p:pic>
      <p:sp>
        <p:nvSpPr>
          <p:cNvPr id="3" name="TextBox 2"/>
          <p:cNvSpPr txBox="1"/>
          <p:nvPr/>
        </p:nvSpPr>
        <p:spPr>
          <a:xfrm>
            <a:off x="4000500" y="4191000"/>
            <a:ext cx="4800600" cy="1200329"/>
          </a:xfrm>
          <a:prstGeom prst="rect">
            <a:avLst/>
          </a:prstGeom>
          <a:noFill/>
        </p:spPr>
        <p:txBody>
          <a:bodyPr wrap="square" rtlCol="0">
            <a:spAutoFit/>
          </a:bodyPr>
          <a:lstStyle/>
          <a:p>
            <a:pPr marL="0" indent="0" algn="r">
              <a:buNone/>
            </a:pPr>
            <a:endParaRPr lang="en-US" dirty="0"/>
          </a:p>
          <a:p>
            <a:pPr marL="0" indent="0" algn="r">
              <a:buNone/>
            </a:pPr>
            <a:r>
              <a:rPr lang="en-US" dirty="0"/>
              <a:t>Office of Recovery Services</a:t>
            </a:r>
          </a:p>
          <a:p>
            <a:pPr marL="0" indent="0" algn="r">
              <a:buNone/>
            </a:pPr>
            <a:r>
              <a:rPr lang="en-US" dirty="0"/>
              <a:t>Department of Behavioral Health and Developmental Services </a:t>
            </a: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97600" y="5720032"/>
            <a:ext cx="2286000" cy="482600"/>
          </a:xfrm>
          <a:prstGeom prst="rect">
            <a:avLst/>
          </a:prstGeom>
        </p:spPr>
      </p:pic>
      <p:pic>
        <p:nvPicPr>
          <p:cNvPr id="6" name="01 Hope Can Change Everything Modified two">
            <a:hlinkClick r:id="" action="ppaction://media"/>
            <a:extLst>
              <a:ext uri="{FF2B5EF4-FFF2-40B4-BE49-F238E27FC236}">
                <a16:creationId xmlns:a16="http://schemas.microsoft.com/office/drawing/2014/main" id="{84671275-2993-4B60-B0F0-4D0B7FCA469B}"/>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472701" y="381001"/>
            <a:ext cx="609600" cy="609600"/>
          </a:xfrm>
          <a:prstGeom prst="rect">
            <a:avLst/>
          </a:prstGeom>
        </p:spPr>
      </p:pic>
    </p:spTree>
    <p:custDataLst>
      <p:tags r:id="rId1"/>
    </p:custDataLst>
  </p:cSld>
  <p:clrMapOvr>
    <a:masterClrMapping/>
  </p:clrMapOvr>
  <p:transition advClick="0" advTm="5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Peer Support is Voluntary</a:t>
            </a:r>
          </a:p>
        </p:txBody>
      </p:sp>
      <p:sp>
        <p:nvSpPr>
          <p:cNvPr id="3" name="Content Placeholder 2"/>
          <p:cNvSpPr>
            <a:spLocks noGrp="1"/>
          </p:cNvSpPr>
          <p:nvPr>
            <p:ph idx="1"/>
          </p:nvPr>
        </p:nvSpPr>
        <p:spPr>
          <a:xfrm>
            <a:off x="609600" y="2209800"/>
            <a:ext cx="7772400" cy="2209800"/>
          </a:xfrm>
          <a:ln w="44450" cmpd="thickThin">
            <a:solidFill>
              <a:schemeClr val="tx1"/>
            </a:solidFill>
          </a:ln>
        </p:spPr>
        <p:txBody>
          <a:bodyPr/>
          <a:lstStyle/>
          <a:p>
            <a:pPr marL="0" indent="0">
              <a:buNone/>
            </a:pPr>
            <a:r>
              <a:rPr lang="en-US" dirty="0"/>
              <a:t>People choose freely to give or receive support; being pressured or forced is against the nature of genuine peer support.</a:t>
            </a:r>
          </a:p>
        </p:txBody>
      </p:sp>
      <p:sp>
        <p:nvSpPr>
          <p:cNvPr id="27650" name="AutoShape 2" descr="data:image/jpeg;base64,/9j/4AAQSkZJRgABAQAAAQABAAD/2wCEAAkGBhQSERQUEhQVFRQWFxQXGBYVFBQUFRQYFRQXFxcVFhcXHCYfFxojGhQVHy8gIycpLCwsFR4xNTAqNSYrLCkBCQoKDgwOGg8PGCkkHB0sLCwpLCksLCkpLCkpLCksLCkpKSwpKSkpKSkpLCkpKSkpLCkpKSksKSkpLCksLCwsKf/AABEIALcBEwMBIgACEQEDEQH/xAAcAAABBAMBAAAAAAAAAAAAAAAAAQQFBgIDBwj/xABPEAABAwEFBAcEBgYFCQkAAAABAAIDEQQFEiExBkFRYQcTInGBkaEyUrHBQmJy0eHwCBQjM5KyQ1NUgvEVFyQ0RGOTotIWGHODlKOzwuL/xAAZAQEAAwEBAAAAAAAAAAAAAAAAAgMEAQX/xAAlEQEBAAICAgICAQUAAAAAAAAAAQIRAyESMQRBIlETMmFxgZH/2gAMAwEAAhEDEQA/AO4IQhAIQhAIQhBAbabKR2+zOieO2KuifoWPpka8DoRvBXm0sdG8scKOY5zXDgWkg+oK9Y0Xn/pe2bdZra6cD9jaDixZ0ElO2yu4mhcORPBBhc1vxNAO5TtkmpX81XPrqt5BpuVzsFpDqHlu3U3KGS3Gp1si3A55JnGcvl+dy3xOqq001cFsLLQwVyecDudQaeoV7C5W+ShyPCh4HiujXLeImgZIM6ih5OGTh5qeF+lec+z9CEKxWE3t1qbFG+R2TWNc4nk0E/JOFTOk+88NmbA32rQ8NPHq2UdIf5R/eXMrqbSxm7pzy5rFiJlIze5zv4iT81MS2QEaBZ2WHC0Dct7W5rxM87bt6UmpphDYW0AIz4rY6sWpq3zLe/l+eS3hPbBdvXuERJDSCSRqAOHDgo47yvj+zLLUWbZdjeoDgKFxcSeNDQeimVqstmbGxrGijWgADuW1e3hj44yPMyu7aEIQpuBCEIBBKxfIACToNVWry2oxdmHT36Zn7I+ajcpDW0te19sgHazcdGjU/cOZVbtl5yTe1k0/RBOHx3v+CZRwFzy55rXjnXv4lP2x55Cnx/BU5ZbTnRvY7CGurqfD8hSbRx/BYRx00W0tXIWssKFh1/elXduLMhCFoRCEIQCEIQCiNqtm47dZZIJPpCrXb2PHsOHcfQlS6EHkmayvglfFIML43FrhzaaHwVnua2c/BS3TlcXU21lpHs2htDykiAB824f4SqTdd44ee5cqUrpME9aUNc08xUUHdDwG145qQ6yo1yqq7FsbXvUxsRfvV2gQuPZl9ngHjMedKeSrs9o/FRNttjmkOYaOaQWngQahMfbmXp6BQoPZDaVttszJWkY/ZkaD7DwMx3HUcipxWqSErkG1F99deM2Jr6QfsmgCuhq53iT6BddleACSaAAk9w1XJHOE08k/9Y4kH6ujf+UBZ/kZaw00fHx3lv8ATbZrYyT2XA03Vo4d4K3NBSf5HilObc9xGTu8EJ225Htb2H4wPoyfJ/31Xla36bLZPbCNWzZOzUY55GpoO5v4lVGOShwvBa4fRcBWnEHQjuXQ7rs2CFjd4Ar3nM+pWj4uG8936Z/kZdah2hCF6rGEIWqa0NYKuIA4lBsK02q2NjbieQ1vE/DmeSgb12xayoiBc7cXCjfLUqvdS+V/WTOLjzya0HcG6DwVeWevTukhe18OnNBUMrk3jzfx+zoE3gs2Hm786/cE5ZZ8uzkOO/w4BbxHQcFTbb7S2wbFoTmU5wZLWHbkpcjjMuyWBl+CSuS1hwHNBl+s8ihay8cfVCC5IQhakQhCEAhCEAgoQgqfSZsv+vXfKxoJlZ+1ioATjYD2R9oEt8V5ms0lHL2IQvN3Snsu2xXk4tFIrQDM3Kga4u/aN7g7PkHgc0Ejc8h6vyT1slDnooW7ZMIaW51CczS1J3fgq6tlP5peHmoS8pNc1IOf2a8vBV68p8jmuyFqb6K9pHWe82R1/Z2j9k8Vyxaxv4VqCO5xXobEvIEM5Eoc0lrg4ODhqC01BHcV6Zu7bSN13Ntj/d7TQc+sHZMY5l3xU/SrVo25vhrIHRV7Uowmm5hNHHxzA71SoI8DGimdPL86Jq+3vmeZpdXdqm4e6O4DIKUibUDLN3wGq8rn5PK6enxcfhD+7I/gpaFlAmN2R6ngfUqQeaKGM62r5LutQu1toe1pywuDsQ1AbqAeeh5Eq3tCr9xZP81YVu+NPx2y8vsLTaLU1gq4gDn8uK0XnejYWYnanJrRq48Aqha7we9+J+ZOQaNGDhyV+WfirkT9tv46Rig94jPwH3qAt1uLtSXHiT+aJHOq3Wo8h+KIIM6+pFD+CouVqWoawWOrquzJ3ffwUs2zaV3aDcFjA0NdTcdDz71ukfnQea5C0rHUOeaxc8OOqI6A802mfR3MpXDsFYOPimlrtYAoNeA+ZUab1e44GNdK73IxiI7yN3l3rrqVdatwP55lR1qttBn9w+8/nJPrt2ctMhrKBC3hUF3gBl5lWWw7MwRZhmJ3vP7R9cgpTC03pQf8sn3T/CPuSLqPVhC7/EbZoTO7r2inYySKRr2PGJha4HEN9N+W/gndVegVCEIBCEIBCEIBVbpC2MZeNlLKATMxOhf7r6aHi12hHcdytKKIPKNjvN0LjFK0scwlpa6oLSNxrvUtFeTXHWu9dJ6V+i39cDrVZWgWlo7bAMrQAMtP6QAUB3jLguDQTuaaGoINM8iDwIXLHZV3fbsqHRQF5T68Fi62VAqou12qqSJWsYHdqq6Ds3C4x0eT1dQ4MOheBQOpxoVR7jsZklaNwoT37gusWRjBll2G6cTStFm+RnqajT8bj3+VbbPZy4tad5xOPAA5BTFg7bnO+i3sjuGp80wiBawH6TjV3KugClXRCKLAOAr8/Ved9teX6PrvHYrxJKcPWiyCjGDlVOCFZJ0y5eywS4TUbiD5aqTvXaWOGg9uQgEMG6uhcfohQ8jtVXrfC4Tm0VLgQBI3g1tGhw5ga8Qr+Ll8JpXlx+XZ8bQ+aYvl13AVoBwHAJ+Yg5pGvdotccYIy05cFuhy10/Oit99qTGx9l1Dru/BSJIHMpvJHVw3c962NNDn6rkKSV1KErZLaKeKZ3hNRtfSvzWqK1NkjFD8/Dmuhw60gCozKZ/rDpJGtoAa0AGbj8k8sGzE0hzrHHxOrhybr4mncrTdtxxQZsb2t73ZuPju8FKYXL25vSDs+w+I4p5XOzrhZ2W03Cuqsliu+OJuGNjWt+qNeZO8pyhX44yIkolQhSAhCEHi2K0OaQWuc0t0IcQW11wkaKw2TpIvKJuFltnplk54fSm4F4JCrVUqDpF09PV4RNDZGwz0+k9pY89/VkDxopiP9IybD2rHGXcpngeRaSuPpEHdbh/SFifIW2uzuiafZfE4y044mkA+Ve5Wew9NV1yEAzujJ/rYpGDxdQgea8yIBQevbq2wsdpdgs9qhlfrhZI0uoPq6p+y8oi7AJIy8atD2lw7xWq8aB5GYyPwQzjv470HtMuS1XkK7tr7ZZxSG1Txjg2V2HyNQp2x9Md6R/7Tj5SRRO9Q0H1Qen6rk3Sz0XMlbJbbNhZK0F8rCQ1koANXjcJPR3frVLs6drwMjGvbA8FwB/ZuaSDrQh2STarbG02w0ldRn9Uyoj7yK1ceZUblIswwuXaix2c0q7Lkm05GgCmjY3yYsABpUmpostkboM84Lm1Yw1IIyJ3BR89S1P8Aj7mMXDYLZ0RwGaTI0LzUeyAMh5Zp9s/YzK8yZ4TiceYqaLZtBbuxHY4fbk9sjcwa+G5TtGWWyPNKUbhaPeJyAHOqwZ3y7v224/hNRH3facZpwdXwByUvbjkKmtT80w2Zu4tYXO1NB4AfeVjeU9bS2NueEGo4VWe/2W9XLSwwyg4aaUWy0WwMFTuTOFhDajRU+37Qme2iBterjzduxu+4Kc3ZpTMJctLtDLVuI71mIq5Ur+K1WdlWgc1IijUxx37VZ3XpEWUmJ/UnSlWH6vu+CfA0zTa931aXj2mdoeGo8qrCS24mimeIVaACfQarTx3bPnjrs4nfvFPkmdrtRaQR48f8E6u/Y2eUYrRM6Np0jjDcWv0nZgdwU3Zti7O0guD5KaCRxc0c8OQJ71fOO1Dau2G732ttG0w1zca4R3e8e5Wa5dlYrOAc3v8Aefu+yNAphkYAAGQG4ZBZUVswkRtIEqEKbgQhCAQhCAQhCDxQiqxCWqDIJVhVKgyQkxILkATuWSwasqoFKQJMSyBQPLpH7aP7Q+aslqfhrxp68FB7PNrO0+6HHyb+IU9Y4jaLT9Vqo5Ortq4f6dftogDo4w3V7z8Vc7IWXfZCXUxUrXe5xUVddlZLa3l1MMQNBz4phtfM+Z8bW0MVaDPU1ofmqrPPU+miSYzf/Fh2RgMhdM/OSV2vutG5T98P6+eOFp7EXbfzeR2W+AqfEJLGxtlsnWEey3IcToAmVw4vacTicS5x4k5+miy5Xu2LMZ5f6WC8r0bZbM+V1Ow2oHE/RHiVA7HWZ8jRNL7cnaP941p3aJjtpa+vtMFkHsikktOA9lvx8wrPc8gDeApl4Ll6kRxl7sLtFenUxZe04ho5F29Um7O1eOKmrG+mWalb2t4nMjeBGH+4fnn5qNMojtcMu5zcJ72n7j6Jh9z9r8cNR0KzTjGwcwpOWgUVO3E1jmUGmetPBEccj3BjTjceQaBz5Ls3jPFjzx3d/o4ig62QRt31ryG8qxXJs/FZmhrKuIFMTzV1OHLwWy6LnEDeLzTE7jyHABSK3cHF4Td9snJn5XolEqELQrCEIQCEIQCEIQCEIQCEIQeJkKYi2PtrxVtjtJHKCX/pUjYei+85RVtimH2w2L/5HAoKslqr1/mTvX+zs/8AUQ/9Sb2noevRjqfqrnc2SROHniyQU0lIAui2PoHvJ7QS2CM+6+arh34GuHqtzugC8R9Kyn/zX/ONBzdqRX//ADH3pip1UVPe6+Og+fop27/0dLQ4VmtULDwYx8nqcPwQcjSgrtH/AHbz/bf/AGP/ANpvP+jlNXsWyMj60T2/BxQcyuS0YHPI1wkedPuXQNiruDY3PdSruK2X30LvsNjfaDaGyOjNXtEZa0sq0DCSa4gSTnkfBa9n7dSOiyfK349NvxZuoLaG534nyDsCtcjm7yWGzAdI+ON1MMZJHifln5qU2rt9WUWXRxC0ve40qCBQ8KKOOVvH2tuGuXSy7SSl36vBuc7GfssGXrRTEcLYYS9xoGip8FAxu620ueDVrasZ4ONfVN9ur1OFlnbq6hdThuHiVmstsxXZTU6MtlmG02qa0O+m6jeQGg8gFcrwpFHQe07Lw3qK2YsAiY0aECpJ80tstRklPAaeCjyXd27jx1qbd4DqhNrwurG17dPpNI+iQQR8/NTEDqgFLIzLvVflZ2st7b9m3TStZA8ABxpjqCQOJG80C6Jdl0sgbRmZOrjSp76Km7I3rYY6mrmzCrSHguz3lmEaVrzCu8F5RvaHNe0g6Gq9Pgxmt328z5Gdt6modIWtswIyIPcQVUtqOlSxWCXqpnPfJq5sTMZjB0x1IAJ4ZnktLKuKFRLJ02XW/Wd0f/iQyj1a0hSdj6TbtlphtsAr7ziw+TwEFoQmllvaGX93LG/7MjHfAp0XIFQkBSoBCEIBCEIBCEIBFEIQCKIQgEIQgKIQhAIQm1vt7IWOkkIaxoqSfgOJO4IK30pyUuu0NHtPDGgb3EvbkBvyBOS45ccZGTgWng4FvlXVdDtkr7dN1jwAxtRGzXAD9I8XHf5BS8d0sLMLmg8qad3A9y5y8Pnjr7W8PN/HluuSbQWLE0UVZicWPo1xbUgEgkZV5Lrd+bKlgLmVczeNXN+8c1TXbKYnk6LFjleP8c27LXJ+eC0Wd8cVnDqghoBxCldNK76qltvHrLV1s2mLvoB7K1X5dLoqFpJaN2dPJaLHaAQpY4zXlHbnd6q+3lfjeqAiOdKYqUomdmtFcDxuND4quyW+pA5KSuybskc6rLyYam2jDKelpsTeyRwJTpzeymVmtAw5ak/gnr5OxX86LLUcvaMsjKzMiZ7cz6V91tCXu8ACe8hdGisoAAbk0fDj3qh7FRiS3SS6iOGg5OkdQnyafNdArlRexw46xeb8jPeWv0hdqb0ZZLLLMBm1vZ4l5yZn30K80WucveXuJLnEkkmpJOZOfNdq6a7aW2WKMaOkqeeEZeq4hI5aGdiSglYpUCNNDUZHlkpa7tprVD+5tU8f2ZXgeVaeYUQ4oY6iC8WTpkvSP/acY/3kUTvUAH1U5YP0g7a2nWwwSDkHxH0c4ei5cUmJB3iwfpDwEgTWWVnExvZKPI4SrTd3S9dk1P8ASmxk/Rla+IjxIp6rzAHIBQexLBfUE/7maKTL+jka899AU+qvGVnkLHBzCWuGjmktcOYcMwp1m3V4D/bbV/x5D8Sg9YIXlL/t9eH9ttP/ABn/AHoQerUIQgEIQgEIQgEITa2W9kTcUj2sbxcQB+KDbNKGtLnEAAVJOgA3rnl73i63SilRA09gb3H33c+HBZX9tA62Wj9XhP8Ao7WhxkHsyPqeydCWjlv8E5scQZQEAHiPZPIH5FXY467rmzqw2YMAAGidUWLAtzWLlcYhqiL3uVo7bB9ofMKaJotEr8jXn/gquXjnJjpPjzuGW4o95WNpaQaGq5neLOqlOHSq6XaLvtM8r4rPE5+EkYz2YxzLjlpuFVnauhaTqsfXNfaKglhGGKlM2h1K4q/SNBy3rD8fjzw3tu5eTG6m3ORC+jXlpAPH0ryNFM3UMQyO9XXaHY2SK6p3y4TK3qXUbmGMjfnnvNHGvcqbcY7Kc+5iu4cpcrpNRWrDkBUp3brU4ROJBHZJHPJR9li7dVYInZxkn2XMPd2gvP8AuL87qInowvENdaQciREc8jQF3FX8XmOI81M31czLTHhcS01BDhSo89RyVUtHR1N/R2ltPrRmo7sLl70k08TK23dU/pnlDoIiM6O+K4y8rtO3nR7bG2WRwc2ZjG4zhqHANzdRpriyB0K4m4/n8/nRAVS4lgiqOMikqkqhBm1yUrWsgUCgpcSxqiqDMSLY1y0JA5A7SrT1iEHtJCEIBCEIBCQuyqqXtB0lMif1dnYZn73VpE08KjN3hlzXZjb6Fj2gvhtlgfK4F2GlGjV7nENa0cSSVQLwsElqdjndmRkPcHut3D5rdBfU1scOtoA01oG0aDTUcTQnPmp6OAAK6Tw/yje1Vh2Mjr2TK13vB7q+Wif3bapIpeotNDWvVygZSDgRucN4U+ANwTe8bCJmYTkRm0jUOGhUvK3243MGE03efl93knEjwAmd2yudEK0Lm1aR3LCefDWvePEkU9FXY63ST8VE228HOPVwMdJIcgG6Cu9ztGjmVPXbchl7ctQ36LNCR9ZT8FmawUY1rRwAoPRR8nTO4buMFnjjccTgKuO4ucSXU5VNPBSCVIVB1FbT4DZJmyOa1r43sq4gVLmEADnVco2f2SLWu614q0B2FnAtB1PI7huKsnSFNJ+stY4nqzH2KHKtSHH7QJbnwITe5p8RZ/vIqcqioPxCo5O+q0cWVx9HlnuKJrmilat1dnnofiCn0FnYWt7I3tOQ1/xBWiB5McZOoIB/vDD/ADAJ17wH2x45n1DlTMZC52+6n7jlJDgSTSlK7hmpQKCuaajyPe0+I+anQtWF3FGXsPFRRch2w6A2TPMthkEJNSYpATFU+45vaYOWY7tF19Cm48s23ogvSNxb+queB9KN0b2kcswfAgFQF8bL2qy/6xZ5Yhxcwhp7nDs+q9irB0QIIIBB1BzB8Cg8UhC9bXp0eXfaDilskLne8GYCe8soT4qqXx0AWGWphdLZ3HSj+tYP7r8/+ZB50QulbQ9A9ugqYCy0t1oykcn8DzQ+DiVSrbsnbIQTLZbQxo1LongCnE0QRZSIIQgUJEIQCEIQe2UIUbe9/wANmaDM8Nro0Zud3NGZ70Eg59FX7dtnGKiIdYdMVaMr3/S8FSdrL8mt3YjeY7OaVaMnPHF7q5j6oy4rddN3hrA0VNFfjxdbqNqWt16yTtLXu7J1a3IHkd5TWGwAey1tO5OorOOCctwhS3J6DaGTDlSngn0b6rGQNIotMbKaLgdtWxp3JtDJ+SszaGnKuXqVAZQswg04kkp1dlz9ZIJpDVuECNm4AE9s8zwTG0uqKDT4qyXTHSGP7I9c/muZXp2HQCVCFU6EIQuio9I9irZ2SgZxvH8LtR5hvkqfcr6Nj+rJIzzzH8q6fftg66zyx73NNO8Zt9QFym7HEMkHuyRO86A/zHzVXJFvH6WYD980cSR4gPHqnUclS124tI8u18C5NrP+872MJ8KtWdn/AHY+q4A+BLCs6diQscha5p4Gn8LqH0VqCqVaHyP8Qp8QrRYpcUbTy+GXyV/EpybkIQrkQhCEAhCECURhSoQU/aToqu+2VL4RHIf6WH9k/vIaMLvELl20n6P9piBdZJW2gD6DgI5acjXC4/wr0CiiDxzeuzNqs3+sWeWIHe9jmt/i09VGVXteSIOBDgCDqCAQe8HVUbabodsFrBLY/wBXk9+ANYD9qP2XDyPNB5hQuwS/o6TVOG1xkbiYXg+IxIQdM2y20FlPUxAOnc2vaBwxtNQHH3q0OQ8VRIbPJO8vccb3aucdfuHIIQtfHjJjtC+03YtnN7z4DRTcNkDcgEiFHK13TcY6IaxCFAa5pcI0UfbLpM7mPD3MLAfZ3glCFP1A/bdZpQuJ701mud5rR1EIVcyo3XdY3l7Y3Uz3jgNfRXRraAAaIQo53t2MkIQoOhCEIEK4zYZP35+wfJwPyQhVcizD7WZjv2jDxYfR4PzTiP2ZBwLv5q/NCFQnTsf/AF+B/FT9zvrHTgT96EK3j9qqfoQhXohCEIBCEIBCEIBCEIBCEIBCEIP/2Q=="/>
          <p:cNvSpPr>
            <a:spLocks noChangeAspect="1" noChangeArrowheads="1"/>
          </p:cNvSpPr>
          <p:nvPr/>
        </p:nvSpPr>
        <p:spPr bwMode="auto">
          <a:xfrm>
            <a:off x="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5" name="Picture 4" descr="voluntary.jpg"/>
          <p:cNvPicPr>
            <a:picLocks noChangeAspect="1"/>
          </p:cNvPicPr>
          <p:nvPr/>
        </p:nvPicPr>
        <p:blipFill>
          <a:blip r:embed="rId3" cstate="print"/>
          <a:stretch>
            <a:fillRect/>
          </a:stretch>
        </p:blipFill>
        <p:spPr>
          <a:xfrm>
            <a:off x="4876800" y="3886200"/>
            <a:ext cx="3657600" cy="2434917"/>
          </a:xfrm>
          <a:prstGeom prst="rect">
            <a:avLst/>
          </a:prstGeom>
        </p:spPr>
      </p:pic>
    </p:spTree>
    <p:custDataLst>
      <p:tags r:id="rId1"/>
    </p:custDataLst>
  </p:cSld>
  <p:clrMapOvr>
    <a:masterClrMapping/>
  </p:clrMapOvr>
  <p:transition advTm="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par>
                                <p:cTn id="9" presetID="3" presetClass="emph" presetSubtype="2" fill="hold" grpId="1" nodeType="withEffect">
                                  <p:stCondLst>
                                    <p:cond delay="0"/>
                                  </p:stCondLst>
                                  <p:childTnLst>
                                    <p:animClr clrSpc="rgb" dir="cw">
                                      <p:cBhvr override="childStyle">
                                        <p:cTn id="10" dur="3000" fill="hold"/>
                                        <p:tgtEl>
                                          <p:spTgt spid="2"/>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Peer Support is Voluntary.</a:t>
            </a:r>
          </a:p>
        </p:txBody>
      </p:sp>
      <p:sp>
        <p:nvSpPr>
          <p:cNvPr id="3" name="Content Placeholder 2"/>
          <p:cNvSpPr>
            <a:spLocks noGrp="1"/>
          </p:cNvSpPr>
          <p:nvPr>
            <p:ph idx="1"/>
          </p:nvPr>
        </p:nvSpPr>
        <p:spPr>
          <a:xfrm>
            <a:off x="457200" y="1676400"/>
            <a:ext cx="8229600" cy="4953000"/>
          </a:xfrm>
        </p:spPr>
        <p:txBody>
          <a:bodyPr>
            <a:normAutofit fontScale="92500" lnSpcReduction="10000"/>
          </a:bodyPr>
          <a:lstStyle/>
          <a:p>
            <a:pPr marL="0" indent="0">
              <a:buNone/>
            </a:pPr>
            <a:r>
              <a:rPr lang="en-US" sz="4400" dirty="0"/>
              <a:t>Peer Recovery Specialists:</a:t>
            </a:r>
          </a:p>
          <a:p>
            <a:pPr marL="411480" lvl="1" indent="0">
              <a:buFont typeface="Wingdings" pitchFamily="2" charset="2"/>
              <a:buChar char="§"/>
            </a:pPr>
            <a:r>
              <a:rPr lang="en-US" sz="3600" dirty="0"/>
              <a:t>Respect the rights of those they support</a:t>
            </a:r>
          </a:p>
          <a:p>
            <a:pPr marL="411480" lvl="1" indent="0">
              <a:buFont typeface="Wingdings" pitchFamily="2" charset="2"/>
              <a:buChar char="§"/>
            </a:pPr>
            <a:r>
              <a:rPr lang="en-US" sz="3600" dirty="0"/>
              <a:t>Have the right to choose not to work with individuals if they know they cannot provide effective support for that person</a:t>
            </a:r>
          </a:p>
          <a:p>
            <a:pPr marL="411480" lvl="1" indent="0">
              <a:buFont typeface="Wingdings" pitchFamily="2" charset="2"/>
              <a:buChar char="§"/>
            </a:pPr>
            <a:r>
              <a:rPr lang="en-US" sz="3600" dirty="0"/>
              <a:t>Do not force</a:t>
            </a:r>
          </a:p>
          <a:p>
            <a:pPr marL="411480" lvl="1" indent="0">
              <a:buFont typeface="Wingdings" pitchFamily="2" charset="2"/>
              <a:buChar char="§"/>
            </a:pPr>
            <a:r>
              <a:rPr lang="en-US" sz="3600" dirty="0"/>
              <a:t>Advocate for choice when they observe coercion</a:t>
            </a:r>
          </a:p>
        </p:txBody>
      </p:sp>
    </p:spTree>
    <p:custDataLst>
      <p:tags r:id="rId1"/>
    </p:custDataLst>
  </p:cSld>
  <p:clrMapOvr>
    <a:masterClrMapping/>
  </p:clrMapOvr>
  <p:transition advTm="1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7" presetClass="entr" presetSubtype="4"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0"/>
                            </p:stCondLst>
                            <p:childTnLst>
                              <p:par>
                                <p:cTn id="15" presetID="7" presetClass="entr" presetSubtype="4"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7000"/>
                            </p:stCondLst>
                            <p:childTnLst>
                              <p:par>
                                <p:cTn id="20" presetID="7" presetClass="entr" presetSubtype="4"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rmAutofit/>
          </a:bodyPr>
          <a:lstStyle/>
          <a:p>
            <a:pPr algn="ctr"/>
            <a:r>
              <a:rPr lang="en-US" b="1" u="sng" dirty="0"/>
              <a:t>Peer Support is Hopeful</a:t>
            </a:r>
          </a:p>
        </p:txBody>
      </p:sp>
      <p:sp>
        <p:nvSpPr>
          <p:cNvPr id="3" name="Content Placeholder 2"/>
          <p:cNvSpPr>
            <a:spLocks noGrp="1"/>
          </p:cNvSpPr>
          <p:nvPr>
            <p:ph idx="1"/>
          </p:nvPr>
        </p:nvSpPr>
        <p:spPr>
          <a:xfrm>
            <a:off x="609600" y="1600200"/>
            <a:ext cx="7620000" cy="1477963"/>
          </a:xfrm>
          <a:ln w="57150">
            <a:solidFill>
              <a:schemeClr val="tx1"/>
            </a:solidFill>
          </a:ln>
        </p:spPr>
        <p:txBody>
          <a:bodyPr>
            <a:normAutofit/>
          </a:bodyPr>
          <a:lstStyle/>
          <a:p>
            <a:pPr lvl="1">
              <a:buNone/>
            </a:pPr>
            <a:endParaRPr lang="en-US" sz="1100" dirty="0"/>
          </a:p>
          <a:p>
            <a:pPr marL="0" indent="0">
              <a:buNone/>
            </a:pPr>
            <a:r>
              <a:rPr lang="en-US" dirty="0"/>
              <a:t>A Peer Recovery Specialist is a living example of recovery in action.</a:t>
            </a:r>
          </a:p>
          <a:p>
            <a:pPr lvl="3"/>
            <a:endParaRPr lang="en-US" dirty="0"/>
          </a:p>
          <a:p>
            <a:pPr lvl="1"/>
            <a:endParaRPr lang="en-US" dirty="0"/>
          </a:p>
          <a:p>
            <a:endParaRPr lang="en-US" dirty="0"/>
          </a:p>
        </p:txBody>
      </p:sp>
      <p:sp>
        <p:nvSpPr>
          <p:cNvPr id="7" name="TextBox 6"/>
          <p:cNvSpPr txBox="1"/>
          <p:nvPr/>
        </p:nvSpPr>
        <p:spPr>
          <a:xfrm>
            <a:off x="838200" y="3352800"/>
            <a:ext cx="4419600" cy="2677656"/>
          </a:xfrm>
          <a:prstGeom prst="rect">
            <a:avLst/>
          </a:prstGeom>
          <a:noFill/>
          <a:ln w="38100">
            <a:solidFill>
              <a:schemeClr val="tx1"/>
            </a:solidFill>
          </a:ln>
        </p:spPr>
        <p:txBody>
          <a:bodyPr wrap="square" rtlCol="0">
            <a:spAutoFit/>
          </a:bodyPr>
          <a:lstStyle/>
          <a:p>
            <a:pPr marL="0" lvl="1">
              <a:spcBef>
                <a:spcPts val="0"/>
              </a:spcBef>
              <a:buClr>
                <a:schemeClr val="accent1"/>
              </a:buClr>
              <a:buSzPct val="70000"/>
            </a:pPr>
            <a:r>
              <a:rPr lang="en-US" sz="2800" dirty="0"/>
              <a:t>Hope in recovery is inspired by knowing that another person, the Peer Recovery Specialist, is having a regular and satisfying life.</a:t>
            </a:r>
          </a:p>
        </p:txBody>
      </p:sp>
      <p:pic>
        <p:nvPicPr>
          <p:cNvPr id="6" name="Picture 5" descr="hope.jpg"/>
          <p:cNvPicPr>
            <a:picLocks noChangeAspect="1"/>
          </p:cNvPicPr>
          <p:nvPr/>
        </p:nvPicPr>
        <p:blipFill>
          <a:blip r:embed="rId3" cstate="print"/>
          <a:stretch>
            <a:fillRect/>
          </a:stretch>
        </p:blipFill>
        <p:spPr>
          <a:xfrm>
            <a:off x="5867400" y="3657600"/>
            <a:ext cx="2464827" cy="2752080"/>
          </a:xfrm>
          <a:prstGeom prst="rect">
            <a:avLst/>
          </a:prstGeom>
        </p:spPr>
      </p:pic>
    </p:spTree>
    <p:custDataLst>
      <p:tags r:id="rId1"/>
    </p:custDataLst>
  </p:cSld>
  <p:clrMapOvr>
    <a:masterClrMapping/>
  </p:clrMapOvr>
  <p:transition advTm="12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par>
                                <p:cTn id="9" presetID="3" presetClass="emph" presetSubtype="2" fill="hold" grpId="1" nodeType="withEffect">
                                  <p:stCondLst>
                                    <p:cond delay="0"/>
                                  </p:stCondLst>
                                  <p:childTnLst>
                                    <p:animClr clrSpc="rgb" dir="cw">
                                      <p:cBhvr override="childStyle">
                                        <p:cTn id="10" dur="2000" fill="hold"/>
                                        <p:tgtEl>
                                          <p:spTgt spid="2"/>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Peer Support is Hopeful</a:t>
            </a:r>
          </a:p>
        </p:txBody>
      </p:sp>
      <p:sp>
        <p:nvSpPr>
          <p:cNvPr id="3" name="Content Placeholder 2"/>
          <p:cNvSpPr>
            <a:spLocks noGrp="1"/>
          </p:cNvSpPr>
          <p:nvPr>
            <p:ph idx="1"/>
          </p:nvPr>
        </p:nvSpPr>
        <p:spPr/>
        <p:txBody>
          <a:bodyPr>
            <a:normAutofit/>
          </a:bodyPr>
          <a:lstStyle/>
          <a:p>
            <a:pPr marL="0" indent="0">
              <a:buNone/>
            </a:pPr>
            <a:r>
              <a:rPr lang="en-US" sz="3600" dirty="0"/>
              <a:t>Peer Recovery Specialists:</a:t>
            </a:r>
          </a:p>
          <a:p>
            <a:pPr marL="411480" lvl="1" indent="0">
              <a:buFont typeface="Wingdings" pitchFamily="2" charset="2"/>
              <a:buChar char="§"/>
            </a:pPr>
            <a:r>
              <a:rPr lang="en-US" sz="3200" dirty="0"/>
              <a:t>Tell strategic stories of their own personal recovery </a:t>
            </a:r>
          </a:p>
          <a:p>
            <a:pPr marL="411480" lvl="1" indent="0">
              <a:buFont typeface="Wingdings" pitchFamily="2" charset="2"/>
              <a:buChar char="§"/>
            </a:pPr>
            <a:r>
              <a:rPr lang="en-US" sz="3200" dirty="0"/>
              <a:t>Model recovery behaviors at work</a:t>
            </a:r>
          </a:p>
          <a:p>
            <a:pPr marL="411480" lvl="1" indent="0">
              <a:buFont typeface="Wingdings" pitchFamily="2" charset="2"/>
              <a:buChar char="§"/>
            </a:pPr>
            <a:r>
              <a:rPr lang="en-US" sz="3200" dirty="0"/>
              <a:t>Help others reframe life challenges as opportunities for personal growth</a:t>
            </a:r>
          </a:p>
        </p:txBody>
      </p:sp>
    </p:spTree>
    <p:custDataLst>
      <p:tags r:id="rId1"/>
    </p:custDataLst>
  </p:cSld>
  <p:clrMapOvr>
    <a:masterClrMapping/>
  </p:clrMapOvr>
  <p:transition advTm="10156"/>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t>Peer Support is Open-Minded</a:t>
            </a:r>
          </a:p>
        </p:txBody>
      </p:sp>
      <p:sp>
        <p:nvSpPr>
          <p:cNvPr id="3" name="Content Placeholder 2"/>
          <p:cNvSpPr>
            <a:spLocks noGrp="1"/>
          </p:cNvSpPr>
          <p:nvPr>
            <p:ph idx="1"/>
          </p:nvPr>
        </p:nvSpPr>
        <p:spPr>
          <a:xfrm>
            <a:off x="609600" y="1600200"/>
            <a:ext cx="6781800" cy="4876800"/>
          </a:xfrm>
          <a:ln w="44450">
            <a:solidFill>
              <a:schemeClr val="tx1"/>
            </a:solidFill>
          </a:ln>
        </p:spPr>
        <p:txBody>
          <a:bodyPr>
            <a:normAutofit/>
          </a:bodyPr>
          <a:lstStyle/>
          <a:p>
            <a:pPr marL="0" indent="0">
              <a:buNone/>
            </a:pPr>
            <a:r>
              <a:rPr lang="en-US" dirty="0"/>
              <a:t>Being judged can be emotionally distressing and harmful.  </a:t>
            </a:r>
          </a:p>
          <a:p>
            <a:pPr marL="0" indent="0">
              <a:buNone/>
            </a:pPr>
            <a:endParaRPr lang="en-US" dirty="0"/>
          </a:p>
          <a:p>
            <a:pPr marL="0" indent="0">
              <a:buNone/>
            </a:pPr>
            <a:r>
              <a:rPr lang="en-US" dirty="0"/>
              <a:t>Peer supporters are non-judgmental and hold individuals  in unconditional positive regard, with an open mind, a compassionate heart and full acceptance of each person as a unique individual.</a:t>
            </a:r>
          </a:p>
        </p:txBody>
      </p:sp>
      <p:pic>
        <p:nvPicPr>
          <p:cNvPr id="4" name="Picture 3" descr="open minded.jpg"/>
          <p:cNvPicPr>
            <a:picLocks noChangeAspect="1"/>
          </p:cNvPicPr>
          <p:nvPr/>
        </p:nvPicPr>
        <p:blipFill>
          <a:blip r:embed="rId3" cstate="print"/>
          <a:stretch>
            <a:fillRect/>
          </a:stretch>
        </p:blipFill>
        <p:spPr>
          <a:xfrm>
            <a:off x="7173191" y="1600200"/>
            <a:ext cx="1676400" cy="2048016"/>
          </a:xfrm>
          <a:prstGeom prst="rect">
            <a:avLst/>
          </a:prstGeom>
        </p:spPr>
      </p:pic>
      <p:pic>
        <p:nvPicPr>
          <p:cNvPr id="5" name="Picture 2" descr="C:\Users\jng65473\Pictures\open mind .png"/>
          <p:cNvPicPr>
            <a:picLocks noChangeAspect="1" noChangeArrowheads="1"/>
          </p:cNvPicPr>
          <p:nvPr/>
        </p:nvPicPr>
        <p:blipFill>
          <a:blip r:embed="rId4" cstate="print"/>
          <a:srcRect/>
          <a:stretch>
            <a:fillRect/>
          </a:stretch>
        </p:blipFill>
        <p:spPr bwMode="auto">
          <a:xfrm>
            <a:off x="6400800" y="5493826"/>
            <a:ext cx="2667000" cy="983174"/>
          </a:xfrm>
          <a:prstGeom prst="rect">
            <a:avLst/>
          </a:prstGeom>
          <a:noFill/>
        </p:spPr>
      </p:pic>
    </p:spTree>
    <p:custDataLst>
      <p:tags r:id="rId1"/>
    </p:custDataLst>
  </p:cSld>
  <p:clrMapOvr>
    <a:masterClrMapping/>
  </p:clrMapOvr>
  <p:transition advTm="1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3" presetClass="emph" presetSubtype="2" fill="hold" grpId="1" nodeType="withEffect">
                                  <p:stCondLst>
                                    <p:cond delay="0"/>
                                  </p:stCondLst>
                                  <p:childTnLst>
                                    <p:animClr clrSpc="rgb" dir="cw">
                                      <p:cBhvr override="childStyle">
                                        <p:cTn id="10" dur="2000" fill="hold"/>
                                        <p:tgtEl>
                                          <p:spTgt spid="2"/>
                                        </p:tgtEl>
                                        <p:attrNameLst>
                                          <p:attrName>style.color</p:attrName>
                                        </p:attrNameLst>
                                      </p:cBhvr>
                                      <p:to>
                                        <a:schemeClr val="hlink"/>
                                      </p:to>
                                    </p:animClr>
                                  </p:childTnLst>
                                </p:cTn>
                              </p:par>
                            </p:childTnLst>
                          </p:cTn>
                        </p:par>
                        <p:par>
                          <p:cTn id="11" fill="hold">
                            <p:stCondLst>
                              <p:cond delay="2000"/>
                            </p:stCondLst>
                            <p:childTnLst>
                              <p:par>
                                <p:cTn id="12" presetID="53" presetClass="entr" presetSubtype="0"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0"/>
                                        <p:tgtEl>
                                          <p:spTgt spid="3">
                                            <p:txEl>
                                              <p:pRg st="0" end="0"/>
                                            </p:txEl>
                                          </p:spTgt>
                                        </p:tgtEl>
                                      </p:cBhvr>
                                    </p:animEffect>
                                  </p:childTnLst>
                                </p:cTn>
                              </p:par>
                            </p:childTnLst>
                          </p:cTn>
                        </p:par>
                        <p:par>
                          <p:cTn id="17" fill="hold">
                            <p:stCondLst>
                              <p:cond delay="7000"/>
                            </p:stCondLst>
                            <p:childTnLst>
                              <p:par>
                                <p:cTn id="18" presetID="53"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5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2" dur="5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Peer Support is Open-Minded.</a:t>
            </a:r>
          </a:p>
        </p:txBody>
      </p:sp>
      <p:sp>
        <p:nvSpPr>
          <p:cNvPr id="3" name="Content Placeholder 2"/>
          <p:cNvSpPr>
            <a:spLocks noGrp="1"/>
          </p:cNvSpPr>
          <p:nvPr>
            <p:ph idx="1"/>
          </p:nvPr>
        </p:nvSpPr>
        <p:spPr>
          <a:xfrm>
            <a:off x="457200" y="1646237"/>
            <a:ext cx="8229600" cy="4754563"/>
          </a:xfrm>
        </p:spPr>
        <p:txBody>
          <a:bodyPr>
            <a:normAutofit/>
          </a:bodyPr>
          <a:lstStyle/>
          <a:p>
            <a:pPr marL="0" indent="0">
              <a:buNone/>
            </a:pPr>
            <a:r>
              <a:rPr lang="en-US" sz="3600" dirty="0"/>
              <a:t>Peer Recovery Specialists:</a:t>
            </a:r>
            <a:endParaRPr lang="en-US" sz="3200" dirty="0"/>
          </a:p>
          <a:p>
            <a:pPr marL="411480" lvl="1" indent="0">
              <a:buFont typeface="Wingdings" pitchFamily="2" charset="2"/>
              <a:buChar char="§"/>
            </a:pPr>
            <a:r>
              <a:rPr lang="en-US" sz="3600" dirty="0"/>
              <a:t>Embrace differences</a:t>
            </a:r>
          </a:p>
          <a:p>
            <a:pPr marL="411480" lvl="1" indent="0">
              <a:buFont typeface="Wingdings" pitchFamily="2" charset="2"/>
              <a:buChar char="§"/>
            </a:pPr>
            <a:r>
              <a:rPr lang="en-US" sz="3600" dirty="0"/>
              <a:t>Respect individual’s right to choose</a:t>
            </a:r>
          </a:p>
          <a:p>
            <a:pPr marL="411480" lvl="1" indent="0">
              <a:buFont typeface="Wingdings" pitchFamily="2" charset="2"/>
              <a:buChar char="§"/>
            </a:pPr>
            <a:r>
              <a:rPr lang="en-US" sz="3600" dirty="0"/>
              <a:t>Connect with others where they are</a:t>
            </a:r>
          </a:p>
          <a:p>
            <a:pPr marL="411480" lvl="1" indent="0">
              <a:buFont typeface="Wingdings" pitchFamily="2" charset="2"/>
              <a:buChar char="§"/>
            </a:pPr>
            <a:r>
              <a:rPr lang="en-US" sz="3600" dirty="0"/>
              <a:t>Do not evaluate or assess</a:t>
            </a:r>
          </a:p>
        </p:txBody>
      </p:sp>
    </p:spTree>
    <p:custDataLst>
      <p:tags r:id="rId1"/>
    </p:custDataLst>
  </p:cSld>
  <p:clrMapOvr>
    <a:masterClrMapping/>
  </p:clrMapOvr>
  <p:transition advTm="1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mph" presetSubtype="0" fill="hold" nodeType="afterEffect">
                                  <p:stCondLst>
                                    <p:cond delay="0"/>
                                  </p:stCondLst>
                                  <p:childTnLst>
                                    <p:anim calcmode="discrete" valueType="str">
                                      <p:cBhvr override="childStyle">
                                        <p:cTn id="6" dur="1000" fill="hold"/>
                                        <p:tgtEl>
                                          <p:spTgt spid="3">
                                            <p:txEl>
                                              <p:pRg st="1" end="1"/>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par>
                          <p:cTn id="7" fill="hold">
                            <p:stCondLst>
                              <p:cond delay="1000"/>
                            </p:stCondLst>
                            <p:childTnLst>
                              <p:par>
                                <p:cTn id="8" presetID="10" presetClass="emph" presetSubtype="0" fill="hold" nodeType="afterEffect">
                                  <p:stCondLst>
                                    <p:cond delay="0"/>
                                  </p:stCondLst>
                                  <p:childTnLst>
                                    <p:anim calcmode="discrete" valueType="str">
                                      <p:cBhvr override="childStyle">
                                        <p:cTn id="9" dur="2000" fill="hold"/>
                                        <p:tgtEl>
                                          <p:spTgt spid="3">
                                            <p:txEl>
                                              <p:pRg st="2" end="2"/>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par>
                          <p:cTn id="10" fill="hold">
                            <p:stCondLst>
                              <p:cond delay="3000"/>
                            </p:stCondLst>
                            <p:childTnLst>
                              <p:par>
                                <p:cTn id="11" presetID="10" presetClass="emph" presetSubtype="0" fill="hold" nodeType="afterEffect">
                                  <p:stCondLst>
                                    <p:cond delay="0"/>
                                  </p:stCondLst>
                                  <p:childTnLst>
                                    <p:anim calcmode="discrete" valueType="str">
                                      <p:cBhvr override="childStyle">
                                        <p:cTn id="12" dur="3000" fill="hold"/>
                                        <p:tgtEl>
                                          <p:spTgt spid="3">
                                            <p:txEl>
                                              <p:pRg st="3" end="3"/>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par>
                          <p:cTn id="13" fill="hold">
                            <p:stCondLst>
                              <p:cond delay="6000"/>
                            </p:stCondLst>
                            <p:childTnLst>
                              <p:par>
                                <p:cTn id="14" presetID="10" presetClass="emph" presetSubtype="0" fill="hold" nodeType="afterEffect">
                                  <p:stCondLst>
                                    <p:cond delay="0"/>
                                  </p:stCondLst>
                                  <p:childTnLst>
                                    <p:anim calcmode="discrete" valueType="str">
                                      <p:cBhvr override="childStyle">
                                        <p:cTn id="15" dur="2000" fill="hold"/>
                                        <p:tgtEl>
                                          <p:spTgt spid="3">
                                            <p:txEl>
                                              <p:pRg st="4" end="4"/>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Peer Support is Empathetic</a:t>
            </a:r>
          </a:p>
        </p:txBody>
      </p:sp>
      <p:sp>
        <p:nvSpPr>
          <p:cNvPr id="3" name="Content Placeholder 2"/>
          <p:cNvSpPr>
            <a:spLocks noGrp="1"/>
          </p:cNvSpPr>
          <p:nvPr>
            <p:ph idx="1"/>
          </p:nvPr>
        </p:nvSpPr>
        <p:spPr>
          <a:xfrm>
            <a:off x="1219200" y="1905000"/>
            <a:ext cx="6705600" cy="3733799"/>
          </a:xfrm>
          <a:ln w="44450">
            <a:solidFill>
              <a:schemeClr val="tx1"/>
            </a:solidFill>
          </a:ln>
        </p:spPr>
        <p:txBody>
          <a:bodyPr>
            <a:normAutofit/>
          </a:bodyPr>
          <a:lstStyle/>
          <a:p>
            <a:pPr marL="0" indent="0">
              <a:buNone/>
            </a:pPr>
            <a:r>
              <a:rPr lang="en-US" dirty="0"/>
              <a:t>Peer Supporters do not assume that they know exactly what the other person is feeling even if they have experienced similar challenges.</a:t>
            </a:r>
          </a:p>
        </p:txBody>
      </p:sp>
      <p:pic>
        <p:nvPicPr>
          <p:cNvPr id="4" name="Picture 3" descr="empathy-.jpg"/>
          <p:cNvPicPr>
            <a:picLocks noChangeAspect="1"/>
          </p:cNvPicPr>
          <p:nvPr/>
        </p:nvPicPr>
        <p:blipFill>
          <a:blip r:embed="rId3" cstate="print"/>
          <a:stretch>
            <a:fillRect/>
          </a:stretch>
        </p:blipFill>
        <p:spPr>
          <a:xfrm>
            <a:off x="4114800" y="4038600"/>
            <a:ext cx="3429000" cy="2486199"/>
          </a:xfrm>
          <a:prstGeom prst="rect">
            <a:avLst/>
          </a:prstGeom>
        </p:spPr>
      </p:pic>
    </p:spTree>
    <p:custDataLst>
      <p:tags r:id="rId1"/>
    </p:custDataLst>
  </p:cSld>
  <p:clrMapOvr>
    <a:masterClrMapping/>
  </p:clrMapOvr>
  <p:transition advTm="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3" presetClass="emph" presetSubtype="2" fill="hold" grpId="1" nodeType="withEffect">
                                  <p:stCondLst>
                                    <p:cond delay="0"/>
                                  </p:stCondLst>
                                  <p:childTnLst>
                                    <p:animClr clrSpc="rgb" dir="cw">
                                      <p:cBhvr override="childStyle">
                                        <p:cTn id="10" dur="2000" fill="hold"/>
                                        <p:tgtEl>
                                          <p:spTgt spid="2"/>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94264"/>
          </a:xfrm>
        </p:spPr>
        <p:txBody>
          <a:bodyPr>
            <a:normAutofit/>
          </a:bodyPr>
          <a:lstStyle/>
          <a:p>
            <a:r>
              <a:rPr lang="en-US" dirty="0"/>
              <a:t>Peer Support is Empathetic.</a:t>
            </a:r>
          </a:p>
        </p:txBody>
      </p:sp>
      <p:sp>
        <p:nvSpPr>
          <p:cNvPr id="3" name="Content Placeholder 2"/>
          <p:cNvSpPr>
            <a:spLocks noGrp="1"/>
          </p:cNvSpPr>
          <p:nvPr>
            <p:ph idx="1"/>
          </p:nvPr>
        </p:nvSpPr>
        <p:spPr>
          <a:xfrm>
            <a:off x="152400" y="1676400"/>
            <a:ext cx="8763000" cy="4952999"/>
          </a:xfrm>
        </p:spPr>
        <p:txBody>
          <a:bodyPr>
            <a:normAutofit lnSpcReduction="10000"/>
          </a:bodyPr>
          <a:lstStyle/>
          <a:p>
            <a:pPr marL="0" indent="0">
              <a:buNone/>
            </a:pPr>
            <a:r>
              <a:rPr lang="en-US" sz="3600" dirty="0"/>
              <a:t>Peer Recovery Specialists:</a:t>
            </a:r>
          </a:p>
          <a:p>
            <a:pPr marL="411480" lvl="1" indent="0">
              <a:buFont typeface="Wingdings" pitchFamily="2" charset="2"/>
              <a:buChar char="§"/>
            </a:pPr>
            <a:r>
              <a:rPr lang="en-US" sz="3200" dirty="0"/>
              <a:t>Ask thoughtful questions and listen with sensitivity</a:t>
            </a:r>
          </a:p>
          <a:p>
            <a:pPr marL="411480" lvl="1" indent="0">
              <a:buFont typeface="Wingdings" pitchFamily="2" charset="2"/>
              <a:buChar char="§"/>
            </a:pPr>
            <a:r>
              <a:rPr lang="en-US" sz="3200" dirty="0"/>
              <a:t>Respond to what the other person is feeling</a:t>
            </a:r>
          </a:p>
          <a:p>
            <a:pPr marL="411480" lvl="1" indent="0">
              <a:buFont typeface="Wingdings" pitchFamily="2" charset="2"/>
              <a:buChar char="§"/>
            </a:pPr>
            <a:r>
              <a:rPr lang="en-US" sz="3200" dirty="0"/>
              <a:t>Openly and personally relate that recovery is a day to day involvement with life </a:t>
            </a:r>
          </a:p>
          <a:p>
            <a:pPr marL="411480" lvl="1" indent="0">
              <a:buFont typeface="Wingdings" pitchFamily="2" charset="2"/>
              <a:buChar char="§"/>
            </a:pPr>
            <a:r>
              <a:rPr lang="en-US" sz="3200" dirty="0"/>
              <a:t>Demonstrate that recovery  affects decisions but does not limit goals or needs</a:t>
            </a:r>
          </a:p>
          <a:p>
            <a:pPr lvl="1"/>
            <a:endParaRPr lang="en-US" dirty="0"/>
          </a:p>
          <a:p>
            <a:pPr lvl="1">
              <a:buNone/>
            </a:pPr>
            <a:endParaRPr lang="en-US" dirty="0"/>
          </a:p>
        </p:txBody>
      </p:sp>
    </p:spTree>
    <p:custDataLst>
      <p:tags r:id="rId1"/>
    </p:custDataLst>
  </p:cSld>
  <p:clrMapOvr>
    <a:masterClrMapping/>
  </p:clrMapOvr>
  <p:transition advTm="1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0"/>
                            </p:stCondLst>
                            <p:childTnLst>
                              <p:par>
                                <p:cTn id="21" presetID="2" presetClass="entr" presetSubtype="4"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Peer Support is Respectful</a:t>
            </a:r>
          </a:p>
        </p:txBody>
      </p:sp>
      <p:sp>
        <p:nvSpPr>
          <p:cNvPr id="3" name="Content Placeholder 2"/>
          <p:cNvSpPr>
            <a:spLocks noGrp="1"/>
          </p:cNvSpPr>
          <p:nvPr>
            <p:ph idx="1"/>
          </p:nvPr>
        </p:nvSpPr>
        <p:spPr>
          <a:xfrm>
            <a:off x="1676400" y="1981200"/>
            <a:ext cx="6324600" cy="2895600"/>
          </a:xfrm>
          <a:ln w="44450">
            <a:solidFill>
              <a:schemeClr val="tx1"/>
            </a:solidFill>
          </a:ln>
        </p:spPr>
        <p:txBody>
          <a:bodyPr>
            <a:normAutofit/>
          </a:bodyPr>
          <a:lstStyle/>
          <a:p>
            <a:pPr marL="0" indent="0">
              <a:buNone/>
            </a:pPr>
            <a:r>
              <a:rPr lang="en-US" dirty="0"/>
              <a:t>Each person is valued and seen as having something important and unique to contribute to the world.</a:t>
            </a:r>
          </a:p>
          <a:p>
            <a:pPr>
              <a:buNone/>
            </a:pPr>
            <a:endParaRPr lang="en-US" dirty="0"/>
          </a:p>
        </p:txBody>
      </p:sp>
      <p:pic>
        <p:nvPicPr>
          <p:cNvPr id="4" name="Picture 2" descr="http://jeffmcleod.ca/wp-content/uploads/2012/09/Respect.jpg"/>
          <p:cNvPicPr>
            <a:picLocks noChangeAspect="1" noChangeArrowheads="1"/>
          </p:cNvPicPr>
          <p:nvPr/>
        </p:nvPicPr>
        <p:blipFill>
          <a:blip r:embed="rId3" cstate="print"/>
          <a:srcRect/>
          <a:stretch>
            <a:fillRect/>
          </a:stretch>
        </p:blipFill>
        <p:spPr bwMode="auto">
          <a:xfrm>
            <a:off x="2209800" y="4343400"/>
            <a:ext cx="5307493" cy="1356362"/>
          </a:xfrm>
          <a:prstGeom prst="rect">
            <a:avLst/>
          </a:prstGeom>
          <a:noFill/>
        </p:spPr>
      </p:pic>
    </p:spTree>
    <p:custDataLst>
      <p:tags r:id="rId1"/>
    </p:custDataLst>
  </p:cSld>
  <p:clrMapOvr>
    <a:masterClrMapping/>
  </p:clrMapOvr>
  <p:transition advTm="8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3" presetClass="emph" presetSubtype="2" fill="hold" grpId="1" nodeType="withEffect">
                                  <p:stCondLst>
                                    <p:cond delay="0"/>
                                  </p:stCondLst>
                                  <p:childTnLst>
                                    <p:animClr clrSpc="rgb" dir="cw">
                                      <p:cBhvr override="childStyle">
                                        <p:cTn id="10" dur="2000" fill="hold"/>
                                        <p:tgtEl>
                                          <p:spTgt spid="2"/>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Peer Support is Respectful</a:t>
            </a:r>
          </a:p>
        </p:txBody>
      </p:sp>
      <p:sp>
        <p:nvSpPr>
          <p:cNvPr id="3" name="Content Placeholder 2"/>
          <p:cNvSpPr>
            <a:spLocks noGrp="1"/>
          </p:cNvSpPr>
          <p:nvPr>
            <p:ph idx="1"/>
          </p:nvPr>
        </p:nvSpPr>
        <p:spPr>
          <a:xfrm>
            <a:off x="152400" y="1646236"/>
            <a:ext cx="8839200" cy="5211764"/>
          </a:xfrm>
        </p:spPr>
        <p:txBody>
          <a:bodyPr>
            <a:normAutofit/>
          </a:bodyPr>
          <a:lstStyle/>
          <a:p>
            <a:pPr marL="0" indent="0">
              <a:buNone/>
            </a:pPr>
            <a:r>
              <a:rPr lang="en-US" sz="3900" dirty="0"/>
              <a:t>Peer Recovery Specialists:</a:t>
            </a:r>
          </a:p>
          <a:p>
            <a:pPr marL="411480" lvl="1" indent="0">
              <a:buFont typeface="Wingdings" pitchFamily="2" charset="2"/>
              <a:buChar char="§"/>
            </a:pPr>
            <a:r>
              <a:rPr lang="en-US" sz="3200" dirty="0"/>
              <a:t>Treat people with warmth, kindness and dignity</a:t>
            </a:r>
          </a:p>
          <a:p>
            <a:pPr marL="411480" lvl="1" indent="0">
              <a:buFont typeface="Wingdings" pitchFamily="2" charset="2"/>
              <a:buChar char="§"/>
            </a:pPr>
            <a:r>
              <a:rPr lang="en-US" sz="3200" dirty="0"/>
              <a:t>Accept and are open to differences</a:t>
            </a:r>
          </a:p>
          <a:p>
            <a:pPr marL="411480" lvl="1" indent="0">
              <a:buFont typeface="Wingdings" pitchFamily="2" charset="2"/>
              <a:buChar char="§"/>
            </a:pPr>
            <a:r>
              <a:rPr lang="en-US" sz="3200" dirty="0"/>
              <a:t>Encourage people to share strengths and gifts</a:t>
            </a:r>
          </a:p>
        </p:txBody>
      </p:sp>
    </p:spTree>
    <p:custDataLst>
      <p:tags r:id="rId1"/>
    </p:custDataLst>
  </p:cSld>
  <p:clrMapOvr>
    <a:masterClrMapping/>
  </p:clrMapOvr>
  <p:transition advTm="1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0"/>
                            </p:stCondLst>
                            <p:childTnLst>
                              <p:par>
                                <p:cTn id="15" presetID="2" presetClass="entr" presetSubtype="4"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r>
              <a:rPr lang="en-US" dirty="0"/>
              <a:t> A Peer Recovery Specialist…</a:t>
            </a:r>
          </a:p>
        </p:txBody>
      </p:sp>
      <p:sp>
        <p:nvSpPr>
          <p:cNvPr id="3075" name="Content Placeholder 2"/>
          <p:cNvSpPr>
            <a:spLocks noGrp="1"/>
          </p:cNvSpPr>
          <p:nvPr>
            <p:ph idx="1"/>
          </p:nvPr>
        </p:nvSpPr>
        <p:spPr>
          <a:xfrm>
            <a:off x="609600" y="1524000"/>
            <a:ext cx="7924800" cy="4876800"/>
          </a:xfrm>
        </p:spPr>
        <p:txBody>
          <a:bodyPr>
            <a:normAutofit lnSpcReduction="10000"/>
          </a:bodyPr>
          <a:lstStyle/>
          <a:p>
            <a:pPr lvl="2">
              <a:buNone/>
            </a:pPr>
            <a:r>
              <a:rPr lang="en-US" sz="4100" dirty="0"/>
              <a:t>…is a specifically trained professional who has practice guidelines, abides by  a code of ethics and utilizes core skills . . . </a:t>
            </a:r>
          </a:p>
          <a:p>
            <a:pPr lvl="2">
              <a:buNone/>
            </a:pPr>
            <a:endParaRPr lang="en-US" sz="4100" dirty="0"/>
          </a:p>
          <a:p>
            <a:pPr lvl="2" algn="r">
              <a:buNone/>
            </a:pPr>
            <a:r>
              <a:rPr lang="en-US" sz="4100" dirty="0"/>
              <a:t>. . .  just as every professional does.</a:t>
            </a:r>
          </a:p>
          <a:p>
            <a:endParaRPr lang="en-US" dirty="0"/>
          </a:p>
          <a:p>
            <a:endParaRPr lang="en-US" dirty="0"/>
          </a:p>
          <a:p>
            <a:endParaRPr lang="en-US" dirty="0"/>
          </a:p>
          <a:p>
            <a:endParaRPr lang="en-US" dirty="0"/>
          </a:p>
          <a:p>
            <a:endParaRPr lang="en-US" dirty="0"/>
          </a:p>
          <a:p>
            <a:endParaRPr lang="en-US" dirty="0"/>
          </a:p>
          <a:p>
            <a:pPr>
              <a:buNone/>
            </a:pPr>
            <a:endParaRPr lang="en-US" dirty="0"/>
          </a:p>
        </p:txBody>
      </p:sp>
    </p:spTree>
    <p:custDataLst>
      <p:tags r:id="rId1"/>
    </p:custDataLst>
  </p:cSld>
  <p:clrMapOvr>
    <a:masterClrMapping/>
  </p:clrMapOvr>
  <p:transition advClick="0" advTm="7000">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Peer Support is Respectful</a:t>
            </a:r>
          </a:p>
        </p:txBody>
      </p:sp>
      <p:sp>
        <p:nvSpPr>
          <p:cNvPr id="3" name="Content Placeholder 2"/>
          <p:cNvSpPr>
            <a:spLocks noGrp="1"/>
          </p:cNvSpPr>
          <p:nvPr>
            <p:ph idx="1"/>
          </p:nvPr>
        </p:nvSpPr>
        <p:spPr>
          <a:xfrm>
            <a:off x="152400" y="1646236"/>
            <a:ext cx="8839200" cy="5211764"/>
          </a:xfrm>
        </p:spPr>
        <p:txBody>
          <a:bodyPr>
            <a:normAutofit/>
          </a:bodyPr>
          <a:lstStyle/>
          <a:p>
            <a:pPr marL="0" indent="0">
              <a:buNone/>
            </a:pPr>
            <a:r>
              <a:rPr lang="en-US" sz="3900" dirty="0"/>
              <a:t>Peer Recovery Specialists:</a:t>
            </a:r>
          </a:p>
          <a:p>
            <a:pPr marL="411480" lvl="1" indent="0">
              <a:buFont typeface="Wingdings" pitchFamily="2" charset="2"/>
              <a:buChar char="§"/>
            </a:pPr>
            <a:r>
              <a:rPr lang="en-US" sz="3200" dirty="0"/>
              <a:t>Honor everyone’s ideas and opinions and truly believe every person is equally capable of contributing to the whole.</a:t>
            </a:r>
          </a:p>
          <a:p>
            <a:pPr marL="411480" lvl="1" indent="0">
              <a:buFont typeface="Wingdings" pitchFamily="2" charset="2"/>
              <a:buChar char="§"/>
            </a:pPr>
            <a:r>
              <a:rPr lang="en-US" sz="3200" dirty="0"/>
              <a:t>Talk openly about themselves and their recovery.  Their  interactions are guided by respect and what is comfortable to talk about.</a:t>
            </a:r>
          </a:p>
          <a:p>
            <a:pPr marL="411480" lvl="1" indent="0">
              <a:buFont typeface="Wingdings" pitchFamily="2" charset="2"/>
              <a:buChar char="§"/>
            </a:pPr>
            <a:endParaRPr lang="en-US" sz="3200" dirty="0"/>
          </a:p>
        </p:txBody>
      </p:sp>
    </p:spTree>
    <p:custDataLst>
      <p:tags r:id="rId1"/>
    </p:custDataLst>
  </p:cSld>
  <p:clrMapOvr>
    <a:masterClrMapping/>
  </p:clrMapOvr>
  <p:transition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2" presetClass="entr" presetSubtype="4"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3536"/>
            <a:ext cx="8610600" cy="1143000"/>
          </a:xfrm>
        </p:spPr>
        <p:txBody>
          <a:bodyPr>
            <a:normAutofit fontScale="90000"/>
          </a:bodyPr>
          <a:lstStyle/>
          <a:p>
            <a:pPr algn="ctr"/>
            <a:r>
              <a:rPr lang="en-US" b="1" u="sng" dirty="0"/>
              <a:t>Peer Support  Facilitates  Change</a:t>
            </a:r>
          </a:p>
        </p:txBody>
      </p:sp>
      <p:sp>
        <p:nvSpPr>
          <p:cNvPr id="3" name="Content Placeholder 2"/>
          <p:cNvSpPr>
            <a:spLocks noGrp="1"/>
          </p:cNvSpPr>
          <p:nvPr>
            <p:ph idx="1"/>
          </p:nvPr>
        </p:nvSpPr>
        <p:spPr>
          <a:xfrm>
            <a:off x="304800" y="1676400"/>
            <a:ext cx="6553200" cy="4724400"/>
          </a:xfrm>
          <a:ln w="44450">
            <a:solidFill>
              <a:schemeClr val="tx1"/>
            </a:solidFill>
          </a:ln>
        </p:spPr>
        <p:txBody>
          <a:bodyPr>
            <a:normAutofit/>
          </a:bodyPr>
          <a:lstStyle/>
          <a:p>
            <a:pPr marL="0" indent="0">
              <a:buNone/>
            </a:pPr>
            <a:r>
              <a:rPr lang="en-US" sz="3600" dirty="0"/>
              <a:t>Peer supporters treat people as human beings and remain alert to any practice that is dehumanizing, demoralizing or degrading. </a:t>
            </a:r>
          </a:p>
          <a:p>
            <a:pPr marL="0" indent="0">
              <a:buNone/>
            </a:pPr>
            <a:r>
              <a:rPr lang="en-US" sz="3600" dirty="0"/>
              <a:t>PRS will use their personal story and/or advocacy to be an agent for positive change.</a:t>
            </a:r>
          </a:p>
        </p:txBody>
      </p:sp>
      <p:pic>
        <p:nvPicPr>
          <p:cNvPr id="4" name="Picture 3" descr="positive change.jpg"/>
          <p:cNvPicPr>
            <a:picLocks noChangeAspect="1"/>
          </p:cNvPicPr>
          <p:nvPr/>
        </p:nvPicPr>
        <p:blipFill>
          <a:blip r:embed="rId3" cstate="print"/>
          <a:stretch>
            <a:fillRect/>
          </a:stretch>
        </p:blipFill>
        <p:spPr>
          <a:xfrm>
            <a:off x="7032310" y="1752600"/>
            <a:ext cx="1368657" cy="2057400"/>
          </a:xfrm>
          <a:prstGeom prst="rect">
            <a:avLst/>
          </a:prstGeom>
        </p:spPr>
      </p:pic>
    </p:spTree>
    <p:custDataLst>
      <p:tags r:id="rId1"/>
    </p:custDataLst>
  </p:cSld>
  <p:clrMapOvr>
    <a:masterClrMapping/>
  </p:clrMapOvr>
  <p:transition advTm="12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3" presetClass="emph" presetSubtype="2" fill="hold" grpId="1" nodeType="withEffect">
                                  <p:stCondLst>
                                    <p:cond delay="0"/>
                                  </p:stCondLst>
                                  <p:childTnLst>
                                    <p:animClr clrSpc="rgb" dir="cw">
                                      <p:cBhvr override="childStyle">
                                        <p:cTn id="10" dur="2000" fill="hold"/>
                                        <p:tgtEl>
                                          <p:spTgt spid="2"/>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762000"/>
          </a:xfrm>
        </p:spPr>
        <p:txBody>
          <a:bodyPr>
            <a:normAutofit fontScale="90000"/>
          </a:bodyPr>
          <a:lstStyle/>
          <a:p>
            <a:r>
              <a:rPr lang="en-US" dirty="0"/>
              <a:t>Peer Support Facilitates Change</a:t>
            </a:r>
          </a:p>
        </p:txBody>
      </p:sp>
      <p:sp>
        <p:nvSpPr>
          <p:cNvPr id="3" name="Content Placeholder 2"/>
          <p:cNvSpPr>
            <a:spLocks noGrp="1"/>
          </p:cNvSpPr>
          <p:nvPr>
            <p:ph idx="1"/>
          </p:nvPr>
        </p:nvSpPr>
        <p:spPr>
          <a:xfrm>
            <a:off x="457200" y="1524000"/>
            <a:ext cx="8229600" cy="5029199"/>
          </a:xfrm>
        </p:spPr>
        <p:txBody>
          <a:bodyPr>
            <a:normAutofit lnSpcReduction="10000"/>
          </a:bodyPr>
          <a:lstStyle/>
          <a:p>
            <a:pPr marL="0" indent="0">
              <a:buNone/>
            </a:pPr>
            <a:r>
              <a:rPr lang="en-US" sz="3600" dirty="0"/>
              <a:t>Peer Recovery Specialists:</a:t>
            </a:r>
          </a:p>
          <a:p>
            <a:pPr marL="411480" lvl="1" indent="0">
              <a:buFont typeface="Wingdings" pitchFamily="2" charset="2"/>
              <a:buChar char="§"/>
            </a:pPr>
            <a:r>
              <a:rPr lang="en-US" sz="3200" dirty="0"/>
              <a:t>Recognize injustices peers face in all contexts and act as advocates and facilitate change where appropriate. </a:t>
            </a:r>
          </a:p>
          <a:p>
            <a:pPr marL="411480" lvl="1" indent="0">
              <a:buFont typeface="Wingdings" pitchFamily="2" charset="2"/>
              <a:buChar char="§"/>
            </a:pPr>
            <a:r>
              <a:rPr lang="en-US" sz="3200" dirty="0"/>
              <a:t>Help those they support explore areas in need of change for themselves and others.</a:t>
            </a:r>
          </a:p>
          <a:p>
            <a:pPr marL="411480" lvl="1" indent="0">
              <a:buFont typeface="Wingdings" pitchFamily="2" charset="2"/>
              <a:buChar char="§"/>
            </a:pPr>
            <a:r>
              <a:rPr lang="en-US" sz="3200" dirty="0"/>
              <a:t>Encourage, coach and inspire those they support to challenge and overcome injustice.</a:t>
            </a:r>
          </a:p>
        </p:txBody>
      </p:sp>
    </p:spTree>
    <p:custDataLst>
      <p:tags r:id="rId1"/>
    </p:custDataLst>
  </p:cSld>
  <p:clrMapOvr>
    <a:masterClrMapping/>
  </p:clrMapOvr>
  <p:transition advTm="1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77200" cy="990600"/>
          </a:xfrm>
        </p:spPr>
        <p:txBody>
          <a:bodyPr>
            <a:normAutofit/>
          </a:bodyPr>
          <a:lstStyle/>
          <a:p>
            <a:pPr algn="ctr"/>
            <a:r>
              <a:rPr lang="en-US" b="1" u="sng" dirty="0"/>
              <a:t>Peer Support is Honest</a:t>
            </a:r>
          </a:p>
        </p:txBody>
      </p:sp>
      <p:sp>
        <p:nvSpPr>
          <p:cNvPr id="3" name="Content Placeholder 2"/>
          <p:cNvSpPr>
            <a:spLocks noGrp="1"/>
          </p:cNvSpPr>
          <p:nvPr>
            <p:ph idx="1"/>
          </p:nvPr>
        </p:nvSpPr>
        <p:spPr>
          <a:xfrm>
            <a:off x="304800" y="4114800"/>
            <a:ext cx="8458200" cy="2514600"/>
          </a:xfrm>
          <a:ln w="44450">
            <a:solidFill>
              <a:schemeClr val="tx1"/>
            </a:solidFill>
          </a:ln>
        </p:spPr>
        <p:txBody>
          <a:bodyPr>
            <a:normAutofit lnSpcReduction="10000"/>
          </a:bodyPr>
          <a:lstStyle/>
          <a:p>
            <a:pPr marL="0" indent="0">
              <a:buNone/>
            </a:pPr>
            <a:r>
              <a:rPr lang="en-US" dirty="0"/>
              <a:t>Clear and thoughtful communication is fundamental to effective peer support. Difficult issues are addressed with those who are directly involved. Privacy and confidentiality are the cornerstones of  trust.</a:t>
            </a:r>
          </a:p>
        </p:txBody>
      </p:sp>
      <p:pic>
        <p:nvPicPr>
          <p:cNvPr id="4" name="Picture 3" descr="honesty.jpg"/>
          <p:cNvPicPr>
            <a:picLocks noChangeAspect="1"/>
          </p:cNvPicPr>
          <p:nvPr/>
        </p:nvPicPr>
        <p:blipFill>
          <a:blip r:embed="rId3" cstate="print"/>
          <a:stretch>
            <a:fillRect/>
          </a:stretch>
        </p:blipFill>
        <p:spPr>
          <a:xfrm>
            <a:off x="3276600" y="1600200"/>
            <a:ext cx="2488018" cy="2286000"/>
          </a:xfrm>
          <a:prstGeom prst="rect">
            <a:avLst/>
          </a:prstGeom>
        </p:spPr>
      </p:pic>
    </p:spTree>
    <p:custDataLst>
      <p:tags r:id="rId1"/>
    </p:custDataLst>
  </p:cSld>
  <p:clrMapOvr>
    <a:masterClrMapping/>
  </p:clrMapOvr>
  <p:transition advTm="1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3" presetClass="emph" presetSubtype="2" fill="hold" grpId="1" nodeType="withEffect">
                                  <p:stCondLst>
                                    <p:cond delay="0"/>
                                  </p:stCondLst>
                                  <p:childTnLst>
                                    <p:animClr clrSpc="rgb" dir="cw">
                                      <p:cBhvr override="childStyle">
                                        <p:cTn id="10" dur="2000" fill="hold"/>
                                        <p:tgtEl>
                                          <p:spTgt spid="2"/>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15400" cy="1143000"/>
          </a:xfrm>
        </p:spPr>
        <p:txBody>
          <a:bodyPr>
            <a:noAutofit/>
          </a:bodyPr>
          <a:lstStyle/>
          <a:p>
            <a:r>
              <a:rPr lang="en-US" sz="3800" dirty="0"/>
              <a:t>Peer Support is Honest and Direct</a:t>
            </a:r>
          </a:p>
        </p:txBody>
      </p:sp>
      <p:sp>
        <p:nvSpPr>
          <p:cNvPr id="3" name="Content Placeholder 2"/>
          <p:cNvSpPr>
            <a:spLocks noGrp="1"/>
          </p:cNvSpPr>
          <p:nvPr>
            <p:ph idx="1"/>
          </p:nvPr>
        </p:nvSpPr>
        <p:spPr>
          <a:xfrm>
            <a:off x="228600" y="1646236"/>
            <a:ext cx="8763000" cy="4983163"/>
          </a:xfrm>
        </p:spPr>
        <p:txBody>
          <a:bodyPr>
            <a:normAutofit/>
          </a:bodyPr>
          <a:lstStyle/>
          <a:p>
            <a:pPr marL="0" indent="0">
              <a:buNone/>
            </a:pPr>
            <a:r>
              <a:rPr lang="en-US" sz="4800" dirty="0"/>
              <a:t>Peer Recovery Specialists:</a:t>
            </a:r>
          </a:p>
          <a:p>
            <a:pPr marL="411480" lvl="1" indent="0">
              <a:buFont typeface="Wingdings" pitchFamily="2" charset="2"/>
              <a:buChar char="§"/>
            </a:pPr>
            <a:r>
              <a:rPr lang="en-US" sz="3200" dirty="0"/>
              <a:t>Engage in candid, honest discussions about stigma, abuse, oppression, crisis or safety when desired by those they serve.</a:t>
            </a:r>
          </a:p>
          <a:p>
            <a:pPr marL="411480" lvl="1" indent="0">
              <a:buFont typeface="Wingdings" pitchFamily="2" charset="2"/>
              <a:buChar char="§"/>
            </a:pPr>
            <a:r>
              <a:rPr lang="en-US" sz="3200" dirty="0"/>
              <a:t>Do not make false promises, misrepresent themselves, others or circumstances.</a:t>
            </a:r>
          </a:p>
          <a:p>
            <a:pPr marL="411480" lvl="1" indent="0">
              <a:buFont typeface="Wingdings" pitchFamily="2" charset="2"/>
              <a:buChar char="§"/>
            </a:pPr>
            <a:r>
              <a:rPr lang="en-US" sz="3200" dirty="0"/>
              <a:t>Strive to build peer relationships based on integrity, honesty, respect and trust.</a:t>
            </a:r>
          </a:p>
        </p:txBody>
      </p:sp>
    </p:spTree>
    <p:custDataLst>
      <p:tags r:id="rId1"/>
    </p:custDataLst>
  </p:cSld>
  <p:clrMapOvr>
    <a:masterClrMapping/>
  </p:clrMapOvr>
  <p:transition advTm="1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5" fill="hold">
                            <p:stCondLst>
                              <p:cond delay="4000"/>
                            </p:stCondLst>
                            <p:childTnLst>
                              <p:par>
                                <p:cTn id="16" presetID="2" presetClass="entr" presetSubtype="4"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Peer Support is Reciprocal</a:t>
            </a:r>
          </a:p>
        </p:txBody>
      </p:sp>
      <p:sp>
        <p:nvSpPr>
          <p:cNvPr id="3" name="Content Placeholder 2"/>
          <p:cNvSpPr>
            <a:spLocks noGrp="1"/>
          </p:cNvSpPr>
          <p:nvPr>
            <p:ph idx="1"/>
          </p:nvPr>
        </p:nvSpPr>
        <p:spPr>
          <a:xfrm>
            <a:off x="457200" y="1600200"/>
            <a:ext cx="8153400" cy="4343400"/>
          </a:xfrm>
          <a:ln w="44450">
            <a:solidFill>
              <a:schemeClr val="tx1"/>
            </a:solidFill>
          </a:ln>
        </p:spPr>
        <p:txBody>
          <a:bodyPr>
            <a:normAutofit/>
          </a:bodyPr>
          <a:lstStyle/>
          <a:p>
            <a:pPr>
              <a:buNone/>
            </a:pPr>
            <a:endParaRPr lang="en-US" sz="1400" dirty="0"/>
          </a:p>
          <a:p>
            <a:pPr>
              <a:buNone/>
            </a:pPr>
            <a:r>
              <a:rPr lang="en-US" dirty="0"/>
              <a:t>“Peer support is a system of giving and receiving help founded on key principles of respect, shared responsibility, and mutual agreement of what is helpful.” </a:t>
            </a:r>
            <a:r>
              <a:rPr lang="en-US" sz="2000" dirty="0"/>
              <a:t>Center of Excellence in Peer Support</a:t>
            </a:r>
          </a:p>
          <a:p>
            <a:pPr>
              <a:buNone/>
            </a:pPr>
            <a:endParaRPr lang="en-US" dirty="0"/>
          </a:p>
          <a:p>
            <a:pPr>
              <a:buNone/>
            </a:pPr>
            <a:r>
              <a:rPr lang="en-US" dirty="0"/>
              <a:t>All parties give </a:t>
            </a:r>
          </a:p>
          <a:p>
            <a:pPr>
              <a:buNone/>
            </a:pPr>
            <a:r>
              <a:rPr lang="en-US" dirty="0"/>
              <a:t>and share equally. </a:t>
            </a:r>
          </a:p>
          <a:p>
            <a:pPr>
              <a:buNone/>
            </a:pPr>
            <a:endParaRPr lang="en-US" sz="1400" dirty="0"/>
          </a:p>
        </p:txBody>
      </p:sp>
      <p:pic>
        <p:nvPicPr>
          <p:cNvPr id="4" name="Picture 3" descr="reciprocal.jpg"/>
          <p:cNvPicPr>
            <a:picLocks noChangeAspect="1"/>
          </p:cNvPicPr>
          <p:nvPr/>
        </p:nvPicPr>
        <p:blipFill>
          <a:blip r:embed="rId3" cstate="print"/>
          <a:stretch>
            <a:fillRect/>
          </a:stretch>
        </p:blipFill>
        <p:spPr>
          <a:xfrm>
            <a:off x="4724400" y="4343400"/>
            <a:ext cx="3657600" cy="2100648"/>
          </a:xfrm>
          <a:prstGeom prst="rect">
            <a:avLst/>
          </a:prstGeom>
        </p:spPr>
      </p:pic>
    </p:spTree>
    <p:custDataLst>
      <p:tags r:id="rId1"/>
    </p:custDataLst>
  </p:cSld>
  <p:clrMapOvr>
    <a:masterClrMapping/>
  </p:clrMapOvr>
  <p:transition advTm="10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3" presetClass="emph" presetSubtype="2" fill="hold" grpId="1" nodeType="withEffect">
                                  <p:stCondLst>
                                    <p:cond delay="0"/>
                                  </p:stCondLst>
                                  <p:childTnLst>
                                    <p:animClr clrSpc="rgb" dir="cw">
                                      <p:cBhvr override="childStyle">
                                        <p:cTn id="10" dur="2000" fill="hold"/>
                                        <p:tgtEl>
                                          <p:spTgt spid="2"/>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686800" cy="786936"/>
          </a:xfrm>
        </p:spPr>
        <p:txBody>
          <a:bodyPr>
            <a:noAutofit/>
          </a:bodyPr>
          <a:lstStyle/>
          <a:p>
            <a:r>
              <a:rPr lang="en-US" sz="3700" dirty="0"/>
              <a:t>Peer Support is Mutual and Reciprocal</a:t>
            </a:r>
          </a:p>
        </p:txBody>
      </p:sp>
      <p:sp>
        <p:nvSpPr>
          <p:cNvPr id="3" name="Content Placeholder 2"/>
          <p:cNvSpPr>
            <a:spLocks noGrp="1"/>
          </p:cNvSpPr>
          <p:nvPr>
            <p:ph idx="1"/>
          </p:nvPr>
        </p:nvSpPr>
        <p:spPr>
          <a:xfrm>
            <a:off x="228600" y="1447800"/>
            <a:ext cx="8763000" cy="5257800"/>
          </a:xfrm>
        </p:spPr>
        <p:txBody>
          <a:bodyPr>
            <a:normAutofit/>
          </a:bodyPr>
          <a:lstStyle/>
          <a:p>
            <a:pPr marL="0" indent="0">
              <a:buNone/>
            </a:pPr>
            <a:r>
              <a:rPr lang="en-US" sz="4400" dirty="0"/>
              <a:t>Peer Recovery Specialists:</a:t>
            </a:r>
          </a:p>
          <a:p>
            <a:pPr marL="411480" lvl="1" indent="0">
              <a:buFont typeface="Wingdings" pitchFamily="2" charset="2"/>
              <a:buChar char="§"/>
            </a:pPr>
            <a:r>
              <a:rPr lang="en-US" sz="3200" dirty="0"/>
              <a:t>Learn from those they support and those supported learn from the PRS</a:t>
            </a:r>
          </a:p>
          <a:p>
            <a:pPr marL="411480" lvl="1" indent="0">
              <a:buFont typeface="Wingdings" pitchFamily="2" charset="2"/>
              <a:buChar char="§"/>
            </a:pPr>
            <a:r>
              <a:rPr lang="en-US" sz="3200" dirty="0"/>
              <a:t>Encourage peers to fulfill a fundamental human need – to be able to give as well as receive</a:t>
            </a:r>
          </a:p>
          <a:p>
            <a:pPr marL="411480" lvl="1" indent="0">
              <a:buFont typeface="Wingdings" pitchFamily="2" charset="2"/>
              <a:buChar char="§"/>
            </a:pPr>
            <a:r>
              <a:rPr lang="en-US" sz="3200" dirty="0"/>
              <a:t>Facilitate respect and honor a relationship with peers that evokes power-sharing and mutuality wherever possible</a:t>
            </a:r>
          </a:p>
          <a:p>
            <a:pPr lvl="1"/>
            <a:endParaRPr lang="en-US" dirty="0"/>
          </a:p>
          <a:p>
            <a:pPr lvl="1"/>
            <a:endParaRPr lang="en-US" dirty="0"/>
          </a:p>
        </p:txBody>
      </p:sp>
    </p:spTree>
    <p:custDataLst>
      <p:tags r:id="rId1"/>
    </p:custDataLst>
  </p:cSld>
  <p:clrMapOvr>
    <a:masterClrMapping/>
  </p:clrMapOvr>
  <p:transition advTm="1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2000"/>
                                        <p:tgtEl>
                                          <p:spTgt spid="3">
                                            <p:txEl>
                                              <p:pRg st="1" end="1"/>
                                            </p:txEl>
                                          </p:spTgt>
                                        </p:tgtEl>
                                      </p:cBhvr>
                                    </p:animEffect>
                                  </p:childTnLst>
                                </p:cTn>
                              </p:par>
                            </p:childTnLst>
                          </p:cTn>
                        </p:par>
                        <p:par>
                          <p:cTn id="10" fill="hold">
                            <p:stCondLst>
                              <p:cond delay="2000"/>
                            </p:stCondLst>
                            <p:childTnLst>
                              <p:par>
                                <p:cTn id="11" presetID="53"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3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3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3000"/>
                                        <p:tgtEl>
                                          <p:spTgt spid="3">
                                            <p:txEl>
                                              <p:pRg st="2" end="2"/>
                                            </p:txEl>
                                          </p:spTgt>
                                        </p:tgtEl>
                                      </p:cBhvr>
                                    </p:animEffect>
                                  </p:childTnLst>
                                </p:cTn>
                              </p:par>
                            </p:childTnLst>
                          </p:cTn>
                        </p:par>
                        <p:par>
                          <p:cTn id="16" fill="hold">
                            <p:stCondLst>
                              <p:cond delay="5000"/>
                            </p:stCondLst>
                            <p:childTnLst>
                              <p:par>
                                <p:cTn id="17" presetID="53"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Peer Support Shares Power</a:t>
            </a:r>
          </a:p>
        </p:txBody>
      </p:sp>
      <p:sp>
        <p:nvSpPr>
          <p:cNvPr id="3" name="Content Placeholder 2"/>
          <p:cNvSpPr>
            <a:spLocks noGrp="1"/>
          </p:cNvSpPr>
          <p:nvPr>
            <p:ph idx="1"/>
          </p:nvPr>
        </p:nvSpPr>
        <p:spPr>
          <a:xfrm>
            <a:off x="609600" y="1752600"/>
            <a:ext cx="7543800" cy="2773363"/>
          </a:xfrm>
          <a:ln w="44450">
            <a:solidFill>
              <a:schemeClr val="tx1"/>
            </a:solidFill>
          </a:ln>
        </p:spPr>
        <p:txBody>
          <a:bodyPr/>
          <a:lstStyle/>
          <a:p>
            <a:pPr marL="0" indent="0">
              <a:buNone/>
            </a:pPr>
            <a:r>
              <a:rPr lang="en-US" sz="4000" dirty="0"/>
              <a:t>PRS speak </a:t>
            </a:r>
            <a:r>
              <a:rPr lang="en-US" sz="4000" u="sng" dirty="0"/>
              <a:t>as an equal to all </a:t>
            </a:r>
            <a:r>
              <a:rPr lang="en-US" sz="4000" dirty="0"/>
              <a:t>about the experience of living in the community with a serious disability.</a:t>
            </a:r>
          </a:p>
          <a:p>
            <a:endParaRPr lang="en-US" dirty="0"/>
          </a:p>
        </p:txBody>
      </p:sp>
      <p:pic>
        <p:nvPicPr>
          <p:cNvPr id="4" name="Picture 3" descr="shared power.bmp"/>
          <p:cNvPicPr>
            <a:picLocks noChangeAspect="1"/>
          </p:cNvPicPr>
          <p:nvPr/>
        </p:nvPicPr>
        <p:blipFill>
          <a:blip r:embed="rId3" cstate="print"/>
          <a:stretch>
            <a:fillRect/>
          </a:stretch>
        </p:blipFill>
        <p:spPr>
          <a:xfrm>
            <a:off x="6248400" y="3810000"/>
            <a:ext cx="2234400" cy="2866352"/>
          </a:xfrm>
          <a:prstGeom prst="rect">
            <a:avLst/>
          </a:prstGeom>
        </p:spPr>
      </p:pic>
    </p:spTree>
    <p:custDataLst>
      <p:tags r:id="rId1"/>
    </p:custDataLst>
  </p:cSld>
  <p:clrMapOvr>
    <a:masterClrMapping/>
  </p:clrMapOvr>
  <p:transition advTm="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par>
                                <p:cTn id="9" presetID="3" presetClass="emph" presetSubtype="2" fill="hold" grpId="1" nodeType="withEffect">
                                  <p:stCondLst>
                                    <p:cond delay="0"/>
                                  </p:stCondLst>
                                  <p:childTnLst>
                                    <p:animClr clrSpc="rgb" dir="cw">
                                      <p:cBhvr override="childStyle">
                                        <p:cTn id="10" dur="2000" fill="hold"/>
                                        <p:tgtEl>
                                          <p:spTgt spid="2"/>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3536"/>
            <a:ext cx="8534400" cy="1143000"/>
          </a:xfrm>
        </p:spPr>
        <p:txBody>
          <a:bodyPr>
            <a:noAutofit/>
          </a:bodyPr>
          <a:lstStyle/>
          <a:p>
            <a:r>
              <a:rPr lang="en-US" sz="3700" dirty="0"/>
              <a:t>Peer Support Equally Shares Power</a:t>
            </a:r>
          </a:p>
        </p:txBody>
      </p:sp>
      <p:sp>
        <p:nvSpPr>
          <p:cNvPr id="3" name="Content Placeholder 2"/>
          <p:cNvSpPr>
            <a:spLocks noGrp="1"/>
          </p:cNvSpPr>
          <p:nvPr>
            <p:ph idx="1"/>
          </p:nvPr>
        </p:nvSpPr>
        <p:spPr>
          <a:xfrm>
            <a:off x="228600" y="1646236"/>
            <a:ext cx="8763000" cy="4830763"/>
          </a:xfrm>
        </p:spPr>
        <p:txBody>
          <a:bodyPr>
            <a:normAutofit/>
          </a:bodyPr>
          <a:lstStyle/>
          <a:p>
            <a:pPr marL="0" indent="0">
              <a:buNone/>
            </a:pPr>
            <a:r>
              <a:rPr lang="en-US" sz="4400" dirty="0"/>
              <a:t>Peer Recovery Specialists:</a:t>
            </a:r>
          </a:p>
          <a:p>
            <a:pPr marL="411480" lvl="1" indent="0">
              <a:buFont typeface="Wingdings" pitchFamily="2" charset="2"/>
              <a:buChar char="§"/>
            </a:pPr>
            <a:r>
              <a:rPr lang="en-US" sz="3600" dirty="0"/>
              <a:t>Use language that reflects a mutual relationship with those they support</a:t>
            </a:r>
          </a:p>
          <a:p>
            <a:pPr marL="411480" lvl="1" indent="0">
              <a:buFont typeface="Wingdings" pitchFamily="2" charset="2"/>
              <a:buChar char="§"/>
            </a:pPr>
            <a:r>
              <a:rPr lang="en-US" sz="3600" dirty="0"/>
              <a:t>Behave in ways that reflect respect and mutuality with those they support</a:t>
            </a:r>
          </a:p>
          <a:p>
            <a:pPr marL="411480" lvl="1" indent="0">
              <a:buFont typeface="Wingdings" pitchFamily="2" charset="2"/>
              <a:buChar char="§"/>
            </a:pPr>
            <a:r>
              <a:rPr lang="en-US" sz="3600" dirty="0"/>
              <a:t>Do not exercise power over those they support</a:t>
            </a:r>
          </a:p>
          <a:p>
            <a:pPr lvl="1">
              <a:buNone/>
            </a:pPr>
            <a:endParaRPr lang="en-US" dirty="0"/>
          </a:p>
          <a:p>
            <a:pPr lvl="1"/>
            <a:endParaRPr lang="en-US" dirty="0"/>
          </a:p>
        </p:txBody>
      </p:sp>
    </p:spTree>
    <p:custDataLst>
      <p:tags r:id="rId1"/>
    </p:custDataLst>
  </p:cSld>
  <p:clrMapOvr>
    <a:masterClrMapping/>
  </p:clrMapOvr>
  <p:transition advTm="11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1143000"/>
          </a:xfrm>
        </p:spPr>
        <p:txBody>
          <a:bodyPr>
            <a:normAutofit fontScale="90000"/>
          </a:bodyPr>
          <a:lstStyle/>
          <a:p>
            <a:pPr algn="ctr"/>
            <a:br>
              <a:rPr lang="en-US" dirty="0"/>
            </a:br>
            <a:r>
              <a:rPr lang="en-US" sz="5100" b="1" u="sng" dirty="0"/>
              <a:t>Peer Support is </a:t>
            </a:r>
            <a:br>
              <a:rPr lang="en-US" sz="5100" b="1" u="sng" dirty="0"/>
            </a:br>
            <a:r>
              <a:rPr lang="en-US" sz="5100" b="1" u="sng" dirty="0"/>
              <a:t>Strengths-Focused</a:t>
            </a:r>
          </a:p>
        </p:txBody>
      </p:sp>
      <p:sp>
        <p:nvSpPr>
          <p:cNvPr id="3" name="Content Placeholder 2"/>
          <p:cNvSpPr>
            <a:spLocks noGrp="1"/>
          </p:cNvSpPr>
          <p:nvPr>
            <p:ph idx="1"/>
          </p:nvPr>
        </p:nvSpPr>
        <p:spPr>
          <a:xfrm>
            <a:off x="685800" y="1905000"/>
            <a:ext cx="7620000" cy="3459163"/>
          </a:xfrm>
          <a:ln w="44450">
            <a:solidFill>
              <a:schemeClr val="tx1"/>
            </a:solidFill>
          </a:ln>
        </p:spPr>
        <p:txBody>
          <a:bodyPr>
            <a:normAutofit/>
          </a:bodyPr>
          <a:lstStyle/>
          <a:p>
            <a:pPr>
              <a:buNone/>
            </a:pPr>
            <a:endParaRPr lang="en-US" sz="100" dirty="0"/>
          </a:p>
          <a:p>
            <a:pPr marL="0" indent="0">
              <a:buNone/>
            </a:pPr>
            <a:r>
              <a:rPr lang="en-US" dirty="0"/>
              <a:t>Peer support focuses on what’s strong, not what’s wrong in another’s life. </a:t>
            </a:r>
          </a:p>
          <a:p>
            <a:pPr marL="0" indent="0">
              <a:buNone/>
            </a:pPr>
            <a:r>
              <a:rPr lang="en-US" dirty="0"/>
              <a:t>Peer supporters share their own experiences to encourage people to see the “silver lining” or positive things they have gained through adversity.</a:t>
            </a:r>
          </a:p>
          <a:p>
            <a:pPr>
              <a:buNone/>
            </a:pPr>
            <a:endParaRPr lang="en-US" dirty="0"/>
          </a:p>
        </p:txBody>
      </p:sp>
      <p:pic>
        <p:nvPicPr>
          <p:cNvPr id="4" name="Picture 3" descr="strengths.bmp"/>
          <p:cNvPicPr>
            <a:picLocks noChangeAspect="1"/>
          </p:cNvPicPr>
          <p:nvPr/>
        </p:nvPicPr>
        <p:blipFill>
          <a:blip r:embed="rId3" cstate="print"/>
          <a:stretch>
            <a:fillRect/>
          </a:stretch>
        </p:blipFill>
        <p:spPr>
          <a:xfrm>
            <a:off x="4953000" y="5023757"/>
            <a:ext cx="3352800" cy="1636486"/>
          </a:xfrm>
          <a:prstGeom prst="rect">
            <a:avLst/>
          </a:prstGeom>
        </p:spPr>
      </p:pic>
    </p:spTree>
    <p:custDataLst>
      <p:tags r:id="rId1"/>
    </p:custDataLst>
  </p:cSld>
  <p:clrMapOvr>
    <a:masterClrMapping/>
  </p:clrMapOvr>
  <p:transition advTm="1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3" presetClass="emph" presetSubtype="2" fill="hold" grpId="1" nodeType="withEffect">
                                  <p:stCondLst>
                                    <p:cond delay="0"/>
                                  </p:stCondLst>
                                  <p:childTnLst>
                                    <p:animClr clrSpc="rgb" dir="cw">
                                      <p:cBhvr override="childStyle">
                                        <p:cTn id="10" dur="2000" fill="hold"/>
                                        <p:tgtEl>
                                          <p:spTgt spid="2"/>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It’s an important role!</a:t>
            </a:r>
          </a:p>
        </p:txBody>
      </p:sp>
      <p:sp>
        <p:nvSpPr>
          <p:cNvPr id="3" name="Content Placeholder 2"/>
          <p:cNvSpPr>
            <a:spLocks noGrp="1"/>
          </p:cNvSpPr>
          <p:nvPr>
            <p:ph idx="1"/>
          </p:nvPr>
        </p:nvSpPr>
        <p:spPr>
          <a:xfrm>
            <a:off x="457200" y="1752600"/>
            <a:ext cx="8229600" cy="4343400"/>
          </a:xfrm>
        </p:spPr>
        <p:txBody>
          <a:bodyPr>
            <a:normAutofit/>
          </a:bodyPr>
          <a:lstStyle/>
          <a:p>
            <a:pPr algn="ctr">
              <a:buNone/>
            </a:pPr>
            <a:r>
              <a:rPr lang="en-US" sz="3600" b="1" dirty="0"/>
              <a:t>“A trained peer practitioner is described as a natural ally, and someone who has walked ‘in the same shoes’ as the individual seeking help.” </a:t>
            </a:r>
          </a:p>
          <a:p>
            <a:pPr algn="ctr">
              <a:buNone/>
            </a:pPr>
            <a:endParaRPr lang="en-US" sz="2400" b="1" u="sng" dirty="0">
              <a:hlinkClick r:id="rId3"/>
            </a:endParaRPr>
          </a:p>
          <a:p>
            <a:pPr algn="ctr">
              <a:buNone/>
            </a:pPr>
            <a:endParaRPr lang="en-US" sz="2400" b="1" u="sng" dirty="0">
              <a:hlinkClick r:id="rId3"/>
            </a:endParaRPr>
          </a:p>
          <a:p>
            <a:pPr algn="ctr">
              <a:buNone/>
            </a:pPr>
            <a:r>
              <a:rPr lang="en-US" sz="2400" b="1" u="sng" dirty="0">
                <a:hlinkClick r:id="rId3"/>
              </a:rPr>
              <a:t>http://www.pillarsofpeersupport.org/</a:t>
            </a:r>
            <a:endParaRPr lang="en-US" sz="2400" dirty="0"/>
          </a:p>
        </p:txBody>
      </p:sp>
    </p:spTree>
    <p:custDataLst>
      <p:tags r:id="rId1"/>
    </p:custData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fill="hold" grpId="0" nodeType="afterEffect">
                                  <p:stCondLst>
                                    <p:cond delay="0"/>
                                  </p:stCondLst>
                                  <p:childTnLst>
                                    <p:anim to="1.3" calcmode="lin" valueType="num">
                                      <p:cBhvr override="childStyle">
                                        <p:cTn id="6" dur="2000" fill="hold"/>
                                        <p:tgtEl>
                                          <p:spTgt spid="2"/>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000" dirty="0"/>
              <a:t>Peer Support is Strengths-Focused</a:t>
            </a:r>
          </a:p>
        </p:txBody>
      </p:sp>
      <p:sp>
        <p:nvSpPr>
          <p:cNvPr id="3" name="Content Placeholder 2"/>
          <p:cNvSpPr>
            <a:spLocks noGrp="1"/>
          </p:cNvSpPr>
          <p:nvPr>
            <p:ph idx="1"/>
          </p:nvPr>
        </p:nvSpPr>
        <p:spPr>
          <a:xfrm>
            <a:off x="457200" y="1646236"/>
            <a:ext cx="8229600" cy="4983164"/>
          </a:xfrm>
        </p:spPr>
        <p:txBody>
          <a:bodyPr>
            <a:normAutofit fontScale="85000" lnSpcReduction="10000"/>
          </a:bodyPr>
          <a:lstStyle/>
          <a:p>
            <a:pPr marL="0" indent="0">
              <a:buNone/>
            </a:pPr>
            <a:r>
              <a:rPr lang="en-US" sz="3600" dirty="0"/>
              <a:t>Peer Recovery Specialists:</a:t>
            </a:r>
          </a:p>
          <a:p>
            <a:pPr marL="411480" lvl="1" indent="0">
              <a:buFont typeface="Wingdings" pitchFamily="2" charset="2"/>
              <a:buChar char="§"/>
            </a:pPr>
            <a:r>
              <a:rPr lang="en-US" sz="3300" dirty="0"/>
              <a:t>Realize and help show those they support that  individual talents, cultivated skills and relationships are strengths</a:t>
            </a:r>
          </a:p>
          <a:p>
            <a:pPr marL="411480" lvl="1" indent="0">
              <a:buFont typeface="Wingdings" pitchFamily="2" charset="2"/>
              <a:buChar char="§"/>
            </a:pPr>
            <a:r>
              <a:rPr lang="en-US" sz="3300" dirty="0"/>
              <a:t>Encourage others to identify their strengths and use them to improve their lives</a:t>
            </a:r>
          </a:p>
          <a:p>
            <a:pPr marL="411480" lvl="1" indent="0">
              <a:buFont typeface="Wingdings" pitchFamily="2" charset="2"/>
              <a:buChar char="§"/>
            </a:pPr>
            <a:r>
              <a:rPr lang="en-US" sz="3300" dirty="0"/>
              <a:t>Focus on the strengths of those they support</a:t>
            </a:r>
          </a:p>
          <a:p>
            <a:pPr marL="411480" lvl="1" indent="0">
              <a:buFont typeface="Wingdings" pitchFamily="2" charset="2"/>
              <a:buChar char="§"/>
            </a:pPr>
            <a:r>
              <a:rPr lang="en-US" sz="3300" dirty="0"/>
              <a:t>Openly share the story of their experiences as a tool of recovery that helps people discover their unique strengths and goals</a:t>
            </a:r>
          </a:p>
        </p:txBody>
      </p:sp>
    </p:spTree>
    <p:custDataLst>
      <p:tags r:id="rId1"/>
    </p:custDataLst>
  </p:cSld>
  <p:clrMapOvr>
    <a:masterClrMapping/>
  </p:clrMapOvr>
  <p:transition advTm="1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2000"/>
                                        <p:tgtEl>
                                          <p:spTgt spid="3">
                                            <p:txEl>
                                              <p:pRg st="1" end="1"/>
                                            </p:txEl>
                                          </p:spTgt>
                                        </p:tgtEl>
                                      </p:cBhvr>
                                    </p:animEffect>
                                  </p:childTnLst>
                                </p:cTn>
                              </p:par>
                            </p:childTnLst>
                          </p:cTn>
                        </p:par>
                        <p:par>
                          <p:cTn id="10" fill="hold">
                            <p:stCondLst>
                              <p:cond delay="2000"/>
                            </p:stCondLst>
                            <p:childTnLst>
                              <p:par>
                                <p:cTn id="11" presetID="53"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2000"/>
                                        <p:tgtEl>
                                          <p:spTgt spid="3">
                                            <p:txEl>
                                              <p:pRg st="2" end="2"/>
                                            </p:txEl>
                                          </p:spTgt>
                                        </p:tgtEl>
                                      </p:cBhvr>
                                    </p:animEffect>
                                  </p:childTnLst>
                                </p:cTn>
                              </p:par>
                            </p:childTnLst>
                          </p:cTn>
                        </p:par>
                        <p:par>
                          <p:cTn id="16" fill="hold">
                            <p:stCondLst>
                              <p:cond delay="4000"/>
                            </p:stCondLst>
                            <p:childTnLst>
                              <p:par>
                                <p:cTn id="17" presetID="53"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2000"/>
                                        <p:tgtEl>
                                          <p:spTgt spid="3">
                                            <p:txEl>
                                              <p:pRg st="3" end="3"/>
                                            </p:txEl>
                                          </p:spTgt>
                                        </p:tgtEl>
                                      </p:cBhvr>
                                    </p:animEffect>
                                  </p:childTnLst>
                                </p:cTn>
                              </p:par>
                            </p:childTnLst>
                          </p:cTn>
                        </p:par>
                        <p:par>
                          <p:cTn id="22" fill="hold">
                            <p:stCondLst>
                              <p:cond delay="6000"/>
                            </p:stCondLst>
                            <p:childTnLst>
                              <p:par>
                                <p:cTn id="23" presetID="53"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4800600" cy="1143000"/>
          </a:xfrm>
        </p:spPr>
        <p:txBody>
          <a:bodyPr>
            <a:normAutofit fontScale="90000"/>
          </a:bodyPr>
          <a:lstStyle/>
          <a:p>
            <a:pPr algn="ctr"/>
            <a:br>
              <a:rPr lang="en-US" dirty="0"/>
            </a:br>
            <a:r>
              <a:rPr lang="en-US" dirty="0"/>
              <a:t>Peer Support is </a:t>
            </a:r>
            <a:r>
              <a:rPr lang="en-US" sz="5100" b="1" u="sng" dirty="0"/>
              <a:t>Transparent</a:t>
            </a:r>
          </a:p>
        </p:txBody>
      </p:sp>
      <p:sp>
        <p:nvSpPr>
          <p:cNvPr id="3" name="Content Placeholder 2"/>
          <p:cNvSpPr>
            <a:spLocks noGrp="1"/>
          </p:cNvSpPr>
          <p:nvPr>
            <p:ph idx="1"/>
          </p:nvPr>
        </p:nvSpPr>
        <p:spPr>
          <a:xfrm>
            <a:off x="457200" y="1600200"/>
            <a:ext cx="7543800" cy="5029200"/>
          </a:xfrm>
          <a:ln w="44450">
            <a:solidFill>
              <a:schemeClr val="tx1"/>
            </a:solidFill>
          </a:ln>
        </p:spPr>
        <p:txBody>
          <a:bodyPr>
            <a:normAutofit/>
          </a:bodyPr>
          <a:lstStyle/>
          <a:p>
            <a:pPr>
              <a:buNone/>
            </a:pPr>
            <a:endParaRPr lang="en-US" sz="100" dirty="0"/>
          </a:p>
          <a:p>
            <a:pPr marL="0" indent="0">
              <a:buNone/>
            </a:pPr>
            <a:r>
              <a:rPr lang="en-US" sz="2800" dirty="0"/>
              <a:t>Peer supporters are </a:t>
            </a:r>
          </a:p>
          <a:p>
            <a:pPr marL="0" indent="0">
              <a:buNone/>
            </a:pPr>
            <a:r>
              <a:rPr lang="en-US" sz="2800" dirty="0"/>
              <a:t>experientially qualified </a:t>
            </a:r>
          </a:p>
          <a:p>
            <a:pPr marL="0" indent="0">
              <a:buNone/>
            </a:pPr>
            <a:r>
              <a:rPr lang="en-US" sz="2800" dirty="0"/>
              <a:t>to assist others </a:t>
            </a:r>
          </a:p>
          <a:p>
            <a:pPr marL="0" indent="0">
              <a:buNone/>
            </a:pPr>
            <a:r>
              <a:rPr lang="en-US" sz="2800" dirty="0"/>
              <a:t>in this self-help process of recovery. </a:t>
            </a:r>
          </a:p>
          <a:p>
            <a:pPr marL="0" indent="0">
              <a:buNone/>
            </a:pPr>
            <a:r>
              <a:rPr lang="en-US" sz="2800" dirty="0"/>
              <a:t>They set expectations with each person about what can and cannot be offered in a peer support relationship and communicate with everyone in plain language so that everyone can understand. There is no hidden agenda. </a:t>
            </a:r>
          </a:p>
        </p:txBody>
      </p:sp>
      <p:pic>
        <p:nvPicPr>
          <p:cNvPr id="4" name="Picture 3" descr="transparency.jpg"/>
          <p:cNvPicPr>
            <a:picLocks noChangeAspect="1"/>
          </p:cNvPicPr>
          <p:nvPr/>
        </p:nvPicPr>
        <p:blipFill>
          <a:blip r:embed="rId3" cstate="print"/>
          <a:stretch>
            <a:fillRect/>
          </a:stretch>
        </p:blipFill>
        <p:spPr>
          <a:xfrm>
            <a:off x="5017770" y="457200"/>
            <a:ext cx="3779520" cy="2438400"/>
          </a:xfrm>
          <a:prstGeom prst="rect">
            <a:avLst/>
          </a:prstGeom>
        </p:spPr>
      </p:pic>
    </p:spTree>
    <p:custDataLst>
      <p:tags r:id="rId1"/>
    </p:custDataLst>
  </p:cSld>
  <p:clrMapOvr>
    <a:masterClrMapping/>
  </p:clrMapOvr>
  <p:transition advTm="1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3" presetClass="emph" presetSubtype="2" fill="hold" grpId="1" nodeType="withEffect">
                                  <p:stCondLst>
                                    <p:cond delay="0"/>
                                  </p:stCondLst>
                                  <p:childTnLst>
                                    <p:animClr clrSpc="rgb" dir="cw">
                                      <p:cBhvr override="childStyle">
                                        <p:cTn id="10" dur="2000" fill="hold"/>
                                        <p:tgtEl>
                                          <p:spTgt spid="2"/>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Peer Support is Transparent</a:t>
            </a:r>
          </a:p>
        </p:txBody>
      </p:sp>
      <p:sp>
        <p:nvSpPr>
          <p:cNvPr id="3" name="Content Placeholder 2"/>
          <p:cNvSpPr>
            <a:spLocks noGrp="1"/>
          </p:cNvSpPr>
          <p:nvPr>
            <p:ph idx="1"/>
          </p:nvPr>
        </p:nvSpPr>
        <p:spPr>
          <a:xfrm>
            <a:off x="457200" y="1676400"/>
            <a:ext cx="8229600" cy="4876799"/>
          </a:xfrm>
        </p:spPr>
        <p:txBody>
          <a:bodyPr>
            <a:normAutofit/>
          </a:bodyPr>
          <a:lstStyle/>
          <a:p>
            <a:pPr marL="0" indent="0">
              <a:buNone/>
            </a:pPr>
            <a:r>
              <a:rPr lang="en-US" sz="4800" dirty="0"/>
              <a:t>Peer Recovery Specialists:</a:t>
            </a:r>
          </a:p>
          <a:p>
            <a:pPr marL="411480" lvl="1" indent="0">
              <a:buFont typeface="Wingdings" pitchFamily="2" charset="2"/>
              <a:buChar char="§"/>
            </a:pPr>
            <a:r>
              <a:rPr lang="en-US" sz="3600" dirty="0"/>
              <a:t>Provide support in a professional yet humanistic manner</a:t>
            </a:r>
          </a:p>
          <a:p>
            <a:pPr marL="411480" lvl="1" indent="0">
              <a:buFont typeface="Wingdings" pitchFamily="2" charset="2"/>
              <a:buChar char="§"/>
            </a:pPr>
            <a:r>
              <a:rPr lang="en-US" sz="3600" dirty="0"/>
              <a:t>Have roles that are distinct from the roles of other behavioral health service professionals</a:t>
            </a:r>
          </a:p>
          <a:p>
            <a:pPr marL="411480" lvl="1" indent="0">
              <a:buFont typeface="Wingdings" pitchFamily="2" charset="2"/>
              <a:buChar char="§"/>
            </a:pPr>
            <a:r>
              <a:rPr lang="en-US" sz="3600" dirty="0"/>
              <a:t>Make only promises they can keep and use accurate statements</a:t>
            </a:r>
          </a:p>
        </p:txBody>
      </p:sp>
    </p:spTree>
    <p:custDataLst>
      <p:tags r:id="rId1"/>
    </p:custDataLst>
  </p:cSld>
  <p:clrMapOvr>
    <a:masterClrMapping/>
  </p:clrMapOvr>
  <p:transition advTm="10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3536"/>
            <a:ext cx="8763000" cy="1143000"/>
          </a:xfrm>
        </p:spPr>
        <p:txBody>
          <a:bodyPr>
            <a:normAutofit fontScale="90000"/>
          </a:bodyPr>
          <a:lstStyle/>
          <a:p>
            <a:pPr algn="ctr"/>
            <a:br>
              <a:rPr lang="en-US" dirty="0"/>
            </a:br>
            <a:r>
              <a:rPr lang="en-US" sz="4900" b="1" u="sng" dirty="0"/>
              <a:t>Peer Support is Person-Driven</a:t>
            </a:r>
          </a:p>
        </p:txBody>
      </p:sp>
      <p:sp>
        <p:nvSpPr>
          <p:cNvPr id="3" name="Content Placeholder 2"/>
          <p:cNvSpPr>
            <a:spLocks noGrp="1"/>
          </p:cNvSpPr>
          <p:nvPr>
            <p:ph idx="1"/>
          </p:nvPr>
        </p:nvSpPr>
        <p:spPr>
          <a:xfrm>
            <a:off x="457200" y="1508918"/>
            <a:ext cx="5486400" cy="4830763"/>
          </a:xfrm>
          <a:ln w="44450">
            <a:solidFill>
              <a:schemeClr val="tx1"/>
            </a:solidFill>
          </a:ln>
        </p:spPr>
        <p:txBody>
          <a:bodyPr>
            <a:normAutofit fontScale="92500" lnSpcReduction="10000"/>
          </a:bodyPr>
          <a:lstStyle/>
          <a:p>
            <a:pPr>
              <a:buNone/>
            </a:pPr>
            <a:endParaRPr lang="en-US" sz="100" dirty="0"/>
          </a:p>
          <a:p>
            <a:pPr marL="0" lvl="1" indent="0">
              <a:spcBef>
                <a:spcPts val="0"/>
              </a:spcBef>
              <a:buClr>
                <a:schemeClr val="accent1"/>
              </a:buClr>
              <a:buSzPct val="70000"/>
              <a:buNone/>
            </a:pPr>
            <a:r>
              <a:rPr lang="en-US" sz="2800" dirty="0"/>
              <a:t>Peer supporters inform people about options, provide information about choices and respect their decisions.  </a:t>
            </a:r>
          </a:p>
          <a:p>
            <a:pPr marL="0" lvl="1" indent="0">
              <a:spcBef>
                <a:spcPts val="0"/>
              </a:spcBef>
              <a:buClr>
                <a:schemeClr val="accent1"/>
              </a:buClr>
              <a:buSzPct val="70000"/>
              <a:buNone/>
            </a:pPr>
            <a:endParaRPr lang="en-US" sz="2800" dirty="0"/>
          </a:p>
          <a:p>
            <a:pPr marL="0" lvl="1" indent="0">
              <a:spcBef>
                <a:spcPts val="0"/>
              </a:spcBef>
              <a:buClr>
                <a:schemeClr val="accent1"/>
              </a:buClr>
              <a:buSzPct val="70000"/>
              <a:buNone/>
            </a:pPr>
            <a:r>
              <a:rPr lang="en-US" sz="2800" dirty="0"/>
              <a:t>Peer supporters encourage people to move beyond their comfort zones, learn from their mistakes and grow from dependence on the system toward their chosen level of freedom and inclusion in the community of their choice.</a:t>
            </a:r>
          </a:p>
        </p:txBody>
      </p:sp>
      <p:pic>
        <p:nvPicPr>
          <p:cNvPr id="4" name="Picture 3" descr="person driven.jpg"/>
          <p:cNvPicPr>
            <a:picLocks noChangeAspect="1"/>
          </p:cNvPicPr>
          <p:nvPr/>
        </p:nvPicPr>
        <p:blipFill>
          <a:blip r:embed="rId3" cstate="print"/>
          <a:stretch>
            <a:fillRect/>
          </a:stretch>
        </p:blipFill>
        <p:spPr>
          <a:xfrm>
            <a:off x="5943600" y="1600200"/>
            <a:ext cx="2784646" cy="3276600"/>
          </a:xfrm>
          <a:prstGeom prst="rect">
            <a:avLst/>
          </a:prstGeom>
        </p:spPr>
      </p:pic>
    </p:spTree>
    <p:custDataLst>
      <p:tags r:id="rId1"/>
    </p:custDataLst>
  </p:cSld>
  <p:clrMapOvr>
    <a:masterClrMapping/>
  </p:clrMapOvr>
  <p:transition advTm="1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par>
                                <p:cTn id="10" presetID="3" presetClass="emph" presetSubtype="2" fill="hold" grpId="1" nodeType="withEffect">
                                  <p:stCondLst>
                                    <p:cond delay="0"/>
                                  </p:stCondLst>
                                  <p:childTnLst>
                                    <p:animClr clrSpc="rgb" dir="cw">
                                      <p:cBhvr override="childStyle">
                                        <p:cTn id="11" dur="2000" fill="hold"/>
                                        <p:tgtEl>
                                          <p:spTgt spid="2"/>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Peer Support is Person-Driven</a:t>
            </a:r>
          </a:p>
        </p:txBody>
      </p:sp>
      <p:sp>
        <p:nvSpPr>
          <p:cNvPr id="3" name="Content Placeholder 2"/>
          <p:cNvSpPr>
            <a:spLocks noGrp="1"/>
          </p:cNvSpPr>
          <p:nvPr>
            <p:ph idx="1"/>
          </p:nvPr>
        </p:nvSpPr>
        <p:spPr>
          <a:xfrm>
            <a:off x="152400" y="1646237"/>
            <a:ext cx="8839200" cy="4830764"/>
          </a:xfrm>
        </p:spPr>
        <p:txBody>
          <a:bodyPr>
            <a:normAutofit fontScale="62500" lnSpcReduction="20000"/>
          </a:bodyPr>
          <a:lstStyle/>
          <a:p>
            <a:pPr marL="0" indent="0">
              <a:buNone/>
            </a:pPr>
            <a:r>
              <a:rPr lang="en-US" sz="7000" dirty="0"/>
              <a:t>Peer Recovery Specialists:</a:t>
            </a:r>
          </a:p>
          <a:p>
            <a:pPr marL="411480" lvl="1" indent="0">
              <a:buFont typeface="Wingdings" pitchFamily="2" charset="2"/>
              <a:buChar char="§"/>
            </a:pPr>
            <a:r>
              <a:rPr lang="en-US" sz="4600" dirty="0"/>
              <a:t>Do not offer solutions but encourage the development of unique strengths and goals that help a person shape an individual path of recovery</a:t>
            </a:r>
          </a:p>
          <a:p>
            <a:pPr marL="411480" lvl="1" indent="0">
              <a:buFont typeface="Wingdings" pitchFamily="2" charset="2"/>
              <a:buChar char="§"/>
            </a:pPr>
            <a:r>
              <a:rPr lang="en-US" sz="4600" dirty="0"/>
              <a:t>Do not tell others what to do </a:t>
            </a:r>
          </a:p>
          <a:p>
            <a:pPr marL="411480" lvl="1" indent="0">
              <a:buFont typeface="Wingdings" pitchFamily="2" charset="2"/>
              <a:buChar char="§"/>
            </a:pPr>
            <a:r>
              <a:rPr lang="en-US" sz="4600" dirty="0"/>
              <a:t>Encourage resilience and personal growth</a:t>
            </a:r>
          </a:p>
          <a:p>
            <a:pPr marL="411480" lvl="1" indent="0">
              <a:buFont typeface="Wingdings" pitchFamily="2" charset="2"/>
              <a:buChar char="§"/>
            </a:pPr>
            <a:r>
              <a:rPr lang="en-US" sz="4600" dirty="0"/>
              <a:t>Help others learn from their mistakes</a:t>
            </a:r>
          </a:p>
          <a:p>
            <a:pPr marL="411480" lvl="1" indent="0">
              <a:buFont typeface="Wingdings" pitchFamily="2" charset="2"/>
              <a:buChar char="§"/>
            </a:pPr>
            <a:r>
              <a:rPr lang="en-US" sz="4600" dirty="0"/>
              <a:t>Encourage and coach those they support to decide what they want in life and how they will achieve it</a:t>
            </a:r>
          </a:p>
        </p:txBody>
      </p:sp>
    </p:spTree>
    <p:custDataLst>
      <p:tags r:id="rId1"/>
    </p:custDataLst>
  </p:cSld>
  <p:clrMapOvr>
    <a:masterClrMapping/>
  </p:clrMapOvr>
  <p:transition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1000"/>
                                        <p:tgtEl>
                                          <p:spTgt spid="3">
                                            <p:txEl>
                                              <p:pRg st="1" end="1"/>
                                            </p:txEl>
                                          </p:spTgt>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dissolve">
                                      <p:cBhvr>
                                        <p:cTn id="11" dur="1000"/>
                                        <p:tgtEl>
                                          <p:spTgt spid="3">
                                            <p:txEl>
                                              <p:pRg st="2" end="2"/>
                                            </p:txEl>
                                          </p:spTgt>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2000"/>
                                        <p:tgtEl>
                                          <p:spTgt spid="3">
                                            <p:txEl>
                                              <p:pRg st="3" end="3"/>
                                            </p:txEl>
                                          </p:spTgt>
                                        </p:tgtEl>
                                      </p:cBhvr>
                                    </p:animEffect>
                                  </p:childTnLst>
                                </p:cTn>
                              </p:par>
                            </p:childTnLst>
                          </p:cTn>
                        </p:par>
                        <p:par>
                          <p:cTn id="16" fill="hold">
                            <p:stCondLst>
                              <p:cond delay="4000"/>
                            </p:stCondLst>
                            <p:childTnLst>
                              <p:par>
                                <p:cTn id="17" presetID="9"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2000"/>
                                        <p:tgtEl>
                                          <p:spTgt spid="3">
                                            <p:txEl>
                                              <p:pRg st="4" end="4"/>
                                            </p:txEl>
                                          </p:spTgt>
                                        </p:tgtEl>
                                      </p:cBhvr>
                                    </p:animEffect>
                                  </p:childTnLst>
                                </p:cTn>
                              </p:par>
                            </p:childTnLst>
                          </p:cTn>
                        </p:par>
                        <p:par>
                          <p:cTn id="20" fill="hold">
                            <p:stCondLst>
                              <p:cond delay="6000"/>
                            </p:stCondLst>
                            <p:childTnLst>
                              <p:par>
                                <p:cTn id="21" presetID="9"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dissolve">
                                      <p:cBhvr>
                                        <p:cTn id="23" dur="3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3"/>
          <p:cNvSpPr>
            <a:spLocks noGrp="1"/>
          </p:cNvSpPr>
          <p:nvPr>
            <p:ph type="title"/>
          </p:nvPr>
        </p:nvSpPr>
        <p:spPr/>
        <p:txBody>
          <a:bodyPr/>
          <a:lstStyle/>
          <a:p>
            <a:r>
              <a:rPr lang="en-US" dirty="0"/>
              <a:t>Good Medicine </a:t>
            </a:r>
          </a:p>
        </p:txBody>
      </p:sp>
      <p:sp>
        <p:nvSpPr>
          <p:cNvPr id="5122" name="Rectangle 3"/>
          <p:cNvSpPr>
            <a:spLocks noGrp="1" noChangeArrowheads="1"/>
          </p:cNvSpPr>
          <p:nvPr>
            <p:ph idx="1"/>
          </p:nvPr>
        </p:nvSpPr>
        <p:spPr/>
        <p:txBody>
          <a:bodyPr/>
          <a:lstStyle/>
          <a:p>
            <a:pPr algn="ctr" eaLnBrk="1" hangingPunct="1">
              <a:buFontTx/>
              <a:buNone/>
            </a:pPr>
            <a:endParaRPr lang="en-US" sz="100" dirty="0"/>
          </a:p>
          <a:p>
            <a:pPr algn="ctr" eaLnBrk="1" hangingPunct="1">
              <a:buFontTx/>
              <a:buNone/>
            </a:pPr>
            <a:r>
              <a:rPr lang="en-US" sz="4000" dirty="0"/>
              <a:t>Peer Support </a:t>
            </a:r>
          </a:p>
          <a:p>
            <a:pPr algn="ctr" eaLnBrk="1" hangingPunct="1">
              <a:buFontTx/>
              <a:buNone/>
            </a:pPr>
            <a:r>
              <a:rPr lang="en-US" sz="4000" dirty="0"/>
              <a:t>is widely recognized</a:t>
            </a:r>
          </a:p>
          <a:p>
            <a:pPr algn="ctr" eaLnBrk="1" hangingPunct="1">
              <a:buFontTx/>
              <a:buNone/>
            </a:pPr>
            <a:r>
              <a:rPr lang="en-US" sz="4000" dirty="0"/>
              <a:t>as effective treatment for many disabilities and is an </a:t>
            </a:r>
          </a:p>
          <a:p>
            <a:pPr algn="ctr" eaLnBrk="1" hangingPunct="1">
              <a:buFontTx/>
              <a:buNone/>
            </a:pPr>
            <a:r>
              <a:rPr lang="en-US" sz="4000" dirty="0"/>
              <a:t>Evidence-Based Practice </a:t>
            </a:r>
          </a:p>
        </p:txBody>
      </p:sp>
      <p:pic>
        <p:nvPicPr>
          <p:cNvPr id="4" name="Picture 3" descr="C:\Users\jng65473\Pictures\good med.png"/>
          <p:cNvPicPr>
            <a:picLocks noChangeAspect="1" noChangeArrowheads="1"/>
          </p:cNvPicPr>
          <p:nvPr/>
        </p:nvPicPr>
        <p:blipFill>
          <a:blip r:embed="rId3" cstate="print"/>
          <a:srcRect/>
          <a:stretch>
            <a:fillRect/>
          </a:stretch>
        </p:blipFill>
        <p:spPr bwMode="auto">
          <a:xfrm>
            <a:off x="2743200" y="4953000"/>
            <a:ext cx="5721350" cy="1587500"/>
          </a:xfrm>
          <a:prstGeom prst="rect">
            <a:avLst/>
          </a:prstGeom>
          <a:noFill/>
        </p:spPr>
      </p:pic>
    </p:spTree>
    <p:custDataLst>
      <p:tags r:id="rId1"/>
    </p:custDataLst>
  </p:cSld>
  <p:clrMapOvr>
    <a:masterClrMapping/>
  </p:clrMapOvr>
  <p:transition advTm="12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2000" fill="hold"/>
                                        <p:tgtEl>
                                          <p:spTgt spid="5123"/>
                                        </p:tgtEl>
                                        <p:attrNameLst>
                                          <p:attrName>ppt_x</p:attrName>
                                        </p:attrNameLst>
                                      </p:cBhvr>
                                      <p:tavLst>
                                        <p:tav tm="0">
                                          <p:val>
                                            <p:strVal val="0-#ppt_w/2"/>
                                          </p:val>
                                        </p:tav>
                                        <p:tav tm="100000">
                                          <p:val>
                                            <p:strVal val="#ppt_x"/>
                                          </p:val>
                                        </p:tav>
                                      </p:tavLst>
                                    </p:anim>
                                    <p:anim calcmode="lin" valueType="num">
                                      <p:cBhvr additive="base">
                                        <p:cTn id="8" dur="2000" fill="hold"/>
                                        <p:tgtEl>
                                          <p:spTgt spid="5123"/>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3" presetClass="emph" presetSubtype="2" fill="hold" grpId="1" nodeType="afterEffect">
                                  <p:stCondLst>
                                    <p:cond delay="0"/>
                                  </p:stCondLst>
                                  <p:childTnLst>
                                    <p:animClr clrSpc="rgb" dir="cw">
                                      <p:cBhvr override="childStyle">
                                        <p:cTn id="11" dur="2000" fill="hold"/>
                                        <p:tgtEl>
                                          <p:spTgt spid="5123"/>
                                        </p:tgtEl>
                                        <p:attrNameLst>
                                          <p:attrName>style.color</p:attrName>
                                        </p:attrNameLst>
                                      </p:cBhvr>
                                      <p:to>
                                        <a:schemeClr val="hlink"/>
                                      </p:to>
                                    </p:animClr>
                                  </p:childTnLst>
                                </p:cTn>
                              </p:par>
                              <p:par>
                                <p:cTn id="12" presetID="10" presetClass="emph" presetSubtype="0" fill="hold" nodeType="withEffect">
                                  <p:stCondLst>
                                    <p:cond delay="0"/>
                                  </p:stCondLst>
                                  <p:childTnLst>
                                    <p:anim calcmode="discrete" valueType="str">
                                      <p:cBhvr override="childStyle">
                                        <p:cTn id="13" dur="5000" fill="hold"/>
                                        <p:tgtEl>
                                          <p:spTgt spid="5122">
                                            <p:txEl>
                                              <p:pRg st="4" end="4"/>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14" presetID="3" presetClass="emph" presetSubtype="2" fill="hold" nodeType="withEffect">
                                  <p:stCondLst>
                                    <p:cond delay="0"/>
                                  </p:stCondLst>
                                  <p:childTnLst>
                                    <p:animClr clrSpc="rgb" dir="cw">
                                      <p:cBhvr override="childStyle">
                                        <p:cTn id="15" dur="2000" fill="hold"/>
                                        <p:tgtEl>
                                          <p:spTgt spid="5122">
                                            <p:txEl>
                                              <p:pRg st="4" end="4"/>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3"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029200"/>
          </a:xfrm>
        </p:spPr>
        <p:txBody>
          <a:bodyPr>
            <a:normAutofit fontScale="92500"/>
          </a:bodyPr>
          <a:lstStyle/>
          <a:p>
            <a:pPr algn="ctr">
              <a:buNone/>
            </a:pPr>
            <a:r>
              <a:rPr lang="en-US" sz="3600" dirty="0"/>
              <a:t>For Information about </a:t>
            </a:r>
          </a:p>
          <a:p>
            <a:pPr algn="ctr">
              <a:buNone/>
            </a:pPr>
            <a:r>
              <a:rPr lang="en-US" sz="3600" dirty="0"/>
              <a:t>Certification, Supervision and Training </a:t>
            </a:r>
          </a:p>
          <a:p>
            <a:pPr algn="ctr">
              <a:buNone/>
            </a:pPr>
            <a:r>
              <a:rPr lang="en-US" sz="3600" dirty="0"/>
              <a:t>please contact:</a:t>
            </a:r>
          </a:p>
          <a:p>
            <a:pPr algn="ctr">
              <a:buNone/>
            </a:pPr>
            <a:endParaRPr lang="en-US" sz="3600" dirty="0"/>
          </a:p>
          <a:p>
            <a:pPr algn="ctr">
              <a:buNone/>
            </a:pPr>
            <a:r>
              <a:rPr lang="en-US" sz="4400" dirty="0"/>
              <a:t>Mary McQuown, MA, CPRS</a:t>
            </a:r>
          </a:p>
          <a:p>
            <a:pPr algn="ctr">
              <a:buNone/>
            </a:pPr>
            <a:r>
              <a:rPr lang="en-US" sz="4400" dirty="0"/>
              <a:t>Peer Recovery Specialist Liaison</a:t>
            </a:r>
          </a:p>
          <a:p>
            <a:pPr algn="ctr">
              <a:buNone/>
            </a:pPr>
            <a:r>
              <a:rPr lang="en-US" sz="3800" dirty="0">
                <a:hlinkClick r:id="rId2"/>
              </a:rPr>
              <a:t>Mary.McQuown@DBHDS.Virginia.Gov</a:t>
            </a:r>
            <a:endParaRPr lang="en-US" sz="3800" dirty="0"/>
          </a:p>
          <a:p>
            <a:pPr algn="ctr">
              <a:buNone/>
            </a:pPr>
            <a:r>
              <a:rPr lang="en-US" sz="4400" dirty="0"/>
              <a:t>757-403-3007</a:t>
            </a:r>
          </a:p>
        </p:txBody>
      </p:sp>
    </p:spTree>
    <p:extLst>
      <p:ext uri="{BB962C8B-B14F-4D97-AF65-F5344CB8AC3E}">
        <p14:creationId xmlns:p14="http://schemas.microsoft.com/office/powerpoint/2010/main" val="1050737181"/>
      </p:ext>
    </p:extLst>
  </p:cSld>
  <p:clrMapOvr>
    <a:masterClrMapping/>
  </p:clrMapOvr>
  <p:transition advTm="1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It’s an important role!</a:t>
            </a:r>
          </a:p>
        </p:txBody>
      </p:sp>
      <p:sp>
        <p:nvSpPr>
          <p:cNvPr id="3" name="Content Placeholder 2"/>
          <p:cNvSpPr>
            <a:spLocks noGrp="1"/>
          </p:cNvSpPr>
          <p:nvPr>
            <p:ph idx="1"/>
          </p:nvPr>
        </p:nvSpPr>
        <p:spPr>
          <a:xfrm>
            <a:off x="533400" y="2133600"/>
            <a:ext cx="8229600" cy="3124200"/>
          </a:xfrm>
        </p:spPr>
        <p:txBody>
          <a:bodyPr>
            <a:normAutofit/>
          </a:bodyPr>
          <a:lstStyle/>
          <a:p>
            <a:pPr algn="ctr">
              <a:buNone/>
            </a:pPr>
            <a:r>
              <a:rPr lang="en-US" sz="3600" b="1" dirty="0"/>
              <a:t>“Peer perspectives can provide momentum to an individual toward his/her self-management and health activation.” </a:t>
            </a:r>
            <a:r>
              <a:rPr lang="en-US" sz="2400" b="1" u="sng" dirty="0">
                <a:hlinkClick r:id="rId3"/>
              </a:rPr>
              <a:t>http://www.pillarsofpeersupport.org/</a:t>
            </a:r>
            <a:endParaRPr lang="en-US" sz="2400" dirty="0"/>
          </a:p>
        </p:txBody>
      </p:sp>
    </p:spTree>
    <p:custDataLst>
      <p:tags r:id="rId1"/>
    </p:custDataLst>
  </p:cSld>
  <p:clrMapOvr>
    <a:masterClrMapping/>
  </p:clrMapOvr>
  <p:transition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fill="hold" grpId="0" nodeType="afterEffect">
                                  <p:stCondLst>
                                    <p:cond delay="0"/>
                                  </p:stCondLst>
                                  <p:childTnLst>
                                    <p:anim to="1.3" calcmode="lin" valueType="num">
                                      <p:cBhvr override="childStyle">
                                        <p:cTn id="6" dur="2000" fill="hold"/>
                                        <p:tgtEl>
                                          <p:spTgt spid="2"/>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It’s an important role!</a:t>
            </a:r>
          </a:p>
        </p:txBody>
      </p:sp>
      <p:sp>
        <p:nvSpPr>
          <p:cNvPr id="3" name="Content Placeholder 2"/>
          <p:cNvSpPr>
            <a:spLocks noGrp="1"/>
          </p:cNvSpPr>
          <p:nvPr>
            <p:ph idx="1"/>
          </p:nvPr>
        </p:nvSpPr>
        <p:spPr>
          <a:xfrm>
            <a:off x="457200" y="2057400"/>
            <a:ext cx="8229600" cy="4114800"/>
          </a:xfrm>
        </p:spPr>
        <p:txBody>
          <a:bodyPr>
            <a:normAutofit/>
          </a:bodyPr>
          <a:lstStyle/>
          <a:p>
            <a:pPr algn="ctr">
              <a:buNone/>
            </a:pPr>
            <a:r>
              <a:rPr lang="en-US" sz="3600" b="1" dirty="0"/>
              <a:t>“Sharing lived experiences and a strengths-based approach can foster support and motivate an individual towards health, wellness, and resiliency.” </a:t>
            </a:r>
          </a:p>
          <a:p>
            <a:pPr algn="ctr">
              <a:buNone/>
            </a:pPr>
            <a:endParaRPr lang="en-US" sz="3600" b="1" u="sng" dirty="0">
              <a:hlinkClick r:id="rId3"/>
            </a:endParaRPr>
          </a:p>
          <a:p>
            <a:pPr algn="ctr">
              <a:buNone/>
            </a:pPr>
            <a:r>
              <a:rPr lang="en-US" sz="2400" b="1" u="sng" dirty="0">
                <a:hlinkClick r:id="rId3"/>
              </a:rPr>
              <a:t>http://www.pillarsofpeersupport.org/</a:t>
            </a:r>
            <a:endParaRPr lang="en-US" sz="2400" dirty="0"/>
          </a:p>
        </p:txBody>
      </p:sp>
    </p:spTree>
    <p:custDataLst>
      <p:tags r:id="rId1"/>
    </p:custData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43200000">
                                      <p:cBhvr>
                                        <p:cTn id="6" dur="3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Why do we need PRS?                </a:t>
            </a:r>
          </a:p>
        </p:txBody>
      </p:sp>
      <p:sp>
        <p:nvSpPr>
          <p:cNvPr id="3" name="Content Placeholder 2"/>
          <p:cNvSpPr>
            <a:spLocks noGrp="1"/>
          </p:cNvSpPr>
          <p:nvPr>
            <p:ph idx="1"/>
          </p:nvPr>
        </p:nvSpPr>
        <p:spPr>
          <a:xfrm>
            <a:off x="457200" y="1752600"/>
            <a:ext cx="8229600" cy="4648200"/>
          </a:xfrm>
        </p:spPr>
        <p:txBody>
          <a:bodyPr>
            <a:normAutofit lnSpcReduction="10000"/>
          </a:bodyPr>
          <a:lstStyle/>
          <a:p>
            <a:pPr>
              <a:buNone/>
            </a:pPr>
            <a:r>
              <a:rPr lang="en-US" sz="3600" dirty="0"/>
              <a:t>   “Peer Recovery Specialists focus on increasing an individual’s resiliency and coping mechanisms while enhancing communication with providers so that care can be customized to meet an individuals' needs.”</a:t>
            </a:r>
          </a:p>
          <a:p>
            <a:pPr marL="0" indent="0">
              <a:buNone/>
            </a:pPr>
            <a:endParaRPr lang="en-US" sz="3600" dirty="0"/>
          </a:p>
          <a:p>
            <a:pPr marL="0" indent="0" algn="r">
              <a:buNone/>
            </a:pPr>
            <a:r>
              <a:rPr lang="en-US" sz="1400" dirty="0"/>
              <a:t>Workforce Development Committee of the Access Task Force </a:t>
            </a:r>
          </a:p>
          <a:p>
            <a:pPr marL="0" indent="0" algn="r">
              <a:buNone/>
            </a:pPr>
            <a:r>
              <a:rPr lang="en-US" sz="1400" dirty="0"/>
              <a:t>Supreme Court Commission on Mental Health Law Reform January 13, 2010</a:t>
            </a:r>
          </a:p>
        </p:txBody>
      </p:sp>
    </p:spTree>
    <p:custDataLst>
      <p:tags r:id="rId1"/>
    </p:custDataLst>
  </p:cSld>
  <p:clrMapOvr>
    <a:masterClrMapping/>
  </p:clrMapOvr>
  <p:transition advTm="12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000" dirty="0"/>
              <a:t>Why do we need PRS?</a:t>
            </a:r>
          </a:p>
        </p:txBody>
      </p:sp>
      <p:sp>
        <p:nvSpPr>
          <p:cNvPr id="3" name="Content Placeholder 2"/>
          <p:cNvSpPr>
            <a:spLocks noGrp="1"/>
          </p:cNvSpPr>
          <p:nvPr>
            <p:ph idx="1"/>
          </p:nvPr>
        </p:nvSpPr>
        <p:spPr>
          <a:xfrm>
            <a:off x="457200" y="1524000"/>
            <a:ext cx="8458200" cy="5181600"/>
          </a:xfrm>
        </p:spPr>
        <p:txBody>
          <a:bodyPr>
            <a:normAutofit/>
          </a:bodyPr>
          <a:lstStyle/>
          <a:p>
            <a:pPr marL="0" lvl="1" indent="0">
              <a:spcBef>
                <a:spcPts val="0"/>
              </a:spcBef>
              <a:buClr>
                <a:srgbClr val="FFFF00"/>
              </a:buClr>
              <a:buSzPct val="70000"/>
              <a:buNone/>
            </a:pPr>
            <a:r>
              <a:rPr lang="en-US" sz="3600" dirty="0"/>
              <a:t>A PRS will encourage and coach those they support to help them decide what they want in life and how to achieve it.  The PRS does this without judgement.</a:t>
            </a:r>
          </a:p>
          <a:p>
            <a:pPr marL="0" lvl="1" indent="0">
              <a:spcBef>
                <a:spcPts val="0"/>
              </a:spcBef>
              <a:buClr>
                <a:srgbClr val="FFFF00"/>
              </a:buClr>
              <a:buSzPct val="70000"/>
              <a:buNone/>
            </a:pPr>
            <a:endParaRPr lang="en-US" sz="3600" dirty="0"/>
          </a:p>
          <a:p>
            <a:pPr marL="0" lvl="1" indent="0">
              <a:spcBef>
                <a:spcPts val="0"/>
              </a:spcBef>
              <a:buClr>
                <a:srgbClr val="FFFF00"/>
              </a:buClr>
              <a:buSzPct val="70000"/>
              <a:buNone/>
            </a:pPr>
            <a:r>
              <a:rPr lang="en-US" sz="3600" dirty="0"/>
              <a:t>PRS help others find and use their own voice. </a:t>
            </a:r>
          </a:p>
          <a:p>
            <a:pPr marL="292100" lvl="1" indent="-292100">
              <a:spcBef>
                <a:spcPts val="0"/>
              </a:spcBef>
              <a:buClr>
                <a:schemeClr val="accent1"/>
              </a:buClr>
              <a:buSzPct val="70000"/>
              <a:buFont typeface="Wingdings 2"/>
              <a:buChar char=""/>
            </a:pPr>
            <a:endParaRPr lang="en-US" dirty="0"/>
          </a:p>
        </p:txBody>
      </p:sp>
      <p:pic>
        <p:nvPicPr>
          <p:cNvPr id="29698" name="Picture 2" descr="http://n0elle.com/wordpress/wp-content/uploads/2011/05/goals_needs.jpg"/>
          <p:cNvPicPr>
            <a:picLocks noChangeAspect="1" noChangeArrowheads="1"/>
          </p:cNvPicPr>
          <p:nvPr/>
        </p:nvPicPr>
        <p:blipFill>
          <a:blip r:embed="rId4" cstate="print"/>
          <a:srcRect/>
          <a:stretch>
            <a:fillRect/>
          </a:stretch>
        </p:blipFill>
        <p:spPr bwMode="auto">
          <a:xfrm>
            <a:off x="6297386" y="228601"/>
            <a:ext cx="2541813" cy="1219200"/>
          </a:xfrm>
          <a:prstGeom prst="rect">
            <a:avLst/>
          </a:prstGeom>
          <a:noFill/>
        </p:spPr>
      </p:pic>
    </p:spTree>
    <p:custDataLst>
      <p:tags r:id="rId1"/>
    </p:custDataLst>
  </p:cSld>
  <p:clrMapOvr>
    <a:masterClrMapping/>
  </p:clrMapOvr>
  <p:transition advTm="12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229600" cy="4800600"/>
          </a:xfrm>
          <a:ln w="44450" cmpd="thickThin">
            <a:solidFill>
              <a:schemeClr val="tx1"/>
            </a:solidFill>
          </a:ln>
        </p:spPr>
        <p:txBody>
          <a:bodyPr>
            <a:normAutofit/>
          </a:bodyPr>
          <a:lstStyle/>
          <a:p>
            <a:pPr marL="0" indent="0">
              <a:buNone/>
            </a:pPr>
            <a:r>
              <a:rPr lang="en-US" sz="3600" dirty="0"/>
              <a:t>Peer supporters demonstrate that recovery is REAL! </a:t>
            </a:r>
          </a:p>
          <a:p>
            <a:pPr marL="0" indent="0">
              <a:buNone/>
            </a:pPr>
            <a:endParaRPr lang="en-US" sz="3600" dirty="0"/>
          </a:p>
          <a:p>
            <a:pPr marL="0" indent="0">
              <a:buNone/>
            </a:pPr>
            <a:r>
              <a:rPr lang="en-US" sz="3600" dirty="0"/>
              <a:t>By authentically living recovery, peer supporters inspire real hope that recovery is possible for others!</a:t>
            </a:r>
          </a:p>
          <a:p>
            <a:endParaRPr lang="en-US" dirty="0"/>
          </a:p>
        </p:txBody>
      </p:sp>
      <p:sp>
        <p:nvSpPr>
          <p:cNvPr id="5" name="Title 1"/>
          <p:cNvSpPr>
            <a:spLocks noGrp="1"/>
          </p:cNvSpPr>
          <p:nvPr>
            <p:ph type="title"/>
          </p:nvPr>
        </p:nvSpPr>
        <p:spPr/>
        <p:txBody>
          <a:bodyPr/>
          <a:lstStyle/>
          <a:p>
            <a:pPr algn="l"/>
            <a:r>
              <a:rPr lang="en-US" dirty="0"/>
              <a:t>Why do we need PRS?                </a:t>
            </a:r>
          </a:p>
        </p:txBody>
      </p:sp>
    </p:spTree>
    <p:custDataLst>
      <p:tags r:id="rId1"/>
    </p:custDataLst>
  </p:cSld>
  <p:clrMapOvr>
    <a:masterClrMapping/>
  </p:clrMapOvr>
  <p:transition advTm="10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81001"/>
            <a:ext cx="8991600" cy="2209800"/>
          </a:xfrm>
        </p:spPr>
        <p:txBody>
          <a:bodyPr/>
          <a:lstStyle/>
          <a:p>
            <a:r>
              <a:rPr lang="en-US" dirty="0"/>
              <a:t>How do they do what they do? </a:t>
            </a:r>
          </a:p>
        </p:txBody>
      </p:sp>
      <p:sp>
        <p:nvSpPr>
          <p:cNvPr id="3" name="Subtitle 2"/>
          <p:cNvSpPr>
            <a:spLocks noGrp="1"/>
          </p:cNvSpPr>
          <p:nvPr>
            <p:ph type="subTitle" idx="1"/>
          </p:nvPr>
        </p:nvSpPr>
        <p:spPr>
          <a:xfrm>
            <a:off x="838200" y="2819400"/>
            <a:ext cx="7855634" cy="1752600"/>
          </a:xfrm>
        </p:spPr>
        <p:txBody>
          <a:bodyPr>
            <a:noAutofit/>
          </a:bodyPr>
          <a:lstStyle/>
          <a:p>
            <a:r>
              <a:rPr lang="en-US" dirty="0"/>
              <a:t>The following guidelines were created and are practiced by Peer Recovery Specialists </a:t>
            </a:r>
          </a:p>
        </p:txBody>
      </p:sp>
    </p:spTree>
    <p:custDataLst>
      <p:tags r:id="rId1"/>
    </p:custDataLst>
  </p:cSld>
  <p:clrMapOvr>
    <a:masterClrMapping/>
  </p:clrMapOvr>
  <p:transition advTm="5000"/>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14971</TotalTime>
  <Words>1502</Words>
  <Application>Microsoft Office PowerPoint</Application>
  <PresentationFormat>On-screen Show (4:3)</PresentationFormat>
  <Paragraphs>176</Paragraphs>
  <Slides>36</Slides>
  <Notes>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Rockwell</vt:lpstr>
      <vt:lpstr>Wingdings</vt:lpstr>
      <vt:lpstr>Wingdings 2</vt:lpstr>
      <vt:lpstr>Foundry</vt:lpstr>
      <vt:lpstr>Peer Recovery  Specialist (PRS)</vt:lpstr>
      <vt:lpstr>         A Peer Recovery Specialist…</vt:lpstr>
      <vt:lpstr>It’s an important role!</vt:lpstr>
      <vt:lpstr>It’s an important role!</vt:lpstr>
      <vt:lpstr>It’s an important role!</vt:lpstr>
      <vt:lpstr>Why do we need PRS?                </vt:lpstr>
      <vt:lpstr>Why do we need PRS?</vt:lpstr>
      <vt:lpstr>Why do we need PRS?                </vt:lpstr>
      <vt:lpstr>How do they do what they do? </vt:lpstr>
      <vt:lpstr>Peer Support is Voluntary</vt:lpstr>
      <vt:lpstr>Peer Support is Voluntary.</vt:lpstr>
      <vt:lpstr>Peer Support is Hopeful</vt:lpstr>
      <vt:lpstr>Peer Support is Hopeful</vt:lpstr>
      <vt:lpstr>Peer Support is Open-Minded</vt:lpstr>
      <vt:lpstr>Peer Support is Open-Minded.</vt:lpstr>
      <vt:lpstr>Peer Support is Empathetic</vt:lpstr>
      <vt:lpstr>Peer Support is Empathetic.</vt:lpstr>
      <vt:lpstr>Peer Support is Respectful</vt:lpstr>
      <vt:lpstr>Peer Support is Respectful</vt:lpstr>
      <vt:lpstr>Peer Support is Respectful</vt:lpstr>
      <vt:lpstr>Peer Support  Facilitates  Change</vt:lpstr>
      <vt:lpstr>Peer Support Facilitates Change</vt:lpstr>
      <vt:lpstr>Peer Support is Honest</vt:lpstr>
      <vt:lpstr>Peer Support is Honest and Direct</vt:lpstr>
      <vt:lpstr>Peer Support is Reciprocal</vt:lpstr>
      <vt:lpstr>Peer Support is Mutual and Reciprocal</vt:lpstr>
      <vt:lpstr>Peer Support Shares Power</vt:lpstr>
      <vt:lpstr>Peer Support Equally Shares Power</vt:lpstr>
      <vt:lpstr> Peer Support is  Strengths-Focused</vt:lpstr>
      <vt:lpstr>Peer Support is Strengths-Focused</vt:lpstr>
      <vt:lpstr> Peer Support is Transparent</vt:lpstr>
      <vt:lpstr>Peer Support is Transparent</vt:lpstr>
      <vt:lpstr> Peer Support is Person-Driven</vt:lpstr>
      <vt:lpstr>Peer Support is Person-Driven</vt:lpstr>
      <vt:lpstr>Good Medicine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 Support Specialists</dc:title>
  <dc:creator>Owner</dc:creator>
  <cp:lastModifiedBy>Mindy Carlin</cp:lastModifiedBy>
  <cp:revision>1179</cp:revision>
  <dcterms:created xsi:type="dcterms:W3CDTF">2013-09-20T23:56:28Z</dcterms:created>
  <dcterms:modified xsi:type="dcterms:W3CDTF">2018-04-24T20:57:41Z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88EDAC14-01CD-4097-8C1F-C31594A160C8</vt:lpwstr>
  </property>
  <property fmtid="{D5CDD505-2E9C-101B-9397-08002B2CF9AE}" pid="3" name="ArticulatePath">
    <vt:lpwstr>Peer Support Specialists update 2</vt:lpwstr>
  </property>
</Properties>
</file>