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handoutMasterIdLst>
    <p:handoutMasterId r:id="rId104"/>
  </p:handoutMasterIdLst>
  <p:sldIdLst>
    <p:sldId id="299" r:id="rId2"/>
    <p:sldId id="64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1736" r:id="rId13"/>
    <p:sldId id="647" r:id="rId14"/>
    <p:sldId id="1779" r:id="rId15"/>
    <p:sldId id="648" r:id="rId16"/>
    <p:sldId id="607" r:id="rId17"/>
    <p:sldId id="1764" r:id="rId18"/>
    <p:sldId id="1765" r:id="rId19"/>
    <p:sldId id="1766" r:id="rId20"/>
    <p:sldId id="1767" r:id="rId21"/>
    <p:sldId id="1768" r:id="rId22"/>
    <p:sldId id="1770" r:id="rId23"/>
    <p:sldId id="1771" r:id="rId24"/>
    <p:sldId id="1769" r:id="rId25"/>
    <p:sldId id="1772" r:id="rId26"/>
    <p:sldId id="1773" r:id="rId27"/>
    <p:sldId id="1774" r:id="rId28"/>
    <p:sldId id="1775" r:id="rId29"/>
    <p:sldId id="632" r:id="rId30"/>
    <p:sldId id="1763" r:id="rId31"/>
    <p:sldId id="1780" r:id="rId32"/>
    <p:sldId id="337" r:id="rId33"/>
    <p:sldId id="343" r:id="rId34"/>
    <p:sldId id="393" r:id="rId35"/>
    <p:sldId id="1216" r:id="rId36"/>
    <p:sldId id="645" r:id="rId37"/>
    <p:sldId id="646" r:id="rId38"/>
    <p:sldId id="1776" r:id="rId39"/>
    <p:sldId id="653" r:id="rId40"/>
    <p:sldId id="1781" r:id="rId41"/>
    <p:sldId id="650" r:id="rId42"/>
    <p:sldId id="636" r:id="rId43"/>
    <p:sldId id="637" r:id="rId44"/>
    <p:sldId id="638" r:id="rId45"/>
    <p:sldId id="651" r:id="rId46"/>
    <p:sldId id="1782" r:id="rId47"/>
    <p:sldId id="654" r:id="rId48"/>
    <p:sldId id="544" r:id="rId49"/>
    <p:sldId id="549" r:id="rId50"/>
    <p:sldId id="550" r:id="rId51"/>
    <p:sldId id="750" r:id="rId52"/>
    <p:sldId id="759" r:id="rId53"/>
    <p:sldId id="761" r:id="rId54"/>
    <p:sldId id="570" r:id="rId55"/>
    <p:sldId id="573" r:id="rId56"/>
    <p:sldId id="574" r:id="rId57"/>
    <p:sldId id="1020" r:id="rId58"/>
    <p:sldId id="1027" r:id="rId59"/>
    <p:sldId id="577" r:id="rId60"/>
    <p:sldId id="578" r:id="rId61"/>
    <p:sldId id="1624" r:id="rId62"/>
    <p:sldId id="655" r:id="rId63"/>
    <p:sldId id="1783" r:id="rId64"/>
    <p:sldId id="438" r:id="rId65"/>
    <p:sldId id="440" r:id="rId66"/>
    <p:sldId id="441" r:id="rId67"/>
    <p:sldId id="656" r:id="rId68"/>
    <p:sldId id="657" r:id="rId69"/>
    <p:sldId id="658" r:id="rId70"/>
    <p:sldId id="1840" r:id="rId71"/>
    <p:sldId id="1784" r:id="rId72"/>
    <p:sldId id="1758" r:id="rId73"/>
    <p:sldId id="1605" r:id="rId74"/>
    <p:sldId id="1606" r:id="rId75"/>
    <p:sldId id="1607" r:id="rId76"/>
    <p:sldId id="1608" r:id="rId77"/>
    <p:sldId id="1609" r:id="rId78"/>
    <p:sldId id="1610" r:id="rId79"/>
    <p:sldId id="1611" r:id="rId80"/>
    <p:sldId id="1612" r:id="rId81"/>
    <p:sldId id="1613" r:id="rId82"/>
    <p:sldId id="1614" r:id="rId83"/>
    <p:sldId id="1615" r:id="rId84"/>
    <p:sldId id="1617" r:id="rId85"/>
    <p:sldId id="1618" r:id="rId86"/>
    <p:sldId id="1619" r:id="rId87"/>
    <p:sldId id="1620" r:id="rId88"/>
    <p:sldId id="1818" r:id="rId89"/>
    <p:sldId id="1819" r:id="rId90"/>
    <p:sldId id="1623" r:id="rId91"/>
    <p:sldId id="1816" r:id="rId92"/>
    <p:sldId id="1625" r:id="rId93"/>
    <p:sldId id="1627" r:id="rId94"/>
    <p:sldId id="1626" r:id="rId95"/>
    <p:sldId id="1820" r:id="rId96"/>
    <p:sldId id="1629" r:id="rId97"/>
    <p:sldId id="1631" r:id="rId98"/>
    <p:sldId id="1632" r:id="rId99"/>
    <p:sldId id="1839" r:id="rId100"/>
    <p:sldId id="1778" r:id="rId101"/>
    <p:sldId id="738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0" autoAdjust="0"/>
    <p:restoredTop sz="95597" autoAdjust="0"/>
  </p:normalViewPr>
  <p:slideViewPr>
    <p:cSldViewPr snapToGrid="0">
      <p:cViewPr varScale="1">
        <p:scale>
          <a:sx n="158" d="100"/>
          <a:sy n="158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9"/>
                <c:pt idx="0">
                  <c:v>Kindergarten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158</c:v>
                </c:pt>
                <c:pt idx="1">
                  <c:v>126</c:v>
                </c:pt>
                <c:pt idx="2">
                  <c:v>147</c:v>
                </c:pt>
                <c:pt idx="3">
                  <c:v>334</c:v>
                </c:pt>
                <c:pt idx="4">
                  <c:v>400</c:v>
                </c:pt>
                <c:pt idx="5">
                  <c:v>415</c:v>
                </c:pt>
                <c:pt idx="6">
                  <c:v>553</c:v>
                </c:pt>
                <c:pt idx="7">
                  <c:v>459</c:v>
                </c:pt>
                <c:pt idx="8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1-9B4B-866A-B7363594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714560"/>
        <c:axId val="1255719440"/>
        <c:axId val="0"/>
      </c:bar3DChart>
      <c:catAx>
        <c:axId val="12537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719440"/>
        <c:crosses val="autoZero"/>
        <c:auto val="1"/>
        <c:lblAlgn val="ctr"/>
        <c:lblOffset val="100"/>
        <c:noMultiLvlLbl val="0"/>
      </c:catAx>
      <c:valAx>
        <c:axId val="12557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71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4-A94A-B87F-D0EEF14526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99790304"/>
        <c:axId val="-1199787984"/>
      </c:lineChart>
      <c:catAx>
        <c:axId val="-119979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87984"/>
        <c:crosses val="autoZero"/>
        <c:auto val="1"/>
        <c:lblAlgn val="ctr"/>
        <c:lblOffset val="100"/>
        <c:noMultiLvlLbl val="0"/>
      </c:catAx>
      <c:valAx>
        <c:axId val="-11997879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90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092517-5104-4E47-AA91-BAE4B078D131}" type="presOf" srcId="{E47640B8-E388-6141-8043-F310278C03B2}" destId="{524DE1D1-1650-674C-AA9B-4DB5A8E1AD84}" srcOrd="1" destOrd="0" presId="urn:microsoft.com/office/officeart/2005/8/layout/venn1"/>
    <dgm:cxn modelId="{A6A82D32-5503-8048-AC73-9660CD471219}" type="presOf" srcId="{2EC81A35-8D57-124B-ABCE-2ABCF936B667}" destId="{93E056BD-4766-394C-A4DC-5E4C2451228E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16A28D3E-887B-C046-8C91-D7C48900E96E}" type="presOf" srcId="{E47640B8-E388-6141-8043-F310278C03B2}" destId="{E0F896BF-E8D9-2145-B631-F874C101A436}" srcOrd="0" destOrd="0" presId="urn:microsoft.com/office/officeart/2005/8/layout/venn1"/>
    <dgm:cxn modelId="{E3451269-120F-D54C-82D5-2440840CFA45}" type="presOf" srcId="{2EC81A35-8D57-124B-ABCE-2ABCF936B667}" destId="{9EC0FAFF-6CE3-7640-BE7A-52C4AF5538E2}" srcOrd="1" destOrd="0" presId="urn:microsoft.com/office/officeart/2005/8/layout/venn1"/>
    <dgm:cxn modelId="{12F5B06A-E124-8741-9AC1-BBFB4DF4F6A2}" type="presOf" srcId="{865D233C-903B-9F4C-9226-AC6433E046AF}" destId="{DDAD003A-79BB-F54B-8024-DA7A6A25F4E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E830D1E2-D145-C94B-8694-781B5FDD292F}" type="presOf" srcId="{865D233C-903B-9F4C-9226-AC6433E046AF}" destId="{337EDADF-F20D-C040-81EA-8B0554C72AC2}" srcOrd="1" destOrd="0" presId="urn:microsoft.com/office/officeart/2005/8/layout/venn1"/>
    <dgm:cxn modelId="{9269E7E8-BBCD-EC47-9599-FF4A7F5747BE}" type="presOf" srcId="{C2DCDBC5-95E9-4F42-8754-6810EB41A3B6}" destId="{ABB0EE10-8504-404A-8824-5F22425D91BF}" srcOrd="0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694BA54E-F73E-BC4F-A096-518E5B6FD1CD}" type="presParOf" srcId="{ABB0EE10-8504-404A-8824-5F22425D91BF}" destId="{93E056BD-4766-394C-A4DC-5E4C2451228E}" srcOrd="0" destOrd="0" presId="urn:microsoft.com/office/officeart/2005/8/layout/venn1"/>
    <dgm:cxn modelId="{7C1E965F-5319-2D46-B2E2-E01599612A47}" type="presParOf" srcId="{ABB0EE10-8504-404A-8824-5F22425D91BF}" destId="{9EC0FAFF-6CE3-7640-BE7A-52C4AF5538E2}" srcOrd="1" destOrd="0" presId="urn:microsoft.com/office/officeart/2005/8/layout/venn1"/>
    <dgm:cxn modelId="{4B6500FD-99A2-C540-8007-4DDD306551F6}" type="presParOf" srcId="{ABB0EE10-8504-404A-8824-5F22425D91BF}" destId="{E0F896BF-E8D9-2145-B631-F874C101A436}" srcOrd="2" destOrd="0" presId="urn:microsoft.com/office/officeart/2005/8/layout/venn1"/>
    <dgm:cxn modelId="{5433925E-4068-3B45-8E98-EDB91A7AD826}" type="presParOf" srcId="{ABB0EE10-8504-404A-8824-5F22425D91BF}" destId="{524DE1D1-1650-674C-AA9B-4DB5A8E1AD84}" srcOrd="3" destOrd="0" presId="urn:microsoft.com/office/officeart/2005/8/layout/venn1"/>
    <dgm:cxn modelId="{2EE443CB-EF24-DE46-85E1-E06D0760C1D8}" type="presParOf" srcId="{ABB0EE10-8504-404A-8824-5F22425D91BF}" destId="{DDAD003A-79BB-F54B-8024-DA7A6A25F4EE}" srcOrd="4" destOrd="0" presId="urn:microsoft.com/office/officeart/2005/8/layout/venn1"/>
    <dgm:cxn modelId="{D322578F-A848-DA4C-9B6F-8B5A52AB9671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3871EA-9BE8-C04A-8516-0E2EC11E2679}" type="doc">
      <dgm:prSet loTypeId="urn:microsoft.com/office/officeart/2005/8/layout/vList3" loCatId="" qsTypeId="urn:microsoft.com/office/officeart/2005/8/quickstyle/simple4" qsCatId="simple" csTypeId="urn:microsoft.com/office/officeart/2005/8/colors/accent3_2" csCatId="accent3" phldr="1"/>
      <dgm:spPr/>
    </dgm:pt>
    <dgm:pt modelId="{D830B408-BD4E-944C-A92D-EA42DD29AD5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b="1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b="1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42B49-2D30-5848-BD87-B2DCBFB67F31}" type="parTrans" cxnId="{2C02CF1D-4E36-A044-B658-F99E9A1384D1}">
      <dgm:prSet/>
      <dgm:spPr/>
      <dgm:t>
        <a:bodyPr/>
        <a:lstStyle/>
        <a:p>
          <a:endParaRPr lang="en-US"/>
        </a:p>
      </dgm:t>
    </dgm:pt>
    <dgm:pt modelId="{24C4BC35-7F8B-AD4B-ACC9-42B295AB605E}" type="sibTrans" cxnId="{2C02CF1D-4E36-A044-B658-F99E9A1384D1}">
      <dgm:prSet/>
      <dgm:spPr/>
      <dgm:t>
        <a:bodyPr/>
        <a:lstStyle/>
        <a:p>
          <a:endParaRPr lang="en-US"/>
        </a:p>
      </dgm:t>
    </dgm:pt>
    <dgm:pt modelId="{61BD7CCC-D52A-EA4E-BDA0-D2D5A32AFD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gm:t>
    </dgm:pt>
    <dgm:pt modelId="{ED92FDF1-68A0-D64F-8917-AE157ADCC42E}" type="sibTrans" cxnId="{0A5C1AA1-E979-1044-ABC4-25D84E633259}">
      <dgm:prSet/>
      <dgm:spPr/>
      <dgm:t>
        <a:bodyPr/>
        <a:lstStyle/>
        <a:p>
          <a:endParaRPr lang="en-US"/>
        </a:p>
      </dgm:t>
    </dgm:pt>
    <dgm:pt modelId="{E1C7207B-210E-9A47-95AB-EA91A0737B24}" type="parTrans" cxnId="{0A5C1AA1-E979-1044-ABC4-25D84E633259}">
      <dgm:prSet/>
      <dgm:spPr/>
      <dgm:t>
        <a:bodyPr/>
        <a:lstStyle/>
        <a:p>
          <a:endParaRPr lang="en-US"/>
        </a:p>
      </dgm:t>
    </dgm:pt>
    <dgm:pt modelId="{00DC6DCF-EFE9-4647-B54C-DF9E6D2D8EA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gm:t>
    </dgm:pt>
    <dgm:pt modelId="{D7763D75-6AF1-CA4B-9481-1729A1B5DBF7}" type="sibTrans" cxnId="{A5B03E71-8A45-5F4C-8121-75195160D216}">
      <dgm:prSet/>
      <dgm:spPr/>
      <dgm:t>
        <a:bodyPr/>
        <a:lstStyle/>
        <a:p>
          <a:endParaRPr lang="en-US"/>
        </a:p>
      </dgm:t>
    </dgm:pt>
    <dgm:pt modelId="{4A836005-5A51-8C45-B9FE-BE2D703583DD}" type="parTrans" cxnId="{A5B03E71-8A45-5F4C-8121-75195160D216}">
      <dgm:prSet/>
      <dgm:spPr/>
      <dgm:t>
        <a:bodyPr/>
        <a:lstStyle/>
        <a:p>
          <a:endParaRPr lang="en-US"/>
        </a:p>
      </dgm:t>
    </dgm:pt>
    <dgm:pt modelId="{3A334D0F-30D4-FD4A-831B-FA808FC27C15}" type="pres">
      <dgm:prSet presAssocID="{283871EA-9BE8-C04A-8516-0E2EC11E2679}" presName="linearFlow" presStyleCnt="0">
        <dgm:presLayoutVars>
          <dgm:dir/>
          <dgm:resizeHandles val="exact"/>
        </dgm:presLayoutVars>
      </dgm:prSet>
      <dgm:spPr/>
    </dgm:pt>
    <dgm:pt modelId="{ED47F28C-CC25-4F4B-AEEB-3FE25FFD2A3E}" type="pres">
      <dgm:prSet presAssocID="{D830B408-BD4E-944C-A92D-EA42DD29AD57}" presName="composite" presStyleCnt="0"/>
      <dgm:spPr/>
    </dgm:pt>
    <dgm:pt modelId="{93E8A7C5-2288-6248-90ED-EBDAC9C2AF1B}" type="pres">
      <dgm:prSet presAssocID="{D830B408-BD4E-944C-A92D-EA42DD29AD57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E84D8B-E407-3C46-9229-96BAAC93762E}" type="pres">
      <dgm:prSet presAssocID="{D830B408-BD4E-944C-A92D-EA42DD29AD57}" presName="txShp" presStyleLbl="node1" presStyleIdx="0" presStyleCnt="3">
        <dgm:presLayoutVars>
          <dgm:bulletEnabled val="1"/>
        </dgm:presLayoutVars>
      </dgm:prSet>
      <dgm:spPr/>
    </dgm:pt>
    <dgm:pt modelId="{CBA4211E-D5EF-8B4A-B7F9-7B395D461299}" type="pres">
      <dgm:prSet presAssocID="{24C4BC35-7F8B-AD4B-ACC9-42B295AB605E}" presName="spacing" presStyleCnt="0"/>
      <dgm:spPr/>
    </dgm:pt>
    <dgm:pt modelId="{6E061EFE-62BE-9D45-B9AC-C6C0AE6B06E5}" type="pres">
      <dgm:prSet presAssocID="{00DC6DCF-EFE9-4647-B54C-DF9E6D2D8EA4}" presName="composite" presStyleCnt="0"/>
      <dgm:spPr/>
    </dgm:pt>
    <dgm:pt modelId="{FD02029B-350C-AB4B-9A7C-76D54F8E9ACE}" type="pres">
      <dgm:prSet presAssocID="{00DC6DCF-EFE9-4647-B54C-DF9E6D2D8EA4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52667F-E692-D040-BD56-405FDE9D6B93}" type="pres">
      <dgm:prSet presAssocID="{00DC6DCF-EFE9-4647-B54C-DF9E6D2D8EA4}" presName="txShp" presStyleLbl="node1" presStyleIdx="1" presStyleCnt="3">
        <dgm:presLayoutVars>
          <dgm:bulletEnabled val="1"/>
        </dgm:presLayoutVars>
      </dgm:prSet>
      <dgm:spPr/>
    </dgm:pt>
    <dgm:pt modelId="{CC51A0BD-FEC9-B747-8824-A730CBBB628B}" type="pres">
      <dgm:prSet presAssocID="{D7763D75-6AF1-CA4B-9481-1729A1B5DBF7}" presName="spacing" presStyleCnt="0"/>
      <dgm:spPr/>
    </dgm:pt>
    <dgm:pt modelId="{BE44B697-880C-1D48-9BBE-8D6E86E55526}" type="pres">
      <dgm:prSet presAssocID="{61BD7CCC-D52A-EA4E-BDA0-D2D5A32AFD1C}" presName="composite" presStyleCnt="0"/>
      <dgm:spPr/>
    </dgm:pt>
    <dgm:pt modelId="{C52F0813-628C-4044-85F6-BCE43736656E}" type="pres">
      <dgm:prSet presAssocID="{61BD7CCC-D52A-EA4E-BDA0-D2D5A32AFD1C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08A0991-7311-FD4A-84E4-2B9B868C310C}" type="pres">
      <dgm:prSet presAssocID="{61BD7CCC-D52A-EA4E-BDA0-D2D5A32AFD1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02CF1D-4E36-A044-B658-F99E9A1384D1}" srcId="{283871EA-9BE8-C04A-8516-0E2EC11E2679}" destId="{D830B408-BD4E-944C-A92D-EA42DD29AD57}" srcOrd="0" destOrd="0" parTransId="{74142B49-2D30-5848-BD87-B2DCBFB67F31}" sibTransId="{24C4BC35-7F8B-AD4B-ACC9-42B295AB605E}"/>
    <dgm:cxn modelId="{AF83D138-5969-384E-8496-6CC03E04C482}" type="presOf" srcId="{00DC6DCF-EFE9-4647-B54C-DF9E6D2D8EA4}" destId="{2552667F-E692-D040-BD56-405FDE9D6B93}" srcOrd="0" destOrd="0" presId="urn:microsoft.com/office/officeart/2005/8/layout/vList3"/>
    <dgm:cxn modelId="{1A726370-1C9B-B546-BF24-49F483B93ACD}" type="presOf" srcId="{D830B408-BD4E-944C-A92D-EA42DD29AD57}" destId="{4AE84D8B-E407-3C46-9229-96BAAC93762E}" srcOrd="0" destOrd="0" presId="urn:microsoft.com/office/officeart/2005/8/layout/vList3"/>
    <dgm:cxn modelId="{A5B03E71-8A45-5F4C-8121-75195160D216}" srcId="{283871EA-9BE8-C04A-8516-0E2EC11E2679}" destId="{00DC6DCF-EFE9-4647-B54C-DF9E6D2D8EA4}" srcOrd="1" destOrd="0" parTransId="{4A836005-5A51-8C45-B9FE-BE2D703583DD}" sibTransId="{D7763D75-6AF1-CA4B-9481-1729A1B5DBF7}"/>
    <dgm:cxn modelId="{E6B3E094-89D9-DC49-A44A-3737FA0AA6C4}" type="presOf" srcId="{61BD7CCC-D52A-EA4E-BDA0-D2D5A32AFD1C}" destId="{408A0991-7311-FD4A-84E4-2B9B868C310C}" srcOrd="0" destOrd="0" presId="urn:microsoft.com/office/officeart/2005/8/layout/vList3"/>
    <dgm:cxn modelId="{0A5C1AA1-E979-1044-ABC4-25D84E633259}" srcId="{283871EA-9BE8-C04A-8516-0E2EC11E2679}" destId="{61BD7CCC-D52A-EA4E-BDA0-D2D5A32AFD1C}" srcOrd="2" destOrd="0" parTransId="{E1C7207B-210E-9A47-95AB-EA91A0737B24}" sibTransId="{ED92FDF1-68A0-D64F-8917-AE157ADCC42E}"/>
    <dgm:cxn modelId="{6EB31CB6-16AA-2B4C-8B80-328732171B61}" type="presOf" srcId="{283871EA-9BE8-C04A-8516-0E2EC11E2679}" destId="{3A334D0F-30D4-FD4A-831B-FA808FC27C15}" srcOrd="0" destOrd="0" presId="urn:microsoft.com/office/officeart/2005/8/layout/vList3"/>
    <dgm:cxn modelId="{9A2849B1-221A-C84A-9F04-336EF8E261D4}" type="presParOf" srcId="{3A334D0F-30D4-FD4A-831B-FA808FC27C15}" destId="{ED47F28C-CC25-4F4B-AEEB-3FE25FFD2A3E}" srcOrd="0" destOrd="0" presId="urn:microsoft.com/office/officeart/2005/8/layout/vList3"/>
    <dgm:cxn modelId="{3CB3DB7B-7F5D-2340-8854-CDEFEC7BE31B}" type="presParOf" srcId="{ED47F28C-CC25-4F4B-AEEB-3FE25FFD2A3E}" destId="{93E8A7C5-2288-6248-90ED-EBDAC9C2AF1B}" srcOrd="0" destOrd="0" presId="urn:microsoft.com/office/officeart/2005/8/layout/vList3"/>
    <dgm:cxn modelId="{2CA8C2A0-FE27-ED4F-8A6E-AF5DE75CECD1}" type="presParOf" srcId="{ED47F28C-CC25-4F4B-AEEB-3FE25FFD2A3E}" destId="{4AE84D8B-E407-3C46-9229-96BAAC93762E}" srcOrd="1" destOrd="0" presId="urn:microsoft.com/office/officeart/2005/8/layout/vList3"/>
    <dgm:cxn modelId="{2A54EC8F-CDA4-8C46-91C7-C8CD04DC7AF6}" type="presParOf" srcId="{3A334D0F-30D4-FD4A-831B-FA808FC27C15}" destId="{CBA4211E-D5EF-8B4A-B7F9-7B395D461299}" srcOrd="1" destOrd="0" presId="urn:microsoft.com/office/officeart/2005/8/layout/vList3"/>
    <dgm:cxn modelId="{91C3AF8D-8CBE-334D-8499-145DFE61D136}" type="presParOf" srcId="{3A334D0F-30D4-FD4A-831B-FA808FC27C15}" destId="{6E061EFE-62BE-9D45-B9AC-C6C0AE6B06E5}" srcOrd="2" destOrd="0" presId="urn:microsoft.com/office/officeart/2005/8/layout/vList3"/>
    <dgm:cxn modelId="{E233A1AB-C0AA-934A-AA70-44BD8F7D71C7}" type="presParOf" srcId="{6E061EFE-62BE-9D45-B9AC-C6C0AE6B06E5}" destId="{FD02029B-350C-AB4B-9A7C-76D54F8E9ACE}" srcOrd="0" destOrd="0" presId="urn:microsoft.com/office/officeart/2005/8/layout/vList3"/>
    <dgm:cxn modelId="{B10FF0C2-9F97-2848-ADE2-F5FDBD28EE53}" type="presParOf" srcId="{6E061EFE-62BE-9D45-B9AC-C6C0AE6B06E5}" destId="{2552667F-E692-D040-BD56-405FDE9D6B93}" srcOrd="1" destOrd="0" presId="urn:microsoft.com/office/officeart/2005/8/layout/vList3"/>
    <dgm:cxn modelId="{B10586C5-4DAA-D546-8C76-79061B0F5B00}" type="presParOf" srcId="{3A334D0F-30D4-FD4A-831B-FA808FC27C15}" destId="{CC51A0BD-FEC9-B747-8824-A730CBBB628B}" srcOrd="3" destOrd="0" presId="urn:microsoft.com/office/officeart/2005/8/layout/vList3"/>
    <dgm:cxn modelId="{11B10A25-4EC4-C044-99B4-735571E31D78}" type="presParOf" srcId="{3A334D0F-30D4-FD4A-831B-FA808FC27C15}" destId="{BE44B697-880C-1D48-9BBE-8D6E86E55526}" srcOrd="4" destOrd="0" presId="urn:microsoft.com/office/officeart/2005/8/layout/vList3"/>
    <dgm:cxn modelId="{70DBEAB6-EB06-FC45-BDE9-48586C57756F}" type="presParOf" srcId="{BE44B697-880C-1D48-9BBE-8D6E86E55526}" destId="{C52F0813-628C-4044-85F6-BCE43736656E}" srcOrd="0" destOrd="0" presId="urn:microsoft.com/office/officeart/2005/8/layout/vList3"/>
    <dgm:cxn modelId="{1FB2E1ED-4383-0E49-A1DE-F9713C60739C}" type="presParOf" srcId="{BE44B697-880C-1D48-9BBE-8D6E86E55526}" destId="{408A0991-7311-FD4A-84E4-2B9B868C3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3871EA-9BE8-C04A-8516-0E2EC11E2679}" type="doc">
      <dgm:prSet loTypeId="urn:microsoft.com/office/officeart/2005/8/layout/vList3" loCatId="" qsTypeId="urn:microsoft.com/office/officeart/2005/8/quickstyle/simple4" qsCatId="simple" csTypeId="urn:microsoft.com/office/officeart/2005/8/colors/accent3_2" csCatId="accent3" phldr="1"/>
      <dgm:spPr/>
    </dgm:pt>
    <dgm:pt modelId="{D830B408-BD4E-944C-A92D-EA42DD29AD5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b="1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b="1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42B49-2D30-5848-BD87-B2DCBFB67F31}" type="parTrans" cxnId="{2C02CF1D-4E36-A044-B658-F99E9A1384D1}">
      <dgm:prSet/>
      <dgm:spPr/>
      <dgm:t>
        <a:bodyPr/>
        <a:lstStyle/>
        <a:p>
          <a:endParaRPr lang="en-US"/>
        </a:p>
      </dgm:t>
    </dgm:pt>
    <dgm:pt modelId="{24C4BC35-7F8B-AD4B-ACC9-42B295AB605E}" type="sibTrans" cxnId="{2C02CF1D-4E36-A044-B658-F99E9A1384D1}">
      <dgm:prSet/>
      <dgm:spPr/>
      <dgm:t>
        <a:bodyPr/>
        <a:lstStyle/>
        <a:p>
          <a:endParaRPr lang="en-US"/>
        </a:p>
      </dgm:t>
    </dgm:pt>
    <dgm:pt modelId="{61BD7CCC-D52A-EA4E-BDA0-D2D5A32AFD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gm:t>
    </dgm:pt>
    <dgm:pt modelId="{ED92FDF1-68A0-D64F-8917-AE157ADCC42E}" type="sibTrans" cxnId="{0A5C1AA1-E979-1044-ABC4-25D84E633259}">
      <dgm:prSet/>
      <dgm:spPr/>
      <dgm:t>
        <a:bodyPr/>
        <a:lstStyle/>
        <a:p>
          <a:endParaRPr lang="en-US"/>
        </a:p>
      </dgm:t>
    </dgm:pt>
    <dgm:pt modelId="{E1C7207B-210E-9A47-95AB-EA91A0737B24}" type="parTrans" cxnId="{0A5C1AA1-E979-1044-ABC4-25D84E633259}">
      <dgm:prSet/>
      <dgm:spPr/>
      <dgm:t>
        <a:bodyPr/>
        <a:lstStyle/>
        <a:p>
          <a:endParaRPr lang="en-US"/>
        </a:p>
      </dgm:t>
    </dgm:pt>
    <dgm:pt modelId="{00DC6DCF-EFE9-4647-B54C-DF9E6D2D8EA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gm:t>
    </dgm:pt>
    <dgm:pt modelId="{D7763D75-6AF1-CA4B-9481-1729A1B5DBF7}" type="sibTrans" cxnId="{A5B03E71-8A45-5F4C-8121-75195160D216}">
      <dgm:prSet/>
      <dgm:spPr/>
      <dgm:t>
        <a:bodyPr/>
        <a:lstStyle/>
        <a:p>
          <a:endParaRPr lang="en-US"/>
        </a:p>
      </dgm:t>
    </dgm:pt>
    <dgm:pt modelId="{4A836005-5A51-8C45-B9FE-BE2D703583DD}" type="parTrans" cxnId="{A5B03E71-8A45-5F4C-8121-75195160D216}">
      <dgm:prSet/>
      <dgm:spPr/>
      <dgm:t>
        <a:bodyPr/>
        <a:lstStyle/>
        <a:p>
          <a:endParaRPr lang="en-US"/>
        </a:p>
      </dgm:t>
    </dgm:pt>
    <dgm:pt modelId="{3A334D0F-30D4-FD4A-831B-FA808FC27C15}" type="pres">
      <dgm:prSet presAssocID="{283871EA-9BE8-C04A-8516-0E2EC11E2679}" presName="linearFlow" presStyleCnt="0">
        <dgm:presLayoutVars>
          <dgm:dir/>
          <dgm:resizeHandles val="exact"/>
        </dgm:presLayoutVars>
      </dgm:prSet>
      <dgm:spPr/>
    </dgm:pt>
    <dgm:pt modelId="{ED47F28C-CC25-4F4B-AEEB-3FE25FFD2A3E}" type="pres">
      <dgm:prSet presAssocID="{D830B408-BD4E-944C-A92D-EA42DD29AD57}" presName="composite" presStyleCnt="0"/>
      <dgm:spPr/>
    </dgm:pt>
    <dgm:pt modelId="{93E8A7C5-2288-6248-90ED-EBDAC9C2AF1B}" type="pres">
      <dgm:prSet presAssocID="{D830B408-BD4E-944C-A92D-EA42DD29AD57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E84D8B-E407-3C46-9229-96BAAC93762E}" type="pres">
      <dgm:prSet presAssocID="{D830B408-BD4E-944C-A92D-EA42DD29AD57}" presName="txShp" presStyleLbl="node1" presStyleIdx="0" presStyleCnt="3">
        <dgm:presLayoutVars>
          <dgm:bulletEnabled val="1"/>
        </dgm:presLayoutVars>
      </dgm:prSet>
      <dgm:spPr/>
    </dgm:pt>
    <dgm:pt modelId="{CBA4211E-D5EF-8B4A-B7F9-7B395D461299}" type="pres">
      <dgm:prSet presAssocID="{24C4BC35-7F8B-AD4B-ACC9-42B295AB605E}" presName="spacing" presStyleCnt="0"/>
      <dgm:spPr/>
    </dgm:pt>
    <dgm:pt modelId="{6E061EFE-62BE-9D45-B9AC-C6C0AE6B06E5}" type="pres">
      <dgm:prSet presAssocID="{00DC6DCF-EFE9-4647-B54C-DF9E6D2D8EA4}" presName="composite" presStyleCnt="0"/>
      <dgm:spPr/>
    </dgm:pt>
    <dgm:pt modelId="{FD02029B-350C-AB4B-9A7C-76D54F8E9ACE}" type="pres">
      <dgm:prSet presAssocID="{00DC6DCF-EFE9-4647-B54C-DF9E6D2D8EA4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52667F-E692-D040-BD56-405FDE9D6B93}" type="pres">
      <dgm:prSet presAssocID="{00DC6DCF-EFE9-4647-B54C-DF9E6D2D8EA4}" presName="txShp" presStyleLbl="node1" presStyleIdx="1" presStyleCnt="3">
        <dgm:presLayoutVars>
          <dgm:bulletEnabled val="1"/>
        </dgm:presLayoutVars>
      </dgm:prSet>
      <dgm:spPr/>
    </dgm:pt>
    <dgm:pt modelId="{CC51A0BD-FEC9-B747-8824-A730CBBB628B}" type="pres">
      <dgm:prSet presAssocID="{D7763D75-6AF1-CA4B-9481-1729A1B5DBF7}" presName="spacing" presStyleCnt="0"/>
      <dgm:spPr/>
    </dgm:pt>
    <dgm:pt modelId="{BE44B697-880C-1D48-9BBE-8D6E86E55526}" type="pres">
      <dgm:prSet presAssocID="{61BD7CCC-D52A-EA4E-BDA0-D2D5A32AFD1C}" presName="composite" presStyleCnt="0"/>
      <dgm:spPr/>
    </dgm:pt>
    <dgm:pt modelId="{C52F0813-628C-4044-85F6-BCE43736656E}" type="pres">
      <dgm:prSet presAssocID="{61BD7CCC-D52A-EA4E-BDA0-D2D5A32AFD1C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08A0991-7311-FD4A-84E4-2B9B868C310C}" type="pres">
      <dgm:prSet presAssocID="{61BD7CCC-D52A-EA4E-BDA0-D2D5A32AFD1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02CF1D-4E36-A044-B658-F99E9A1384D1}" srcId="{283871EA-9BE8-C04A-8516-0E2EC11E2679}" destId="{D830B408-BD4E-944C-A92D-EA42DD29AD57}" srcOrd="0" destOrd="0" parTransId="{74142B49-2D30-5848-BD87-B2DCBFB67F31}" sibTransId="{24C4BC35-7F8B-AD4B-ACC9-42B295AB605E}"/>
    <dgm:cxn modelId="{AF83D138-5969-384E-8496-6CC03E04C482}" type="presOf" srcId="{00DC6DCF-EFE9-4647-B54C-DF9E6D2D8EA4}" destId="{2552667F-E692-D040-BD56-405FDE9D6B93}" srcOrd="0" destOrd="0" presId="urn:microsoft.com/office/officeart/2005/8/layout/vList3"/>
    <dgm:cxn modelId="{1A726370-1C9B-B546-BF24-49F483B93ACD}" type="presOf" srcId="{D830B408-BD4E-944C-A92D-EA42DD29AD57}" destId="{4AE84D8B-E407-3C46-9229-96BAAC93762E}" srcOrd="0" destOrd="0" presId="urn:microsoft.com/office/officeart/2005/8/layout/vList3"/>
    <dgm:cxn modelId="{A5B03E71-8A45-5F4C-8121-75195160D216}" srcId="{283871EA-9BE8-C04A-8516-0E2EC11E2679}" destId="{00DC6DCF-EFE9-4647-B54C-DF9E6D2D8EA4}" srcOrd="1" destOrd="0" parTransId="{4A836005-5A51-8C45-B9FE-BE2D703583DD}" sibTransId="{D7763D75-6AF1-CA4B-9481-1729A1B5DBF7}"/>
    <dgm:cxn modelId="{E6B3E094-89D9-DC49-A44A-3737FA0AA6C4}" type="presOf" srcId="{61BD7CCC-D52A-EA4E-BDA0-D2D5A32AFD1C}" destId="{408A0991-7311-FD4A-84E4-2B9B868C310C}" srcOrd="0" destOrd="0" presId="urn:microsoft.com/office/officeart/2005/8/layout/vList3"/>
    <dgm:cxn modelId="{0A5C1AA1-E979-1044-ABC4-25D84E633259}" srcId="{283871EA-9BE8-C04A-8516-0E2EC11E2679}" destId="{61BD7CCC-D52A-EA4E-BDA0-D2D5A32AFD1C}" srcOrd="2" destOrd="0" parTransId="{E1C7207B-210E-9A47-95AB-EA91A0737B24}" sibTransId="{ED92FDF1-68A0-D64F-8917-AE157ADCC42E}"/>
    <dgm:cxn modelId="{6EB31CB6-16AA-2B4C-8B80-328732171B61}" type="presOf" srcId="{283871EA-9BE8-C04A-8516-0E2EC11E2679}" destId="{3A334D0F-30D4-FD4A-831B-FA808FC27C15}" srcOrd="0" destOrd="0" presId="urn:microsoft.com/office/officeart/2005/8/layout/vList3"/>
    <dgm:cxn modelId="{9A2849B1-221A-C84A-9F04-336EF8E261D4}" type="presParOf" srcId="{3A334D0F-30D4-FD4A-831B-FA808FC27C15}" destId="{ED47F28C-CC25-4F4B-AEEB-3FE25FFD2A3E}" srcOrd="0" destOrd="0" presId="urn:microsoft.com/office/officeart/2005/8/layout/vList3"/>
    <dgm:cxn modelId="{3CB3DB7B-7F5D-2340-8854-CDEFEC7BE31B}" type="presParOf" srcId="{ED47F28C-CC25-4F4B-AEEB-3FE25FFD2A3E}" destId="{93E8A7C5-2288-6248-90ED-EBDAC9C2AF1B}" srcOrd="0" destOrd="0" presId="urn:microsoft.com/office/officeart/2005/8/layout/vList3"/>
    <dgm:cxn modelId="{2CA8C2A0-FE27-ED4F-8A6E-AF5DE75CECD1}" type="presParOf" srcId="{ED47F28C-CC25-4F4B-AEEB-3FE25FFD2A3E}" destId="{4AE84D8B-E407-3C46-9229-96BAAC93762E}" srcOrd="1" destOrd="0" presId="urn:microsoft.com/office/officeart/2005/8/layout/vList3"/>
    <dgm:cxn modelId="{2A54EC8F-CDA4-8C46-91C7-C8CD04DC7AF6}" type="presParOf" srcId="{3A334D0F-30D4-FD4A-831B-FA808FC27C15}" destId="{CBA4211E-D5EF-8B4A-B7F9-7B395D461299}" srcOrd="1" destOrd="0" presId="urn:microsoft.com/office/officeart/2005/8/layout/vList3"/>
    <dgm:cxn modelId="{91C3AF8D-8CBE-334D-8499-145DFE61D136}" type="presParOf" srcId="{3A334D0F-30D4-FD4A-831B-FA808FC27C15}" destId="{6E061EFE-62BE-9D45-B9AC-C6C0AE6B06E5}" srcOrd="2" destOrd="0" presId="urn:microsoft.com/office/officeart/2005/8/layout/vList3"/>
    <dgm:cxn modelId="{E233A1AB-C0AA-934A-AA70-44BD8F7D71C7}" type="presParOf" srcId="{6E061EFE-62BE-9D45-B9AC-C6C0AE6B06E5}" destId="{FD02029B-350C-AB4B-9A7C-76D54F8E9ACE}" srcOrd="0" destOrd="0" presId="urn:microsoft.com/office/officeart/2005/8/layout/vList3"/>
    <dgm:cxn modelId="{B10FF0C2-9F97-2848-ADE2-F5FDBD28EE53}" type="presParOf" srcId="{6E061EFE-62BE-9D45-B9AC-C6C0AE6B06E5}" destId="{2552667F-E692-D040-BD56-405FDE9D6B93}" srcOrd="1" destOrd="0" presId="urn:microsoft.com/office/officeart/2005/8/layout/vList3"/>
    <dgm:cxn modelId="{B10586C5-4DAA-D546-8C76-79061B0F5B00}" type="presParOf" srcId="{3A334D0F-30D4-FD4A-831B-FA808FC27C15}" destId="{CC51A0BD-FEC9-B747-8824-A730CBBB628B}" srcOrd="3" destOrd="0" presId="urn:microsoft.com/office/officeart/2005/8/layout/vList3"/>
    <dgm:cxn modelId="{11B10A25-4EC4-C044-99B4-735571E31D78}" type="presParOf" srcId="{3A334D0F-30D4-FD4A-831B-FA808FC27C15}" destId="{BE44B697-880C-1D48-9BBE-8D6E86E55526}" srcOrd="4" destOrd="0" presId="urn:microsoft.com/office/officeart/2005/8/layout/vList3"/>
    <dgm:cxn modelId="{70DBEAB6-EB06-FC45-BDE9-48586C57756F}" type="presParOf" srcId="{BE44B697-880C-1D48-9BBE-8D6E86E55526}" destId="{C52F0813-628C-4044-85F6-BCE43736656E}" srcOrd="0" destOrd="0" presId="urn:microsoft.com/office/officeart/2005/8/layout/vList3"/>
    <dgm:cxn modelId="{1FB2E1ED-4383-0E49-A1DE-F9713C60739C}" type="presParOf" srcId="{BE44B697-880C-1D48-9BBE-8D6E86E55526}" destId="{408A0991-7311-FD4A-84E4-2B9B868C3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594258" y="0"/>
          <a:ext cx="3099468" cy="169965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007521" y="297438"/>
        <a:ext cx="2272943" cy="764842"/>
      </dsp:txXfrm>
    </dsp:sp>
    <dsp:sp modelId="{E0F896BF-E8D9-2145-B631-F874C101A436}">
      <dsp:nvSpPr>
        <dsp:cNvPr id="0" name=""/>
        <dsp:cNvSpPr/>
      </dsp:nvSpPr>
      <dsp:spPr>
        <a:xfrm>
          <a:off x="2976398" y="916390"/>
          <a:ext cx="2812822" cy="18288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836653" y="1388830"/>
        <a:ext cx="1687693" cy="1005840"/>
      </dsp:txXfrm>
    </dsp:sp>
    <dsp:sp modelId="{DDAD003A-79BB-F54B-8024-DA7A6A25F4EE}">
      <dsp:nvSpPr>
        <dsp:cNvPr id="0" name=""/>
        <dsp:cNvSpPr/>
      </dsp:nvSpPr>
      <dsp:spPr>
        <a:xfrm>
          <a:off x="570015" y="1014852"/>
          <a:ext cx="2812822" cy="1740468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834889" y="1464474"/>
        <a:ext cx="1687693" cy="95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84D8B-E407-3C46-9229-96BAAC93762E}">
      <dsp:nvSpPr>
        <dsp:cNvPr id="0" name=""/>
        <dsp:cNvSpPr/>
      </dsp:nvSpPr>
      <dsp:spPr>
        <a:xfrm rot="10800000">
          <a:off x="2047306" y="1071"/>
          <a:ext cx="6565320" cy="1574540"/>
        </a:xfrm>
        <a:prstGeom prst="homePlat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4329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sz="4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sz="4400" b="1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sz="4400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44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sz="4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440941" y="1071"/>
        <a:ext cx="6171685" cy="1574540"/>
      </dsp:txXfrm>
    </dsp:sp>
    <dsp:sp modelId="{93E8A7C5-2288-6248-90ED-EBDAC9C2AF1B}">
      <dsp:nvSpPr>
        <dsp:cNvPr id="0" name=""/>
        <dsp:cNvSpPr/>
      </dsp:nvSpPr>
      <dsp:spPr>
        <a:xfrm>
          <a:off x="1260035" y="1071"/>
          <a:ext cx="1574540" cy="15745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2667F-E692-D040-BD56-405FDE9D6B93}">
      <dsp:nvSpPr>
        <dsp:cNvPr id="0" name=""/>
        <dsp:cNvSpPr/>
      </dsp:nvSpPr>
      <dsp:spPr>
        <a:xfrm rot="10800000">
          <a:off x="2047306" y="2045623"/>
          <a:ext cx="6565320" cy="157454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4329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sz="4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sp:txBody>
      <dsp:txXfrm rot="10800000">
        <a:off x="2440941" y="2045623"/>
        <a:ext cx="6171685" cy="1574540"/>
      </dsp:txXfrm>
    </dsp:sp>
    <dsp:sp modelId="{FD02029B-350C-AB4B-9A7C-76D54F8E9ACE}">
      <dsp:nvSpPr>
        <dsp:cNvPr id="0" name=""/>
        <dsp:cNvSpPr/>
      </dsp:nvSpPr>
      <dsp:spPr>
        <a:xfrm>
          <a:off x="1260035" y="2045623"/>
          <a:ext cx="1574540" cy="157454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8A0991-7311-FD4A-84E4-2B9B868C310C}">
      <dsp:nvSpPr>
        <dsp:cNvPr id="0" name=""/>
        <dsp:cNvSpPr/>
      </dsp:nvSpPr>
      <dsp:spPr>
        <a:xfrm rot="10800000">
          <a:off x="2047306" y="4090176"/>
          <a:ext cx="6565320" cy="157454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4329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sz="4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sp:txBody>
      <dsp:txXfrm rot="10800000">
        <a:off x="2440941" y="4090176"/>
        <a:ext cx="6171685" cy="1574540"/>
      </dsp:txXfrm>
    </dsp:sp>
    <dsp:sp modelId="{C52F0813-628C-4044-85F6-BCE43736656E}">
      <dsp:nvSpPr>
        <dsp:cNvPr id="0" name=""/>
        <dsp:cNvSpPr/>
      </dsp:nvSpPr>
      <dsp:spPr>
        <a:xfrm>
          <a:off x="1260035" y="4090176"/>
          <a:ext cx="1574540" cy="157454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84D8B-E407-3C46-9229-96BAAC93762E}">
      <dsp:nvSpPr>
        <dsp:cNvPr id="0" name=""/>
        <dsp:cNvSpPr/>
      </dsp:nvSpPr>
      <dsp:spPr>
        <a:xfrm rot="10800000">
          <a:off x="1626495" y="849"/>
          <a:ext cx="5053427" cy="1414560"/>
        </a:xfrm>
        <a:prstGeom prst="homePlat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sz="3700" b="1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sz="3700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37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80135" y="849"/>
        <a:ext cx="4699787" cy="1414560"/>
      </dsp:txXfrm>
    </dsp:sp>
    <dsp:sp modelId="{93E8A7C5-2288-6248-90ED-EBDAC9C2AF1B}">
      <dsp:nvSpPr>
        <dsp:cNvPr id="0" name=""/>
        <dsp:cNvSpPr/>
      </dsp:nvSpPr>
      <dsp:spPr>
        <a:xfrm>
          <a:off x="919215" y="849"/>
          <a:ext cx="1414560" cy="141456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2667F-E692-D040-BD56-405FDE9D6B93}">
      <dsp:nvSpPr>
        <dsp:cNvPr id="0" name=""/>
        <dsp:cNvSpPr/>
      </dsp:nvSpPr>
      <dsp:spPr>
        <a:xfrm rot="10800000">
          <a:off x="1626495" y="1837666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sp:txBody>
      <dsp:txXfrm rot="10800000">
        <a:off x="1980135" y="1837666"/>
        <a:ext cx="4699787" cy="1414560"/>
      </dsp:txXfrm>
    </dsp:sp>
    <dsp:sp modelId="{FD02029B-350C-AB4B-9A7C-76D54F8E9ACE}">
      <dsp:nvSpPr>
        <dsp:cNvPr id="0" name=""/>
        <dsp:cNvSpPr/>
      </dsp:nvSpPr>
      <dsp:spPr>
        <a:xfrm>
          <a:off x="919215" y="1837666"/>
          <a:ext cx="1414560" cy="141456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8A0991-7311-FD4A-84E4-2B9B868C310C}">
      <dsp:nvSpPr>
        <dsp:cNvPr id="0" name=""/>
        <dsp:cNvSpPr/>
      </dsp:nvSpPr>
      <dsp:spPr>
        <a:xfrm rot="10800000">
          <a:off x="1626495" y="3674483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sp:txBody>
      <dsp:txXfrm rot="10800000">
        <a:off x="1980135" y="3674483"/>
        <a:ext cx="4699787" cy="1414560"/>
      </dsp:txXfrm>
    </dsp:sp>
    <dsp:sp modelId="{C52F0813-628C-4044-85F6-BCE43736656E}">
      <dsp:nvSpPr>
        <dsp:cNvPr id="0" name=""/>
        <dsp:cNvSpPr/>
      </dsp:nvSpPr>
      <dsp:spPr>
        <a:xfrm>
          <a:off x="919215" y="3674483"/>
          <a:ext cx="1414560" cy="141456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31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85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3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06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49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62862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50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68448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52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36273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53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5740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751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55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72681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56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57448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57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5474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59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6409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60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70811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35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97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63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54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13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54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39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B10D9-AC47-D746-81ED-AD6052323384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tif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tiff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diagramData" Target="../diagrams/data3.xml"/><Relationship Id="rId5" Type="http://schemas.openxmlformats.org/officeDocument/2006/relationships/image" Target="../media/image17.tiff"/><Relationship Id="rId15" Type="http://schemas.microsoft.com/office/2007/relationships/diagramDrawing" Target="../diagrams/drawing3.xml"/><Relationship Id="rId10" Type="http://schemas.microsoft.com/office/2007/relationships/hdphoto" Target="../media/hdphoto4.wdp"/><Relationship Id="rId4" Type="http://schemas.openxmlformats.org/officeDocument/2006/relationships/image" Target="../media/image16.tiff"/><Relationship Id="rId9" Type="http://schemas.microsoft.com/office/2007/relationships/hdphoto" Target="../media/hdphoto3.wdp"/><Relationship Id="rId14" Type="http://schemas.openxmlformats.org/officeDocument/2006/relationships/diagramColors" Target="../diagrams/colors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diagramLayout" Target="../diagrams/layout6.xml"/><Relationship Id="rId7" Type="http://schemas.openxmlformats.org/officeDocument/2006/relationships/image" Target="../media/image50.tif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53.tif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2.tif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microsoft.com/office/2007/relationships/hdphoto" Target="../media/hdphoto8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12" Type="http://schemas.microsoft.com/office/2007/relationships/hdphoto" Target="../media/hdphoto7.wd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hdphoto" Target="../media/hdphoto6.wdp"/><Relationship Id="rId5" Type="http://schemas.openxmlformats.org/officeDocument/2006/relationships/diagramColors" Target="../diagrams/colors7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png"/><Relationship Id="rId14" Type="http://schemas.microsoft.com/office/2007/relationships/hdphoto" Target="../media/hdphoto9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76021"/>
            <a:ext cx="8686800" cy="1353965"/>
          </a:xfrm>
        </p:spPr>
        <p:txBody>
          <a:bodyPr>
            <a:noAutofit/>
          </a:bodyPr>
          <a:lstStyle/>
          <a:p>
            <a:r>
              <a:rPr lang="en-US" dirty="0"/>
              <a:t>Essential Components </a:t>
            </a:r>
            <a:br>
              <a:rPr lang="en-US" dirty="0"/>
            </a:br>
            <a:r>
              <a:rPr lang="en-US" dirty="0"/>
              <a:t>of Mathematics Intervention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217946"/>
            <a:ext cx="8686800" cy="6949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TASSP Assistant Principal Workshop</a:t>
            </a:r>
          </a:p>
          <a:p>
            <a:r>
              <a:rPr lang="en-US" dirty="0"/>
              <a:t>March 4, 2019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/>
          <p:nvPr/>
        </p:nvSpPr>
        <p:spPr>
          <a:xfrm rot="-5400000">
            <a:off x="4850680" y="1887857"/>
            <a:ext cx="8229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Wei, Lenz, &amp; Blackorby (2013)</a:t>
            </a:r>
            <a:endParaRPr/>
          </a:p>
        </p:txBody>
      </p:sp>
      <p:pic>
        <p:nvPicPr>
          <p:cNvPr id="270" name="Google Shape;270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56" y="95955"/>
            <a:ext cx="4238977" cy="593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7948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9865415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56" y="138802"/>
            <a:ext cx="4238978" cy="587845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 rot="-5400000">
            <a:off x="4850680" y="1887857"/>
            <a:ext cx="8229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Wei, Lenz, &amp; Blackorby (2013)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093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20782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6097" y="663473"/>
            <a:ext cx="4797895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1705929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</a:p>
        </p:txBody>
      </p:sp>
      <p:sp>
        <p:nvSpPr>
          <p:cNvPr id="17" name="Oval 16"/>
          <p:cNvSpPr/>
          <p:nvPr/>
        </p:nvSpPr>
        <p:spPr>
          <a:xfrm>
            <a:off x="4054486" y="2161813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983704" y="3065452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4981188" y="2649952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054485" y="4187520"/>
            <a:ext cx="1640909" cy="387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4981187" y="4649745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061158" y="5051009"/>
            <a:ext cx="1640909" cy="387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5" y="66347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F57BF1-00F0-7D43-8745-2E4879AF15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03" y="178024"/>
            <a:ext cx="5369005" cy="58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6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67404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8926" y="1084658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8926" y="2228900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continue working with our three-dimensional shapes and volume. Understanding volume and calculating volume helps with measuring capacity.”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3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1771259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operation. Do I add, subtract, multiply or divide?”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2363147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plus sign tells me to add. So, I’ll add 26 plus 79. I’ll use the partial sums strategy. First, I add 20 plus 70. What’s 20 plus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3251313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372398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add 6 plus 9. What’s 6 plus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417848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plus 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4523618"/>
            <a:ext cx="403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add the partial sums. What do we add?”</a:t>
            </a:r>
          </a:p>
          <a:p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”So, we add the partial sums of 90 and 15. 90 plus 15 is 105. So, 26 plus 79 equals 105.” </a:t>
            </a:r>
          </a:p>
        </p:txBody>
      </p:sp>
    </p:spTree>
    <p:extLst>
      <p:ext uri="{BB962C8B-B14F-4D97-AF65-F5344CB8AC3E}">
        <p14:creationId xmlns:p14="http://schemas.microsoft.com/office/powerpoint/2010/main" val="304697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2628515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Do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multiply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3220403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sign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tells me to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So, I’ll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79. I’ll use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strategy. First,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70. What’s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4108569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4581236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 What’s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503573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5468238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Why do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</p:spTree>
    <p:extLst>
      <p:ext uri="{BB962C8B-B14F-4D97-AF65-F5344CB8AC3E}">
        <p14:creationId xmlns:p14="http://schemas.microsoft.com/office/powerpoint/2010/main" val="273557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696C3-5888-A540-B4C8-834A3199F335}"/>
              </a:ext>
            </a:extLst>
          </p:cNvPr>
          <p:cNvSpPr txBox="1"/>
          <p:nvPr/>
        </p:nvSpPr>
        <p:spPr>
          <a:xfrm>
            <a:off x="3742770" y="3476456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D54A2-176B-E046-9C50-E6A5A24C5CD4}"/>
              </a:ext>
            </a:extLst>
          </p:cNvPr>
          <p:cNvSpPr txBox="1"/>
          <p:nvPr/>
        </p:nvSpPr>
        <p:spPr>
          <a:xfrm>
            <a:off x="3559251" y="4312788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/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10112" t="-9756" r="-89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/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blipFill>
                <a:blip r:embed="rId3"/>
                <a:stretch>
                  <a:fillRect l="-9877" t="-9756" r="-987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406F8D-DBED-0146-BA33-5D58E3103096}"/>
              </a:ext>
            </a:extLst>
          </p:cNvPr>
          <p:cNvCxnSpPr/>
          <p:nvPr/>
        </p:nvCxnSpPr>
        <p:spPr>
          <a:xfrm>
            <a:off x="6856985" y="4394183"/>
            <a:ext cx="6690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2" y="3955501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42587-87B5-9649-8B12-1214387ECFE7}"/>
              </a:ext>
            </a:extLst>
          </p:cNvPr>
          <p:cNvSpPr/>
          <p:nvPr/>
        </p:nvSpPr>
        <p:spPr>
          <a:xfrm>
            <a:off x="3742770" y="3476456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non-examples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/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8889" t="-12195" r="-88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/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blipFill>
                <a:blip r:embed="rId3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/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blipFill>
                <a:blip r:embed="rId4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04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180239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5CCAB-497D-404E-8276-88EB7F99E15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7E2D3F4-0B46-E742-BEFE-1768F021D251}"/>
              </a:ext>
            </a:extLst>
          </p:cNvPr>
          <p:cNvSpPr/>
          <p:nvPr/>
        </p:nvSpPr>
        <p:spPr>
          <a:xfrm>
            <a:off x="1477838" y="965714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5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BBE69A4-71AE-1A49-96AE-81009BEB9B88}"/>
              </a:ext>
            </a:extLst>
          </p:cNvPr>
          <p:cNvSpPr/>
          <p:nvPr/>
        </p:nvSpPr>
        <p:spPr>
          <a:xfrm>
            <a:off x="1477838" y="158008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E2878-EE19-C74C-B50F-3EBE9CBDD62F}"/>
              </a:ext>
            </a:extLst>
          </p:cNvPr>
          <p:cNvSpPr/>
          <p:nvPr/>
        </p:nvSpPr>
        <p:spPr>
          <a:xfrm>
            <a:off x="3852166" y="1425127"/>
            <a:ext cx="2400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practices with teacher 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5E42D-FF12-6C43-9743-BA24B357E74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</p:spTree>
    <p:extLst>
      <p:ext uri="{BB962C8B-B14F-4D97-AF65-F5344CB8AC3E}">
        <p14:creationId xmlns:p14="http://schemas.microsoft.com/office/powerpoint/2010/main" val="3917627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201365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439566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FC7F7-7741-9143-8E27-5C1B096718AB}"/>
              </a:ext>
            </a:extLst>
          </p:cNvPr>
          <p:cNvSpPr txBox="1"/>
          <p:nvPr/>
        </p:nvSpPr>
        <p:spPr>
          <a:xfrm>
            <a:off x="3944081" y="971725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7 times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D2D61-D3AF-D945-8BE2-21DF91C0EBE3}"/>
              </a:ext>
            </a:extLst>
          </p:cNvPr>
          <p:cNvSpPr txBox="1"/>
          <p:nvPr/>
        </p:nvSpPr>
        <p:spPr>
          <a:xfrm>
            <a:off x="3944081" y="131323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“Which shape has 6 sides?”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8B52F-F63D-3F42-B2EA-1C493A4BD33B}"/>
              </a:ext>
            </a:extLst>
          </p:cNvPr>
          <p:cNvSpPr txBox="1"/>
          <p:nvPr/>
        </p:nvSpPr>
        <p:spPr>
          <a:xfrm>
            <a:off x="3944081" y="1653052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do you do when you see a word problem?”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02F07-B021-C041-8D69-1911AAED52C1}"/>
              </a:ext>
            </a:extLst>
          </p:cNvPr>
          <p:cNvSpPr txBox="1"/>
          <p:nvPr/>
        </p:nvSpPr>
        <p:spPr>
          <a:xfrm>
            <a:off x="3944081" y="218166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regroup?”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1A4C4-D698-834D-BD30-A73EA6E7BABF}"/>
              </a:ext>
            </a:extLst>
          </p:cNvPr>
          <p:cNvSpPr txBox="1"/>
          <p:nvPr/>
        </p:nvSpPr>
        <p:spPr>
          <a:xfrm>
            <a:off x="3944081" y="2506698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“How would you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this problem?”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8DFDA-2422-5B41-B1C5-B2D50421DE9D}"/>
              </a:ext>
            </a:extLst>
          </p:cNvPr>
          <p:cNvSpPr txBox="1"/>
          <p:nvPr/>
        </p:nvSpPr>
        <p:spPr>
          <a:xfrm>
            <a:off x="3944081" y="286298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use zero pairs?”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</p:spTree>
    <p:extLst>
      <p:ext uri="{BB962C8B-B14F-4D97-AF65-F5344CB8AC3E}">
        <p14:creationId xmlns:p14="http://schemas.microsoft.com/office/powerpoint/2010/main" val="346370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6253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C0674-86BB-A342-A984-B0AB547F78B3}"/>
              </a:ext>
            </a:extLst>
          </p:cNvPr>
          <p:cNvSpPr txBox="1"/>
          <p:nvPr/>
        </p:nvSpPr>
        <p:spPr>
          <a:xfrm>
            <a:off x="3944081" y="2375953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“Turn and discuss the formula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perimeter with your partner.”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4EC60-FD9D-BD49-9555-06426AEB1FE2}"/>
              </a:ext>
            </a:extLst>
          </p:cNvPr>
          <p:cNvSpPr txBox="1"/>
          <p:nvPr/>
        </p:nvSpPr>
        <p:spPr>
          <a:xfrm>
            <a:off x="3945723" y="2875451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“Write the multiplication problem on your whiteboard.”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B451C-2637-0147-AFA6-3D565CCEABEE}"/>
              </a:ext>
            </a:extLst>
          </p:cNvPr>
          <p:cNvSpPr txBox="1"/>
          <p:nvPr/>
        </p:nvSpPr>
        <p:spPr>
          <a:xfrm>
            <a:off x="3944081" y="3411030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your math journal, draw a picture to help you remember to term 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parallelogram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</p:spTree>
    <p:extLst>
      <p:ext uri="{BB962C8B-B14F-4D97-AF65-F5344CB8AC3E}">
        <p14:creationId xmlns:p14="http://schemas.microsoft.com/office/powerpoint/2010/main" val="256216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796761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1CE80-E713-E340-82CC-D6EA1F037E4B}"/>
              </a:ext>
            </a:extLst>
          </p:cNvPr>
          <p:cNvSpPr txBox="1"/>
          <p:nvPr/>
        </p:nvSpPr>
        <p:spPr>
          <a:xfrm>
            <a:off x="3944081" y="3194848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“Good work using your word-problem attack strategy.”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CBA85-5229-5446-AC9F-9D66D94238A6}"/>
              </a:ext>
            </a:extLst>
          </p:cNvPr>
          <p:cNvSpPr txBox="1"/>
          <p:nvPr/>
        </p:nvSpPr>
        <p:spPr>
          <a:xfrm>
            <a:off x="3944081" y="3713549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look at that again. Tell me how you added in the hundreds column.”</a:t>
            </a:r>
          </a:p>
        </p:txBody>
      </p:sp>
    </p:spTree>
    <p:extLst>
      <p:ext uri="{BB962C8B-B14F-4D97-AF65-F5344CB8AC3E}">
        <p14:creationId xmlns:p14="http://schemas.microsoft.com/office/powerpoint/2010/main" val="3821873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9825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A9FB0-FDFA-8C47-8C1A-911E9A15E88D}"/>
              </a:ext>
            </a:extLst>
          </p:cNvPr>
          <p:cNvSpPr/>
          <p:nvPr/>
        </p:nvSpPr>
        <p:spPr>
          <a:xfrm>
            <a:off x="3944081" y="3225846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331610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297" y="1078984"/>
            <a:ext cx="1750778" cy="807234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7076" y="1078984"/>
            <a:ext cx="1768796" cy="80723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6297" y="1886218"/>
            <a:ext cx="3519573" cy="596865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072" y="3423165"/>
            <a:ext cx="858529" cy="56923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7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6600" y="3423165"/>
            <a:ext cx="1795383" cy="56923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071" y="3975007"/>
            <a:ext cx="2653913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070" y="3431697"/>
            <a:ext cx="2083107" cy="555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6177" y="3431697"/>
            <a:ext cx="680681" cy="555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3071" y="3987241"/>
            <a:ext cx="2763788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476" y="3115795"/>
            <a:ext cx="18695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4749" y="3115795"/>
            <a:ext cx="14973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material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7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005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use explicit instruction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5888"/>
            <a:ext cx="8686800" cy="4698778"/>
          </a:xfrm>
        </p:spPr>
        <p:txBody>
          <a:bodyPr>
            <a:normAutofit/>
          </a:bodyPr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 using concise language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guided practice opportunities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independent practice opportunities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supporting practices during modeling and practice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Ask the right questions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Elicit frequent responses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feedback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4084729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89518-BBD7-E34A-AF92-90EBF0CC56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853" y="202300"/>
            <a:ext cx="4338314" cy="5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8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76A6-6D82-8644-9426-E6A724DB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Across Grades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66936-F9C1-E94B-9774-4DCEBBE448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8281" y="1709867"/>
          <a:ext cx="8674443" cy="378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57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2826608" y="2367864"/>
            <a:ext cx="3543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>
                <a:solidFill>
                  <a:schemeClr val="accent6"/>
                </a:solidFill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1549488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483177" y="1340428"/>
            <a:ext cx="8136082" cy="152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/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483177" y="3184814"/>
            <a:ext cx="8136082" cy="15274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/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198301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59" y="352777"/>
            <a:ext cx="8686800" cy="7315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of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0" y="960120"/>
            <a:ext cx="6343201" cy="540537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 terms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Subtechnical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Symbolic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terms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978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trapezoid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0125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1978" y="2845842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23915" y="2845844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2062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40125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23915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rhombus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2062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8679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40124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twelve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1977" y="4183880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3914" y="4183882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2061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8678" y="4183878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40124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81977" y="5478105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3914" y="5478107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2061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8678" y="5478103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88678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24077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126" y="365114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9647" y="365114"/>
            <a:ext cx="1058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27" y="1032859"/>
            <a:ext cx="315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“And the last one is 10.”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9648" y="1032860"/>
            <a:ext cx="457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“8, 9, 10. We’ll stop counting there but we could count more.”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26" y="2084708"/>
            <a:ext cx="3753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number is in the tens place?”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8183" y="2084708"/>
            <a:ext cx="4277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digit is in the tens place?”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127" y="3136558"/>
            <a:ext cx="385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and forty-eight”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8182" y="3139055"/>
            <a:ext cx="331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forty-eight”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127" y="4188407"/>
            <a:ext cx="401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“Bigger number and smaller number”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8638" y="4188408"/>
            <a:ext cx="313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 that is greater and the number that is less”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4483B-3E45-6348-86A1-1B008DDCA81B}"/>
              </a:ext>
            </a:extLst>
          </p:cNvPr>
          <p:cNvSpPr txBox="1"/>
          <p:nvPr/>
        </p:nvSpPr>
        <p:spPr>
          <a:xfrm rot="16200000">
            <a:off x="8461658" y="5511654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40602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030" y="1290035"/>
            <a:ext cx="341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“Numbers in the fraction”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7186" y="1290035"/>
            <a:ext cx="316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“This fraction is one number.”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030" y="2341884"/>
            <a:ext cx="364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“Top number and bottom number”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5719" y="2341884"/>
            <a:ext cx="406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“Numerator and denominator”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030" y="3393734"/>
            <a:ext cx="136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“Reduce”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5721" y="3396231"/>
            <a:ext cx="377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“Find an equivalent fraction”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031" y="4445583"/>
            <a:ext cx="28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point two nine”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176" y="4445583"/>
            <a:ext cx="313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and twenty-nine hundredths”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461658" y="5511654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E332FE-734E-5047-93D0-5FB4FB45AD01}"/>
              </a:ext>
            </a:extLst>
          </p:cNvPr>
          <p:cNvSpPr/>
          <p:nvPr/>
        </p:nvSpPr>
        <p:spPr>
          <a:xfrm>
            <a:off x="347126" y="365114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E28D47-D287-6D48-B70D-66F7C8E9D648}"/>
              </a:ext>
            </a:extLst>
          </p:cNvPr>
          <p:cNvSpPr/>
          <p:nvPr/>
        </p:nvSpPr>
        <p:spPr>
          <a:xfrm>
            <a:off x="4569647" y="365114"/>
            <a:ext cx="1058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8461658" y="5511654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E332FE-734E-5047-93D0-5FB4FB45AD01}"/>
              </a:ext>
            </a:extLst>
          </p:cNvPr>
          <p:cNvSpPr/>
          <p:nvPr/>
        </p:nvSpPr>
        <p:spPr>
          <a:xfrm>
            <a:off x="347126" y="365114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E28D47-D287-6D48-B70D-66F7C8E9D648}"/>
              </a:ext>
            </a:extLst>
          </p:cNvPr>
          <p:cNvSpPr/>
          <p:nvPr/>
        </p:nvSpPr>
        <p:spPr>
          <a:xfrm>
            <a:off x="4569647" y="365114"/>
            <a:ext cx="1058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32E36-CB98-4448-9524-F11CAB261C0F}"/>
              </a:ext>
            </a:extLst>
          </p:cNvPr>
          <p:cNvSpPr txBox="1"/>
          <p:nvPr/>
        </p:nvSpPr>
        <p:spPr>
          <a:xfrm>
            <a:off x="399472" y="1275747"/>
            <a:ext cx="131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“Corner”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E3440-F78E-304E-B294-17ED41E0EF31}"/>
              </a:ext>
            </a:extLst>
          </p:cNvPr>
          <p:cNvSpPr txBox="1"/>
          <p:nvPr/>
        </p:nvSpPr>
        <p:spPr>
          <a:xfrm>
            <a:off x="4569647" y="1275747"/>
            <a:ext cx="260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“Angle”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5E7D8-27F1-E249-9D0E-DD1F4FA3FE92}"/>
              </a:ext>
            </a:extLst>
          </p:cNvPr>
          <p:cNvSpPr txBox="1"/>
          <p:nvPr/>
        </p:nvSpPr>
        <p:spPr>
          <a:xfrm>
            <a:off x="399472" y="2327596"/>
            <a:ext cx="318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“Flips, slides, and turns”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B62E5-B4DA-9840-96AE-4910A5C8C88B}"/>
              </a:ext>
            </a:extLst>
          </p:cNvPr>
          <p:cNvSpPr txBox="1"/>
          <p:nvPr/>
        </p:nvSpPr>
        <p:spPr>
          <a:xfrm>
            <a:off x="4598181" y="2327596"/>
            <a:ext cx="430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“Reflections, translations, and rotations”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3B320-DC21-4048-914B-168BFB4EF0B8}"/>
              </a:ext>
            </a:extLst>
          </p:cNvPr>
          <p:cNvSpPr txBox="1"/>
          <p:nvPr/>
        </p:nvSpPr>
        <p:spPr>
          <a:xfrm>
            <a:off x="399473" y="3379446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“Box or ball”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94A450-3396-F84E-AF90-5CF4916AE9AC}"/>
              </a:ext>
            </a:extLst>
          </p:cNvPr>
          <p:cNvSpPr txBox="1"/>
          <p:nvPr/>
        </p:nvSpPr>
        <p:spPr>
          <a:xfrm>
            <a:off x="4598182" y="3381943"/>
            <a:ext cx="28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“Cube or sphere”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3D540E-8506-BC41-9DE6-AA7CEE562D4F}"/>
              </a:ext>
            </a:extLst>
          </p:cNvPr>
          <p:cNvSpPr txBox="1"/>
          <p:nvPr/>
        </p:nvSpPr>
        <p:spPr>
          <a:xfrm>
            <a:off x="399473" y="4431295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“Long hand and short hand”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ABDA3-C6BD-E946-8F2D-2A8265D3EB98}"/>
              </a:ext>
            </a:extLst>
          </p:cNvPr>
          <p:cNvSpPr txBox="1"/>
          <p:nvPr/>
        </p:nvSpPr>
        <p:spPr>
          <a:xfrm>
            <a:off x="4598637" y="4431295"/>
            <a:ext cx="400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“Minute hand and hour hand”</a:t>
            </a:r>
          </a:p>
        </p:txBody>
      </p:sp>
    </p:spTree>
    <p:extLst>
      <p:ext uri="{BB962C8B-B14F-4D97-AF65-F5344CB8AC3E}">
        <p14:creationId xmlns:p14="http://schemas.microsoft.com/office/powerpoint/2010/main" val="2842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attend to language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why formal mathematical language is important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precise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concise</a:t>
            </a:r>
          </a:p>
        </p:txBody>
      </p:sp>
    </p:spTree>
    <p:extLst>
      <p:ext uri="{BB962C8B-B14F-4D97-AF65-F5344CB8AC3E}">
        <p14:creationId xmlns:p14="http://schemas.microsoft.com/office/powerpoint/2010/main" val="279819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146756" y="415597"/>
            <a:ext cx="2494844" cy="107244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preK predicted K broad math</a:t>
            </a:r>
            <a:endParaRPr/>
          </a:p>
        </p:txBody>
      </p:sp>
      <p:cxnSp>
        <p:nvCxnSpPr>
          <p:cNvPr id="186" name="Google Shape;186;p27"/>
          <p:cNvCxnSpPr/>
          <p:nvPr/>
        </p:nvCxnSpPr>
        <p:spPr>
          <a:xfrm rot="10800000" flipH="1">
            <a:off x="2460978" y="530579"/>
            <a:ext cx="1133669" cy="507999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27"/>
          <p:cNvSpPr/>
          <p:nvPr/>
        </p:nvSpPr>
        <p:spPr>
          <a:xfrm>
            <a:off x="146756" y="1921619"/>
            <a:ext cx="2494844" cy="107244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preK predicted grade 10 broad math</a:t>
            </a:r>
            <a:endParaRPr/>
          </a:p>
        </p:txBody>
      </p:sp>
      <p:cxnSp>
        <p:nvCxnSpPr>
          <p:cNvPr id="188" name="Google Shape;188;p27"/>
          <p:cNvCxnSpPr/>
          <p:nvPr/>
        </p:nvCxnSpPr>
        <p:spPr>
          <a:xfrm rot="10800000" flipH="1">
            <a:off x="2460978" y="846667"/>
            <a:ext cx="1133669" cy="1697934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27"/>
          <p:cNvSpPr/>
          <p:nvPr/>
        </p:nvSpPr>
        <p:spPr>
          <a:xfrm>
            <a:off x="6378222" y="497050"/>
            <a:ext cx="2257778" cy="990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preschool predicts later mathematics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2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58330-16AD-7E48-B6AE-E3E64D9AA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815" y="137564"/>
            <a:ext cx="4415931" cy="58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4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01288" y="1796864"/>
          <a:ext cx="634142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548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96021"/>
            <a:ext cx="6515100" cy="2906150"/>
          </a:xfrm>
        </p:spPr>
        <p:txBody>
          <a:bodyPr/>
          <a:lstStyle/>
          <a:p>
            <a:r>
              <a:rPr lang="en-US" dirty="0"/>
              <a:t>Three-dimensional objects</a:t>
            </a:r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8273815" flipH="1">
            <a:off x="370764" y="1417018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2" y="2616753"/>
            <a:ext cx="2185418" cy="2185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47" y="3706134"/>
            <a:ext cx="2192073" cy="219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777" y="1528654"/>
            <a:ext cx="2176197" cy="2176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975" y="4084223"/>
            <a:ext cx="1813984" cy="18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92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oogle.com/images?q=tbn:ANd9GcSuK-LCVjcZ8G0kXmGSvJ3Lp-SOHLm0lzgSFsPtMN31kev1dnE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98" y="4273406"/>
            <a:ext cx="2603341" cy="146438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6698" y="1895348"/>
            <a:ext cx="6515100" cy="2906150"/>
          </a:xfrm>
        </p:spPr>
        <p:txBody>
          <a:bodyPr/>
          <a:lstStyle/>
          <a:p>
            <a:r>
              <a:rPr lang="en-US" dirty="0"/>
              <a:t>Two-dimensional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586" y="1162858"/>
            <a:ext cx="2420276" cy="24233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9" y="4023287"/>
            <a:ext cx="1714500" cy="1714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4" y="2978219"/>
            <a:ext cx="764381" cy="9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72" y="2986649"/>
            <a:ext cx="764381" cy="927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90" y="2978219"/>
            <a:ext cx="764381" cy="9276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58" y="2986649"/>
            <a:ext cx="764381" cy="9276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25" y="2986649"/>
            <a:ext cx="764381" cy="927647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D031D2A-9F4E-A746-9F18-F90E07C7960B}"/>
              </a:ext>
            </a:extLst>
          </p:cNvPr>
          <p:cNvGraphicFramePr/>
          <p:nvPr>
            <p:extLst/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2863347" y="1483584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90076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9422" y="219771"/>
            <a:ext cx="6515100" cy="2906150"/>
          </a:xfrm>
        </p:spPr>
        <p:txBody>
          <a:bodyPr/>
          <a:lstStyle/>
          <a:p>
            <a:r>
              <a:rPr lang="en-US" dirty="0"/>
              <a:t>Numerals, symbols, and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905" y="3084083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 + 8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1663" y="4542792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6 = 8</a:t>
            </a:r>
            <a:endParaRPr lang="en-US" sz="2800" i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223" y="2812169"/>
            <a:ext cx="463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34 = 3 tens and 4 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8670" y="4542792"/>
            <a:ext cx="190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1CB42FA-2F1D-1B40-9590-4DA72E6E4C7E}"/>
              </a:ext>
            </a:extLst>
          </p:cNvPr>
          <p:cNvGraphicFramePr/>
          <p:nvPr>
            <p:extLst/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19296197" flipH="1">
            <a:off x="2313230" y="211160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64564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multiple representations be used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3038"/>
            <a:ext cx="8686800" cy="4641628"/>
          </a:xfrm>
        </p:spPr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three-dimensional concrete materials to teach concepts and procedures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two-dimensional representations to teach concepts and procedures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students understand mathematics with numbers and symbols (i.e., the abstract)</a:t>
            </a:r>
          </a:p>
        </p:txBody>
      </p:sp>
    </p:spTree>
    <p:extLst>
      <p:ext uri="{BB962C8B-B14F-4D97-AF65-F5344CB8AC3E}">
        <p14:creationId xmlns:p14="http://schemas.microsoft.com/office/powerpoint/2010/main" val="3201140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AF8B1-110B-DB4A-AF07-60F7E50F3A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028" y="129471"/>
            <a:ext cx="4400164" cy="58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1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 </a:t>
            </a:r>
          </a:p>
        </p:txBody>
      </p:sp>
      <p:sp>
        <p:nvSpPr>
          <p:cNvPr id="6" name="Oval 5"/>
          <p:cNvSpPr/>
          <p:nvPr/>
        </p:nvSpPr>
        <p:spPr>
          <a:xfrm>
            <a:off x="1701754" y="1358221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4149862" y="1358221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701754" y="241023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149862" y="241023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06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Addition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addition basic facts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Single-digit addends sum to a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5  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addend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u="sng" dirty="0"/>
              <a:t>+	4</a:t>
            </a: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(addend)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9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sum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564341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Addition: Part-Part-Whole (Total)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74070"/>
            <a:ext cx="8686800" cy="4839538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2400" b="0" dirty="0"/>
              <a:t>Count one set, count another set, put sets together, count sum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69" y="422074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969" y="414454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969" y="437314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7" y="1999511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01" y="274246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86" y="1897172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86" y="2430572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86" y="2963972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569" y="391594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169" y="3992144"/>
            <a:ext cx="1054100" cy="933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9942" y="5328888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8958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850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5157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14166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6684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3333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146756" y="415597"/>
            <a:ext cx="2494844" cy="107244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Counting in K predicted grade 1 broad math </a:t>
            </a:r>
            <a:endParaRPr/>
          </a:p>
        </p:txBody>
      </p:sp>
      <p:cxnSp>
        <p:nvCxnSpPr>
          <p:cNvPr id="197" name="Google Shape;197;p28"/>
          <p:cNvCxnSpPr>
            <a:stCxn id="196" idx="3"/>
          </p:cNvCxnSpPr>
          <p:nvPr/>
        </p:nvCxnSpPr>
        <p:spPr>
          <a:xfrm>
            <a:off x="2641600" y="951819"/>
            <a:ext cx="953100" cy="177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28"/>
          <p:cNvSpPr/>
          <p:nvPr/>
        </p:nvSpPr>
        <p:spPr>
          <a:xfrm>
            <a:off x="146756" y="1921619"/>
            <a:ext cx="2494844" cy="107244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K predicted grade 8 broad math</a:t>
            </a:r>
            <a:endParaRPr/>
          </a:p>
        </p:txBody>
      </p:sp>
      <p:cxnSp>
        <p:nvCxnSpPr>
          <p:cNvPr id="199" name="Google Shape;199;p28"/>
          <p:cNvCxnSpPr/>
          <p:nvPr/>
        </p:nvCxnSpPr>
        <p:spPr>
          <a:xfrm rot="10800000" flipH="1">
            <a:off x="2460978" y="2167467"/>
            <a:ext cx="1133669" cy="377134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8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kindergarten predicts later mathematics</a:t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46756" y="3427641"/>
            <a:ext cx="2494844" cy="2024892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 math accurately predicted math performance below 10</a:t>
            </a: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percentile in grades 2 and 3 with 84% correct classification</a:t>
            </a:r>
            <a:endParaRPr/>
          </a:p>
        </p:txBody>
      </p:sp>
      <p:cxnSp>
        <p:nvCxnSpPr>
          <p:cNvPr id="202" name="Google Shape;202;p28"/>
          <p:cNvCxnSpPr/>
          <p:nvPr/>
        </p:nvCxnSpPr>
        <p:spPr>
          <a:xfrm rot="10800000" flipH="1">
            <a:off x="2562578" y="2994063"/>
            <a:ext cx="1032069" cy="154407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605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Autofit/>
          </a:bodyPr>
          <a:lstStyle/>
          <a:p>
            <a:r>
              <a:rPr lang="en-US" dirty="0"/>
              <a:t>Addition: Join (Change Increase)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F2F26-3F15-E44A-8A20-5F65CCD1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2612"/>
            <a:ext cx="8686800" cy="4839538"/>
          </a:xfrm>
        </p:spPr>
        <p:txBody>
          <a:bodyPr/>
          <a:lstStyle/>
          <a:p>
            <a:r>
              <a:rPr lang="en-US" dirty="0"/>
              <a:t>Start with a set, add the other set, count sum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87" y="435185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287" y="427565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287" y="450425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653" y="2000114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657" y="274059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043" y="1787389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925" y="2394199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287" y="3001009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887" y="404705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487" y="4123254"/>
            <a:ext cx="1054100" cy="9338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1FF1F2-2F71-3F48-880C-D1F4E14DAFB6}"/>
              </a:ext>
            </a:extLst>
          </p:cNvPr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3B480-E4C6-9042-8D76-1C779157463F}"/>
              </a:ext>
            </a:extLst>
          </p:cNvPr>
          <p:cNvSpPr txBox="1"/>
          <p:nvPr/>
        </p:nvSpPr>
        <p:spPr>
          <a:xfrm>
            <a:off x="3729942" y="5328888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39179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16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6684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3334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Subtraction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subtraction basic facts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Subtrahend and difference are single-digit numbers and minuend is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16		</a:t>
            </a:r>
            <a:r>
              <a:rPr lang="en-US" b="1" dirty="0">
                <a:solidFill>
                  <a:srgbClr val="EB641B"/>
                </a:solidFill>
              </a:rPr>
              <a:t>(minuend)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u="sng" dirty="0"/>
              <a:t>–	  8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(subtrahend)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  8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difference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067091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Subtraction: Separate (Change Decrease)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13DE5-5630-2942-BDC4-1DCB83E4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06" y="751514"/>
            <a:ext cx="8686800" cy="4839538"/>
          </a:xfrm>
        </p:spPr>
        <p:txBody>
          <a:bodyPr/>
          <a:lstStyle/>
          <a:p>
            <a:r>
              <a:rPr lang="en-US" dirty="0"/>
              <a:t>Start with a set, take away from that set, count difference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99" y="3801533"/>
            <a:ext cx="665330" cy="8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99" y="3801533"/>
            <a:ext cx="665330" cy="812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799" y="3801533"/>
            <a:ext cx="665330" cy="81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9" y="3801533"/>
            <a:ext cx="665330" cy="8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799" y="3801533"/>
            <a:ext cx="665330" cy="812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5816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54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92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69" y="1924796"/>
            <a:ext cx="664158" cy="63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69" y="1696196"/>
            <a:ext cx="664158" cy="63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869" y="2381996"/>
            <a:ext cx="664158" cy="63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069" y="2381996"/>
            <a:ext cx="664158" cy="63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269" y="1696196"/>
            <a:ext cx="664158" cy="63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199" y="1611529"/>
            <a:ext cx="2895600" cy="158326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5349" y="522107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42835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-0.00185 L 0.2888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00185 L 0.38056 -0.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926 L 0.58073 0.0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Subtraction: Compare (Difference)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D184E5-534E-C442-A5E9-098A608DC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9606"/>
            <a:ext cx="8686800" cy="4839538"/>
          </a:xfrm>
        </p:spPr>
        <p:txBody>
          <a:bodyPr/>
          <a:lstStyle/>
          <a:p>
            <a:r>
              <a:rPr lang="en-US" dirty="0"/>
              <a:t>Compare two sets, count difference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673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54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5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16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97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73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4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35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CC94D-A8B7-2C44-ABDE-EEF181CC2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317" y="1856016"/>
            <a:ext cx="2517416" cy="1269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62A240-5A87-3840-9DD6-36A8C46FCF70}"/>
              </a:ext>
            </a:extLst>
          </p:cNvPr>
          <p:cNvSpPr txBox="1"/>
          <p:nvPr/>
        </p:nvSpPr>
        <p:spPr>
          <a:xfrm>
            <a:off x="3705349" y="522107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3803731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Multiplication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100 multiplication basic facts </a:t>
            </a:r>
          </a:p>
          <a:p>
            <a:pPr lvl="1" eaLnBrk="1" hangingPunct="1"/>
            <a:r>
              <a:rPr lang="en-US" b="0" dirty="0"/>
              <a:t>Multiplication of single-digit factors results in a single- or double-digit product </a:t>
            </a:r>
          </a:p>
          <a:p>
            <a:pPr eaLnBrk="1" hangingPunct="1">
              <a:buFontTx/>
              <a:buNone/>
            </a:pPr>
            <a:r>
              <a:rPr lang="en-US" dirty="0"/>
              <a:t>		2  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factor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u="sng" dirty="0"/>
              <a:t>	3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(factor)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		6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product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2679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Equal Groups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552A3-9C98-F847-B451-8A47AA9D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87" y="860407"/>
            <a:ext cx="8686800" cy="4839538"/>
          </a:xfrm>
        </p:spPr>
        <p:txBody>
          <a:bodyPr/>
          <a:lstStyle/>
          <a:p>
            <a:r>
              <a:rPr lang="en-US" dirty="0"/>
              <a:t>Show the groups, show the amount for each group, count product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87" y="4477025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687" y="4096025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687" y="4477025"/>
            <a:ext cx="1099113" cy="54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87" y="2191025"/>
            <a:ext cx="558800" cy="42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7" y="2114825"/>
            <a:ext cx="1752600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087" y="2114825"/>
            <a:ext cx="1752600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487" y="2114825"/>
            <a:ext cx="1752600" cy="175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887" y="2572025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287" y="2953025"/>
            <a:ext cx="558800" cy="425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487" y="2572025"/>
            <a:ext cx="558800" cy="425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87" y="2953025"/>
            <a:ext cx="558800" cy="425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087" y="2572025"/>
            <a:ext cx="558800" cy="425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87" y="2953025"/>
            <a:ext cx="558800" cy="425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87" y="4172225"/>
            <a:ext cx="1099113" cy="546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87" y="4019825"/>
            <a:ext cx="1099113" cy="546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287" y="4400825"/>
            <a:ext cx="1099113" cy="5461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831512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Array/Area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A03-C365-FD48-886B-E3708108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1514"/>
            <a:ext cx="8686800" cy="4839538"/>
          </a:xfrm>
        </p:spPr>
        <p:txBody>
          <a:bodyPr/>
          <a:lstStyle/>
          <a:p>
            <a:r>
              <a:rPr lang="en-US" dirty="0"/>
              <a:t>Make the array, count product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35037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6037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35037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037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35037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16037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C8639-1812-B946-89C2-1179EEBA2E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36" y="1382880"/>
            <a:ext cx="1501435" cy="2273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8E277A-2792-134C-A562-0828054984F5}"/>
              </a:ext>
            </a:extLst>
          </p:cNvPr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33562585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Comparison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29F47-A23A-774C-A08F-FA808109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0066"/>
            <a:ext cx="8686800" cy="4839538"/>
          </a:xfrm>
        </p:spPr>
        <p:txBody>
          <a:bodyPr/>
          <a:lstStyle/>
          <a:p>
            <a:r>
              <a:rPr lang="en-US" dirty="0"/>
              <a:t>Show a set, then multiply the set</a:t>
            </a:r>
          </a:p>
          <a:p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C8DEA9-54C9-E547-9B5D-863F4502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06" y="2205283"/>
            <a:ext cx="5834311" cy="139887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B49162D-F6E9-1143-8FE4-3616FDEDD487}"/>
              </a:ext>
            </a:extLst>
          </p:cNvPr>
          <p:cNvSpPr/>
          <p:nvPr/>
        </p:nvSpPr>
        <p:spPr>
          <a:xfrm>
            <a:off x="2089773" y="2064631"/>
            <a:ext cx="2765941" cy="428978"/>
          </a:xfrm>
          <a:custGeom>
            <a:avLst/>
            <a:gdLst>
              <a:gd name="connsiteX0" fmla="*/ 0 w 2765941"/>
              <a:gd name="connsiteY0" fmla="*/ 428978 h 428978"/>
              <a:gd name="connsiteX1" fmla="*/ 22577 w 2765941"/>
              <a:gd name="connsiteY1" fmla="*/ 316089 h 428978"/>
              <a:gd name="connsiteX2" fmla="*/ 56444 w 2765941"/>
              <a:gd name="connsiteY2" fmla="*/ 282222 h 428978"/>
              <a:gd name="connsiteX3" fmla="*/ 79022 w 2765941"/>
              <a:gd name="connsiteY3" fmla="*/ 248355 h 428978"/>
              <a:gd name="connsiteX4" fmla="*/ 112889 w 2765941"/>
              <a:gd name="connsiteY4" fmla="*/ 225778 h 428978"/>
              <a:gd name="connsiteX5" fmla="*/ 180622 w 2765941"/>
              <a:gd name="connsiteY5" fmla="*/ 180622 h 428978"/>
              <a:gd name="connsiteX6" fmla="*/ 248355 w 2765941"/>
              <a:gd name="connsiteY6" fmla="*/ 124178 h 428978"/>
              <a:gd name="connsiteX7" fmla="*/ 316089 w 2765941"/>
              <a:gd name="connsiteY7" fmla="*/ 101600 h 428978"/>
              <a:gd name="connsiteX8" fmla="*/ 383822 w 2765941"/>
              <a:gd name="connsiteY8" fmla="*/ 79022 h 428978"/>
              <a:gd name="connsiteX9" fmla="*/ 428977 w 2765941"/>
              <a:gd name="connsiteY9" fmla="*/ 67733 h 428978"/>
              <a:gd name="connsiteX10" fmla="*/ 541866 w 2765941"/>
              <a:gd name="connsiteY10" fmla="*/ 56444 h 428978"/>
              <a:gd name="connsiteX11" fmla="*/ 790222 w 2765941"/>
              <a:gd name="connsiteY11" fmla="*/ 45155 h 428978"/>
              <a:gd name="connsiteX12" fmla="*/ 1016000 w 2765941"/>
              <a:gd name="connsiteY12" fmla="*/ 56444 h 428978"/>
              <a:gd name="connsiteX13" fmla="*/ 1140177 w 2765941"/>
              <a:gd name="connsiteY13" fmla="*/ 79022 h 428978"/>
              <a:gd name="connsiteX14" fmla="*/ 1207911 w 2765941"/>
              <a:gd name="connsiteY14" fmla="*/ 101600 h 428978"/>
              <a:gd name="connsiteX15" fmla="*/ 1241777 w 2765941"/>
              <a:gd name="connsiteY15" fmla="*/ 112889 h 428978"/>
              <a:gd name="connsiteX16" fmla="*/ 1275644 w 2765941"/>
              <a:gd name="connsiteY16" fmla="*/ 135466 h 428978"/>
              <a:gd name="connsiteX17" fmla="*/ 1320800 w 2765941"/>
              <a:gd name="connsiteY17" fmla="*/ 191911 h 428978"/>
              <a:gd name="connsiteX18" fmla="*/ 1332089 w 2765941"/>
              <a:gd name="connsiteY18" fmla="*/ 225778 h 428978"/>
              <a:gd name="connsiteX19" fmla="*/ 1365955 w 2765941"/>
              <a:gd name="connsiteY19" fmla="*/ 293511 h 428978"/>
              <a:gd name="connsiteX20" fmla="*/ 1377244 w 2765941"/>
              <a:gd name="connsiteY20" fmla="*/ 406400 h 428978"/>
              <a:gd name="connsiteX21" fmla="*/ 1388533 w 2765941"/>
              <a:gd name="connsiteY21" fmla="*/ 316089 h 428978"/>
              <a:gd name="connsiteX22" fmla="*/ 1399822 w 2765941"/>
              <a:gd name="connsiteY22" fmla="*/ 270933 h 428978"/>
              <a:gd name="connsiteX23" fmla="*/ 1467555 w 2765941"/>
              <a:gd name="connsiteY23" fmla="*/ 169333 h 428978"/>
              <a:gd name="connsiteX24" fmla="*/ 1490133 w 2765941"/>
              <a:gd name="connsiteY24" fmla="*/ 135466 h 428978"/>
              <a:gd name="connsiteX25" fmla="*/ 1557866 w 2765941"/>
              <a:gd name="connsiteY25" fmla="*/ 90311 h 428978"/>
              <a:gd name="connsiteX26" fmla="*/ 1693333 w 2765941"/>
              <a:gd name="connsiteY26" fmla="*/ 45155 h 428978"/>
              <a:gd name="connsiteX27" fmla="*/ 1761066 w 2765941"/>
              <a:gd name="connsiteY27" fmla="*/ 22578 h 428978"/>
              <a:gd name="connsiteX28" fmla="*/ 1919111 w 2765941"/>
              <a:gd name="connsiteY28" fmla="*/ 0 h 428978"/>
              <a:gd name="connsiteX29" fmla="*/ 2201333 w 2765941"/>
              <a:gd name="connsiteY29" fmla="*/ 11289 h 428978"/>
              <a:gd name="connsiteX30" fmla="*/ 2269066 w 2765941"/>
              <a:gd name="connsiteY30" fmla="*/ 22578 h 428978"/>
              <a:gd name="connsiteX31" fmla="*/ 2427111 w 2765941"/>
              <a:gd name="connsiteY31" fmla="*/ 67733 h 428978"/>
              <a:gd name="connsiteX32" fmla="*/ 2460977 w 2765941"/>
              <a:gd name="connsiteY32" fmla="*/ 79022 h 428978"/>
              <a:gd name="connsiteX33" fmla="*/ 2494844 w 2765941"/>
              <a:gd name="connsiteY33" fmla="*/ 90311 h 428978"/>
              <a:gd name="connsiteX34" fmla="*/ 2562577 w 2765941"/>
              <a:gd name="connsiteY34" fmla="*/ 135466 h 428978"/>
              <a:gd name="connsiteX35" fmla="*/ 2630311 w 2765941"/>
              <a:gd name="connsiteY35" fmla="*/ 191911 h 428978"/>
              <a:gd name="connsiteX36" fmla="*/ 2686755 w 2765941"/>
              <a:gd name="connsiteY36" fmla="*/ 248355 h 428978"/>
              <a:gd name="connsiteX37" fmla="*/ 2743200 w 2765941"/>
              <a:gd name="connsiteY37" fmla="*/ 304800 h 428978"/>
              <a:gd name="connsiteX38" fmla="*/ 2765777 w 2765941"/>
              <a:gd name="connsiteY38" fmla="*/ 406400 h 4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65941" h="428978">
                <a:moveTo>
                  <a:pt x="0" y="428978"/>
                </a:moveTo>
                <a:cubicBezTo>
                  <a:pt x="955" y="422292"/>
                  <a:pt x="8249" y="337581"/>
                  <a:pt x="22577" y="316089"/>
                </a:cubicBezTo>
                <a:cubicBezTo>
                  <a:pt x="31433" y="302805"/>
                  <a:pt x="46223" y="294487"/>
                  <a:pt x="56444" y="282222"/>
                </a:cubicBezTo>
                <a:cubicBezTo>
                  <a:pt x="65130" y="271799"/>
                  <a:pt x="69428" y="257949"/>
                  <a:pt x="79022" y="248355"/>
                </a:cubicBezTo>
                <a:cubicBezTo>
                  <a:pt x="88616" y="238761"/>
                  <a:pt x="102466" y="234464"/>
                  <a:pt x="112889" y="225778"/>
                </a:cubicBezTo>
                <a:cubicBezTo>
                  <a:pt x="169265" y="178798"/>
                  <a:pt x="121103" y="200462"/>
                  <a:pt x="180622" y="180622"/>
                </a:cubicBezTo>
                <a:cubicBezTo>
                  <a:pt x="201890" y="159354"/>
                  <a:pt x="220065" y="136751"/>
                  <a:pt x="248355" y="124178"/>
                </a:cubicBezTo>
                <a:cubicBezTo>
                  <a:pt x="270103" y="114512"/>
                  <a:pt x="293511" y="109126"/>
                  <a:pt x="316089" y="101600"/>
                </a:cubicBezTo>
                <a:lnTo>
                  <a:pt x="383822" y="79022"/>
                </a:lnTo>
                <a:cubicBezTo>
                  <a:pt x="398874" y="75259"/>
                  <a:pt x="413618" y="69927"/>
                  <a:pt x="428977" y="67733"/>
                </a:cubicBezTo>
                <a:cubicBezTo>
                  <a:pt x="466414" y="62385"/>
                  <a:pt x="504122" y="58803"/>
                  <a:pt x="541866" y="56444"/>
                </a:cubicBezTo>
                <a:cubicBezTo>
                  <a:pt x="624575" y="51275"/>
                  <a:pt x="707437" y="48918"/>
                  <a:pt x="790222" y="45155"/>
                </a:cubicBezTo>
                <a:cubicBezTo>
                  <a:pt x="865481" y="48918"/>
                  <a:pt x="940853" y="50877"/>
                  <a:pt x="1016000" y="56444"/>
                </a:cubicBezTo>
                <a:cubicBezTo>
                  <a:pt x="1054712" y="59312"/>
                  <a:pt x="1101668" y="67469"/>
                  <a:pt x="1140177" y="79022"/>
                </a:cubicBezTo>
                <a:cubicBezTo>
                  <a:pt x="1162973" y="85861"/>
                  <a:pt x="1185333" y="94074"/>
                  <a:pt x="1207911" y="101600"/>
                </a:cubicBezTo>
                <a:cubicBezTo>
                  <a:pt x="1219200" y="105363"/>
                  <a:pt x="1231876" y="106289"/>
                  <a:pt x="1241777" y="112889"/>
                </a:cubicBezTo>
                <a:lnTo>
                  <a:pt x="1275644" y="135466"/>
                </a:lnTo>
                <a:cubicBezTo>
                  <a:pt x="1304019" y="220592"/>
                  <a:pt x="1262443" y="118964"/>
                  <a:pt x="1320800" y="191911"/>
                </a:cubicBezTo>
                <a:cubicBezTo>
                  <a:pt x="1328234" y="201203"/>
                  <a:pt x="1326767" y="215135"/>
                  <a:pt x="1332089" y="225778"/>
                </a:cubicBezTo>
                <a:cubicBezTo>
                  <a:pt x="1375856" y="313314"/>
                  <a:pt x="1337579" y="208384"/>
                  <a:pt x="1365955" y="293511"/>
                </a:cubicBezTo>
                <a:cubicBezTo>
                  <a:pt x="1369718" y="331141"/>
                  <a:pt x="1350503" y="379659"/>
                  <a:pt x="1377244" y="406400"/>
                </a:cubicBezTo>
                <a:cubicBezTo>
                  <a:pt x="1398696" y="427852"/>
                  <a:pt x="1383545" y="346014"/>
                  <a:pt x="1388533" y="316089"/>
                </a:cubicBezTo>
                <a:cubicBezTo>
                  <a:pt x="1391084" y="300785"/>
                  <a:pt x="1392883" y="284810"/>
                  <a:pt x="1399822" y="270933"/>
                </a:cubicBezTo>
                <a:cubicBezTo>
                  <a:pt x="1399823" y="270931"/>
                  <a:pt x="1456266" y="186267"/>
                  <a:pt x="1467555" y="169333"/>
                </a:cubicBezTo>
                <a:cubicBezTo>
                  <a:pt x="1475081" y="158044"/>
                  <a:pt x="1478844" y="142992"/>
                  <a:pt x="1490133" y="135466"/>
                </a:cubicBezTo>
                <a:cubicBezTo>
                  <a:pt x="1512711" y="120414"/>
                  <a:pt x="1532124" y="98892"/>
                  <a:pt x="1557866" y="90311"/>
                </a:cubicBezTo>
                <a:lnTo>
                  <a:pt x="1693333" y="45155"/>
                </a:lnTo>
                <a:lnTo>
                  <a:pt x="1761066" y="22578"/>
                </a:lnTo>
                <a:cubicBezTo>
                  <a:pt x="1850924" y="4606"/>
                  <a:pt x="1798441" y="13408"/>
                  <a:pt x="1919111" y="0"/>
                </a:cubicBezTo>
                <a:cubicBezTo>
                  <a:pt x="2013185" y="3763"/>
                  <a:pt x="2107379" y="5227"/>
                  <a:pt x="2201333" y="11289"/>
                </a:cubicBezTo>
                <a:cubicBezTo>
                  <a:pt x="2224175" y="12763"/>
                  <a:pt x="2246685" y="17782"/>
                  <a:pt x="2269066" y="22578"/>
                </a:cubicBezTo>
                <a:cubicBezTo>
                  <a:pt x="2348449" y="39588"/>
                  <a:pt x="2356029" y="44039"/>
                  <a:pt x="2427111" y="67733"/>
                </a:cubicBezTo>
                <a:lnTo>
                  <a:pt x="2460977" y="79022"/>
                </a:lnTo>
                <a:cubicBezTo>
                  <a:pt x="2472266" y="82785"/>
                  <a:pt x="2484943" y="83710"/>
                  <a:pt x="2494844" y="90311"/>
                </a:cubicBezTo>
                <a:cubicBezTo>
                  <a:pt x="2517422" y="105363"/>
                  <a:pt x="2543390" y="116279"/>
                  <a:pt x="2562577" y="135466"/>
                </a:cubicBezTo>
                <a:cubicBezTo>
                  <a:pt x="2606038" y="178927"/>
                  <a:pt x="2583160" y="160477"/>
                  <a:pt x="2630311" y="191911"/>
                </a:cubicBezTo>
                <a:cubicBezTo>
                  <a:pt x="2690520" y="282225"/>
                  <a:pt x="2611496" y="173096"/>
                  <a:pt x="2686755" y="248355"/>
                </a:cubicBezTo>
                <a:cubicBezTo>
                  <a:pt x="2762015" y="323615"/>
                  <a:pt x="2652888" y="244592"/>
                  <a:pt x="2743200" y="304800"/>
                </a:cubicBezTo>
                <a:cubicBezTo>
                  <a:pt x="2769347" y="383243"/>
                  <a:pt x="2765777" y="348734"/>
                  <a:pt x="2765777" y="40640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EE6A6-C440-6D43-84E5-8A8EB22D93EE}"/>
              </a:ext>
            </a:extLst>
          </p:cNvPr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23266500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Division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00" dirty="0"/>
              <a:t>90 division basic facts</a:t>
            </a:r>
          </a:p>
          <a:p>
            <a:pPr lvl="1" eaLnBrk="1" hangingPunct="1"/>
            <a:r>
              <a:rPr lang="en-US" b="0" dirty="0"/>
              <a:t>Divisor and quotient are single-digit numbers and dividend is single- or double-digit number</a:t>
            </a:r>
          </a:p>
          <a:p>
            <a:pPr eaLnBrk="1" hangingPunct="1">
              <a:buFontTx/>
              <a:buNone/>
            </a:pPr>
            <a:r>
              <a:rPr lang="en-US" dirty="0"/>
              <a:t>	   8 	</a:t>
            </a:r>
            <a:r>
              <a:rPr lang="en-US" dirty="0">
                <a:cs typeface="Arial" charset="0"/>
              </a:rPr>
              <a:t>÷	4	=	2</a:t>
            </a:r>
            <a:r>
              <a:rPr lang="en-US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dividend</a:t>
            </a:r>
            <a:r>
              <a:rPr lang="en-US" b="1" dirty="0">
                <a:solidFill>
                  <a:srgbClr val="EB641B"/>
                </a:solidFill>
              </a:rPr>
              <a:t>)   </a:t>
            </a:r>
            <a:r>
              <a:rPr lang="en-US" dirty="0"/>
              <a:t> 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divisor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  <a:r>
              <a:rPr lang="en-US" dirty="0"/>
              <a:t>	   </a:t>
            </a:r>
            <a:r>
              <a:rPr lang="en-US" b="1" dirty="0">
                <a:solidFill>
                  <a:srgbClr val="EB641B"/>
                </a:solidFill>
              </a:rPr>
              <a:t> (</a:t>
            </a:r>
            <a:r>
              <a:rPr lang="en-US" b="1" u="sng" dirty="0">
                <a:solidFill>
                  <a:srgbClr val="EB641B"/>
                </a:solidFill>
              </a:rPr>
              <a:t>quotient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1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Division: Equal Groups (Partitive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2A89A-F522-8C4E-9A96-60C51A6D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5790"/>
            <a:ext cx="8686800" cy="4839538"/>
          </a:xfrm>
        </p:spPr>
        <p:txBody>
          <a:bodyPr/>
          <a:lstStyle/>
          <a:p>
            <a:r>
              <a:rPr lang="en-US" dirty="0"/>
              <a:t>Show the dividend, divide equally among divisor, count quotient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405561"/>
            <a:ext cx="1099113" cy="546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984134"/>
            <a:ext cx="1752600" cy="1752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831734"/>
            <a:ext cx="1752600" cy="1752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060334"/>
            <a:ext cx="1752600" cy="1752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50934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898534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060334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41334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967161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88934"/>
            <a:ext cx="558800" cy="425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27152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1684 0.0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1424 -0.0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80313 -0.0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2085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44462 0.0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59201 0.122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146756" y="1407077"/>
            <a:ext cx="2494844" cy="12713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 influenced arithmetic with increasing importance from grades 1 to 5</a:t>
            </a:r>
            <a:endParaRPr/>
          </a:p>
        </p:txBody>
      </p:sp>
      <p:cxnSp>
        <p:nvCxnSpPr>
          <p:cNvPr id="210" name="Google Shape;210;p29"/>
          <p:cNvCxnSpPr/>
          <p:nvPr/>
        </p:nvCxnSpPr>
        <p:spPr>
          <a:xfrm>
            <a:off x="2602089" y="1980043"/>
            <a:ext cx="992558" cy="186946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29"/>
          <p:cNvSpPr/>
          <p:nvPr/>
        </p:nvSpPr>
        <p:spPr>
          <a:xfrm>
            <a:off x="146756" y="3173843"/>
            <a:ext cx="2494844" cy="1072444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Grade 1 arithmetic predicted arithmetic at grades 2, 3, and 4</a:t>
            </a:r>
            <a:endParaRPr/>
          </a:p>
        </p:txBody>
      </p:sp>
      <p:cxnSp>
        <p:nvCxnSpPr>
          <p:cNvPr id="212" name="Google Shape;212;p29"/>
          <p:cNvCxnSpPr>
            <a:stCxn id="211" idx="3"/>
          </p:cNvCxnSpPr>
          <p:nvPr/>
        </p:nvCxnSpPr>
        <p:spPr>
          <a:xfrm>
            <a:off x="2641600" y="3710065"/>
            <a:ext cx="997800" cy="495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29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elementary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Grade 1 broad math predicted broad math at grades 3, 5, and 10</a:t>
            </a:r>
            <a:endParaRPr/>
          </a:p>
        </p:txBody>
      </p:sp>
      <p:cxnSp>
        <p:nvCxnSpPr>
          <p:cNvPr id="215" name="Google Shape;215;p29"/>
          <p:cNvCxnSpPr>
            <a:stCxn id="214" idx="3"/>
          </p:cNvCxnSpPr>
          <p:nvPr/>
        </p:nvCxnSpPr>
        <p:spPr>
          <a:xfrm rot="10800000" flipH="1">
            <a:off x="2641600" y="4385656"/>
            <a:ext cx="953100" cy="90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206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Division: Equal Groups (Measurement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01B57-4A5E-E543-A590-8FAA5668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0407"/>
            <a:ext cx="8686800" cy="4839538"/>
          </a:xfrm>
        </p:spPr>
        <p:txBody>
          <a:bodyPr/>
          <a:lstStyle/>
          <a:p>
            <a:r>
              <a:rPr lang="en-US" dirty="0"/>
              <a:t>Show the dividend, make groups of the divisor, count groups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329361"/>
            <a:ext cx="1099113" cy="546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14761"/>
            <a:ext cx="558800" cy="42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19561"/>
            <a:ext cx="558800" cy="42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00561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576761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62361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043361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22283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43356 -3.7436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36686 -3.7436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6.25636E-6 L 0.32517 6.2563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62533 -0.0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55029 0.0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3 0.00231 L 0.59476 -0.00879 " pathEditMode="relative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71" y="1943100"/>
            <a:ext cx="4383712" cy="1728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20" y="424070"/>
            <a:ext cx="2019611" cy="1876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4554" y="4391026"/>
            <a:ext cx="517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(-4) = ___      5 </a:t>
            </a:r>
            <a:r>
              <a:rPr lang="mr-IN" sz="3200" dirty="0">
                <a:solidFill>
                  <a:schemeClr val="accent4"/>
                </a:solidFill>
                <a:latin typeface="Calibri" panose="020F0502020204030204" pitchFamily="34" charset="0"/>
              </a:rPr>
              <a:t>–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(-6) = ___</a:t>
            </a:r>
          </a:p>
        </p:txBody>
      </p:sp>
    </p:spTree>
    <p:extLst>
      <p:ext uri="{BB962C8B-B14F-4D97-AF65-F5344CB8AC3E}">
        <p14:creationId xmlns:p14="http://schemas.microsoft.com/office/powerpoint/2010/main" val="37407729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fact fluency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the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operations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understand how facts fit together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 building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a variety of activities and games</a:t>
            </a:r>
          </a:p>
        </p:txBody>
      </p:sp>
    </p:spTree>
    <p:extLst>
      <p:ext uri="{BB962C8B-B14F-4D97-AF65-F5344CB8AC3E}">
        <p14:creationId xmlns:p14="http://schemas.microsoft.com/office/powerpoint/2010/main" val="377967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FA805-3B12-794C-9626-946CEEBDC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719" y="275130"/>
            <a:ext cx="4300963" cy="56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2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Difficulties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42683" y="1218011"/>
            <a:ext cx="3135085" cy="760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Reading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4421" y="1757570"/>
            <a:ext cx="3135085" cy="760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Understanding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1004" y="2406316"/>
            <a:ext cx="3135085" cy="760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relevant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5599" y="3055062"/>
            <a:ext cx="3135085" cy="760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Ignoring irrelevant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2414" y="3629800"/>
            <a:ext cx="3135085" cy="760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Interpreting charts and graphs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9669" y="4193526"/>
            <a:ext cx="3135085" cy="7600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appropriate operation(s)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924" y="4853284"/>
            <a:ext cx="3135085" cy="760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Performing the computation(s)</a:t>
            </a:r>
          </a:p>
        </p:txBody>
      </p:sp>
    </p:spTree>
    <p:extLst>
      <p:ext uri="{BB962C8B-B14F-4D97-AF65-F5344CB8AC3E}">
        <p14:creationId xmlns:p14="http://schemas.microsoft.com/office/powerpoint/2010/main" val="36647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-442913" y="400051"/>
          <a:ext cx="9872663" cy="566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8481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47"/>
            <a:ext cx="3663073" cy="2850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6" y="338089"/>
            <a:ext cx="4364346" cy="563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27" y="3530799"/>
            <a:ext cx="3721964" cy="27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03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77640"/>
            <a:ext cx="2938910" cy="20313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en-US" sz="225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SOLVE</a:t>
            </a:r>
          </a:p>
          <a:p>
            <a:pPr algn="ctr" defTabSz="342900"/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tudy the problem.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O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rganize the facts.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L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ine up the plan. 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V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erify the plan with computation.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xamine the answer.</a:t>
            </a:r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342900"/>
            <a:endParaRPr lang="en-US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731" y="2771013"/>
            <a:ext cx="2750772" cy="2910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25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urvey questions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dentify key words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raphically draw problem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 operations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olve and check</a:t>
            </a:r>
          </a:p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2ACA7-FF8C-C348-B22E-2ED8A372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24" y="1186560"/>
            <a:ext cx="3188676" cy="24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45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128"/>
            <a:ext cx="4400550" cy="4839538"/>
          </a:xfrm>
        </p:spPr>
        <p:txBody>
          <a:bodyPr/>
          <a:lstStyle/>
          <a:p>
            <a:r>
              <a:rPr lang="en-US" dirty="0"/>
              <a:t>When teaching about word problems, students should learn the </a:t>
            </a:r>
            <a:r>
              <a:rPr lang="en-US" i="1" dirty="0"/>
              <a:t>schema</a:t>
            </a:r>
            <a:r>
              <a:rPr lang="en-US" dirty="0"/>
              <a:t> of the word problem.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3974E-F73A-CC46-A2E9-A13F4EC2231F}"/>
              </a:ext>
            </a:extLst>
          </p:cNvPr>
          <p:cNvSpPr/>
          <p:nvPr/>
        </p:nvSpPr>
        <p:spPr>
          <a:xfrm>
            <a:off x="4832693" y="3477585"/>
            <a:ext cx="3657600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772BA3-EC32-2D48-9BB6-45C260DEBBB9}"/>
              </a:ext>
            </a:extLst>
          </p:cNvPr>
          <p:cNvSpPr/>
          <p:nvPr/>
        </p:nvSpPr>
        <p:spPr>
          <a:xfrm>
            <a:off x="4832693" y="5160463"/>
            <a:ext cx="3657600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3C31F-2ADF-C242-87C3-E265FD50F2F1}"/>
              </a:ext>
            </a:extLst>
          </p:cNvPr>
          <p:cNvSpPr/>
          <p:nvPr/>
        </p:nvSpPr>
        <p:spPr>
          <a:xfrm>
            <a:off x="4832693" y="4319024"/>
            <a:ext cx="3657600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5FBA9B-CD74-0443-ACA8-6A1173099DAC}"/>
              </a:ext>
            </a:extLst>
          </p:cNvPr>
          <p:cNvSpPr/>
          <p:nvPr/>
        </p:nvSpPr>
        <p:spPr>
          <a:xfrm>
            <a:off x="4838988" y="2632084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3D2058-27D9-BC45-9DC8-15B96A3C67C4}"/>
              </a:ext>
            </a:extLst>
          </p:cNvPr>
          <p:cNvSpPr/>
          <p:nvPr/>
        </p:nvSpPr>
        <p:spPr>
          <a:xfrm>
            <a:off x="4838988" y="972390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3B92E-2E24-3A42-A194-4812C752A1CD}"/>
              </a:ext>
            </a:extLst>
          </p:cNvPr>
          <p:cNvSpPr/>
          <p:nvPr/>
        </p:nvSpPr>
        <p:spPr>
          <a:xfrm>
            <a:off x="4859237" y="1802237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1963178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do you incorporate effective problem-solving strategies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1357313"/>
            <a:ext cx="8686800" cy="4494214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key words tied to operations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an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attack strategy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provide problem-solving instruction regularly (i.e., several times a week)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practice schemas that students will encounter regularly</a:t>
            </a:r>
          </a:p>
        </p:txBody>
      </p:sp>
    </p:spTree>
    <p:extLst>
      <p:ext uri="{BB962C8B-B14F-4D97-AF65-F5344CB8AC3E}">
        <p14:creationId xmlns:p14="http://schemas.microsoft.com/office/powerpoint/2010/main" val="373983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146756" y="1407077"/>
            <a:ext cx="2494844" cy="127138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Counting and comparison in grades 2 or 4 predicted broad math 1 year later</a:t>
            </a:r>
            <a:endParaRPr/>
          </a:p>
        </p:txBody>
      </p:sp>
      <p:cxnSp>
        <p:nvCxnSpPr>
          <p:cNvPr id="223" name="Google Shape;223;p30"/>
          <p:cNvCxnSpPr/>
          <p:nvPr/>
        </p:nvCxnSpPr>
        <p:spPr>
          <a:xfrm>
            <a:off x="2602089" y="1980043"/>
            <a:ext cx="992558" cy="2761627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30"/>
          <p:cNvSpPr/>
          <p:nvPr/>
        </p:nvSpPr>
        <p:spPr>
          <a:xfrm>
            <a:off x="146756" y="3173842"/>
            <a:ext cx="2494844" cy="124011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Fractions at 10-12 years old predicted broad math 5 years later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2551862" y="3694928"/>
            <a:ext cx="1042785" cy="1214409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30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middle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grade 7 predicted broad math in grade 8</a:t>
            </a:r>
            <a:endParaRPr/>
          </a:p>
        </p:txBody>
      </p:sp>
      <p:cxnSp>
        <p:nvCxnSpPr>
          <p:cNvPr id="228" name="Google Shape;228;p30"/>
          <p:cNvCxnSpPr>
            <a:stCxn id="227" idx="3"/>
          </p:cNvCxnSpPr>
          <p:nvPr/>
        </p:nvCxnSpPr>
        <p:spPr>
          <a:xfrm rot="10800000" flipH="1">
            <a:off x="2641600" y="5237056"/>
            <a:ext cx="992700" cy="576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913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6097" y="663473"/>
            <a:ext cx="4797895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1705929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</a:p>
        </p:txBody>
      </p:sp>
      <p:sp>
        <p:nvSpPr>
          <p:cNvPr id="17" name="Oval 16"/>
          <p:cNvSpPr/>
          <p:nvPr/>
        </p:nvSpPr>
        <p:spPr>
          <a:xfrm>
            <a:off x="4054486" y="2161813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983704" y="3065452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4981188" y="2649952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054485" y="4187520"/>
            <a:ext cx="1640909" cy="387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4981187" y="4649745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061158" y="5051009"/>
            <a:ext cx="1640909" cy="387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5" y="66347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605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55DF1-ABE9-CC44-BD38-9F3C6F40D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55" y="145656"/>
            <a:ext cx="4411082" cy="58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85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8319" y="1316066"/>
            <a:ext cx="3792682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9E1EEE-B63C-5E41-8F8E-FC656CF90B24}"/>
              </a:ext>
            </a:extLst>
          </p:cNvPr>
          <p:cNvSpPr/>
          <p:nvPr/>
        </p:nvSpPr>
        <p:spPr>
          <a:xfrm rot="10800000">
            <a:off x="2889115" y="3936054"/>
            <a:ext cx="2976665" cy="7879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DE04F-8062-1B41-9911-5A2398907486}"/>
              </a:ext>
            </a:extLst>
          </p:cNvPr>
          <p:cNvSpPr txBox="1"/>
          <p:nvPr/>
        </p:nvSpPr>
        <p:spPr>
          <a:xfrm>
            <a:off x="3846786" y="4145359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Adaptations</a:t>
            </a:r>
          </a:p>
        </p:txBody>
      </p:sp>
    </p:spTree>
    <p:extLst>
      <p:ext uri="{BB962C8B-B14F-4D97-AF65-F5344CB8AC3E}">
        <p14:creationId xmlns:p14="http://schemas.microsoft.com/office/powerpoint/2010/main" val="27453395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815" y="1904746"/>
            <a:ext cx="3876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2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34" y="1388765"/>
            <a:ext cx="3466428" cy="4315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473997" y="5386592"/>
            <a:ext cx="1112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Fuchs et al. (2008)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630" y="1783946"/>
            <a:ext cx="3215208" cy="44151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1D41F9-2ECA-3F43-9191-D0DA834EA43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31AC5-70FD-BE4E-9A2F-18D2B68F2D52}"/>
              </a:ext>
            </a:extLst>
          </p:cNvPr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</p:spTree>
    <p:extLst>
      <p:ext uri="{BB962C8B-B14F-4D97-AF65-F5344CB8AC3E}">
        <p14:creationId xmlns:p14="http://schemas.microsoft.com/office/powerpoint/2010/main" val="5926647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397" y="296548"/>
            <a:ext cx="3139686" cy="46844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8147456" y="5014148"/>
            <a:ext cx="1707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Powell, Driver, &amp; Julian (2015)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98176" y="1878041"/>
            <a:ext cx="2414954" cy="1819037"/>
            <a:chOff x="3276600" y="2844800"/>
            <a:chExt cx="2057400" cy="1144573"/>
          </a:xfrm>
        </p:grpSpPr>
        <p:sp>
          <p:nvSpPr>
            <p:cNvPr id="11" name="Rectangle 10"/>
            <p:cNvSpPr/>
            <p:nvPr/>
          </p:nvSpPr>
          <p:spPr>
            <a:xfrm>
              <a:off x="3276600" y="2844800"/>
              <a:ext cx="2057400" cy="1144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19500" y="3048000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0000" y="3042436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3075289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4800" y="3124200"/>
              <a:ext cx="56075" cy="723900"/>
            </a:xfrm>
            <a:custGeom>
              <a:avLst/>
              <a:gdLst>
                <a:gd name="connsiteX0" fmla="*/ 25400 w 56075"/>
                <a:gd name="connsiteY0" fmla="*/ 0 h 723900"/>
                <a:gd name="connsiteX1" fmla="*/ 38100 w 56075"/>
                <a:gd name="connsiteY1" fmla="*/ 546100 h 723900"/>
                <a:gd name="connsiteX2" fmla="*/ 38100 w 56075"/>
                <a:gd name="connsiteY2" fmla="*/ 723900 h 723900"/>
                <a:gd name="connsiteX3" fmla="*/ 0 w 56075"/>
                <a:gd name="connsiteY3" fmla="*/ 7112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5" h="723900">
                  <a:moveTo>
                    <a:pt x="25400" y="0"/>
                  </a:moveTo>
                  <a:cubicBezTo>
                    <a:pt x="29633" y="182033"/>
                    <a:pt x="30520" y="364175"/>
                    <a:pt x="38100" y="546100"/>
                  </a:cubicBezTo>
                  <a:cubicBezTo>
                    <a:pt x="46677" y="751956"/>
                    <a:pt x="73857" y="402091"/>
                    <a:pt x="38100" y="723900"/>
                  </a:cubicBezTo>
                  <a:lnTo>
                    <a:pt x="0" y="711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29000" y="3149600"/>
              <a:ext cx="1028700" cy="609600"/>
            </a:xfrm>
            <a:custGeom>
              <a:avLst/>
              <a:gdLst>
                <a:gd name="connsiteX0" fmla="*/ 0 w 1028700"/>
                <a:gd name="connsiteY0" fmla="*/ 0 h 609600"/>
                <a:gd name="connsiteX1" fmla="*/ 88900 w 1028700"/>
                <a:gd name="connsiteY1" fmla="*/ 12700 h 609600"/>
                <a:gd name="connsiteX2" fmla="*/ 203200 w 1028700"/>
                <a:gd name="connsiteY2" fmla="*/ 25400 h 609600"/>
                <a:gd name="connsiteX3" fmla="*/ 342900 w 1028700"/>
                <a:gd name="connsiteY3" fmla="*/ 76200 h 609600"/>
                <a:gd name="connsiteX4" fmla="*/ 774700 w 1028700"/>
                <a:gd name="connsiteY4" fmla="*/ 342900 h 609600"/>
                <a:gd name="connsiteX5" fmla="*/ 863600 w 1028700"/>
                <a:gd name="connsiteY5" fmla="*/ 419100 h 609600"/>
                <a:gd name="connsiteX6" fmla="*/ 1016000 w 1028700"/>
                <a:gd name="connsiteY6" fmla="*/ 571500 h 609600"/>
                <a:gd name="connsiteX7" fmla="*/ 1028700 w 1028700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609600">
                  <a:moveTo>
                    <a:pt x="0" y="0"/>
                  </a:moveTo>
                  <a:lnTo>
                    <a:pt x="88900" y="12700"/>
                  </a:lnTo>
                  <a:cubicBezTo>
                    <a:pt x="126938" y="17455"/>
                    <a:pt x="166010" y="16103"/>
                    <a:pt x="203200" y="25400"/>
                  </a:cubicBezTo>
                  <a:cubicBezTo>
                    <a:pt x="251270" y="37418"/>
                    <a:pt x="297162" y="57142"/>
                    <a:pt x="342900" y="76200"/>
                  </a:cubicBezTo>
                  <a:cubicBezTo>
                    <a:pt x="523406" y="151411"/>
                    <a:pt x="609700" y="201472"/>
                    <a:pt x="774700" y="342900"/>
                  </a:cubicBezTo>
                  <a:cubicBezTo>
                    <a:pt x="804333" y="368300"/>
                    <a:pt x="835266" y="392258"/>
                    <a:pt x="863600" y="419100"/>
                  </a:cubicBezTo>
                  <a:cubicBezTo>
                    <a:pt x="915754" y="468509"/>
                    <a:pt x="1016000" y="571500"/>
                    <a:pt x="1016000" y="571500"/>
                  </a:cubicBezTo>
                  <a:lnTo>
                    <a:pt x="1028700" y="6096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86300" y="3149600"/>
              <a:ext cx="0" cy="635000"/>
            </a:xfrm>
            <a:custGeom>
              <a:avLst/>
              <a:gdLst>
                <a:gd name="connsiteX0" fmla="*/ 0 w 0"/>
                <a:gd name="connsiteY0" fmla="*/ 0 h 635000"/>
                <a:gd name="connsiteX1" fmla="*/ 0 w 0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38700" y="3111500"/>
              <a:ext cx="0" cy="762000"/>
            </a:xfrm>
            <a:custGeom>
              <a:avLst/>
              <a:gdLst>
                <a:gd name="connsiteX0" fmla="*/ 0 w 0"/>
                <a:gd name="connsiteY0" fmla="*/ 0 h 762000"/>
                <a:gd name="connsiteX1" fmla="*/ 0 w 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349BB8-113A-0A41-B1CC-63A17D6EC1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5350897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11271" y="1146873"/>
            <a:ext cx="3543644" cy="37589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3600" b="1" dirty="0" err="1">
                <a:solidFill>
                  <a:schemeClr val="tx1"/>
                </a:solidFill>
              </a:rPr>
              <a:t>UPSCheck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Understand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Plan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Solve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4D621-BBD3-364E-A2EF-FC165438727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853BA-94FB-634E-B372-2B8992E6F31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82B0C-7D1C-5B48-80AB-C5022D7A8E40}"/>
              </a:ext>
            </a:extLst>
          </p:cNvPr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</p:spTree>
    <p:extLst>
      <p:ext uri="{BB962C8B-B14F-4D97-AF65-F5344CB8AC3E}">
        <p14:creationId xmlns:p14="http://schemas.microsoft.com/office/powerpoint/2010/main" val="13552075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22" y="1554912"/>
            <a:ext cx="3745523" cy="3745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6E6897-3747-144C-A27D-AA77A140386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BF92D-F4B4-614F-9C76-3C3806059337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0460955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08" y="1974606"/>
            <a:ext cx="3247968" cy="25527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416919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/>
          <p:cNvSpPr/>
          <p:nvPr/>
        </p:nvSpPr>
        <p:spPr>
          <a:xfrm>
            <a:off x="7645218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/>
          <p:cNvSpPr/>
          <p:nvPr/>
        </p:nvSpPr>
        <p:spPr>
          <a:xfrm>
            <a:off x="6416919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/>
          <p:cNvSpPr/>
          <p:nvPr/>
        </p:nvSpPr>
        <p:spPr>
          <a:xfrm>
            <a:off x="7645218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/>
          <p:cNvSpPr/>
          <p:nvPr/>
        </p:nvSpPr>
        <p:spPr>
          <a:xfrm>
            <a:off x="6416919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7645218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5-Point Star 15"/>
          <p:cNvSpPr/>
          <p:nvPr/>
        </p:nvSpPr>
        <p:spPr>
          <a:xfrm>
            <a:off x="6407394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/>
          <p:cNvSpPr/>
          <p:nvPr/>
        </p:nvSpPr>
        <p:spPr>
          <a:xfrm>
            <a:off x="7635693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5-Point Star 17"/>
          <p:cNvSpPr/>
          <p:nvPr/>
        </p:nvSpPr>
        <p:spPr>
          <a:xfrm>
            <a:off x="6812604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/>
          <p:cNvSpPr/>
          <p:nvPr/>
        </p:nvSpPr>
        <p:spPr>
          <a:xfrm>
            <a:off x="7261625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/>
          <p:cNvSpPr/>
          <p:nvPr/>
        </p:nvSpPr>
        <p:spPr>
          <a:xfrm>
            <a:off x="6812604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5-Point Star 20"/>
          <p:cNvSpPr/>
          <p:nvPr/>
        </p:nvSpPr>
        <p:spPr>
          <a:xfrm>
            <a:off x="7261625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5-Point Star 21"/>
          <p:cNvSpPr/>
          <p:nvPr/>
        </p:nvSpPr>
        <p:spPr>
          <a:xfrm>
            <a:off x="6812604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5-Point Star 22"/>
          <p:cNvSpPr/>
          <p:nvPr/>
        </p:nvSpPr>
        <p:spPr>
          <a:xfrm>
            <a:off x="7261625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5-Point Star 23"/>
          <p:cNvSpPr/>
          <p:nvPr/>
        </p:nvSpPr>
        <p:spPr>
          <a:xfrm>
            <a:off x="6812604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5-Point Star 24"/>
          <p:cNvSpPr/>
          <p:nvPr/>
        </p:nvSpPr>
        <p:spPr>
          <a:xfrm>
            <a:off x="7261625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90B164-A84A-2D4C-8979-973690789D8D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0EE9E4-8A85-5D44-BF72-D99D23F88673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6D535-AE65-5640-8E15-3786E819C7D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12827E-AB24-DC4A-8935-14126A35522A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4256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>
            <p:extLst/>
          </p:nvPr>
        </p:nvGraphicFramePr>
        <p:xfrm>
          <a:off x="3613639" y="2403231"/>
          <a:ext cx="5314950" cy="249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Left Bracket 26"/>
          <p:cNvSpPr/>
          <p:nvPr/>
        </p:nvSpPr>
        <p:spPr>
          <a:xfrm rot="5400000">
            <a:off x="7064336" y="2953564"/>
            <a:ext cx="304145" cy="2910013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5806645" y="3979497"/>
            <a:ext cx="34076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weeks left in intervention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12DDE-8E99-B843-8120-30DC4FDFE7D9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E0C4A-29C1-8243-9AD6-67878C91EB11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642FF-0265-034D-9490-C80884DA313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BF17A-5AC0-3445-B8D6-2C787141BEF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58896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35" name="Google Shape;235;p31"/>
          <p:cNvSpPr/>
          <p:nvPr/>
        </p:nvSpPr>
        <p:spPr>
          <a:xfrm>
            <a:off x="146755" y="596280"/>
            <a:ext cx="2455333" cy="1271383"/>
          </a:xfrm>
          <a:prstGeom prst="rect">
            <a:avLst/>
          </a:prstGeom>
          <a:solidFill>
            <a:srgbClr val="FF26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grade 8 predicted completion of 4-year college degree</a:t>
            </a:r>
            <a:endParaRPr/>
          </a:p>
        </p:txBody>
      </p:sp>
      <p:cxnSp>
        <p:nvCxnSpPr>
          <p:cNvPr id="236" name="Google Shape;236;p31"/>
          <p:cNvCxnSpPr/>
          <p:nvPr/>
        </p:nvCxnSpPr>
        <p:spPr>
          <a:xfrm>
            <a:off x="2591373" y="1248383"/>
            <a:ext cx="1042785" cy="4215523"/>
          </a:xfrm>
          <a:prstGeom prst="straightConnector1">
            <a:avLst/>
          </a:prstGeom>
          <a:noFill/>
          <a:ln w="38100" cap="flat" cmpd="sng">
            <a:solidFill>
              <a:srgbClr val="FF26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31"/>
          <p:cNvSpPr/>
          <p:nvPr/>
        </p:nvSpPr>
        <p:spPr>
          <a:xfrm>
            <a:off x="146756" y="2088444"/>
            <a:ext cx="2494844" cy="2325511"/>
          </a:xfrm>
          <a:prstGeom prst="rect">
            <a:avLst/>
          </a:prstGeom>
          <a:solidFill>
            <a:srgbClr val="FF26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who took algebra in grades 8 took more advanced math courses and enrolled in 4-year colleges more often than students who took algebra in grade 9</a:t>
            </a:r>
            <a:endParaRPr/>
          </a:p>
        </p:txBody>
      </p:sp>
      <p:cxnSp>
        <p:nvCxnSpPr>
          <p:cNvPr id="238" name="Google Shape;238;p31"/>
          <p:cNvCxnSpPr/>
          <p:nvPr/>
        </p:nvCxnSpPr>
        <p:spPr>
          <a:xfrm>
            <a:off x="2591373" y="3152309"/>
            <a:ext cx="1003274" cy="2368633"/>
          </a:xfrm>
          <a:prstGeom prst="straightConnector1">
            <a:avLst/>
          </a:prstGeom>
          <a:noFill/>
          <a:ln w="38100" cap="flat" cmpd="sng">
            <a:solidFill>
              <a:srgbClr val="FF26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31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outcomes</a:t>
            </a:r>
            <a:endParaRPr/>
          </a:p>
        </p:txBody>
      </p:sp>
      <p:sp>
        <p:nvSpPr>
          <p:cNvPr id="240" name="Google Shape;240;p31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rgbClr val="FF26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Numeracy measured in adolescence impacted hourly earnings 7 to 15 years later</a:t>
            </a:r>
            <a:endParaRPr/>
          </a:p>
        </p:txBody>
      </p:sp>
      <p:cxnSp>
        <p:nvCxnSpPr>
          <p:cNvPr id="241" name="Google Shape;241;p31"/>
          <p:cNvCxnSpPr>
            <a:stCxn id="240" idx="3"/>
          </p:cNvCxnSpPr>
          <p:nvPr/>
        </p:nvCxnSpPr>
        <p:spPr>
          <a:xfrm>
            <a:off x="2641600" y="5294656"/>
            <a:ext cx="953100" cy="338400"/>
          </a:xfrm>
          <a:prstGeom prst="straightConnector1">
            <a:avLst/>
          </a:prstGeom>
          <a:noFill/>
          <a:ln w="38100" cap="flat" cmpd="sng">
            <a:solidFill>
              <a:srgbClr val="FF26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683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C2149-7309-5243-B686-A1A681B27C66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87200-FCB7-E447-B352-10301CBAB2A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A614F-FCEE-E646-9039-A3416E25C8A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5777649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04818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Find whole number quotients and remainders with up to four-digit dividends and one-digit divisors, using strategies based on place value, </a:t>
            </a:r>
            <a:r>
              <a:rPr lang="mr-IN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0779" y="3360920"/>
            <a:ext cx="788078" cy="2429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579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addition and subtraction within 100 to solve one- and two-step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7299" y="3361221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multiplication and division within 100 to solve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681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multi-step word problems posed with whole numbers and having whole-number answers using the four operations…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2376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Apply properties of operations as strategies to multiply and divide….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412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Explain why addition and subtraction strategies work, using place value and the properties of operations.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422" y="3361221"/>
            <a:ext cx="777826" cy="2431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two digits of a two-digit number represent amounts of tens and ones. 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568" y="3360920"/>
            <a:ext cx="774737" cy="2429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three digits of a three-digit number represent amounts of hundreds, tens, and ones.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29699" y="3358662"/>
            <a:ext cx="780329" cy="2431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multiplication and division</a:t>
            </a:r>
            <a:r>
              <a:rPr lang="is-I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2422" y="3359266"/>
            <a:ext cx="774737" cy="2436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65115" y="3361524"/>
            <a:ext cx="756245" cy="2433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3277194">
            <a:off x="5247497" y="2423318"/>
            <a:ext cx="2514600" cy="6286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334108" y="5797007"/>
            <a:ext cx="8431823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150" y="199487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 the scope and sequence</a:t>
            </a:r>
          </a:p>
        </p:txBody>
      </p:sp>
      <p:sp>
        <p:nvSpPr>
          <p:cNvPr id="20" name="Right Arrow 19"/>
          <p:cNvSpPr/>
          <p:nvPr/>
        </p:nvSpPr>
        <p:spPr>
          <a:xfrm rot="3258815">
            <a:off x="689053" y="2492556"/>
            <a:ext cx="2514600" cy="6286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A4022D-2C5C-3845-A252-37C92388819F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6FF94F-4A96-BD4E-8B30-CF5870F15CC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7BDFB0-A4A1-8A48-A93A-83A5C510BE04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120C3-CBB9-9F4A-A7ED-C8173BB134D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2909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365381" y="1612854"/>
            <a:ext cx="3486150" cy="3114675"/>
            <a:chOff x="3822700" y="1778000"/>
            <a:chExt cx="4648200" cy="41529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822700" y="52197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22700" y="52324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97400" y="45339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97400" y="45466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72100" y="38481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72100" y="38608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46800" y="31623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46800" y="31750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21500" y="24765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21500" y="24892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96200" y="17780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6200" y="17907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915946" y="4285049"/>
            <a:ext cx="1499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problem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776" y="2053613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down problems into smaller steps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3547" y="3274581"/>
            <a:ext cx="1001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graph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748" y="3273807"/>
            <a:ext cx="3324085" cy="21830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0780" y="3798455"/>
            <a:ext cx="1330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labels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21527" y="2740407"/>
            <a:ext cx="13043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schema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7432" y="2196863"/>
            <a:ext cx="1091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picture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21847" y="1711707"/>
            <a:ext cx="12469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equation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0340" y="1226193"/>
            <a:ext cx="573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4C295C-3AC6-5D44-8DE2-E0C7069D2EEB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DD7F37-E769-DE4C-A4B2-8CAAC2536A4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2E71B8-5D2A-1B4B-B322-EA773AB0553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06F65-3BF9-4F48-AD15-6D003DF8418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7418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  <p:sp>
        <p:nvSpPr>
          <p:cNvPr id="12" name="Trapezoid 11"/>
          <p:cNvSpPr/>
          <p:nvPr/>
        </p:nvSpPr>
        <p:spPr>
          <a:xfrm>
            <a:off x="5645395" y="1846743"/>
            <a:ext cx="2644859" cy="1157290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chemeClr val="bg1"/>
                </a:solidFill>
              </a:rPr>
              <a:t>precise</a:t>
            </a:r>
          </a:p>
        </p:txBody>
      </p:sp>
      <p:sp>
        <p:nvSpPr>
          <p:cNvPr id="13" name="Trapezoid 12"/>
          <p:cNvSpPr/>
          <p:nvPr/>
        </p:nvSpPr>
        <p:spPr>
          <a:xfrm rot="10800000">
            <a:off x="5645395" y="3104528"/>
            <a:ext cx="2644859" cy="1157290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7519" y="3360007"/>
            <a:ext cx="172060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solidFill>
                  <a:schemeClr val="bg1"/>
                </a:solidFill>
              </a:rPr>
              <a:t>concise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37A59C-7386-B142-84A4-EAA96BC36A8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A8191-041A-674A-931E-F3ED5555044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2EB52-CAFC-9349-B7B3-E7866B5C9D2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85794-FF30-9744-9038-156664C72D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41039996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234962" y="3315058"/>
          <a:ext cx="3619500" cy="264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3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Define: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Characteristics: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594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Non-example: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25562" y="4432056"/>
            <a:ext cx="164782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BEF02-68A6-8245-8D2F-C61BC5FE55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82" y="602631"/>
            <a:ext cx="2042160" cy="2552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26C38-0904-2C44-897F-E33B29AA3934}"/>
              </a:ext>
            </a:extLst>
          </p:cNvPr>
          <p:cNvSpPr txBox="1"/>
          <p:nvPr/>
        </p:nvSpPr>
        <p:spPr>
          <a:xfrm>
            <a:off x="7195625" y="1316722"/>
            <a:ext cx="10572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latin typeface="Comic Sans MS" charset="0"/>
                <a:ea typeface="Comic Sans MS" charset="0"/>
                <a:cs typeface="Comic Sans MS" charset="0"/>
              </a:rPr>
              <a:t>MATH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73FE7-3B47-6249-B1E1-E4E360B25689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FC93F-BC4D-7E4E-B6AE-8F77E9259CF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39236-251C-8249-B4B3-528A502D6E5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75A19C-BD4C-8F49-BC4C-EEEC3C57BF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9AC26-5F0E-994A-A981-1C61048ABDB7}"/>
              </a:ext>
            </a:extLst>
          </p:cNvPr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24553231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student in more discourse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0444" y="601532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“Tell me how you solved this problem.”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0782" y="168389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“What were you thinking about when you regrouped?”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0782" y="2993691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“How would you teach this problem to another student?”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0781" y="450033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“Describe the word problem in 10 words or less.”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97ADF-3734-A342-B610-DEAFEBDC285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986072-57F3-7241-A538-A9926EBA411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1E96D5-178D-D74C-8FFF-A94D98DE742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C242D1-47B6-5E47-AE6A-A70341843D7D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40369647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worked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1602" y="1612854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“Talk through this problem with me.”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035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019" y="331449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2192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761" y="3314493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44716-FF78-D645-9A83-9B494D25364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A7B552-88E7-FF48-8C56-773E3EA4F4A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7782D-9C8A-CB44-8946-9C3B330D04F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B0798A-667F-5848-809D-CC450D89D4C5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8991651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three-dimensional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1526572">
            <a:off x="3055437" y="1355678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DF12F-E4B8-A747-A402-EDCC3A3B7D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59" y="2896107"/>
            <a:ext cx="1815082" cy="1815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5F3B3A-8CE8-014D-AB09-12F6A33817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920" y="4077598"/>
            <a:ext cx="1820609" cy="1820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F2BB5-21AF-2D43-9C16-EBC99C790B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132" y="2873355"/>
            <a:ext cx="1807424" cy="1807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1D913-BFAB-954D-8B8A-808B81E24A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69" y="4391617"/>
            <a:ext cx="1506590" cy="15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9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two-dimensional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8121220">
            <a:off x="7683597" y="895113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20" name="Picture 2" descr="https://encrypted-tbn0.google.com/images?q=tbn:ANd9GcSuK-LCVjcZ8G0kXmGSvJ3Lp-SOHLm0lzgSFsPtMN31kev1dnEyCA">
            <a:extLst>
              <a:ext uri="{FF2B5EF4-FFF2-40B4-BE49-F238E27FC236}">
                <a16:creationId xmlns:a16="http://schemas.microsoft.com/office/drawing/2014/main" id="{AE027E68-A1F0-A74C-B800-E4505380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98" y="4273406"/>
            <a:ext cx="2603341" cy="146438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8C9B2A-861C-FE4C-A7B0-FB1D34563C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9" y="4023287"/>
            <a:ext cx="1714500" cy="1714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FDA6C-E4B2-EF47-A4DE-A0EE6B64E9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4" y="2978219"/>
            <a:ext cx="764381" cy="9276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4AA7AE-8A22-7A45-9646-27E668DD36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72" y="2986649"/>
            <a:ext cx="764381" cy="927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9A3210-4B01-8546-8689-24D2FDE9DC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90" y="2978219"/>
            <a:ext cx="764381" cy="927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C3E932-777F-4546-8B69-56E6DABD67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58" y="2986649"/>
            <a:ext cx="764381" cy="9276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C92FF1-0D23-A649-B0F5-AC91DB384F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25" y="2986649"/>
            <a:ext cx="764381" cy="9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380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students understand the abstract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2473025">
            <a:off x="4301477" y="62156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0EFF2-F63E-114F-9574-3C55935A3613}"/>
              </a:ext>
            </a:extLst>
          </p:cNvPr>
          <p:cNvSpPr txBox="1"/>
          <p:nvPr/>
        </p:nvSpPr>
        <p:spPr>
          <a:xfrm>
            <a:off x="1440913" y="369024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 + 8 =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88F74-2322-F846-9C29-D5409337D663}"/>
              </a:ext>
            </a:extLst>
          </p:cNvPr>
          <p:cNvSpPr txBox="1"/>
          <p:nvPr/>
        </p:nvSpPr>
        <p:spPr>
          <a:xfrm>
            <a:off x="2625309" y="475380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6 = 8</a:t>
            </a:r>
            <a:endParaRPr lang="en-US" sz="2800" i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69128-19A0-5A45-8F4F-F2CFBE0A5211}"/>
              </a:ext>
            </a:extLst>
          </p:cNvPr>
          <p:cNvSpPr txBox="1"/>
          <p:nvPr/>
        </p:nvSpPr>
        <p:spPr>
          <a:xfrm>
            <a:off x="4087180" y="3329160"/>
            <a:ext cx="463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34 = 3 tens and 4 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AFE15-C549-B94E-BBA5-995EFE7BC187}"/>
              </a:ext>
            </a:extLst>
          </p:cNvPr>
          <p:cNvSpPr txBox="1"/>
          <p:nvPr/>
        </p:nvSpPr>
        <p:spPr>
          <a:xfrm>
            <a:off x="5712878" y="4414151"/>
            <a:ext cx="190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6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48" name="Google Shape;248;p32"/>
          <p:cNvSpPr/>
          <p:nvPr/>
        </p:nvSpPr>
        <p:spPr>
          <a:xfrm>
            <a:off x="688622" y="248357"/>
            <a:ext cx="2257778" cy="990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preschool predicts later mathematics</a:t>
            </a: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688622" y="1239348"/>
            <a:ext cx="2257778" cy="11737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kindergarten predicts later mathematics</a:t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688622" y="2413054"/>
            <a:ext cx="2257778" cy="1173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elementary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88622" y="3586760"/>
            <a:ext cx="2257778" cy="1173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middle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688622" y="4760466"/>
            <a:ext cx="2257778" cy="117370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outcomes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88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fact fluency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7A13F-E901-DF46-8BC4-C541EF0C1BA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9CC12-2C78-CA4C-BD12-847FBB08BC1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57233-3F2A-1C4D-80EE-8707A3B1B19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7D661-9517-484A-A470-560F78ABD8F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934050-48CE-DC48-BF31-9FDE0789C654}"/>
              </a:ext>
            </a:extLst>
          </p:cNvPr>
          <p:cNvSpPr/>
          <p:nvPr/>
        </p:nvSpPr>
        <p:spPr>
          <a:xfrm>
            <a:off x="3644854" y="2102491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AC4307-A094-8948-BECE-E51C57F0C029}"/>
              </a:ext>
            </a:extLst>
          </p:cNvPr>
          <p:cNvSpPr/>
          <p:nvPr/>
        </p:nvSpPr>
        <p:spPr>
          <a:xfrm>
            <a:off x="6092962" y="2102491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E24418-F303-BB4D-93E3-40C89A40A74F}"/>
              </a:ext>
            </a:extLst>
          </p:cNvPr>
          <p:cNvSpPr/>
          <p:nvPr/>
        </p:nvSpPr>
        <p:spPr>
          <a:xfrm>
            <a:off x="3644854" y="315450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5D7F8E-F59A-0446-96B1-0AC5EAD8637A}"/>
              </a:ext>
            </a:extLst>
          </p:cNvPr>
          <p:cNvSpPr/>
          <p:nvPr/>
        </p:nvSpPr>
        <p:spPr>
          <a:xfrm>
            <a:off x="6092962" y="315450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026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597" y="2787162"/>
            <a:ext cx="4620596" cy="1822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08" y="325671"/>
            <a:ext cx="1971875" cy="1831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5309" y="5241682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3 + (-4) = ___      5 </a:t>
            </a:r>
            <a:r>
              <a:rPr lang="mr-IN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(-6) = ___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A5195-6189-5E40-B874-424DE2935AAD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F1B35-7379-8A4A-8969-8BDD49791413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49964D-2657-0147-9B98-187734531ADE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F1503B-9F60-7143-8A1C-E3E4E26AD8D1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4574510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Teach alternate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979" y="1798591"/>
            <a:ext cx="5273068" cy="27625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C93CEC-B08A-3247-A054-72FDCBA27A50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A010A-3624-7C48-9AA2-11686711628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BEF0E8-37F8-A642-8757-D0D1ADD22FD3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8F907-ACB1-8648-A239-E2B4E3622E9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5898253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alternate methods and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5889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7873" y="2575939"/>
            <a:ext cx="894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400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11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5046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05615" y="2575939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05147" y="3670788"/>
            <a:ext cx="746453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7872" y="3420811"/>
            <a:ext cx="477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ABEC3B-5E09-BD48-86A1-5831F3E3B93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0627C-CD09-9245-8AFA-2A1C51E75F7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3FB0FC-8284-1548-B4A4-213E30C1521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F77B-A0F3-6F4D-B257-A8179CC708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6652238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60821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6BE7A-EB1F-9E49-8036-51703492AA6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B5D73-1405-3B44-BE15-491DB6B5B002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F2205-5820-BD44-B112-F8FE5CB8A32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CBB38-1CA8-8149-B73D-53990D4BC4A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graphicFrame>
        <p:nvGraphicFramePr>
          <p:cNvPr id="24" name="Content Placeholder 15">
            <a:extLst>
              <a:ext uri="{FF2B5EF4-FFF2-40B4-BE49-F238E27FC236}">
                <a16:creationId xmlns:a16="http://schemas.microsoft.com/office/drawing/2014/main" id="{57AC0781-ADE8-984E-ABB5-97A7C07F0F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73910" y="691722"/>
          <a:ext cx="7599139" cy="508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6642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60821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6367" y="428218"/>
            <a:ext cx="2230532" cy="54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Additive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6367" y="3146705"/>
            <a:ext cx="2230532" cy="564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Multiplicative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8424" y="966472"/>
            <a:ext cx="2028613" cy="5479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Yuanti SC" panose="02010600040101010101" pitchFamily="2" charset="-122"/>
                <a:ea typeface="Yuanti SC" panose="02010600040101010101" pitchFamily="2" charset="-122"/>
              </a:rPr>
              <a:t>Total</a:t>
            </a:r>
            <a:endParaRPr lang="en-US" sz="2400" dirty="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7873" y="1502801"/>
            <a:ext cx="2029164" cy="547968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Difference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7321" y="2050769"/>
            <a:ext cx="2029715" cy="54796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Change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0841" y="3711482"/>
            <a:ext cx="1997384" cy="547968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Equal Groups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0839" y="4246615"/>
            <a:ext cx="1997385" cy="54796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Comparison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0838" y="4794583"/>
            <a:ext cx="1997386" cy="7751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Ratios/</a:t>
            </a:r>
          </a:p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Proportions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6BE7A-EB1F-9E49-8036-51703492AA6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B5D73-1405-3B44-BE15-491DB6B5B002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F2205-5820-BD44-B112-F8FE5CB8A32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CBB38-1CA8-8149-B73D-53990D4BC4A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4564913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25" y="2533986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you’re doing it! And do it well!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7797" y="2591447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7796" y="1952111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1393" y="2544460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1393" y="1952111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7796" y="1605864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1393" y="1605863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97796" y="3333621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97796" y="3589589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E284A-C608-9043-9552-BD124146906E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799C2-593B-CA46-BB5E-AD7C42C289E1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602A1-45B6-A141-B459-6C369AA38DA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A0847-41EC-8B41-9A97-843E4EE4C5F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4403899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2905462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how current learning relates to other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2341" y="788808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5371" y="781857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4305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216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6579" y="2431310"/>
            <a:ext cx="510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baked 89 cookies and sold 40 cookies at the bake sale. How many cookies does </a:t>
            </a:r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6578" y="3705086"/>
            <a:ext cx="5101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many much does </a:t>
            </a:r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6577" y="4720749"/>
            <a:ext cx="510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much money will </a:t>
            </a:r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after buying the shoes?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F796B3-EFEB-E449-966B-33C2A8C679EF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DCFB09-B933-BC4C-BCB4-9207CCB37AC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43847-4925-AC44-A205-05216D63672F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31580C-C543-2C4F-B584-AEC3E57AD88D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A7517-63F8-5644-B7BA-D8924890C24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2976968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C00E5E-118F-1042-882A-BCB0BB3C639A}"/>
              </a:ext>
            </a:extLst>
          </p:cNvPr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02DD7-7F67-984A-9143-995A84267355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3AB6A-CB1F-C347-9136-844E2BC3C4E5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3FF05-4F9B-4641-A494-29A8021D2489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51994-20E5-C446-A645-95876DA8B3D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1C80E0-06EA-2045-BC69-9E53FC0B193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3330857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9E1EEE-B63C-5E41-8F8E-FC656CF90B24}"/>
              </a:ext>
            </a:extLst>
          </p:cNvPr>
          <p:cNvSpPr/>
          <p:nvPr/>
        </p:nvSpPr>
        <p:spPr>
          <a:xfrm rot="10800000">
            <a:off x="2889115" y="3936054"/>
            <a:ext cx="2976665" cy="7879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E009C-A35E-904A-9617-4CF02CD58894}"/>
              </a:ext>
            </a:extLst>
          </p:cNvPr>
          <p:cNvSpPr/>
          <p:nvPr/>
        </p:nvSpPr>
        <p:spPr>
          <a:xfrm>
            <a:off x="6078415" y="5285978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34158-4249-7342-B190-4990257DDF26}"/>
              </a:ext>
            </a:extLst>
          </p:cNvPr>
          <p:cNvSpPr/>
          <p:nvPr/>
        </p:nvSpPr>
        <p:spPr>
          <a:xfrm>
            <a:off x="6078415" y="4825412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6976E-890D-0C40-A74B-E2E03A14C0CC}"/>
              </a:ext>
            </a:extLst>
          </p:cNvPr>
          <p:cNvSpPr/>
          <p:nvPr/>
        </p:nvSpPr>
        <p:spPr>
          <a:xfrm>
            <a:off x="6078415" y="4364846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65CD6-083A-4F40-927B-96E1EB552F0F}"/>
              </a:ext>
            </a:extLst>
          </p:cNvPr>
          <p:cNvSpPr/>
          <p:nvPr/>
        </p:nvSpPr>
        <p:spPr>
          <a:xfrm>
            <a:off x="6078415" y="3904280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F1F7D-A82A-944C-9701-C3ABAE336C16}"/>
              </a:ext>
            </a:extLst>
          </p:cNvPr>
          <p:cNvSpPr/>
          <p:nvPr/>
        </p:nvSpPr>
        <p:spPr>
          <a:xfrm>
            <a:off x="6078415" y="3443714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F39E6-BE38-4149-AE4A-53504A230005}"/>
              </a:ext>
            </a:extLst>
          </p:cNvPr>
          <p:cNvSpPr/>
          <p:nvPr/>
        </p:nvSpPr>
        <p:spPr>
          <a:xfrm>
            <a:off x="6078415" y="2983148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431638527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3155</Words>
  <Application>Microsoft Macintosh PowerPoint</Application>
  <PresentationFormat>On-screen Show (4:3)</PresentationFormat>
  <Paragraphs>709</Paragraphs>
  <Slides>101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5" baseType="lpstr">
      <vt:lpstr>Yuanti SC</vt:lpstr>
      <vt:lpstr>Yuanti TC</vt:lpstr>
      <vt:lpstr>Arial</vt:lpstr>
      <vt:lpstr>Calibri</vt:lpstr>
      <vt:lpstr>Cambria Math</vt:lpstr>
      <vt:lpstr>Chalkduster</vt:lpstr>
      <vt:lpstr>Comic Sans MS</vt:lpstr>
      <vt:lpstr>Franklin Gothic Book</vt:lpstr>
      <vt:lpstr>Lucida Grande</vt:lpstr>
      <vt:lpstr>Marker Felt Thin</vt:lpstr>
      <vt:lpstr>Times New Roman</vt:lpstr>
      <vt:lpstr>Verdana</vt:lpstr>
      <vt:lpstr>Wingdings</vt:lpstr>
      <vt:lpstr>NCII-Uconn</vt:lpstr>
      <vt:lpstr>Essential Components  of Mathematics Intervention</vt:lpstr>
      <vt:lpstr>Contact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use explicit instruction within intensive intervention?</vt:lpstr>
      <vt:lpstr>PowerPoint Presentation</vt:lpstr>
      <vt:lpstr>Vocabulary Across Grades</vt:lpstr>
      <vt:lpstr>PowerPoint Presentation</vt:lpstr>
      <vt:lpstr>PowerPoint Presentation</vt:lpstr>
      <vt:lpstr>Language of Mathematics</vt:lpstr>
      <vt:lpstr>PowerPoint Presentation</vt:lpstr>
      <vt:lpstr>PowerPoint Presentation</vt:lpstr>
      <vt:lpstr>PowerPoint Presentation</vt:lpstr>
      <vt:lpstr>How do you attend to language within intensive intervention?</vt:lpstr>
      <vt:lpstr>PowerPoint Presentation</vt:lpstr>
      <vt:lpstr>Multiple Representations</vt:lpstr>
      <vt:lpstr>PowerPoint Presentation</vt:lpstr>
      <vt:lpstr>PowerPoint Presentation</vt:lpstr>
      <vt:lpstr>PowerPoint Presentation</vt:lpstr>
      <vt:lpstr>How should multiple representations be used within intensive intervention?</vt:lpstr>
      <vt:lpstr>PowerPoint Presentation</vt:lpstr>
      <vt:lpstr>Fluency </vt:lpstr>
      <vt:lpstr>Addition</vt:lpstr>
      <vt:lpstr>Addition: Part-Part-Whole (Total)</vt:lpstr>
      <vt:lpstr>Addition: Join (Change Increase)</vt:lpstr>
      <vt:lpstr>Subtraction</vt:lpstr>
      <vt:lpstr>Subtraction: Separate (Change Decrease)</vt:lpstr>
      <vt:lpstr>Subtraction: Compare (Difference)</vt:lpstr>
      <vt:lpstr>Multiplication</vt:lpstr>
      <vt:lpstr>Multiplication: Equal Groups</vt:lpstr>
      <vt:lpstr>Multiplication: Array/Area</vt:lpstr>
      <vt:lpstr>Multiplication: Comparison</vt:lpstr>
      <vt:lpstr>Division</vt:lpstr>
      <vt:lpstr>Division: Equal Groups (Partitive Division)</vt:lpstr>
      <vt:lpstr>Division: Equal Groups (Measurement Division)</vt:lpstr>
      <vt:lpstr>PowerPoint Presentation</vt:lpstr>
      <vt:lpstr>How to build fact fluency within intensive intervention?</vt:lpstr>
      <vt:lpstr>PowerPoint Presentation</vt:lpstr>
      <vt:lpstr>Problem Solving Difficulties</vt:lpstr>
      <vt:lpstr>PowerPoint Presentation</vt:lpstr>
      <vt:lpstr>PowerPoint Presentation</vt:lpstr>
      <vt:lpstr>Problem Solving</vt:lpstr>
      <vt:lpstr>Problem Solving</vt:lpstr>
      <vt:lpstr>How do you incorporate effective problem-solving strategies within intensive intervention?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523</cp:revision>
  <dcterms:created xsi:type="dcterms:W3CDTF">2016-08-16T05:11:43Z</dcterms:created>
  <dcterms:modified xsi:type="dcterms:W3CDTF">2019-03-04T15:07:36Z</dcterms:modified>
</cp:coreProperties>
</file>