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54" r:id="rId6"/>
  </p:sldMasterIdLst>
  <p:notesMasterIdLst>
    <p:notesMasterId r:id="rId19"/>
  </p:notesMasterIdLst>
  <p:handoutMasterIdLst>
    <p:handoutMasterId r:id="rId20"/>
  </p:handoutMasterIdLst>
  <p:sldIdLst>
    <p:sldId id="12946" r:id="rId7"/>
    <p:sldId id="548" r:id="rId8"/>
    <p:sldId id="561" r:id="rId9"/>
    <p:sldId id="562" r:id="rId10"/>
    <p:sldId id="12942" r:id="rId11"/>
    <p:sldId id="297" r:id="rId12"/>
    <p:sldId id="298" r:id="rId13"/>
    <p:sldId id="547" r:id="rId14"/>
    <p:sldId id="531" r:id="rId15"/>
    <p:sldId id="534" r:id="rId16"/>
    <p:sldId id="12943" r:id="rId17"/>
    <p:sldId id="12945" r:id="rId18"/>
  </p:sldIdLst>
  <p:sldSz cx="12192000" cy="6858000"/>
  <p:notesSz cx="7315200" cy="9601200"/>
  <p:custDataLst>
    <p:tags r:id="rId21"/>
  </p:custDataLst>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128" userDrawn="1">
          <p15:clr>
            <a:srgbClr val="A4A3A4"/>
          </p15:clr>
        </p15:guide>
        <p15:guide id="2" orient="horz" pos="1008" userDrawn="1">
          <p15:clr>
            <a:srgbClr val="A4A3A4"/>
          </p15:clr>
        </p15:guide>
        <p15:guide id="3" orient="horz" pos="4032" userDrawn="1">
          <p15:clr>
            <a:srgbClr val="A4A3A4"/>
          </p15:clr>
        </p15:guide>
        <p15:guide id="4" orient="horz" pos="151" userDrawn="1">
          <p15:clr>
            <a:srgbClr val="A4A3A4"/>
          </p15:clr>
        </p15:guide>
        <p15:guide id="5" orient="horz" pos="258" userDrawn="1">
          <p15:clr>
            <a:srgbClr val="A4A3A4"/>
          </p15:clr>
        </p15:guide>
        <p15:guide id="6" orient="horz" pos="3894" userDrawn="1">
          <p15:clr>
            <a:srgbClr val="A4A3A4"/>
          </p15:clr>
        </p15:guide>
        <p15:guide id="8" pos="329" userDrawn="1">
          <p15:clr>
            <a:srgbClr val="A4A3A4"/>
          </p15:clr>
        </p15:guide>
        <p15:guide id="9" pos="7407" userDrawn="1">
          <p15:clr>
            <a:srgbClr val="A4A3A4"/>
          </p15:clr>
        </p15:guide>
        <p15:guide id="10" pos="3843" userDrawn="1">
          <p15:clr>
            <a:srgbClr val="A4A3A4"/>
          </p15:clr>
        </p15:guide>
        <p15:guide id="11" pos="453" userDrawn="1">
          <p15:clr>
            <a:srgbClr val="A4A3A4"/>
          </p15:clr>
        </p15:guide>
        <p15:guide id="12" pos="5112" userDrawn="1">
          <p15:clr>
            <a:srgbClr val="A4A3A4"/>
          </p15:clr>
        </p15:guide>
        <p15:guide id="13" pos="7233"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ryn Gross" initials="TG" lastIdx="2" clrIdx="6"/>
  <p:cmAuthor id="2" name="Melanie Couton" initials="MAC" lastIdx="4" clrIdx="3"/>
  <p:cmAuthor id="3" name="ralfieri" initials="ra" lastIdx="2" clrIdx="8"/>
  <p:cmAuthor id="4" name="Megan Capel" initials="MC" lastIdx="12" clrIdx="0"/>
  <p:cmAuthor id="5" name="Andrew Bowser" initials="AB" lastIdx="8" clrIdx="2"/>
  <p:cmAuthor id="6" name="mcalloway" initials="mc" lastIdx="1" clrIdx="4"/>
  <p:cmAuthor id="7" name="agoldman" initials="a" lastIdx="4" clrIdx="9"/>
  <p:cmAuthor id="8" name="Devin Overbey" initials="DO" lastIdx="6" clrIdx="7"/>
  <p:cmAuthor id="9" name="Erik Brady" initials="EB" lastIdx="2" clrIdx="5"/>
  <p:cmAuthor id="10" name=" " initials="MAC" lastIdx="21" clrIdx="1"/>
  <p:cmAuthor id="11" name="alison.heintz@gmail.com" initials="a" lastIdx="3" clrIdx="10">
    <p:extLst>
      <p:ext uri="{19B8F6BF-5375-455C-9EA6-DF929625EA0E}">
        <p15:presenceInfo xmlns:p15="http://schemas.microsoft.com/office/powerpoint/2012/main" userId="1e1cc34837a9f52c" providerId="Windows Live"/>
      </p:ext>
    </p:extLst>
  </p:cmAuthor>
  <p:cmAuthor id="12" name="Tara Cunningham" initials="TC" lastIdx="1" clrIdx="11">
    <p:extLst>
      <p:ext uri="{19B8F6BF-5375-455C-9EA6-DF929625EA0E}">
        <p15:presenceInfo xmlns:p15="http://schemas.microsoft.com/office/powerpoint/2012/main" userId="S::tcunningham@clinicaloptions.com::9a6ac462-c5fc-4c6b-a4a7-aa9b486daad0" providerId="AD"/>
      </p:ext>
    </p:extLst>
  </p:cmAuthor>
  <p:cmAuthor id="13" name="Sophia Kelley" initials="SK" lastIdx="2" clrIdx="12">
    <p:extLst>
      <p:ext uri="{19B8F6BF-5375-455C-9EA6-DF929625EA0E}">
        <p15:presenceInfo xmlns:p15="http://schemas.microsoft.com/office/powerpoint/2012/main" userId="S::skelley@clinicaloptions.com::16bcb5eb-2eda-4b05-8f8e-003f962fc12c" providerId="AD"/>
      </p:ext>
    </p:extLst>
  </p:cmAuthor>
  <p:cmAuthor id="14" name="Petra Cravens" initials="PC" lastIdx="4" clrIdx="13">
    <p:extLst>
      <p:ext uri="{19B8F6BF-5375-455C-9EA6-DF929625EA0E}">
        <p15:presenceInfo xmlns:p15="http://schemas.microsoft.com/office/powerpoint/2012/main" userId="S::pcravens@clinicaloptions.com::0f94dabc-c4d7-4fca-87b1-40ee2dc41715" providerId="AD"/>
      </p:ext>
    </p:extLst>
  </p:cmAuthor>
  <p:cmAuthor id="15" name="Ryan Topping" initials="RT" lastIdx="7" clrIdx="14">
    <p:extLst>
      <p:ext uri="{19B8F6BF-5375-455C-9EA6-DF929625EA0E}">
        <p15:presenceInfo xmlns:p15="http://schemas.microsoft.com/office/powerpoint/2012/main" userId="Ryan Topping" providerId="None"/>
      </p:ext>
    </p:extLst>
  </p:cmAuthor>
  <p:cmAuthor id="16" name="Timothy Quill" initials="TQ" lastIdx="1" clrIdx="15">
    <p:extLst>
      <p:ext uri="{19B8F6BF-5375-455C-9EA6-DF929625EA0E}">
        <p15:presenceInfo xmlns:p15="http://schemas.microsoft.com/office/powerpoint/2012/main" userId="S::tquill@clinicaloptions.com::b1dc6efb-2995-45e7-a306-57a2c67aa8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471D"/>
    <a:srgbClr val="015873"/>
    <a:srgbClr val="00823B"/>
    <a:srgbClr val="046376"/>
    <a:srgbClr val="013763"/>
    <a:srgbClr val="033453"/>
    <a:srgbClr val="006264"/>
    <a:srgbClr val="FDB338"/>
    <a:srgbClr val="682E74"/>
    <a:srgbClr val="0527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5295" autoAdjust="0"/>
  </p:normalViewPr>
  <p:slideViewPr>
    <p:cSldViewPr snapToGrid="0" showGuides="1">
      <p:cViewPr varScale="1">
        <p:scale>
          <a:sx n="67" d="100"/>
          <a:sy n="67" d="100"/>
        </p:scale>
        <p:origin x="604" y="56"/>
      </p:cViewPr>
      <p:guideLst>
        <p:guide orient="horz" pos="4128"/>
        <p:guide orient="horz" pos="1008"/>
        <p:guide orient="horz" pos="4032"/>
        <p:guide orient="horz" pos="151"/>
        <p:guide orient="horz" pos="258"/>
        <p:guide orient="horz" pos="3894"/>
        <p:guide pos="329"/>
        <p:guide pos="7407"/>
        <p:guide pos="3843"/>
        <p:guide pos="453"/>
        <p:guide pos="5112"/>
        <p:guide pos="723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8" d="100"/>
          <a:sy n="88" d="100"/>
        </p:scale>
        <p:origin x="-3750" y="-12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7" name="Rectangle 5">
            <a:extLst>
              <a:ext uri="{FF2B5EF4-FFF2-40B4-BE49-F238E27FC236}">
                <a16:creationId xmlns:a16="http://schemas.microsoft.com/office/drawing/2014/main" id="{E716B656-43AE-41BF-A9E6-BDC9338EEE72}"/>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algn="r" eaLnBrk="1" hangingPunct="1">
              <a:defRPr sz="1200" b="0"/>
            </a:lvl1pPr>
          </a:lstStyle>
          <a:p>
            <a:pPr>
              <a:defRPr/>
            </a:pPr>
            <a:fld id="{A101DA4B-1035-4FD7-BAE8-D36163A25DF6}"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FCE45961-8EBC-4ABB-A06F-A2AB0FB72820}"/>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lvl1pPr eaLnBrk="1" hangingPunct="1">
              <a:lnSpc>
                <a:spcPct val="100000"/>
              </a:lnSpc>
              <a:spcBef>
                <a:spcPct val="0"/>
              </a:spcBef>
              <a:spcAft>
                <a:spcPct val="0"/>
              </a:spcAft>
              <a:buClrTx/>
              <a:buFontTx/>
              <a:buNone/>
              <a:defRPr sz="1200" b="0">
                <a:latin typeface="Arial" charset="0"/>
                <a:cs typeface="+mn-cs"/>
              </a:defRPr>
            </a:lvl1pPr>
          </a:lstStyle>
          <a:p>
            <a:pPr>
              <a:defRPr/>
            </a:pPr>
            <a:endParaRPr lang="en-US" dirty="0"/>
          </a:p>
        </p:txBody>
      </p:sp>
      <p:sp>
        <p:nvSpPr>
          <p:cNvPr id="40963" name="Rectangle 3">
            <a:extLst>
              <a:ext uri="{FF2B5EF4-FFF2-40B4-BE49-F238E27FC236}">
                <a16:creationId xmlns:a16="http://schemas.microsoft.com/office/drawing/2014/main" id="{69A9B635-F3A6-4A6C-A2A7-3BE84F317E1C}"/>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lvl1pPr algn="r" eaLnBrk="1" hangingPunct="1">
              <a:lnSpc>
                <a:spcPct val="100000"/>
              </a:lnSpc>
              <a:spcBef>
                <a:spcPct val="0"/>
              </a:spcBef>
              <a:spcAft>
                <a:spcPct val="0"/>
              </a:spcAft>
              <a:buClrTx/>
              <a:buFontTx/>
              <a:buNone/>
              <a:defRPr sz="1200" b="0">
                <a:latin typeface="Arial" charset="0"/>
                <a:cs typeface="+mn-cs"/>
              </a:defRPr>
            </a:lvl1pPr>
          </a:lstStyle>
          <a:p>
            <a:pPr>
              <a:defRPr/>
            </a:pPr>
            <a:endParaRPr lang="en-US" dirty="0"/>
          </a:p>
        </p:txBody>
      </p:sp>
      <p:sp>
        <p:nvSpPr>
          <p:cNvPr id="5124" name="Rectangle 4">
            <a:extLst>
              <a:ext uri="{FF2B5EF4-FFF2-40B4-BE49-F238E27FC236}">
                <a16:creationId xmlns:a16="http://schemas.microsoft.com/office/drawing/2014/main" id="{3F91814F-6E8B-4495-875C-BBC65746A25E}"/>
              </a:ext>
            </a:extLst>
          </p:cNvPr>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a:extLst>
              <a:ext uri="{FF2B5EF4-FFF2-40B4-BE49-F238E27FC236}">
                <a16:creationId xmlns:a16="http://schemas.microsoft.com/office/drawing/2014/main" id="{3575FA76-5996-41B2-807C-74C521B1881C}"/>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966" name="Rectangle 6">
            <a:extLst>
              <a:ext uri="{FF2B5EF4-FFF2-40B4-BE49-F238E27FC236}">
                <a16:creationId xmlns:a16="http://schemas.microsoft.com/office/drawing/2014/main" id="{EE30801C-5D2D-4989-97AF-1BB6980EDA53}"/>
              </a:ext>
            </a:extLst>
          </p:cNvPr>
          <p:cNvSpPr>
            <a:spLocks noGrp="1" noChangeArrowheads="1"/>
          </p:cNvSpPr>
          <p:nvPr>
            <p:ph type="ftr" sz="quarter" idx="4"/>
          </p:nvPr>
        </p:nvSpPr>
        <p:spPr bwMode="auto">
          <a:xfrm>
            <a:off x="0" y="9120188"/>
            <a:ext cx="3503613" cy="479425"/>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eaLnBrk="1" hangingPunct="1">
              <a:lnSpc>
                <a:spcPct val="100000"/>
              </a:lnSpc>
              <a:spcBef>
                <a:spcPct val="0"/>
              </a:spcBef>
              <a:spcAft>
                <a:spcPct val="0"/>
              </a:spcAft>
              <a:buClrTx/>
              <a:buFontTx/>
              <a:buNone/>
              <a:defRPr sz="1000" b="0">
                <a:latin typeface="Arial" charset="0"/>
                <a:cs typeface="+mn-cs"/>
              </a:defRPr>
            </a:lvl1pPr>
          </a:lstStyle>
          <a:p>
            <a:pPr>
              <a:defRPr/>
            </a:pPr>
            <a:r>
              <a:rPr lang="en-US" dirty="0"/>
              <a:t>©2012 Clinical Care Options, LLC. All rights reserved</a:t>
            </a:r>
          </a:p>
        </p:txBody>
      </p:sp>
      <p:sp>
        <p:nvSpPr>
          <p:cNvPr id="40967" name="Rectangle 7">
            <a:extLst>
              <a:ext uri="{FF2B5EF4-FFF2-40B4-BE49-F238E27FC236}">
                <a16:creationId xmlns:a16="http://schemas.microsoft.com/office/drawing/2014/main" id="{83D8BBC4-4244-4B4D-899A-EE5002DAC7CD}"/>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algn="r" eaLnBrk="1" hangingPunct="1">
              <a:defRPr sz="1200" b="0"/>
            </a:lvl1pPr>
          </a:lstStyle>
          <a:p>
            <a:pPr>
              <a:defRPr/>
            </a:pPr>
            <a:fld id="{2FB72F01-6714-4A31-8C22-8E0F1B091B5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57C017C7-DD01-4F77-AB2E-C2B7D56099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B978B31-E2A9-42F9-87A7-58A14B1A990D}" type="slidenum">
              <a:rPr lang="en-US" altLang="en-US" smtClean="0"/>
              <a:pPr>
                <a:spcBef>
                  <a:spcPct val="0"/>
                </a:spcBef>
              </a:pPr>
              <a:t>2</a:t>
            </a:fld>
            <a:endParaRPr lang="en-US" altLang="en-US" dirty="0"/>
          </a:p>
        </p:txBody>
      </p:sp>
      <p:sp>
        <p:nvSpPr>
          <p:cNvPr id="39939" name="Rectangle 2">
            <a:extLst>
              <a:ext uri="{FF2B5EF4-FFF2-40B4-BE49-F238E27FC236}">
                <a16:creationId xmlns:a16="http://schemas.microsoft.com/office/drawing/2014/main" id="{E167D70B-CFD7-426A-A2D6-6BEF492415E3}"/>
              </a:ext>
            </a:extLst>
          </p:cNvPr>
          <p:cNvSpPr>
            <a:spLocks noGrp="1" noRot="1" noChangeAspect="1" noChangeArrowheads="1" noTextEdit="1"/>
          </p:cNvSpPr>
          <p:nvPr>
            <p:ph type="sldImg"/>
          </p:nvPr>
        </p:nvSpPr>
        <p:spPr>
          <a:xfrm>
            <a:off x="457200" y="720725"/>
            <a:ext cx="6400800" cy="3600450"/>
          </a:xfrm>
          <a:ln/>
        </p:spPr>
      </p:sp>
      <p:sp>
        <p:nvSpPr>
          <p:cNvPr id="39940" name="Rectangle 3">
            <a:extLst>
              <a:ext uri="{FF2B5EF4-FFF2-40B4-BE49-F238E27FC236}">
                <a16:creationId xmlns:a16="http://schemas.microsoft.com/office/drawing/2014/main" id="{3EDB4D75-9418-4DA4-9621-498D9ED4AA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This slide lists the faculty who were involved in the production of these slides.</a:t>
            </a:r>
          </a:p>
        </p:txBody>
      </p:sp>
    </p:spTree>
    <p:extLst>
      <p:ext uri="{BB962C8B-B14F-4D97-AF65-F5344CB8AC3E}">
        <p14:creationId xmlns:p14="http://schemas.microsoft.com/office/powerpoint/2010/main" val="214163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628CE00D-7B92-4FF5-89C7-97DAA37E63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EA0023-F02C-4FAC-9514-E44A2E9BB5EC}" type="slidenum">
              <a:rPr lang="en-US" altLang="en-US" smtClean="0"/>
              <a:pPr>
                <a:spcBef>
                  <a:spcPct val="0"/>
                </a:spcBef>
              </a:pPr>
              <a:t>3</a:t>
            </a:fld>
            <a:endParaRPr lang="en-US" altLang="en-US" dirty="0"/>
          </a:p>
        </p:txBody>
      </p:sp>
      <p:sp>
        <p:nvSpPr>
          <p:cNvPr id="41987" name="Rectangle 2">
            <a:extLst>
              <a:ext uri="{FF2B5EF4-FFF2-40B4-BE49-F238E27FC236}">
                <a16:creationId xmlns:a16="http://schemas.microsoft.com/office/drawing/2014/main" id="{1B43CFE4-3077-44CA-814B-F11A25B04AEA}"/>
              </a:ext>
            </a:extLst>
          </p:cNvPr>
          <p:cNvSpPr>
            <a:spLocks noGrp="1" noRot="1" noChangeAspect="1" noChangeArrowheads="1" noTextEdit="1"/>
          </p:cNvSpPr>
          <p:nvPr>
            <p:ph type="sldImg"/>
          </p:nvPr>
        </p:nvSpPr>
        <p:spPr>
          <a:xfrm>
            <a:off x="458788" y="720725"/>
            <a:ext cx="6400800" cy="3600450"/>
          </a:xfrm>
          <a:ln/>
        </p:spPr>
      </p:sp>
      <p:sp>
        <p:nvSpPr>
          <p:cNvPr id="41988" name="Rectangle 3">
            <a:extLst>
              <a:ext uri="{FF2B5EF4-FFF2-40B4-BE49-F238E27FC236}">
                <a16:creationId xmlns:a16="http://schemas.microsoft.com/office/drawing/2014/main" id="{C958476C-342B-4E37-8648-A571F529F0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38" tIns="48319" rIns="96638" bIns="48319"/>
          <a:lstStyle/>
          <a:p>
            <a:pPr eaLnBrk="1" hangingPunct="1"/>
            <a:r>
              <a:rPr lang="en-US" altLang="en-US" dirty="0">
                <a:latin typeface="Arial" panose="020B0604020202020204" pitchFamily="34" charset="0"/>
              </a:rPr>
              <a:t>This slide lists the disclosure requirements for both faculty and staff.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CAF30B11-B7C5-4E9C-AF82-16E89F5ABD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95A9CD1-378D-4C9F-981C-DD7277607FDE}" type="slidenum">
              <a:rPr lang="en-US" altLang="en-US" smtClean="0"/>
              <a:pPr>
                <a:spcBef>
                  <a:spcPct val="0"/>
                </a:spcBef>
              </a:pPr>
              <a:t>4</a:t>
            </a:fld>
            <a:endParaRPr lang="en-US" altLang="en-US" dirty="0"/>
          </a:p>
        </p:txBody>
      </p:sp>
      <p:sp>
        <p:nvSpPr>
          <p:cNvPr id="44035" name="Rectangle 2">
            <a:extLst>
              <a:ext uri="{FF2B5EF4-FFF2-40B4-BE49-F238E27FC236}">
                <a16:creationId xmlns:a16="http://schemas.microsoft.com/office/drawing/2014/main" id="{506BD754-E9FF-4408-A6CB-AAAEAE4EC093}"/>
              </a:ext>
            </a:extLst>
          </p:cNvPr>
          <p:cNvSpPr>
            <a:spLocks noGrp="1" noRot="1" noChangeAspect="1" noChangeArrowheads="1" noTextEdit="1"/>
          </p:cNvSpPr>
          <p:nvPr>
            <p:ph type="sldImg"/>
          </p:nvPr>
        </p:nvSpPr>
        <p:spPr>
          <a:xfrm>
            <a:off x="457200" y="720725"/>
            <a:ext cx="6400800" cy="3600450"/>
          </a:xfrm>
          <a:ln/>
        </p:spPr>
      </p:sp>
      <p:sp>
        <p:nvSpPr>
          <p:cNvPr id="44036" name="Rectangle 3">
            <a:extLst>
              <a:ext uri="{FF2B5EF4-FFF2-40B4-BE49-F238E27FC236}">
                <a16:creationId xmlns:a16="http://schemas.microsoft.com/office/drawing/2014/main" id="{2FC876EC-1F6F-462C-B502-B2110DCD39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This slide lists the disclosure information of the faculty and staff involved in the development of these slides.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CAF30B11-B7C5-4E9C-AF82-16E89F5ABD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95A9CD1-378D-4C9F-981C-DD7277607FD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4035" name="Rectangle 2">
            <a:extLst>
              <a:ext uri="{FF2B5EF4-FFF2-40B4-BE49-F238E27FC236}">
                <a16:creationId xmlns:a16="http://schemas.microsoft.com/office/drawing/2014/main" id="{506BD754-E9FF-4408-A6CB-AAAEAE4EC093}"/>
              </a:ext>
            </a:extLst>
          </p:cNvPr>
          <p:cNvSpPr>
            <a:spLocks noGrp="1" noRot="1" noChangeAspect="1" noChangeArrowheads="1" noTextEdit="1"/>
          </p:cNvSpPr>
          <p:nvPr>
            <p:ph type="sldImg"/>
          </p:nvPr>
        </p:nvSpPr>
        <p:spPr>
          <a:xfrm>
            <a:off x="457200" y="720725"/>
            <a:ext cx="6400800" cy="3600450"/>
          </a:xfrm>
          <a:ln/>
        </p:spPr>
      </p:sp>
      <p:sp>
        <p:nvSpPr>
          <p:cNvPr id="44036" name="Rectangle 3">
            <a:extLst>
              <a:ext uri="{FF2B5EF4-FFF2-40B4-BE49-F238E27FC236}">
                <a16:creationId xmlns:a16="http://schemas.microsoft.com/office/drawing/2014/main" id="{2FC876EC-1F6F-462C-B502-B2110DCD39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This slide lists the disclosure information of the staff involved in the development of these slides.</a:t>
            </a:r>
          </a:p>
        </p:txBody>
      </p:sp>
    </p:spTree>
    <p:extLst>
      <p:ext uri="{BB962C8B-B14F-4D97-AF65-F5344CB8AC3E}">
        <p14:creationId xmlns:p14="http://schemas.microsoft.com/office/powerpoint/2010/main" val="4285871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4842B4FF-5CBD-43BA-AB88-0CE0D6CFC9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009D361-073B-47DE-B675-88485AF782FE}" type="slidenum">
              <a:rPr lang="en-US" altLang="en-US" smtClean="0"/>
              <a:pPr>
                <a:spcBef>
                  <a:spcPct val="0"/>
                </a:spcBef>
              </a:pPr>
              <a:t>6</a:t>
            </a:fld>
            <a:endParaRPr lang="en-US" altLang="en-US" dirty="0"/>
          </a:p>
        </p:txBody>
      </p:sp>
      <p:sp>
        <p:nvSpPr>
          <p:cNvPr id="46083" name="Rectangle 2">
            <a:extLst>
              <a:ext uri="{FF2B5EF4-FFF2-40B4-BE49-F238E27FC236}">
                <a16:creationId xmlns:a16="http://schemas.microsoft.com/office/drawing/2014/main" id="{80BEB487-BA9C-4A89-91A6-E6B1ED0E822A}"/>
              </a:ext>
            </a:extLst>
          </p:cNvPr>
          <p:cNvSpPr>
            <a:spLocks noGrp="1" noRot="1" noChangeAspect="1" noChangeArrowheads="1" noTextEdit="1"/>
          </p:cNvSpPr>
          <p:nvPr>
            <p:ph type="sldImg"/>
          </p:nvPr>
        </p:nvSpPr>
        <p:spPr>
          <a:xfrm>
            <a:off x="458788" y="720725"/>
            <a:ext cx="6400800" cy="3600450"/>
          </a:xfrm>
          <a:ln/>
        </p:spPr>
      </p:sp>
      <p:sp>
        <p:nvSpPr>
          <p:cNvPr id="46084" name="Rectangle 3">
            <a:extLst>
              <a:ext uri="{FF2B5EF4-FFF2-40B4-BE49-F238E27FC236}">
                <a16:creationId xmlns:a16="http://schemas.microsoft.com/office/drawing/2014/main" id="{A00064E5-1567-445D-AB8E-17D21F59AF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38" tIns="48319" rIns="96638" bIns="48319"/>
          <a:lstStyle/>
          <a:p>
            <a:pPr eaLnBrk="1" hangingPunct="1"/>
            <a:r>
              <a:rPr lang="en-US" altLang="en-US" dirty="0">
                <a:latin typeface="Arial" panose="020B0604020202020204" pitchFamily="34" charset="0"/>
              </a:rPr>
              <a:t>This educational activity may contain discussion of published and/or investigational uses of agents that are not indicated by the US Food and Drug Administration and the Postgraduate Institute of Medicine and Clinical Care Options do not recommend the use of any agents outside of the labeled indications and the opinions expressed in this educational activity are those of the faculty.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5502AB2D-6176-4B38-9414-F658D7238B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77A2DE-C173-4395-83E9-B5734CC76E7E}" type="slidenum">
              <a:rPr lang="en-US" altLang="en-US" smtClean="0"/>
              <a:pPr>
                <a:spcBef>
                  <a:spcPct val="0"/>
                </a:spcBef>
              </a:pPr>
              <a:t>7</a:t>
            </a:fld>
            <a:endParaRPr lang="en-US" altLang="en-US" dirty="0"/>
          </a:p>
        </p:txBody>
      </p:sp>
      <p:sp>
        <p:nvSpPr>
          <p:cNvPr id="48131" name="Rectangle 2">
            <a:extLst>
              <a:ext uri="{FF2B5EF4-FFF2-40B4-BE49-F238E27FC236}">
                <a16:creationId xmlns:a16="http://schemas.microsoft.com/office/drawing/2014/main" id="{5D3EE2F2-06A0-4DBB-8BC7-788FAD9A36D4}"/>
              </a:ext>
            </a:extLst>
          </p:cNvPr>
          <p:cNvSpPr>
            <a:spLocks noGrp="1" noRot="1" noChangeAspect="1" noChangeArrowheads="1" noTextEdit="1"/>
          </p:cNvSpPr>
          <p:nvPr>
            <p:ph type="sldImg"/>
          </p:nvPr>
        </p:nvSpPr>
        <p:spPr>
          <a:xfrm>
            <a:off x="457200" y="720725"/>
            <a:ext cx="6400800" cy="3600450"/>
          </a:xfrm>
          <a:ln/>
        </p:spPr>
      </p:sp>
      <p:sp>
        <p:nvSpPr>
          <p:cNvPr id="48132" name="Rectangle 3">
            <a:extLst>
              <a:ext uri="{FF2B5EF4-FFF2-40B4-BE49-F238E27FC236}">
                <a16:creationId xmlns:a16="http://schemas.microsoft.com/office/drawing/2014/main" id="{3F67532D-B829-47E5-A03E-FC819CBA403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latin typeface="Arial" panose="020B0604020202020204" pitchFamily="34" charset="0"/>
              </a:rPr>
              <a:t>This slide summarizes the target audience, goal, and learning objectives for this CME activity.</a:t>
            </a:r>
          </a:p>
          <a:p>
            <a:pPr eaLnBrk="1" hangingPunct="1"/>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C229EEC2-BCC9-495F-BFE5-8CF5C14768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8B65CC6-CB57-4DA0-AB12-973043E23C3D}" type="slidenum">
              <a:rPr lang="en-US" altLang="en-US" smtClean="0"/>
              <a:pPr>
                <a:spcBef>
                  <a:spcPct val="0"/>
                </a:spcBef>
              </a:pPr>
              <a:t>9</a:t>
            </a:fld>
            <a:endParaRPr lang="en-US" altLang="en-US" dirty="0"/>
          </a:p>
        </p:txBody>
      </p:sp>
      <p:sp>
        <p:nvSpPr>
          <p:cNvPr id="50179" name="Rectangle 2">
            <a:extLst>
              <a:ext uri="{FF2B5EF4-FFF2-40B4-BE49-F238E27FC236}">
                <a16:creationId xmlns:a16="http://schemas.microsoft.com/office/drawing/2014/main" id="{F09B748B-BF4B-4445-AB52-7122427B77D0}"/>
              </a:ext>
            </a:extLst>
          </p:cNvPr>
          <p:cNvSpPr>
            <a:spLocks noGrp="1" noRot="1" noChangeAspect="1" noChangeArrowheads="1" noTextEdit="1"/>
          </p:cNvSpPr>
          <p:nvPr>
            <p:ph type="sldImg"/>
          </p:nvPr>
        </p:nvSpPr>
        <p:spPr>
          <a:xfrm>
            <a:off x="458788" y="720725"/>
            <a:ext cx="6400800" cy="3600450"/>
          </a:xfrm>
          <a:ln/>
        </p:spPr>
      </p:sp>
      <p:sp>
        <p:nvSpPr>
          <p:cNvPr id="50180" name="Rectangle 3">
            <a:extLst>
              <a:ext uri="{FF2B5EF4-FFF2-40B4-BE49-F238E27FC236}">
                <a16:creationId xmlns:a16="http://schemas.microsoft.com/office/drawing/2014/main" id="{EB9AA4A7-DE1C-4FFD-85E8-0D45BBA08F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This slide describes the accreditation of this program for physicians by the Postgraduate Institute of Medicine.</a:t>
            </a:r>
          </a:p>
        </p:txBody>
      </p:sp>
    </p:spTree>
    <p:extLst>
      <p:ext uri="{BB962C8B-B14F-4D97-AF65-F5344CB8AC3E}">
        <p14:creationId xmlns:p14="http://schemas.microsoft.com/office/powerpoint/2010/main" val="1619474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F534A179-E39B-41F6-A134-70AD643745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293E11-97E1-4AFF-B992-260501D5E438}" type="slidenum">
              <a:rPr lang="en-US" altLang="en-US" smtClean="0"/>
              <a:pPr>
                <a:spcBef>
                  <a:spcPct val="0"/>
                </a:spcBef>
              </a:pPr>
              <a:t>12</a:t>
            </a:fld>
            <a:endParaRPr lang="en-US" altLang="en-US" dirty="0"/>
          </a:p>
        </p:txBody>
      </p:sp>
      <p:sp>
        <p:nvSpPr>
          <p:cNvPr id="63491" name="Rectangle 2">
            <a:extLst>
              <a:ext uri="{FF2B5EF4-FFF2-40B4-BE49-F238E27FC236}">
                <a16:creationId xmlns:a16="http://schemas.microsoft.com/office/drawing/2014/main" id="{3671BDAA-FAED-47D2-81E5-5DBE3E10D80F}"/>
              </a:ext>
            </a:extLst>
          </p:cNvPr>
          <p:cNvSpPr>
            <a:spLocks noGrp="1" noRot="1" noChangeAspect="1" noChangeArrowheads="1" noTextEdit="1"/>
          </p:cNvSpPr>
          <p:nvPr>
            <p:ph type="sldImg"/>
          </p:nvPr>
        </p:nvSpPr>
        <p:spPr>
          <a:xfrm>
            <a:off x="458788" y="720725"/>
            <a:ext cx="6400800" cy="3600450"/>
          </a:xfrm>
          <a:ln/>
        </p:spPr>
      </p:sp>
      <p:sp>
        <p:nvSpPr>
          <p:cNvPr id="63492" name="Rectangle 3">
            <a:extLst>
              <a:ext uri="{FF2B5EF4-FFF2-40B4-BE49-F238E27FC236}">
                <a16:creationId xmlns:a16="http://schemas.microsoft.com/office/drawing/2014/main" id="{6D7C1693-38A2-462F-B2C4-8F8BC62505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3811F168-5851-4164-A476-942919F07F4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3463" y="3662363"/>
            <a:ext cx="6078537"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E9A29779-1C22-4386-AB4A-47A198500F2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05525" y="3662363"/>
            <a:ext cx="6086475" cy="3200400"/>
          </a:xfrm>
          <a:prstGeom prst="rect">
            <a:avLst/>
          </a:prstGeom>
        </p:spPr>
      </p:pic>
      <p:sp>
        <p:nvSpPr>
          <p:cNvPr id="10" name="Rectangle 54"/>
          <p:cNvSpPr>
            <a:spLocks noGrp="1" noChangeArrowheads="1"/>
          </p:cNvSpPr>
          <p:nvPr>
            <p:ph type="subTitle" idx="1"/>
          </p:nvPr>
        </p:nvSpPr>
        <p:spPr>
          <a:xfrm>
            <a:off x="609600" y="4041650"/>
            <a:ext cx="5181600" cy="1120775"/>
          </a:xfrm>
        </p:spPr>
        <p:txBody>
          <a:bodyPr/>
          <a:lstStyle>
            <a:lvl1pPr marL="0" indent="0">
              <a:lnSpc>
                <a:spcPct val="100000"/>
              </a:lnSpc>
              <a:buFont typeface="Wingdings" pitchFamily="2" charset="2"/>
              <a:buNone/>
              <a:defRPr sz="2000" b="1">
                <a:solidFill>
                  <a:schemeClr val="bg2"/>
                </a:solidFill>
              </a:defRPr>
            </a:lvl1pPr>
          </a:lstStyle>
          <a:p>
            <a:r>
              <a:rPr lang="en-US"/>
              <a:t>Click to edit Master subtitle style</a:t>
            </a:r>
            <a:endParaRPr lang="en-US" dirty="0"/>
          </a:p>
        </p:txBody>
      </p:sp>
      <p:sp>
        <p:nvSpPr>
          <p:cNvPr id="8" name="Rectangle 7">
            <a:extLst>
              <a:ext uri="{FF2B5EF4-FFF2-40B4-BE49-F238E27FC236}">
                <a16:creationId xmlns:a16="http://schemas.microsoft.com/office/drawing/2014/main" id="{02294B36-D511-4E23-A768-EAFA149B5CC7}"/>
              </a:ext>
            </a:extLst>
          </p:cNvPr>
          <p:cNvSpPr/>
          <p:nvPr/>
        </p:nvSpPr>
        <p:spPr>
          <a:xfrm>
            <a:off x="1" y="1620838"/>
            <a:ext cx="12192000" cy="2057400"/>
          </a:xfrm>
          <a:prstGeom prst="rect">
            <a:avLst/>
          </a:prstGeom>
          <a:solidFill>
            <a:srgbClr val="CDCDCF">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9" name="Straight Connector 8">
            <a:extLst>
              <a:ext uri="{FF2B5EF4-FFF2-40B4-BE49-F238E27FC236}">
                <a16:creationId xmlns:a16="http://schemas.microsoft.com/office/drawing/2014/main" id="{A5B42F6D-719A-45C6-BB57-84887368226C}"/>
              </a:ext>
            </a:extLst>
          </p:cNvPr>
          <p:cNvCxnSpPr/>
          <p:nvPr/>
        </p:nvCxnSpPr>
        <p:spPr bwMode="auto">
          <a:xfrm>
            <a:off x="-14291" y="1620838"/>
            <a:ext cx="12214232" cy="0"/>
          </a:xfrm>
          <a:prstGeom prst="line">
            <a:avLst/>
          </a:prstGeom>
          <a:ln w="12700">
            <a:solidFill>
              <a:schemeClr val="bg2"/>
            </a:solidFill>
            <a:headEnd type="none" w="med" len="med"/>
            <a:tailEnd type="none" w="med" len="med"/>
          </a:ln>
          <a:effectLst/>
        </p:spPr>
        <p:style>
          <a:lnRef idx="2">
            <a:schemeClr val="accent6"/>
          </a:lnRef>
          <a:fillRef idx="0">
            <a:schemeClr val="accent6"/>
          </a:fillRef>
          <a:effectRef idx="1">
            <a:schemeClr val="accent6"/>
          </a:effectRef>
          <a:fontRef idx="minor">
            <a:schemeClr val="tx1"/>
          </a:fontRef>
        </p:style>
      </p:cxnSp>
      <p:cxnSp>
        <p:nvCxnSpPr>
          <p:cNvPr id="12" name="Straight Connector 11">
            <a:extLst>
              <a:ext uri="{FF2B5EF4-FFF2-40B4-BE49-F238E27FC236}">
                <a16:creationId xmlns:a16="http://schemas.microsoft.com/office/drawing/2014/main" id="{9ACD6CB8-625C-44F5-9B90-77A60BCC4A2E}"/>
              </a:ext>
            </a:extLst>
          </p:cNvPr>
          <p:cNvCxnSpPr/>
          <p:nvPr/>
        </p:nvCxnSpPr>
        <p:spPr bwMode="auto">
          <a:xfrm>
            <a:off x="-14291" y="3662363"/>
            <a:ext cx="12214232" cy="0"/>
          </a:xfrm>
          <a:prstGeom prst="line">
            <a:avLst/>
          </a:prstGeom>
          <a:ln w="12700">
            <a:solidFill>
              <a:schemeClr val="bg2"/>
            </a:solidFill>
            <a:headEnd type="none" w="med" len="med"/>
            <a:tailEnd type="none" w="med" len="med"/>
          </a:ln>
          <a:effectLst/>
        </p:spPr>
        <p:style>
          <a:lnRef idx="2">
            <a:schemeClr val="accent6"/>
          </a:lnRef>
          <a:fillRef idx="0">
            <a:schemeClr val="accent6"/>
          </a:fillRef>
          <a:effectRef idx="1">
            <a:schemeClr val="accent6"/>
          </a:effectRef>
          <a:fontRef idx="minor">
            <a:schemeClr val="tx1"/>
          </a:fontRef>
        </p:style>
      </p:cxnSp>
      <p:sp>
        <p:nvSpPr>
          <p:cNvPr id="13" name="Rectangle 55">
            <a:extLst>
              <a:ext uri="{FF2B5EF4-FFF2-40B4-BE49-F238E27FC236}">
                <a16:creationId xmlns:a16="http://schemas.microsoft.com/office/drawing/2014/main" id="{078B106A-3121-420B-B2D9-854FF204BD0F}"/>
              </a:ext>
            </a:extLst>
          </p:cNvPr>
          <p:cNvSpPr>
            <a:spLocks noGrp="1" noChangeArrowheads="1"/>
          </p:cNvSpPr>
          <p:nvPr>
            <p:ph type="ctrTitle"/>
          </p:nvPr>
        </p:nvSpPr>
        <p:spPr bwMode="invGray">
          <a:xfrm>
            <a:off x="609600" y="1600200"/>
            <a:ext cx="11264901" cy="2057400"/>
          </a:xfrm>
          <a:prstGeom prst="rect">
            <a:avLst/>
          </a:prstGeom>
        </p:spPr>
        <p:txBody>
          <a:bodyPr/>
          <a:lstStyle>
            <a:lvl1pPr>
              <a:defRPr sz="3900">
                <a:solidFill>
                  <a:srgbClr val="455560"/>
                </a:solidFill>
              </a:defRPr>
            </a:lvl1pPr>
          </a:lstStyle>
          <a:p>
            <a:r>
              <a:rPr lang="en-US"/>
              <a:t>Click to edit Master title style</a:t>
            </a:r>
            <a:endParaRPr lang="en-US" dirty="0"/>
          </a:p>
        </p:txBody>
      </p:sp>
      <p:sp>
        <p:nvSpPr>
          <p:cNvPr id="14" name="Rectangle 13">
            <a:extLst>
              <a:ext uri="{FF2B5EF4-FFF2-40B4-BE49-F238E27FC236}">
                <a16:creationId xmlns:a16="http://schemas.microsoft.com/office/drawing/2014/main" id="{C6C33664-ACD6-44A3-95A5-32325CBC9685}"/>
              </a:ext>
            </a:extLst>
          </p:cNvPr>
          <p:cNvSpPr/>
          <p:nvPr userDrawn="1"/>
        </p:nvSpPr>
        <p:spPr>
          <a:xfrm>
            <a:off x="1" y="1620838"/>
            <a:ext cx="12192000" cy="2057400"/>
          </a:xfrm>
          <a:prstGeom prst="rect">
            <a:avLst/>
          </a:prstGeom>
          <a:solidFill>
            <a:srgbClr val="CDCDCF">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Straight Connector 14">
            <a:extLst>
              <a:ext uri="{FF2B5EF4-FFF2-40B4-BE49-F238E27FC236}">
                <a16:creationId xmlns:a16="http://schemas.microsoft.com/office/drawing/2014/main" id="{5EECCBFD-9ED3-4167-961B-65218739F1A5}"/>
              </a:ext>
            </a:extLst>
          </p:cNvPr>
          <p:cNvCxnSpPr/>
          <p:nvPr userDrawn="1"/>
        </p:nvCxnSpPr>
        <p:spPr bwMode="auto">
          <a:xfrm>
            <a:off x="-14291" y="1620838"/>
            <a:ext cx="12214232" cy="0"/>
          </a:xfrm>
          <a:prstGeom prst="line">
            <a:avLst/>
          </a:prstGeom>
          <a:ln w="12700">
            <a:solidFill>
              <a:schemeClr val="bg2"/>
            </a:solidFill>
            <a:headEnd type="none" w="med" len="med"/>
            <a:tailEnd type="none" w="med" len="med"/>
          </a:ln>
          <a:effectLst/>
        </p:spPr>
        <p:style>
          <a:lnRef idx="2">
            <a:schemeClr val="accent6"/>
          </a:lnRef>
          <a:fillRef idx="0">
            <a:schemeClr val="accent6"/>
          </a:fillRef>
          <a:effectRef idx="1">
            <a:schemeClr val="accent6"/>
          </a:effectRef>
          <a:fontRef idx="minor">
            <a:schemeClr val="tx1"/>
          </a:fontRef>
        </p:style>
      </p:cxnSp>
      <p:cxnSp>
        <p:nvCxnSpPr>
          <p:cNvPr id="19" name="Straight Connector 18">
            <a:extLst>
              <a:ext uri="{FF2B5EF4-FFF2-40B4-BE49-F238E27FC236}">
                <a16:creationId xmlns:a16="http://schemas.microsoft.com/office/drawing/2014/main" id="{F95A2832-7EB2-44CE-B43D-FCA9D107E325}"/>
              </a:ext>
            </a:extLst>
          </p:cNvPr>
          <p:cNvCxnSpPr/>
          <p:nvPr userDrawn="1"/>
        </p:nvCxnSpPr>
        <p:spPr bwMode="auto">
          <a:xfrm>
            <a:off x="-14291" y="3662363"/>
            <a:ext cx="12214232" cy="0"/>
          </a:xfrm>
          <a:prstGeom prst="line">
            <a:avLst/>
          </a:prstGeom>
          <a:ln w="12700">
            <a:solidFill>
              <a:schemeClr val="bg2"/>
            </a:solidFill>
            <a:headEnd type="none" w="med" len="med"/>
            <a:tailEnd type="none" w="med" len="med"/>
          </a:ln>
          <a:effectLst/>
        </p:spPr>
        <p:style>
          <a:lnRef idx="2">
            <a:schemeClr val="accent6"/>
          </a:lnRef>
          <a:fillRef idx="0">
            <a:schemeClr val="accent6"/>
          </a:fillRef>
          <a:effectRef idx="1">
            <a:schemeClr val="accent6"/>
          </a:effectRef>
          <a:fontRef idx="minor">
            <a:schemeClr val="tx1"/>
          </a:fontRef>
        </p:style>
      </p:cxnSp>
      <p:pic>
        <p:nvPicPr>
          <p:cNvPr id="16" name="Picture 15">
            <a:extLst>
              <a:ext uri="{FF2B5EF4-FFF2-40B4-BE49-F238E27FC236}">
                <a16:creationId xmlns:a16="http://schemas.microsoft.com/office/drawing/2014/main" id="{FA66A9F5-09EF-41DA-9109-8000D4A9FF3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981289" y="328613"/>
            <a:ext cx="1740838" cy="938609"/>
          </a:xfrm>
          <a:prstGeom prst="rect">
            <a:avLst/>
          </a:prstGeom>
        </p:spPr>
      </p:pic>
    </p:spTree>
    <p:extLst>
      <p:ext uri="{BB962C8B-B14F-4D97-AF65-F5344CB8AC3E}">
        <p14:creationId xmlns:p14="http://schemas.microsoft.com/office/powerpoint/2010/main" val="2578901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759" y="238127"/>
            <a:ext cx="10872444" cy="1103313"/>
          </a:xfrm>
          <a:prstGeom prst="rect">
            <a:avLst/>
          </a:prstGeom>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a:xfrm>
            <a:off x="604675" y="1513047"/>
            <a:ext cx="10877529" cy="465068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95509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ransition Slide">
    <p:spTree>
      <p:nvGrpSpPr>
        <p:cNvPr id="1" name=""/>
        <p:cNvGrpSpPr/>
        <p:nvPr/>
      </p:nvGrpSpPr>
      <p:grpSpPr>
        <a:xfrm>
          <a:off x="0" y="0"/>
          <a:ext cx="0" cy="0"/>
          <a:chOff x="0" y="0"/>
          <a:chExt cx="0" cy="0"/>
        </a:xfrm>
      </p:grpSpPr>
      <p:sp>
        <p:nvSpPr>
          <p:cNvPr id="5" name="Title 1"/>
          <p:cNvSpPr>
            <a:spLocks noGrp="1"/>
          </p:cNvSpPr>
          <p:nvPr>
            <p:ph type="title"/>
          </p:nvPr>
        </p:nvSpPr>
        <p:spPr>
          <a:xfrm>
            <a:off x="514352" y="330201"/>
            <a:ext cx="11244149" cy="5250792"/>
          </a:xfrm>
          <a:prstGeom prst="rect">
            <a:avLst/>
          </a:prstGeom>
        </p:spPr>
        <p:txBody>
          <a:bodyPr anchorCtr="1"/>
          <a:lstStyle>
            <a:lvl1pPr algn="ctr">
              <a:defRPr sz="4000" b="1" cap="none">
                <a:solidFill>
                  <a:schemeClr val="bg2"/>
                </a:solidFill>
              </a:defRPr>
            </a:lvl1pPr>
          </a:lstStyle>
          <a:p>
            <a:r>
              <a:rPr lang="en-US"/>
              <a:t>Click to edit Master title style</a:t>
            </a:r>
            <a:endParaRPr lang="en-US" dirty="0"/>
          </a:p>
        </p:txBody>
      </p:sp>
      <p:sp>
        <p:nvSpPr>
          <p:cNvPr id="4" name="Rectangle 3">
            <a:extLst>
              <a:ext uri="{FF2B5EF4-FFF2-40B4-BE49-F238E27FC236}">
                <a16:creationId xmlns:a16="http://schemas.microsoft.com/office/drawing/2014/main" id="{CF8F8BDA-1A03-445B-A76B-525DE8317C18}"/>
              </a:ext>
            </a:extLst>
          </p:cNvPr>
          <p:cNvSpPr/>
          <p:nvPr userDrawn="1"/>
        </p:nvSpPr>
        <p:spPr>
          <a:xfrm>
            <a:off x="1" y="6590270"/>
            <a:ext cx="12192000" cy="267732"/>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9" name="Picture 8">
            <a:extLst>
              <a:ext uri="{FF2B5EF4-FFF2-40B4-BE49-F238E27FC236}">
                <a16:creationId xmlns:a16="http://schemas.microsoft.com/office/drawing/2014/main" id="{49293BAA-8C62-4F73-8124-D4D6BEBF884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64581" y="5345430"/>
            <a:ext cx="3827419" cy="1247410"/>
          </a:xfrm>
          <a:prstGeom prst="rect">
            <a:avLst/>
          </a:prstGeom>
        </p:spPr>
      </p:pic>
      <p:cxnSp>
        <p:nvCxnSpPr>
          <p:cNvPr id="10" name="Straight Connector 9">
            <a:extLst>
              <a:ext uri="{FF2B5EF4-FFF2-40B4-BE49-F238E27FC236}">
                <a16:creationId xmlns:a16="http://schemas.microsoft.com/office/drawing/2014/main" id="{F7E97A50-08EF-437E-A636-931428B27154}"/>
              </a:ext>
            </a:extLst>
          </p:cNvPr>
          <p:cNvCxnSpPr/>
          <p:nvPr userDrawn="1"/>
        </p:nvCxnSpPr>
        <p:spPr>
          <a:xfrm>
            <a:off x="1" y="6589713"/>
            <a:ext cx="12192000" cy="0"/>
          </a:xfrm>
          <a:prstGeom prst="line">
            <a:avLst/>
          </a:prstGeom>
          <a:ln w="19050">
            <a:solidFill>
              <a:srgbClr val="7F3F9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1700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759" y="238127"/>
            <a:ext cx="10872445" cy="110331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01820" y="1510730"/>
            <a:ext cx="5309278" cy="4678738"/>
          </a:xfrm>
          <a:prstGeom prst="rect">
            <a:avLst/>
          </a:prstGeom>
        </p:spPr>
        <p:txBody>
          <a:bodyPr/>
          <a:lstStyle>
            <a:lvl1pPr>
              <a:defRPr sz="2800"/>
            </a:lvl1pPr>
            <a:lvl2pPr>
              <a:defRPr sz="2600"/>
            </a:lvl2pPr>
            <a:lvl3pPr>
              <a:defRPr sz="2400"/>
            </a:lvl3pPr>
            <a:lvl4pPr>
              <a:defRPr sz="2200"/>
            </a:lvl4pPr>
            <a:lvl5pPr>
              <a:defRPr sz="20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2634" y="1510730"/>
            <a:ext cx="5229570" cy="4679462"/>
          </a:xfrm>
          <a:prstGeom prst="rect">
            <a:avLst/>
          </a:prstGeom>
        </p:spPr>
        <p:txBody>
          <a:bodyPr/>
          <a:lstStyle>
            <a:lvl1pPr>
              <a:defRPr sz="2800"/>
            </a:lvl1pPr>
            <a:lvl2pPr>
              <a:defRPr sz="2600"/>
            </a:lvl2pPr>
            <a:lvl3pPr>
              <a:defRPr sz="2400"/>
            </a:lvl3pPr>
            <a:lvl4pPr>
              <a:defRPr sz="2200"/>
            </a:lvl4pPr>
            <a:lvl5pPr>
              <a:defRPr sz="20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9092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Text and Chart">
    <p:spTree>
      <p:nvGrpSpPr>
        <p:cNvPr id="1" name=""/>
        <p:cNvGrpSpPr/>
        <p:nvPr/>
      </p:nvGrpSpPr>
      <p:grpSpPr>
        <a:xfrm>
          <a:off x="0" y="0"/>
          <a:ext cx="0" cy="0"/>
          <a:chOff x="0" y="0"/>
          <a:chExt cx="0" cy="0"/>
        </a:xfrm>
      </p:grpSpPr>
      <p:sp>
        <p:nvSpPr>
          <p:cNvPr id="9" name="Content Placeholder 3"/>
          <p:cNvSpPr>
            <a:spLocks noGrp="1"/>
          </p:cNvSpPr>
          <p:nvPr>
            <p:ph sz="half" idx="2"/>
          </p:nvPr>
        </p:nvSpPr>
        <p:spPr>
          <a:xfrm>
            <a:off x="6252634" y="1510730"/>
            <a:ext cx="5229570" cy="4665746"/>
          </a:xfrm>
          <a:prstGeom prst="rect">
            <a:avLst/>
          </a:prstGeom>
        </p:spPr>
        <p:txBody>
          <a:bodyPr/>
          <a:lstStyle>
            <a:lvl1pPr>
              <a:defRPr sz="28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a:t>Edit Master text styles</a:t>
            </a:r>
          </a:p>
        </p:txBody>
      </p:sp>
      <p:sp>
        <p:nvSpPr>
          <p:cNvPr id="10" name="Title 1"/>
          <p:cNvSpPr>
            <a:spLocks noGrp="1"/>
          </p:cNvSpPr>
          <p:nvPr>
            <p:ph type="title"/>
          </p:nvPr>
        </p:nvSpPr>
        <p:spPr>
          <a:xfrm>
            <a:off x="609759" y="238127"/>
            <a:ext cx="10872444" cy="1103313"/>
          </a:xfrm>
          <a:prstGeom prst="rect">
            <a:avLst/>
          </a:prstGeom>
        </p:spPr>
        <p:txBody>
          <a:bodyPr/>
          <a:lstStyle/>
          <a:p>
            <a:r>
              <a:rPr lang="en-US"/>
              <a:t>Click to edit Master title style</a:t>
            </a:r>
            <a:endParaRPr lang="en-US" dirty="0"/>
          </a:p>
        </p:txBody>
      </p:sp>
      <p:sp>
        <p:nvSpPr>
          <p:cNvPr id="11" name="Content Placeholder 2"/>
          <p:cNvSpPr>
            <a:spLocks noGrp="1"/>
          </p:cNvSpPr>
          <p:nvPr>
            <p:ph sz="half" idx="1"/>
          </p:nvPr>
        </p:nvSpPr>
        <p:spPr>
          <a:xfrm>
            <a:off x="601820" y="1510730"/>
            <a:ext cx="5309278" cy="4678738"/>
          </a:xfrm>
          <a:prstGeom prst="rect">
            <a:avLst/>
          </a:prstGeom>
        </p:spPr>
        <p:txBody>
          <a:bodyPr/>
          <a:lstStyle>
            <a:lvl1pPr>
              <a:defRPr sz="2800"/>
            </a:lvl1pPr>
            <a:lvl2pPr>
              <a:defRPr sz="2600"/>
            </a:lvl2pPr>
            <a:lvl3pPr>
              <a:defRPr sz="2400"/>
            </a:lvl3pPr>
            <a:lvl4pPr>
              <a:defRPr sz="2200"/>
            </a:lvl4pPr>
            <a:lvl5pPr>
              <a:defRPr sz="20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79672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759" y="238127"/>
            <a:ext cx="11141055" cy="1103313"/>
          </a:xfrm>
          <a:prstGeom prst="rect">
            <a:avLst/>
          </a:prstGeom>
        </p:spPr>
        <p:txBody>
          <a:bodyPr/>
          <a:lstStyle/>
          <a:p>
            <a:r>
              <a:rPr lang="en-US"/>
              <a:t>Click to edit Master title style</a:t>
            </a:r>
            <a:endParaRPr lang="en-US" dirty="0"/>
          </a:p>
        </p:txBody>
      </p:sp>
    </p:spTree>
    <p:extLst>
      <p:ext uri="{BB962C8B-B14F-4D97-AF65-F5344CB8AC3E}">
        <p14:creationId xmlns:p14="http://schemas.microsoft.com/office/powerpoint/2010/main" val="350055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563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romo Slide">
    <p:spTree>
      <p:nvGrpSpPr>
        <p:cNvPr id="1" name=""/>
        <p:cNvGrpSpPr/>
        <p:nvPr/>
      </p:nvGrpSpPr>
      <p:grpSpPr>
        <a:xfrm>
          <a:off x="0" y="0"/>
          <a:ext cx="0" cy="0"/>
          <a:chOff x="0" y="0"/>
          <a:chExt cx="0" cy="0"/>
        </a:xfrm>
      </p:grpSpPr>
      <p:sp>
        <p:nvSpPr>
          <p:cNvPr id="10" name="Content Placeholder 9"/>
          <p:cNvSpPr>
            <a:spLocks noGrp="1"/>
          </p:cNvSpPr>
          <p:nvPr>
            <p:ph sz="quarter" idx="11"/>
          </p:nvPr>
        </p:nvSpPr>
        <p:spPr>
          <a:xfrm>
            <a:off x="514351" y="4856674"/>
            <a:ext cx="11283950" cy="1155939"/>
          </a:xfrm>
          <a:prstGeom prst="rect">
            <a:avLst/>
          </a:prstGeom>
        </p:spPr>
        <p:txBody>
          <a:bodyPr/>
          <a:lstStyle>
            <a:lvl1pPr>
              <a:buFontTx/>
              <a:buNone/>
              <a:defRPr sz="2400" b="1">
                <a:solidFill>
                  <a:srgbClr val="8B3D9A"/>
                </a:solidFill>
              </a:defRPr>
            </a:lvl1pPr>
            <a:lvl2pPr>
              <a:buFontTx/>
              <a:buNone/>
              <a:defRPr sz="2400"/>
            </a:lvl2pPr>
            <a:lvl3pPr>
              <a:buFontTx/>
              <a:buNone/>
              <a:defRPr sz="2400"/>
            </a:lvl3pPr>
            <a:lvl4pPr>
              <a:buFontTx/>
              <a:buNone/>
              <a:defRPr sz="2400"/>
            </a:lvl4pPr>
            <a:lvl5pPr>
              <a:buFontTx/>
              <a:buNone/>
              <a:defRPr sz="2400"/>
            </a:lvl5pPr>
          </a:lstStyle>
          <a:p>
            <a:pPr lvl="0"/>
            <a:r>
              <a:rPr lang="en-US" dirty="0"/>
              <a:t>Edit Master text styles</a:t>
            </a:r>
          </a:p>
        </p:txBody>
      </p:sp>
      <p:sp>
        <p:nvSpPr>
          <p:cNvPr id="2" name="Title 1"/>
          <p:cNvSpPr>
            <a:spLocks noGrp="1"/>
          </p:cNvSpPr>
          <p:nvPr>
            <p:ph type="title"/>
          </p:nvPr>
        </p:nvSpPr>
        <p:spPr>
          <a:xfrm>
            <a:off x="514484" y="239715"/>
            <a:ext cx="11244016" cy="1674813"/>
          </a:xfrm>
          <a:prstGeom prst="rect">
            <a:avLst/>
          </a:prstGeom>
        </p:spPr>
        <p:txBody>
          <a:bodyPr/>
          <a:lstStyle>
            <a:lvl1pPr algn="ctr">
              <a:defRPr sz="3900">
                <a:solidFill>
                  <a:schemeClr val="bg2"/>
                </a:solidFill>
              </a:defRPr>
            </a:lvl1pPr>
          </a:lstStyle>
          <a:p>
            <a:r>
              <a:rPr lang="en-US"/>
              <a:t>Click to edit Master title style</a:t>
            </a:r>
            <a:endParaRPr lang="en-US" dirty="0"/>
          </a:p>
        </p:txBody>
      </p:sp>
      <p:sp>
        <p:nvSpPr>
          <p:cNvPr id="8" name="Content Placeholder 7"/>
          <p:cNvSpPr>
            <a:spLocks noGrp="1"/>
          </p:cNvSpPr>
          <p:nvPr>
            <p:ph sz="quarter" idx="10"/>
          </p:nvPr>
        </p:nvSpPr>
        <p:spPr>
          <a:xfrm>
            <a:off x="609759" y="1895477"/>
            <a:ext cx="10872444" cy="2605717"/>
          </a:xfrm>
          <a:prstGeom prst="rect">
            <a:avLst/>
          </a:prstGeom>
        </p:spPr>
        <p:txBody>
          <a:bodyPr/>
          <a:lstStyle>
            <a:lvl1pPr marL="0" indent="0">
              <a:buFontTx/>
              <a:buNone/>
              <a:defRPr sz="2000" b="1">
                <a:solidFill>
                  <a:schemeClr val="bg2"/>
                </a:solidFill>
              </a:defRPr>
            </a:lvl1pPr>
            <a:lvl2pPr>
              <a:buFontTx/>
              <a:buNone/>
              <a:defRPr/>
            </a:lvl2pPr>
            <a:lvl3pPr>
              <a:buFontTx/>
              <a:buNone/>
              <a:defRPr/>
            </a:lvl3pPr>
            <a:lvl4pPr>
              <a:buFontTx/>
              <a:buNone/>
              <a:defRPr/>
            </a:lvl4pPr>
            <a:lvl5pPr>
              <a:buFontTx/>
              <a:buNone/>
              <a:defRPr/>
            </a:lvl5pPr>
          </a:lstStyle>
          <a:p>
            <a:pPr lvl="0"/>
            <a:r>
              <a:rPr lang="en-US" dirty="0"/>
              <a:t>Edit Master text styles</a:t>
            </a:r>
          </a:p>
        </p:txBody>
      </p:sp>
      <p:pic>
        <p:nvPicPr>
          <p:cNvPr id="12" name="Picture 11">
            <a:extLst>
              <a:ext uri="{FF2B5EF4-FFF2-40B4-BE49-F238E27FC236}">
                <a16:creationId xmlns:a16="http://schemas.microsoft.com/office/drawing/2014/main" id="{5EDCE80E-A528-4F84-999C-167B7BD8770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61406" y="3355525"/>
            <a:ext cx="3827419" cy="1247410"/>
          </a:xfrm>
          <a:prstGeom prst="rect">
            <a:avLst/>
          </a:prstGeom>
        </p:spPr>
      </p:pic>
      <p:cxnSp>
        <p:nvCxnSpPr>
          <p:cNvPr id="11" name="Straight Connector 10">
            <a:extLst>
              <a:ext uri="{FF2B5EF4-FFF2-40B4-BE49-F238E27FC236}">
                <a16:creationId xmlns:a16="http://schemas.microsoft.com/office/drawing/2014/main" id="{5FB50470-EA3D-49B4-8F28-4C9C1E0D226A}"/>
              </a:ext>
            </a:extLst>
          </p:cNvPr>
          <p:cNvCxnSpPr/>
          <p:nvPr userDrawn="1"/>
        </p:nvCxnSpPr>
        <p:spPr bwMode="auto">
          <a:xfrm>
            <a:off x="-22231" y="4605619"/>
            <a:ext cx="12214231" cy="0"/>
          </a:xfrm>
          <a:prstGeom prst="line">
            <a:avLst/>
          </a:prstGeom>
          <a:ln w="28575">
            <a:solidFill>
              <a:schemeClr val="tx1">
                <a:lumMod val="75000"/>
              </a:schemeClr>
            </a:solidFill>
            <a:headEnd type="none" w="med" len="med"/>
            <a:tailEnd type="none" w="med" len="med"/>
          </a:ln>
          <a:effectLst/>
        </p:spPr>
        <p:style>
          <a:lnRef idx="2">
            <a:schemeClr val="accent6"/>
          </a:lnRef>
          <a:fillRef idx="0">
            <a:schemeClr val="accent6"/>
          </a:fillRef>
          <a:effectRef idx="1">
            <a:schemeClr val="accent6"/>
          </a:effectRef>
          <a:fontRef idx="minor">
            <a:schemeClr val="tx1"/>
          </a:fontRef>
        </p:style>
      </p:cxnSp>
      <p:pic>
        <p:nvPicPr>
          <p:cNvPr id="9" name="Picture 5" descr="CCO_ONC_RGB.jpg">
            <a:extLst>
              <a:ext uri="{FF2B5EF4-FFF2-40B4-BE49-F238E27FC236}">
                <a16:creationId xmlns:a16="http://schemas.microsoft.com/office/drawing/2014/main" id="{A8FCC512-B9D6-45E5-83A8-5B1B4BEE1414}"/>
              </a:ext>
            </a:extLst>
          </p:cNvPr>
          <p:cNvPicPr>
            <a:picLocks noChangeAspect="1"/>
          </p:cNvPicPr>
          <p:nvPr userDrawn="1"/>
        </p:nvPicPr>
        <p:blipFill>
          <a:blip r:embed="rId3">
            <a:extLst>
              <a:ext uri="{28A0092B-C50C-407E-A947-70E740481C1C}">
                <a14:useLocalDpi xmlns:a14="http://schemas.microsoft.com/office/drawing/2010/main" val="0"/>
              </a:ext>
            </a:extLst>
          </a:blip>
          <a:srcRect t="44931"/>
          <a:stretch>
            <a:fillRect/>
          </a:stretch>
        </p:blipFill>
        <p:spPr bwMode="auto">
          <a:xfrm>
            <a:off x="8150225" y="5876925"/>
            <a:ext cx="367347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058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Title Placeholder 6">
            <a:extLst>
              <a:ext uri="{FF2B5EF4-FFF2-40B4-BE49-F238E27FC236}">
                <a16:creationId xmlns:a16="http://schemas.microsoft.com/office/drawing/2014/main" id="{1FBA405B-91D7-455B-838E-7390C471CAC4}"/>
              </a:ext>
            </a:extLst>
          </p:cNvPr>
          <p:cNvSpPr>
            <a:spLocks noGrp="1"/>
          </p:cNvSpPr>
          <p:nvPr>
            <p:ph type="title"/>
          </p:nvPr>
        </p:nvSpPr>
        <p:spPr bwMode="auto">
          <a:xfrm>
            <a:off x="609759" y="238125"/>
            <a:ext cx="10872444"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7">
            <a:extLst>
              <a:ext uri="{FF2B5EF4-FFF2-40B4-BE49-F238E27FC236}">
                <a16:creationId xmlns:a16="http://schemas.microsoft.com/office/drawing/2014/main" id="{5E3FA78F-9815-470C-AAC7-65118010A9A9}"/>
              </a:ext>
            </a:extLst>
          </p:cNvPr>
          <p:cNvSpPr>
            <a:spLocks noGrp="1"/>
          </p:cNvSpPr>
          <p:nvPr>
            <p:ph type="body" idx="1"/>
          </p:nvPr>
        </p:nvSpPr>
        <p:spPr bwMode="auto">
          <a:xfrm>
            <a:off x="600231" y="1517650"/>
            <a:ext cx="10881972" cy="465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4" name="Rectangle 3">
            <a:extLst>
              <a:ext uri="{FF2B5EF4-FFF2-40B4-BE49-F238E27FC236}">
                <a16:creationId xmlns:a16="http://schemas.microsoft.com/office/drawing/2014/main" id="{2928AFCB-3188-4961-AAEE-DB4C7846ECE6}"/>
              </a:ext>
            </a:extLst>
          </p:cNvPr>
          <p:cNvSpPr/>
          <p:nvPr/>
        </p:nvSpPr>
        <p:spPr>
          <a:xfrm>
            <a:off x="1" y="1"/>
            <a:ext cx="12192000" cy="144463"/>
          </a:xfrm>
          <a:prstGeom prst="rect">
            <a:avLst/>
          </a:prstGeom>
          <a:gradFill>
            <a:gsLst>
              <a:gs pos="0">
                <a:schemeClr val="tx1"/>
              </a:gs>
              <a:gs pos="50000">
                <a:schemeClr val="tx1">
                  <a:lumMod val="50000"/>
                </a:schemeClr>
              </a:gs>
              <a:gs pos="100000">
                <a:schemeClr val="tx1"/>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cxnSp>
        <p:nvCxnSpPr>
          <p:cNvPr id="5" name="Straight Connector 4">
            <a:extLst>
              <a:ext uri="{FF2B5EF4-FFF2-40B4-BE49-F238E27FC236}">
                <a16:creationId xmlns:a16="http://schemas.microsoft.com/office/drawing/2014/main" id="{5D43CC73-466D-4F58-8CB4-E7D562EE94BD}"/>
              </a:ext>
            </a:extLst>
          </p:cNvPr>
          <p:cNvCxnSpPr/>
          <p:nvPr/>
        </p:nvCxnSpPr>
        <p:spPr>
          <a:xfrm>
            <a:off x="1" y="6745288"/>
            <a:ext cx="1219200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507A185B-7FCD-47CF-95BF-44DC96F2E8FE}"/>
              </a:ext>
            </a:extLst>
          </p:cNvPr>
          <p:cNvSpPr/>
          <p:nvPr userDrawn="1"/>
        </p:nvSpPr>
        <p:spPr>
          <a:xfrm>
            <a:off x="1" y="1"/>
            <a:ext cx="12192000" cy="144463"/>
          </a:xfrm>
          <a:prstGeom prst="rect">
            <a:avLst/>
          </a:prstGeom>
          <a:gradFill>
            <a:gsLst>
              <a:gs pos="0">
                <a:schemeClr val="tx1"/>
              </a:gs>
              <a:gs pos="50000">
                <a:schemeClr val="tx1">
                  <a:lumMod val="75000"/>
                </a:schemeClr>
              </a:gs>
              <a:gs pos="100000">
                <a:schemeClr val="tx1"/>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extLst>
      <p:ext uri="{BB962C8B-B14F-4D97-AF65-F5344CB8AC3E}">
        <p14:creationId xmlns:p14="http://schemas.microsoft.com/office/powerpoint/2010/main" val="445712330"/>
      </p:ext>
    </p:extLst>
  </p:cSld>
  <p:clrMap bg1="dk2" tx1="lt1" bg2="dk1" tx2="lt2" accent1="accent1" accent2="accent2" accent3="accent3" accent4="accent4" accent5="accent5" accent6="accent6" hlink="hlink" folHlink="folHlink"/>
  <p:sldLayoutIdLst>
    <p:sldLayoutId id="2147484655" r:id="rId1"/>
    <p:sldLayoutId id="2147484656" r:id="rId2"/>
    <p:sldLayoutId id="2147484657" r:id="rId3"/>
    <p:sldLayoutId id="2147484658" r:id="rId4"/>
    <p:sldLayoutId id="2147484659" r:id="rId5"/>
    <p:sldLayoutId id="2147484660" r:id="rId6"/>
    <p:sldLayoutId id="2147484661" r:id="rId7"/>
    <p:sldLayoutId id="2147484662" r:id="rId8"/>
  </p:sldLayoutIdLst>
  <p:txStyles>
    <p:titleStyle>
      <a:lvl1pPr algn="l" rtl="0" eaLnBrk="1" fontAlgn="base" hangingPunct="1">
        <a:spcBef>
          <a:spcPct val="0"/>
        </a:spcBef>
        <a:spcAft>
          <a:spcPct val="0"/>
        </a:spcAft>
        <a:defRPr sz="3600" b="1">
          <a:solidFill>
            <a:schemeClr val="bg2"/>
          </a:solidFill>
          <a:latin typeface="Calibri" panose="020F0502020204030204" pitchFamily="34" charset="0"/>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500" b="1">
          <a:solidFill>
            <a:schemeClr val="tx2"/>
          </a:solidFill>
          <a:latin typeface="Arial" charset="0"/>
        </a:defRPr>
      </a:lvl6pPr>
      <a:lvl7pPr marL="914400" algn="l" rtl="0" eaLnBrk="1" fontAlgn="base" hangingPunct="1">
        <a:spcBef>
          <a:spcPct val="0"/>
        </a:spcBef>
        <a:spcAft>
          <a:spcPct val="0"/>
        </a:spcAft>
        <a:defRPr sz="3500" b="1">
          <a:solidFill>
            <a:schemeClr val="tx2"/>
          </a:solidFill>
          <a:latin typeface="Arial" charset="0"/>
        </a:defRPr>
      </a:lvl7pPr>
      <a:lvl8pPr marL="1371600" algn="l" rtl="0" eaLnBrk="1" fontAlgn="base" hangingPunct="1">
        <a:spcBef>
          <a:spcPct val="0"/>
        </a:spcBef>
        <a:spcAft>
          <a:spcPct val="0"/>
        </a:spcAft>
        <a:defRPr sz="3500" b="1">
          <a:solidFill>
            <a:schemeClr val="tx2"/>
          </a:solidFill>
          <a:latin typeface="Arial" charset="0"/>
        </a:defRPr>
      </a:lvl8pPr>
      <a:lvl9pPr marL="1828800" algn="l" rtl="0" eaLnBrk="1" fontAlgn="base" hangingPunct="1">
        <a:spcBef>
          <a:spcPct val="0"/>
        </a:spcBef>
        <a:spcAft>
          <a:spcPct val="0"/>
        </a:spcAft>
        <a:defRPr sz="3500" b="1">
          <a:solidFill>
            <a:schemeClr val="tx2"/>
          </a:solidFill>
          <a:latin typeface="Arial" charset="0"/>
        </a:defRPr>
      </a:lvl9pPr>
    </p:titleStyle>
    <p:bodyStyle>
      <a:lvl1pPr marL="342900" indent="-342900" algn="l" rtl="0" eaLnBrk="1" fontAlgn="base" hangingPunct="1">
        <a:lnSpc>
          <a:spcPct val="90000"/>
        </a:lnSpc>
        <a:spcBef>
          <a:spcPts val="1000"/>
        </a:spcBef>
        <a:spcAft>
          <a:spcPts val="700"/>
        </a:spcAft>
        <a:buClr>
          <a:schemeClr val="bg1"/>
        </a:buClr>
        <a:buFont typeface="Wingdings" panose="05000000000000000000" pitchFamily="2" charset="2"/>
        <a:buChar char="§"/>
        <a:defRPr sz="2800">
          <a:solidFill>
            <a:schemeClr val="bg1"/>
          </a:solidFill>
          <a:latin typeface="Calibri" panose="020F0502020204030204" pitchFamily="34" charset="0"/>
          <a:ea typeface="+mn-ea"/>
          <a:cs typeface="+mn-cs"/>
        </a:defRPr>
      </a:lvl1pPr>
      <a:lvl2pPr marL="742950" indent="-285750" algn="l" rtl="0" eaLnBrk="1" fontAlgn="base" hangingPunct="1">
        <a:lnSpc>
          <a:spcPct val="90000"/>
        </a:lnSpc>
        <a:spcBef>
          <a:spcPts val="1000"/>
        </a:spcBef>
        <a:spcAft>
          <a:spcPts val="700"/>
        </a:spcAft>
        <a:buClr>
          <a:schemeClr val="bg1"/>
        </a:buClr>
        <a:buFont typeface="Arial" panose="020B0604020202020204" pitchFamily="34" charset="0"/>
        <a:buChar char="‒"/>
        <a:defRPr sz="2600">
          <a:solidFill>
            <a:schemeClr val="bg1"/>
          </a:solidFill>
          <a:latin typeface="Calibri" panose="020F0502020204030204" pitchFamily="34" charset="0"/>
        </a:defRPr>
      </a:lvl2pPr>
      <a:lvl3pPr marL="11430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400">
          <a:solidFill>
            <a:schemeClr val="bg1"/>
          </a:solidFill>
          <a:latin typeface="Calibri" panose="020F0502020204030204" pitchFamily="34" charset="0"/>
        </a:defRPr>
      </a:lvl3pPr>
      <a:lvl4pPr marL="16002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200">
          <a:solidFill>
            <a:schemeClr val="bg1"/>
          </a:solidFill>
          <a:latin typeface="Calibri" panose="020F0502020204030204" pitchFamily="34" charset="0"/>
        </a:defRPr>
      </a:lvl4pPr>
      <a:lvl5pPr marL="20574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000">
          <a:solidFill>
            <a:schemeClr val="bg1"/>
          </a:solidFill>
          <a:latin typeface="Calibri" panose="020F0502020204030204" pitchFamily="34" charset="0"/>
        </a:defRPr>
      </a:lvl5pPr>
      <a:lvl6pPr marL="25146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linicaloptions.com/oncology"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hyperlink" Target="https://www.clinicaloptions.com/oncology/programs/merkel-cell-carcinoma/interactive-decision-support-tool/interactive_tool/page-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4">
            <a:extLst>
              <a:ext uri="{FF2B5EF4-FFF2-40B4-BE49-F238E27FC236}">
                <a16:creationId xmlns:a16="http://schemas.microsoft.com/office/drawing/2014/main" id="{F731E6A0-BEB7-4094-9E1F-132F80E12DDB}"/>
              </a:ext>
            </a:extLst>
          </p:cNvPr>
          <p:cNvSpPr>
            <a:spLocks noGrp="1" noChangeArrowheads="1"/>
          </p:cNvSpPr>
          <p:nvPr>
            <p:ph type="subTitle" idx="1"/>
          </p:nvPr>
        </p:nvSpPr>
        <p:spPr/>
        <p:txBody>
          <a:bodyPr/>
          <a:lstStyle/>
          <a:p>
            <a:r>
              <a:rPr lang="en-US" altLang="en-US" dirty="0"/>
              <a:t>September 12, 2020,     4:00 PM</a:t>
            </a:r>
            <a:br>
              <a:rPr lang="en-US" altLang="en-US" dirty="0"/>
            </a:br>
            <a:r>
              <a:rPr lang="en-US" altLang="en-US" dirty="0"/>
              <a:t>Los Angeles</a:t>
            </a:r>
            <a:r>
              <a:rPr lang="en-US" altLang="en-US"/>
              <a:t>, California</a:t>
            </a:r>
            <a:endParaRPr lang="en-US" altLang="en-US" dirty="0"/>
          </a:p>
        </p:txBody>
      </p:sp>
      <p:sp>
        <p:nvSpPr>
          <p:cNvPr id="7171" name="Rectangle 15">
            <a:extLst>
              <a:ext uri="{FF2B5EF4-FFF2-40B4-BE49-F238E27FC236}">
                <a16:creationId xmlns:a16="http://schemas.microsoft.com/office/drawing/2014/main" id="{4D67E167-2F37-481F-AB26-A6E236679EF3}"/>
              </a:ext>
            </a:extLst>
          </p:cNvPr>
          <p:cNvSpPr>
            <a:spLocks noGrp="1" noChangeArrowheads="1"/>
          </p:cNvSpPr>
          <p:nvPr>
            <p:ph type="ctrTitle"/>
          </p:nvPr>
        </p:nvSpPr>
        <p:spPr>
          <a:xfrm>
            <a:off x="598489" y="1600200"/>
            <a:ext cx="10882313" cy="2057400"/>
          </a:xfrm>
        </p:spPr>
        <p:txBody>
          <a:bodyPr>
            <a:normAutofit/>
          </a:bodyPr>
          <a:lstStyle/>
          <a:p>
            <a:r>
              <a:rPr lang="en-US" sz="4000" dirty="0"/>
              <a:t>Advances in the Treatment of Pancreatic Cancer: Nursing Education to Optimize Clinical Practice </a:t>
            </a:r>
            <a:endParaRPr lang="en-US" altLang="en-US" sz="4000" dirty="0"/>
          </a:p>
        </p:txBody>
      </p:sp>
      <p:sp>
        <p:nvSpPr>
          <p:cNvPr id="7172" name="Text Box 19">
            <a:extLst>
              <a:ext uri="{FF2B5EF4-FFF2-40B4-BE49-F238E27FC236}">
                <a16:creationId xmlns:a16="http://schemas.microsoft.com/office/drawing/2014/main" id="{D8733289-74A4-40A5-A349-D4E64ED3B3E6}"/>
              </a:ext>
            </a:extLst>
          </p:cNvPr>
          <p:cNvSpPr txBox="1">
            <a:spLocks noChangeArrowheads="1"/>
          </p:cNvSpPr>
          <p:nvPr/>
        </p:nvSpPr>
        <p:spPr bwMode="auto">
          <a:xfrm>
            <a:off x="419724" y="132577"/>
            <a:ext cx="587614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Font typeface="Arial" panose="020B0604020202020204" pitchFamily="34" charset="0"/>
              <a:buNone/>
            </a:pPr>
            <a:r>
              <a:rPr lang="en-US" altLang="en-US" sz="1200" b="0" dirty="0">
                <a:solidFill>
                  <a:schemeClr val="bg2"/>
                </a:solidFill>
                <a:latin typeface="Calibri" panose="020F0502020204030204" pitchFamily="34" charset="0"/>
              </a:rPr>
              <a:t>This activity is provided by Clinical Care Options, LLC</a:t>
            </a:r>
          </a:p>
        </p:txBody>
      </p:sp>
      <p:pic>
        <p:nvPicPr>
          <p:cNvPr id="9" name="Picture 4">
            <a:extLst>
              <a:ext uri="{FF2B5EF4-FFF2-40B4-BE49-F238E27FC236}">
                <a16:creationId xmlns:a16="http://schemas.microsoft.com/office/drawing/2014/main" id="{F4427C3F-BC06-465D-A318-6371125E1C2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22288" y="493155"/>
            <a:ext cx="3160713" cy="810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21">
            <a:extLst>
              <a:ext uri="{FF2B5EF4-FFF2-40B4-BE49-F238E27FC236}">
                <a16:creationId xmlns:a16="http://schemas.microsoft.com/office/drawing/2014/main" id="{729EF6DB-3B40-4CAD-AEA3-90978B82A7AB}"/>
              </a:ext>
            </a:extLst>
          </p:cNvPr>
          <p:cNvSpPr txBox="1">
            <a:spLocks noChangeArrowheads="1"/>
          </p:cNvSpPr>
          <p:nvPr/>
        </p:nvSpPr>
        <p:spPr bwMode="auto">
          <a:xfrm>
            <a:off x="423864" y="6360969"/>
            <a:ext cx="5464175"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buNone/>
            </a:pPr>
            <a:r>
              <a:rPr lang="en-US" sz="1200" b="0" dirty="0">
                <a:solidFill>
                  <a:schemeClr val="bg1"/>
                </a:solidFill>
                <a:latin typeface="Calibri" panose="020F0502020204030204" pitchFamily="34" charset="0"/>
              </a:rPr>
              <a:t>This program is supported by an educational grant from Celgene Corporation.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B370F105-2E8E-4EBC-9C7F-420FDAD3FD39}"/>
              </a:ext>
            </a:extLst>
          </p:cNvPr>
          <p:cNvSpPr>
            <a:spLocks noGrp="1" noChangeArrowheads="1"/>
          </p:cNvSpPr>
          <p:nvPr>
            <p:ph type="title"/>
          </p:nvPr>
        </p:nvSpPr>
        <p:spPr/>
        <p:txBody>
          <a:bodyPr/>
          <a:lstStyle/>
          <a:p>
            <a:r>
              <a:rPr lang="en-US" altLang="en-US" dirty="0"/>
              <a:t>Designation of Credit</a:t>
            </a:r>
          </a:p>
        </p:txBody>
      </p:sp>
      <p:sp>
        <p:nvSpPr>
          <p:cNvPr id="32771" name="Rectangle 3">
            <a:extLst>
              <a:ext uri="{FF2B5EF4-FFF2-40B4-BE49-F238E27FC236}">
                <a16:creationId xmlns:a16="http://schemas.microsoft.com/office/drawing/2014/main" id="{4FECACAC-D7AD-440B-8871-F32FDF32F7C2}"/>
              </a:ext>
            </a:extLst>
          </p:cNvPr>
          <p:cNvSpPr>
            <a:spLocks noGrp="1" noChangeArrowheads="1"/>
          </p:cNvSpPr>
          <p:nvPr>
            <p:ph idx="1"/>
          </p:nvPr>
        </p:nvSpPr>
        <p:spPr/>
        <p:txBody>
          <a:bodyPr/>
          <a:lstStyle/>
          <a:p>
            <a:pPr marL="0" indent="0">
              <a:buNone/>
              <a:defRPr/>
            </a:pPr>
            <a:r>
              <a:rPr lang="en-US" sz="2600" b="1" dirty="0">
                <a:solidFill>
                  <a:srgbClr val="E1471D"/>
                </a:solidFill>
              </a:rPr>
              <a:t>Nursing Continuing Education</a:t>
            </a:r>
          </a:p>
          <a:p>
            <a:pPr marL="0" indent="0">
              <a:buNone/>
              <a:defRPr/>
            </a:pPr>
            <a:r>
              <a:rPr lang="en-US" sz="2400" dirty="0"/>
              <a:t>The maximum number of hours awarded for this activity is 1.0</a:t>
            </a:r>
            <a:r>
              <a:rPr lang="en-US" sz="2400" dirty="0">
                <a:solidFill>
                  <a:srgbClr val="FF0000"/>
                </a:solidFill>
              </a:rPr>
              <a:t> </a:t>
            </a:r>
            <a:r>
              <a:rPr lang="en-US" sz="2400" dirty="0"/>
              <a:t>contact hour.</a:t>
            </a:r>
            <a:endParaRPr lang="en-US" sz="2600" b="1" dirty="0">
              <a:solidFill>
                <a:srgbClr val="E1471D"/>
              </a:solidFill>
            </a:endParaRPr>
          </a:p>
          <a:p>
            <a:pPr marL="0" indent="0">
              <a:buNone/>
              <a:defRPr/>
            </a:pPr>
            <a:endParaRPr lang="en-US" sz="2400" dirty="0"/>
          </a:p>
          <a:p>
            <a:pPr marL="0" indent="0">
              <a:buNone/>
              <a:defRPr/>
            </a:pPr>
            <a:endParaRPr lang="en-US" sz="2400" dirty="0"/>
          </a:p>
          <a:p>
            <a:pPr marL="0" indent="0">
              <a:buNone/>
              <a:defRPr/>
            </a:pPr>
            <a:endParaRPr lang="en-US" sz="2400" dirty="0">
              <a:solidFill>
                <a:srgbClr val="FF0000"/>
              </a:solidFill>
            </a:endParaRPr>
          </a:p>
        </p:txBody>
      </p:sp>
    </p:spTree>
    <p:extLst>
      <p:ext uri="{BB962C8B-B14F-4D97-AF65-F5344CB8AC3E}">
        <p14:creationId xmlns:p14="http://schemas.microsoft.com/office/powerpoint/2010/main" val="2061227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B8E7BCB-762D-4C10-8FCB-4CA3BF44779B}"/>
              </a:ext>
            </a:extLst>
          </p:cNvPr>
          <p:cNvSpPr txBox="1">
            <a:spLocks/>
          </p:cNvSpPr>
          <p:nvPr/>
        </p:nvSpPr>
        <p:spPr bwMode="auto">
          <a:xfrm>
            <a:off x="609759" y="2877343"/>
            <a:ext cx="5004454"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b="1">
                <a:solidFill>
                  <a:schemeClr val="bg2"/>
                </a:solidFill>
                <a:latin typeface="Calibri" panose="020F0502020204030204" pitchFamily="34" charset="0"/>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500" b="1">
                <a:solidFill>
                  <a:schemeClr val="tx2"/>
                </a:solidFill>
                <a:latin typeface="Arial" charset="0"/>
              </a:defRPr>
            </a:lvl6pPr>
            <a:lvl7pPr marL="914400" algn="l" rtl="0" eaLnBrk="1" fontAlgn="base" hangingPunct="1">
              <a:spcBef>
                <a:spcPct val="0"/>
              </a:spcBef>
              <a:spcAft>
                <a:spcPct val="0"/>
              </a:spcAft>
              <a:defRPr sz="3500" b="1">
                <a:solidFill>
                  <a:schemeClr val="tx2"/>
                </a:solidFill>
                <a:latin typeface="Arial" charset="0"/>
              </a:defRPr>
            </a:lvl7pPr>
            <a:lvl8pPr marL="1371600" algn="l" rtl="0" eaLnBrk="1" fontAlgn="base" hangingPunct="1">
              <a:spcBef>
                <a:spcPct val="0"/>
              </a:spcBef>
              <a:spcAft>
                <a:spcPct val="0"/>
              </a:spcAft>
              <a:defRPr sz="3500" b="1">
                <a:solidFill>
                  <a:schemeClr val="tx2"/>
                </a:solidFill>
                <a:latin typeface="Arial" charset="0"/>
              </a:defRPr>
            </a:lvl8pPr>
            <a:lvl9pPr marL="1828800" algn="l" rtl="0" eaLnBrk="1" fontAlgn="base" hangingPunct="1">
              <a:spcBef>
                <a:spcPct val="0"/>
              </a:spcBef>
              <a:spcAft>
                <a:spcPct val="0"/>
              </a:spcAft>
              <a:defRPr sz="3500" b="1">
                <a:solidFill>
                  <a:schemeClr val="tx2"/>
                </a:solidFill>
                <a:latin typeface="Arial" charset="0"/>
              </a:defRPr>
            </a:lvl9pPr>
          </a:lstStyle>
          <a:p>
            <a:r>
              <a:rPr lang="en-US" altLang="en-US" kern="0" dirty="0"/>
              <a:t>Please refer to your handout card for instructions to receive </a:t>
            </a:r>
            <a:br>
              <a:rPr lang="en-US" altLang="en-US" kern="0" dirty="0"/>
            </a:br>
            <a:r>
              <a:rPr lang="en-US" altLang="en-US" kern="0" dirty="0"/>
              <a:t>CE credit and for additional resources</a:t>
            </a:r>
          </a:p>
        </p:txBody>
      </p:sp>
      <p:sp>
        <p:nvSpPr>
          <p:cNvPr id="9" name="Arrow: Right 8">
            <a:extLst>
              <a:ext uri="{FF2B5EF4-FFF2-40B4-BE49-F238E27FC236}">
                <a16:creationId xmlns:a16="http://schemas.microsoft.com/office/drawing/2014/main" id="{0BF32342-24EA-470E-B94D-8B48971FC867}"/>
              </a:ext>
            </a:extLst>
          </p:cNvPr>
          <p:cNvSpPr/>
          <p:nvPr/>
        </p:nvSpPr>
        <p:spPr bwMode="auto">
          <a:xfrm>
            <a:off x="5604267" y="3186683"/>
            <a:ext cx="978408" cy="484632"/>
          </a:xfrm>
          <a:prstGeom prst="rightArrow">
            <a:avLst/>
          </a:prstGeom>
          <a:solidFill>
            <a:schemeClr val="bg2"/>
          </a:solidFill>
          <a:ln w="0">
            <a:noFill/>
            <a:miter lim="800000"/>
            <a:headEnd/>
            <a:tailEnd/>
          </a:ln>
        </p:spPr>
        <p:txBody>
          <a:bodyPr rtlCol="0" anchor="b"/>
          <a:lstStyle/>
          <a:p>
            <a:pPr marL="0" marR="0" lvl="0" indent="0" algn="ctr" defTabSz="914400" rtl="0" eaLnBrk="1" fontAlgn="auto" latinLnBrk="0" hangingPunct="1">
              <a:lnSpc>
                <a:spcPct val="100000"/>
              </a:lnSpc>
              <a:spcBef>
                <a:spcPct val="35000"/>
              </a:spcBef>
              <a:spcAft>
                <a:spcPct val="25000"/>
              </a:spcAft>
              <a:buClr>
                <a:srgbClr val="015873"/>
              </a:buClr>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pitchFamily="34" charset="0"/>
              <a:ea typeface="+mn-ea"/>
              <a:cs typeface="Arial" panose="020B0604020202020204" pitchFamily="34" charset="0"/>
            </a:endParaRPr>
          </a:p>
        </p:txBody>
      </p:sp>
      <p:pic>
        <p:nvPicPr>
          <p:cNvPr id="3" name="Picture 2">
            <a:extLst>
              <a:ext uri="{FF2B5EF4-FFF2-40B4-BE49-F238E27FC236}">
                <a16:creationId xmlns:a16="http://schemas.microsoft.com/office/drawing/2014/main" id="{9A4233FE-CC34-46DE-872A-95E7C7E28B1A}"/>
              </a:ext>
            </a:extLst>
          </p:cNvPr>
          <p:cNvPicPr>
            <a:picLocks noChangeAspect="1"/>
          </p:cNvPicPr>
          <p:nvPr/>
        </p:nvPicPr>
        <p:blipFill>
          <a:blip r:embed="rId2"/>
          <a:stretch>
            <a:fillRect/>
          </a:stretch>
        </p:blipFill>
        <p:spPr>
          <a:xfrm>
            <a:off x="7532029" y="372060"/>
            <a:ext cx="3444099" cy="6113880"/>
          </a:xfrm>
          <a:prstGeom prst="rect">
            <a:avLst/>
          </a:prstGeom>
          <a:ln>
            <a:solidFill>
              <a:schemeClr val="bg1"/>
            </a:solidFill>
          </a:ln>
        </p:spPr>
      </p:pic>
    </p:spTree>
    <p:extLst>
      <p:ext uri="{BB962C8B-B14F-4D97-AF65-F5344CB8AC3E}">
        <p14:creationId xmlns:p14="http://schemas.microsoft.com/office/powerpoint/2010/main" val="4010601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DA93788-E77D-4CCE-84A4-6D74E9ED9D9E}"/>
              </a:ext>
            </a:extLst>
          </p:cNvPr>
          <p:cNvSpPr>
            <a:spLocks noGrp="1"/>
          </p:cNvSpPr>
          <p:nvPr>
            <p:ph sz="quarter" idx="11"/>
          </p:nvPr>
        </p:nvSpPr>
        <p:spPr/>
        <p:txBody>
          <a:bodyPr/>
          <a:lstStyle/>
          <a:p>
            <a:r>
              <a:rPr lang="en-US" dirty="0">
                <a:solidFill>
                  <a:srgbClr val="E1471D"/>
                </a:solidFill>
                <a:hlinkClick r:id="rId3"/>
              </a:rPr>
              <a:t>clinicaloptions.com/oncology</a:t>
            </a:r>
            <a:endParaRPr lang="en-US" dirty="0">
              <a:solidFill>
                <a:srgbClr val="E1471D"/>
              </a:solidFill>
            </a:endParaRPr>
          </a:p>
          <a:p>
            <a:r>
              <a:rPr lang="en-US" dirty="0">
                <a:solidFill>
                  <a:srgbClr val="E1471D"/>
                </a:solidFill>
                <a:hlinkClick r:id="rId4"/>
              </a:rPr>
              <a:t>clinicaloptions.com/</a:t>
            </a:r>
            <a:r>
              <a:rPr lang="en-US" u="sng" dirty="0">
                <a:solidFill>
                  <a:srgbClr val="E1471D"/>
                </a:solidFill>
              </a:rPr>
              <a:t>PancreaticTool</a:t>
            </a:r>
          </a:p>
          <a:p>
            <a:endParaRPr lang="en-US" dirty="0">
              <a:solidFill>
                <a:srgbClr val="E1471D"/>
              </a:solidFill>
            </a:endParaRPr>
          </a:p>
          <a:p>
            <a:endParaRPr lang="en-US" dirty="0"/>
          </a:p>
        </p:txBody>
      </p:sp>
      <p:sp>
        <p:nvSpPr>
          <p:cNvPr id="62467" name="Rectangle 10">
            <a:extLst>
              <a:ext uri="{FF2B5EF4-FFF2-40B4-BE49-F238E27FC236}">
                <a16:creationId xmlns:a16="http://schemas.microsoft.com/office/drawing/2014/main" id="{285A5094-ED29-4796-B20E-3FBFE4F25619}"/>
              </a:ext>
            </a:extLst>
          </p:cNvPr>
          <p:cNvSpPr>
            <a:spLocks noGrp="1" noChangeArrowheads="1"/>
          </p:cNvSpPr>
          <p:nvPr>
            <p:ph type="title"/>
          </p:nvPr>
        </p:nvSpPr>
        <p:spPr bwMode="gray"/>
        <p:txBody>
          <a:bodyPr/>
          <a:lstStyle/>
          <a:p>
            <a:pPr eaLnBrk="1" hangingPunct="1"/>
            <a:r>
              <a:rPr lang="en-US" altLang="en-US" sz="4000" dirty="0"/>
              <a:t>Go Online for More CCO </a:t>
            </a:r>
            <a:br>
              <a:rPr lang="en-US" altLang="en-US" sz="4000" dirty="0"/>
            </a:br>
            <a:r>
              <a:rPr lang="en-US" altLang="en-US" sz="4000" dirty="0"/>
              <a:t>Coverage of Pancreatic Cancer</a:t>
            </a:r>
          </a:p>
        </p:txBody>
      </p:sp>
      <p:sp>
        <p:nvSpPr>
          <p:cNvPr id="39940" name="Rectangle 2">
            <a:extLst>
              <a:ext uri="{FF2B5EF4-FFF2-40B4-BE49-F238E27FC236}">
                <a16:creationId xmlns:a16="http://schemas.microsoft.com/office/drawing/2014/main" id="{8082EA74-AD3C-40A0-A143-D2201E93795E}"/>
              </a:ext>
            </a:extLst>
          </p:cNvPr>
          <p:cNvSpPr>
            <a:spLocks noGrp="1" noChangeArrowheads="1"/>
          </p:cNvSpPr>
          <p:nvPr>
            <p:ph sz="quarter" idx="10"/>
          </p:nvPr>
        </p:nvSpPr>
        <p:spPr/>
        <p:txBody>
          <a:bodyPr rtlCol="0">
            <a:normAutofit/>
          </a:bodyPr>
          <a:lstStyle/>
          <a:p>
            <a:pPr>
              <a:buClr>
                <a:schemeClr val="accent6"/>
              </a:buClr>
              <a:defRPr/>
            </a:pPr>
            <a:r>
              <a:rPr lang="en-US" sz="2200" dirty="0">
                <a:solidFill>
                  <a:srgbClr val="E1471D"/>
                </a:solidFill>
              </a:rPr>
              <a:t>Downloadable slides </a:t>
            </a:r>
            <a:r>
              <a:rPr lang="en-US" sz="2200" b="0" dirty="0"/>
              <a:t>with all the key data from this presentation (available now)</a:t>
            </a:r>
          </a:p>
          <a:p>
            <a:pPr>
              <a:buClr>
                <a:schemeClr val="tx2">
                  <a:lumMod val="20000"/>
                  <a:lumOff val="80000"/>
                </a:schemeClr>
              </a:buClr>
              <a:defRPr/>
            </a:pPr>
            <a:r>
              <a:rPr lang="en-US" sz="2200" dirty="0">
                <a:solidFill>
                  <a:srgbClr val="E1471D"/>
                </a:solidFill>
              </a:rPr>
              <a:t>CE-certified Webcast </a:t>
            </a:r>
            <a:r>
              <a:rPr lang="en-US" sz="2200" b="0" dirty="0"/>
              <a:t>of this presentation (coming soon) </a:t>
            </a:r>
          </a:p>
          <a:p>
            <a:pPr lvl="0">
              <a:buClr>
                <a:srgbClr val="682E74"/>
              </a:buClr>
              <a:defRPr/>
            </a:pPr>
            <a:r>
              <a:rPr lang="en-US" sz="2200" dirty="0">
                <a:solidFill>
                  <a:srgbClr val="E1471D"/>
                </a:solidFill>
              </a:rPr>
              <a:t>Interactive Decision Support Tool for Advanced Pancreatic </a:t>
            </a:r>
            <a:br>
              <a:rPr lang="en-US" sz="2200" dirty="0">
                <a:solidFill>
                  <a:srgbClr val="E1471D"/>
                </a:solidFill>
              </a:rPr>
            </a:br>
            <a:r>
              <a:rPr lang="en-US" sz="2200" dirty="0">
                <a:solidFill>
                  <a:srgbClr val="E1471D"/>
                </a:solidFill>
              </a:rPr>
              <a:t>Cancer </a:t>
            </a:r>
            <a:r>
              <a:rPr lang="en-US" sz="2200" b="0" dirty="0">
                <a:solidFill>
                  <a:srgbClr val="455560"/>
                </a:solidFill>
              </a:rPr>
              <a:t>into which you can enter your own patient’s specific </a:t>
            </a:r>
            <a:br>
              <a:rPr lang="en-US" sz="2200" b="0" dirty="0">
                <a:solidFill>
                  <a:srgbClr val="455560"/>
                </a:solidFill>
              </a:rPr>
            </a:br>
            <a:r>
              <a:rPr lang="en-US" sz="2200" b="0" dirty="0">
                <a:solidFill>
                  <a:srgbClr val="455560"/>
                </a:solidFill>
              </a:rPr>
              <a:t>characteristics and see expert management recommendations</a:t>
            </a:r>
          </a:p>
          <a:p>
            <a:pPr>
              <a:buClr>
                <a:schemeClr val="tx2">
                  <a:lumMod val="20000"/>
                  <a:lumOff val="80000"/>
                </a:schemeClr>
              </a:buClr>
              <a:defRPr/>
            </a:pPr>
            <a:endParaRPr lang="en-US" sz="2200" b="0" dirty="0"/>
          </a:p>
          <a:p>
            <a:pPr>
              <a:buClr>
                <a:schemeClr val="tx2">
                  <a:lumMod val="20000"/>
                  <a:lumOff val="80000"/>
                </a:schemeClr>
              </a:buClr>
              <a:defRPr/>
            </a:pPr>
            <a:endParaRPr lang="en-US" sz="2200" b="0" dirty="0"/>
          </a:p>
        </p:txBody>
      </p:sp>
      <p:sp>
        <p:nvSpPr>
          <p:cNvPr id="62469" name="Rectangle 3">
            <a:extLst>
              <a:ext uri="{FF2B5EF4-FFF2-40B4-BE49-F238E27FC236}">
                <a16:creationId xmlns:a16="http://schemas.microsoft.com/office/drawing/2014/main" id="{F01699E0-D838-46BF-8D24-733C506774A8}"/>
              </a:ext>
            </a:extLst>
          </p:cNvPr>
          <p:cNvSpPr>
            <a:spLocks noChangeArrowheads="1"/>
          </p:cNvSpPr>
          <p:nvPr/>
        </p:nvSpPr>
        <p:spPr bwMode="auto">
          <a:xfrm>
            <a:off x="7091363" y="6346826"/>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FontTx/>
              <a:buNone/>
            </a:pPr>
            <a:endParaRPr lang="en-GB" altLang="en-US" sz="2400" b="0" dirty="0">
              <a:solidFill>
                <a:schemeClr val="tx1"/>
              </a:solidFill>
              <a:latin typeface="Times"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658DFBB6-CC88-48B6-9C93-D0B82C392AEF}"/>
              </a:ext>
            </a:extLst>
          </p:cNvPr>
          <p:cNvSpPr>
            <a:spLocks noGrp="1" noChangeArrowheads="1"/>
          </p:cNvSpPr>
          <p:nvPr>
            <p:ph type="title"/>
          </p:nvPr>
        </p:nvSpPr>
        <p:spPr/>
        <p:txBody>
          <a:bodyPr/>
          <a:lstStyle/>
          <a:p>
            <a:pPr eaLnBrk="1" hangingPunct="1"/>
            <a:r>
              <a:rPr lang="en-US" altLang="en-US" dirty="0"/>
              <a:t>Co-Chairs</a:t>
            </a:r>
          </a:p>
        </p:txBody>
      </p:sp>
      <p:sp>
        <p:nvSpPr>
          <p:cNvPr id="38915" name="Rectangle 3">
            <a:extLst>
              <a:ext uri="{FF2B5EF4-FFF2-40B4-BE49-F238E27FC236}">
                <a16:creationId xmlns:a16="http://schemas.microsoft.com/office/drawing/2014/main" id="{EA720D22-EB1C-493A-8B56-A0FAB8B53180}"/>
              </a:ext>
            </a:extLst>
          </p:cNvPr>
          <p:cNvSpPr>
            <a:spLocks noGrp="1" noChangeArrowheads="1"/>
          </p:cNvSpPr>
          <p:nvPr>
            <p:ph sz="half" idx="1"/>
          </p:nvPr>
        </p:nvSpPr>
        <p:spPr/>
        <p:txBody>
          <a:bodyPr/>
          <a:lstStyle/>
          <a:p>
            <a:pPr marL="0" indent="0">
              <a:buNone/>
            </a:pPr>
            <a:r>
              <a:rPr lang="en-US" altLang="en-US" b="1" dirty="0">
                <a:solidFill>
                  <a:srgbClr val="E1471D"/>
                </a:solidFill>
              </a:rPr>
              <a:t>Elizabeth B. McGrath, DNP, APRN, AGACNP-BC, AOCNP, ACHPN</a:t>
            </a:r>
            <a:br>
              <a:rPr lang="en-US" altLang="en-US" b="1" dirty="0">
                <a:solidFill>
                  <a:srgbClr val="E1471D"/>
                </a:solidFill>
              </a:rPr>
            </a:br>
            <a:r>
              <a:rPr lang="en-US" altLang="en-US" sz="2600" i="1" dirty="0"/>
              <a:t>Nurse Practitioner</a:t>
            </a:r>
            <a:br>
              <a:rPr lang="en-US" altLang="en-US" sz="2600" dirty="0"/>
            </a:br>
            <a:r>
              <a:rPr lang="en-US" altLang="en-US" sz="2600" dirty="0"/>
              <a:t>Medical Oncology-Gastrointestinal Program</a:t>
            </a:r>
            <a:br>
              <a:rPr lang="en-US" altLang="en-US" sz="2600" dirty="0"/>
            </a:br>
            <a:r>
              <a:rPr lang="en-US" altLang="en-US" sz="2600" i="1" dirty="0"/>
              <a:t>Assistant Professor in Medicine</a:t>
            </a:r>
            <a:br>
              <a:rPr lang="en-US" altLang="en-US" sz="2600" dirty="0"/>
            </a:br>
            <a:r>
              <a:rPr lang="en-US" altLang="en-US" sz="2600" dirty="0"/>
              <a:t>Geisel School of Medicine at Dartmouth</a:t>
            </a:r>
            <a:br>
              <a:rPr lang="en-US" altLang="en-US" sz="2600" dirty="0"/>
            </a:br>
            <a:r>
              <a:rPr lang="en-US" altLang="en-US" sz="2600" dirty="0"/>
              <a:t>Dartmouth-Hitchcock Medical Center</a:t>
            </a:r>
            <a:br>
              <a:rPr lang="en-US" altLang="en-US" sz="2600" dirty="0"/>
            </a:br>
            <a:r>
              <a:rPr lang="en-US" altLang="en-US" sz="2600" dirty="0"/>
              <a:t>Lebanon, New Hampshire</a:t>
            </a:r>
          </a:p>
          <a:p>
            <a:pPr marL="0" indent="0">
              <a:buNone/>
            </a:pPr>
            <a:endParaRPr lang="en-US" altLang="en-US" sz="2600" dirty="0"/>
          </a:p>
        </p:txBody>
      </p:sp>
      <p:sp>
        <p:nvSpPr>
          <p:cNvPr id="2" name="Content Placeholder 1">
            <a:extLst>
              <a:ext uri="{FF2B5EF4-FFF2-40B4-BE49-F238E27FC236}">
                <a16:creationId xmlns:a16="http://schemas.microsoft.com/office/drawing/2014/main" id="{E45B5197-71C6-4DB4-B3CD-3B2B3E2AE4DC}"/>
              </a:ext>
            </a:extLst>
          </p:cNvPr>
          <p:cNvSpPr>
            <a:spLocks noGrp="1"/>
          </p:cNvSpPr>
          <p:nvPr>
            <p:ph sz="half" idx="2"/>
          </p:nvPr>
        </p:nvSpPr>
        <p:spPr>
          <a:xfrm>
            <a:off x="6096001" y="1510730"/>
            <a:ext cx="5662612" cy="4679462"/>
          </a:xfrm>
        </p:spPr>
        <p:txBody>
          <a:bodyPr/>
          <a:lstStyle/>
          <a:p>
            <a:pPr marL="0" indent="0">
              <a:buNone/>
            </a:pPr>
            <a:r>
              <a:rPr lang="en-US" altLang="en-US" b="1" dirty="0">
                <a:solidFill>
                  <a:srgbClr val="E1471D"/>
                </a:solidFill>
              </a:rPr>
              <a:t>Gayle Jameson, MSN, ACNP-BC, AOCN</a:t>
            </a:r>
            <a:br>
              <a:rPr lang="en-US" altLang="en-US" b="1" dirty="0">
                <a:solidFill>
                  <a:schemeClr val="accent3"/>
                </a:solidFill>
              </a:rPr>
            </a:br>
            <a:r>
              <a:rPr lang="en-US" sz="2600" i="1" dirty="0"/>
              <a:t>Associate Investigator, Nurse Practitioner</a:t>
            </a:r>
            <a:br>
              <a:rPr lang="en-US" sz="2600" dirty="0"/>
            </a:br>
            <a:r>
              <a:rPr lang="en-US" sz="2600" dirty="0"/>
              <a:t>Oncology Clinical Trials</a:t>
            </a:r>
            <a:br>
              <a:rPr lang="en-US" sz="2600" dirty="0"/>
            </a:br>
            <a:r>
              <a:rPr lang="en-US" sz="2600" dirty="0"/>
              <a:t>HonorHealth Research Institute</a:t>
            </a:r>
            <a:br>
              <a:rPr lang="en-US" sz="2600" dirty="0"/>
            </a:br>
            <a:r>
              <a:rPr lang="en-US" sz="2600" dirty="0"/>
              <a:t>Scottsdale, Arizona</a:t>
            </a:r>
            <a:br>
              <a:rPr lang="en-US" sz="2600" dirty="0"/>
            </a:br>
            <a:r>
              <a:rPr lang="en-US" sz="2600" i="1" dirty="0"/>
              <a:t>Adjunct Faculty </a:t>
            </a:r>
            <a:br>
              <a:rPr lang="en-US" sz="2600" i="1" dirty="0"/>
            </a:br>
            <a:r>
              <a:rPr lang="en-US" sz="2600" i="1" dirty="0"/>
              <a:t>Associate Investigator, Nurse Practitioner </a:t>
            </a:r>
            <a:br>
              <a:rPr lang="en-US" sz="2600" dirty="0"/>
            </a:br>
            <a:r>
              <a:rPr lang="en-US" sz="2600" dirty="0"/>
              <a:t>Translational Genomics Research Institute</a:t>
            </a:r>
            <a:br>
              <a:rPr lang="en-US" sz="2600" dirty="0"/>
            </a:br>
            <a:r>
              <a:rPr lang="en-US" sz="2600" dirty="0"/>
              <a:t>Phoenix, Arizona</a:t>
            </a:r>
            <a:br>
              <a:rPr lang="en-US" sz="2600" dirty="0"/>
            </a:br>
            <a:endParaRPr lang="en-US" sz="2600" dirty="0"/>
          </a:p>
        </p:txBody>
      </p:sp>
    </p:spTree>
    <p:extLst>
      <p:ext uri="{BB962C8B-B14F-4D97-AF65-F5344CB8AC3E}">
        <p14:creationId xmlns:p14="http://schemas.microsoft.com/office/powerpoint/2010/main" val="3746933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4458413-7243-4E88-8114-9DCCA75E216C}"/>
              </a:ext>
            </a:extLst>
          </p:cNvPr>
          <p:cNvSpPr>
            <a:spLocks noGrp="1" noChangeArrowheads="1"/>
          </p:cNvSpPr>
          <p:nvPr>
            <p:ph type="title"/>
          </p:nvPr>
        </p:nvSpPr>
        <p:spPr/>
        <p:txBody>
          <a:bodyPr/>
          <a:lstStyle/>
          <a:p>
            <a:pPr eaLnBrk="1" hangingPunct="1"/>
            <a:r>
              <a:rPr lang="en-US" altLang="en-US" dirty="0"/>
              <a:t>Disclosure of Conflicts of Interest</a:t>
            </a:r>
          </a:p>
        </p:txBody>
      </p:sp>
      <p:sp>
        <p:nvSpPr>
          <p:cNvPr id="40963" name="Content Placeholder 4">
            <a:extLst>
              <a:ext uri="{FF2B5EF4-FFF2-40B4-BE49-F238E27FC236}">
                <a16:creationId xmlns:a16="http://schemas.microsoft.com/office/drawing/2014/main" id="{7846821D-3F77-41F7-B00D-42FF5D1EA81C}"/>
              </a:ext>
            </a:extLst>
          </p:cNvPr>
          <p:cNvSpPr>
            <a:spLocks noGrp="1"/>
          </p:cNvSpPr>
          <p:nvPr>
            <p:ph idx="1"/>
          </p:nvPr>
        </p:nvSpPr>
        <p:spPr/>
        <p:txBody>
          <a:bodyPr/>
          <a:lstStyle/>
          <a:p>
            <a:pPr marL="0" indent="0">
              <a:buNone/>
            </a:pPr>
            <a:r>
              <a:rPr lang="en-US" dirty="0"/>
              <a:t>Clinical Care Options, LLC (CCO) requires instructors, planners, managers, and other individuals who are in a position to control the content of this activity to disclose any relevant conflict of interest (COI) they may have as related to the content of this activity. All identified COI are thoroughly vetted and resolved according to CCO policy. CCO is committed to providing its learners with high-quality CME/CE activities and related materials that promote improvements or quality in healthcare and not a specific proprietary business interest of a commercial interest.</a:t>
            </a:r>
            <a:endParaRPr lang="en-US" b="1"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CB128BB2-2BA5-4041-9793-F58D2DFB98E0}"/>
              </a:ext>
            </a:extLst>
          </p:cNvPr>
          <p:cNvSpPr>
            <a:spLocks noGrp="1" noChangeArrowheads="1"/>
          </p:cNvSpPr>
          <p:nvPr>
            <p:ph type="title"/>
          </p:nvPr>
        </p:nvSpPr>
        <p:spPr/>
        <p:txBody>
          <a:bodyPr/>
          <a:lstStyle/>
          <a:p>
            <a:pPr eaLnBrk="1" hangingPunct="1"/>
            <a:r>
              <a:rPr lang="en-US" altLang="en-US" dirty="0"/>
              <a:t>Faculty Disclosures</a:t>
            </a:r>
          </a:p>
        </p:txBody>
      </p:sp>
      <p:sp>
        <p:nvSpPr>
          <p:cNvPr id="29699" name="Rectangle 3">
            <a:extLst>
              <a:ext uri="{FF2B5EF4-FFF2-40B4-BE49-F238E27FC236}">
                <a16:creationId xmlns:a16="http://schemas.microsoft.com/office/drawing/2014/main" id="{7D52C64A-4927-4244-A7E7-691A8181C3E6}"/>
              </a:ext>
            </a:extLst>
          </p:cNvPr>
          <p:cNvSpPr>
            <a:spLocks noGrp="1" noChangeArrowheads="1"/>
          </p:cNvSpPr>
          <p:nvPr>
            <p:ph idx="1"/>
          </p:nvPr>
        </p:nvSpPr>
        <p:spPr>
          <a:xfrm>
            <a:off x="604675" y="1513047"/>
            <a:ext cx="10877529" cy="4650686"/>
          </a:xfrm>
        </p:spPr>
        <p:txBody>
          <a:bodyPr rtlCol="0">
            <a:normAutofit/>
          </a:bodyPr>
          <a:lstStyle/>
          <a:p>
            <a:pPr marL="0" indent="0">
              <a:buClr>
                <a:schemeClr val="accent6"/>
              </a:buClr>
              <a:buNone/>
              <a:defRPr/>
            </a:pPr>
            <a:r>
              <a:rPr lang="en-US" dirty="0"/>
              <a:t>The </a:t>
            </a:r>
            <a:r>
              <a:rPr lang="en-US" b="1" i="1" dirty="0"/>
              <a:t>faculty</a:t>
            </a:r>
            <a:r>
              <a:rPr lang="en-US" dirty="0"/>
              <a:t> reported the following financial relationships or relationships to products or devices they or their spouse/life partner have with commercial interests related to the content of this CME/CE activity:</a:t>
            </a:r>
            <a:endParaRPr lang="en-US" b="1" dirty="0">
              <a:solidFill>
                <a:srgbClr val="E1471D"/>
              </a:solidFill>
            </a:endParaRPr>
          </a:p>
          <a:p>
            <a:pPr marL="0" indent="0">
              <a:buClr>
                <a:schemeClr val="accent6"/>
              </a:buClr>
              <a:buNone/>
              <a:defRPr/>
            </a:pPr>
            <a:r>
              <a:rPr lang="en-US" b="1" dirty="0">
                <a:solidFill>
                  <a:srgbClr val="E1471D"/>
                </a:solidFill>
              </a:rPr>
              <a:t>Elizabeth B. McGrath, DNP, APRN, AGACNP-BC, AOCNP, ACHPN, </a:t>
            </a:r>
            <a:r>
              <a:rPr lang="en-US" dirty="0"/>
              <a:t>has no relevant conflicts of interest to report.  </a:t>
            </a:r>
          </a:p>
          <a:p>
            <a:pPr marL="0" indent="0">
              <a:buClr>
                <a:schemeClr val="accent6"/>
              </a:buClr>
              <a:buNone/>
              <a:defRPr/>
            </a:pPr>
            <a:r>
              <a:rPr lang="en-US" altLang="en-US" b="1" dirty="0">
                <a:solidFill>
                  <a:srgbClr val="E1471D"/>
                </a:solidFill>
              </a:rPr>
              <a:t>Gayle Jameson, MSN, ACNP-BC, AOCN</a:t>
            </a:r>
            <a:r>
              <a:rPr lang="en-US" b="1" dirty="0">
                <a:solidFill>
                  <a:srgbClr val="E1471D"/>
                </a:solidFill>
              </a:rPr>
              <a:t>, </a:t>
            </a:r>
            <a:r>
              <a:rPr lang="en-US" dirty="0"/>
              <a:t>has disclosed that she has received consulting fees and fees for non-CME/CE services from Celgene.  </a:t>
            </a:r>
            <a:endParaRPr lang="en-US" sz="4600" dirty="0"/>
          </a:p>
          <a:p>
            <a:pPr marL="0" indent="0">
              <a:buClr>
                <a:schemeClr val="accent6"/>
              </a:buClr>
              <a:buNone/>
              <a:defRPr/>
            </a:pPr>
            <a:endParaRPr lang="en-US" sz="2400" dirty="0">
              <a:solidFill>
                <a:schemeClr val="accent3"/>
              </a:solidFill>
              <a:cs typeface="Calibri" panose="020F0502020204030204" pitchFamily="34" charset="0"/>
            </a:endParaRPr>
          </a:p>
          <a:p>
            <a:pPr marL="0" indent="0">
              <a:buClr>
                <a:schemeClr val="accent6"/>
              </a:buClr>
              <a:buNone/>
              <a:defRPr/>
            </a:pPr>
            <a:endParaRPr lang="en-US" sz="2600" dirty="0"/>
          </a:p>
          <a:p>
            <a:pPr marL="0" indent="0">
              <a:buNone/>
            </a:pPr>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CB128BB2-2BA5-4041-9793-F58D2DFB98E0}"/>
              </a:ext>
            </a:extLst>
          </p:cNvPr>
          <p:cNvSpPr>
            <a:spLocks noGrp="1" noChangeArrowheads="1"/>
          </p:cNvSpPr>
          <p:nvPr>
            <p:ph type="title"/>
          </p:nvPr>
        </p:nvSpPr>
        <p:spPr/>
        <p:txBody>
          <a:bodyPr/>
          <a:lstStyle/>
          <a:p>
            <a:pPr eaLnBrk="1" hangingPunct="1"/>
            <a:r>
              <a:rPr lang="en-US" altLang="en-US" dirty="0"/>
              <a:t>Staff Disclosures</a:t>
            </a:r>
          </a:p>
        </p:txBody>
      </p:sp>
      <p:sp>
        <p:nvSpPr>
          <p:cNvPr id="29699" name="Rectangle 3">
            <a:extLst>
              <a:ext uri="{FF2B5EF4-FFF2-40B4-BE49-F238E27FC236}">
                <a16:creationId xmlns:a16="http://schemas.microsoft.com/office/drawing/2014/main" id="{7D52C64A-4927-4244-A7E7-691A8181C3E6}"/>
              </a:ext>
            </a:extLst>
          </p:cNvPr>
          <p:cNvSpPr>
            <a:spLocks noGrp="1" noChangeArrowheads="1"/>
          </p:cNvSpPr>
          <p:nvPr>
            <p:ph idx="1"/>
          </p:nvPr>
        </p:nvSpPr>
        <p:spPr/>
        <p:txBody>
          <a:bodyPr rtlCol="0">
            <a:normAutofit/>
          </a:bodyPr>
          <a:lstStyle/>
          <a:p>
            <a:pPr marL="0" indent="0">
              <a:buClr>
                <a:schemeClr val="accent6"/>
              </a:buClr>
              <a:buNone/>
              <a:defRPr/>
            </a:pPr>
            <a:r>
              <a:rPr lang="en-US" dirty="0"/>
              <a:t>The </a:t>
            </a:r>
            <a:r>
              <a:rPr lang="en-US" b="1" i="1" dirty="0"/>
              <a:t>planners/managers</a:t>
            </a:r>
            <a:r>
              <a:rPr lang="en-US" i="1" dirty="0"/>
              <a:t> </a:t>
            </a:r>
            <a:r>
              <a:rPr lang="en-US" dirty="0"/>
              <a:t>reported the following relationships:</a:t>
            </a:r>
          </a:p>
          <a:p>
            <a:pPr marL="0" indent="0">
              <a:buClr>
                <a:schemeClr val="accent6"/>
              </a:buClr>
              <a:buNone/>
              <a:defRPr/>
            </a:pPr>
            <a:r>
              <a:rPr lang="en-US" b="1" dirty="0">
                <a:solidFill>
                  <a:schemeClr val="accent3"/>
                </a:solidFill>
              </a:rPr>
              <a:t>Ryan P. Topping, PhD; Timothy A. Quill, PhD; Petra Cravens, PhD;</a:t>
            </a:r>
            <a:r>
              <a:rPr lang="en-US" dirty="0"/>
              <a:t> </a:t>
            </a:r>
            <a:br>
              <a:rPr lang="en-US" dirty="0"/>
            </a:br>
            <a:r>
              <a:rPr lang="en-US" b="1" dirty="0">
                <a:solidFill>
                  <a:schemeClr val="accent3"/>
                </a:solidFill>
              </a:rPr>
              <a:t>June Wasserstrom; Jason Everly, PharmD; </a:t>
            </a:r>
            <a:r>
              <a:rPr lang="en-US" dirty="0"/>
              <a:t>and </a:t>
            </a:r>
            <a:r>
              <a:rPr lang="en-US" b="1" dirty="0">
                <a:solidFill>
                  <a:schemeClr val="accent3"/>
                </a:solidFill>
              </a:rPr>
              <a:t>Kevin Obholz, PhD, </a:t>
            </a:r>
            <a:br>
              <a:rPr lang="en-US" b="1" dirty="0">
                <a:solidFill>
                  <a:schemeClr val="accent3"/>
                </a:solidFill>
              </a:rPr>
            </a:br>
            <a:r>
              <a:rPr lang="en-US" dirty="0"/>
              <a:t>have no relevant financial relationships to disclose.</a:t>
            </a:r>
          </a:p>
        </p:txBody>
      </p:sp>
    </p:spTree>
    <p:extLst>
      <p:ext uri="{BB962C8B-B14F-4D97-AF65-F5344CB8AC3E}">
        <p14:creationId xmlns:p14="http://schemas.microsoft.com/office/powerpoint/2010/main" val="172459126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BA8C3A7-6933-40A4-AB2B-D70CDB903AC5}"/>
              </a:ext>
            </a:extLst>
          </p:cNvPr>
          <p:cNvSpPr>
            <a:spLocks noGrp="1" noChangeArrowheads="1"/>
          </p:cNvSpPr>
          <p:nvPr>
            <p:ph type="title"/>
          </p:nvPr>
        </p:nvSpPr>
        <p:spPr/>
        <p:txBody>
          <a:bodyPr/>
          <a:lstStyle/>
          <a:p>
            <a:pPr eaLnBrk="1" hangingPunct="1"/>
            <a:r>
              <a:rPr lang="en-US" altLang="en-US" dirty="0"/>
              <a:t>Disclosure of Unlabeled Use</a:t>
            </a:r>
          </a:p>
        </p:txBody>
      </p:sp>
      <p:sp>
        <p:nvSpPr>
          <p:cNvPr id="45059" name="Rectangle 3">
            <a:extLst>
              <a:ext uri="{FF2B5EF4-FFF2-40B4-BE49-F238E27FC236}">
                <a16:creationId xmlns:a16="http://schemas.microsoft.com/office/drawing/2014/main" id="{1C5E7951-C0E0-44C5-A587-5E26D2FAFA78}"/>
              </a:ext>
            </a:extLst>
          </p:cNvPr>
          <p:cNvSpPr>
            <a:spLocks noGrp="1" noChangeArrowheads="1"/>
          </p:cNvSpPr>
          <p:nvPr>
            <p:ph idx="1"/>
          </p:nvPr>
        </p:nvSpPr>
        <p:spPr>
          <a:xfrm>
            <a:off x="607216" y="1209246"/>
            <a:ext cx="10877529" cy="2087403"/>
          </a:xfrm>
        </p:spPr>
        <p:txBody>
          <a:bodyPr/>
          <a:lstStyle/>
          <a:p>
            <a:pPr marL="0" indent="0">
              <a:buNone/>
            </a:pPr>
            <a:r>
              <a:rPr lang="en-US" sz="2000" dirty="0"/>
              <a:t>This educational activity may contain discussion of published and/or investigational uses of agents that are not indicated by the FDA. The planners of this activity do not recommend the use of any agent outside of the labeled indications.</a:t>
            </a:r>
            <a:br>
              <a:rPr lang="en-US" sz="2000" dirty="0"/>
            </a:br>
            <a:br>
              <a:rPr lang="en-US" sz="2000" dirty="0"/>
            </a:br>
            <a:r>
              <a:rPr lang="en-US" sz="2000" dirty="0"/>
              <a:t>The opinions expressed in the educational activity are those of the faculty and do not necessarily represent the views of the planners. Please refer to the official prescribing information for each product for discussion of approved indications, contraindications, and warnings.</a:t>
            </a:r>
          </a:p>
        </p:txBody>
      </p:sp>
      <p:sp>
        <p:nvSpPr>
          <p:cNvPr id="4" name="Rectangle 2">
            <a:extLst>
              <a:ext uri="{FF2B5EF4-FFF2-40B4-BE49-F238E27FC236}">
                <a16:creationId xmlns:a16="http://schemas.microsoft.com/office/drawing/2014/main" id="{E0DE843D-C513-A94D-A5A7-9813AD614547}"/>
              </a:ext>
            </a:extLst>
          </p:cNvPr>
          <p:cNvSpPr txBox="1">
            <a:spLocks noChangeArrowheads="1"/>
          </p:cNvSpPr>
          <p:nvPr/>
        </p:nvSpPr>
        <p:spPr bwMode="auto">
          <a:xfrm>
            <a:off x="604675" y="3286733"/>
            <a:ext cx="10872444"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b="1">
                <a:solidFill>
                  <a:schemeClr val="bg2"/>
                </a:solidFill>
                <a:latin typeface="Calibri" panose="020F0502020204030204" pitchFamily="34" charset="0"/>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500" b="1">
                <a:solidFill>
                  <a:schemeClr val="tx2"/>
                </a:solidFill>
                <a:latin typeface="Arial" charset="0"/>
              </a:defRPr>
            </a:lvl6pPr>
            <a:lvl7pPr marL="914400" algn="l" rtl="0" eaLnBrk="1" fontAlgn="base" hangingPunct="1">
              <a:spcBef>
                <a:spcPct val="0"/>
              </a:spcBef>
              <a:spcAft>
                <a:spcPct val="0"/>
              </a:spcAft>
              <a:defRPr sz="3500" b="1">
                <a:solidFill>
                  <a:schemeClr val="tx2"/>
                </a:solidFill>
                <a:latin typeface="Arial" charset="0"/>
              </a:defRPr>
            </a:lvl7pPr>
            <a:lvl8pPr marL="1371600" algn="l" rtl="0" eaLnBrk="1" fontAlgn="base" hangingPunct="1">
              <a:spcBef>
                <a:spcPct val="0"/>
              </a:spcBef>
              <a:spcAft>
                <a:spcPct val="0"/>
              </a:spcAft>
              <a:defRPr sz="3500" b="1">
                <a:solidFill>
                  <a:schemeClr val="tx2"/>
                </a:solidFill>
                <a:latin typeface="Arial" charset="0"/>
              </a:defRPr>
            </a:lvl8pPr>
            <a:lvl9pPr marL="1828800" algn="l" rtl="0" eaLnBrk="1" fontAlgn="base" hangingPunct="1">
              <a:spcBef>
                <a:spcPct val="0"/>
              </a:spcBef>
              <a:spcAft>
                <a:spcPct val="0"/>
              </a:spcAft>
              <a:defRPr sz="3500" b="1">
                <a:solidFill>
                  <a:schemeClr val="tx2"/>
                </a:solidFill>
                <a:latin typeface="Arial" charset="0"/>
              </a:defRPr>
            </a:lvl9pPr>
          </a:lstStyle>
          <a:p>
            <a:r>
              <a:rPr lang="en-US" altLang="en-US" kern="0" dirty="0"/>
              <a:t>Disclaimer</a:t>
            </a:r>
          </a:p>
        </p:txBody>
      </p:sp>
      <p:sp>
        <p:nvSpPr>
          <p:cNvPr id="5" name="Rectangle 3">
            <a:extLst>
              <a:ext uri="{FF2B5EF4-FFF2-40B4-BE49-F238E27FC236}">
                <a16:creationId xmlns:a16="http://schemas.microsoft.com/office/drawing/2014/main" id="{CE58083B-F02A-D741-BEE0-D08B594E18A6}"/>
              </a:ext>
            </a:extLst>
          </p:cNvPr>
          <p:cNvSpPr txBox="1">
            <a:spLocks noChangeArrowheads="1"/>
          </p:cNvSpPr>
          <p:nvPr/>
        </p:nvSpPr>
        <p:spPr bwMode="auto">
          <a:xfrm>
            <a:off x="599590" y="4194334"/>
            <a:ext cx="10877529" cy="2087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90000"/>
              </a:lnSpc>
              <a:spcBef>
                <a:spcPts val="1000"/>
              </a:spcBef>
              <a:spcAft>
                <a:spcPts val="700"/>
              </a:spcAft>
              <a:buClr>
                <a:schemeClr val="bg1"/>
              </a:buClr>
              <a:buFont typeface="Wingdings" panose="05000000000000000000" pitchFamily="2" charset="2"/>
              <a:buChar char="§"/>
              <a:defRPr sz="2800">
                <a:solidFill>
                  <a:schemeClr val="bg1"/>
                </a:solidFill>
                <a:latin typeface="Calibri" panose="020F0502020204030204" pitchFamily="34" charset="0"/>
                <a:ea typeface="+mn-ea"/>
                <a:cs typeface="+mn-cs"/>
              </a:defRPr>
            </a:lvl1pPr>
            <a:lvl2pPr marL="742950" indent="-285750" algn="l" rtl="0" eaLnBrk="1" fontAlgn="base" hangingPunct="1">
              <a:lnSpc>
                <a:spcPct val="90000"/>
              </a:lnSpc>
              <a:spcBef>
                <a:spcPts val="1000"/>
              </a:spcBef>
              <a:spcAft>
                <a:spcPts val="700"/>
              </a:spcAft>
              <a:buClr>
                <a:schemeClr val="bg1"/>
              </a:buClr>
              <a:buFont typeface="Arial" panose="020B0604020202020204" pitchFamily="34" charset="0"/>
              <a:buChar char="‒"/>
              <a:defRPr sz="2600">
                <a:solidFill>
                  <a:schemeClr val="bg1"/>
                </a:solidFill>
                <a:latin typeface="Calibri" panose="020F0502020204030204" pitchFamily="34" charset="0"/>
              </a:defRPr>
            </a:lvl2pPr>
            <a:lvl3pPr marL="11430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400">
                <a:solidFill>
                  <a:schemeClr val="bg1"/>
                </a:solidFill>
                <a:latin typeface="Calibri" panose="020F0502020204030204" pitchFamily="34" charset="0"/>
              </a:defRPr>
            </a:lvl3pPr>
            <a:lvl4pPr marL="16002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200">
                <a:solidFill>
                  <a:schemeClr val="bg1"/>
                </a:solidFill>
                <a:latin typeface="Calibri" panose="020F0502020204030204" pitchFamily="34" charset="0"/>
              </a:defRPr>
            </a:lvl4pPr>
            <a:lvl5pPr marL="20574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000">
                <a:solidFill>
                  <a:schemeClr val="bg1"/>
                </a:solidFill>
                <a:latin typeface="Calibri" panose="020F0502020204030204" pitchFamily="34" charset="0"/>
              </a:defRPr>
            </a:lvl5pPr>
            <a:lvl6pPr marL="25146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a:buNone/>
            </a:pPr>
            <a:r>
              <a:rPr lang="en-US" sz="2000" b="0" kern="0" dirty="0"/>
              <a:t>Participants have an implied responsibility to use the newly acquired information to enhance patient outcomes and their own professional development. The information presented in this activity is not meant to serve as a guideline for patient management. Any procedures, medications, or other courses of diagnosis or treatment discussed or suggested in this activity should not be used by clinicians without evaluation of their patient’s conditions and possible contraindications and/or dangers in use, review of any applicable manufacturer’s product information, and comparison with recommendations of other authorities.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70416D63-5084-4B14-B8F9-5C33522B4BCE}"/>
              </a:ext>
            </a:extLst>
          </p:cNvPr>
          <p:cNvSpPr>
            <a:spLocks noGrp="1"/>
          </p:cNvSpPr>
          <p:nvPr>
            <p:ph idx="1"/>
          </p:nvPr>
        </p:nvSpPr>
        <p:spPr>
          <a:xfrm>
            <a:off x="606426" y="409575"/>
            <a:ext cx="11269662" cy="5754688"/>
          </a:xfrm>
        </p:spPr>
        <p:txBody>
          <a:bodyPr/>
          <a:lstStyle/>
          <a:p>
            <a:pPr marL="0" indent="0">
              <a:buNone/>
              <a:defRPr/>
            </a:pPr>
            <a:r>
              <a:rPr lang="en-US" sz="3200" b="1" dirty="0">
                <a:solidFill>
                  <a:srgbClr val="E1471D"/>
                </a:solidFill>
              </a:rPr>
              <a:t>Goal</a:t>
            </a:r>
            <a:br>
              <a:rPr lang="en-US" dirty="0"/>
            </a:br>
            <a:r>
              <a:rPr lang="en-US" dirty="0"/>
              <a:t>The goal of this activity is to improve nurses’ ability to optimize patient outcomes through live workshops and an online activity that support a shared decision-making approach between clinicians and patients and that accelerate the awareness and integration of evidence-based therapeutic approaches for the treatment of pancreatic cancer.</a:t>
            </a:r>
          </a:p>
          <a:p>
            <a:pPr marL="0" indent="0">
              <a:buNone/>
              <a:defRPr/>
            </a:pPr>
            <a:r>
              <a:rPr lang="en-US" sz="3200" b="1" dirty="0">
                <a:solidFill>
                  <a:srgbClr val="E1471D"/>
                </a:solidFill>
              </a:rPr>
              <a:t>Target Audience</a:t>
            </a:r>
            <a:br>
              <a:rPr lang="en-US" sz="4400" dirty="0"/>
            </a:br>
            <a:r>
              <a:rPr lang="en-US" dirty="0"/>
              <a:t>This program is intended for oncology nurses and other healthcare providers who care for patients with pancreatic cancer.</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a:extLst>
              <a:ext uri="{FF2B5EF4-FFF2-40B4-BE49-F238E27FC236}">
                <a16:creationId xmlns:a16="http://schemas.microsoft.com/office/drawing/2014/main" id="{EC9225C2-4EF0-403B-A786-2B5C5888C55F}"/>
              </a:ext>
            </a:extLst>
          </p:cNvPr>
          <p:cNvSpPr txBox="1">
            <a:spLocks/>
          </p:cNvSpPr>
          <p:nvPr/>
        </p:nvSpPr>
        <p:spPr>
          <a:xfrm>
            <a:off x="606426" y="526211"/>
            <a:ext cx="11269662" cy="5638052"/>
          </a:xfrm>
          <a:prstGeom prst="rect">
            <a:avLst/>
          </a:prstGeom>
        </p:spPr>
        <p:txBody>
          <a:bodyPr/>
          <a:lstStyle>
            <a:lvl1pPr marL="342900" indent="-342900" algn="l" rtl="0" eaLnBrk="1" fontAlgn="base" hangingPunct="1">
              <a:lnSpc>
                <a:spcPct val="90000"/>
              </a:lnSpc>
              <a:spcBef>
                <a:spcPts val="1000"/>
              </a:spcBef>
              <a:spcAft>
                <a:spcPts val="700"/>
              </a:spcAft>
              <a:buClr>
                <a:schemeClr val="bg1"/>
              </a:buClr>
              <a:buFont typeface="Wingdings" panose="05000000000000000000" pitchFamily="2" charset="2"/>
              <a:buChar char="§"/>
              <a:defRPr sz="2800">
                <a:solidFill>
                  <a:schemeClr val="bg1"/>
                </a:solidFill>
                <a:latin typeface="Calibri" panose="020F0502020204030204" pitchFamily="34" charset="0"/>
                <a:ea typeface="+mn-ea"/>
                <a:cs typeface="+mn-cs"/>
              </a:defRPr>
            </a:lvl1pPr>
            <a:lvl2pPr marL="742950" indent="-285750" algn="l" rtl="0" eaLnBrk="1" fontAlgn="base" hangingPunct="1">
              <a:lnSpc>
                <a:spcPct val="90000"/>
              </a:lnSpc>
              <a:spcBef>
                <a:spcPts val="1000"/>
              </a:spcBef>
              <a:spcAft>
                <a:spcPts val="700"/>
              </a:spcAft>
              <a:buClr>
                <a:schemeClr val="bg1"/>
              </a:buClr>
              <a:buFont typeface="Arial" panose="020B0604020202020204" pitchFamily="34" charset="0"/>
              <a:buChar char="‒"/>
              <a:defRPr sz="2600">
                <a:solidFill>
                  <a:schemeClr val="bg1"/>
                </a:solidFill>
                <a:latin typeface="Calibri" panose="020F0502020204030204" pitchFamily="34" charset="0"/>
              </a:defRPr>
            </a:lvl2pPr>
            <a:lvl3pPr marL="11430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400">
                <a:solidFill>
                  <a:schemeClr val="bg1"/>
                </a:solidFill>
                <a:latin typeface="Calibri" panose="020F0502020204030204" pitchFamily="34" charset="0"/>
              </a:defRPr>
            </a:lvl3pPr>
            <a:lvl4pPr marL="16002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200">
                <a:solidFill>
                  <a:schemeClr val="bg1"/>
                </a:solidFill>
                <a:latin typeface="Calibri" panose="020F0502020204030204" pitchFamily="34" charset="0"/>
              </a:defRPr>
            </a:lvl4pPr>
            <a:lvl5pPr marL="20574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000">
                <a:solidFill>
                  <a:schemeClr val="bg1"/>
                </a:solidFill>
                <a:latin typeface="Calibri" panose="020F0502020204030204" pitchFamily="34" charset="0"/>
              </a:defRPr>
            </a:lvl5pPr>
            <a:lvl6pPr marL="25146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a:buFont typeface="Wingdings" panose="05000000000000000000" pitchFamily="2" charset="2"/>
              <a:buNone/>
              <a:defRPr/>
            </a:pPr>
            <a:r>
              <a:rPr lang="en-US" sz="3600" b="1" kern="0" dirty="0">
                <a:solidFill>
                  <a:srgbClr val="E1471D"/>
                </a:solidFill>
              </a:rPr>
              <a:t>Learning Objectives</a:t>
            </a:r>
          </a:p>
          <a:p>
            <a:pPr>
              <a:spcBef>
                <a:spcPct val="15000"/>
              </a:spcBef>
              <a:buClr>
                <a:schemeClr val="accent6"/>
              </a:buClr>
              <a:buFont typeface="Wingdings" panose="05000000000000000000" pitchFamily="2" charset="2"/>
              <a:buNone/>
              <a:defRPr/>
            </a:pPr>
            <a:r>
              <a:rPr lang="en-US" sz="2600" b="0" kern="0" dirty="0"/>
              <a:t>At the conclusion of this activity, participants should be able to:</a:t>
            </a:r>
          </a:p>
          <a:p>
            <a:pPr lvl="0"/>
            <a:r>
              <a:rPr lang="en-US" sz="2200" b="0" dirty="0"/>
              <a:t>Support patient engagement and decision-making through education and communication</a:t>
            </a:r>
          </a:p>
          <a:p>
            <a:pPr lvl="0"/>
            <a:r>
              <a:rPr lang="en-US" sz="2200" b="0" dirty="0"/>
              <a:t>Explain to patients the current guidelines and clinical findings on individualized therapies for newly diagnosed advanced pancreatic cancer</a:t>
            </a:r>
          </a:p>
          <a:p>
            <a:pPr lvl="0"/>
            <a:r>
              <a:rPr lang="en-US" sz="2200" b="0" dirty="0"/>
              <a:t>Evaluate treatment strategies for patients with advanced pancreatic cancer after progression on first-line systemic therapy based on available data and treatment guidelines</a:t>
            </a:r>
          </a:p>
          <a:p>
            <a:pPr lvl="0"/>
            <a:r>
              <a:rPr lang="en-US" sz="2200" b="0" dirty="0"/>
              <a:t>Discuss the available data and ongoing trials investigating FOLFIRINOX or nab-paclitaxel as neoadjuvant and adjuvant therapy </a:t>
            </a:r>
          </a:p>
          <a:p>
            <a:pPr lvl="0"/>
            <a:r>
              <a:rPr lang="en-US" sz="2200" b="0" dirty="0"/>
              <a:t>Evaluate the available clinical evidence for the use of PARP inhibitors to treat pancreatic ductal adenocarcinoma harboring </a:t>
            </a:r>
            <a:r>
              <a:rPr lang="en-US" sz="2200" b="0" i="1" dirty="0"/>
              <a:t>BRCA1/2 </a:t>
            </a:r>
            <a:r>
              <a:rPr lang="en-US" sz="2200" b="0" dirty="0"/>
              <a:t>or other DNA damage response</a:t>
            </a:r>
            <a:r>
              <a:rPr lang="en-US" sz="2200" b="0" i="1" dirty="0"/>
              <a:t> </a:t>
            </a:r>
            <a:r>
              <a:rPr lang="en-US" sz="2200" b="0" dirty="0"/>
              <a:t>mutations </a:t>
            </a:r>
          </a:p>
          <a:p>
            <a:r>
              <a:rPr lang="en-US" sz="2200" b="0" dirty="0"/>
              <a:t>Manage disease-related and treatment-related symptoms for patients with advanced pancreatic cancer</a:t>
            </a:r>
            <a:endParaRPr lang="en-US" sz="2200" b="0" kern="0" dirty="0"/>
          </a:p>
        </p:txBody>
      </p:sp>
    </p:spTree>
    <p:extLst>
      <p:ext uri="{BB962C8B-B14F-4D97-AF65-F5344CB8AC3E}">
        <p14:creationId xmlns:p14="http://schemas.microsoft.com/office/powerpoint/2010/main" val="2131179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37DEDEE4-3B9B-4DA9-A6FF-606DF62AC0AD}"/>
              </a:ext>
            </a:extLst>
          </p:cNvPr>
          <p:cNvSpPr>
            <a:spLocks noGrp="1" noChangeArrowheads="1"/>
          </p:cNvSpPr>
          <p:nvPr>
            <p:ph type="title"/>
          </p:nvPr>
        </p:nvSpPr>
        <p:spPr/>
        <p:txBody>
          <a:bodyPr/>
          <a:lstStyle/>
          <a:p>
            <a:pPr eaLnBrk="1" hangingPunct="1"/>
            <a:r>
              <a:rPr lang="en-US" altLang="en-US" dirty="0"/>
              <a:t>Accreditation Information</a:t>
            </a:r>
          </a:p>
        </p:txBody>
      </p:sp>
      <p:sp>
        <p:nvSpPr>
          <p:cNvPr id="49155" name="Rectangle 3">
            <a:extLst>
              <a:ext uri="{FF2B5EF4-FFF2-40B4-BE49-F238E27FC236}">
                <a16:creationId xmlns:a16="http://schemas.microsoft.com/office/drawing/2014/main" id="{BBBBFFF0-C614-48F7-8FA6-84B7EC1C7DA3}"/>
              </a:ext>
            </a:extLst>
          </p:cNvPr>
          <p:cNvSpPr>
            <a:spLocks noGrp="1" noChangeArrowheads="1"/>
          </p:cNvSpPr>
          <p:nvPr>
            <p:ph idx="1"/>
          </p:nvPr>
        </p:nvSpPr>
        <p:spPr>
          <a:xfrm>
            <a:off x="604675" y="2250461"/>
            <a:ext cx="11012559" cy="2498514"/>
          </a:xfrm>
        </p:spPr>
        <p:txBody>
          <a:bodyPr/>
          <a:lstStyle/>
          <a:p>
            <a:pPr marL="2054225" indent="0">
              <a:buNone/>
            </a:pPr>
            <a:r>
              <a:rPr lang="en-US" sz="2600" dirty="0"/>
              <a:t>In support of improving patient care, Clinical Care Options, LLC (CCO) is jointly accredited by the Accreditation Council for Continuing Medical Education (ACCME), the Accreditation Council for Pharmacy Education (ACPE), and the American Nurses Credentialing Center (ANCC) to provide continuing education for the healthcare team.</a:t>
            </a:r>
          </a:p>
        </p:txBody>
      </p:sp>
      <p:pic>
        <p:nvPicPr>
          <p:cNvPr id="4" name="Picture 3">
            <a:extLst>
              <a:ext uri="{FF2B5EF4-FFF2-40B4-BE49-F238E27FC236}">
                <a16:creationId xmlns:a16="http://schemas.microsoft.com/office/drawing/2014/main" id="{7513A142-1433-41E4-B02E-C382578772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138" y="2684504"/>
            <a:ext cx="1874111" cy="1242092"/>
          </a:xfrm>
          <a:prstGeom prst="rect">
            <a:avLst/>
          </a:prstGeom>
        </p:spPr>
      </p:pic>
    </p:spTree>
    <p:extLst>
      <p:ext uri="{BB962C8B-B14F-4D97-AF65-F5344CB8AC3E}">
        <p14:creationId xmlns:p14="http://schemas.microsoft.com/office/powerpoint/2010/main" val="23008250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3 - &amp;quot;Title-Arial-36-Bold-Yellow. Title may continue on 2 lines keep text at 36pt&amp;quot;&quot;/&gt;&lt;property id=&quot;20307&quot; value=&quot;257&quot;/&gt;&lt;/object&gt;&lt;object type=&quot;3&quot; unique_id=&quot;10006&quot;&gt;&lt;property id=&quot;20148&quot; value=&quot;5&quot;/&gt;&lt;property id=&quot;20300&quot; value=&quot;Slide 4 - &amp;quot;Text and Margin Consistency&amp;quot;&quot;/&gt;&lt;property id=&quot;20307&quot; value=&quot;267&quot;/&gt;&lt;/object&gt;&lt;object type=&quot;3&quot; unique_id=&quot;10007&quot;&gt;&lt;property id=&quot;20148&quot; value=&quot;5&quot;/&gt;&lt;property id=&quot;20300&quot; value=&quot;Slide 5 - &amp;quot;Transition Title &amp;#x0D;&amp;#x0A;for next topic of discussion &amp;#x0D;&amp;#x0A;or can be used as closer slide &amp;#x0D;&amp;#x0A;(ie: Q&amp;amp;A)&amp;#x0D;&amp;#x0A;(Arial-40-Bold-White-Cent&quot;/&gt;&lt;property id=&quot;20307&quot; value=&quot;261&quot;/&gt;&lt;/object&gt;&lt;object type=&quot;3&quot; unique_id=&quot;10008&quot;&gt;&lt;property id=&quot;20148&quot; value=&quot;5&quot;/&gt;&lt;property id=&quot;20300&quot; value=&quot;Slide 6 - &amp;quot;RGB Pallet&amp;quot;&quot;/&gt;&lt;property id=&quot;20307&quot; value=&quot;258&quot;/&gt;&lt;/object&gt;&lt;object type=&quot;3&quot; unique_id=&quot;10009&quot;&gt;&lt;property id=&quot;20148&quot; value=&quot;5&quot;/&gt;&lt;property id=&quot;20300&quot; value=&quot;Slide 7 - &amp;quot;Example Graph&amp;quot;&quot;/&gt;&lt;property id=&quot;20307&quot; value=&quot;286&quot;/&gt;&lt;/object&gt;&lt;object type=&quot;3&quot; unique_id=&quot;10010&quot;&gt;&lt;property id=&quot;20148&quot; value=&quot;5&quot;/&gt;&lt;property id=&quot;20300&quot; value=&quot;Slide 8 - &amp;quot;Example Graph and Text&amp;quot;&quot;/&gt;&lt;property id=&quot;20307&quot; value=&quot;288&quot;/&gt;&lt;/object&gt;&lt;object type=&quot;3&quot; unique_id=&quot;10011&quot;&gt;&lt;property id=&quot;20148&quot; value=&quot;5&quot;/&gt;&lt;property id=&quot;20300&quot; value=&quot;Slide 9 - &amp;quot;Example Line Graph&amp;quot;&quot;/&gt;&lt;property id=&quot;20307&quot; value=&quot;287&quot;/&gt;&lt;/object&gt;&lt;object type=&quot;3&quot; unique_id=&quot;10012&quot;&gt;&lt;property id=&quot;20148&quot; value=&quot;5&quot;/&gt;&lt;property id=&quot;20300&quot; value=&quot;Slide 10 - &amp;quot;Example Line Graph with Data Values&amp;quot;&quot;/&gt;&lt;property id=&quot;20307&quot; value=&quot;292&quot;/&gt;&lt;/object&gt;&lt;object type=&quot;3&quot; unique_id=&quot;10013&quot;&gt;&lt;property id=&quot;20148&quot; value=&quot;5&quot;/&gt;&lt;property id=&quot;20300&quot; value=&quot;Slide 11 - &amp;quot;Example Line Graph with Color &amp;#x0D;&amp;#x0A;Data Values&amp;quot;&quot;/&gt;&lt;property id=&quot;20307&quot; value=&quot;309&quot;/&gt;&lt;/object&gt;&lt;object type=&quot;3&quot; unique_id=&quot;10014&quot;&gt;&lt;property id=&quot;20148&quot; value=&quot;5&quot;/&gt;&lt;property id=&quot;20300&quot; value=&quot;Slide 12 - &amp;quot;Example Schematic&amp;quot;&quot;/&gt;&lt;property id=&quot;20307&quot; value=&quot;262&quot;/&gt;&lt;/object&gt;&lt;object type=&quot;3&quot; unique_id=&quot;10015&quot;&gt;&lt;property id=&quot;20148&quot; value=&quot;5&quot;/&gt;&lt;property id=&quot;20300&quot; value=&quot;Slide 13 - &amp;quot;Example Schematic Continued&amp;quot;&quot;/&gt;&lt;property id=&quot;20307&quot; value=&quot;263&quot;/&gt;&lt;/object&gt;&lt;object type=&quot;3&quot; unique_id=&quot;10016&quot;&gt;&lt;property id=&quot;20148&quot; value=&quot;5&quot;/&gt;&lt;property id=&quot;20300&quot; value=&quot;Slide 14 - &amp;quot;Example Tables&amp;quot;&quot;/&gt;&lt;property id=&quot;20307&quot; value=&quot;311&quot;/&gt;&lt;/object&gt;&lt;object type=&quot;3&quot; unique_id=&quot;10017&quot;&gt;&lt;property id=&quot;20148&quot; value=&quot;5&quot;/&gt;&lt;property id=&quot;20300&quot; value=&quot;Slide 15 - &amp;quot;Example Tables Continued&amp;quot;&quot;/&gt;&lt;property id=&quot;20307&quot; value=&quot;312&quot;/&gt;&lt;/object&gt;&lt;object type=&quot;3&quot; unique_id=&quot;10018&quot;&gt;&lt;property id=&quot;20148&quot; value=&quot;5&quot;/&gt;&lt;property id=&quot;20300&quot; value=&quot;Slide 16 - &amp;quot;Example Tables Continued&amp;quot;&quot;/&gt;&lt;property id=&quot;20307&quot; value=&quot;313&quot;/&gt;&lt;/object&gt;&lt;object type=&quot;3&quot; unique_id=&quot;10019&quot;&gt;&lt;property id=&quot;20148&quot; value=&quot;5&quot;/&gt;&lt;property id=&quot;20300&quot; value=&quot;Slide 17 - &amp;quot;Example Tables Continued&amp;quot;&quot;/&gt;&lt;property id=&quot;20307&quot; value=&quot;314&quot;/&gt;&lt;/object&gt;&lt;object type=&quot;3&quot; unique_id=&quot;10020&quot;&gt;&lt;property id=&quot;20148&quot; value=&quot;5&quot;/&gt;&lt;property id=&quot;20300&quot; value=&quot;Slide 21 - &amp;quot;Additional Formatting Notes&amp;quot;&quot;/&gt;&lt;property id=&quot;20307&quot; value=&quot;270&quot;/&gt;&lt;/object&gt;&lt;object type=&quot;3&quot; unique_id=&quot;10021&quot;&gt;&lt;property id=&quot;20148&quot; value=&quot;5&quot;/&gt;&lt;property id=&quot;20300&quot; value=&quot;Slide 22 - &amp;quot;“Polish Stage” Notes&amp;quot;&quot;/&gt;&lt;property id=&quot;20307&quot; value=&quot;272&quot;/&gt;&lt;/object&gt;&lt;object type=&quot;3&quot; unique_id=&quot;10022&quot;&gt;&lt;property id=&quot;20148&quot; value=&quot;5&quot;/&gt;&lt;property id=&quot;20300&quot; value=&quot;Slide 23 - &amp;quot;For Black and White Print Slides&amp;quot;&quot;/&gt;&lt;property id=&quot;20307&quot; value=&quot;290&quot;/&gt;&lt;/object&gt;&lt;object type=&quot;3&quot; unique_id=&quot;10023&quot;&gt;&lt;property id=&quot;20148&quot; value=&quot;5&quot;/&gt;&lt;property id=&quot;20300&quot; value=&quot;Slide 24 - &amp;quot;For Black and White Print Slides&amp;quot;&quot;/&gt;&lt;property id=&quot;20307&quot; value=&quot;291&quot;/&gt;&lt;/object&gt;&lt;object type=&quot;3&quot; unique_id=&quot;10024&quot;&gt;&lt;property id=&quot;20148&quot; value=&quot;5&quot;/&gt;&lt;property id=&quot;20300&quot; value=&quot;Slide 25 - &amp;quot;CME Slides for Designer and Editorial Reference…&amp;quot;&quot;/&gt;&lt;property id=&quot;20307&quot; value=&quot;273&quot;/&gt;&lt;/object&gt;&lt;object type=&quot;3&quot; unique_id=&quot;10025&quot;&gt;&lt;property id=&quot;20148&quot; value=&quot;5&quot;/&gt;&lt;property id=&quot;20300&quot; value=&quot;Slide 26 - &amp;quot;About These Slides&amp;quot;&quot;/&gt;&lt;property id=&quot;20307&quot; value=&quot;308&quot;/&gt;&lt;/object&gt;&lt;object type=&quot;3&quot; unique_id=&quot;10026&quot;&gt;&lt;property id=&quot;20148&quot; value=&quot;5&quot;/&gt;&lt;property id=&quot;20300&quot; value=&quot;Slide 27 - &amp;quot;Faculty&amp;quot;&quot;/&gt;&lt;property id=&quot;20307&quot; value=&quot;294&quot;/&gt;&lt;/object&gt;&lt;object type=&quot;3&quot; unique_id=&quot;10027&quot;&gt;&lt;property id=&quot;20148&quot; value=&quot;5&quot;/&gt;&lt;property id=&quot;20300&quot; value=&quot;Slide 28 - &amp;quot;Disclosure of Conflicts of Interest&amp;quot;&quot;/&gt;&lt;property id=&quot;20307&quot; value=&quot;295&quot;/&gt;&lt;/object&gt;&lt;object type=&quot;3&quot; unique_id=&quot;10028&quot;&gt;&lt;property id=&quot;20148&quot; value=&quot;5&quot;/&gt;&lt;property id=&quot;20300&quot; value=&quot;Slide 29 - &amp;quot;Disclosures&amp;quot;&quot;/&gt;&lt;property id=&quot;20307&quot; value=&quot;296&quot;/&gt;&lt;/object&gt;&lt;object type=&quot;3&quot; unique_id=&quot;10029&quot;&gt;&lt;property id=&quot;20148&quot; value=&quot;5&quot;/&gt;&lt;property id=&quot;20300&quot; value=&quot;Slide 30 - &amp;quot;Disclosure of Unlabeled Use&amp;quot;&quot;/&gt;&lt;property id=&quot;20307&quot; value=&quot;297&quot;/&gt;&lt;/object&gt;&lt;object type=&quot;3&quot; unique_id=&quot;10030&quot;&gt;&lt;property id=&quot;20148&quot; value=&quot;5&quot;/&gt;&lt;property id=&quot;20300&quot; value=&quot;Slide 31&quot;/&gt;&lt;property id=&quot;20307&quot; value=&quot;298&quot;/&gt;&lt;/object&gt;&lt;object type=&quot;3&quot; unique_id=&quot;10031&quot;&gt;&lt;property id=&quot;20148&quot; value=&quot;5&quot;/&gt;&lt;property id=&quot;20300&quot; value=&quot;Slide 32 - &amp;quot;Physician Continuing Medical Education&amp;quot;&quot;/&gt;&lt;property id=&quot;20307&quot; value=&quot;299&quot;/&gt;&lt;/object&gt;&lt;object type=&quot;3&quot; unique_id=&quot;10032&quot;&gt;&lt;property id=&quot;20148&quot; value=&quot;5&quot;/&gt;&lt;property id=&quot;20300&quot; value=&quot;Slide 33 - &amp;quot;Pharmacist Continuing Education&amp;quot;&quot;/&gt;&lt;property id=&quot;20307&quot; value=&quot;300&quot;/&gt;&lt;/object&gt;&lt;object type=&quot;3&quot; unique_id=&quot;10033&quot;&gt;&lt;property id=&quot;20148&quot; value=&quot;5&quot;/&gt;&lt;property id=&quot;20300&quot; value=&quot;Slide 34 - &amp;quot;Nursing Continuing Education&amp;quot;&quot;/&gt;&lt;property id=&quot;20307&quot; value=&quot;301&quot;/&gt;&lt;/object&gt;&lt;object type=&quot;3&quot; unique_id=&quot;10034&quot;&gt;&lt;property id=&quot;20148&quot; value=&quot;5&quot;/&gt;&lt;property id=&quot;20300&quot; value=&quot;Slide 35 - &amp;quot;Please review the following important &amp;#x0D;&amp;#x0A;CME information in your handout&amp;quot;&quot;/&gt;&lt;property id=&quot;20307&quot; value=&quot;310&quot;/&gt;&lt;/object&gt;&lt;object type=&quot;3&quot; unique_id=&quot;10036&quot;&gt;&lt;property id=&quot;20148&quot; value=&quot;5&quot;/&gt;&lt;property id=&quot;20300&quot; value=&quot;Slide 37 - &amp;quot;Instructions for Credit&amp;quot;&quot;/&gt;&lt;property id=&quot;20307&quot; value=&quot;303&quot;/&gt;&lt;/object&gt;&lt;object type=&quot;3&quot; unique_id=&quot;10037&quot;&gt;&lt;property id=&quot;20148&quot; value=&quot;5&quot;/&gt;&lt;property id=&quot;20300&quot; value=&quot;Slide 38 - &amp;quot;Now Take the Test . . .&amp;quot;&quot;/&gt;&lt;property id=&quot;20307&quot; value=&quot;304&quot;/&gt;&lt;/object&gt;&lt;object type=&quot;3&quot; unique_id=&quot;10040&quot;&gt;&lt;property id=&quot;20148&quot; value=&quot;5&quot;/&gt;&lt;property id=&quot;20300&quot; value=&quot;Slide 39 - &amp;quot;General Information&amp;quot;&quot;/&gt;&lt;property id=&quot;20307&quot; value=&quot;315&quot;/&gt;&lt;/object&gt;&lt;object type=&quot;3&quot; unique_id=&quot;10041&quot;&gt;&lt;property id=&quot;20148&quot; value=&quot;5&quot;/&gt;&lt;property id=&quot;20300&quot; value=&quot;Slide 40 - &amp;quot;Please review the slide notes &amp;#x0D;&amp;#x0A;for analysis of each study &amp;#x0D;&amp;#x0A;by expert faculty &amp;lt;Insert Name, MD&amp;gt;, &amp;#x0D;&amp;#x0A;and &amp;lt;Insert Name,&quot;/&gt;&lt;property id=&quot;20307&quot; value=&quot;316&quot;/&gt;&lt;/object&gt;&lt;object type=&quot;3&quot; unique_id=&quot;10042&quot;&gt;&lt;property id=&quot;20148&quot; value=&quot;5&quot;/&gt;&lt;property id=&quot;20300&quot; value=&quot;Slide 41 - &amp;quot;Promo Slide Reference&amp;#x0D;&amp;#x0A;(Placed as the last slide in a slideset, &amp;#x0D;&amp;#x0A;if requested)&amp;quot;&quot;/&gt;&lt;property id=&quot;20307&quot; value=&quot;307&quot;/&gt;&lt;/object&gt;&lt;object type=&quot;3&quot; unique_id=&quot;12121&quot;&gt;&lt;property id=&quot;20148&quot; value=&quot;5&quot;/&gt;&lt;property id=&quot;20300&quot; value=&quot;Slide 36 - &amp;quot;Disclaimer&amp;quot;&quot;/&gt;&lt;property id=&quot;20307&quot; value=&quot;317&quot;/&gt;&lt;/object&gt;&lt;object type=&quot;3&quot; unique_id=&quot;12122&quot;&gt;&lt;property id=&quot;20148&quot; value=&quot;5&quot;/&gt;&lt;property id=&quot;20300&quot; value=&quot;Slide 1 - &amp;quot;Title of the program and will possibly take &amp;#x0D;&amp;#x0A;up three lines. It is presented in Arial-39-Bold-White.&amp;quot;&quot;/&gt;&lt;property id=&quot;20307&quot; value=&quot;321&quot;/&gt;&lt;/object&gt;&lt;object type=&quot;3&quot; unique_id=&quot;12123&quot;&gt;&lt;property id=&quot;20148&quot; value=&quot;5&quot;/&gt;&lt;property id=&quot;20300&quot; value=&quot;Slide 2 - &amp;quot;Title of the program and will possibly take up three lines. It is presented in Arial-39-Bold-White.&amp;quot;&quot;/&gt;&lt;property id=&quot;20307&quot; value=&quot;322&quot;/&gt;&lt;/object&gt;&lt;object type=&quot;3&quot; unique_id=&quot;12124&quot;&gt;&lt;property id=&quot;20148&quot; value=&quot;5&quot;/&gt;&lt;property id=&quot;20300&quot; value=&quot;Slide 18 - &amp;quot;Outcomes Analysis: What Did You Learn?&amp;quot;&quot;/&gt;&lt;property id=&quot;20307&quot; value=&quot;324&quot;/&gt;&lt;/object&gt;&lt;object type=&quot;3&quot; unique_id=&quot;12125&quot;&gt;&lt;property id=&quot;20148&quot; value=&quot;5&quot;/&gt;&lt;property id=&quot;20300&quot; value=&quot;Slide 19 - &amp;quot;Outcomes Questions&amp;quot;&quot;/&gt;&lt;property id=&quot;20307&quot; value=&quot;320&quot;/&gt;&lt;/object&gt;&lt;object type=&quot;3&quot; unique_id=&quot;12126&quot;&gt;&lt;property id=&quot;20148&quot; value=&quot;5&quot;/&gt;&lt;property id=&quot;20300&quot; value=&quot;Slide 20 - &amp;quot;How many patients with XXX do you provide care for in a typical week?&amp;quot;&quot;/&gt;&lt;property id=&quot;20307&quot; value=&quot;323&quot;/&gt;&lt;/object&gt;&lt;object type=&quot;3&quot; unique_id=&quot;12127&quot;&gt;&lt;property id=&quot;20148&quot; value=&quot;5&quot;/&gt;&lt;property id=&quot;20300&quot; value=&quot;Slide 42 - &amp;quot;Go Online for More CCO &amp;#x0D;&amp;#x0A;Coverage of XXXXXXXXXXXX!&amp;quot;&quot;/&gt;&lt;property id=&quot;20307&quot; value=&quot;318&quot;/&gt;&lt;/object&gt;&lt;/object&gt;&lt;/object&gt;&lt;/database&gt;"/>
</p:tagLst>
</file>

<file path=ppt/theme/theme1.xml><?xml version="1.0" encoding="utf-8"?>
<a:theme xmlns:a="http://schemas.openxmlformats.org/drawingml/2006/main" name="2017_HTAA_Diabetes">
  <a:themeElements>
    <a:clrScheme name="2018 CCO LIVE">
      <a:dk1>
        <a:srgbClr val="455560"/>
      </a:dk1>
      <a:lt1>
        <a:srgbClr val="FFFFFF"/>
      </a:lt1>
      <a:dk2>
        <a:srgbClr val="000000"/>
      </a:dk2>
      <a:lt2>
        <a:srgbClr val="CDCDCF"/>
      </a:lt2>
      <a:accent1>
        <a:srgbClr val="015873"/>
      </a:accent1>
      <a:accent2>
        <a:srgbClr val="4DA1BB"/>
      </a:accent2>
      <a:accent3>
        <a:srgbClr val="E1471D"/>
      </a:accent3>
      <a:accent4>
        <a:srgbClr val="00823B"/>
      </a:accent4>
      <a:accent5>
        <a:srgbClr val="FDB338"/>
      </a:accent5>
      <a:accent6>
        <a:srgbClr val="682E74"/>
      </a:accent6>
      <a:hlink>
        <a:srgbClr val="E1471D"/>
      </a:hlink>
      <a:folHlink>
        <a:srgbClr val="015873"/>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0">
          <a:solidFill>
            <a:schemeClr val="bg1"/>
          </a:solidFill>
          <a:miter lim="800000"/>
          <a:headEnd/>
          <a:tailEnd/>
        </a:ln>
      </a:spPr>
      <a:bodyPr anchor="b"/>
      <a:lstStyle>
        <a:defPPr algn="ctr" eaLnBrk="1" hangingPunct="1">
          <a:spcBef>
            <a:spcPct val="35000"/>
          </a:spcBef>
          <a:spcAft>
            <a:spcPct val="25000"/>
          </a:spcAft>
          <a:buClr>
            <a:schemeClr val="folHlink"/>
          </a:buClr>
          <a:buNone/>
          <a:defRPr sz="1800" b="0" dirty="0">
            <a:solidFill>
              <a:schemeClr val="tx1"/>
            </a:solidFill>
            <a:latin typeface="Calibri" panose="020F0502020204030204" pitchFamily="34" charset="0"/>
          </a:defRPr>
        </a:defPPr>
      </a:lstStyle>
    </a:spDef>
    <a:lnDef>
      <a:spPr bwMode="auto">
        <a:noFill/>
        <a:ln w="28575" cap="flat" cmpd="sng" algn="ctr">
          <a:solidFill>
            <a:schemeClr val="bg1"/>
          </a:solidFill>
          <a:prstDash val="solid"/>
          <a:round/>
          <a:headEnd type="none" w="med" len="med"/>
          <a:tailEnd type="none" w="med" len="med"/>
        </a:ln>
        <a:effectLst/>
      </a:spPr>
      <a:body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a:spPr>
      <a:bodyPr wrap="square" rtlCol="0">
        <a:spAutoFit/>
      </a:bodyPr>
      <a:lstStyle>
        <a:defPPr algn="l">
          <a:lnSpc>
            <a:spcPct val="100000"/>
          </a:lnSpc>
          <a:spcBef>
            <a:spcPct val="50000"/>
          </a:spcBef>
          <a:spcAft>
            <a:spcPct val="0"/>
          </a:spcAft>
          <a:buClrTx/>
          <a:buFontTx/>
          <a:buNone/>
          <a:defRPr b="0" dirty="0" smtClean="0">
            <a:solidFill>
              <a:schemeClr val="bg1"/>
            </a:solidFill>
            <a:latin typeface="Calibri" panose="020F0502020204030204" pitchFamily="34" charset="0"/>
          </a:defRPr>
        </a:defPPr>
      </a:lstStyle>
    </a:txDef>
  </a:objectDefaults>
  <a:extraClrSchemeLst>
    <a:extraClrScheme>
      <a:clrScheme name="Custom Design 1">
        <a:dk1>
          <a:srgbClr val="CDCDCF"/>
        </a:dk1>
        <a:lt1>
          <a:srgbClr val="FFFFFF"/>
        </a:lt1>
        <a:dk2>
          <a:srgbClr val="09003E"/>
        </a:dk2>
        <a:lt2>
          <a:srgbClr val="F2F23A"/>
        </a:lt2>
        <a:accent1>
          <a:srgbClr val="12AD2B"/>
        </a:accent1>
        <a:accent2>
          <a:srgbClr val="5AAACE"/>
        </a:accent2>
        <a:accent3>
          <a:srgbClr val="AAAAAF"/>
        </a:accent3>
        <a:accent4>
          <a:srgbClr val="DADADA"/>
        </a:accent4>
        <a:accent5>
          <a:srgbClr val="AAD3AC"/>
        </a:accent5>
        <a:accent6>
          <a:srgbClr val="519ABA"/>
        </a:accent6>
        <a:hlink>
          <a:srgbClr val="F6A108"/>
        </a:hlink>
        <a:folHlink>
          <a:srgbClr val="2B85B8"/>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7_HTAA_Diabetes" id="{1367EE62-49C0-41AA-9F7D-AEA8A8F73D1D}" vid="{45DB6FF6-6200-4F3D-90FC-F48B6425275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d54cbe69-32bd-412a-b004-9152f949605e">56M7VY3CDVN5-2117943185-1</_dlc_DocId>
    <_dlc_DocIdUrl xmlns="d54cbe69-32bd-412a-b004-9152f949605e">
      <Url>https://intranet.clinicaloptions.com/mews/oncology/ONS_Pancreatic_Chapter_Series-TU_2020_(PRP3000)/CE_Intro_Slides/_layouts/15/DocIdRedir.aspx?ID=56M7VY3CDVN5-2117943185-1</Url>
      <Description>56M7VY3CDVN5-2117943185-1</Description>
    </_dlc_DocIdUrl>
    <Document_x0020_Category xmlns="5fb15438-42f2-4993-90bc-0845c9f3ed64">Slides - CME Intro</Document_x0020_Category>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87C3CFC6C00D0D49B18B175E83658F33" ma:contentTypeVersion="1" ma:contentTypeDescription="Create a new document." ma:contentTypeScope="" ma:versionID="4ce4c0a298d7a0a5835e8c4a1c9f0681">
  <xsd:schema xmlns:xsd="http://www.w3.org/2001/XMLSchema" xmlns:xs="http://www.w3.org/2001/XMLSchema" xmlns:p="http://schemas.microsoft.com/office/2006/metadata/properties" xmlns:ns2="d54cbe69-32bd-412a-b004-9152f949605e" xmlns:ns3="5fb15438-42f2-4993-90bc-0845c9f3ed64" targetNamespace="http://schemas.microsoft.com/office/2006/metadata/properties" ma:root="true" ma:fieldsID="03eba9e4b8b1920496e71822bfd933b9" ns2:_="" ns3:_="">
    <xsd:import namespace="d54cbe69-32bd-412a-b004-9152f949605e"/>
    <xsd:import namespace="5fb15438-42f2-4993-90bc-0845c9f3ed64"/>
    <xsd:element name="properties">
      <xsd:complexType>
        <xsd:sequence>
          <xsd:element name="documentManagement">
            <xsd:complexType>
              <xsd:all>
                <xsd:element ref="ns2:_dlc_DocId" minOccurs="0"/>
                <xsd:element ref="ns2:_dlc_DocIdUrl" minOccurs="0"/>
                <xsd:element ref="ns2:_dlc_DocIdPersistId" minOccurs="0"/>
                <xsd:element ref="ns3:Document_x0020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4cbe69-32bd-412a-b004-9152f949605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5fb15438-42f2-4993-90bc-0845c9f3ed64" elementFormDefault="qualified">
    <xsd:import namespace="http://schemas.microsoft.com/office/2006/documentManagement/types"/>
    <xsd:import namespace="http://schemas.microsoft.com/office/infopath/2007/PartnerControls"/>
    <xsd:element name="Document_x0020_Category" ma:index="11" nillable="true" ma:displayName="Document Category" ma:internalName="Document_x0020_Category">
      <xsd:simpleType>
        <xsd:restriction base="dms:Choice">
          <xsd:enumeration value="Slides - CME Intr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LongProperties xmlns="http://schemas.microsoft.com/office/2006/metadata/long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A55BC3-5A03-47C2-8EC3-D964C3B5E779}">
  <ds:schemaRefs>
    <ds:schemaRef ds:uri="http://schemas.microsoft.com/office/2006/metadata/properties"/>
    <ds:schemaRef ds:uri="http://schemas.microsoft.com/office/infopath/2007/PartnerControls"/>
    <ds:schemaRef ds:uri="d54cbe69-32bd-412a-b004-9152f949605e"/>
    <ds:schemaRef ds:uri="5fb15438-42f2-4993-90bc-0845c9f3ed64"/>
  </ds:schemaRefs>
</ds:datastoreItem>
</file>

<file path=customXml/itemProps2.xml><?xml version="1.0" encoding="utf-8"?>
<ds:datastoreItem xmlns:ds="http://schemas.openxmlformats.org/officeDocument/2006/customXml" ds:itemID="{30D4E03B-3859-46AF-A8FC-EB04B88F69CB}">
  <ds:schemaRefs>
    <ds:schemaRef ds:uri="http://schemas.microsoft.com/sharepoint/events"/>
  </ds:schemaRefs>
</ds:datastoreItem>
</file>

<file path=customXml/itemProps3.xml><?xml version="1.0" encoding="utf-8"?>
<ds:datastoreItem xmlns:ds="http://schemas.openxmlformats.org/officeDocument/2006/customXml" ds:itemID="{77A50A92-D1AF-42FC-A483-8F0BCF9373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4cbe69-32bd-412a-b004-9152f949605e"/>
    <ds:schemaRef ds:uri="5fb15438-42f2-4993-90bc-0845c9f3ed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5E151B5-E2EE-4BEC-82C3-105A302A3BE7}">
  <ds:schemaRefs>
    <ds:schemaRef ds:uri="http://schemas.microsoft.com/office/2006/metadata/longProperties"/>
  </ds:schemaRefs>
</ds:datastoreItem>
</file>

<file path=customXml/itemProps5.xml><?xml version="1.0" encoding="utf-8"?>
<ds:datastoreItem xmlns:ds="http://schemas.openxmlformats.org/officeDocument/2006/customXml" ds:itemID="{3A18F4D2-3653-4F4F-B917-116198900D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4875</TotalTime>
  <Words>1091</Words>
  <Application>Microsoft Office PowerPoint</Application>
  <PresentationFormat>Widescreen</PresentationFormat>
  <Paragraphs>59</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vt:lpstr>
      <vt:lpstr>Wingdings</vt:lpstr>
      <vt:lpstr>2017_HTAA_Diabetes</vt:lpstr>
      <vt:lpstr>Advances in the Treatment of Pancreatic Cancer: Nursing Education to Optimize Clinical Practice </vt:lpstr>
      <vt:lpstr>Co-Chairs</vt:lpstr>
      <vt:lpstr>Disclosure of Conflicts of Interest</vt:lpstr>
      <vt:lpstr>Faculty Disclosures</vt:lpstr>
      <vt:lpstr>Staff Disclosures</vt:lpstr>
      <vt:lpstr>Disclosure of Unlabeled Use</vt:lpstr>
      <vt:lpstr>PowerPoint Presentation</vt:lpstr>
      <vt:lpstr>PowerPoint Presentation</vt:lpstr>
      <vt:lpstr>Accreditation Information</vt:lpstr>
      <vt:lpstr>Designation of Credit</vt:lpstr>
      <vt:lpstr>PowerPoint Presentation</vt:lpstr>
      <vt:lpstr>Go Online for More CCO  Coverage of Pancreatic Cancer</vt:lpstr>
    </vt:vector>
  </TitlesOfParts>
  <Company>Preferred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Advances in the Treatment of Pancreatic Cancer: Nursing Education to Optimize Clinical Practice and Support Patients in Decision Making</dc:title>
  <dc:creator>Preferred User</dc:creator>
  <cp:lastModifiedBy>Wendy Ballard</cp:lastModifiedBy>
  <cp:revision>593</cp:revision>
  <cp:lastPrinted>2016-09-26T20:21:49Z</cp:lastPrinted>
  <dcterms:created xsi:type="dcterms:W3CDTF">2005-05-27T15:08:01Z</dcterms:created>
  <dcterms:modified xsi:type="dcterms:W3CDTF">2020-09-08T02:56:17Z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gs">
    <vt:lpwstr/>
  </property>
  <property fmtid="{D5CDD505-2E9C-101B-9397-08002B2CF9AE}" pid="3" name="display_urn:schemas-microsoft-com:office:office#Editor">
    <vt:lpwstr>Melanie Couton</vt:lpwstr>
  </property>
  <property fmtid="{D5CDD505-2E9C-101B-9397-08002B2CF9AE}" pid="4" name="display_urn:schemas-microsoft-com:office:office#Author">
    <vt:lpwstr>Melanie Couton</vt:lpwstr>
  </property>
  <property fmtid="{D5CDD505-2E9C-101B-9397-08002B2CF9AE}" pid="5" name="_dlc_DocId">
    <vt:lpwstr>56M7VY3CDVN5-387186687-1</vt:lpwstr>
  </property>
  <property fmtid="{D5CDD505-2E9C-101B-9397-08002B2CF9AE}" pid="6" name="_dlc_DocIdItemGuid">
    <vt:lpwstr>62773c6a-b430-436e-8deb-c41e17e2d9e5</vt:lpwstr>
  </property>
  <property fmtid="{D5CDD505-2E9C-101B-9397-08002B2CF9AE}" pid="7" name="_dlc_DocIdUrl">
    <vt:lpwstr>https://intranet.clinicaloptions.com/mews/oncology/ASH_ALL_Satellite-TU_2016/Template/_layouts/15/DocIdRedir.aspx?ID=56M7VY3CDVN5-387186687-1, 56M7VY3CDVN5-387186687-1</vt:lpwstr>
  </property>
  <property fmtid="{D5CDD505-2E9C-101B-9397-08002B2CF9AE}" pid="8" name="ContentTypeId">
    <vt:lpwstr>0x01010087C3CFC6C00D0D49B18B175E83658F33</vt:lpwstr>
  </property>
</Properties>
</file>