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69" r:id="rId2"/>
    <p:sldId id="288"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70" r:id="rId17"/>
    <p:sldId id="272" r:id="rId18"/>
    <p:sldId id="273" r:id="rId19"/>
    <p:sldId id="274" r:id="rId20"/>
    <p:sldId id="275" r:id="rId21"/>
    <p:sldId id="276" r:id="rId22"/>
    <p:sldId id="277" r:id="rId23"/>
    <p:sldId id="278" r:id="rId24"/>
    <p:sldId id="290" r:id="rId25"/>
    <p:sldId id="279" r:id="rId26"/>
    <p:sldId id="280" r:id="rId27"/>
    <p:sldId id="281" r:id="rId28"/>
    <p:sldId id="282" r:id="rId29"/>
    <p:sldId id="283" r:id="rId30"/>
    <p:sldId id="284" r:id="rId31"/>
    <p:sldId id="291" r:id="rId32"/>
    <p:sldId id="285" r:id="rId33"/>
    <p:sldId id="286" r:id="rId34"/>
    <p:sldId id="287" r:id="rId35"/>
    <p:sldId id="292" r:id="rId36"/>
    <p:sldId id="289"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350" y="66"/>
      </p:cViewPr>
      <p:guideLst/>
    </p:cSldViewPr>
  </p:slideViewPr>
  <p:notesTextViewPr>
    <p:cViewPr>
      <p:scale>
        <a:sx n="1" d="1"/>
        <a:sy n="1" d="1"/>
      </p:scale>
      <p:origin x="0" y="0"/>
    </p:cViewPr>
  </p:notesTextViewPr>
  <p:sorterViewPr>
    <p:cViewPr>
      <p:scale>
        <a:sx n="100" d="100"/>
        <a:sy n="100" d="100"/>
      </p:scale>
      <p:origin x="0" y="-24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9366D6-CF39-4CDF-A38B-D6DF72337DD2}" type="datetimeFigureOut">
              <a:rPr lang="en-US" smtClean="0"/>
              <a:t>8/18/2021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6B58B7-01FE-4908-A928-C8A346918199}" type="slidenum">
              <a:rPr lang="en-US" smtClean="0"/>
              <a:t>‹#›</a:t>
            </a:fld>
            <a:endParaRPr lang="en-US"/>
          </a:p>
        </p:txBody>
      </p:sp>
    </p:spTree>
    <p:extLst>
      <p:ext uri="{BB962C8B-B14F-4D97-AF65-F5344CB8AC3E}">
        <p14:creationId xmlns:p14="http://schemas.microsoft.com/office/powerpoint/2010/main" val="3285484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E4654D-7216-46DF-8B66-10AC08CCEA31}" type="datetime1">
              <a:rPr lang="en-US" smtClean="0"/>
              <a:t>8/18/2021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9A05F-14B6-4DBC-A11D-0E5A13051426}" type="slidenum">
              <a:rPr lang="en-US" smtClean="0"/>
              <a:t>‹#›</a:t>
            </a:fld>
            <a:endParaRPr lang="en-US"/>
          </a:p>
        </p:txBody>
      </p:sp>
    </p:spTree>
    <p:extLst>
      <p:ext uri="{BB962C8B-B14F-4D97-AF65-F5344CB8AC3E}">
        <p14:creationId xmlns:p14="http://schemas.microsoft.com/office/powerpoint/2010/main" val="2528635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2591BF-D23B-438E-8480-3A7BE8B4F940}" type="datetime1">
              <a:rPr lang="en-US" smtClean="0"/>
              <a:t>8/18/2021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9A05F-14B6-4DBC-A11D-0E5A13051426}" type="slidenum">
              <a:rPr lang="en-US" smtClean="0"/>
              <a:t>‹#›</a:t>
            </a:fld>
            <a:endParaRPr lang="en-US"/>
          </a:p>
        </p:txBody>
      </p:sp>
    </p:spTree>
    <p:extLst>
      <p:ext uri="{BB962C8B-B14F-4D97-AF65-F5344CB8AC3E}">
        <p14:creationId xmlns:p14="http://schemas.microsoft.com/office/powerpoint/2010/main" val="185629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DDEE94-C741-4D86-9395-B098205BD0F7}" type="datetime1">
              <a:rPr lang="en-US" smtClean="0"/>
              <a:t>8/18/2021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9A05F-14B6-4DBC-A11D-0E5A13051426}" type="slidenum">
              <a:rPr lang="en-US" smtClean="0"/>
              <a:t>‹#›</a:t>
            </a:fld>
            <a:endParaRPr lang="en-US"/>
          </a:p>
        </p:txBody>
      </p:sp>
    </p:spTree>
    <p:extLst>
      <p:ext uri="{BB962C8B-B14F-4D97-AF65-F5344CB8AC3E}">
        <p14:creationId xmlns:p14="http://schemas.microsoft.com/office/powerpoint/2010/main" val="2720055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9F6AA6-3F16-49F2-B42A-A817CF6EC42B}" type="datetime1">
              <a:rPr lang="en-US" smtClean="0"/>
              <a:t>8/18/2021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9A05F-14B6-4DBC-A11D-0E5A13051426}" type="slidenum">
              <a:rPr lang="en-US" smtClean="0"/>
              <a:t>‹#›</a:t>
            </a:fld>
            <a:endParaRPr lang="en-US"/>
          </a:p>
        </p:txBody>
      </p:sp>
    </p:spTree>
    <p:extLst>
      <p:ext uri="{BB962C8B-B14F-4D97-AF65-F5344CB8AC3E}">
        <p14:creationId xmlns:p14="http://schemas.microsoft.com/office/powerpoint/2010/main" val="3523419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465159-9204-47D9-88CD-CC04238BB9E7}" type="datetime1">
              <a:rPr lang="en-US" smtClean="0"/>
              <a:t>8/18/2021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9A05F-14B6-4DBC-A11D-0E5A13051426}" type="slidenum">
              <a:rPr lang="en-US" smtClean="0"/>
              <a:t>‹#›</a:t>
            </a:fld>
            <a:endParaRPr lang="en-US"/>
          </a:p>
        </p:txBody>
      </p:sp>
    </p:spTree>
    <p:extLst>
      <p:ext uri="{BB962C8B-B14F-4D97-AF65-F5344CB8AC3E}">
        <p14:creationId xmlns:p14="http://schemas.microsoft.com/office/powerpoint/2010/main" val="1455247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C543EB-92BA-4626-A28F-AF8193DEF965}" type="datetime1">
              <a:rPr lang="en-US" smtClean="0"/>
              <a:t>8/18/2021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69A05F-14B6-4DBC-A11D-0E5A13051426}" type="slidenum">
              <a:rPr lang="en-US" smtClean="0"/>
              <a:t>‹#›</a:t>
            </a:fld>
            <a:endParaRPr lang="en-US"/>
          </a:p>
        </p:txBody>
      </p:sp>
    </p:spTree>
    <p:extLst>
      <p:ext uri="{BB962C8B-B14F-4D97-AF65-F5344CB8AC3E}">
        <p14:creationId xmlns:p14="http://schemas.microsoft.com/office/powerpoint/2010/main" val="2571936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FA278E-72A9-462D-A18A-D45BC037DE4F}" type="datetime1">
              <a:rPr lang="en-US" smtClean="0"/>
              <a:t>8/18/2021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69A05F-14B6-4DBC-A11D-0E5A13051426}" type="slidenum">
              <a:rPr lang="en-US" smtClean="0"/>
              <a:t>‹#›</a:t>
            </a:fld>
            <a:endParaRPr lang="en-US"/>
          </a:p>
        </p:txBody>
      </p:sp>
    </p:spTree>
    <p:extLst>
      <p:ext uri="{BB962C8B-B14F-4D97-AF65-F5344CB8AC3E}">
        <p14:creationId xmlns:p14="http://schemas.microsoft.com/office/powerpoint/2010/main" val="1709032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F17736-C757-41CF-AF24-C85369789652}" type="datetime1">
              <a:rPr lang="en-US" smtClean="0"/>
              <a:t>8/18/2021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69A05F-14B6-4DBC-A11D-0E5A13051426}" type="slidenum">
              <a:rPr lang="en-US" smtClean="0"/>
              <a:t>‹#›</a:t>
            </a:fld>
            <a:endParaRPr lang="en-US"/>
          </a:p>
        </p:txBody>
      </p:sp>
    </p:spTree>
    <p:extLst>
      <p:ext uri="{BB962C8B-B14F-4D97-AF65-F5344CB8AC3E}">
        <p14:creationId xmlns:p14="http://schemas.microsoft.com/office/powerpoint/2010/main" val="3961474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503621-54D1-4253-8069-FAF3BAD085F3}" type="datetime1">
              <a:rPr lang="en-US" smtClean="0"/>
              <a:t>8/18/2021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69A05F-14B6-4DBC-A11D-0E5A13051426}" type="slidenum">
              <a:rPr lang="en-US" smtClean="0"/>
              <a:t>‹#›</a:t>
            </a:fld>
            <a:endParaRPr lang="en-US"/>
          </a:p>
        </p:txBody>
      </p:sp>
    </p:spTree>
    <p:extLst>
      <p:ext uri="{BB962C8B-B14F-4D97-AF65-F5344CB8AC3E}">
        <p14:creationId xmlns:p14="http://schemas.microsoft.com/office/powerpoint/2010/main" val="756001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E34C00-BCA1-4D05-A0B4-934AC1E67B8A}" type="datetime1">
              <a:rPr lang="en-US" smtClean="0"/>
              <a:t>8/18/2021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69A05F-14B6-4DBC-A11D-0E5A13051426}" type="slidenum">
              <a:rPr lang="en-US" smtClean="0"/>
              <a:t>‹#›</a:t>
            </a:fld>
            <a:endParaRPr lang="en-US"/>
          </a:p>
        </p:txBody>
      </p:sp>
    </p:spTree>
    <p:extLst>
      <p:ext uri="{BB962C8B-B14F-4D97-AF65-F5344CB8AC3E}">
        <p14:creationId xmlns:p14="http://schemas.microsoft.com/office/powerpoint/2010/main" val="1186302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E9705A-81F2-4BDC-B073-7F8DB8C84BD6}" type="datetime1">
              <a:rPr lang="en-US" smtClean="0"/>
              <a:t>8/18/2021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69A05F-14B6-4DBC-A11D-0E5A13051426}" type="slidenum">
              <a:rPr lang="en-US" smtClean="0"/>
              <a:t>‹#›</a:t>
            </a:fld>
            <a:endParaRPr lang="en-US"/>
          </a:p>
        </p:txBody>
      </p:sp>
    </p:spTree>
    <p:extLst>
      <p:ext uri="{BB962C8B-B14F-4D97-AF65-F5344CB8AC3E}">
        <p14:creationId xmlns:p14="http://schemas.microsoft.com/office/powerpoint/2010/main" val="1934438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FE77EF-F7DF-4D62-89E5-C9DA22F64CD2}" type="datetime1">
              <a:rPr lang="en-US" smtClean="0"/>
              <a:t>8/18/2021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69A05F-14B6-4DBC-A11D-0E5A13051426}" type="slidenum">
              <a:rPr lang="en-US" smtClean="0"/>
              <a:t>‹#›</a:t>
            </a:fld>
            <a:endParaRPr lang="en-US"/>
          </a:p>
        </p:txBody>
      </p:sp>
    </p:spTree>
    <p:extLst>
      <p:ext uri="{BB962C8B-B14F-4D97-AF65-F5344CB8AC3E}">
        <p14:creationId xmlns:p14="http://schemas.microsoft.com/office/powerpoint/2010/main" val="14221641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ls.gov/help/" TargetMode="External"/><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bls.gov/help/" TargetMode="External"/><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bls.gov/help/" TargetMode="Externa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bls.gov/help/" TargetMode="External"/><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www.bls.gov/help/"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bls.gov/help/"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bls.gov/help/" TargetMode="External"/><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bls.gov/help/" TargetMode="External"/><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bls.gov/help/" TargetMode="External"/><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bls.gov/help/" TargetMode="External"/><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bls.gov/help/" TargetMode="External"/><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bls.gov/help/" TargetMode="External"/><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bls.gov/help/" TargetMode="External"/><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www.bls.gov/help/" TargetMode="External"/><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bls.gov/help/" TargetMode="External"/><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www.bls.gov/help/" TargetMode="External"/><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bls.gov/help/" TargetMode="External"/><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bls.gov/help/"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bls.gov/help/" TargetMode="External"/><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www.bls.gov/help/" TargetMode="External"/><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www.bls.gov/help/" TargetMode="External"/><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bls.gov/help/" TargetMode="External"/><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www.bls.gov/help/" TargetMode="External"/><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www.bls.gov/help/" TargetMode="External"/><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bls.gov/help/"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bls.gov/help/"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bls.gov/help/"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bls.gov/help/"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bls.gov/help/"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bls.gov/help/"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0B1395-9B3B-4D1E-BE26-11FA0BED5790}"/>
              </a:ext>
            </a:extLst>
          </p:cNvPr>
          <p:cNvSpPr txBox="1"/>
          <p:nvPr/>
        </p:nvSpPr>
        <p:spPr>
          <a:xfrm>
            <a:off x="909203" y="424934"/>
            <a:ext cx="7325594" cy="830997"/>
          </a:xfrm>
          <a:prstGeom prst="rect">
            <a:avLst/>
          </a:prstGeom>
          <a:noFill/>
        </p:spPr>
        <p:txBody>
          <a:bodyPr wrap="square" rtlCol="0">
            <a:spAutoFit/>
          </a:bodyPr>
          <a:lstStyle/>
          <a:p>
            <a:pPr algn="ctr"/>
            <a:r>
              <a:rPr lang="en-US" sz="2400" dirty="0"/>
              <a:t>OSHA Region II</a:t>
            </a:r>
          </a:p>
          <a:p>
            <a:pPr algn="ctr"/>
            <a:r>
              <a:rPr lang="en-US" sz="2400" dirty="0"/>
              <a:t>Stand-Down for Amputation Awareness and Prevention</a:t>
            </a:r>
          </a:p>
        </p:txBody>
      </p:sp>
      <p:sp>
        <p:nvSpPr>
          <p:cNvPr id="13" name="Rectangle 12">
            <a:extLst>
              <a:ext uri="{FF2B5EF4-FFF2-40B4-BE49-F238E27FC236}">
                <a16:creationId xmlns:a16="http://schemas.microsoft.com/office/drawing/2014/main" id="{180A0FE6-A791-472A-B3CD-3AC3907CA37B}"/>
              </a:ext>
            </a:extLst>
          </p:cNvPr>
          <p:cNvSpPr/>
          <p:nvPr/>
        </p:nvSpPr>
        <p:spPr>
          <a:xfrm>
            <a:off x="753540" y="1652446"/>
            <a:ext cx="7636920" cy="4337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dirty="0"/>
              <a:t>What typically causes new data-gathering?</a:t>
            </a:r>
          </a:p>
          <a:p>
            <a:pPr marL="342900" indent="-342900">
              <a:buFont typeface="Arial" panose="020B0604020202020204" pitchFamily="34" charset="0"/>
              <a:buChar char="•"/>
            </a:pPr>
            <a:r>
              <a:rPr lang="en-US" sz="1700" dirty="0"/>
              <a:t>Your company’s Safety, QA/QC, insurer, OSHA, or other group identifies hazards.</a:t>
            </a:r>
          </a:p>
          <a:p>
            <a:pPr marL="342900" indent="-342900">
              <a:buFont typeface="Arial" panose="020B0604020202020204" pitchFamily="34" charset="0"/>
              <a:buChar char="•"/>
            </a:pPr>
            <a:r>
              <a:rPr lang="en-US" sz="1700" dirty="0"/>
              <a:t>Your company or other entity produces Pre-Task Plans, Job Hazard Analyses, and other risk studies.</a:t>
            </a:r>
          </a:p>
          <a:p>
            <a:pPr marL="342900" indent="-342900">
              <a:buFont typeface="Arial" panose="020B0604020202020204" pitchFamily="34" charset="0"/>
              <a:buChar char="•"/>
            </a:pPr>
            <a:r>
              <a:rPr lang="en-US" sz="1700" dirty="0"/>
              <a:t>Your employees, unions, clients, and/or insurance agent is concerned.</a:t>
            </a:r>
          </a:p>
          <a:p>
            <a:endParaRPr lang="en-US" sz="1700" dirty="0"/>
          </a:p>
          <a:p>
            <a:r>
              <a:rPr lang="en-US" sz="1700" dirty="0"/>
              <a:t>What kinds of questions do you want answered?</a:t>
            </a:r>
          </a:p>
          <a:p>
            <a:pPr marL="342900" indent="-342900">
              <a:buFont typeface="Arial" panose="020B0604020202020204" pitchFamily="34" charset="0"/>
              <a:buChar char="•"/>
            </a:pPr>
            <a:r>
              <a:rPr lang="en-US" sz="1700" dirty="0"/>
              <a:t>Which employees in which demographics are at greater risk? </a:t>
            </a:r>
          </a:p>
          <a:p>
            <a:pPr marL="342900" indent="-342900">
              <a:buFont typeface="Arial" panose="020B0604020202020204" pitchFamily="34" charset="0"/>
              <a:buChar char="•"/>
            </a:pPr>
            <a:r>
              <a:rPr lang="en-US" sz="1700" dirty="0"/>
              <a:t>What incidents are your company’s employees experiencing?</a:t>
            </a:r>
          </a:p>
          <a:p>
            <a:pPr marL="342900" indent="-342900">
              <a:buFont typeface="Arial" panose="020B0604020202020204" pitchFamily="34" charset="0"/>
              <a:buChar char="•"/>
            </a:pPr>
            <a:r>
              <a:rPr lang="en-US" sz="1700" dirty="0"/>
              <a:t>How do they compare with competitors or other employees in your industry?  </a:t>
            </a:r>
          </a:p>
          <a:p>
            <a:pPr marL="342900" indent="-342900">
              <a:buFont typeface="Arial" panose="020B0604020202020204" pitchFamily="34" charset="0"/>
              <a:buChar char="•"/>
            </a:pPr>
            <a:r>
              <a:rPr lang="en-US" sz="1700" dirty="0"/>
              <a:t>Where do you need to spend your time and effort to increase safety in your company?</a:t>
            </a:r>
          </a:p>
          <a:p>
            <a:pPr marL="342900" indent="-342900">
              <a:buFont typeface="Arial" panose="020B0604020202020204" pitchFamily="34" charset="0"/>
              <a:buChar char="•"/>
            </a:pPr>
            <a:r>
              <a:rPr lang="en-US" sz="1700" dirty="0"/>
              <a:t>Where do you want to spend employees’ time and effort to increase safety in your company?</a:t>
            </a:r>
          </a:p>
        </p:txBody>
      </p:sp>
      <p:sp>
        <p:nvSpPr>
          <p:cNvPr id="6" name="TextBox 5">
            <a:extLst>
              <a:ext uri="{FF2B5EF4-FFF2-40B4-BE49-F238E27FC236}">
                <a16:creationId xmlns:a16="http://schemas.microsoft.com/office/drawing/2014/main" id="{C18721B2-E275-4EF9-AC39-86642B051737}"/>
              </a:ext>
            </a:extLst>
          </p:cNvPr>
          <p:cNvSpPr txBox="1"/>
          <p:nvPr/>
        </p:nvSpPr>
        <p:spPr>
          <a:xfrm>
            <a:off x="3165878" y="1268752"/>
            <a:ext cx="2812245" cy="369332"/>
          </a:xfrm>
          <a:prstGeom prst="rect">
            <a:avLst/>
          </a:prstGeom>
          <a:noFill/>
        </p:spPr>
        <p:txBody>
          <a:bodyPr wrap="none" rtlCol="0">
            <a:spAutoFit/>
          </a:bodyPr>
          <a:lstStyle/>
          <a:p>
            <a:r>
              <a:rPr lang="en-US" dirty="0"/>
              <a:t>Finding and Using Your Data</a:t>
            </a:r>
          </a:p>
        </p:txBody>
      </p:sp>
      <p:sp>
        <p:nvSpPr>
          <p:cNvPr id="7" name="Rectangle 6">
            <a:extLst>
              <a:ext uri="{FF2B5EF4-FFF2-40B4-BE49-F238E27FC236}">
                <a16:creationId xmlns:a16="http://schemas.microsoft.com/office/drawing/2014/main" id="{691897A5-6FDA-42C4-AF94-5535B8E309F2}"/>
              </a:ext>
            </a:extLst>
          </p:cNvPr>
          <p:cNvSpPr/>
          <p:nvPr/>
        </p:nvSpPr>
        <p:spPr>
          <a:xfrm>
            <a:off x="614393" y="6102624"/>
            <a:ext cx="5746650" cy="60960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Note that this slide show was created in May of 2021.  Query selections will change in time, and the BLS website may evolve.</a:t>
            </a:r>
          </a:p>
        </p:txBody>
      </p:sp>
      <p:sp>
        <p:nvSpPr>
          <p:cNvPr id="2" name="Slide Number Placeholder 1">
            <a:extLst>
              <a:ext uri="{FF2B5EF4-FFF2-40B4-BE49-F238E27FC236}">
                <a16:creationId xmlns:a16="http://schemas.microsoft.com/office/drawing/2014/main" id="{15095910-B02C-4AD5-B318-59E22D750564}"/>
              </a:ext>
            </a:extLst>
          </p:cNvPr>
          <p:cNvSpPr>
            <a:spLocks noGrp="1"/>
          </p:cNvSpPr>
          <p:nvPr>
            <p:ph type="sldNum" sz="quarter" idx="12"/>
          </p:nvPr>
        </p:nvSpPr>
        <p:spPr/>
        <p:txBody>
          <a:bodyPr/>
          <a:lstStyle/>
          <a:p>
            <a:fld id="{3C69A05F-14B6-4DBC-A11D-0E5A13051426}" type="slidenum">
              <a:rPr lang="en-US" smtClean="0"/>
              <a:t>1</a:t>
            </a:fld>
            <a:endParaRPr lang="en-US"/>
          </a:p>
        </p:txBody>
      </p:sp>
    </p:spTree>
    <p:extLst>
      <p:ext uri="{BB962C8B-B14F-4D97-AF65-F5344CB8AC3E}">
        <p14:creationId xmlns:p14="http://schemas.microsoft.com/office/powerpoint/2010/main" val="1662645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DCDE57-6E65-4480-95CF-690BEA808549}"/>
              </a:ext>
            </a:extLst>
          </p:cNvPr>
          <p:cNvPicPr>
            <a:picLocks noChangeAspect="1"/>
          </p:cNvPicPr>
          <p:nvPr/>
        </p:nvPicPr>
        <p:blipFill>
          <a:blip r:embed="rId2"/>
          <a:stretch>
            <a:fillRect/>
          </a:stretch>
        </p:blipFill>
        <p:spPr>
          <a:xfrm>
            <a:off x="853117" y="2044520"/>
            <a:ext cx="7437765" cy="3670110"/>
          </a:xfrm>
          <a:prstGeom prst="rect">
            <a:avLst/>
          </a:prstGeom>
        </p:spPr>
      </p:pic>
      <p:sp>
        <p:nvSpPr>
          <p:cNvPr id="4" name="TextBox 3">
            <a:extLst>
              <a:ext uri="{FF2B5EF4-FFF2-40B4-BE49-F238E27FC236}">
                <a16:creationId xmlns:a16="http://schemas.microsoft.com/office/drawing/2014/main" id="{870B1395-9B3B-4D1E-BE26-11FA0BED5790}"/>
              </a:ext>
            </a:extLst>
          </p:cNvPr>
          <p:cNvSpPr txBox="1"/>
          <p:nvPr/>
        </p:nvSpPr>
        <p:spPr>
          <a:xfrm>
            <a:off x="909203" y="424934"/>
            <a:ext cx="7325594" cy="830997"/>
          </a:xfrm>
          <a:prstGeom prst="rect">
            <a:avLst/>
          </a:prstGeom>
          <a:noFill/>
        </p:spPr>
        <p:txBody>
          <a:bodyPr wrap="square" rtlCol="0">
            <a:spAutoFit/>
          </a:bodyPr>
          <a:lstStyle/>
          <a:p>
            <a:pPr algn="ctr"/>
            <a:r>
              <a:rPr lang="en-US" sz="2400" dirty="0"/>
              <a:t>OSHA Region II</a:t>
            </a:r>
          </a:p>
          <a:p>
            <a:pPr algn="ctr"/>
            <a:r>
              <a:rPr lang="en-US" sz="2400" dirty="0"/>
              <a:t>Stand-Down for Amputation Awareness and Prevention</a:t>
            </a:r>
          </a:p>
        </p:txBody>
      </p:sp>
      <p:sp>
        <p:nvSpPr>
          <p:cNvPr id="6" name="TextBox 5">
            <a:extLst>
              <a:ext uri="{FF2B5EF4-FFF2-40B4-BE49-F238E27FC236}">
                <a16:creationId xmlns:a16="http://schemas.microsoft.com/office/drawing/2014/main" id="{C18721B2-E275-4EF9-AC39-86642B051737}"/>
              </a:ext>
            </a:extLst>
          </p:cNvPr>
          <p:cNvSpPr txBox="1"/>
          <p:nvPr/>
        </p:nvSpPr>
        <p:spPr>
          <a:xfrm>
            <a:off x="3165878" y="1268752"/>
            <a:ext cx="2812245" cy="369332"/>
          </a:xfrm>
          <a:prstGeom prst="rect">
            <a:avLst/>
          </a:prstGeom>
          <a:noFill/>
        </p:spPr>
        <p:txBody>
          <a:bodyPr wrap="none" rtlCol="0">
            <a:spAutoFit/>
          </a:bodyPr>
          <a:lstStyle/>
          <a:p>
            <a:r>
              <a:rPr lang="en-US" dirty="0"/>
              <a:t>Finding and Using Your Data</a:t>
            </a:r>
          </a:p>
        </p:txBody>
      </p:sp>
      <p:cxnSp>
        <p:nvCxnSpPr>
          <p:cNvPr id="10" name="Straight Arrow Connector 9">
            <a:extLst>
              <a:ext uri="{FF2B5EF4-FFF2-40B4-BE49-F238E27FC236}">
                <a16:creationId xmlns:a16="http://schemas.microsoft.com/office/drawing/2014/main" id="{13D50F27-80D6-42AF-A493-DC4577820E3D}"/>
              </a:ext>
            </a:extLst>
          </p:cNvPr>
          <p:cNvCxnSpPr>
            <a:cxnSpLocks/>
            <a:stCxn id="9" idx="1"/>
          </p:cNvCxnSpPr>
          <p:nvPr/>
        </p:nvCxnSpPr>
        <p:spPr>
          <a:xfrm flipH="1" flipV="1">
            <a:off x="2098431" y="4736123"/>
            <a:ext cx="428556" cy="91636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F108DDC-C77C-4836-B351-10D65568D676}"/>
              </a:ext>
            </a:extLst>
          </p:cNvPr>
          <p:cNvSpPr/>
          <p:nvPr/>
        </p:nvSpPr>
        <p:spPr>
          <a:xfrm>
            <a:off x="2526987" y="5358083"/>
            <a:ext cx="5146430" cy="5888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10) Click on the “Area Selection Arrow” and then “All U.S.” or a State or Territory for your inquiry - For this exercise, let’s select N.J.</a:t>
            </a:r>
          </a:p>
        </p:txBody>
      </p:sp>
      <p:cxnSp>
        <p:nvCxnSpPr>
          <p:cNvPr id="15" name="Straight Arrow Connector 14">
            <a:extLst>
              <a:ext uri="{FF2B5EF4-FFF2-40B4-BE49-F238E27FC236}">
                <a16:creationId xmlns:a16="http://schemas.microsoft.com/office/drawing/2014/main" id="{C8E56D3E-9065-45C9-802F-5DD28FEBD2D9}"/>
              </a:ext>
            </a:extLst>
          </p:cNvPr>
          <p:cNvCxnSpPr>
            <a:cxnSpLocks/>
            <a:stCxn id="20" idx="1"/>
          </p:cNvCxnSpPr>
          <p:nvPr/>
        </p:nvCxnSpPr>
        <p:spPr>
          <a:xfrm flipH="1" flipV="1">
            <a:off x="2822707" y="4736122"/>
            <a:ext cx="428556" cy="29440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6B16B2B-4548-49A7-9213-A7F53A337772}"/>
              </a:ext>
            </a:extLst>
          </p:cNvPr>
          <p:cNvSpPr/>
          <p:nvPr/>
        </p:nvSpPr>
        <p:spPr>
          <a:xfrm>
            <a:off x="3251263" y="4736122"/>
            <a:ext cx="5752060" cy="588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11) Click on the “Start Year Selection Arrow” and then “Single-Year” or another beginning year for your inquiry - For this exercise, let’s select 2016</a:t>
            </a:r>
          </a:p>
        </p:txBody>
      </p:sp>
      <p:cxnSp>
        <p:nvCxnSpPr>
          <p:cNvPr id="21" name="Straight Arrow Connector 20">
            <a:extLst>
              <a:ext uri="{FF2B5EF4-FFF2-40B4-BE49-F238E27FC236}">
                <a16:creationId xmlns:a16="http://schemas.microsoft.com/office/drawing/2014/main" id="{1B57F3B3-F8E1-4892-85AE-FB4063795C0C}"/>
              </a:ext>
            </a:extLst>
          </p:cNvPr>
          <p:cNvCxnSpPr>
            <a:cxnSpLocks/>
            <a:stCxn id="22" idx="1"/>
          </p:cNvCxnSpPr>
          <p:nvPr/>
        </p:nvCxnSpPr>
        <p:spPr>
          <a:xfrm flipH="1" flipV="1">
            <a:off x="1470583" y="4940083"/>
            <a:ext cx="820052" cy="122600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9596917B-3974-4BAD-B493-5497B188E5C6}"/>
              </a:ext>
            </a:extLst>
          </p:cNvPr>
          <p:cNvSpPr/>
          <p:nvPr/>
        </p:nvSpPr>
        <p:spPr>
          <a:xfrm>
            <a:off x="2290635" y="5989562"/>
            <a:ext cx="2136148" cy="353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12) Click “Continue”</a:t>
            </a:r>
          </a:p>
        </p:txBody>
      </p:sp>
      <p:sp>
        <p:nvSpPr>
          <p:cNvPr id="11" name="TextBox 10">
            <a:extLst>
              <a:ext uri="{FF2B5EF4-FFF2-40B4-BE49-F238E27FC236}">
                <a16:creationId xmlns:a16="http://schemas.microsoft.com/office/drawing/2014/main" id="{483B6004-7292-43C4-ACE7-C1CA0DB5DADD}"/>
              </a:ext>
            </a:extLst>
          </p:cNvPr>
          <p:cNvSpPr txBox="1"/>
          <p:nvPr/>
        </p:nvSpPr>
        <p:spPr>
          <a:xfrm>
            <a:off x="652984" y="6239988"/>
            <a:ext cx="619080" cy="369332"/>
          </a:xfrm>
          <a:prstGeom prst="rect">
            <a:avLst/>
          </a:prstGeom>
          <a:solidFill>
            <a:srgbClr val="FFFF00"/>
          </a:solidFill>
        </p:spPr>
        <p:txBody>
          <a:bodyPr wrap="none" rtlCol="0">
            <a:spAutoFit/>
          </a:bodyPr>
          <a:lstStyle/>
          <a:p>
            <a:r>
              <a:rPr lang="en-US" dirty="0">
                <a:solidFill>
                  <a:srgbClr val="954F72"/>
                </a:solidFill>
                <a:hlinkClick r:id="rId3"/>
              </a:rPr>
              <a:t>Help</a:t>
            </a:r>
            <a:endParaRPr lang="en-US" dirty="0">
              <a:solidFill>
                <a:schemeClr val="bg1"/>
              </a:solidFill>
            </a:endParaRPr>
          </a:p>
        </p:txBody>
      </p:sp>
      <p:sp>
        <p:nvSpPr>
          <p:cNvPr id="3" name="Slide Number Placeholder 2">
            <a:extLst>
              <a:ext uri="{FF2B5EF4-FFF2-40B4-BE49-F238E27FC236}">
                <a16:creationId xmlns:a16="http://schemas.microsoft.com/office/drawing/2014/main" id="{92AED12D-C63E-47A9-8BC1-2DDF9E307F35}"/>
              </a:ext>
            </a:extLst>
          </p:cNvPr>
          <p:cNvSpPr>
            <a:spLocks noGrp="1"/>
          </p:cNvSpPr>
          <p:nvPr>
            <p:ph type="sldNum" sz="quarter" idx="12"/>
          </p:nvPr>
        </p:nvSpPr>
        <p:spPr/>
        <p:txBody>
          <a:bodyPr/>
          <a:lstStyle/>
          <a:p>
            <a:fld id="{3C69A05F-14B6-4DBC-A11D-0E5A13051426}" type="slidenum">
              <a:rPr lang="en-US" smtClean="0"/>
              <a:t>10</a:t>
            </a:fld>
            <a:endParaRPr lang="en-US"/>
          </a:p>
        </p:txBody>
      </p:sp>
    </p:spTree>
    <p:extLst>
      <p:ext uri="{BB962C8B-B14F-4D97-AF65-F5344CB8AC3E}">
        <p14:creationId xmlns:p14="http://schemas.microsoft.com/office/powerpoint/2010/main" val="2016593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9551EF-F129-480F-91F9-866A4938CC97}"/>
              </a:ext>
            </a:extLst>
          </p:cNvPr>
          <p:cNvPicPr>
            <a:picLocks noChangeAspect="1"/>
          </p:cNvPicPr>
          <p:nvPr/>
        </p:nvPicPr>
        <p:blipFill>
          <a:blip r:embed="rId2"/>
          <a:stretch>
            <a:fillRect/>
          </a:stretch>
        </p:blipFill>
        <p:spPr>
          <a:xfrm>
            <a:off x="648626" y="1773815"/>
            <a:ext cx="5145470" cy="4560203"/>
          </a:xfrm>
          <a:prstGeom prst="rect">
            <a:avLst/>
          </a:prstGeom>
        </p:spPr>
      </p:pic>
      <p:sp>
        <p:nvSpPr>
          <p:cNvPr id="4" name="TextBox 3">
            <a:extLst>
              <a:ext uri="{FF2B5EF4-FFF2-40B4-BE49-F238E27FC236}">
                <a16:creationId xmlns:a16="http://schemas.microsoft.com/office/drawing/2014/main" id="{870B1395-9B3B-4D1E-BE26-11FA0BED5790}"/>
              </a:ext>
            </a:extLst>
          </p:cNvPr>
          <p:cNvSpPr txBox="1"/>
          <p:nvPr/>
        </p:nvSpPr>
        <p:spPr>
          <a:xfrm>
            <a:off x="909203" y="424934"/>
            <a:ext cx="7325594" cy="830997"/>
          </a:xfrm>
          <a:prstGeom prst="rect">
            <a:avLst/>
          </a:prstGeom>
          <a:noFill/>
        </p:spPr>
        <p:txBody>
          <a:bodyPr wrap="square" rtlCol="0">
            <a:spAutoFit/>
          </a:bodyPr>
          <a:lstStyle/>
          <a:p>
            <a:pPr algn="ctr"/>
            <a:r>
              <a:rPr lang="en-US" sz="2400" dirty="0"/>
              <a:t>OSHA Region II</a:t>
            </a:r>
          </a:p>
          <a:p>
            <a:pPr algn="ctr"/>
            <a:r>
              <a:rPr lang="en-US" sz="2400" dirty="0"/>
              <a:t>Stand-Down for Amputation Awareness and Prevention</a:t>
            </a:r>
          </a:p>
        </p:txBody>
      </p:sp>
      <p:sp>
        <p:nvSpPr>
          <p:cNvPr id="6" name="TextBox 5">
            <a:extLst>
              <a:ext uri="{FF2B5EF4-FFF2-40B4-BE49-F238E27FC236}">
                <a16:creationId xmlns:a16="http://schemas.microsoft.com/office/drawing/2014/main" id="{C18721B2-E275-4EF9-AC39-86642B051737}"/>
              </a:ext>
            </a:extLst>
          </p:cNvPr>
          <p:cNvSpPr txBox="1"/>
          <p:nvPr/>
        </p:nvSpPr>
        <p:spPr>
          <a:xfrm>
            <a:off x="3165878" y="1268752"/>
            <a:ext cx="2812245" cy="369332"/>
          </a:xfrm>
          <a:prstGeom prst="rect">
            <a:avLst/>
          </a:prstGeom>
          <a:noFill/>
        </p:spPr>
        <p:txBody>
          <a:bodyPr wrap="none" rtlCol="0">
            <a:spAutoFit/>
          </a:bodyPr>
          <a:lstStyle/>
          <a:p>
            <a:r>
              <a:rPr lang="en-US" dirty="0"/>
              <a:t>Finding and Using Your Data</a:t>
            </a:r>
          </a:p>
        </p:txBody>
      </p:sp>
      <p:cxnSp>
        <p:nvCxnSpPr>
          <p:cNvPr id="10" name="Straight Arrow Connector 9">
            <a:extLst>
              <a:ext uri="{FF2B5EF4-FFF2-40B4-BE49-F238E27FC236}">
                <a16:creationId xmlns:a16="http://schemas.microsoft.com/office/drawing/2014/main" id="{13D50F27-80D6-42AF-A493-DC4577820E3D}"/>
              </a:ext>
            </a:extLst>
          </p:cNvPr>
          <p:cNvCxnSpPr>
            <a:cxnSpLocks/>
            <a:stCxn id="9" idx="1"/>
          </p:cNvCxnSpPr>
          <p:nvPr/>
        </p:nvCxnSpPr>
        <p:spPr>
          <a:xfrm flipH="1" flipV="1">
            <a:off x="1887415" y="4703002"/>
            <a:ext cx="1820308" cy="8117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F108DDC-C77C-4836-B351-10D65568D676}"/>
              </a:ext>
            </a:extLst>
          </p:cNvPr>
          <p:cNvSpPr/>
          <p:nvPr/>
        </p:nvSpPr>
        <p:spPr>
          <a:xfrm>
            <a:off x="3707723" y="4489766"/>
            <a:ext cx="5146430" cy="5888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14) Select sort by “Name or Description” or “Number”. For this exercise, let’s select “Name or Description”</a:t>
            </a:r>
          </a:p>
        </p:txBody>
      </p:sp>
      <p:cxnSp>
        <p:nvCxnSpPr>
          <p:cNvPr id="15" name="Straight Arrow Connector 14">
            <a:extLst>
              <a:ext uri="{FF2B5EF4-FFF2-40B4-BE49-F238E27FC236}">
                <a16:creationId xmlns:a16="http://schemas.microsoft.com/office/drawing/2014/main" id="{C8E56D3E-9065-45C9-802F-5DD28FEBD2D9}"/>
              </a:ext>
            </a:extLst>
          </p:cNvPr>
          <p:cNvCxnSpPr>
            <a:cxnSpLocks/>
            <a:stCxn id="20" idx="1"/>
          </p:cNvCxnSpPr>
          <p:nvPr/>
        </p:nvCxnSpPr>
        <p:spPr>
          <a:xfrm flipH="1">
            <a:off x="2183189" y="4093674"/>
            <a:ext cx="918904" cy="24255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6B16B2B-4548-49A7-9213-A7F53A337772}"/>
              </a:ext>
            </a:extLst>
          </p:cNvPr>
          <p:cNvSpPr/>
          <p:nvPr/>
        </p:nvSpPr>
        <p:spPr>
          <a:xfrm>
            <a:off x="3102093" y="3799267"/>
            <a:ext cx="5752060" cy="588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13) “Characteristic Type” gives a wealth of choices to select, depending on your inquiry. For this exercise, let’s select “Occupation”</a:t>
            </a:r>
          </a:p>
        </p:txBody>
      </p:sp>
      <p:cxnSp>
        <p:nvCxnSpPr>
          <p:cNvPr id="21" name="Straight Arrow Connector 20">
            <a:extLst>
              <a:ext uri="{FF2B5EF4-FFF2-40B4-BE49-F238E27FC236}">
                <a16:creationId xmlns:a16="http://schemas.microsoft.com/office/drawing/2014/main" id="{1B57F3B3-F8E1-4892-85AE-FB4063795C0C}"/>
              </a:ext>
            </a:extLst>
          </p:cNvPr>
          <p:cNvCxnSpPr>
            <a:cxnSpLocks/>
            <a:stCxn id="22" idx="1"/>
          </p:cNvCxnSpPr>
          <p:nvPr/>
        </p:nvCxnSpPr>
        <p:spPr>
          <a:xfrm flipH="1" flipV="1">
            <a:off x="1229883" y="5030529"/>
            <a:ext cx="953306" cy="137469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9596917B-3974-4BAD-B493-5497B188E5C6}"/>
              </a:ext>
            </a:extLst>
          </p:cNvPr>
          <p:cNvSpPr/>
          <p:nvPr/>
        </p:nvSpPr>
        <p:spPr>
          <a:xfrm>
            <a:off x="2183189" y="6228696"/>
            <a:ext cx="2136148" cy="353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15) Click “Continue”</a:t>
            </a:r>
          </a:p>
        </p:txBody>
      </p:sp>
      <p:sp>
        <p:nvSpPr>
          <p:cNvPr id="11" name="TextBox 10">
            <a:extLst>
              <a:ext uri="{FF2B5EF4-FFF2-40B4-BE49-F238E27FC236}">
                <a16:creationId xmlns:a16="http://schemas.microsoft.com/office/drawing/2014/main" id="{9D03002F-512B-4C50-814E-C7CED92FDF37}"/>
              </a:ext>
            </a:extLst>
          </p:cNvPr>
          <p:cNvSpPr txBox="1"/>
          <p:nvPr/>
        </p:nvSpPr>
        <p:spPr>
          <a:xfrm>
            <a:off x="652984" y="6239988"/>
            <a:ext cx="619080" cy="369332"/>
          </a:xfrm>
          <a:prstGeom prst="rect">
            <a:avLst/>
          </a:prstGeom>
          <a:solidFill>
            <a:srgbClr val="FFFF00"/>
          </a:solidFill>
        </p:spPr>
        <p:txBody>
          <a:bodyPr wrap="none" rtlCol="0">
            <a:spAutoFit/>
          </a:bodyPr>
          <a:lstStyle/>
          <a:p>
            <a:r>
              <a:rPr lang="en-US" dirty="0">
                <a:solidFill>
                  <a:srgbClr val="954F72"/>
                </a:solidFill>
                <a:hlinkClick r:id="rId3"/>
              </a:rPr>
              <a:t>Help</a:t>
            </a:r>
            <a:endParaRPr lang="en-US" dirty="0">
              <a:solidFill>
                <a:schemeClr val="bg1"/>
              </a:solidFill>
            </a:endParaRPr>
          </a:p>
        </p:txBody>
      </p:sp>
      <p:sp>
        <p:nvSpPr>
          <p:cNvPr id="5" name="Slide Number Placeholder 4">
            <a:extLst>
              <a:ext uri="{FF2B5EF4-FFF2-40B4-BE49-F238E27FC236}">
                <a16:creationId xmlns:a16="http://schemas.microsoft.com/office/drawing/2014/main" id="{B20A8E46-7978-4EDB-A5C4-C927F09402CE}"/>
              </a:ext>
            </a:extLst>
          </p:cNvPr>
          <p:cNvSpPr>
            <a:spLocks noGrp="1"/>
          </p:cNvSpPr>
          <p:nvPr>
            <p:ph type="sldNum" sz="quarter" idx="12"/>
          </p:nvPr>
        </p:nvSpPr>
        <p:spPr/>
        <p:txBody>
          <a:bodyPr/>
          <a:lstStyle/>
          <a:p>
            <a:fld id="{3C69A05F-14B6-4DBC-A11D-0E5A13051426}" type="slidenum">
              <a:rPr lang="en-US" smtClean="0"/>
              <a:t>11</a:t>
            </a:fld>
            <a:endParaRPr lang="en-US"/>
          </a:p>
        </p:txBody>
      </p:sp>
    </p:spTree>
    <p:extLst>
      <p:ext uri="{BB962C8B-B14F-4D97-AF65-F5344CB8AC3E}">
        <p14:creationId xmlns:p14="http://schemas.microsoft.com/office/powerpoint/2010/main" val="2752937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EB44D8-0C2E-48FC-BFA7-B79253358C0D}"/>
              </a:ext>
            </a:extLst>
          </p:cNvPr>
          <p:cNvPicPr>
            <a:picLocks noChangeAspect="1"/>
          </p:cNvPicPr>
          <p:nvPr/>
        </p:nvPicPr>
        <p:blipFill>
          <a:blip r:embed="rId2"/>
          <a:stretch>
            <a:fillRect/>
          </a:stretch>
        </p:blipFill>
        <p:spPr>
          <a:xfrm>
            <a:off x="510924" y="1847393"/>
            <a:ext cx="4730906" cy="4170025"/>
          </a:xfrm>
          <a:prstGeom prst="rect">
            <a:avLst/>
          </a:prstGeom>
        </p:spPr>
      </p:pic>
      <p:sp>
        <p:nvSpPr>
          <p:cNvPr id="4" name="TextBox 3">
            <a:extLst>
              <a:ext uri="{FF2B5EF4-FFF2-40B4-BE49-F238E27FC236}">
                <a16:creationId xmlns:a16="http://schemas.microsoft.com/office/drawing/2014/main" id="{870B1395-9B3B-4D1E-BE26-11FA0BED5790}"/>
              </a:ext>
            </a:extLst>
          </p:cNvPr>
          <p:cNvSpPr txBox="1"/>
          <p:nvPr/>
        </p:nvSpPr>
        <p:spPr>
          <a:xfrm>
            <a:off x="909203" y="424934"/>
            <a:ext cx="7325594" cy="830997"/>
          </a:xfrm>
          <a:prstGeom prst="rect">
            <a:avLst/>
          </a:prstGeom>
          <a:noFill/>
        </p:spPr>
        <p:txBody>
          <a:bodyPr wrap="square" rtlCol="0">
            <a:spAutoFit/>
          </a:bodyPr>
          <a:lstStyle/>
          <a:p>
            <a:pPr algn="ctr"/>
            <a:r>
              <a:rPr lang="en-US" sz="2400" dirty="0"/>
              <a:t>OSHA Region II</a:t>
            </a:r>
          </a:p>
          <a:p>
            <a:pPr algn="ctr"/>
            <a:r>
              <a:rPr lang="en-US" sz="2400" dirty="0"/>
              <a:t>Stand-Down for Amputation Awareness and Prevention</a:t>
            </a:r>
          </a:p>
        </p:txBody>
      </p:sp>
      <p:sp>
        <p:nvSpPr>
          <p:cNvPr id="6" name="TextBox 5">
            <a:extLst>
              <a:ext uri="{FF2B5EF4-FFF2-40B4-BE49-F238E27FC236}">
                <a16:creationId xmlns:a16="http://schemas.microsoft.com/office/drawing/2014/main" id="{C18721B2-E275-4EF9-AC39-86642B051737}"/>
              </a:ext>
            </a:extLst>
          </p:cNvPr>
          <p:cNvSpPr txBox="1"/>
          <p:nvPr/>
        </p:nvSpPr>
        <p:spPr>
          <a:xfrm>
            <a:off x="3165878" y="1268752"/>
            <a:ext cx="2812245" cy="369332"/>
          </a:xfrm>
          <a:prstGeom prst="rect">
            <a:avLst/>
          </a:prstGeom>
          <a:noFill/>
        </p:spPr>
        <p:txBody>
          <a:bodyPr wrap="none" rtlCol="0">
            <a:spAutoFit/>
          </a:bodyPr>
          <a:lstStyle/>
          <a:p>
            <a:r>
              <a:rPr lang="en-US" dirty="0"/>
              <a:t>Finding and Using Your Data</a:t>
            </a:r>
          </a:p>
        </p:txBody>
      </p:sp>
      <p:cxnSp>
        <p:nvCxnSpPr>
          <p:cNvPr id="10" name="Straight Arrow Connector 9">
            <a:extLst>
              <a:ext uri="{FF2B5EF4-FFF2-40B4-BE49-F238E27FC236}">
                <a16:creationId xmlns:a16="http://schemas.microsoft.com/office/drawing/2014/main" id="{13D50F27-80D6-42AF-A493-DC4577820E3D}"/>
              </a:ext>
            </a:extLst>
          </p:cNvPr>
          <p:cNvCxnSpPr>
            <a:cxnSpLocks/>
            <a:stCxn id="9" idx="1"/>
          </p:cNvCxnSpPr>
          <p:nvPr/>
        </p:nvCxnSpPr>
        <p:spPr>
          <a:xfrm flipH="1" flipV="1">
            <a:off x="2461847" y="4778784"/>
            <a:ext cx="1245876" cy="6511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F108DDC-C77C-4836-B351-10D65568D676}"/>
              </a:ext>
            </a:extLst>
          </p:cNvPr>
          <p:cNvSpPr/>
          <p:nvPr/>
        </p:nvSpPr>
        <p:spPr>
          <a:xfrm>
            <a:off x="3707723" y="4549493"/>
            <a:ext cx="3068215" cy="5888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17) Select “Ownership Type”. For this exercise, let’s select “Private Industry”</a:t>
            </a:r>
          </a:p>
        </p:txBody>
      </p:sp>
      <p:cxnSp>
        <p:nvCxnSpPr>
          <p:cNvPr id="15" name="Straight Arrow Connector 14">
            <a:extLst>
              <a:ext uri="{FF2B5EF4-FFF2-40B4-BE49-F238E27FC236}">
                <a16:creationId xmlns:a16="http://schemas.microsoft.com/office/drawing/2014/main" id="{C8E56D3E-9065-45C9-802F-5DD28FEBD2D9}"/>
              </a:ext>
            </a:extLst>
          </p:cNvPr>
          <p:cNvCxnSpPr>
            <a:cxnSpLocks/>
            <a:stCxn id="20" idx="1"/>
          </p:cNvCxnSpPr>
          <p:nvPr/>
        </p:nvCxnSpPr>
        <p:spPr>
          <a:xfrm flipH="1">
            <a:off x="2183189" y="4093674"/>
            <a:ext cx="918904" cy="24255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6B16B2B-4548-49A7-9213-A7F53A337772}"/>
              </a:ext>
            </a:extLst>
          </p:cNvPr>
          <p:cNvSpPr/>
          <p:nvPr/>
        </p:nvSpPr>
        <p:spPr>
          <a:xfrm>
            <a:off x="3102093" y="3799267"/>
            <a:ext cx="5752060" cy="588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16) “</a:t>
            </a:r>
            <a:r>
              <a:rPr lang="en-US" sz="1400" dirty="0" err="1"/>
              <a:t>Subcharacteristic</a:t>
            </a:r>
            <a:r>
              <a:rPr lang="en-US" sz="1400" dirty="0"/>
              <a:t>” lets one focus on their work type.  For this exercise, let’s select “Bus and truck mechanics and diesel engine specialists”</a:t>
            </a:r>
          </a:p>
        </p:txBody>
      </p:sp>
      <p:cxnSp>
        <p:nvCxnSpPr>
          <p:cNvPr id="21" name="Straight Arrow Connector 20">
            <a:extLst>
              <a:ext uri="{FF2B5EF4-FFF2-40B4-BE49-F238E27FC236}">
                <a16:creationId xmlns:a16="http://schemas.microsoft.com/office/drawing/2014/main" id="{1B57F3B3-F8E1-4892-85AE-FB4063795C0C}"/>
              </a:ext>
            </a:extLst>
          </p:cNvPr>
          <p:cNvCxnSpPr>
            <a:cxnSpLocks/>
            <a:stCxn id="22" idx="1"/>
          </p:cNvCxnSpPr>
          <p:nvPr/>
        </p:nvCxnSpPr>
        <p:spPr>
          <a:xfrm flipH="1" flipV="1">
            <a:off x="1101969" y="5078580"/>
            <a:ext cx="995835" cy="97860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9596917B-3974-4BAD-B493-5497B188E5C6}"/>
              </a:ext>
            </a:extLst>
          </p:cNvPr>
          <p:cNvSpPr/>
          <p:nvPr/>
        </p:nvSpPr>
        <p:spPr>
          <a:xfrm>
            <a:off x="2097804" y="5880654"/>
            <a:ext cx="2136148" cy="353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18) Click “Continue”</a:t>
            </a:r>
          </a:p>
        </p:txBody>
      </p:sp>
      <p:sp>
        <p:nvSpPr>
          <p:cNvPr id="11" name="TextBox 10">
            <a:extLst>
              <a:ext uri="{FF2B5EF4-FFF2-40B4-BE49-F238E27FC236}">
                <a16:creationId xmlns:a16="http://schemas.microsoft.com/office/drawing/2014/main" id="{22D46095-7153-4342-AFA1-71F02B60E3C8}"/>
              </a:ext>
            </a:extLst>
          </p:cNvPr>
          <p:cNvSpPr txBox="1"/>
          <p:nvPr/>
        </p:nvSpPr>
        <p:spPr>
          <a:xfrm>
            <a:off x="652984" y="6239988"/>
            <a:ext cx="619080" cy="369332"/>
          </a:xfrm>
          <a:prstGeom prst="rect">
            <a:avLst/>
          </a:prstGeom>
          <a:solidFill>
            <a:srgbClr val="FFFF00"/>
          </a:solidFill>
        </p:spPr>
        <p:txBody>
          <a:bodyPr wrap="none" rtlCol="0">
            <a:spAutoFit/>
          </a:bodyPr>
          <a:lstStyle/>
          <a:p>
            <a:r>
              <a:rPr lang="en-US" dirty="0">
                <a:solidFill>
                  <a:srgbClr val="954F72"/>
                </a:solidFill>
                <a:hlinkClick r:id="rId3"/>
              </a:rPr>
              <a:t>Help</a:t>
            </a:r>
            <a:endParaRPr lang="en-US" dirty="0">
              <a:solidFill>
                <a:schemeClr val="bg1"/>
              </a:solidFill>
            </a:endParaRPr>
          </a:p>
        </p:txBody>
      </p:sp>
      <p:sp>
        <p:nvSpPr>
          <p:cNvPr id="3" name="Slide Number Placeholder 2">
            <a:extLst>
              <a:ext uri="{FF2B5EF4-FFF2-40B4-BE49-F238E27FC236}">
                <a16:creationId xmlns:a16="http://schemas.microsoft.com/office/drawing/2014/main" id="{02B86C79-2220-4CEF-A938-A6AC4121BE5E}"/>
              </a:ext>
            </a:extLst>
          </p:cNvPr>
          <p:cNvSpPr>
            <a:spLocks noGrp="1"/>
          </p:cNvSpPr>
          <p:nvPr>
            <p:ph type="sldNum" sz="quarter" idx="12"/>
          </p:nvPr>
        </p:nvSpPr>
        <p:spPr/>
        <p:txBody>
          <a:bodyPr/>
          <a:lstStyle/>
          <a:p>
            <a:fld id="{3C69A05F-14B6-4DBC-A11D-0E5A13051426}" type="slidenum">
              <a:rPr lang="en-US" smtClean="0"/>
              <a:t>12</a:t>
            </a:fld>
            <a:endParaRPr lang="en-US"/>
          </a:p>
        </p:txBody>
      </p:sp>
    </p:spTree>
    <p:extLst>
      <p:ext uri="{BB962C8B-B14F-4D97-AF65-F5344CB8AC3E}">
        <p14:creationId xmlns:p14="http://schemas.microsoft.com/office/powerpoint/2010/main" val="2045781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FB9164-9149-4FCD-B9A6-2368B093AB12}"/>
              </a:ext>
            </a:extLst>
          </p:cNvPr>
          <p:cNvPicPr>
            <a:picLocks noChangeAspect="1"/>
          </p:cNvPicPr>
          <p:nvPr/>
        </p:nvPicPr>
        <p:blipFill>
          <a:blip r:embed="rId2"/>
          <a:stretch>
            <a:fillRect/>
          </a:stretch>
        </p:blipFill>
        <p:spPr>
          <a:xfrm>
            <a:off x="842854" y="1717165"/>
            <a:ext cx="4706520" cy="4932091"/>
          </a:xfrm>
          <a:prstGeom prst="rect">
            <a:avLst/>
          </a:prstGeom>
        </p:spPr>
      </p:pic>
      <p:sp>
        <p:nvSpPr>
          <p:cNvPr id="4" name="TextBox 3">
            <a:extLst>
              <a:ext uri="{FF2B5EF4-FFF2-40B4-BE49-F238E27FC236}">
                <a16:creationId xmlns:a16="http://schemas.microsoft.com/office/drawing/2014/main" id="{870B1395-9B3B-4D1E-BE26-11FA0BED5790}"/>
              </a:ext>
            </a:extLst>
          </p:cNvPr>
          <p:cNvSpPr txBox="1"/>
          <p:nvPr/>
        </p:nvSpPr>
        <p:spPr>
          <a:xfrm>
            <a:off x="909203" y="424934"/>
            <a:ext cx="7325594" cy="830997"/>
          </a:xfrm>
          <a:prstGeom prst="rect">
            <a:avLst/>
          </a:prstGeom>
          <a:noFill/>
        </p:spPr>
        <p:txBody>
          <a:bodyPr wrap="square" rtlCol="0">
            <a:spAutoFit/>
          </a:bodyPr>
          <a:lstStyle/>
          <a:p>
            <a:pPr algn="ctr"/>
            <a:r>
              <a:rPr lang="en-US" sz="2400" dirty="0"/>
              <a:t>OSHA Region II</a:t>
            </a:r>
          </a:p>
          <a:p>
            <a:pPr algn="ctr"/>
            <a:r>
              <a:rPr lang="en-US" sz="2400" dirty="0"/>
              <a:t>Stand-Down for Amputation Awareness and Prevention</a:t>
            </a:r>
          </a:p>
        </p:txBody>
      </p:sp>
      <p:sp>
        <p:nvSpPr>
          <p:cNvPr id="6" name="TextBox 5">
            <a:extLst>
              <a:ext uri="{FF2B5EF4-FFF2-40B4-BE49-F238E27FC236}">
                <a16:creationId xmlns:a16="http://schemas.microsoft.com/office/drawing/2014/main" id="{C18721B2-E275-4EF9-AC39-86642B051737}"/>
              </a:ext>
            </a:extLst>
          </p:cNvPr>
          <p:cNvSpPr txBox="1"/>
          <p:nvPr/>
        </p:nvSpPr>
        <p:spPr>
          <a:xfrm>
            <a:off x="3165878" y="1268752"/>
            <a:ext cx="2812245" cy="369332"/>
          </a:xfrm>
          <a:prstGeom prst="rect">
            <a:avLst/>
          </a:prstGeom>
          <a:noFill/>
        </p:spPr>
        <p:txBody>
          <a:bodyPr wrap="none" rtlCol="0">
            <a:spAutoFit/>
          </a:bodyPr>
          <a:lstStyle/>
          <a:p>
            <a:r>
              <a:rPr lang="en-US" dirty="0"/>
              <a:t>Finding and Using Your Data</a:t>
            </a:r>
          </a:p>
        </p:txBody>
      </p:sp>
      <p:sp>
        <p:nvSpPr>
          <p:cNvPr id="20" name="Rectangle 19">
            <a:extLst>
              <a:ext uri="{FF2B5EF4-FFF2-40B4-BE49-F238E27FC236}">
                <a16:creationId xmlns:a16="http://schemas.microsoft.com/office/drawing/2014/main" id="{46B16B2B-4548-49A7-9213-A7F53A337772}"/>
              </a:ext>
            </a:extLst>
          </p:cNvPr>
          <p:cNvSpPr/>
          <p:nvPr/>
        </p:nvSpPr>
        <p:spPr>
          <a:xfrm>
            <a:off x="5111261" y="4277217"/>
            <a:ext cx="3018028" cy="353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19) Note the parameters of your query</a:t>
            </a:r>
          </a:p>
        </p:txBody>
      </p:sp>
      <p:cxnSp>
        <p:nvCxnSpPr>
          <p:cNvPr id="21" name="Straight Arrow Connector 20">
            <a:extLst>
              <a:ext uri="{FF2B5EF4-FFF2-40B4-BE49-F238E27FC236}">
                <a16:creationId xmlns:a16="http://schemas.microsoft.com/office/drawing/2014/main" id="{1B57F3B3-F8E1-4892-85AE-FB4063795C0C}"/>
              </a:ext>
            </a:extLst>
          </p:cNvPr>
          <p:cNvCxnSpPr>
            <a:cxnSpLocks/>
            <a:stCxn id="22" idx="1"/>
          </p:cNvCxnSpPr>
          <p:nvPr/>
        </p:nvCxnSpPr>
        <p:spPr>
          <a:xfrm flipH="1">
            <a:off x="1875692" y="5374891"/>
            <a:ext cx="1156696" cy="17652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9596917B-3974-4BAD-B493-5497B188E5C6}"/>
              </a:ext>
            </a:extLst>
          </p:cNvPr>
          <p:cNvSpPr/>
          <p:nvPr/>
        </p:nvSpPr>
        <p:spPr>
          <a:xfrm>
            <a:off x="3032388" y="5198362"/>
            <a:ext cx="2872781" cy="353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20) Click “Generate Excel Table”</a:t>
            </a:r>
          </a:p>
        </p:txBody>
      </p:sp>
      <p:sp>
        <p:nvSpPr>
          <p:cNvPr id="11" name="Right Brace 10">
            <a:extLst>
              <a:ext uri="{FF2B5EF4-FFF2-40B4-BE49-F238E27FC236}">
                <a16:creationId xmlns:a16="http://schemas.microsoft.com/office/drawing/2014/main" id="{B8B2E79F-2CCE-4FB2-88E7-A651C5F9179B}"/>
              </a:ext>
            </a:extLst>
          </p:cNvPr>
          <p:cNvSpPr/>
          <p:nvPr/>
        </p:nvSpPr>
        <p:spPr>
          <a:xfrm>
            <a:off x="4700954" y="3821723"/>
            <a:ext cx="386861" cy="1274851"/>
          </a:xfrm>
          <a:prstGeom prst="rightBrace">
            <a:avLst/>
          </a:prstGeom>
          <a:solidFill>
            <a:schemeClr val="bg1"/>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C0620E7B-7A88-416B-B8C1-CFC2774A6CB4}"/>
              </a:ext>
            </a:extLst>
          </p:cNvPr>
          <p:cNvSpPr txBox="1"/>
          <p:nvPr/>
        </p:nvSpPr>
        <p:spPr>
          <a:xfrm>
            <a:off x="652984" y="6239988"/>
            <a:ext cx="619080" cy="369332"/>
          </a:xfrm>
          <a:prstGeom prst="rect">
            <a:avLst/>
          </a:prstGeom>
          <a:solidFill>
            <a:srgbClr val="FFFF00"/>
          </a:solidFill>
        </p:spPr>
        <p:txBody>
          <a:bodyPr wrap="none" rtlCol="0">
            <a:spAutoFit/>
          </a:bodyPr>
          <a:lstStyle/>
          <a:p>
            <a:r>
              <a:rPr lang="en-US" dirty="0">
                <a:solidFill>
                  <a:srgbClr val="954F72"/>
                </a:solidFill>
                <a:hlinkClick r:id="rId3"/>
              </a:rPr>
              <a:t>Help</a:t>
            </a:r>
            <a:endParaRPr lang="en-US" dirty="0">
              <a:solidFill>
                <a:schemeClr val="bg1"/>
              </a:solidFill>
            </a:endParaRPr>
          </a:p>
        </p:txBody>
      </p:sp>
      <p:sp>
        <p:nvSpPr>
          <p:cNvPr id="5" name="Slide Number Placeholder 4">
            <a:extLst>
              <a:ext uri="{FF2B5EF4-FFF2-40B4-BE49-F238E27FC236}">
                <a16:creationId xmlns:a16="http://schemas.microsoft.com/office/drawing/2014/main" id="{3A75AAED-9C79-41A3-8C49-E9D261A5DC2E}"/>
              </a:ext>
            </a:extLst>
          </p:cNvPr>
          <p:cNvSpPr>
            <a:spLocks noGrp="1"/>
          </p:cNvSpPr>
          <p:nvPr>
            <p:ph type="sldNum" sz="quarter" idx="12"/>
          </p:nvPr>
        </p:nvSpPr>
        <p:spPr/>
        <p:txBody>
          <a:bodyPr/>
          <a:lstStyle/>
          <a:p>
            <a:fld id="{3C69A05F-14B6-4DBC-A11D-0E5A13051426}" type="slidenum">
              <a:rPr lang="en-US" smtClean="0"/>
              <a:t>13</a:t>
            </a:fld>
            <a:endParaRPr lang="en-US"/>
          </a:p>
        </p:txBody>
      </p:sp>
    </p:spTree>
    <p:extLst>
      <p:ext uri="{BB962C8B-B14F-4D97-AF65-F5344CB8AC3E}">
        <p14:creationId xmlns:p14="http://schemas.microsoft.com/office/powerpoint/2010/main" val="2661056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7F4556-5680-4425-8E50-FB783936EDC4}"/>
              </a:ext>
            </a:extLst>
          </p:cNvPr>
          <p:cNvPicPr>
            <a:picLocks noChangeAspect="1"/>
          </p:cNvPicPr>
          <p:nvPr/>
        </p:nvPicPr>
        <p:blipFill>
          <a:blip r:embed="rId2"/>
          <a:stretch>
            <a:fillRect/>
          </a:stretch>
        </p:blipFill>
        <p:spPr>
          <a:xfrm>
            <a:off x="779959" y="1854597"/>
            <a:ext cx="7584081" cy="4102964"/>
          </a:xfrm>
          <a:prstGeom prst="rect">
            <a:avLst/>
          </a:prstGeom>
        </p:spPr>
      </p:pic>
      <p:sp>
        <p:nvSpPr>
          <p:cNvPr id="4" name="TextBox 3">
            <a:extLst>
              <a:ext uri="{FF2B5EF4-FFF2-40B4-BE49-F238E27FC236}">
                <a16:creationId xmlns:a16="http://schemas.microsoft.com/office/drawing/2014/main" id="{870B1395-9B3B-4D1E-BE26-11FA0BED5790}"/>
              </a:ext>
            </a:extLst>
          </p:cNvPr>
          <p:cNvSpPr txBox="1"/>
          <p:nvPr/>
        </p:nvSpPr>
        <p:spPr>
          <a:xfrm>
            <a:off x="909203" y="424934"/>
            <a:ext cx="7325594" cy="830997"/>
          </a:xfrm>
          <a:prstGeom prst="rect">
            <a:avLst/>
          </a:prstGeom>
          <a:noFill/>
        </p:spPr>
        <p:txBody>
          <a:bodyPr wrap="square" rtlCol="0">
            <a:spAutoFit/>
          </a:bodyPr>
          <a:lstStyle/>
          <a:p>
            <a:pPr algn="ctr"/>
            <a:r>
              <a:rPr lang="en-US" sz="2400" dirty="0"/>
              <a:t>OSHA Region II</a:t>
            </a:r>
          </a:p>
          <a:p>
            <a:pPr algn="ctr"/>
            <a:r>
              <a:rPr lang="en-US" sz="2400" dirty="0"/>
              <a:t>Stand-Down for Amputation Awareness and Prevention</a:t>
            </a:r>
          </a:p>
        </p:txBody>
      </p:sp>
      <p:sp>
        <p:nvSpPr>
          <p:cNvPr id="6" name="TextBox 5">
            <a:extLst>
              <a:ext uri="{FF2B5EF4-FFF2-40B4-BE49-F238E27FC236}">
                <a16:creationId xmlns:a16="http://schemas.microsoft.com/office/drawing/2014/main" id="{C18721B2-E275-4EF9-AC39-86642B051737}"/>
              </a:ext>
            </a:extLst>
          </p:cNvPr>
          <p:cNvSpPr txBox="1"/>
          <p:nvPr/>
        </p:nvSpPr>
        <p:spPr>
          <a:xfrm>
            <a:off x="3165878" y="1268752"/>
            <a:ext cx="2812245" cy="369332"/>
          </a:xfrm>
          <a:prstGeom prst="rect">
            <a:avLst/>
          </a:prstGeom>
          <a:noFill/>
        </p:spPr>
        <p:txBody>
          <a:bodyPr wrap="none" rtlCol="0">
            <a:spAutoFit/>
          </a:bodyPr>
          <a:lstStyle/>
          <a:p>
            <a:r>
              <a:rPr lang="en-US" dirty="0"/>
              <a:t>Finding and Using Your Data</a:t>
            </a:r>
          </a:p>
        </p:txBody>
      </p:sp>
      <p:cxnSp>
        <p:nvCxnSpPr>
          <p:cNvPr id="15" name="Straight Arrow Connector 14">
            <a:extLst>
              <a:ext uri="{FF2B5EF4-FFF2-40B4-BE49-F238E27FC236}">
                <a16:creationId xmlns:a16="http://schemas.microsoft.com/office/drawing/2014/main" id="{C8E56D3E-9065-45C9-802F-5DD28FEBD2D9}"/>
              </a:ext>
            </a:extLst>
          </p:cNvPr>
          <p:cNvCxnSpPr>
            <a:cxnSpLocks/>
            <a:stCxn id="20" idx="0"/>
          </p:cNvCxnSpPr>
          <p:nvPr/>
        </p:nvCxnSpPr>
        <p:spPr>
          <a:xfrm flipH="1" flipV="1">
            <a:off x="6342185" y="2579077"/>
            <a:ext cx="846979" cy="52309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6B16B2B-4548-49A7-9213-A7F53A337772}"/>
              </a:ext>
            </a:extLst>
          </p:cNvPr>
          <p:cNvSpPr/>
          <p:nvPr/>
        </p:nvSpPr>
        <p:spPr>
          <a:xfrm>
            <a:off x="6150056" y="3102169"/>
            <a:ext cx="2078215" cy="3971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21) Click on “Open File”</a:t>
            </a:r>
          </a:p>
        </p:txBody>
      </p:sp>
      <p:sp>
        <p:nvSpPr>
          <p:cNvPr id="3" name="Slide Number Placeholder 2">
            <a:extLst>
              <a:ext uri="{FF2B5EF4-FFF2-40B4-BE49-F238E27FC236}">
                <a16:creationId xmlns:a16="http://schemas.microsoft.com/office/drawing/2014/main" id="{35757A63-4A4B-46CC-9214-9A74951B0603}"/>
              </a:ext>
            </a:extLst>
          </p:cNvPr>
          <p:cNvSpPr>
            <a:spLocks noGrp="1"/>
          </p:cNvSpPr>
          <p:nvPr>
            <p:ph type="sldNum" sz="quarter" idx="12"/>
          </p:nvPr>
        </p:nvSpPr>
        <p:spPr/>
        <p:txBody>
          <a:bodyPr/>
          <a:lstStyle/>
          <a:p>
            <a:fld id="{3C69A05F-14B6-4DBC-A11D-0E5A13051426}" type="slidenum">
              <a:rPr lang="en-US" smtClean="0"/>
              <a:t>14</a:t>
            </a:fld>
            <a:endParaRPr lang="en-US"/>
          </a:p>
        </p:txBody>
      </p:sp>
    </p:spTree>
    <p:extLst>
      <p:ext uri="{BB962C8B-B14F-4D97-AF65-F5344CB8AC3E}">
        <p14:creationId xmlns:p14="http://schemas.microsoft.com/office/powerpoint/2010/main" val="3105684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687439-858C-4FAB-A824-9E2221FF9AEB}"/>
              </a:ext>
            </a:extLst>
          </p:cNvPr>
          <p:cNvPicPr>
            <a:picLocks noChangeAspect="1"/>
          </p:cNvPicPr>
          <p:nvPr/>
        </p:nvPicPr>
        <p:blipFill>
          <a:blip r:embed="rId2"/>
          <a:stretch>
            <a:fillRect/>
          </a:stretch>
        </p:blipFill>
        <p:spPr>
          <a:xfrm>
            <a:off x="457200" y="1667393"/>
            <a:ext cx="8229600" cy="4626891"/>
          </a:xfrm>
          <a:prstGeom prst="rect">
            <a:avLst/>
          </a:prstGeom>
        </p:spPr>
      </p:pic>
      <p:sp>
        <p:nvSpPr>
          <p:cNvPr id="4" name="TextBox 3">
            <a:extLst>
              <a:ext uri="{FF2B5EF4-FFF2-40B4-BE49-F238E27FC236}">
                <a16:creationId xmlns:a16="http://schemas.microsoft.com/office/drawing/2014/main" id="{870B1395-9B3B-4D1E-BE26-11FA0BED5790}"/>
              </a:ext>
            </a:extLst>
          </p:cNvPr>
          <p:cNvSpPr txBox="1"/>
          <p:nvPr/>
        </p:nvSpPr>
        <p:spPr>
          <a:xfrm>
            <a:off x="909203" y="424934"/>
            <a:ext cx="7325594" cy="830997"/>
          </a:xfrm>
          <a:prstGeom prst="rect">
            <a:avLst/>
          </a:prstGeom>
          <a:noFill/>
        </p:spPr>
        <p:txBody>
          <a:bodyPr wrap="square" rtlCol="0">
            <a:spAutoFit/>
          </a:bodyPr>
          <a:lstStyle/>
          <a:p>
            <a:pPr algn="ctr"/>
            <a:r>
              <a:rPr lang="en-US" sz="2400" dirty="0"/>
              <a:t>OSHA Region II</a:t>
            </a:r>
          </a:p>
          <a:p>
            <a:pPr algn="ctr"/>
            <a:r>
              <a:rPr lang="en-US" sz="2400" dirty="0"/>
              <a:t>Stand-Down for Amputation Awareness and Prevention</a:t>
            </a:r>
          </a:p>
        </p:txBody>
      </p:sp>
      <p:sp>
        <p:nvSpPr>
          <p:cNvPr id="6" name="TextBox 5">
            <a:extLst>
              <a:ext uri="{FF2B5EF4-FFF2-40B4-BE49-F238E27FC236}">
                <a16:creationId xmlns:a16="http://schemas.microsoft.com/office/drawing/2014/main" id="{C18721B2-E275-4EF9-AC39-86642B051737}"/>
              </a:ext>
            </a:extLst>
          </p:cNvPr>
          <p:cNvSpPr txBox="1"/>
          <p:nvPr/>
        </p:nvSpPr>
        <p:spPr>
          <a:xfrm>
            <a:off x="3165878" y="1268752"/>
            <a:ext cx="2812245" cy="369332"/>
          </a:xfrm>
          <a:prstGeom prst="rect">
            <a:avLst/>
          </a:prstGeom>
          <a:noFill/>
        </p:spPr>
        <p:txBody>
          <a:bodyPr wrap="none" rtlCol="0">
            <a:spAutoFit/>
          </a:bodyPr>
          <a:lstStyle/>
          <a:p>
            <a:r>
              <a:rPr lang="en-US" dirty="0"/>
              <a:t>Finding and Using Your Data</a:t>
            </a:r>
          </a:p>
        </p:txBody>
      </p:sp>
      <p:sp>
        <p:nvSpPr>
          <p:cNvPr id="22" name="Rectangle 21">
            <a:extLst>
              <a:ext uri="{FF2B5EF4-FFF2-40B4-BE49-F238E27FC236}">
                <a16:creationId xmlns:a16="http://schemas.microsoft.com/office/drawing/2014/main" id="{9596917B-3974-4BAD-B493-5497B188E5C6}"/>
              </a:ext>
            </a:extLst>
          </p:cNvPr>
          <p:cNvSpPr/>
          <p:nvPr/>
        </p:nvSpPr>
        <p:spPr>
          <a:xfrm>
            <a:off x="1312358" y="4169085"/>
            <a:ext cx="2136148" cy="353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Here’s Your Data!</a:t>
            </a:r>
          </a:p>
        </p:txBody>
      </p:sp>
      <p:sp>
        <p:nvSpPr>
          <p:cNvPr id="5" name="Slide Number Placeholder 4">
            <a:extLst>
              <a:ext uri="{FF2B5EF4-FFF2-40B4-BE49-F238E27FC236}">
                <a16:creationId xmlns:a16="http://schemas.microsoft.com/office/drawing/2014/main" id="{AFA1E8CE-8739-4C04-85BE-B9066ABE424E}"/>
              </a:ext>
            </a:extLst>
          </p:cNvPr>
          <p:cNvSpPr>
            <a:spLocks noGrp="1"/>
          </p:cNvSpPr>
          <p:nvPr>
            <p:ph type="sldNum" sz="quarter" idx="12"/>
          </p:nvPr>
        </p:nvSpPr>
        <p:spPr/>
        <p:txBody>
          <a:bodyPr/>
          <a:lstStyle/>
          <a:p>
            <a:fld id="{3C69A05F-14B6-4DBC-A11D-0E5A13051426}" type="slidenum">
              <a:rPr lang="en-US" smtClean="0"/>
              <a:t>15</a:t>
            </a:fld>
            <a:endParaRPr lang="en-US"/>
          </a:p>
        </p:txBody>
      </p:sp>
    </p:spTree>
    <p:extLst>
      <p:ext uri="{BB962C8B-B14F-4D97-AF65-F5344CB8AC3E}">
        <p14:creationId xmlns:p14="http://schemas.microsoft.com/office/powerpoint/2010/main" val="3040972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0B1395-9B3B-4D1E-BE26-11FA0BED5790}"/>
              </a:ext>
            </a:extLst>
          </p:cNvPr>
          <p:cNvSpPr txBox="1"/>
          <p:nvPr/>
        </p:nvSpPr>
        <p:spPr>
          <a:xfrm>
            <a:off x="909203" y="424934"/>
            <a:ext cx="7325594" cy="830997"/>
          </a:xfrm>
          <a:prstGeom prst="rect">
            <a:avLst/>
          </a:prstGeom>
          <a:noFill/>
        </p:spPr>
        <p:txBody>
          <a:bodyPr wrap="square" rtlCol="0">
            <a:spAutoFit/>
          </a:bodyPr>
          <a:lstStyle/>
          <a:p>
            <a:pPr algn="ctr"/>
            <a:r>
              <a:rPr lang="en-US" sz="2400" dirty="0"/>
              <a:t>OSHA Region II</a:t>
            </a:r>
          </a:p>
          <a:p>
            <a:pPr algn="ctr"/>
            <a:r>
              <a:rPr lang="en-US" sz="2400" dirty="0"/>
              <a:t>Stand-Down for Amputation Awareness and Prevention</a:t>
            </a:r>
          </a:p>
        </p:txBody>
      </p:sp>
      <p:sp>
        <p:nvSpPr>
          <p:cNvPr id="6" name="TextBox 5">
            <a:extLst>
              <a:ext uri="{FF2B5EF4-FFF2-40B4-BE49-F238E27FC236}">
                <a16:creationId xmlns:a16="http://schemas.microsoft.com/office/drawing/2014/main" id="{C18721B2-E275-4EF9-AC39-86642B051737}"/>
              </a:ext>
            </a:extLst>
          </p:cNvPr>
          <p:cNvSpPr txBox="1"/>
          <p:nvPr/>
        </p:nvSpPr>
        <p:spPr>
          <a:xfrm>
            <a:off x="3165878" y="1268752"/>
            <a:ext cx="2812245" cy="369332"/>
          </a:xfrm>
          <a:prstGeom prst="rect">
            <a:avLst/>
          </a:prstGeom>
          <a:noFill/>
        </p:spPr>
        <p:txBody>
          <a:bodyPr wrap="none" rtlCol="0">
            <a:spAutoFit/>
          </a:bodyPr>
          <a:lstStyle/>
          <a:p>
            <a:r>
              <a:rPr lang="en-US" dirty="0"/>
              <a:t>Finding and Using Your Data</a:t>
            </a:r>
          </a:p>
        </p:txBody>
      </p:sp>
      <p:graphicFrame>
        <p:nvGraphicFramePr>
          <p:cNvPr id="2" name="Table 1">
            <a:extLst>
              <a:ext uri="{FF2B5EF4-FFF2-40B4-BE49-F238E27FC236}">
                <a16:creationId xmlns:a16="http://schemas.microsoft.com/office/drawing/2014/main" id="{EA8B1B1C-7A21-4F3A-B0B8-D3267291E413}"/>
              </a:ext>
            </a:extLst>
          </p:cNvPr>
          <p:cNvGraphicFramePr>
            <a:graphicFrameLocks noGrp="1" noChangeAspect="1"/>
          </p:cNvGraphicFramePr>
          <p:nvPr>
            <p:extLst>
              <p:ext uri="{D42A27DB-BD31-4B8C-83A1-F6EECF244321}">
                <p14:modId xmlns:p14="http://schemas.microsoft.com/office/powerpoint/2010/main" val="3759854556"/>
              </p:ext>
            </p:extLst>
          </p:nvPr>
        </p:nvGraphicFramePr>
        <p:xfrm>
          <a:off x="1501361" y="1650730"/>
          <a:ext cx="6141279" cy="4683816"/>
        </p:xfrm>
        <a:graphic>
          <a:graphicData uri="http://schemas.openxmlformats.org/drawingml/2006/table">
            <a:tbl>
              <a:tblPr>
                <a:tableStyleId>{5C22544A-7EE6-4342-B048-85BDC9FD1C3A}</a:tableStyleId>
              </a:tblPr>
              <a:tblGrid>
                <a:gridCol w="6141279">
                  <a:extLst>
                    <a:ext uri="{9D8B030D-6E8A-4147-A177-3AD203B41FA5}">
                      <a16:colId xmlns:a16="http://schemas.microsoft.com/office/drawing/2014/main" val="527373217"/>
                    </a:ext>
                  </a:extLst>
                </a:gridCol>
              </a:tblGrid>
              <a:tr h="231872">
                <a:tc>
                  <a:txBody>
                    <a:bodyPr/>
                    <a:lstStyle/>
                    <a:p>
                      <a:pPr algn="l" fontAlgn="b"/>
                      <a:r>
                        <a:rPr lang="en-US" sz="1400" u="none" strike="noStrike" dirty="0">
                          <a:effectLst/>
                          <a:latin typeface="Arial" panose="020B0604020202020204" pitchFamily="34" charset="0"/>
                          <a:cs typeface="Arial" panose="020B0604020202020204" pitchFamily="34" charset="0"/>
                        </a:rPr>
                        <a:t>Characteristic</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630076323"/>
                  </a:ext>
                </a:extLst>
              </a:tr>
              <a:tr h="231872">
                <a:tc>
                  <a:txBody>
                    <a:bodyPr/>
                    <a:lstStyle/>
                    <a:p>
                      <a:pPr algn="l" fontAlgn="b"/>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33819237"/>
                  </a:ext>
                </a:extLst>
              </a:tr>
              <a:tr h="231872">
                <a:tc>
                  <a:txBody>
                    <a:bodyPr/>
                    <a:lstStyle/>
                    <a:p>
                      <a:pPr algn="l" fontAlgn="b"/>
                      <a:r>
                        <a:rPr lang="en-US" sz="1400" u="none" strike="noStrike">
                          <a:effectLst/>
                          <a:latin typeface="Arial" panose="020B0604020202020204" pitchFamily="34" charset="0"/>
                          <a:cs typeface="Arial" panose="020B0604020202020204" pitchFamily="34" charset="0"/>
                        </a:rPr>
                        <a:t>Total (in this case) Number of Incidents</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977992671"/>
                  </a:ext>
                </a:extLst>
              </a:tr>
              <a:tr h="231872">
                <a:tc>
                  <a:txBody>
                    <a:bodyPr/>
                    <a:lstStyle/>
                    <a:p>
                      <a:pPr algn="l" fontAlgn="b"/>
                      <a:r>
                        <a:rPr lang="en-US" sz="1400" u="none" strike="noStrike" dirty="0">
                          <a:effectLst/>
                          <a:latin typeface="Arial" panose="020B0604020202020204" pitchFamily="34" charset="0"/>
                          <a:cs typeface="Arial" panose="020B0604020202020204" pitchFamily="34" charset="0"/>
                        </a:rPr>
                        <a:t>Gender</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640206942"/>
                  </a:ext>
                </a:extLst>
              </a:tr>
              <a:tr h="231872">
                <a:tc>
                  <a:txBody>
                    <a:bodyPr/>
                    <a:lstStyle/>
                    <a:p>
                      <a:pPr algn="l" fontAlgn="b"/>
                      <a:r>
                        <a:rPr lang="en-US" sz="1400" u="none" strike="noStrike" dirty="0">
                          <a:effectLst/>
                          <a:latin typeface="Arial" panose="020B0604020202020204" pitchFamily="34" charset="0"/>
                          <a:cs typeface="Arial" panose="020B0604020202020204" pitchFamily="34" charset="0"/>
                        </a:rPr>
                        <a:t>Age</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743663545"/>
                  </a:ext>
                </a:extLst>
              </a:tr>
              <a:tr h="231872">
                <a:tc>
                  <a:txBody>
                    <a:bodyPr/>
                    <a:lstStyle/>
                    <a:p>
                      <a:pPr algn="l" fontAlgn="b"/>
                      <a:r>
                        <a:rPr lang="en-US" sz="1400" u="none" strike="noStrike" dirty="0">
                          <a:effectLst/>
                          <a:latin typeface="Arial" panose="020B0604020202020204" pitchFamily="34" charset="0"/>
                          <a:cs typeface="Arial" panose="020B0604020202020204" pitchFamily="34" charset="0"/>
                        </a:rPr>
                        <a:t>Length of service with employer</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07987930"/>
                  </a:ext>
                </a:extLst>
              </a:tr>
              <a:tr h="231872">
                <a:tc>
                  <a:txBody>
                    <a:bodyPr/>
                    <a:lstStyle/>
                    <a:p>
                      <a:pPr algn="l" fontAlgn="b"/>
                      <a:r>
                        <a:rPr lang="en-US" sz="1400" u="none" strike="noStrike" dirty="0">
                          <a:effectLst/>
                          <a:latin typeface="Arial" panose="020B0604020202020204" pitchFamily="34" charset="0"/>
                          <a:cs typeface="Arial" panose="020B0604020202020204" pitchFamily="34" charset="0"/>
                        </a:rPr>
                        <a:t>Race or ethnic origin</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924665651"/>
                  </a:ext>
                </a:extLst>
              </a:tr>
              <a:tr h="231872">
                <a:tc>
                  <a:txBody>
                    <a:bodyPr/>
                    <a:lstStyle/>
                    <a:p>
                      <a:pPr algn="l" fontAlgn="b"/>
                      <a:r>
                        <a:rPr lang="en-US" sz="1400" u="none" strike="noStrike">
                          <a:effectLst/>
                          <a:latin typeface="Arial" panose="020B0604020202020204" pitchFamily="34" charset="0"/>
                          <a:cs typeface="Arial" panose="020B0604020202020204" pitchFamily="34" charset="0"/>
                        </a:rPr>
                        <a:t>Number of days away from work and "Median days away from work(3)"</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703559274"/>
                  </a:ext>
                </a:extLst>
              </a:tr>
              <a:tr h="266653">
                <a:tc>
                  <a:txBody>
                    <a:bodyPr/>
                    <a:lstStyle/>
                    <a:p>
                      <a:pPr algn="l" fontAlgn="b"/>
                      <a:r>
                        <a:rPr lang="en-US" sz="1400" u="none" strike="noStrike">
                          <a:effectLst/>
                          <a:latin typeface="Arial" panose="020B0604020202020204" pitchFamily="34" charset="0"/>
                          <a:cs typeface="Arial" panose="020B0604020202020204" pitchFamily="34" charset="0"/>
                        </a:rPr>
                        <a:t>Median days away from work</a:t>
                      </a:r>
                      <a:r>
                        <a:rPr lang="en-US" sz="1400" u="none" strike="noStrike" baseline="30000">
                          <a:effectLst/>
                          <a:latin typeface="Arial" panose="020B0604020202020204" pitchFamily="34" charset="0"/>
                          <a:cs typeface="Arial" panose="020B0604020202020204" pitchFamily="34" charset="0"/>
                        </a:rPr>
                        <a:t>(3)</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675404176"/>
                  </a:ext>
                </a:extLst>
              </a:tr>
              <a:tr h="266653">
                <a:tc>
                  <a:txBody>
                    <a:bodyPr/>
                    <a:lstStyle/>
                    <a:p>
                      <a:pPr algn="l" fontAlgn="b"/>
                      <a:r>
                        <a:rPr lang="en-US" sz="1400" u="none" strike="noStrike" dirty="0">
                          <a:effectLst/>
                          <a:latin typeface="Arial" panose="020B0604020202020204" pitchFamily="34" charset="0"/>
                          <a:cs typeface="Arial" panose="020B0604020202020204" pitchFamily="34" charset="0"/>
                        </a:rPr>
                        <a:t>Industry sector</a:t>
                      </a:r>
                      <a:r>
                        <a:rPr lang="en-US" sz="1400" u="none" strike="noStrike" baseline="30000" dirty="0">
                          <a:effectLst/>
                          <a:latin typeface="Arial" panose="020B0604020202020204" pitchFamily="34" charset="0"/>
                          <a:cs typeface="Arial" panose="020B0604020202020204" pitchFamily="34" charset="0"/>
                        </a:rPr>
                        <a:t>(4)</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731201271"/>
                  </a:ext>
                </a:extLst>
              </a:tr>
              <a:tr h="266653">
                <a:tc>
                  <a:txBody>
                    <a:bodyPr/>
                    <a:lstStyle/>
                    <a:p>
                      <a:pPr algn="l" fontAlgn="b"/>
                      <a:r>
                        <a:rPr lang="en-US" sz="1400" u="none" strike="noStrike" dirty="0">
                          <a:effectLst/>
                          <a:latin typeface="Arial" panose="020B0604020202020204" pitchFamily="34" charset="0"/>
                          <a:cs typeface="Arial" panose="020B0604020202020204" pitchFamily="34" charset="0"/>
                        </a:rPr>
                        <a:t>Musculoskeletal disorders</a:t>
                      </a:r>
                      <a:r>
                        <a:rPr lang="en-US" sz="1400" u="none" strike="noStrike" baseline="30000" dirty="0">
                          <a:effectLst/>
                          <a:latin typeface="Arial" panose="020B0604020202020204" pitchFamily="34" charset="0"/>
                          <a:cs typeface="Arial" panose="020B0604020202020204" pitchFamily="34" charset="0"/>
                        </a:rPr>
                        <a:t>(8)</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645956176"/>
                  </a:ext>
                </a:extLst>
              </a:tr>
              <a:tr h="266653">
                <a:tc>
                  <a:txBody>
                    <a:bodyPr/>
                    <a:lstStyle/>
                    <a:p>
                      <a:pPr algn="l" fontAlgn="b"/>
                      <a:r>
                        <a:rPr lang="en-US" sz="1400" u="none" strike="noStrike" dirty="0">
                          <a:effectLst/>
                          <a:latin typeface="Arial" panose="020B0604020202020204" pitchFamily="34" charset="0"/>
                          <a:cs typeface="Arial" panose="020B0604020202020204" pitchFamily="34" charset="0"/>
                        </a:rPr>
                        <a:t>Event or exposure</a:t>
                      </a:r>
                      <a:r>
                        <a:rPr lang="en-US" sz="1400" u="none" strike="noStrike" baseline="30000" dirty="0">
                          <a:effectLst/>
                          <a:latin typeface="Arial" panose="020B0604020202020204" pitchFamily="34" charset="0"/>
                          <a:cs typeface="Arial" panose="020B0604020202020204" pitchFamily="34" charset="0"/>
                        </a:rPr>
                        <a:t>(9)</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34513902"/>
                  </a:ext>
                </a:extLst>
              </a:tr>
              <a:tr h="266653">
                <a:tc>
                  <a:txBody>
                    <a:bodyPr/>
                    <a:lstStyle/>
                    <a:p>
                      <a:pPr algn="l" fontAlgn="b"/>
                      <a:r>
                        <a:rPr lang="en-US" sz="1400" u="none" strike="noStrike" dirty="0">
                          <a:effectLst/>
                          <a:latin typeface="Arial" panose="020B0604020202020204" pitchFamily="34" charset="0"/>
                          <a:cs typeface="Arial" panose="020B0604020202020204" pitchFamily="34" charset="0"/>
                        </a:rPr>
                        <a:t>Nature of injury, illness</a:t>
                      </a:r>
                      <a:r>
                        <a:rPr lang="en-US" sz="1400" u="none" strike="noStrike" baseline="30000" dirty="0">
                          <a:effectLst/>
                          <a:latin typeface="Arial" panose="020B0604020202020204" pitchFamily="34" charset="0"/>
                          <a:cs typeface="Arial" panose="020B0604020202020204" pitchFamily="34" charset="0"/>
                        </a:rPr>
                        <a:t>(9)</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338175298"/>
                  </a:ext>
                </a:extLst>
              </a:tr>
              <a:tr h="266653">
                <a:tc>
                  <a:txBody>
                    <a:bodyPr/>
                    <a:lstStyle/>
                    <a:p>
                      <a:pPr algn="l" fontAlgn="b"/>
                      <a:r>
                        <a:rPr lang="en-US" sz="1400" u="none" strike="noStrike" dirty="0">
                          <a:effectLst/>
                          <a:latin typeface="Arial" panose="020B0604020202020204" pitchFamily="34" charset="0"/>
                          <a:cs typeface="Arial" panose="020B0604020202020204" pitchFamily="34" charset="0"/>
                        </a:rPr>
                        <a:t>Part of body affected</a:t>
                      </a:r>
                      <a:r>
                        <a:rPr lang="en-US" sz="1400" u="none" strike="noStrike" baseline="30000" dirty="0">
                          <a:effectLst/>
                          <a:latin typeface="Arial" panose="020B0604020202020204" pitchFamily="34" charset="0"/>
                          <a:cs typeface="Arial" panose="020B0604020202020204" pitchFamily="34" charset="0"/>
                        </a:rPr>
                        <a:t>(9)</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866928777"/>
                  </a:ext>
                </a:extLst>
              </a:tr>
              <a:tr h="266653">
                <a:tc>
                  <a:txBody>
                    <a:bodyPr/>
                    <a:lstStyle/>
                    <a:p>
                      <a:pPr algn="l" fontAlgn="b"/>
                      <a:r>
                        <a:rPr lang="en-US" sz="1400" u="none" strike="noStrike" dirty="0">
                          <a:effectLst/>
                          <a:latin typeface="Arial" panose="020B0604020202020204" pitchFamily="34" charset="0"/>
                          <a:cs typeface="Arial" panose="020B0604020202020204" pitchFamily="34" charset="0"/>
                        </a:rPr>
                        <a:t>Source of injury, illness</a:t>
                      </a:r>
                      <a:r>
                        <a:rPr lang="en-US" sz="1400" u="none" strike="noStrike" baseline="30000" dirty="0">
                          <a:effectLst/>
                          <a:latin typeface="Arial" panose="020B0604020202020204" pitchFamily="34" charset="0"/>
                          <a:cs typeface="Arial" panose="020B0604020202020204" pitchFamily="34" charset="0"/>
                        </a:rPr>
                        <a:t>(9)</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09481302"/>
                  </a:ext>
                </a:extLst>
              </a:tr>
              <a:tr h="266653">
                <a:tc>
                  <a:txBody>
                    <a:bodyPr/>
                    <a:lstStyle/>
                    <a:p>
                      <a:pPr algn="l" fontAlgn="b"/>
                      <a:r>
                        <a:rPr lang="en-US" sz="1400" u="none" strike="noStrike" dirty="0">
                          <a:effectLst/>
                          <a:latin typeface="Arial" panose="020B0604020202020204" pitchFamily="34" charset="0"/>
                          <a:cs typeface="Arial" panose="020B0604020202020204" pitchFamily="34" charset="0"/>
                        </a:rPr>
                        <a:t>Secondary source of injury, illness</a:t>
                      </a:r>
                      <a:r>
                        <a:rPr lang="en-US" sz="1400" u="none" strike="noStrike" baseline="30000" dirty="0">
                          <a:effectLst/>
                          <a:latin typeface="Arial" panose="020B0604020202020204" pitchFamily="34" charset="0"/>
                          <a:cs typeface="Arial" panose="020B0604020202020204" pitchFamily="34" charset="0"/>
                        </a:rPr>
                        <a:t>(9)</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561351275"/>
                  </a:ext>
                </a:extLst>
              </a:tr>
              <a:tr h="231872">
                <a:tc>
                  <a:txBody>
                    <a:bodyPr/>
                    <a:lstStyle/>
                    <a:p>
                      <a:pPr algn="l" fontAlgn="b"/>
                      <a:r>
                        <a:rPr lang="en-US" sz="1400" u="none" strike="noStrike" dirty="0">
                          <a:effectLst/>
                          <a:latin typeface="Arial" panose="020B0604020202020204" pitchFamily="34" charset="0"/>
                          <a:cs typeface="Arial" panose="020B0604020202020204" pitchFamily="34" charset="0"/>
                        </a:rPr>
                        <a:t>Day of Week</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539230578"/>
                  </a:ext>
                </a:extLst>
              </a:tr>
              <a:tr h="231872">
                <a:tc>
                  <a:txBody>
                    <a:bodyPr/>
                    <a:lstStyle/>
                    <a:p>
                      <a:pPr algn="l" fontAlgn="b"/>
                      <a:r>
                        <a:rPr lang="en-US" sz="1400" u="none" strike="noStrike" dirty="0">
                          <a:effectLst/>
                          <a:latin typeface="Arial" panose="020B0604020202020204" pitchFamily="34" charset="0"/>
                          <a:cs typeface="Arial" panose="020B0604020202020204" pitchFamily="34" charset="0"/>
                        </a:rPr>
                        <a:t>Time of Day or "Not Reported"</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640196891"/>
                  </a:ext>
                </a:extLst>
              </a:tr>
              <a:tr h="231872">
                <a:tc>
                  <a:txBody>
                    <a:bodyPr/>
                    <a:lstStyle/>
                    <a:p>
                      <a:pPr algn="l" fontAlgn="b"/>
                      <a:r>
                        <a:rPr lang="en-US" sz="1400" u="none" strike="noStrike" dirty="0">
                          <a:effectLst/>
                          <a:latin typeface="Arial" panose="020B0604020202020204" pitchFamily="34" charset="0"/>
                          <a:cs typeface="Arial" panose="020B0604020202020204" pitchFamily="34" charset="0"/>
                        </a:rPr>
                        <a:t>Hours Worked, "Before the </a:t>
                      </a:r>
                      <a:r>
                        <a:rPr lang="en-US" sz="1400" u="none" strike="noStrike" dirty="0" err="1">
                          <a:effectLst/>
                          <a:latin typeface="Arial" panose="020B0604020202020204" pitchFamily="34" charset="0"/>
                          <a:cs typeface="Arial" panose="020B0604020202020204" pitchFamily="34" charset="0"/>
                        </a:rPr>
                        <a:t>Workshift</a:t>
                      </a:r>
                      <a:r>
                        <a:rPr lang="en-US" sz="1400" u="none" strike="noStrike" dirty="0">
                          <a:effectLst/>
                          <a:latin typeface="Arial" panose="020B0604020202020204" pitchFamily="34" charset="0"/>
                          <a:cs typeface="Arial" panose="020B0604020202020204" pitchFamily="34" charset="0"/>
                        </a:rPr>
                        <a:t>", or "Not Reported"</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592044911"/>
                  </a:ext>
                </a:extLst>
              </a:tr>
            </a:tbl>
          </a:graphicData>
        </a:graphic>
      </p:graphicFrame>
      <p:sp>
        <p:nvSpPr>
          <p:cNvPr id="3" name="Slide Number Placeholder 2">
            <a:extLst>
              <a:ext uri="{FF2B5EF4-FFF2-40B4-BE49-F238E27FC236}">
                <a16:creationId xmlns:a16="http://schemas.microsoft.com/office/drawing/2014/main" id="{B1FEAF5D-AEF1-47F9-B813-49B93E73B332}"/>
              </a:ext>
            </a:extLst>
          </p:cNvPr>
          <p:cNvSpPr>
            <a:spLocks noGrp="1"/>
          </p:cNvSpPr>
          <p:nvPr>
            <p:ph type="sldNum" sz="quarter" idx="12"/>
          </p:nvPr>
        </p:nvSpPr>
        <p:spPr/>
        <p:txBody>
          <a:bodyPr/>
          <a:lstStyle/>
          <a:p>
            <a:fld id="{3C69A05F-14B6-4DBC-A11D-0E5A13051426}" type="slidenum">
              <a:rPr lang="en-US" smtClean="0"/>
              <a:t>16</a:t>
            </a:fld>
            <a:endParaRPr lang="en-US"/>
          </a:p>
        </p:txBody>
      </p:sp>
    </p:spTree>
    <p:extLst>
      <p:ext uri="{BB962C8B-B14F-4D97-AF65-F5344CB8AC3E}">
        <p14:creationId xmlns:p14="http://schemas.microsoft.com/office/powerpoint/2010/main" val="2507885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0B1395-9B3B-4D1E-BE26-11FA0BED5790}"/>
              </a:ext>
            </a:extLst>
          </p:cNvPr>
          <p:cNvSpPr txBox="1"/>
          <p:nvPr/>
        </p:nvSpPr>
        <p:spPr>
          <a:xfrm>
            <a:off x="909203" y="424934"/>
            <a:ext cx="7325594" cy="830997"/>
          </a:xfrm>
          <a:prstGeom prst="rect">
            <a:avLst/>
          </a:prstGeom>
          <a:noFill/>
        </p:spPr>
        <p:txBody>
          <a:bodyPr wrap="square" rtlCol="0">
            <a:spAutoFit/>
          </a:bodyPr>
          <a:lstStyle/>
          <a:p>
            <a:pPr algn="ctr"/>
            <a:r>
              <a:rPr lang="en-US" sz="2400" dirty="0"/>
              <a:t>OSHA Region II</a:t>
            </a:r>
          </a:p>
          <a:p>
            <a:pPr algn="ctr"/>
            <a:r>
              <a:rPr lang="en-US" sz="2400" dirty="0"/>
              <a:t>Stand-Down for Amputation Awareness and Prevention</a:t>
            </a:r>
          </a:p>
        </p:txBody>
      </p:sp>
      <p:sp>
        <p:nvSpPr>
          <p:cNvPr id="6" name="TextBox 5">
            <a:extLst>
              <a:ext uri="{FF2B5EF4-FFF2-40B4-BE49-F238E27FC236}">
                <a16:creationId xmlns:a16="http://schemas.microsoft.com/office/drawing/2014/main" id="{C18721B2-E275-4EF9-AC39-86642B051737}"/>
              </a:ext>
            </a:extLst>
          </p:cNvPr>
          <p:cNvSpPr txBox="1"/>
          <p:nvPr/>
        </p:nvSpPr>
        <p:spPr>
          <a:xfrm>
            <a:off x="4018740" y="1268752"/>
            <a:ext cx="1106521" cy="369332"/>
          </a:xfrm>
          <a:prstGeom prst="rect">
            <a:avLst/>
          </a:prstGeom>
          <a:noFill/>
        </p:spPr>
        <p:txBody>
          <a:bodyPr wrap="none" rtlCol="0">
            <a:spAutoFit/>
          </a:bodyPr>
          <a:lstStyle/>
          <a:p>
            <a:r>
              <a:rPr lang="en-US" dirty="0"/>
              <a:t>Exercise II</a:t>
            </a:r>
          </a:p>
        </p:txBody>
      </p:sp>
      <p:sp>
        <p:nvSpPr>
          <p:cNvPr id="9" name="Rectangle 8">
            <a:extLst>
              <a:ext uri="{FF2B5EF4-FFF2-40B4-BE49-F238E27FC236}">
                <a16:creationId xmlns:a16="http://schemas.microsoft.com/office/drawing/2014/main" id="{AF108DDC-C77C-4836-B351-10D65568D676}"/>
              </a:ext>
            </a:extLst>
          </p:cNvPr>
          <p:cNvSpPr/>
          <p:nvPr/>
        </p:nvSpPr>
        <p:spPr>
          <a:xfrm>
            <a:off x="754380" y="1626822"/>
            <a:ext cx="7635240" cy="32234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Let’s suppose that you are a manufacturer of construction machinery in NY State and your Q/A-Q/C team has observed amputation hazards due to missing machine guards.</a:t>
            </a:r>
          </a:p>
          <a:p>
            <a:endParaRPr lang="en-US" sz="1600" dirty="0"/>
          </a:p>
          <a:p>
            <a:r>
              <a:rPr lang="en-US" sz="1600" dirty="0"/>
              <a:t>After investigation, you learn that:</a:t>
            </a:r>
          </a:p>
          <a:p>
            <a:pPr marL="342900" indent="-342900">
              <a:buFont typeface="+mj-lt"/>
              <a:buAutoNum type="arabicPeriod"/>
            </a:pPr>
            <a:r>
              <a:rPr lang="en-US" sz="1600" dirty="0"/>
              <a:t>there have been five near-misses over the past quarter and</a:t>
            </a:r>
          </a:p>
          <a:p>
            <a:pPr marL="342900" indent="-342900">
              <a:buFont typeface="+mj-lt"/>
              <a:buAutoNum type="arabicPeriod"/>
            </a:pPr>
            <a:r>
              <a:rPr lang="en-US" sz="1600" dirty="0"/>
              <a:t>your personnel are scoffing at missing guards.</a:t>
            </a:r>
          </a:p>
          <a:p>
            <a:endParaRPr lang="en-US" sz="1600" dirty="0"/>
          </a:p>
          <a:p>
            <a:r>
              <a:rPr lang="en-US" sz="1600" dirty="0"/>
              <a:t>There will obviously be many components of your updated Machine Guarding program, but one will include data on related injuries and fatalities.</a:t>
            </a:r>
          </a:p>
          <a:p>
            <a:endParaRPr lang="en-US" sz="1600" dirty="0"/>
          </a:p>
          <a:p>
            <a:r>
              <a:rPr lang="en-US" sz="1600" dirty="0"/>
              <a:t>This will require two separate passes from the “Occupational Injuries/Illnesses and Fatal Injuries Profiles” page.  See the next slides.</a:t>
            </a:r>
          </a:p>
        </p:txBody>
      </p:sp>
      <p:sp>
        <p:nvSpPr>
          <p:cNvPr id="15" name="TextBox 14">
            <a:extLst>
              <a:ext uri="{FF2B5EF4-FFF2-40B4-BE49-F238E27FC236}">
                <a16:creationId xmlns:a16="http://schemas.microsoft.com/office/drawing/2014/main" id="{27EDE2A1-C947-4F35-9F57-4B4396EEB5BC}"/>
              </a:ext>
            </a:extLst>
          </p:cNvPr>
          <p:cNvSpPr txBox="1"/>
          <p:nvPr/>
        </p:nvSpPr>
        <p:spPr>
          <a:xfrm>
            <a:off x="652984" y="6239988"/>
            <a:ext cx="619080" cy="369332"/>
          </a:xfrm>
          <a:prstGeom prst="rect">
            <a:avLst/>
          </a:prstGeom>
          <a:solidFill>
            <a:srgbClr val="FFFF00"/>
          </a:solidFill>
        </p:spPr>
        <p:txBody>
          <a:bodyPr wrap="none" rtlCol="0">
            <a:spAutoFit/>
          </a:bodyPr>
          <a:lstStyle/>
          <a:p>
            <a:r>
              <a:rPr lang="en-US" dirty="0">
                <a:solidFill>
                  <a:srgbClr val="954F72"/>
                </a:solidFill>
                <a:hlinkClick r:id="rId2"/>
              </a:rPr>
              <a:t>Help</a:t>
            </a:r>
            <a:endParaRPr lang="en-US" dirty="0">
              <a:solidFill>
                <a:schemeClr val="bg1"/>
              </a:solidFill>
            </a:endParaRPr>
          </a:p>
        </p:txBody>
      </p:sp>
      <p:sp>
        <p:nvSpPr>
          <p:cNvPr id="3" name="Slide Number Placeholder 2">
            <a:extLst>
              <a:ext uri="{FF2B5EF4-FFF2-40B4-BE49-F238E27FC236}">
                <a16:creationId xmlns:a16="http://schemas.microsoft.com/office/drawing/2014/main" id="{DEDED07E-66A4-44AE-891D-BB5427592241}"/>
              </a:ext>
            </a:extLst>
          </p:cNvPr>
          <p:cNvSpPr>
            <a:spLocks noGrp="1"/>
          </p:cNvSpPr>
          <p:nvPr>
            <p:ph type="sldNum" sz="quarter" idx="12"/>
          </p:nvPr>
        </p:nvSpPr>
        <p:spPr/>
        <p:txBody>
          <a:bodyPr/>
          <a:lstStyle/>
          <a:p>
            <a:fld id="{3C69A05F-14B6-4DBC-A11D-0E5A13051426}" type="slidenum">
              <a:rPr lang="en-US" smtClean="0"/>
              <a:t>17</a:t>
            </a:fld>
            <a:endParaRPr lang="en-US"/>
          </a:p>
        </p:txBody>
      </p:sp>
    </p:spTree>
    <p:extLst>
      <p:ext uri="{BB962C8B-B14F-4D97-AF65-F5344CB8AC3E}">
        <p14:creationId xmlns:p14="http://schemas.microsoft.com/office/powerpoint/2010/main" val="1308188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43527F-9301-4FF4-A196-EFAAF79B45CC}"/>
              </a:ext>
            </a:extLst>
          </p:cNvPr>
          <p:cNvPicPr>
            <a:picLocks noChangeAspect="1"/>
          </p:cNvPicPr>
          <p:nvPr/>
        </p:nvPicPr>
        <p:blipFill>
          <a:blip r:embed="rId2"/>
          <a:stretch>
            <a:fillRect/>
          </a:stretch>
        </p:blipFill>
        <p:spPr>
          <a:xfrm>
            <a:off x="907986" y="1683891"/>
            <a:ext cx="7328027" cy="4444369"/>
          </a:xfrm>
          <a:prstGeom prst="rect">
            <a:avLst/>
          </a:prstGeom>
        </p:spPr>
      </p:pic>
      <p:sp>
        <p:nvSpPr>
          <p:cNvPr id="4" name="TextBox 3">
            <a:extLst>
              <a:ext uri="{FF2B5EF4-FFF2-40B4-BE49-F238E27FC236}">
                <a16:creationId xmlns:a16="http://schemas.microsoft.com/office/drawing/2014/main" id="{870B1395-9B3B-4D1E-BE26-11FA0BED5790}"/>
              </a:ext>
            </a:extLst>
          </p:cNvPr>
          <p:cNvSpPr txBox="1"/>
          <p:nvPr/>
        </p:nvSpPr>
        <p:spPr>
          <a:xfrm>
            <a:off x="909203" y="424934"/>
            <a:ext cx="7325594" cy="830997"/>
          </a:xfrm>
          <a:prstGeom prst="rect">
            <a:avLst/>
          </a:prstGeom>
          <a:noFill/>
        </p:spPr>
        <p:txBody>
          <a:bodyPr wrap="square" rtlCol="0">
            <a:spAutoFit/>
          </a:bodyPr>
          <a:lstStyle/>
          <a:p>
            <a:pPr algn="ctr"/>
            <a:r>
              <a:rPr lang="en-US" sz="2400" dirty="0"/>
              <a:t>OSHA Region II</a:t>
            </a:r>
          </a:p>
          <a:p>
            <a:pPr algn="ctr"/>
            <a:r>
              <a:rPr lang="en-US" sz="2400" dirty="0"/>
              <a:t>Stand-Down for Amputation Awareness and Prevention</a:t>
            </a:r>
          </a:p>
        </p:txBody>
      </p:sp>
      <p:sp>
        <p:nvSpPr>
          <p:cNvPr id="6" name="TextBox 5">
            <a:extLst>
              <a:ext uri="{FF2B5EF4-FFF2-40B4-BE49-F238E27FC236}">
                <a16:creationId xmlns:a16="http://schemas.microsoft.com/office/drawing/2014/main" id="{C18721B2-E275-4EF9-AC39-86642B051737}"/>
              </a:ext>
            </a:extLst>
          </p:cNvPr>
          <p:cNvSpPr txBox="1"/>
          <p:nvPr/>
        </p:nvSpPr>
        <p:spPr>
          <a:xfrm>
            <a:off x="2512045" y="1268752"/>
            <a:ext cx="4119910" cy="369332"/>
          </a:xfrm>
          <a:prstGeom prst="rect">
            <a:avLst/>
          </a:prstGeom>
          <a:noFill/>
        </p:spPr>
        <p:txBody>
          <a:bodyPr wrap="none" rtlCol="0">
            <a:spAutoFit/>
          </a:bodyPr>
          <a:lstStyle/>
          <a:p>
            <a:r>
              <a:rPr lang="en-US" dirty="0"/>
              <a:t>Exercise II – First Pass (Injuries &amp; Illnesses)</a:t>
            </a:r>
          </a:p>
        </p:txBody>
      </p:sp>
      <p:cxnSp>
        <p:nvCxnSpPr>
          <p:cNvPr id="10" name="Straight Arrow Connector 9">
            <a:extLst>
              <a:ext uri="{FF2B5EF4-FFF2-40B4-BE49-F238E27FC236}">
                <a16:creationId xmlns:a16="http://schemas.microsoft.com/office/drawing/2014/main" id="{13D50F27-80D6-42AF-A493-DC4577820E3D}"/>
              </a:ext>
            </a:extLst>
          </p:cNvPr>
          <p:cNvCxnSpPr>
            <a:cxnSpLocks/>
            <a:stCxn id="9" idx="1"/>
          </p:cNvCxnSpPr>
          <p:nvPr/>
        </p:nvCxnSpPr>
        <p:spPr>
          <a:xfrm flipH="1" flipV="1">
            <a:off x="2848713" y="4202194"/>
            <a:ext cx="691656" cy="1539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F108DDC-C77C-4836-B351-10D65568D676}"/>
              </a:ext>
            </a:extLst>
          </p:cNvPr>
          <p:cNvSpPr/>
          <p:nvPr/>
        </p:nvSpPr>
        <p:spPr>
          <a:xfrm>
            <a:off x="3540369" y="4027643"/>
            <a:ext cx="4145891" cy="379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 Select “Case and Demographic Numbers”</a:t>
            </a:r>
          </a:p>
        </p:txBody>
      </p:sp>
      <p:sp>
        <p:nvSpPr>
          <p:cNvPr id="15" name="TextBox 14">
            <a:extLst>
              <a:ext uri="{FF2B5EF4-FFF2-40B4-BE49-F238E27FC236}">
                <a16:creationId xmlns:a16="http://schemas.microsoft.com/office/drawing/2014/main" id="{27EDE2A1-C947-4F35-9F57-4B4396EEB5BC}"/>
              </a:ext>
            </a:extLst>
          </p:cNvPr>
          <p:cNvSpPr txBox="1"/>
          <p:nvPr/>
        </p:nvSpPr>
        <p:spPr>
          <a:xfrm>
            <a:off x="652984" y="6239988"/>
            <a:ext cx="619080" cy="369332"/>
          </a:xfrm>
          <a:prstGeom prst="rect">
            <a:avLst/>
          </a:prstGeom>
          <a:solidFill>
            <a:srgbClr val="FFFF00"/>
          </a:solidFill>
        </p:spPr>
        <p:txBody>
          <a:bodyPr wrap="none" rtlCol="0">
            <a:spAutoFit/>
          </a:bodyPr>
          <a:lstStyle/>
          <a:p>
            <a:r>
              <a:rPr lang="en-US" dirty="0">
                <a:solidFill>
                  <a:srgbClr val="954F72"/>
                </a:solidFill>
                <a:hlinkClick r:id="rId3"/>
              </a:rPr>
              <a:t>Help</a:t>
            </a:r>
            <a:endParaRPr lang="en-US" dirty="0">
              <a:solidFill>
                <a:schemeClr val="bg1"/>
              </a:solidFill>
            </a:endParaRPr>
          </a:p>
        </p:txBody>
      </p:sp>
      <p:cxnSp>
        <p:nvCxnSpPr>
          <p:cNvPr id="16" name="Straight Arrow Connector 15">
            <a:extLst>
              <a:ext uri="{FF2B5EF4-FFF2-40B4-BE49-F238E27FC236}">
                <a16:creationId xmlns:a16="http://schemas.microsoft.com/office/drawing/2014/main" id="{51583C8F-792F-42FB-ADC9-FA989A1E0105}"/>
              </a:ext>
            </a:extLst>
          </p:cNvPr>
          <p:cNvCxnSpPr>
            <a:cxnSpLocks/>
            <a:stCxn id="20" idx="1"/>
          </p:cNvCxnSpPr>
          <p:nvPr/>
        </p:nvCxnSpPr>
        <p:spPr>
          <a:xfrm flipH="1">
            <a:off x="1855304" y="5213534"/>
            <a:ext cx="1421944" cy="5497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29CD99C-110B-4641-853E-08F0E2149D1A}"/>
              </a:ext>
            </a:extLst>
          </p:cNvPr>
          <p:cNvSpPr/>
          <p:nvPr/>
        </p:nvSpPr>
        <p:spPr>
          <a:xfrm>
            <a:off x="3277248" y="5037005"/>
            <a:ext cx="2136148" cy="353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2) Click “Continue”</a:t>
            </a:r>
          </a:p>
        </p:txBody>
      </p:sp>
      <p:sp>
        <p:nvSpPr>
          <p:cNvPr id="11" name="Slide Number Placeholder 10">
            <a:extLst>
              <a:ext uri="{FF2B5EF4-FFF2-40B4-BE49-F238E27FC236}">
                <a16:creationId xmlns:a16="http://schemas.microsoft.com/office/drawing/2014/main" id="{20DFDBBB-63F7-487B-AE62-3D14BE2F368D}"/>
              </a:ext>
            </a:extLst>
          </p:cNvPr>
          <p:cNvSpPr>
            <a:spLocks noGrp="1"/>
          </p:cNvSpPr>
          <p:nvPr>
            <p:ph type="sldNum" sz="quarter" idx="12"/>
          </p:nvPr>
        </p:nvSpPr>
        <p:spPr/>
        <p:txBody>
          <a:bodyPr/>
          <a:lstStyle/>
          <a:p>
            <a:fld id="{3C69A05F-14B6-4DBC-A11D-0E5A13051426}" type="slidenum">
              <a:rPr lang="en-US" smtClean="0"/>
              <a:t>18</a:t>
            </a:fld>
            <a:endParaRPr lang="en-US"/>
          </a:p>
        </p:txBody>
      </p:sp>
    </p:spTree>
    <p:extLst>
      <p:ext uri="{BB962C8B-B14F-4D97-AF65-F5344CB8AC3E}">
        <p14:creationId xmlns:p14="http://schemas.microsoft.com/office/powerpoint/2010/main" val="311286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498FF3-7582-4E8B-B7EE-AF7C2B053F4C}"/>
              </a:ext>
            </a:extLst>
          </p:cNvPr>
          <p:cNvPicPr>
            <a:picLocks noChangeAspect="1"/>
          </p:cNvPicPr>
          <p:nvPr/>
        </p:nvPicPr>
        <p:blipFill>
          <a:blip r:embed="rId2"/>
          <a:stretch>
            <a:fillRect/>
          </a:stretch>
        </p:blipFill>
        <p:spPr>
          <a:xfrm>
            <a:off x="935396" y="1789034"/>
            <a:ext cx="4755292" cy="3279932"/>
          </a:xfrm>
          <a:prstGeom prst="rect">
            <a:avLst/>
          </a:prstGeom>
        </p:spPr>
      </p:pic>
      <p:sp>
        <p:nvSpPr>
          <p:cNvPr id="4" name="TextBox 3">
            <a:extLst>
              <a:ext uri="{FF2B5EF4-FFF2-40B4-BE49-F238E27FC236}">
                <a16:creationId xmlns:a16="http://schemas.microsoft.com/office/drawing/2014/main" id="{870B1395-9B3B-4D1E-BE26-11FA0BED5790}"/>
              </a:ext>
            </a:extLst>
          </p:cNvPr>
          <p:cNvSpPr txBox="1"/>
          <p:nvPr/>
        </p:nvSpPr>
        <p:spPr>
          <a:xfrm>
            <a:off x="909203" y="424934"/>
            <a:ext cx="7325594" cy="830997"/>
          </a:xfrm>
          <a:prstGeom prst="rect">
            <a:avLst/>
          </a:prstGeom>
          <a:noFill/>
        </p:spPr>
        <p:txBody>
          <a:bodyPr wrap="square" rtlCol="0">
            <a:spAutoFit/>
          </a:bodyPr>
          <a:lstStyle/>
          <a:p>
            <a:pPr algn="ctr"/>
            <a:r>
              <a:rPr lang="en-US" sz="2400" dirty="0"/>
              <a:t>OSHA Region II</a:t>
            </a:r>
          </a:p>
          <a:p>
            <a:pPr algn="ctr"/>
            <a:r>
              <a:rPr lang="en-US" sz="2400" dirty="0"/>
              <a:t>Stand-Down for Amputation Awareness and Prevention</a:t>
            </a:r>
          </a:p>
        </p:txBody>
      </p:sp>
      <p:cxnSp>
        <p:nvCxnSpPr>
          <p:cNvPr id="10" name="Straight Arrow Connector 9">
            <a:extLst>
              <a:ext uri="{FF2B5EF4-FFF2-40B4-BE49-F238E27FC236}">
                <a16:creationId xmlns:a16="http://schemas.microsoft.com/office/drawing/2014/main" id="{13D50F27-80D6-42AF-A493-DC4577820E3D}"/>
              </a:ext>
            </a:extLst>
          </p:cNvPr>
          <p:cNvCxnSpPr>
            <a:cxnSpLocks/>
            <a:stCxn id="9" idx="1"/>
          </p:cNvCxnSpPr>
          <p:nvPr/>
        </p:nvCxnSpPr>
        <p:spPr>
          <a:xfrm flipH="1" flipV="1">
            <a:off x="1642765" y="4096838"/>
            <a:ext cx="691656" cy="1539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F108DDC-C77C-4836-B351-10D65568D676}"/>
              </a:ext>
            </a:extLst>
          </p:cNvPr>
          <p:cNvSpPr/>
          <p:nvPr/>
        </p:nvSpPr>
        <p:spPr>
          <a:xfrm>
            <a:off x="2334421" y="3922287"/>
            <a:ext cx="4145891" cy="379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3) Select the most recent “period-ended” year.</a:t>
            </a:r>
          </a:p>
        </p:txBody>
      </p:sp>
      <p:sp>
        <p:nvSpPr>
          <p:cNvPr id="15" name="TextBox 14">
            <a:extLst>
              <a:ext uri="{FF2B5EF4-FFF2-40B4-BE49-F238E27FC236}">
                <a16:creationId xmlns:a16="http://schemas.microsoft.com/office/drawing/2014/main" id="{27EDE2A1-C947-4F35-9F57-4B4396EEB5BC}"/>
              </a:ext>
            </a:extLst>
          </p:cNvPr>
          <p:cNvSpPr txBox="1"/>
          <p:nvPr/>
        </p:nvSpPr>
        <p:spPr>
          <a:xfrm>
            <a:off x="652984" y="6239988"/>
            <a:ext cx="619080" cy="369332"/>
          </a:xfrm>
          <a:prstGeom prst="rect">
            <a:avLst/>
          </a:prstGeom>
          <a:solidFill>
            <a:srgbClr val="FFFF00"/>
          </a:solidFill>
        </p:spPr>
        <p:txBody>
          <a:bodyPr wrap="none" rtlCol="0">
            <a:spAutoFit/>
          </a:bodyPr>
          <a:lstStyle/>
          <a:p>
            <a:r>
              <a:rPr lang="en-US" dirty="0">
                <a:solidFill>
                  <a:srgbClr val="954F72"/>
                </a:solidFill>
                <a:hlinkClick r:id="rId3"/>
              </a:rPr>
              <a:t>Help</a:t>
            </a:r>
            <a:endParaRPr lang="en-US" dirty="0">
              <a:solidFill>
                <a:schemeClr val="bg1"/>
              </a:solidFill>
            </a:endParaRPr>
          </a:p>
        </p:txBody>
      </p:sp>
      <p:cxnSp>
        <p:nvCxnSpPr>
          <p:cNvPr id="16" name="Straight Arrow Connector 15">
            <a:extLst>
              <a:ext uri="{FF2B5EF4-FFF2-40B4-BE49-F238E27FC236}">
                <a16:creationId xmlns:a16="http://schemas.microsoft.com/office/drawing/2014/main" id="{51583C8F-792F-42FB-ADC9-FA989A1E0105}"/>
              </a:ext>
            </a:extLst>
          </p:cNvPr>
          <p:cNvCxnSpPr>
            <a:cxnSpLocks/>
            <a:stCxn id="20" idx="1"/>
          </p:cNvCxnSpPr>
          <p:nvPr/>
        </p:nvCxnSpPr>
        <p:spPr>
          <a:xfrm flipH="1" flipV="1">
            <a:off x="1484243" y="4532244"/>
            <a:ext cx="590685" cy="65152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29CD99C-110B-4641-853E-08F0E2149D1A}"/>
              </a:ext>
            </a:extLst>
          </p:cNvPr>
          <p:cNvSpPr/>
          <p:nvPr/>
        </p:nvSpPr>
        <p:spPr>
          <a:xfrm>
            <a:off x="2074928" y="5007235"/>
            <a:ext cx="2136148" cy="353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4) Click “Continue”</a:t>
            </a:r>
          </a:p>
        </p:txBody>
      </p:sp>
      <p:sp>
        <p:nvSpPr>
          <p:cNvPr id="13" name="TextBox 12">
            <a:extLst>
              <a:ext uri="{FF2B5EF4-FFF2-40B4-BE49-F238E27FC236}">
                <a16:creationId xmlns:a16="http://schemas.microsoft.com/office/drawing/2014/main" id="{B812738F-0497-4D52-9D72-1E0D34C04014}"/>
              </a:ext>
            </a:extLst>
          </p:cNvPr>
          <p:cNvSpPr txBox="1"/>
          <p:nvPr/>
        </p:nvSpPr>
        <p:spPr>
          <a:xfrm>
            <a:off x="2512045" y="1268752"/>
            <a:ext cx="4119910" cy="369332"/>
          </a:xfrm>
          <a:prstGeom prst="rect">
            <a:avLst/>
          </a:prstGeom>
          <a:noFill/>
        </p:spPr>
        <p:txBody>
          <a:bodyPr wrap="none" rtlCol="0">
            <a:spAutoFit/>
          </a:bodyPr>
          <a:lstStyle/>
          <a:p>
            <a:r>
              <a:rPr lang="en-US" dirty="0"/>
              <a:t>Exercise II – First Pass (Injuries &amp; Illnesses)</a:t>
            </a:r>
          </a:p>
        </p:txBody>
      </p:sp>
      <p:sp>
        <p:nvSpPr>
          <p:cNvPr id="11" name="Slide Number Placeholder 10">
            <a:extLst>
              <a:ext uri="{FF2B5EF4-FFF2-40B4-BE49-F238E27FC236}">
                <a16:creationId xmlns:a16="http://schemas.microsoft.com/office/drawing/2014/main" id="{400A84DE-AC45-4C16-B89F-41933B2B6E24}"/>
              </a:ext>
            </a:extLst>
          </p:cNvPr>
          <p:cNvSpPr>
            <a:spLocks noGrp="1"/>
          </p:cNvSpPr>
          <p:nvPr>
            <p:ph type="sldNum" sz="quarter" idx="12"/>
          </p:nvPr>
        </p:nvSpPr>
        <p:spPr/>
        <p:txBody>
          <a:bodyPr/>
          <a:lstStyle/>
          <a:p>
            <a:fld id="{3C69A05F-14B6-4DBC-A11D-0E5A13051426}" type="slidenum">
              <a:rPr lang="en-US" smtClean="0"/>
              <a:t>19</a:t>
            </a:fld>
            <a:endParaRPr lang="en-US"/>
          </a:p>
        </p:txBody>
      </p:sp>
    </p:spTree>
    <p:extLst>
      <p:ext uri="{BB962C8B-B14F-4D97-AF65-F5344CB8AC3E}">
        <p14:creationId xmlns:p14="http://schemas.microsoft.com/office/powerpoint/2010/main" val="2891635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0B1395-9B3B-4D1E-BE26-11FA0BED5790}"/>
              </a:ext>
            </a:extLst>
          </p:cNvPr>
          <p:cNvSpPr txBox="1"/>
          <p:nvPr/>
        </p:nvSpPr>
        <p:spPr>
          <a:xfrm>
            <a:off x="909203" y="424934"/>
            <a:ext cx="7325594" cy="830997"/>
          </a:xfrm>
          <a:prstGeom prst="rect">
            <a:avLst/>
          </a:prstGeom>
          <a:noFill/>
        </p:spPr>
        <p:txBody>
          <a:bodyPr wrap="square" rtlCol="0">
            <a:spAutoFit/>
          </a:bodyPr>
          <a:lstStyle/>
          <a:p>
            <a:pPr algn="ctr"/>
            <a:r>
              <a:rPr lang="en-US" sz="2400" dirty="0"/>
              <a:t>OSHA Region II</a:t>
            </a:r>
          </a:p>
          <a:p>
            <a:pPr algn="ctr"/>
            <a:r>
              <a:rPr lang="en-US" sz="2400" dirty="0"/>
              <a:t>Stand-Down for Amputation Awareness and Prevention</a:t>
            </a:r>
          </a:p>
        </p:txBody>
      </p:sp>
      <p:sp>
        <p:nvSpPr>
          <p:cNvPr id="13" name="Rectangle 12">
            <a:extLst>
              <a:ext uri="{FF2B5EF4-FFF2-40B4-BE49-F238E27FC236}">
                <a16:creationId xmlns:a16="http://schemas.microsoft.com/office/drawing/2014/main" id="{180A0FE6-A791-472A-B3CD-3AC3907CA37B}"/>
              </a:ext>
            </a:extLst>
          </p:cNvPr>
          <p:cNvSpPr/>
          <p:nvPr/>
        </p:nvSpPr>
        <p:spPr>
          <a:xfrm>
            <a:off x="753540" y="1652446"/>
            <a:ext cx="7636920" cy="42476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a:t>There are many resources for data, guidance, and information (e.g. manufacturers’ specification, ANSI, OSHA, Industry regulations and standards, NIOSH, NFPA).</a:t>
            </a:r>
          </a:p>
          <a:p>
            <a:pPr marL="342900" indent="-342900">
              <a:buFont typeface="Arial" panose="020B0604020202020204" pitchFamily="34" charset="0"/>
              <a:buChar char="•"/>
            </a:pPr>
            <a:r>
              <a:rPr lang="en-US" sz="2000" dirty="0"/>
              <a:t>You will find answers to some of the questions via the U.S. Bureau of Labor Statistics site and can begin using that data to help develop safety programs for your organization.</a:t>
            </a:r>
          </a:p>
          <a:p>
            <a:pPr marL="342900" indent="-342900">
              <a:buFont typeface="Arial" panose="020B0604020202020204" pitchFamily="34" charset="0"/>
              <a:buChar char="•"/>
            </a:pPr>
            <a:r>
              <a:rPr lang="en-US" sz="2000" dirty="0"/>
              <a:t>This slideshow is a brief introduction to finding data at BLS.org.  </a:t>
            </a:r>
          </a:p>
        </p:txBody>
      </p:sp>
      <p:sp>
        <p:nvSpPr>
          <p:cNvPr id="6" name="TextBox 5">
            <a:extLst>
              <a:ext uri="{FF2B5EF4-FFF2-40B4-BE49-F238E27FC236}">
                <a16:creationId xmlns:a16="http://schemas.microsoft.com/office/drawing/2014/main" id="{C18721B2-E275-4EF9-AC39-86642B051737}"/>
              </a:ext>
            </a:extLst>
          </p:cNvPr>
          <p:cNvSpPr txBox="1"/>
          <p:nvPr/>
        </p:nvSpPr>
        <p:spPr>
          <a:xfrm>
            <a:off x="3165878" y="1268752"/>
            <a:ext cx="2812245" cy="369332"/>
          </a:xfrm>
          <a:prstGeom prst="rect">
            <a:avLst/>
          </a:prstGeom>
          <a:noFill/>
        </p:spPr>
        <p:txBody>
          <a:bodyPr wrap="none" rtlCol="0">
            <a:spAutoFit/>
          </a:bodyPr>
          <a:lstStyle/>
          <a:p>
            <a:r>
              <a:rPr lang="en-US" dirty="0"/>
              <a:t>Finding and Using Your Data</a:t>
            </a:r>
          </a:p>
        </p:txBody>
      </p:sp>
      <p:sp>
        <p:nvSpPr>
          <p:cNvPr id="7" name="Rectangle 6">
            <a:extLst>
              <a:ext uri="{FF2B5EF4-FFF2-40B4-BE49-F238E27FC236}">
                <a16:creationId xmlns:a16="http://schemas.microsoft.com/office/drawing/2014/main" id="{691897A5-6FDA-42C4-AF94-5535B8E309F2}"/>
              </a:ext>
            </a:extLst>
          </p:cNvPr>
          <p:cNvSpPr/>
          <p:nvPr/>
        </p:nvSpPr>
        <p:spPr>
          <a:xfrm>
            <a:off x="614393" y="6102624"/>
            <a:ext cx="5746650" cy="60960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Note that this slide show was created in May of 2021.  Query selections will change in time, and the BLS website may evolve.</a:t>
            </a:r>
          </a:p>
        </p:txBody>
      </p:sp>
      <p:sp>
        <p:nvSpPr>
          <p:cNvPr id="2" name="Slide Number Placeholder 1">
            <a:extLst>
              <a:ext uri="{FF2B5EF4-FFF2-40B4-BE49-F238E27FC236}">
                <a16:creationId xmlns:a16="http://schemas.microsoft.com/office/drawing/2014/main" id="{7F4603E0-5919-4176-9B4D-BC16CCC58BDD}"/>
              </a:ext>
            </a:extLst>
          </p:cNvPr>
          <p:cNvSpPr>
            <a:spLocks noGrp="1"/>
          </p:cNvSpPr>
          <p:nvPr>
            <p:ph type="sldNum" sz="quarter" idx="12"/>
          </p:nvPr>
        </p:nvSpPr>
        <p:spPr/>
        <p:txBody>
          <a:bodyPr/>
          <a:lstStyle/>
          <a:p>
            <a:fld id="{3C69A05F-14B6-4DBC-A11D-0E5A13051426}" type="slidenum">
              <a:rPr lang="en-US" smtClean="0"/>
              <a:t>2</a:t>
            </a:fld>
            <a:endParaRPr lang="en-US"/>
          </a:p>
        </p:txBody>
      </p:sp>
    </p:spTree>
    <p:extLst>
      <p:ext uri="{BB962C8B-B14F-4D97-AF65-F5344CB8AC3E}">
        <p14:creationId xmlns:p14="http://schemas.microsoft.com/office/powerpoint/2010/main" val="2040169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70FDF3-50B3-44C6-9393-DA33C86ED47D}"/>
              </a:ext>
            </a:extLst>
          </p:cNvPr>
          <p:cNvPicPr>
            <a:picLocks noChangeAspect="1"/>
          </p:cNvPicPr>
          <p:nvPr/>
        </p:nvPicPr>
        <p:blipFill>
          <a:blip r:embed="rId2"/>
          <a:stretch>
            <a:fillRect/>
          </a:stretch>
        </p:blipFill>
        <p:spPr>
          <a:xfrm>
            <a:off x="948650" y="1961957"/>
            <a:ext cx="4755292" cy="3676207"/>
          </a:xfrm>
          <a:prstGeom prst="rect">
            <a:avLst/>
          </a:prstGeom>
        </p:spPr>
      </p:pic>
      <p:sp>
        <p:nvSpPr>
          <p:cNvPr id="4" name="TextBox 3">
            <a:extLst>
              <a:ext uri="{FF2B5EF4-FFF2-40B4-BE49-F238E27FC236}">
                <a16:creationId xmlns:a16="http://schemas.microsoft.com/office/drawing/2014/main" id="{870B1395-9B3B-4D1E-BE26-11FA0BED5790}"/>
              </a:ext>
            </a:extLst>
          </p:cNvPr>
          <p:cNvSpPr txBox="1"/>
          <p:nvPr/>
        </p:nvSpPr>
        <p:spPr>
          <a:xfrm>
            <a:off x="909203" y="424934"/>
            <a:ext cx="7325594" cy="830997"/>
          </a:xfrm>
          <a:prstGeom prst="rect">
            <a:avLst/>
          </a:prstGeom>
          <a:noFill/>
        </p:spPr>
        <p:txBody>
          <a:bodyPr wrap="square" rtlCol="0">
            <a:spAutoFit/>
          </a:bodyPr>
          <a:lstStyle/>
          <a:p>
            <a:pPr algn="ctr"/>
            <a:r>
              <a:rPr lang="en-US" sz="2400" dirty="0"/>
              <a:t>OSHA Region II</a:t>
            </a:r>
          </a:p>
          <a:p>
            <a:pPr algn="ctr"/>
            <a:r>
              <a:rPr lang="en-US" sz="2400" dirty="0"/>
              <a:t>Stand-Down for Amputation Awareness and Prevention</a:t>
            </a:r>
          </a:p>
        </p:txBody>
      </p:sp>
      <p:cxnSp>
        <p:nvCxnSpPr>
          <p:cNvPr id="10" name="Straight Arrow Connector 9">
            <a:extLst>
              <a:ext uri="{FF2B5EF4-FFF2-40B4-BE49-F238E27FC236}">
                <a16:creationId xmlns:a16="http://schemas.microsoft.com/office/drawing/2014/main" id="{13D50F27-80D6-42AF-A493-DC4577820E3D}"/>
              </a:ext>
            </a:extLst>
          </p:cNvPr>
          <p:cNvCxnSpPr>
            <a:cxnSpLocks/>
            <a:stCxn id="9" idx="1"/>
          </p:cNvCxnSpPr>
          <p:nvPr/>
        </p:nvCxnSpPr>
        <p:spPr>
          <a:xfrm flipH="1">
            <a:off x="2809461" y="4256373"/>
            <a:ext cx="477012" cy="18921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F108DDC-C77C-4836-B351-10D65568D676}"/>
              </a:ext>
            </a:extLst>
          </p:cNvPr>
          <p:cNvSpPr/>
          <p:nvPr/>
        </p:nvSpPr>
        <p:spPr>
          <a:xfrm>
            <a:off x="3286473" y="4066432"/>
            <a:ext cx="4754540" cy="379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5) Select “NY” and “period-beginning” year = “2011”.</a:t>
            </a:r>
          </a:p>
        </p:txBody>
      </p:sp>
      <p:sp>
        <p:nvSpPr>
          <p:cNvPr id="15" name="TextBox 14">
            <a:extLst>
              <a:ext uri="{FF2B5EF4-FFF2-40B4-BE49-F238E27FC236}">
                <a16:creationId xmlns:a16="http://schemas.microsoft.com/office/drawing/2014/main" id="{27EDE2A1-C947-4F35-9F57-4B4396EEB5BC}"/>
              </a:ext>
            </a:extLst>
          </p:cNvPr>
          <p:cNvSpPr txBox="1"/>
          <p:nvPr/>
        </p:nvSpPr>
        <p:spPr>
          <a:xfrm>
            <a:off x="652984" y="6239988"/>
            <a:ext cx="619080" cy="369332"/>
          </a:xfrm>
          <a:prstGeom prst="rect">
            <a:avLst/>
          </a:prstGeom>
          <a:solidFill>
            <a:srgbClr val="FFFF00"/>
          </a:solidFill>
        </p:spPr>
        <p:txBody>
          <a:bodyPr wrap="none" rtlCol="0">
            <a:spAutoFit/>
          </a:bodyPr>
          <a:lstStyle/>
          <a:p>
            <a:r>
              <a:rPr lang="en-US" dirty="0">
                <a:solidFill>
                  <a:srgbClr val="954F72"/>
                </a:solidFill>
                <a:hlinkClick r:id="rId3"/>
              </a:rPr>
              <a:t>Help</a:t>
            </a:r>
            <a:endParaRPr lang="en-US" dirty="0">
              <a:solidFill>
                <a:schemeClr val="bg1"/>
              </a:solidFill>
            </a:endParaRPr>
          </a:p>
        </p:txBody>
      </p:sp>
      <p:cxnSp>
        <p:nvCxnSpPr>
          <p:cNvPr id="16" name="Straight Arrow Connector 15">
            <a:extLst>
              <a:ext uri="{FF2B5EF4-FFF2-40B4-BE49-F238E27FC236}">
                <a16:creationId xmlns:a16="http://schemas.microsoft.com/office/drawing/2014/main" id="{51583C8F-792F-42FB-ADC9-FA989A1E0105}"/>
              </a:ext>
            </a:extLst>
          </p:cNvPr>
          <p:cNvCxnSpPr>
            <a:cxnSpLocks/>
            <a:stCxn id="20" idx="1"/>
          </p:cNvCxnSpPr>
          <p:nvPr/>
        </p:nvCxnSpPr>
        <p:spPr>
          <a:xfrm flipH="1" flipV="1">
            <a:off x="1484243" y="4986632"/>
            <a:ext cx="577433" cy="77254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29CD99C-110B-4641-853E-08F0E2149D1A}"/>
              </a:ext>
            </a:extLst>
          </p:cNvPr>
          <p:cNvSpPr/>
          <p:nvPr/>
        </p:nvSpPr>
        <p:spPr>
          <a:xfrm>
            <a:off x="2061676" y="5582647"/>
            <a:ext cx="2136148" cy="353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6) Click “Continue”</a:t>
            </a:r>
          </a:p>
        </p:txBody>
      </p:sp>
      <p:sp>
        <p:nvSpPr>
          <p:cNvPr id="13" name="TextBox 12">
            <a:extLst>
              <a:ext uri="{FF2B5EF4-FFF2-40B4-BE49-F238E27FC236}">
                <a16:creationId xmlns:a16="http://schemas.microsoft.com/office/drawing/2014/main" id="{A379A06E-3552-4EA8-A994-5D8C3B85C594}"/>
              </a:ext>
            </a:extLst>
          </p:cNvPr>
          <p:cNvSpPr txBox="1"/>
          <p:nvPr/>
        </p:nvSpPr>
        <p:spPr>
          <a:xfrm>
            <a:off x="2512045" y="1268752"/>
            <a:ext cx="4119910" cy="369332"/>
          </a:xfrm>
          <a:prstGeom prst="rect">
            <a:avLst/>
          </a:prstGeom>
          <a:noFill/>
        </p:spPr>
        <p:txBody>
          <a:bodyPr wrap="none" rtlCol="0">
            <a:spAutoFit/>
          </a:bodyPr>
          <a:lstStyle/>
          <a:p>
            <a:r>
              <a:rPr lang="en-US" dirty="0"/>
              <a:t>Exercise II – First Pass (Injuries &amp; Illnesses)</a:t>
            </a:r>
          </a:p>
        </p:txBody>
      </p:sp>
      <p:sp>
        <p:nvSpPr>
          <p:cNvPr id="17" name="Slide Number Placeholder 16">
            <a:extLst>
              <a:ext uri="{FF2B5EF4-FFF2-40B4-BE49-F238E27FC236}">
                <a16:creationId xmlns:a16="http://schemas.microsoft.com/office/drawing/2014/main" id="{DF4D5639-4DC6-4A05-B402-B02C76A4A412}"/>
              </a:ext>
            </a:extLst>
          </p:cNvPr>
          <p:cNvSpPr>
            <a:spLocks noGrp="1"/>
          </p:cNvSpPr>
          <p:nvPr>
            <p:ph type="sldNum" sz="quarter" idx="12"/>
          </p:nvPr>
        </p:nvSpPr>
        <p:spPr/>
        <p:txBody>
          <a:bodyPr/>
          <a:lstStyle/>
          <a:p>
            <a:fld id="{3C69A05F-14B6-4DBC-A11D-0E5A13051426}" type="slidenum">
              <a:rPr lang="en-US" smtClean="0"/>
              <a:t>20</a:t>
            </a:fld>
            <a:endParaRPr lang="en-US"/>
          </a:p>
        </p:txBody>
      </p:sp>
    </p:spTree>
    <p:extLst>
      <p:ext uri="{BB962C8B-B14F-4D97-AF65-F5344CB8AC3E}">
        <p14:creationId xmlns:p14="http://schemas.microsoft.com/office/powerpoint/2010/main" val="3837819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A4DFE3-9E49-4192-BA92-350C7C89031C}"/>
              </a:ext>
            </a:extLst>
          </p:cNvPr>
          <p:cNvPicPr>
            <a:picLocks noChangeAspect="1"/>
          </p:cNvPicPr>
          <p:nvPr/>
        </p:nvPicPr>
        <p:blipFill>
          <a:blip r:embed="rId2"/>
          <a:stretch>
            <a:fillRect/>
          </a:stretch>
        </p:blipFill>
        <p:spPr>
          <a:xfrm>
            <a:off x="962524" y="1737559"/>
            <a:ext cx="4755292" cy="4615072"/>
          </a:xfrm>
          <a:prstGeom prst="rect">
            <a:avLst/>
          </a:prstGeom>
        </p:spPr>
      </p:pic>
      <p:sp>
        <p:nvSpPr>
          <p:cNvPr id="4" name="TextBox 3">
            <a:extLst>
              <a:ext uri="{FF2B5EF4-FFF2-40B4-BE49-F238E27FC236}">
                <a16:creationId xmlns:a16="http://schemas.microsoft.com/office/drawing/2014/main" id="{870B1395-9B3B-4D1E-BE26-11FA0BED5790}"/>
              </a:ext>
            </a:extLst>
          </p:cNvPr>
          <p:cNvSpPr txBox="1"/>
          <p:nvPr/>
        </p:nvSpPr>
        <p:spPr>
          <a:xfrm>
            <a:off x="909203" y="424934"/>
            <a:ext cx="7325594" cy="830997"/>
          </a:xfrm>
          <a:prstGeom prst="rect">
            <a:avLst/>
          </a:prstGeom>
          <a:noFill/>
        </p:spPr>
        <p:txBody>
          <a:bodyPr wrap="square" rtlCol="0">
            <a:spAutoFit/>
          </a:bodyPr>
          <a:lstStyle/>
          <a:p>
            <a:pPr algn="ctr"/>
            <a:r>
              <a:rPr lang="en-US" sz="2400" dirty="0"/>
              <a:t>OSHA Region II</a:t>
            </a:r>
          </a:p>
          <a:p>
            <a:pPr algn="ctr"/>
            <a:r>
              <a:rPr lang="en-US" sz="2400" dirty="0"/>
              <a:t>Stand-Down for Amputation Awareness and Prevention</a:t>
            </a:r>
          </a:p>
        </p:txBody>
      </p:sp>
      <p:cxnSp>
        <p:nvCxnSpPr>
          <p:cNvPr id="10" name="Straight Arrow Connector 9">
            <a:extLst>
              <a:ext uri="{FF2B5EF4-FFF2-40B4-BE49-F238E27FC236}">
                <a16:creationId xmlns:a16="http://schemas.microsoft.com/office/drawing/2014/main" id="{13D50F27-80D6-42AF-A493-DC4577820E3D}"/>
              </a:ext>
            </a:extLst>
          </p:cNvPr>
          <p:cNvCxnSpPr>
            <a:cxnSpLocks/>
            <a:stCxn id="9" idx="1"/>
          </p:cNvCxnSpPr>
          <p:nvPr/>
        </p:nvCxnSpPr>
        <p:spPr>
          <a:xfrm flipH="1">
            <a:off x="2512045" y="4186652"/>
            <a:ext cx="691656" cy="7193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F108DDC-C77C-4836-B351-10D65568D676}"/>
              </a:ext>
            </a:extLst>
          </p:cNvPr>
          <p:cNvSpPr/>
          <p:nvPr/>
        </p:nvSpPr>
        <p:spPr>
          <a:xfrm>
            <a:off x="3203701" y="3909391"/>
            <a:ext cx="4145891" cy="5545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7) Select “Characteristic Type” = “Industry” and “Order” = “Name or Description” </a:t>
            </a:r>
          </a:p>
        </p:txBody>
      </p:sp>
      <p:sp>
        <p:nvSpPr>
          <p:cNvPr id="15" name="TextBox 14">
            <a:extLst>
              <a:ext uri="{FF2B5EF4-FFF2-40B4-BE49-F238E27FC236}">
                <a16:creationId xmlns:a16="http://schemas.microsoft.com/office/drawing/2014/main" id="{27EDE2A1-C947-4F35-9F57-4B4396EEB5BC}"/>
              </a:ext>
            </a:extLst>
          </p:cNvPr>
          <p:cNvSpPr txBox="1"/>
          <p:nvPr/>
        </p:nvSpPr>
        <p:spPr>
          <a:xfrm>
            <a:off x="652984" y="6239988"/>
            <a:ext cx="619080" cy="369332"/>
          </a:xfrm>
          <a:prstGeom prst="rect">
            <a:avLst/>
          </a:prstGeom>
          <a:solidFill>
            <a:srgbClr val="FFFF00"/>
          </a:solidFill>
        </p:spPr>
        <p:txBody>
          <a:bodyPr wrap="none" rtlCol="0">
            <a:spAutoFit/>
          </a:bodyPr>
          <a:lstStyle/>
          <a:p>
            <a:r>
              <a:rPr lang="en-US" dirty="0">
                <a:solidFill>
                  <a:srgbClr val="954F72"/>
                </a:solidFill>
                <a:hlinkClick r:id="rId3"/>
              </a:rPr>
              <a:t>Help</a:t>
            </a:r>
            <a:endParaRPr lang="en-US" dirty="0">
              <a:solidFill>
                <a:schemeClr val="bg1"/>
              </a:solidFill>
            </a:endParaRPr>
          </a:p>
        </p:txBody>
      </p:sp>
      <p:cxnSp>
        <p:nvCxnSpPr>
          <p:cNvPr id="16" name="Straight Arrow Connector 15">
            <a:extLst>
              <a:ext uri="{FF2B5EF4-FFF2-40B4-BE49-F238E27FC236}">
                <a16:creationId xmlns:a16="http://schemas.microsoft.com/office/drawing/2014/main" id="{51583C8F-792F-42FB-ADC9-FA989A1E0105}"/>
              </a:ext>
            </a:extLst>
          </p:cNvPr>
          <p:cNvCxnSpPr>
            <a:cxnSpLocks/>
            <a:stCxn id="20" idx="1"/>
          </p:cNvCxnSpPr>
          <p:nvPr/>
        </p:nvCxnSpPr>
        <p:spPr>
          <a:xfrm flipH="1">
            <a:off x="1630017" y="4873358"/>
            <a:ext cx="600309"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29CD99C-110B-4641-853E-08F0E2149D1A}"/>
              </a:ext>
            </a:extLst>
          </p:cNvPr>
          <p:cNvSpPr/>
          <p:nvPr/>
        </p:nvSpPr>
        <p:spPr>
          <a:xfrm>
            <a:off x="2230326" y="4696829"/>
            <a:ext cx="2136148" cy="353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8) Click “Continue”</a:t>
            </a:r>
          </a:p>
        </p:txBody>
      </p:sp>
      <p:sp>
        <p:nvSpPr>
          <p:cNvPr id="13" name="TextBox 12">
            <a:extLst>
              <a:ext uri="{FF2B5EF4-FFF2-40B4-BE49-F238E27FC236}">
                <a16:creationId xmlns:a16="http://schemas.microsoft.com/office/drawing/2014/main" id="{C13935D9-21EE-42B0-BB08-157F4AB5A816}"/>
              </a:ext>
            </a:extLst>
          </p:cNvPr>
          <p:cNvSpPr txBox="1"/>
          <p:nvPr/>
        </p:nvSpPr>
        <p:spPr>
          <a:xfrm>
            <a:off x="2512045" y="1268752"/>
            <a:ext cx="4119910" cy="369332"/>
          </a:xfrm>
          <a:prstGeom prst="rect">
            <a:avLst/>
          </a:prstGeom>
          <a:noFill/>
        </p:spPr>
        <p:txBody>
          <a:bodyPr wrap="none" rtlCol="0">
            <a:spAutoFit/>
          </a:bodyPr>
          <a:lstStyle/>
          <a:p>
            <a:r>
              <a:rPr lang="en-US" dirty="0"/>
              <a:t>Exercise II – First Pass (Injuries &amp; Illnesses)</a:t>
            </a:r>
          </a:p>
        </p:txBody>
      </p:sp>
      <p:sp>
        <p:nvSpPr>
          <p:cNvPr id="12" name="Slide Number Placeholder 11">
            <a:extLst>
              <a:ext uri="{FF2B5EF4-FFF2-40B4-BE49-F238E27FC236}">
                <a16:creationId xmlns:a16="http://schemas.microsoft.com/office/drawing/2014/main" id="{08C405C4-5671-45A3-AE77-CB3631D5B5FF}"/>
              </a:ext>
            </a:extLst>
          </p:cNvPr>
          <p:cNvSpPr>
            <a:spLocks noGrp="1"/>
          </p:cNvSpPr>
          <p:nvPr>
            <p:ph type="sldNum" sz="quarter" idx="12"/>
          </p:nvPr>
        </p:nvSpPr>
        <p:spPr/>
        <p:txBody>
          <a:bodyPr/>
          <a:lstStyle/>
          <a:p>
            <a:fld id="{3C69A05F-14B6-4DBC-A11D-0E5A13051426}" type="slidenum">
              <a:rPr lang="en-US" smtClean="0"/>
              <a:t>21</a:t>
            </a:fld>
            <a:endParaRPr lang="en-US"/>
          </a:p>
        </p:txBody>
      </p:sp>
    </p:spTree>
    <p:extLst>
      <p:ext uri="{BB962C8B-B14F-4D97-AF65-F5344CB8AC3E}">
        <p14:creationId xmlns:p14="http://schemas.microsoft.com/office/powerpoint/2010/main" val="2096380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3FCC44-3B94-49F9-B271-73B3F6BA1830}"/>
              </a:ext>
            </a:extLst>
          </p:cNvPr>
          <p:cNvPicPr>
            <a:picLocks noChangeAspect="1"/>
          </p:cNvPicPr>
          <p:nvPr/>
        </p:nvPicPr>
        <p:blipFill>
          <a:blip r:embed="rId2"/>
          <a:stretch>
            <a:fillRect/>
          </a:stretch>
        </p:blipFill>
        <p:spPr>
          <a:xfrm>
            <a:off x="909203" y="1629653"/>
            <a:ext cx="4883319" cy="4170025"/>
          </a:xfrm>
          <a:prstGeom prst="rect">
            <a:avLst/>
          </a:prstGeom>
        </p:spPr>
      </p:pic>
      <p:sp>
        <p:nvSpPr>
          <p:cNvPr id="4" name="TextBox 3">
            <a:extLst>
              <a:ext uri="{FF2B5EF4-FFF2-40B4-BE49-F238E27FC236}">
                <a16:creationId xmlns:a16="http://schemas.microsoft.com/office/drawing/2014/main" id="{870B1395-9B3B-4D1E-BE26-11FA0BED5790}"/>
              </a:ext>
            </a:extLst>
          </p:cNvPr>
          <p:cNvSpPr txBox="1"/>
          <p:nvPr/>
        </p:nvSpPr>
        <p:spPr>
          <a:xfrm>
            <a:off x="909203" y="424934"/>
            <a:ext cx="7325594" cy="830997"/>
          </a:xfrm>
          <a:prstGeom prst="rect">
            <a:avLst/>
          </a:prstGeom>
          <a:noFill/>
        </p:spPr>
        <p:txBody>
          <a:bodyPr wrap="square" rtlCol="0">
            <a:spAutoFit/>
          </a:bodyPr>
          <a:lstStyle/>
          <a:p>
            <a:pPr algn="ctr"/>
            <a:r>
              <a:rPr lang="en-US" sz="2400" dirty="0"/>
              <a:t>OSHA Region II</a:t>
            </a:r>
          </a:p>
          <a:p>
            <a:pPr algn="ctr"/>
            <a:r>
              <a:rPr lang="en-US" sz="2400" dirty="0"/>
              <a:t>Stand-Down for Amputation Awareness and Prevention</a:t>
            </a:r>
          </a:p>
        </p:txBody>
      </p:sp>
      <p:cxnSp>
        <p:nvCxnSpPr>
          <p:cNvPr id="10" name="Straight Arrow Connector 9">
            <a:extLst>
              <a:ext uri="{FF2B5EF4-FFF2-40B4-BE49-F238E27FC236}">
                <a16:creationId xmlns:a16="http://schemas.microsoft.com/office/drawing/2014/main" id="{13D50F27-80D6-42AF-A493-DC4577820E3D}"/>
              </a:ext>
            </a:extLst>
          </p:cNvPr>
          <p:cNvCxnSpPr>
            <a:cxnSpLocks/>
            <a:stCxn id="9" idx="1"/>
          </p:cNvCxnSpPr>
          <p:nvPr/>
        </p:nvCxnSpPr>
        <p:spPr>
          <a:xfrm flipH="1">
            <a:off x="4200939" y="4098005"/>
            <a:ext cx="637724" cy="63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F108DDC-C77C-4836-B351-10D65568D676}"/>
              </a:ext>
            </a:extLst>
          </p:cNvPr>
          <p:cNvSpPr/>
          <p:nvPr/>
        </p:nvSpPr>
        <p:spPr>
          <a:xfrm>
            <a:off x="4838663" y="3716489"/>
            <a:ext cx="3535092" cy="763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9) Select “</a:t>
            </a:r>
            <a:r>
              <a:rPr lang="en-US" sz="1600" dirty="0" err="1"/>
              <a:t>Subcharacteristic</a:t>
            </a:r>
            <a:r>
              <a:rPr lang="en-US" sz="1600" dirty="0"/>
              <a:t>” = “Agricultural, construction, and mining machinery manufacturing”</a:t>
            </a:r>
          </a:p>
        </p:txBody>
      </p:sp>
      <p:sp>
        <p:nvSpPr>
          <p:cNvPr id="15" name="TextBox 14">
            <a:extLst>
              <a:ext uri="{FF2B5EF4-FFF2-40B4-BE49-F238E27FC236}">
                <a16:creationId xmlns:a16="http://schemas.microsoft.com/office/drawing/2014/main" id="{27EDE2A1-C947-4F35-9F57-4B4396EEB5BC}"/>
              </a:ext>
            </a:extLst>
          </p:cNvPr>
          <p:cNvSpPr txBox="1"/>
          <p:nvPr/>
        </p:nvSpPr>
        <p:spPr>
          <a:xfrm>
            <a:off x="652984" y="6239988"/>
            <a:ext cx="619080" cy="369332"/>
          </a:xfrm>
          <a:prstGeom prst="rect">
            <a:avLst/>
          </a:prstGeom>
          <a:solidFill>
            <a:srgbClr val="FFFF00"/>
          </a:solidFill>
        </p:spPr>
        <p:txBody>
          <a:bodyPr wrap="none" rtlCol="0">
            <a:spAutoFit/>
          </a:bodyPr>
          <a:lstStyle/>
          <a:p>
            <a:r>
              <a:rPr lang="en-US" dirty="0">
                <a:solidFill>
                  <a:srgbClr val="954F72"/>
                </a:solidFill>
                <a:hlinkClick r:id="rId3"/>
              </a:rPr>
              <a:t>Help</a:t>
            </a:r>
            <a:endParaRPr lang="en-US" dirty="0">
              <a:solidFill>
                <a:schemeClr val="bg1"/>
              </a:solidFill>
            </a:endParaRPr>
          </a:p>
        </p:txBody>
      </p:sp>
      <p:cxnSp>
        <p:nvCxnSpPr>
          <p:cNvPr id="16" name="Straight Arrow Connector 15">
            <a:extLst>
              <a:ext uri="{FF2B5EF4-FFF2-40B4-BE49-F238E27FC236}">
                <a16:creationId xmlns:a16="http://schemas.microsoft.com/office/drawing/2014/main" id="{51583C8F-792F-42FB-ADC9-FA989A1E0105}"/>
              </a:ext>
            </a:extLst>
          </p:cNvPr>
          <p:cNvCxnSpPr>
            <a:cxnSpLocks/>
            <a:stCxn id="20" idx="1"/>
          </p:cNvCxnSpPr>
          <p:nvPr/>
        </p:nvCxnSpPr>
        <p:spPr>
          <a:xfrm flipH="1" flipV="1">
            <a:off x="1563757" y="4860034"/>
            <a:ext cx="740886" cy="103240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29CD99C-110B-4641-853E-08F0E2149D1A}"/>
              </a:ext>
            </a:extLst>
          </p:cNvPr>
          <p:cNvSpPr/>
          <p:nvPr/>
        </p:nvSpPr>
        <p:spPr>
          <a:xfrm>
            <a:off x="2304643" y="5715914"/>
            <a:ext cx="2136148" cy="353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11) Click “Continue”</a:t>
            </a:r>
          </a:p>
        </p:txBody>
      </p:sp>
      <p:sp>
        <p:nvSpPr>
          <p:cNvPr id="13" name="TextBox 12">
            <a:extLst>
              <a:ext uri="{FF2B5EF4-FFF2-40B4-BE49-F238E27FC236}">
                <a16:creationId xmlns:a16="http://schemas.microsoft.com/office/drawing/2014/main" id="{6F90F584-DB6D-41FA-B6FB-71DA7307ACE2}"/>
              </a:ext>
            </a:extLst>
          </p:cNvPr>
          <p:cNvSpPr txBox="1"/>
          <p:nvPr/>
        </p:nvSpPr>
        <p:spPr>
          <a:xfrm>
            <a:off x="2512045" y="1268752"/>
            <a:ext cx="4119910" cy="369332"/>
          </a:xfrm>
          <a:prstGeom prst="rect">
            <a:avLst/>
          </a:prstGeom>
          <a:noFill/>
        </p:spPr>
        <p:txBody>
          <a:bodyPr wrap="none" rtlCol="0">
            <a:spAutoFit/>
          </a:bodyPr>
          <a:lstStyle/>
          <a:p>
            <a:r>
              <a:rPr lang="en-US" dirty="0"/>
              <a:t>Exercise II – First Pass (Injuries &amp; Illnesses)</a:t>
            </a:r>
          </a:p>
        </p:txBody>
      </p:sp>
      <p:sp>
        <p:nvSpPr>
          <p:cNvPr id="26" name="Rectangle 25">
            <a:extLst>
              <a:ext uri="{FF2B5EF4-FFF2-40B4-BE49-F238E27FC236}">
                <a16:creationId xmlns:a16="http://schemas.microsoft.com/office/drawing/2014/main" id="{F3CEFFF4-40BD-4F2E-8368-A8FE530641D3}"/>
              </a:ext>
            </a:extLst>
          </p:cNvPr>
          <p:cNvSpPr/>
          <p:nvPr/>
        </p:nvSpPr>
        <p:spPr>
          <a:xfrm>
            <a:off x="3969026" y="4613451"/>
            <a:ext cx="4567040" cy="353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10) Select “Ownership” = “Private Industry”</a:t>
            </a:r>
          </a:p>
        </p:txBody>
      </p:sp>
      <p:cxnSp>
        <p:nvCxnSpPr>
          <p:cNvPr id="29" name="Straight Arrow Connector 28">
            <a:extLst>
              <a:ext uri="{FF2B5EF4-FFF2-40B4-BE49-F238E27FC236}">
                <a16:creationId xmlns:a16="http://schemas.microsoft.com/office/drawing/2014/main" id="{A8679163-9040-4B60-AC15-18311951C86F}"/>
              </a:ext>
            </a:extLst>
          </p:cNvPr>
          <p:cNvCxnSpPr>
            <a:cxnSpLocks/>
            <a:stCxn id="26" idx="1"/>
          </p:cNvCxnSpPr>
          <p:nvPr/>
        </p:nvCxnSpPr>
        <p:spPr>
          <a:xfrm flipH="1" flipV="1">
            <a:off x="2917204" y="4570160"/>
            <a:ext cx="1051822" cy="21982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Slide Number Placeholder 33">
            <a:extLst>
              <a:ext uri="{FF2B5EF4-FFF2-40B4-BE49-F238E27FC236}">
                <a16:creationId xmlns:a16="http://schemas.microsoft.com/office/drawing/2014/main" id="{C306B279-669D-4BB7-9C9A-E16E4A5404F6}"/>
              </a:ext>
            </a:extLst>
          </p:cNvPr>
          <p:cNvSpPr>
            <a:spLocks noGrp="1"/>
          </p:cNvSpPr>
          <p:nvPr>
            <p:ph type="sldNum" sz="quarter" idx="12"/>
          </p:nvPr>
        </p:nvSpPr>
        <p:spPr/>
        <p:txBody>
          <a:bodyPr/>
          <a:lstStyle/>
          <a:p>
            <a:fld id="{3C69A05F-14B6-4DBC-A11D-0E5A13051426}" type="slidenum">
              <a:rPr lang="en-US" smtClean="0"/>
              <a:t>22</a:t>
            </a:fld>
            <a:endParaRPr lang="en-US"/>
          </a:p>
        </p:txBody>
      </p:sp>
    </p:spTree>
    <p:extLst>
      <p:ext uri="{BB962C8B-B14F-4D97-AF65-F5344CB8AC3E}">
        <p14:creationId xmlns:p14="http://schemas.microsoft.com/office/powerpoint/2010/main" val="3965594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9D8052-97D3-42FE-BD9C-0F347875A6D4}"/>
              </a:ext>
            </a:extLst>
          </p:cNvPr>
          <p:cNvPicPr>
            <a:picLocks noChangeAspect="1"/>
          </p:cNvPicPr>
          <p:nvPr/>
        </p:nvPicPr>
        <p:blipFill>
          <a:blip r:embed="rId2"/>
          <a:stretch>
            <a:fillRect/>
          </a:stretch>
        </p:blipFill>
        <p:spPr>
          <a:xfrm>
            <a:off x="989028" y="1718482"/>
            <a:ext cx="4633362" cy="4548010"/>
          </a:xfrm>
          <a:prstGeom prst="rect">
            <a:avLst/>
          </a:prstGeom>
        </p:spPr>
      </p:pic>
      <p:sp>
        <p:nvSpPr>
          <p:cNvPr id="4" name="TextBox 3">
            <a:extLst>
              <a:ext uri="{FF2B5EF4-FFF2-40B4-BE49-F238E27FC236}">
                <a16:creationId xmlns:a16="http://schemas.microsoft.com/office/drawing/2014/main" id="{870B1395-9B3B-4D1E-BE26-11FA0BED5790}"/>
              </a:ext>
            </a:extLst>
          </p:cNvPr>
          <p:cNvSpPr txBox="1"/>
          <p:nvPr/>
        </p:nvSpPr>
        <p:spPr>
          <a:xfrm>
            <a:off x="909203" y="424934"/>
            <a:ext cx="7325594" cy="830997"/>
          </a:xfrm>
          <a:prstGeom prst="rect">
            <a:avLst/>
          </a:prstGeom>
          <a:noFill/>
        </p:spPr>
        <p:txBody>
          <a:bodyPr wrap="square" rtlCol="0">
            <a:spAutoFit/>
          </a:bodyPr>
          <a:lstStyle/>
          <a:p>
            <a:pPr algn="ctr"/>
            <a:r>
              <a:rPr lang="en-US" sz="2400" dirty="0"/>
              <a:t>OSHA Region II</a:t>
            </a:r>
          </a:p>
          <a:p>
            <a:pPr algn="ctr"/>
            <a:r>
              <a:rPr lang="en-US" sz="2400" dirty="0"/>
              <a:t>Stand-Down for Amputation Awareness and Prevention</a:t>
            </a:r>
          </a:p>
        </p:txBody>
      </p:sp>
      <p:sp>
        <p:nvSpPr>
          <p:cNvPr id="9" name="Rectangle 8">
            <a:extLst>
              <a:ext uri="{FF2B5EF4-FFF2-40B4-BE49-F238E27FC236}">
                <a16:creationId xmlns:a16="http://schemas.microsoft.com/office/drawing/2014/main" id="{AF108DDC-C77C-4836-B351-10D65568D676}"/>
              </a:ext>
            </a:extLst>
          </p:cNvPr>
          <p:cNvSpPr/>
          <p:nvPr/>
        </p:nvSpPr>
        <p:spPr>
          <a:xfrm>
            <a:off x="5967942" y="4262179"/>
            <a:ext cx="2695387" cy="379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12) Note your selections</a:t>
            </a:r>
          </a:p>
        </p:txBody>
      </p:sp>
      <p:sp>
        <p:nvSpPr>
          <p:cNvPr id="15" name="TextBox 14">
            <a:extLst>
              <a:ext uri="{FF2B5EF4-FFF2-40B4-BE49-F238E27FC236}">
                <a16:creationId xmlns:a16="http://schemas.microsoft.com/office/drawing/2014/main" id="{27EDE2A1-C947-4F35-9F57-4B4396EEB5BC}"/>
              </a:ext>
            </a:extLst>
          </p:cNvPr>
          <p:cNvSpPr txBox="1"/>
          <p:nvPr/>
        </p:nvSpPr>
        <p:spPr>
          <a:xfrm>
            <a:off x="652984" y="6239988"/>
            <a:ext cx="619080" cy="369332"/>
          </a:xfrm>
          <a:prstGeom prst="rect">
            <a:avLst/>
          </a:prstGeom>
          <a:solidFill>
            <a:srgbClr val="FFFF00"/>
          </a:solidFill>
        </p:spPr>
        <p:txBody>
          <a:bodyPr wrap="none" rtlCol="0">
            <a:spAutoFit/>
          </a:bodyPr>
          <a:lstStyle/>
          <a:p>
            <a:r>
              <a:rPr lang="en-US" dirty="0">
                <a:solidFill>
                  <a:srgbClr val="954F72"/>
                </a:solidFill>
                <a:hlinkClick r:id="rId3"/>
              </a:rPr>
              <a:t>Help</a:t>
            </a:r>
            <a:endParaRPr lang="en-US" dirty="0">
              <a:solidFill>
                <a:schemeClr val="bg1"/>
              </a:solidFill>
            </a:endParaRPr>
          </a:p>
        </p:txBody>
      </p:sp>
      <p:cxnSp>
        <p:nvCxnSpPr>
          <p:cNvPr id="16" name="Straight Arrow Connector 15">
            <a:extLst>
              <a:ext uri="{FF2B5EF4-FFF2-40B4-BE49-F238E27FC236}">
                <a16:creationId xmlns:a16="http://schemas.microsoft.com/office/drawing/2014/main" id="{51583C8F-792F-42FB-ADC9-FA989A1E0105}"/>
              </a:ext>
            </a:extLst>
          </p:cNvPr>
          <p:cNvCxnSpPr>
            <a:cxnSpLocks/>
            <a:stCxn id="20" idx="1"/>
          </p:cNvCxnSpPr>
          <p:nvPr/>
        </p:nvCxnSpPr>
        <p:spPr>
          <a:xfrm flipH="1">
            <a:off x="2014332" y="5266074"/>
            <a:ext cx="1031178" cy="23610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29CD99C-110B-4641-853E-08F0E2149D1A}"/>
              </a:ext>
            </a:extLst>
          </p:cNvPr>
          <p:cNvSpPr/>
          <p:nvPr/>
        </p:nvSpPr>
        <p:spPr>
          <a:xfrm>
            <a:off x="3045510" y="5089545"/>
            <a:ext cx="2493899" cy="353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13) Click “Generate Excel”</a:t>
            </a:r>
          </a:p>
        </p:txBody>
      </p:sp>
      <p:sp>
        <p:nvSpPr>
          <p:cNvPr id="13" name="TextBox 12">
            <a:extLst>
              <a:ext uri="{FF2B5EF4-FFF2-40B4-BE49-F238E27FC236}">
                <a16:creationId xmlns:a16="http://schemas.microsoft.com/office/drawing/2014/main" id="{4F8B129B-18CB-42EE-99A0-7D5A67614D0D}"/>
              </a:ext>
            </a:extLst>
          </p:cNvPr>
          <p:cNvSpPr txBox="1"/>
          <p:nvPr/>
        </p:nvSpPr>
        <p:spPr>
          <a:xfrm>
            <a:off x="2512045" y="1268752"/>
            <a:ext cx="4119910" cy="369332"/>
          </a:xfrm>
          <a:prstGeom prst="rect">
            <a:avLst/>
          </a:prstGeom>
          <a:noFill/>
        </p:spPr>
        <p:txBody>
          <a:bodyPr wrap="none" rtlCol="0">
            <a:spAutoFit/>
          </a:bodyPr>
          <a:lstStyle/>
          <a:p>
            <a:r>
              <a:rPr lang="en-US" dirty="0"/>
              <a:t>Exercise II – First Pass (Injuries &amp; Illnesses)</a:t>
            </a:r>
          </a:p>
        </p:txBody>
      </p:sp>
      <p:sp>
        <p:nvSpPr>
          <p:cNvPr id="17" name="Right Brace 16">
            <a:extLst>
              <a:ext uri="{FF2B5EF4-FFF2-40B4-BE49-F238E27FC236}">
                <a16:creationId xmlns:a16="http://schemas.microsoft.com/office/drawing/2014/main" id="{FF89701A-E4A7-4136-AA58-FBFC69ADF73F}"/>
              </a:ext>
            </a:extLst>
          </p:cNvPr>
          <p:cNvSpPr/>
          <p:nvPr/>
        </p:nvSpPr>
        <p:spPr>
          <a:xfrm>
            <a:off x="5539410" y="3814694"/>
            <a:ext cx="386861" cy="1274851"/>
          </a:xfrm>
          <a:prstGeom prst="rightBrace">
            <a:avLst/>
          </a:prstGeom>
          <a:solidFill>
            <a:schemeClr val="bg1"/>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lide Number Placeholder 17">
            <a:extLst>
              <a:ext uri="{FF2B5EF4-FFF2-40B4-BE49-F238E27FC236}">
                <a16:creationId xmlns:a16="http://schemas.microsoft.com/office/drawing/2014/main" id="{A8313D29-B019-4B0A-A33B-A1CFE2E6FA34}"/>
              </a:ext>
            </a:extLst>
          </p:cNvPr>
          <p:cNvSpPr>
            <a:spLocks noGrp="1"/>
          </p:cNvSpPr>
          <p:nvPr>
            <p:ph type="sldNum" sz="quarter" idx="12"/>
          </p:nvPr>
        </p:nvSpPr>
        <p:spPr/>
        <p:txBody>
          <a:bodyPr/>
          <a:lstStyle/>
          <a:p>
            <a:fld id="{3C69A05F-14B6-4DBC-A11D-0E5A13051426}" type="slidenum">
              <a:rPr lang="en-US" smtClean="0"/>
              <a:t>23</a:t>
            </a:fld>
            <a:endParaRPr lang="en-US"/>
          </a:p>
        </p:txBody>
      </p:sp>
    </p:spTree>
    <p:extLst>
      <p:ext uri="{BB962C8B-B14F-4D97-AF65-F5344CB8AC3E}">
        <p14:creationId xmlns:p14="http://schemas.microsoft.com/office/powerpoint/2010/main" val="3030260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8D403AA-638A-4CEC-9004-8360261C3263}"/>
              </a:ext>
            </a:extLst>
          </p:cNvPr>
          <p:cNvPicPr>
            <a:picLocks noChangeAspect="1"/>
          </p:cNvPicPr>
          <p:nvPr/>
        </p:nvPicPr>
        <p:blipFill>
          <a:blip r:embed="rId2"/>
          <a:stretch>
            <a:fillRect/>
          </a:stretch>
        </p:blipFill>
        <p:spPr>
          <a:xfrm>
            <a:off x="1371600" y="2018270"/>
            <a:ext cx="6400800" cy="4652624"/>
          </a:xfrm>
          <a:prstGeom prst="rect">
            <a:avLst/>
          </a:prstGeom>
        </p:spPr>
      </p:pic>
      <p:sp>
        <p:nvSpPr>
          <p:cNvPr id="4" name="TextBox 3">
            <a:extLst>
              <a:ext uri="{FF2B5EF4-FFF2-40B4-BE49-F238E27FC236}">
                <a16:creationId xmlns:a16="http://schemas.microsoft.com/office/drawing/2014/main" id="{870B1395-9B3B-4D1E-BE26-11FA0BED5790}"/>
              </a:ext>
            </a:extLst>
          </p:cNvPr>
          <p:cNvSpPr txBox="1"/>
          <p:nvPr/>
        </p:nvSpPr>
        <p:spPr>
          <a:xfrm>
            <a:off x="909203" y="424934"/>
            <a:ext cx="7325594" cy="830997"/>
          </a:xfrm>
          <a:prstGeom prst="rect">
            <a:avLst/>
          </a:prstGeom>
          <a:noFill/>
        </p:spPr>
        <p:txBody>
          <a:bodyPr wrap="square" rtlCol="0">
            <a:spAutoFit/>
          </a:bodyPr>
          <a:lstStyle/>
          <a:p>
            <a:pPr algn="ctr"/>
            <a:r>
              <a:rPr lang="en-US" sz="2400" dirty="0"/>
              <a:t>OSHA Region II</a:t>
            </a:r>
          </a:p>
          <a:p>
            <a:pPr algn="ctr"/>
            <a:r>
              <a:rPr lang="en-US" sz="2400" dirty="0"/>
              <a:t>Stand-Down for Amputation Awareness and Prevention</a:t>
            </a:r>
          </a:p>
        </p:txBody>
      </p:sp>
      <p:sp>
        <p:nvSpPr>
          <p:cNvPr id="15" name="TextBox 14">
            <a:extLst>
              <a:ext uri="{FF2B5EF4-FFF2-40B4-BE49-F238E27FC236}">
                <a16:creationId xmlns:a16="http://schemas.microsoft.com/office/drawing/2014/main" id="{27EDE2A1-C947-4F35-9F57-4B4396EEB5BC}"/>
              </a:ext>
            </a:extLst>
          </p:cNvPr>
          <p:cNvSpPr txBox="1"/>
          <p:nvPr/>
        </p:nvSpPr>
        <p:spPr>
          <a:xfrm>
            <a:off x="652984" y="6239988"/>
            <a:ext cx="619080" cy="369332"/>
          </a:xfrm>
          <a:prstGeom prst="rect">
            <a:avLst/>
          </a:prstGeom>
          <a:solidFill>
            <a:srgbClr val="FFFF00"/>
          </a:solidFill>
        </p:spPr>
        <p:txBody>
          <a:bodyPr wrap="none" rtlCol="0">
            <a:spAutoFit/>
          </a:bodyPr>
          <a:lstStyle/>
          <a:p>
            <a:r>
              <a:rPr lang="en-US" dirty="0">
                <a:solidFill>
                  <a:srgbClr val="954F72"/>
                </a:solidFill>
                <a:hlinkClick r:id="rId3"/>
              </a:rPr>
              <a:t>Help</a:t>
            </a:r>
            <a:endParaRPr lang="en-US" dirty="0">
              <a:solidFill>
                <a:schemeClr val="bg1"/>
              </a:solidFill>
            </a:endParaRPr>
          </a:p>
        </p:txBody>
      </p:sp>
      <p:sp>
        <p:nvSpPr>
          <p:cNvPr id="13" name="TextBox 12">
            <a:extLst>
              <a:ext uri="{FF2B5EF4-FFF2-40B4-BE49-F238E27FC236}">
                <a16:creationId xmlns:a16="http://schemas.microsoft.com/office/drawing/2014/main" id="{4F8B129B-18CB-42EE-99A0-7D5A67614D0D}"/>
              </a:ext>
            </a:extLst>
          </p:cNvPr>
          <p:cNvSpPr txBox="1"/>
          <p:nvPr/>
        </p:nvSpPr>
        <p:spPr>
          <a:xfrm>
            <a:off x="1671638" y="1268752"/>
            <a:ext cx="5800725" cy="646331"/>
          </a:xfrm>
          <a:prstGeom prst="rect">
            <a:avLst/>
          </a:prstGeom>
          <a:noFill/>
        </p:spPr>
        <p:txBody>
          <a:bodyPr wrap="square" rtlCol="0">
            <a:spAutoFit/>
          </a:bodyPr>
          <a:lstStyle/>
          <a:p>
            <a:pPr algn="ctr"/>
            <a:r>
              <a:rPr lang="en-US" dirty="0"/>
              <a:t>Exercise II – First Pass (Injuries &amp; Illnesses for </a:t>
            </a:r>
            <a:r>
              <a:rPr lang="en-US" b="0" i="0" dirty="0">
                <a:solidFill>
                  <a:srgbClr val="000000"/>
                </a:solidFill>
                <a:effectLst/>
              </a:rPr>
              <a:t>Agriculture, construction, and mining machinery manufacturing</a:t>
            </a:r>
            <a:r>
              <a:rPr lang="en-US" dirty="0"/>
              <a:t>)</a:t>
            </a:r>
          </a:p>
        </p:txBody>
      </p:sp>
      <p:sp>
        <p:nvSpPr>
          <p:cNvPr id="18" name="Slide Number Placeholder 17">
            <a:extLst>
              <a:ext uri="{FF2B5EF4-FFF2-40B4-BE49-F238E27FC236}">
                <a16:creationId xmlns:a16="http://schemas.microsoft.com/office/drawing/2014/main" id="{A8313D29-B019-4B0A-A33B-A1CFE2E6FA34}"/>
              </a:ext>
            </a:extLst>
          </p:cNvPr>
          <p:cNvSpPr>
            <a:spLocks noGrp="1"/>
          </p:cNvSpPr>
          <p:nvPr>
            <p:ph type="sldNum" sz="quarter" idx="12"/>
          </p:nvPr>
        </p:nvSpPr>
        <p:spPr/>
        <p:txBody>
          <a:bodyPr/>
          <a:lstStyle/>
          <a:p>
            <a:fld id="{3C69A05F-14B6-4DBC-A11D-0E5A13051426}" type="slidenum">
              <a:rPr lang="en-US" smtClean="0"/>
              <a:t>24</a:t>
            </a:fld>
            <a:endParaRPr lang="en-US"/>
          </a:p>
        </p:txBody>
      </p:sp>
      <p:sp>
        <p:nvSpPr>
          <p:cNvPr id="12" name="Rectangle 11">
            <a:extLst>
              <a:ext uri="{FF2B5EF4-FFF2-40B4-BE49-F238E27FC236}">
                <a16:creationId xmlns:a16="http://schemas.microsoft.com/office/drawing/2014/main" id="{B2288C01-9CDB-42DC-A0EF-3F00EDBF1648}"/>
              </a:ext>
            </a:extLst>
          </p:cNvPr>
          <p:cNvSpPr/>
          <p:nvPr/>
        </p:nvSpPr>
        <p:spPr>
          <a:xfrm>
            <a:off x="2107488" y="4712425"/>
            <a:ext cx="2136148" cy="353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Here’s Your Data!</a:t>
            </a:r>
          </a:p>
        </p:txBody>
      </p:sp>
    </p:spTree>
    <p:extLst>
      <p:ext uri="{BB962C8B-B14F-4D97-AF65-F5344CB8AC3E}">
        <p14:creationId xmlns:p14="http://schemas.microsoft.com/office/powerpoint/2010/main" val="275540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9D89FF-7C78-4FBA-8167-02A42AA21D1A}"/>
              </a:ext>
            </a:extLst>
          </p:cNvPr>
          <p:cNvPicPr>
            <a:picLocks noChangeAspect="1"/>
          </p:cNvPicPr>
          <p:nvPr/>
        </p:nvPicPr>
        <p:blipFill>
          <a:blip r:embed="rId2"/>
          <a:stretch>
            <a:fillRect/>
          </a:stretch>
        </p:blipFill>
        <p:spPr>
          <a:xfrm>
            <a:off x="1002280" y="1845978"/>
            <a:ext cx="4621169" cy="3840813"/>
          </a:xfrm>
          <a:prstGeom prst="rect">
            <a:avLst/>
          </a:prstGeom>
        </p:spPr>
      </p:pic>
      <p:sp>
        <p:nvSpPr>
          <p:cNvPr id="4" name="TextBox 3">
            <a:extLst>
              <a:ext uri="{FF2B5EF4-FFF2-40B4-BE49-F238E27FC236}">
                <a16:creationId xmlns:a16="http://schemas.microsoft.com/office/drawing/2014/main" id="{870B1395-9B3B-4D1E-BE26-11FA0BED5790}"/>
              </a:ext>
            </a:extLst>
          </p:cNvPr>
          <p:cNvSpPr txBox="1"/>
          <p:nvPr/>
        </p:nvSpPr>
        <p:spPr>
          <a:xfrm>
            <a:off x="909203" y="424934"/>
            <a:ext cx="7325594" cy="830997"/>
          </a:xfrm>
          <a:prstGeom prst="rect">
            <a:avLst/>
          </a:prstGeom>
          <a:noFill/>
        </p:spPr>
        <p:txBody>
          <a:bodyPr wrap="square" rtlCol="0">
            <a:spAutoFit/>
          </a:bodyPr>
          <a:lstStyle/>
          <a:p>
            <a:pPr algn="ctr"/>
            <a:r>
              <a:rPr lang="en-US" sz="2400" dirty="0"/>
              <a:t>OSHA Region II</a:t>
            </a:r>
          </a:p>
          <a:p>
            <a:pPr algn="ctr"/>
            <a:r>
              <a:rPr lang="en-US" sz="2400" dirty="0"/>
              <a:t>Stand-Down for Amputation Awareness and Prevention</a:t>
            </a:r>
          </a:p>
        </p:txBody>
      </p:sp>
      <p:sp>
        <p:nvSpPr>
          <p:cNvPr id="6" name="TextBox 5">
            <a:extLst>
              <a:ext uri="{FF2B5EF4-FFF2-40B4-BE49-F238E27FC236}">
                <a16:creationId xmlns:a16="http://schemas.microsoft.com/office/drawing/2014/main" id="{C18721B2-E275-4EF9-AC39-86642B051737}"/>
              </a:ext>
            </a:extLst>
          </p:cNvPr>
          <p:cNvSpPr txBox="1"/>
          <p:nvPr/>
        </p:nvSpPr>
        <p:spPr>
          <a:xfrm>
            <a:off x="2798245" y="1268752"/>
            <a:ext cx="3547510" cy="369332"/>
          </a:xfrm>
          <a:prstGeom prst="rect">
            <a:avLst/>
          </a:prstGeom>
          <a:noFill/>
        </p:spPr>
        <p:txBody>
          <a:bodyPr wrap="none" rtlCol="0">
            <a:spAutoFit/>
          </a:bodyPr>
          <a:lstStyle/>
          <a:p>
            <a:r>
              <a:rPr lang="en-US" dirty="0"/>
              <a:t>Exercise II – Second Pass (Fatalities) </a:t>
            </a:r>
          </a:p>
        </p:txBody>
      </p:sp>
      <p:cxnSp>
        <p:nvCxnSpPr>
          <p:cNvPr id="10" name="Straight Arrow Connector 9">
            <a:extLst>
              <a:ext uri="{FF2B5EF4-FFF2-40B4-BE49-F238E27FC236}">
                <a16:creationId xmlns:a16="http://schemas.microsoft.com/office/drawing/2014/main" id="{13D50F27-80D6-42AF-A493-DC4577820E3D}"/>
              </a:ext>
            </a:extLst>
          </p:cNvPr>
          <p:cNvCxnSpPr>
            <a:cxnSpLocks/>
            <a:stCxn id="9" idx="1"/>
          </p:cNvCxnSpPr>
          <p:nvPr/>
        </p:nvCxnSpPr>
        <p:spPr>
          <a:xfrm flipH="1">
            <a:off x="2425148" y="4917938"/>
            <a:ext cx="1207987" cy="10504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F108DDC-C77C-4836-B351-10D65568D676}"/>
              </a:ext>
            </a:extLst>
          </p:cNvPr>
          <p:cNvSpPr/>
          <p:nvPr/>
        </p:nvSpPr>
        <p:spPr>
          <a:xfrm>
            <a:off x="3633135" y="4727997"/>
            <a:ext cx="2330344" cy="379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14) Select “Fatalities”</a:t>
            </a:r>
          </a:p>
        </p:txBody>
      </p:sp>
      <p:sp>
        <p:nvSpPr>
          <p:cNvPr id="15" name="TextBox 14">
            <a:extLst>
              <a:ext uri="{FF2B5EF4-FFF2-40B4-BE49-F238E27FC236}">
                <a16:creationId xmlns:a16="http://schemas.microsoft.com/office/drawing/2014/main" id="{27EDE2A1-C947-4F35-9F57-4B4396EEB5BC}"/>
              </a:ext>
            </a:extLst>
          </p:cNvPr>
          <p:cNvSpPr txBox="1"/>
          <p:nvPr/>
        </p:nvSpPr>
        <p:spPr>
          <a:xfrm>
            <a:off x="652984" y="6239988"/>
            <a:ext cx="619080" cy="369332"/>
          </a:xfrm>
          <a:prstGeom prst="rect">
            <a:avLst/>
          </a:prstGeom>
          <a:solidFill>
            <a:srgbClr val="FFFF00"/>
          </a:solidFill>
        </p:spPr>
        <p:txBody>
          <a:bodyPr wrap="none" rtlCol="0">
            <a:spAutoFit/>
          </a:bodyPr>
          <a:lstStyle/>
          <a:p>
            <a:r>
              <a:rPr lang="en-US" dirty="0">
                <a:solidFill>
                  <a:srgbClr val="954F72"/>
                </a:solidFill>
                <a:hlinkClick r:id="rId3"/>
              </a:rPr>
              <a:t>Help</a:t>
            </a:r>
            <a:endParaRPr lang="en-US" dirty="0">
              <a:solidFill>
                <a:schemeClr val="bg1"/>
              </a:solidFill>
            </a:endParaRPr>
          </a:p>
        </p:txBody>
      </p:sp>
      <p:cxnSp>
        <p:nvCxnSpPr>
          <p:cNvPr id="16" name="Straight Arrow Connector 15">
            <a:extLst>
              <a:ext uri="{FF2B5EF4-FFF2-40B4-BE49-F238E27FC236}">
                <a16:creationId xmlns:a16="http://schemas.microsoft.com/office/drawing/2014/main" id="{51583C8F-792F-42FB-ADC9-FA989A1E0105}"/>
              </a:ext>
            </a:extLst>
          </p:cNvPr>
          <p:cNvCxnSpPr>
            <a:cxnSpLocks/>
            <a:stCxn id="20" idx="1"/>
          </p:cNvCxnSpPr>
          <p:nvPr/>
        </p:nvCxnSpPr>
        <p:spPr>
          <a:xfrm flipH="1">
            <a:off x="1669774" y="5410088"/>
            <a:ext cx="766078"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29CD99C-110B-4641-853E-08F0E2149D1A}"/>
              </a:ext>
            </a:extLst>
          </p:cNvPr>
          <p:cNvSpPr/>
          <p:nvPr/>
        </p:nvSpPr>
        <p:spPr>
          <a:xfrm>
            <a:off x="2435852" y="5233559"/>
            <a:ext cx="2136148" cy="353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15) Click “Continue”</a:t>
            </a:r>
          </a:p>
        </p:txBody>
      </p:sp>
      <p:sp>
        <p:nvSpPr>
          <p:cNvPr id="17" name="Slide Number Placeholder 16">
            <a:extLst>
              <a:ext uri="{FF2B5EF4-FFF2-40B4-BE49-F238E27FC236}">
                <a16:creationId xmlns:a16="http://schemas.microsoft.com/office/drawing/2014/main" id="{298BECB8-52E2-4904-8C2A-0444D545E3CC}"/>
              </a:ext>
            </a:extLst>
          </p:cNvPr>
          <p:cNvSpPr>
            <a:spLocks noGrp="1"/>
          </p:cNvSpPr>
          <p:nvPr>
            <p:ph type="sldNum" sz="quarter" idx="12"/>
          </p:nvPr>
        </p:nvSpPr>
        <p:spPr/>
        <p:txBody>
          <a:bodyPr/>
          <a:lstStyle/>
          <a:p>
            <a:fld id="{3C69A05F-14B6-4DBC-A11D-0E5A13051426}" type="slidenum">
              <a:rPr lang="en-US" smtClean="0"/>
              <a:t>25</a:t>
            </a:fld>
            <a:endParaRPr lang="en-US"/>
          </a:p>
        </p:txBody>
      </p:sp>
    </p:spTree>
    <p:extLst>
      <p:ext uri="{BB962C8B-B14F-4D97-AF65-F5344CB8AC3E}">
        <p14:creationId xmlns:p14="http://schemas.microsoft.com/office/powerpoint/2010/main" val="1997807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9AFD4E-D1E6-4433-87B7-52423D6B3881}"/>
              </a:ext>
            </a:extLst>
          </p:cNvPr>
          <p:cNvPicPr>
            <a:picLocks noChangeAspect="1"/>
          </p:cNvPicPr>
          <p:nvPr/>
        </p:nvPicPr>
        <p:blipFill>
          <a:blip r:embed="rId2"/>
          <a:stretch>
            <a:fillRect/>
          </a:stretch>
        </p:blipFill>
        <p:spPr>
          <a:xfrm>
            <a:off x="1044330" y="1895178"/>
            <a:ext cx="4669941" cy="3359187"/>
          </a:xfrm>
          <a:prstGeom prst="rect">
            <a:avLst/>
          </a:prstGeom>
        </p:spPr>
      </p:pic>
      <p:sp>
        <p:nvSpPr>
          <p:cNvPr id="4" name="TextBox 3">
            <a:extLst>
              <a:ext uri="{FF2B5EF4-FFF2-40B4-BE49-F238E27FC236}">
                <a16:creationId xmlns:a16="http://schemas.microsoft.com/office/drawing/2014/main" id="{870B1395-9B3B-4D1E-BE26-11FA0BED5790}"/>
              </a:ext>
            </a:extLst>
          </p:cNvPr>
          <p:cNvSpPr txBox="1"/>
          <p:nvPr/>
        </p:nvSpPr>
        <p:spPr>
          <a:xfrm>
            <a:off x="909203" y="424934"/>
            <a:ext cx="7325594" cy="830997"/>
          </a:xfrm>
          <a:prstGeom prst="rect">
            <a:avLst/>
          </a:prstGeom>
          <a:noFill/>
        </p:spPr>
        <p:txBody>
          <a:bodyPr wrap="square" rtlCol="0">
            <a:spAutoFit/>
          </a:bodyPr>
          <a:lstStyle/>
          <a:p>
            <a:pPr algn="ctr"/>
            <a:r>
              <a:rPr lang="en-US" sz="2400" dirty="0"/>
              <a:t>OSHA Region II</a:t>
            </a:r>
          </a:p>
          <a:p>
            <a:pPr algn="ctr"/>
            <a:r>
              <a:rPr lang="en-US" sz="2400" dirty="0"/>
              <a:t>Stand-Down for Amputation Awareness and Prevention</a:t>
            </a:r>
          </a:p>
        </p:txBody>
      </p:sp>
      <p:cxnSp>
        <p:nvCxnSpPr>
          <p:cNvPr id="10" name="Straight Arrow Connector 9">
            <a:extLst>
              <a:ext uri="{FF2B5EF4-FFF2-40B4-BE49-F238E27FC236}">
                <a16:creationId xmlns:a16="http://schemas.microsoft.com/office/drawing/2014/main" id="{13D50F27-80D6-42AF-A493-DC4577820E3D}"/>
              </a:ext>
            </a:extLst>
          </p:cNvPr>
          <p:cNvCxnSpPr>
            <a:cxnSpLocks/>
            <a:stCxn id="9" idx="1"/>
          </p:cNvCxnSpPr>
          <p:nvPr/>
        </p:nvCxnSpPr>
        <p:spPr>
          <a:xfrm flipH="1">
            <a:off x="1709531" y="4195089"/>
            <a:ext cx="784420" cy="4696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F108DDC-C77C-4836-B351-10D65568D676}"/>
              </a:ext>
            </a:extLst>
          </p:cNvPr>
          <p:cNvSpPr/>
          <p:nvPr/>
        </p:nvSpPr>
        <p:spPr>
          <a:xfrm>
            <a:off x="2493951" y="4005148"/>
            <a:ext cx="4330919" cy="379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16) Select the most recent “period-ended” date</a:t>
            </a:r>
          </a:p>
        </p:txBody>
      </p:sp>
      <p:sp>
        <p:nvSpPr>
          <p:cNvPr id="15" name="TextBox 14">
            <a:extLst>
              <a:ext uri="{FF2B5EF4-FFF2-40B4-BE49-F238E27FC236}">
                <a16:creationId xmlns:a16="http://schemas.microsoft.com/office/drawing/2014/main" id="{27EDE2A1-C947-4F35-9F57-4B4396EEB5BC}"/>
              </a:ext>
            </a:extLst>
          </p:cNvPr>
          <p:cNvSpPr txBox="1"/>
          <p:nvPr/>
        </p:nvSpPr>
        <p:spPr>
          <a:xfrm>
            <a:off x="652984" y="6239988"/>
            <a:ext cx="619080" cy="369332"/>
          </a:xfrm>
          <a:prstGeom prst="rect">
            <a:avLst/>
          </a:prstGeom>
          <a:solidFill>
            <a:srgbClr val="FFFF00"/>
          </a:solidFill>
        </p:spPr>
        <p:txBody>
          <a:bodyPr wrap="none" rtlCol="0">
            <a:spAutoFit/>
          </a:bodyPr>
          <a:lstStyle/>
          <a:p>
            <a:r>
              <a:rPr lang="en-US" dirty="0">
                <a:solidFill>
                  <a:srgbClr val="954F72"/>
                </a:solidFill>
                <a:hlinkClick r:id="rId3"/>
              </a:rPr>
              <a:t>Help</a:t>
            </a:r>
            <a:endParaRPr lang="en-US" dirty="0">
              <a:solidFill>
                <a:schemeClr val="bg1"/>
              </a:solidFill>
            </a:endParaRPr>
          </a:p>
        </p:txBody>
      </p:sp>
      <p:cxnSp>
        <p:nvCxnSpPr>
          <p:cNvPr id="16" name="Straight Arrow Connector 15">
            <a:extLst>
              <a:ext uri="{FF2B5EF4-FFF2-40B4-BE49-F238E27FC236}">
                <a16:creationId xmlns:a16="http://schemas.microsoft.com/office/drawing/2014/main" id="{51583C8F-792F-42FB-ADC9-FA989A1E0105}"/>
              </a:ext>
            </a:extLst>
          </p:cNvPr>
          <p:cNvCxnSpPr>
            <a:cxnSpLocks/>
            <a:stCxn id="20" idx="1"/>
          </p:cNvCxnSpPr>
          <p:nvPr/>
        </p:nvCxnSpPr>
        <p:spPr>
          <a:xfrm flipH="1" flipV="1">
            <a:off x="1550504" y="4727794"/>
            <a:ext cx="626814" cy="54071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29CD99C-110B-4641-853E-08F0E2149D1A}"/>
              </a:ext>
            </a:extLst>
          </p:cNvPr>
          <p:cNvSpPr/>
          <p:nvPr/>
        </p:nvSpPr>
        <p:spPr>
          <a:xfrm>
            <a:off x="2177318" y="5091980"/>
            <a:ext cx="2136148" cy="353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17) Click “Continue”</a:t>
            </a:r>
          </a:p>
        </p:txBody>
      </p:sp>
      <p:sp>
        <p:nvSpPr>
          <p:cNvPr id="13" name="TextBox 12">
            <a:extLst>
              <a:ext uri="{FF2B5EF4-FFF2-40B4-BE49-F238E27FC236}">
                <a16:creationId xmlns:a16="http://schemas.microsoft.com/office/drawing/2014/main" id="{9CCBDF29-F5B0-4674-BADE-EDE1A70D9642}"/>
              </a:ext>
            </a:extLst>
          </p:cNvPr>
          <p:cNvSpPr txBox="1"/>
          <p:nvPr/>
        </p:nvSpPr>
        <p:spPr>
          <a:xfrm>
            <a:off x="2798245" y="1268752"/>
            <a:ext cx="3547510" cy="369332"/>
          </a:xfrm>
          <a:prstGeom prst="rect">
            <a:avLst/>
          </a:prstGeom>
          <a:noFill/>
        </p:spPr>
        <p:txBody>
          <a:bodyPr wrap="none" rtlCol="0">
            <a:spAutoFit/>
          </a:bodyPr>
          <a:lstStyle/>
          <a:p>
            <a:r>
              <a:rPr lang="en-US" dirty="0"/>
              <a:t>Exercise II – Second Pass (Fatalities) </a:t>
            </a:r>
          </a:p>
        </p:txBody>
      </p:sp>
      <p:sp>
        <p:nvSpPr>
          <p:cNvPr id="14" name="Slide Number Placeholder 13">
            <a:extLst>
              <a:ext uri="{FF2B5EF4-FFF2-40B4-BE49-F238E27FC236}">
                <a16:creationId xmlns:a16="http://schemas.microsoft.com/office/drawing/2014/main" id="{205445EC-79F8-429A-AB9A-C70156042140}"/>
              </a:ext>
            </a:extLst>
          </p:cNvPr>
          <p:cNvSpPr>
            <a:spLocks noGrp="1"/>
          </p:cNvSpPr>
          <p:nvPr>
            <p:ph type="sldNum" sz="quarter" idx="12"/>
          </p:nvPr>
        </p:nvSpPr>
        <p:spPr/>
        <p:txBody>
          <a:bodyPr/>
          <a:lstStyle/>
          <a:p>
            <a:fld id="{3C69A05F-14B6-4DBC-A11D-0E5A13051426}" type="slidenum">
              <a:rPr lang="en-US" smtClean="0"/>
              <a:t>26</a:t>
            </a:fld>
            <a:endParaRPr lang="en-US"/>
          </a:p>
        </p:txBody>
      </p:sp>
    </p:spTree>
    <p:extLst>
      <p:ext uri="{BB962C8B-B14F-4D97-AF65-F5344CB8AC3E}">
        <p14:creationId xmlns:p14="http://schemas.microsoft.com/office/powerpoint/2010/main" val="2469463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FCE249-CCB2-4002-807A-9B7495B09450}"/>
              </a:ext>
            </a:extLst>
          </p:cNvPr>
          <p:cNvPicPr>
            <a:picLocks noChangeAspect="1"/>
          </p:cNvPicPr>
          <p:nvPr/>
        </p:nvPicPr>
        <p:blipFill>
          <a:blip r:embed="rId2"/>
          <a:stretch>
            <a:fillRect/>
          </a:stretch>
        </p:blipFill>
        <p:spPr>
          <a:xfrm>
            <a:off x="951828" y="1939427"/>
            <a:ext cx="4828450" cy="3615241"/>
          </a:xfrm>
          <a:prstGeom prst="rect">
            <a:avLst/>
          </a:prstGeom>
        </p:spPr>
      </p:pic>
      <p:sp>
        <p:nvSpPr>
          <p:cNvPr id="4" name="TextBox 3">
            <a:extLst>
              <a:ext uri="{FF2B5EF4-FFF2-40B4-BE49-F238E27FC236}">
                <a16:creationId xmlns:a16="http://schemas.microsoft.com/office/drawing/2014/main" id="{870B1395-9B3B-4D1E-BE26-11FA0BED5790}"/>
              </a:ext>
            </a:extLst>
          </p:cNvPr>
          <p:cNvSpPr txBox="1"/>
          <p:nvPr/>
        </p:nvSpPr>
        <p:spPr>
          <a:xfrm>
            <a:off x="909203" y="424934"/>
            <a:ext cx="7325594" cy="830997"/>
          </a:xfrm>
          <a:prstGeom prst="rect">
            <a:avLst/>
          </a:prstGeom>
          <a:noFill/>
        </p:spPr>
        <p:txBody>
          <a:bodyPr wrap="square" rtlCol="0">
            <a:spAutoFit/>
          </a:bodyPr>
          <a:lstStyle/>
          <a:p>
            <a:pPr algn="ctr"/>
            <a:r>
              <a:rPr lang="en-US" sz="2400" dirty="0"/>
              <a:t>OSHA Region II</a:t>
            </a:r>
          </a:p>
          <a:p>
            <a:pPr algn="ctr"/>
            <a:r>
              <a:rPr lang="en-US" sz="2400" dirty="0"/>
              <a:t>Stand-Down for Amputation Awareness and Prevention</a:t>
            </a:r>
          </a:p>
        </p:txBody>
      </p:sp>
      <p:cxnSp>
        <p:nvCxnSpPr>
          <p:cNvPr id="10" name="Straight Arrow Connector 9">
            <a:extLst>
              <a:ext uri="{FF2B5EF4-FFF2-40B4-BE49-F238E27FC236}">
                <a16:creationId xmlns:a16="http://schemas.microsoft.com/office/drawing/2014/main" id="{13D50F27-80D6-42AF-A493-DC4577820E3D}"/>
              </a:ext>
            </a:extLst>
          </p:cNvPr>
          <p:cNvCxnSpPr>
            <a:cxnSpLocks/>
            <a:stCxn id="9" idx="1"/>
          </p:cNvCxnSpPr>
          <p:nvPr/>
        </p:nvCxnSpPr>
        <p:spPr>
          <a:xfrm flipH="1">
            <a:off x="3988904" y="4274843"/>
            <a:ext cx="583096" cy="17788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F108DDC-C77C-4836-B351-10D65568D676}"/>
              </a:ext>
            </a:extLst>
          </p:cNvPr>
          <p:cNvSpPr/>
          <p:nvPr/>
        </p:nvSpPr>
        <p:spPr>
          <a:xfrm>
            <a:off x="4572000" y="3992645"/>
            <a:ext cx="4145891" cy="5643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18) Select “Area” = “NY” (except NYC) and “period-beginning year” = 2011</a:t>
            </a:r>
          </a:p>
        </p:txBody>
      </p:sp>
      <p:sp>
        <p:nvSpPr>
          <p:cNvPr id="15" name="TextBox 14">
            <a:extLst>
              <a:ext uri="{FF2B5EF4-FFF2-40B4-BE49-F238E27FC236}">
                <a16:creationId xmlns:a16="http://schemas.microsoft.com/office/drawing/2014/main" id="{27EDE2A1-C947-4F35-9F57-4B4396EEB5BC}"/>
              </a:ext>
            </a:extLst>
          </p:cNvPr>
          <p:cNvSpPr txBox="1"/>
          <p:nvPr/>
        </p:nvSpPr>
        <p:spPr>
          <a:xfrm>
            <a:off x="652984" y="6239988"/>
            <a:ext cx="619080" cy="369332"/>
          </a:xfrm>
          <a:prstGeom prst="rect">
            <a:avLst/>
          </a:prstGeom>
          <a:solidFill>
            <a:srgbClr val="FFFF00"/>
          </a:solidFill>
        </p:spPr>
        <p:txBody>
          <a:bodyPr wrap="none" rtlCol="0">
            <a:spAutoFit/>
          </a:bodyPr>
          <a:lstStyle/>
          <a:p>
            <a:r>
              <a:rPr lang="en-US" dirty="0">
                <a:solidFill>
                  <a:srgbClr val="954F72"/>
                </a:solidFill>
                <a:hlinkClick r:id="rId3"/>
              </a:rPr>
              <a:t>Help</a:t>
            </a:r>
            <a:endParaRPr lang="en-US" dirty="0">
              <a:solidFill>
                <a:schemeClr val="bg1"/>
              </a:solidFill>
            </a:endParaRPr>
          </a:p>
        </p:txBody>
      </p:sp>
      <p:cxnSp>
        <p:nvCxnSpPr>
          <p:cNvPr id="16" name="Straight Arrow Connector 15">
            <a:extLst>
              <a:ext uri="{FF2B5EF4-FFF2-40B4-BE49-F238E27FC236}">
                <a16:creationId xmlns:a16="http://schemas.microsoft.com/office/drawing/2014/main" id="{51583C8F-792F-42FB-ADC9-FA989A1E0105}"/>
              </a:ext>
            </a:extLst>
          </p:cNvPr>
          <p:cNvCxnSpPr>
            <a:cxnSpLocks/>
            <a:stCxn id="20" idx="1"/>
          </p:cNvCxnSpPr>
          <p:nvPr/>
        </p:nvCxnSpPr>
        <p:spPr>
          <a:xfrm flipH="1">
            <a:off x="1592301" y="4826334"/>
            <a:ext cx="790542"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29CD99C-110B-4641-853E-08F0E2149D1A}"/>
              </a:ext>
            </a:extLst>
          </p:cNvPr>
          <p:cNvSpPr/>
          <p:nvPr/>
        </p:nvSpPr>
        <p:spPr>
          <a:xfrm>
            <a:off x="2382843" y="4649805"/>
            <a:ext cx="2136148" cy="353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19) Click “Continue”</a:t>
            </a:r>
          </a:p>
        </p:txBody>
      </p:sp>
      <p:sp>
        <p:nvSpPr>
          <p:cNvPr id="13" name="TextBox 12">
            <a:extLst>
              <a:ext uri="{FF2B5EF4-FFF2-40B4-BE49-F238E27FC236}">
                <a16:creationId xmlns:a16="http://schemas.microsoft.com/office/drawing/2014/main" id="{0C104D1C-8991-4F4A-B952-48085D0AD623}"/>
              </a:ext>
            </a:extLst>
          </p:cNvPr>
          <p:cNvSpPr txBox="1"/>
          <p:nvPr/>
        </p:nvSpPr>
        <p:spPr>
          <a:xfrm>
            <a:off x="2798245" y="1268752"/>
            <a:ext cx="3547510" cy="369332"/>
          </a:xfrm>
          <a:prstGeom prst="rect">
            <a:avLst/>
          </a:prstGeom>
          <a:noFill/>
        </p:spPr>
        <p:txBody>
          <a:bodyPr wrap="none" rtlCol="0">
            <a:spAutoFit/>
          </a:bodyPr>
          <a:lstStyle/>
          <a:p>
            <a:r>
              <a:rPr lang="en-US" dirty="0"/>
              <a:t>Exercise II – Second Pass (Fatalities) </a:t>
            </a:r>
          </a:p>
        </p:txBody>
      </p:sp>
      <p:sp>
        <p:nvSpPr>
          <p:cNvPr id="18" name="Slide Number Placeholder 17">
            <a:extLst>
              <a:ext uri="{FF2B5EF4-FFF2-40B4-BE49-F238E27FC236}">
                <a16:creationId xmlns:a16="http://schemas.microsoft.com/office/drawing/2014/main" id="{B571158F-52A6-45BE-BA68-ACC84C1E4E8C}"/>
              </a:ext>
            </a:extLst>
          </p:cNvPr>
          <p:cNvSpPr>
            <a:spLocks noGrp="1"/>
          </p:cNvSpPr>
          <p:nvPr>
            <p:ph type="sldNum" sz="quarter" idx="12"/>
          </p:nvPr>
        </p:nvSpPr>
        <p:spPr/>
        <p:txBody>
          <a:bodyPr/>
          <a:lstStyle/>
          <a:p>
            <a:fld id="{3C69A05F-14B6-4DBC-A11D-0E5A13051426}" type="slidenum">
              <a:rPr lang="en-US" smtClean="0"/>
              <a:t>27</a:t>
            </a:fld>
            <a:endParaRPr lang="en-US"/>
          </a:p>
        </p:txBody>
      </p:sp>
    </p:spTree>
    <p:extLst>
      <p:ext uri="{BB962C8B-B14F-4D97-AF65-F5344CB8AC3E}">
        <p14:creationId xmlns:p14="http://schemas.microsoft.com/office/powerpoint/2010/main" val="1663697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C18496-925F-47EE-87F2-46CAE5784FE1}"/>
              </a:ext>
            </a:extLst>
          </p:cNvPr>
          <p:cNvPicPr>
            <a:picLocks noChangeAspect="1"/>
          </p:cNvPicPr>
          <p:nvPr/>
        </p:nvPicPr>
        <p:blipFill>
          <a:blip r:embed="rId2"/>
          <a:stretch>
            <a:fillRect/>
          </a:stretch>
        </p:blipFill>
        <p:spPr>
          <a:xfrm>
            <a:off x="1130008" y="1664588"/>
            <a:ext cx="4633362" cy="4608975"/>
          </a:xfrm>
          <a:prstGeom prst="rect">
            <a:avLst/>
          </a:prstGeom>
        </p:spPr>
      </p:pic>
      <p:sp>
        <p:nvSpPr>
          <p:cNvPr id="4" name="TextBox 3">
            <a:extLst>
              <a:ext uri="{FF2B5EF4-FFF2-40B4-BE49-F238E27FC236}">
                <a16:creationId xmlns:a16="http://schemas.microsoft.com/office/drawing/2014/main" id="{870B1395-9B3B-4D1E-BE26-11FA0BED5790}"/>
              </a:ext>
            </a:extLst>
          </p:cNvPr>
          <p:cNvSpPr txBox="1"/>
          <p:nvPr/>
        </p:nvSpPr>
        <p:spPr>
          <a:xfrm>
            <a:off x="909203" y="424934"/>
            <a:ext cx="7325594" cy="830997"/>
          </a:xfrm>
          <a:prstGeom prst="rect">
            <a:avLst/>
          </a:prstGeom>
          <a:noFill/>
        </p:spPr>
        <p:txBody>
          <a:bodyPr wrap="square" rtlCol="0">
            <a:spAutoFit/>
          </a:bodyPr>
          <a:lstStyle/>
          <a:p>
            <a:pPr algn="ctr"/>
            <a:r>
              <a:rPr lang="en-US" sz="2400" dirty="0"/>
              <a:t>OSHA Region II</a:t>
            </a:r>
          </a:p>
          <a:p>
            <a:pPr algn="ctr"/>
            <a:r>
              <a:rPr lang="en-US" sz="2400" dirty="0"/>
              <a:t>Stand-Down for Amputation Awareness and Prevention</a:t>
            </a:r>
          </a:p>
        </p:txBody>
      </p:sp>
      <p:cxnSp>
        <p:nvCxnSpPr>
          <p:cNvPr id="10" name="Straight Arrow Connector 9">
            <a:extLst>
              <a:ext uri="{FF2B5EF4-FFF2-40B4-BE49-F238E27FC236}">
                <a16:creationId xmlns:a16="http://schemas.microsoft.com/office/drawing/2014/main" id="{13D50F27-80D6-42AF-A493-DC4577820E3D}"/>
              </a:ext>
            </a:extLst>
          </p:cNvPr>
          <p:cNvCxnSpPr>
            <a:cxnSpLocks/>
            <a:stCxn id="14" idx="1"/>
          </p:cNvCxnSpPr>
          <p:nvPr/>
        </p:nvCxnSpPr>
        <p:spPr>
          <a:xfrm flipH="1">
            <a:off x="2345131" y="4209889"/>
            <a:ext cx="1061802"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7EDE2A1-C947-4F35-9F57-4B4396EEB5BC}"/>
              </a:ext>
            </a:extLst>
          </p:cNvPr>
          <p:cNvSpPr txBox="1"/>
          <p:nvPr/>
        </p:nvSpPr>
        <p:spPr>
          <a:xfrm>
            <a:off x="652984" y="6239988"/>
            <a:ext cx="619080" cy="369332"/>
          </a:xfrm>
          <a:prstGeom prst="rect">
            <a:avLst/>
          </a:prstGeom>
          <a:solidFill>
            <a:srgbClr val="FFFF00"/>
          </a:solidFill>
        </p:spPr>
        <p:txBody>
          <a:bodyPr wrap="none" rtlCol="0">
            <a:spAutoFit/>
          </a:bodyPr>
          <a:lstStyle/>
          <a:p>
            <a:r>
              <a:rPr lang="en-US" dirty="0">
                <a:solidFill>
                  <a:srgbClr val="954F72"/>
                </a:solidFill>
                <a:hlinkClick r:id="rId3"/>
              </a:rPr>
              <a:t>Help</a:t>
            </a:r>
            <a:endParaRPr lang="en-US" dirty="0">
              <a:solidFill>
                <a:schemeClr val="bg1"/>
              </a:solidFill>
            </a:endParaRPr>
          </a:p>
        </p:txBody>
      </p:sp>
      <p:cxnSp>
        <p:nvCxnSpPr>
          <p:cNvPr id="16" name="Straight Arrow Connector 15">
            <a:extLst>
              <a:ext uri="{FF2B5EF4-FFF2-40B4-BE49-F238E27FC236}">
                <a16:creationId xmlns:a16="http://schemas.microsoft.com/office/drawing/2014/main" id="{51583C8F-792F-42FB-ADC9-FA989A1E0105}"/>
              </a:ext>
            </a:extLst>
          </p:cNvPr>
          <p:cNvCxnSpPr>
            <a:cxnSpLocks/>
            <a:stCxn id="20" idx="1"/>
          </p:cNvCxnSpPr>
          <p:nvPr/>
        </p:nvCxnSpPr>
        <p:spPr>
          <a:xfrm flipH="1">
            <a:off x="1843625" y="4764411"/>
            <a:ext cx="1421944" cy="5497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29CD99C-110B-4641-853E-08F0E2149D1A}"/>
              </a:ext>
            </a:extLst>
          </p:cNvPr>
          <p:cNvSpPr/>
          <p:nvPr/>
        </p:nvSpPr>
        <p:spPr>
          <a:xfrm>
            <a:off x="3265569" y="4587882"/>
            <a:ext cx="2136148" cy="353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21) Click “Continue”</a:t>
            </a:r>
          </a:p>
        </p:txBody>
      </p:sp>
      <p:sp>
        <p:nvSpPr>
          <p:cNvPr id="13" name="TextBox 12">
            <a:extLst>
              <a:ext uri="{FF2B5EF4-FFF2-40B4-BE49-F238E27FC236}">
                <a16:creationId xmlns:a16="http://schemas.microsoft.com/office/drawing/2014/main" id="{171E32BF-9142-42AB-B838-EE0C1F077434}"/>
              </a:ext>
            </a:extLst>
          </p:cNvPr>
          <p:cNvSpPr txBox="1"/>
          <p:nvPr/>
        </p:nvSpPr>
        <p:spPr>
          <a:xfrm>
            <a:off x="1843625" y="1268752"/>
            <a:ext cx="5456750" cy="369332"/>
          </a:xfrm>
          <a:prstGeom prst="rect">
            <a:avLst/>
          </a:prstGeom>
          <a:noFill/>
        </p:spPr>
        <p:txBody>
          <a:bodyPr wrap="none" rtlCol="0">
            <a:spAutoFit/>
          </a:bodyPr>
          <a:lstStyle/>
          <a:p>
            <a:r>
              <a:rPr lang="en-US" dirty="0"/>
              <a:t>Exercise II – Second Pass (Fatalities – Event or Exposure) </a:t>
            </a:r>
          </a:p>
        </p:txBody>
      </p:sp>
      <p:sp>
        <p:nvSpPr>
          <p:cNvPr id="14" name="Rectangle 13">
            <a:extLst>
              <a:ext uri="{FF2B5EF4-FFF2-40B4-BE49-F238E27FC236}">
                <a16:creationId xmlns:a16="http://schemas.microsoft.com/office/drawing/2014/main" id="{82949809-4F74-48E8-A1FB-E5F300406C72}"/>
              </a:ext>
            </a:extLst>
          </p:cNvPr>
          <p:cNvSpPr/>
          <p:nvPr/>
        </p:nvSpPr>
        <p:spPr>
          <a:xfrm>
            <a:off x="3406933" y="3932628"/>
            <a:ext cx="4474324" cy="5545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20) Select “Characteristic Type” = “Event or Exposure” and “Order” = “Name or Description” </a:t>
            </a:r>
          </a:p>
        </p:txBody>
      </p:sp>
      <p:sp>
        <p:nvSpPr>
          <p:cNvPr id="12" name="Slide Number Placeholder 11">
            <a:extLst>
              <a:ext uri="{FF2B5EF4-FFF2-40B4-BE49-F238E27FC236}">
                <a16:creationId xmlns:a16="http://schemas.microsoft.com/office/drawing/2014/main" id="{69BCE0A6-4CF5-42CD-8837-71ED4B8C8837}"/>
              </a:ext>
            </a:extLst>
          </p:cNvPr>
          <p:cNvSpPr>
            <a:spLocks noGrp="1"/>
          </p:cNvSpPr>
          <p:nvPr>
            <p:ph type="sldNum" sz="quarter" idx="12"/>
          </p:nvPr>
        </p:nvSpPr>
        <p:spPr/>
        <p:txBody>
          <a:bodyPr/>
          <a:lstStyle/>
          <a:p>
            <a:fld id="{3C69A05F-14B6-4DBC-A11D-0E5A13051426}" type="slidenum">
              <a:rPr lang="en-US" smtClean="0"/>
              <a:t>28</a:t>
            </a:fld>
            <a:endParaRPr lang="en-US"/>
          </a:p>
        </p:txBody>
      </p:sp>
    </p:spTree>
    <p:extLst>
      <p:ext uri="{BB962C8B-B14F-4D97-AF65-F5344CB8AC3E}">
        <p14:creationId xmlns:p14="http://schemas.microsoft.com/office/powerpoint/2010/main" val="3468380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9C9A93-4D5F-4C8D-9B92-0C8035093793}"/>
              </a:ext>
            </a:extLst>
          </p:cNvPr>
          <p:cNvPicPr>
            <a:picLocks noChangeAspect="1"/>
          </p:cNvPicPr>
          <p:nvPr/>
        </p:nvPicPr>
        <p:blipFill>
          <a:blip r:embed="rId2"/>
          <a:stretch>
            <a:fillRect/>
          </a:stretch>
        </p:blipFill>
        <p:spPr>
          <a:xfrm>
            <a:off x="909203" y="1650905"/>
            <a:ext cx="4657748" cy="4182218"/>
          </a:xfrm>
          <a:prstGeom prst="rect">
            <a:avLst/>
          </a:prstGeom>
        </p:spPr>
      </p:pic>
      <p:sp>
        <p:nvSpPr>
          <p:cNvPr id="4" name="TextBox 3">
            <a:extLst>
              <a:ext uri="{FF2B5EF4-FFF2-40B4-BE49-F238E27FC236}">
                <a16:creationId xmlns:a16="http://schemas.microsoft.com/office/drawing/2014/main" id="{870B1395-9B3B-4D1E-BE26-11FA0BED5790}"/>
              </a:ext>
            </a:extLst>
          </p:cNvPr>
          <p:cNvSpPr txBox="1"/>
          <p:nvPr/>
        </p:nvSpPr>
        <p:spPr>
          <a:xfrm>
            <a:off x="909203" y="424934"/>
            <a:ext cx="7325594" cy="830997"/>
          </a:xfrm>
          <a:prstGeom prst="rect">
            <a:avLst/>
          </a:prstGeom>
          <a:noFill/>
        </p:spPr>
        <p:txBody>
          <a:bodyPr wrap="square" rtlCol="0">
            <a:spAutoFit/>
          </a:bodyPr>
          <a:lstStyle/>
          <a:p>
            <a:pPr algn="ctr"/>
            <a:r>
              <a:rPr lang="en-US" sz="2400" dirty="0"/>
              <a:t>OSHA Region II</a:t>
            </a:r>
          </a:p>
          <a:p>
            <a:pPr algn="ctr"/>
            <a:r>
              <a:rPr lang="en-US" sz="2400" dirty="0"/>
              <a:t>Stand-Down for Amputation Awareness and Prevention</a:t>
            </a:r>
          </a:p>
        </p:txBody>
      </p:sp>
      <p:cxnSp>
        <p:nvCxnSpPr>
          <p:cNvPr id="10" name="Straight Arrow Connector 9">
            <a:extLst>
              <a:ext uri="{FF2B5EF4-FFF2-40B4-BE49-F238E27FC236}">
                <a16:creationId xmlns:a16="http://schemas.microsoft.com/office/drawing/2014/main" id="{13D50F27-80D6-42AF-A493-DC4577820E3D}"/>
              </a:ext>
            </a:extLst>
          </p:cNvPr>
          <p:cNvCxnSpPr>
            <a:cxnSpLocks/>
            <a:stCxn id="9" idx="1"/>
          </p:cNvCxnSpPr>
          <p:nvPr/>
        </p:nvCxnSpPr>
        <p:spPr>
          <a:xfrm flipH="1">
            <a:off x="3419061" y="4071404"/>
            <a:ext cx="833614" cy="10303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F108DDC-C77C-4836-B351-10D65568D676}"/>
              </a:ext>
            </a:extLst>
          </p:cNvPr>
          <p:cNvSpPr/>
          <p:nvPr/>
        </p:nvSpPr>
        <p:spPr>
          <a:xfrm>
            <a:off x="4252675" y="3740528"/>
            <a:ext cx="4145891" cy="661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22) Select “</a:t>
            </a:r>
            <a:r>
              <a:rPr lang="en-US" sz="1600" dirty="0" err="1"/>
              <a:t>Subcharacteristic</a:t>
            </a:r>
            <a:r>
              <a:rPr lang="en-US" sz="1600" dirty="0"/>
              <a:t>” = “Caught in running equipment or machinery”</a:t>
            </a:r>
          </a:p>
        </p:txBody>
      </p:sp>
      <p:sp>
        <p:nvSpPr>
          <p:cNvPr id="15" name="TextBox 14">
            <a:extLst>
              <a:ext uri="{FF2B5EF4-FFF2-40B4-BE49-F238E27FC236}">
                <a16:creationId xmlns:a16="http://schemas.microsoft.com/office/drawing/2014/main" id="{27EDE2A1-C947-4F35-9F57-4B4396EEB5BC}"/>
              </a:ext>
            </a:extLst>
          </p:cNvPr>
          <p:cNvSpPr txBox="1"/>
          <p:nvPr/>
        </p:nvSpPr>
        <p:spPr>
          <a:xfrm>
            <a:off x="652984" y="6239988"/>
            <a:ext cx="619080" cy="369332"/>
          </a:xfrm>
          <a:prstGeom prst="rect">
            <a:avLst/>
          </a:prstGeom>
          <a:solidFill>
            <a:srgbClr val="FFFF00"/>
          </a:solidFill>
        </p:spPr>
        <p:txBody>
          <a:bodyPr wrap="none" rtlCol="0">
            <a:spAutoFit/>
          </a:bodyPr>
          <a:lstStyle/>
          <a:p>
            <a:r>
              <a:rPr lang="en-US" dirty="0">
                <a:solidFill>
                  <a:srgbClr val="954F72"/>
                </a:solidFill>
                <a:hlinkClick r:id="rId3"/>
              </a:rPr>
              <a:t>Help</a:t>
            </a:r>
            <a:endParaRPr lang="en-US" dirty="0">
              <a:solidFill>
                <a:schemeClr val="bg1"/>
              </a:solidFill>
            </a:endParaRPr>
          </a:p>
        </p:txBody>
      </p:sp>
      <p:cxnSp>
        <p:nvCxnSpPr>
          <p:cNvPr id="16" name="Straight Arrow Connector 15">
            <a:extLst>
              <a:ext uri="{FF2B5EF4-FFF2-40B4-BE49-F238E27FC236}">
                <a16:creationId xmlns:a16="http://schemas.microsoft.com/office/drawing/2014/main" id="{51583C8F-792F-42FB-ADC9-FA989A1E0105}"/>
              </a:ext>
            </a:extLst>
          </p:cNvPr>
          <p:cNvCxnSpPr>
            <a:cxnSpLocks/>
            <a:stCxn id="20" idx="1"/>
          </p:cNvCxnSpPr>
          <p:nvPr/>
        </p:nvCxnSpPr>
        <p:spPr>
          <a:xfrm flipH="1" flipV="1">
            <a:off x="1497496" y="4915452"/>
            <a:ext cx="833651" cy="104653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29CD99C-110B-4641-853E-08F0E2149D1A}"/>
              </a:ext>
            </a:extLst>
          </p:cNvPr>
          <p:cNvSpPr/>
          <p:nvPr/>
        </p:nvSpPr>
        <p:spPr>
          <a:xfrm>
            <a:off x="2331147" y="5785462"/>
            <a:ext cx="2136148" cy="353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24) Click “Continue”</a:t>
            </a:r>
          </a:p>
        </p:txBody>
      </p:sp>
      <p:sp>
        <p:nvSpPr>
          <p:cNvPr id="14" name="TextBox 13">
            <a:extLst>
              <a:ext uri="{FF2B5EF4-FFF2-40B4-BE49-F238E27FC236}">
                <a16:creationId xmlns:a16="http://schemas.microsoft.com/office/drawing/2014/main" id="{2FFA0109-F0CA-471F-AA1C-7F132F28D73D}"/>
              </a:ext>
            </a:extLst>
          </p:cNvPr>
          <p:cNvSpPr txBox="1"/>
          <p:nvPr/>
        </p:nvSpPr>
        <p:spPr>
          <a:xfrm>
            <a:off x="1843625" y="1268752"/>
            <a:ext cx="5456750" cy="369332"/>
          </a:xfrm>
          <a:prstGeom prst="rect">
            <a:avLst/>
          </a:prstGeom>
          <a:noFill/>
        </p:spPr>
        <p:txBody>
          <a:bodyPr wrap="none" rtlCol="0">
            <a:spAutoFit/>
          </a:bodyPr>
          <a:lstStyle/>
          <a:p>
            <a:r>
              <a:rPr lang="en-US" dirty="0"/>
              <a:t>Exercise II – Second Pass (Fatalities – Event or Exposure) </a:t>
            </a:r>
          </a:p>
        </p:txBody>
      </p:sp>
      <p:sp>
        <p:nvSpPr>
          <p:cNvPr id="17" name="Rectangle 16">
            <a:extLst>
              <a:ext uri="{FF2B5EF4-FFF2-40B4-BE49-F238E27FC236}">
                <a16:creationId xmlns:a16="http://schemas.microsoft.com/office/drawing/2014/main" id="{03E8DB36-0C75-4500-8A20-0591FE070C62}"/>
              </a:ext>
            </a:extLst>
          </p:cNvPr>
          <p:cNvSpPr/>
          <p:nvPr/>
        </p:nvSpPr>
        <p:spPr>
          <a:xfrm>
            <a:off x="2828067" y="4565295"/>
            <a:ext cx="3326140" cy="3501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23) Select “Ownerships” = “Private”</a:t>
            </a:r>
          </a:p>
        </p:txBody>
      </p:sp>
      <p:cxnSp>
        <p:nvCxnSpPr>
          <p:cNvPr id="19" name="Straight Arrow Connector 18">
            <a:extLst>
              <a:ext uri="{FF2B5EF4-FFF2-40B4-BE49-F238E27FC236}">
                <a16:creationId xmlns:a16="http://schemas.microsoft.com/office/drawing/2014/main" id="{4DC8D045-62D3-401C-A470-E4D2E27A1DFB}"/>
              </a:ext>
            </a:extLst>
          </p:cNvPr>
          <p:cNvCxnSpPr>
            <a:cxnSpLocks/>
            <a:stCxn id="17" idx="1"/>
          </p:cNvCxnSpPr>
          <p:nvPr/>
        </p:nvCxnSpPr>
        <p:spPr>
          <a:xfrm flipH="1" flipV="1">
            <a:off x="1994453" y="4565296"/>
            <a:ext cx="833614" cy="17507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Slide Number Placeholder 21">
            <a:extLst>
              <a:ext uri="{FF2B5EF4-FFF2-40B4-BE49-F238E27FC236}">
                <a16:creationId xmlns:a16="http://schemas.microsoft.com/office/drawing/2014/main" id="{5437DFB3-7260-4600-96C7-C5B32B5370D1}"/>
              </a:ext>
            </a:extLst>
          </p:cNvPr>
          <p:cNvSpPr>
            <a:spLocks noGrp="1"/>
          </p:cNvSpPr>
          <p:nvPr>
            <p:ph type="sldNum" sz="quarter" idx="12"/>
          </p:nvPr>
        </p:nvSpPr>
        <p:spPr/>
        <p:txBody>
          <a:bodyPr/>
          <a:lstStyle/>
          <a:p>
            <a:fld id="{3C69A05F-14B6-4DBC-A11D-0E5A13051426}" type="slidenum">
              <a:rPr lang="en-US" smtClean="0"/>
              <a:t>29</a:t>
            </a:fld>
            <a:endParaRPr lang="en-US"/>
          </a:p>
        </p:txBody>
      </p:sp>
    </p:spTree>
    <p:extLst>
      <p:ext uri="{BB962C8B-B14F-4D97-AF65-F5344CB8AC3E}">
        <p14:creationId xmlns:p14="http://schemas.microsoft.com/office/powerpoint/2010/main" val="3148207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E2ED7F-D9F1-4412-B58E-D48B5DDD7DCD}"/>
              </a:ext>
            </a:extLst>
          </p:cNvPr>
          <p:cNvPicPr>
            <a:picLocks noChangeAspect="1"/>
          </p:cNvPicPr>
          <p:nvPr/>
        </p:nvPicPr>
        <p:blipFill>
          <a:blip r:embed="rId2"/>
          <a:stretch>
            <a:fillRect/>
          </a:stretch>
        </p:blipFill>
        <p:spPr>
          <a:xfrm>
            <a:off x="737284" y="1553529"/>
            <a:ext cx="7669433" cy="4657748"/>
          </a:xfrm>
          <a:prstGeom prst="rect">
            <a:avLst/>
          </a:prstGeom>
        </p:spPr>
      </p:pic>
      <p:sp>
        <p:nvSpPr>
          <p:cNvPr id="4" name="TextBox 3">
            <a:extLst>
              <a:ext uri="{FF2B5EF4-FFF2-40B4-BE49-F238E27FC236}">
                <a16:creationId xmlns:a16="http://schemas.microsoft.com/office/drawing/2014/main" id="{870B1395-9B3B-4D1E-BE26-11FA0BED5790}"/>
              </a:ext>
            </a:extLst>
          </p:cNvPr>
          <p:cNvSpPr txBox="1"/>
          <p:nvPr/>
        </p:nvSpPr>
        <p:spPr>
          <a:xfrm>
            <a:off x="909203" y="424934"/>
            <a:ext cx="7325594" cy="830997"/>
          </a:xfrm>
          <a:prstGeom prst="rect">
            <a:avLst/>
          </a:prstGeom>
          <a:noFill/>
        </p:spPr>
        <p:txBody>
          <a:bodyPr wrap="square" rtlCol="0">
            <a:spAutoFit/>
          </a:bodyPr>
          <a:lstStyle/>
          <a:p>
            <a:pPr algn="ctr"/>
            <a:r>
              <a:rPr lang="en-US" sz="2400" dirty="0"/>
              <a:t>OSHA Region II</a:t>
            </a:r>
          </a:p>
          <a:p>
            <a:pPr algn="ctr"/>
            <a:r>
              <a:rPr lang="en-US" sz="2400" dirty="0"/>
              <a:t>Stand-Down for Amputation Awareness and Prevention</a:t>
            </a:r>
          </a:p>
        </p:txBody>
      </p:sp>
      <p:cxnSp>
        <p:nvCxnSpPr>
          <p:cNvPr id="10" name="Straight Arrow Connector 9">
            <a:extLst>
              <a:ext uri="{FF2B5EF4-FFF2-40B4-BE49-F238E27FC236}">
                <a16:creationId xmlns:a16="http://schemas.microsoft.com/office/drawing/2014/main" id="{13D50F27-80D6-42AF-A493-DC4577820E3D}"/>
              </a:ext>
            </a:extLst>
          </p:cNvPr>
          <p:cNvCxnSpPr/>
          <p:nvPr/>
        </p:nvCxnSpPr>
        <p:spPr>
          <a:xfrm flipH="1" flipV="1">
            <a:off x="2001078" y="2740144"/>
            <a:ext cx="344557" cy="59634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6EACB4B0-C9D8-4808-ACD4-A8864452C653}"/>
              </a:ext>
            </a:extLst>
          </p:cNvPr>
          <p:cNvSpPr/>
          <p:nvPr/>
        </p:nvSpPr>
        <p:spPr>
          <a:xfrm>
            <a:off x="2345634" y="3147648"/>
            <a:ext cx="1603513" cy="353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 Click here</a:t>
            </a:r>
          </a:p>
        </p:txBody>
      </p:sp>
      <p:cxnSp>
        <p:nvCxnSpPr>
          <p:cNvPr id="12" name="Straight Arrow Connector 11">
            <a:extLst>
              <a:ext uri="{FF2B5EF4-FFF2-40B4-BE49-F238E27FC236}">
                <a16:creationId xmlns:a16="http://schemas.microsoft.com/office/drawing/2014/main" id="{7F346971-7E51-4B27-A2D1-CA014A7D0C5E}"/>
              </a:ext>
            </a:extLst>
          </p:cNvPr>
          <p:cNvCxnSpPr>
            <a:cxnSpLocks/>
          </p:cNvCxnSpPr>
          <p:nvPr/>
        </p:nvCxnSpPr>
        <p:spPr>
          <a:xfrm flipH="1" flipV="1">
            <a:off x="2345635" y="1764236"/>
            <a:ext cx="1027045" cy="19215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80A0FE6-A791-472A-B3CD-3AC3907CA37B}"/>
              </a:ext>
            </a:extLst>
          </p:cNvPr>
          <p:cNvSpPr/>
          <p:nvPr/>
        </p:nvSpPr>
        <p:spPr>
          <a:xfrm>
            <a:off x="3372678" y="1767549"/>
            <a:ext cx="1928191" cy="353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 Open this link</a:t>
            </a:r>
          </a:p>
        </p:txBody>
      </p:sp>
      <p:sp>
        <p:nvSpPr>
          <p:cNvPr id="18" name="TextBox 17">
            <a:extLst>
              <a:ext uri="{FF2B5EF4-FFF2-40B4-BE49-F238E27FC236}">
                <a16:creationId xmlns:a16="http://schemas.microsoft.com/office/drawing/2014/main" id="{BAF0DD64-B510-43CE-9036-D49C473ED433}"/>
              </a:ext>
            </a:extLst>
          </p:cNvPr>
          <p:cNvSpPr txBox="1"/>
          <p:nvPr/>
        </p:nvSpPr>
        <p:spPr>
          <a:xfrm>
            <a:off x="652984" y="6239988"/>
            <a:ext cx="619080" cy="369332"/>
          </a:xfrm>
          <a:prstGeom prst="rect">
            <a:avLst/>
          </a:prstGeom>
          <a:solidFill>
            <a:srgbClr val="FFFF00"/>
          </a:solidFill>
        </p:spPr>
        <p:txBody>
          <a:bodyPr wrap="none" rtlCol="0">
            <a:spAutoFit/>
          </a:bodyPr>
          <a:lstStyle/>
          <a:p>
            <a:r>
              <a:rPr lang="en-US" dirty="0">
                <a:solidFill>
                  <a:srgbClr val="954F72"/>
                </a:solidFill>
                <a:hlinkClick r:id="rId3"/>
              </a:rPr>
              <a:t>Help</a:t>
            </a:r>
            <a:endParaRPr lang="en-US" dirty="0">
              <a:solidFill>
                <a:schemeClr val="bg1"/>
              </a:solidFill>
            </a:endParaRPr>
          </a:p>
        </p:txBody>
      </p:sp>
      <p:sp>
        <p:nvSpPr>
          <p:cNvPr id="6" name="TextBox 5">
            <a:extLst>
              <a:ext uri="{FF2B5EF4-FFF2-40B4-BE49-F238E27FC236}">
                <a16:creationId xmlns:a16="http://schemas.microsoft.com/office/drawing/2014/main" id="{C18721B2-E275-4EF9-AC39-86642B051737}"/>
              </a:ext>
            </a:extLst>
          </p:cNvPr>
          <p:cNvSpPr txBox="1"/>
          <p:nvPr/>
        </p:nvSpPr>
        <p:spPr>
          <a:xfrm>
            <a:off x="3165878" y="1268752"/>
            <a:ext cx="2812245" cy="369332"/>
          </a:xfrm>
          <a:prstGeom prst="rect">
            <a:avLst/>
          </a:prstGeom>
          <a:noFill/>
        </p:spPr>
        <p:txBody>
          <a:bodyPr wrap="none" rtlCol="0">
            <a:spAutoFit/>
          </a:bodyPr>
          <a:lstStyle/>
          <a:p>
            <a:r>
              <a:rPr lang="en-US" dirty="0"/>
              <a:t>Finding and Using Your Data</a:t>
            </a:r>
          </a:p>
        </p:txBody>
      </p:sp>
      <p:cxnSp>
        <p:nvCxnSpPr>
          <p:cNvPr id="14" name="Straight Arrow Connector 13">
            <a:extLst>
              <a:ext uri="{FF2B5EF4-FFF2-40B4-BE49-F238E27FC236}">
                <a16:creationId xmlns:a16="http://schemas.microsoft.com/office/drawing/2014/main" id="{4DA4D398-F849-449E-B6CD-2ED59FD41483}"/>
              </a:ext>
            </a:extLst>
          </p:cNvPr>
          <p:cNvCxnSpPr>
            <a:cxnSpLocks/>
            <a:stCxn id="15" idx="1"/>
          </p:cNvCxnSpPr>
          <p:nvPr/>
        </p:nvCxnSpPr>
        <p:spPr>
          <a:xfrm flipH="1">
            <a:off x="1391479" y="6259535"/>
            <a:ext cx="609600" cy="17353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494DB5DF-4C77-494B-A7AA-EEE742053FD4}"/>
              </a:ext>
            </a:extLst>
          </p:cNvPr>
          <p:cNvSpPr/>
          <p:nvPr/>
        </p:nvSpPr>
        <p:spPr>
          <a:xfrm>
            <a:off x="2001079" y="5954735"/>
            <a:ext cx="4373218"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 help, hold the Ctrl key and click the “Help” link.  (https://www.bls.gov/help/)</a:t>
            </a:r>
          </a:p>
        </p:txBody>
      </p:sp>
      <p:sp>
        <p:nvSpPr>
          <p:cNvPr id="3" name="Slide Number Placeholder 2">
            <a:extLst>
              <a:ext uri="{FF2B5EF4-FFF2-40B4-BE49-F238E27FC236}">
                <a16:creationId xmlns:a16="http://schemas.microsoft.com/office/drawing/2014/main" id="{A0D90C39-B476-4256-BE94-C627810EB5D8}"/>
              </a:ext>
            </a:extLst>
          </p:cNvPr>
          <p:cNvSpPr>
            <a:spLocks noGrp="1"/>
          </p:cNvSpPr>
          <p:nvPr>
            <p:ph type="sldNum" sz="quarter" idx="12"/>
          </p:nvPr>
        </p:nvSpPr>
        <p:spPr/>
        <p:txBody>
          <a:bodyPr/>
          <a:lstStyle/>
          <a:p>
            <a:fld id="{3C69A05F-14B6-4DBC-A11D-0E5A13051426}" type="slidenum">
              <a:rPr lang="en-US" smtClean="0"/>
              <a:t>3</a:t>
            </a:fld>
            <a:endParaRPr lang="en-US"/>
          </a:p>
        </p:txBody>
      </p:sp>
    </p:spTree>
    <p:extLst>
      <p:ext uri="{BB962C8B-B14F-4D97-AF65-F5344CB8AC3E}">
        <p14:creationId xmlns:p14="http://schemas.microsoft.com/office/powerpoint/2010/main" val="27844903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DB9872-6EC5-4E38-8584-C9018B64F530}"/>
              </a:ext>
            </a:extLst>
          </p:cNvPr>
          <p:cNvPicPr>
            <a:picLocks noChangeAspect="1"/>
          </p:cNvPicPr>
          <p:nvPr/>
        </p:nvPicPr>
        <p:blipFill>
          <a:blip r:embed="rId2"/>
          <a:stretch>
            <a:fillRect/>
          </a:stretch>
        </p:blipFill>
        <p:spPr>
          <a:xfrm>
            <a:off x="1374543" y="1740750"/>
            <a:ext cx="4657748" cy="4499238"/>
          </a:xfrm>
          <a:prstGeom prst="rect">
            <a:avLst/>
          </a:prstGeom>
        </p:spPr>
      </p:pic>
      <p:sp>
        <p:nvSpPr>
          <p:cNvPr id="4" name="TextBox 3">
            <a:extLst>
              <a:ext uri="{FF2B5EF4-FFF2-40B4-BE49-F238E27FC236}">
                <a16:creationId xmlns:a16="http://schemas.microsoft.com/office/drawing/2014/main" id="{870B1395-9B3B-4D1E-BE26-11FA0BED5790}"/>
              </a:ext>
            </a:extLst>
          </p:cNvPr>
          <p:cNvSpPr txBox="1"/>
          <p:nvPr/>
        </p:nvSpPr>
        <p:spPr>
          <a:xfrm>
            <a:off x="909203" y="424934"/>
            <a:ext cx="7325594" cy="830997"/>
          </a:xfrm>
          <a:prstGeom prst="rect">
            <a:avLst/>
          </a:prstGeom>
          <a:noFill/>
        </p:spPr>
        <p:txBody>
          <a:bodyPr wrap="square" rtlCol="0">
            <a:spAutoFit/>
          </a:bodyPr>
          <a:lstStyle/>
          <a:p>
            <a:pPr algn="ctr"/>
            <a:r>
              <a:rPr lang="en-US" sz="2400" dirty="0"/>
              <a:t>OSHA Region II</a:t>
            </a:r>
          </a:p>
          <a:p>
            <a:pPr algn="ctr"/>
            <a:r>
              <a:rPr lang="en-US" sz="2400" dirty="0"/>
              <a:t>Stand-Down for Amputation Awareness and Prevention</a:t>
            </a:r>
          </a:p>
        </p:txBody>
      </p:sp>
      <p:sp>
        <p:nvSpPr>
          <p:cNvPr id="15" name="TextBox 14">
            <a:extLst>
              <a:ext uri="{FF2B5EF4-FFF2-40B4-BE49-F238E27FC236}">
                <a16:creationId xmlns:a16="http://schemas.microsoft.com/office/drawing/2014/main" id="{27EDE2A1-C947-4F35-9F57-4B4396EEB5BC}"/>
              </a:ext>
            </a:extLst>
          </p:cNvPr>
          <p:cNvSpPr txBox="1"/>
          <p:nvPr/>
        </p:nvSpPr>
        <p:spPr>
          <a:xfrm>
            <a:off x="652984" y="6239988"/>
            <a:ext cx="619080" cy="369332"/>
          </a:xfrm>
          <a:prstGeom prst="rect">
            <a:avLst/>
          </a:prstGeom>
          <a:solidFill>
            <a:srgbClr val="FFFF00"/>
          </a:solidFill>
        </p:spPr>
        <p:txBody>
          <a:bodyPr wrap="none" rtlCol="0">
            <a:spAutoFit/>
          </a:bodyPr>
          <a:lstStyle/>
          <a:p>
            <a:r>
              <a:rPr lang="en-US" dirty="0">
                <a:solidFill>
                  <a:srgbClr val="954F72"/>
                </a:solidFill>
                <a:hlinkClick r:id="rId3"/>
              </a:rPr>
              <a:t>Help</a:t>
            </a:r>
            <a:endParaRPr lang="en-US" dirty="0">
              <a:solidFill>
                <a:schemeClr val="bg1"/>
              </a:solidFill>
            </a:endParaRPr>
          </a:p>
        </p:txBody>
      </p:sp>
      <p:sp>
        <p:nvSpPr>
          <p:cNvPr id="14" name="TextBox 13">
            <a:extLst>
              <a:ext uri="{FF2B5EF4-FFF2-40B4-BE49-F238E27FC236}">
                <a16:creationId xmlns:a16="http://schemas.microsoft.com/office/drawing/2014/main" id="{97ECA22B-84C2-4233-865D-9354CF80531C}"/>
              </a:ext>
            </a:extLst>
          </p:cNvPr>
          <p:cNvSpPr txBox="1"/>
          <p:nvPr/>
        </p:nvSpPr>
        <p:spPr>
          <a:xfrm>
            <a:off x="1843625" y="1268752"/>
            <a:ext cx="5456750" cy="369332"/>
          </a:xfrm>
          <a:prstGeom prst="rect">
            <a:avLst/>
          </a:prstGeom>
          <a:noFill/>
        </p:spPr>
        <p:txBody>
          <a:bodyPr wrap="none" rtlCol="0">
            <a:spAutoFit/>
          </a:bodyPr>
          <a:lstStyle/>
          <a:p>
            <a:r>
              <a:rPr lang="en-US" dirty="0"/>
              <a:t>Exercise II – Second Pass (Fatalities – Event or Exposure) </a:t>
            </a:r>
          </a:p>
        </p:txBody>
      </p:sp>
      <p:sp>
        <p:nvSpPr>
          <p:cNvPr id="17" name="Rectangle 16">
            <a:extLst>
              <a:ext uri="{FF2B5EF4-FFF2-40B4-BE49-F238E27FC236}">
                <a16:creationId xmlns:a16="http://schemas.microsoft.com/office/drawing/2014/main" id="{A78EF3F2-39D6-4A82-8082-A0CBAFE3C8B2}"/>
              </a:ext>
            </a:extLst>
          </p:cNvPr>
          <p:cNvSpPr/>
          <p:nvPr/>
        </p:nvSpPr>
        <p:spPr>
          <a:xfrm>
            <a:off x="5967942" y="4262179"/>
            <a:ext cx="2695387" cy="379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25) Note your selections</a:t>
            </a:r>
          </a:p>
        </p:txBody>
      </p:sp>
      <p:cxnSp>
        <p:nvCxnSpPr>
          <p:cNvPr id="18" name="Straight Arrow Connector 17">
            <a:extLst>
              <a:ext uri="{FF2B5EF4-FFF2-40B4-BE49-F238E27FC236}">
                <a16:creationId xmlns:a16="http://schemas.microsoft.com/office/drawing/2014/main" id="{390E6D98-9FFD-47B3-95D4-DE321668CDCF}"/>
              </a:ext>
            </a:extLst>
          </p:cNvPr>
          <p:cNvCxnSpPr>
            <a:cxnSpLocks/>
            <a:stCxn id="19" idx="1"/>
          </p:cNvCxnSpPr>
          <p:nvPr/>
        </p:nvCxnSpPr>
        <p:spPr>
          <a:xfrm flipH="1">
            <a:off x="2014331" y="5266074"/>
            <a:ext cx="1031180" cy="23610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ABD7923-DBA8-496B-AA15-FCBEB16C28C6}"/>
              </a:ext>
            </a:extLst>
          </p:cNvPr>
          <p:cNvSpPr/>
          <p:nvPr/>
        </p:nvSpPr>
        <p:spPr>
          <a:xfrm>
            <a:off x="3045511" y="5089545"/>
            <a:ext cx="2452228" cy="353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26) Click “Generate Excel”</a:t>
            </a:r>
          </a:p>
        </p:txBody>
      </p:sp>
      <p:sp>
        <p:nvSpPr>
          <p:cNvPr id="21" name="Right Brace 20">
            <a:extLst>
              <a:ext uri="{FF2B5EF4-FFF2-40B4-BE49-F238E27FC236}">
                <a16:creationId xmlns:a16="http://schemas.microsoft.com/office/drawing/2014/main" id="{850D773D-45D4-4F0F-B69F-B19E08552A77}"/>
              </a:ext>
            </a:extLst>
          </p:cNvPr>
          <p:cNvSpPr/>
          <p:nvPr/>
        </p:nvSpPr>
        <p:spPr>
          <a:xfrm>
            <a:off x="5539410" y="3814694"/>
            <a:ext cx="386861" cy="1274851"/>
          </a:xfrm>
          <a:prstGeom prst="rightBrace">
            <a:avLst/>
          </a:prstGeom>
          <a:solidFill>
            <a:schemeClr val="bg1"/>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lide Number Placeholder 10">
            <a:extLst>
              <a:ext uri="{FF2B5EF4-FFF2-40B4-BE49-F238E27FC236}">
                <a16:creationId xmlns:a16="http://schemas.microsoft.com/office/drawing/2014/main" id="{AA6594C8-FB27-4CEB-8C7C-6908AEAC4C7C}"/>
              </a:ext>
            </a:extLst>
          </p:cNvPr>
          <p:cNvSpPr>
            <a:spLocks noGrp="1"/>
          </p:cNvSpPr>
          <p:nvPr>
            <p:ph type="sldNum" sz="quarter" idx="12"/>
          </p:nvPr>
        </p:nvSpPr>
        <p:spPr/>
        <p:txBody>
          <a:bodyPr/>
          <a:lstStyle/>
          <a:p>
            <a:fld id="{3C69A05F-14B6-4DBC-A11D-0E5A13051426}" type="slidenum">
              <a:rPr lang="en-US" smtClean="0"/>
              <a:t>30</a:t>
            </a:fld>
            <a:endParaRPr lang="en-US"/>
          </a:p>
        </p:txBody>
      </p:sp>
    </p:spTree>
    <p:extLst>
      <p:ext uri="{BB962C8B-B14F-4D97-AF65-F5344CB8AC3E}">
        <p14:creationId xmlns:p14="http://schemas.microsoft.com/office/powerpoint/2010/main" val="148749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C248702-FE73-40B6-8EB8-8CF3AF004418}"/>
              </a:ext>
            </a:extLst>
          </p:cNvPr>
          <p:cNvPicPr>
            <a:picLocks noChangeAspect="1"/>
          </p:cNvPicPr>
          <p:nvPr/>
        </p:nvPicPr>
        <p:blipFill>
          <a:blip r:embed="rId2"/>
          <a:stretch>
            <a:fillRect/>
          </a:stretch>
        </p:blipFill>
        <p:spPr>
          <a:xfrm>
            <a:off x="1371600" y="1967660"/>
            <a:ext cx="6400800" cy="4111282"/>
          </a:xfrm>
          <a:prstGeom prst="rect">
            <a:avLst/>
          </a:prstGeom>
        </p:spPr>
      </p:pic>
      <p:sp>
        <p:nvSpPr>
          <p:cNvPr id="4" name="TextBox 3">
            <a:extLst>
              <a:ext uri="{FF2B5EF4-FFF2-40B4-BE49-F238E27FC236}">
                <a16:creationId xmlns:a16="http://schemas.microsoft.com/office/drawing/2014/main" id="{870B1395-9B3B-4D1E-BE26-11FA0BED5790}"/>
              </a:ext>
            </a:extLst>
          </p:cNvPr>
          <p:cNvSpPr txBox="1"/>
          <p:nvPr/>
        </p:nvSpPr>
        <p:spPr>
          <a:xfrm>
            <a:off x="909203" y="424934"/>
            <a:ext cx="7325594" cy="830997"/>
          </a:xfrm>
          <a:prstGeom prst="rect">
            <a:avLst/>
          </a:prstGeom>
          <a:noFill/>
        </p:spPr>
        <p:txBody>
          <a:bodyPr wrap="square" rtlCol="0">
            <a:spAutoFit/>
          </a:bodyPr>
          <a:lstStyle/>
          <a:p>
            <a:pPr algn="ctr"/>
            <a:r>
              <a:rPr lang="en-US" sz="2400" dirty="0"/>
              <a:t>OSHA Region II</a:t>
            </a:r>
          </a:p>
          <a:p>
            <a:pPr algn="ctr"/>
            <a:r>
              <a:rPr lang="en-US" sz="2400" dirty="0"/>
              <a:t>Stand-Down for Amputation Awareness and Prevention</a:t>
            </a:r>
          </a:p>
        </p:txBody>
      </p:sp>
      <p:sp>
        <p:nvSpPr>
          <p:cNvPr id="15" name="TextBox 14">
            <a:extLst>
              <a:ext uri="{FF2B5EF4-FFF2-40B4-BE49-F238E27FC236}">
                <a16:creationId xmlns:a16="http://schemas.microsoft.com/office/drawing/2014/main" id="{27EDE2A1-C947-4F35-9F57-4B4396EEB5BC}"/>
              </a:ext>
            </a:extLst>
          </p:cNvPr>
          <p:cNvSpPr txBox="1"/>
          <p:nvPr/>
        </p:nvSpPr>
        <p:spPr>
          <a:xfrm>
            <a:off x="652984" y="6239988"/>
            <a:ext cx="619080" cy="369332"/>
          </a:xfrm>
          <a:prstGeom prst="rect">
            <a:avLst/>
          </a:prstGeom>
          <a:solidFill>
            <a:srgbClr val="FFFF00"/>
          </a:solidFill>
        </p:spPr>
        <p:txBody>
          <a:bodyPr wrap="none" rtlCol="0">
            <a:spAutoFit/>
          </a:bodyPr>
          <a:lstStyle/>
          <a:p>
            <a:r>
              <a:rPr lang="en-US" dirty="0">
                <a:solidFill>
                  <a:srgbClr val="954F72"/>
                </a:solidFill>
                <a:hlinkClick r:id="rId3"/>
              </a:rPr>
              <a:t>Help</a:t>
            </a:r>
            <a:endParaRPr lang="en-US" dirty="0">
              <a:solidFill>
                <a:schemeClr val="bg1"/>
              </a:solidFill>
            </a:endParaRPr>
          </a:p>
        </p:txBody>
      </p:sp>
      <p:sp>
        <p:nvSpPr>
          <p:cNvPr id="14" name="TextBox 13">
            <a:extLst>
              <a:ext uri="{FF2B5EF4-FFF2-40B4-BE49-F238E27FC236}">
                <a16:creationId xmlns:a16="http://schemas.microsoft.com/office/drawing/2014/main" id="{97ECA22B-84C2-4233-865D-9354CF80531C}"/>
              </a:ext>
            </a:extLst>
          </p:cNvPr>
          <p:cNvSpPr txBox="1"/>
          <p:nvPr/>
        </p:nvSpPr>
        <p:spPr>
          <a:xfrm>
            <a:off x="1761151" y="1268752"/>
            <a:ext cx="5621699" cy="646331"/>
          </a:xfrm>
          <a:prstGeom prst="rect">
            <a:avLst/>
          </a:prstGeom>
          <a:noFill/>
        </p:spPr>
        <p:txBody>
          <a:bodyPr wrap="square" rtlCol="0">
            <a:spAutoFit/>
          </a:bodyPr>
          <a:lstStyle/>
          <a:p>
            <a:pPr algn="ctr"/>
            <a:r>
              <a:rPr lang="en-US" dirty="0"/>
              <a:t>Exercise II – Second Pass (Fatalities – Event or Exposure, </a:t>
            </a:r>
            <a:r>
              <a:rPr lang="en-US" b="0" i="0" dirty="0">
                <a:solidFill>
                  <a:srgbClr val="000000"/>
                </a:solidFill>
                <a:effectLst/>
              </a:rPr>
              <a:t>Caught in running equipment or machinery</a:t>
            </a:r>
            <a:r>
              <a:rPr lang="en-US" dirty="0"/>
              <a:t>) </a:t>
            </a:r>
          </a:p>
        </p:txBody>
      </p:sp>
      <p:sp>
        <p:nvSpPr>
          <p:cNvPr id="11" name="Slide Number Placeholder 10">
            <a:extLst>
              <a:ext uri="{FF2B5EF4-FFF2-40B4-BE49-F238E27FC236}">
                <a16:creationId xmlns:a16="http://schemas.microsoft.com/office/drawing/2014/main" id="{AA6594C8-FB27-4CEB-8C7C-6908AEAC4C7C}"/>
              </a:ext>
            </a:extLst>
          </p:cNvPr>
          <p:cNvSpPr>
            <a:spLocks noGrp="1"/>
          </p:cNvSpPr>
          <p:nvPr>
            <p:ph type="sldNum" sz="quarter" idx="12"/>
          </p:nvPr>
        </p:nvSpPr>
        <p:spPr/>
        <p:txBody>
          <a:bodyPr/>
          <a:lstStyle/>
          <a:p>
            <a:fld id="{3C69A05F-14B6-4DBC-A11D-0E5A13051426}" type="slidenum">
              <a:rPr lang="en-US" smtClean="0"/>
              <a:t>31</a:t>
            </a:fld>
            <a:endParaRPr lang="en-US"/>
          </a:p>
        </p:txBody>
      </p:sp>
      <p:sp>
        <p:nvSpPr>
          <p:cNvPr id="13" name="Rectangle 12">
            <a:extLst>
              <a:ext uri="{FF2B5EF4-FFF2-40B4-BE49-F238E27FC236}">
                <a16:creationId xmlns:a16="http://schemas.microsoft.com/office/drawing/2014/main" id="{737307EE-0EE7-43F4-99A2-B574979AB110}"/>
              </a:ext>
            </a:extLst>
          </p:cNvPr>
          <p:cNvSpPr/>
          <p:nvPr/>
        </p:nvSpPr>
        <p:spPr>
          <a:xfrm>
            <a:off x="1988219" y="4699172"/>
            <a:ext cx="2136148" cy="353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Here’s Your Data!</a:t>
            </a:r>
          </a:p>
        </p:txBody>
      </p:sp>
    </p:spTree>
    <p:extLst>
      <p:ext uri="{BB962C8B-B14F-4D97-AF65-F5344CB8AC3E}">
        <p14:creationId xmlns:p14="http://schemas.microsoft.com/office/powerpoint/2010/main" val="17402578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F5CF50-DB6B-4DD8-B25E-5459F95BF7AC}"/>
              </a:ext>
            </a:extLst>
          </p:cNvPr>
          <p:cNvPicPr>
            <a:picLocks noChangeAspect="1"/>
          </p:cNvPicPr>
          <p:nvPr/>
        </p:nvPicPr>
        <p:blipFill>
          <a:blip r:embed="rId2"/>
          <a:stretch>
            <a:fillRect/>
          </a:stretch>
        </p:blipFill>
        <p:spPr>
          <a:xfrm>
            <a:off x="896264" y="1759972"/>
            <a:ext cx="4712616" cy="4541914"/>
          </a:xfrm>
          <a:prstGeom prst="rect">
            <a:avLst/>
          </a:prstGeom>
        </p:spPr>
      </p:pic>
      <p:sp>
        <p:nvSpPr>
          <p:cNvPr id="4" name="TextBox 3">
            <a:extLst>
              <a:ext uri="{FF2B5EF4-FFF2-40B4-BE49-F238E27FC236}">
                <a16:creationId xmlns:a16="http://schemas.microsoft.com/office/drawing/2014/main" id="{870B1395-9B3B-4D1E-BE26-11FA0BED5790}"/>
              </a:ext>
            </a:extLst>
          </p:cNvPr>
          <p:cNvSpPr txBox="1"/>
          <p:nvPr/>
        </p:nvSpPr>
        <p:spPr>
          <a:xfrm>
            <a:off x="909203" y="424934"/>
            <a:ext cx="7325594" cy="830997"/>
          </a:xfrm>
          <a:prstGeom prst="rect">
            <a:avLst/>
          </a:prstGeom>
          <a:noFill/>
        </p:spPr>
        <p:txBody>
          <a:bodyPr wrap="square" rtlCol="0">
            <a:spAutoFit/>
          </a:bodyPr>
          <a:lstStyle/>
          <a:p>
            <a:pPr algn="ctr"/>
            <a:r>
              <a:rPr lang="en-US" sz="2400" dirty="0"/>
              <a:t>OSHA Region II</a:t>
            </a:r>
          </a:p>
          <a:p>
            <a:pPr algn="ctr"/>
            <a:r>
              <a:rPr lang="en-US" sz="2400" dirty="0"/>
              <a:t>Stand-Down for Amputation Awareness and Prevention</a:t>
            </a:r>
          </a:p>
        </p:txBody>
      </p:sp>
      <p:cxnSp>
        <p:nvCxnSpPr>
          <p:cNvPr id="10" name="Straight Arrow Connector 9">
            <a:extLst>
              <a:ext uri="{FF2B5EF4-FFF2-40B4-BE49-F238E27FC236}">
                <a16:creationId xmlns:a16="http://schemas.microsoft.com/office/drawing/2014/main" id="{13D50F27-80D6-42AF-A493-DC4577820E3D}"/>
              </a:ext>
            </a:extLst>
          </p:cNvPr>
          <p:cNvCxnSpPr>
            <a:cxnSpLocks/>
            <a:stCxn id="9" idx="1"/>
          </p:cNvCxnSpPr>
          <p:nvPr/>
        </p:nvCxnSpPr>
        <p:spPr>
          <a:xfrm flipH="1">
            <a:off x="2186609" y="4360889"/>
            <a:ext cx="718320" cy="10509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F108DDC-C77C-4836-B351-10D65568D676}"/>
              </a:ext>
            </a:extLst>
          </p:cNvPr>
          <p:cNvSpPr/>
          <p:nvPr/>
        </p:nvSpPr>
        <p:spPr>
          <a:xfrm>
            <a:off x="2904929" y="4091795"/>
            <a:ext cx="4145891" cy="538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27) Select “Characteristic Type” = “Occupation” and “Order” = “Name or Description” </a:t>
            </a:r>
          </a:p>
        </p:txBody>
      </p:sp>
      <p:sp>
        <p:nvSpPr>
          <p:cNvPr id="15" name="TextBox 14">
            <a:extLst>
              <a:ext uri="{FF2B5EF4-FFF2-40B4-BE49-F238E27FC236}">
                <a16:creationId xmlns:a16="http://schemas.microsoft.com/office/drawing/2014/main" id="{27EDE2A1-C947-4F35-9F57-4B4396EEB5BC}"/>
              </a:ext>
            </a:extLst>
          </p:cNvPr>
          <p:cNvSpPr txBox="1"/>
          <p:nvPr/>
        </p:nvSpPr>
        <p:spPr>
          <a:xfrm>
            <a:off x="652984" y="6239988"/>
            <a:ext cx="619080" cy="369332"/>
          </a:xfrm>
          <a:prstGeom prst="rect">
            <a:avLst/>
          </a:prstGeom>
          <a:solidFill>
            <a:srgbClr val="FFFF00"/>
          </a:solidFill>
        </p:spPr>
        <p:txBody>
          <a:bodyPr wrap="none" rtlCol="0">
            <a:spAutoFit/>
          </a:bodyPr>
          <a:lstStyle/>
          <a:p>
            <a:r>
              <a:rPr lang="en-US" dirty="0">
                <a:solidFill>
                  <a:srgbClr val="954F72"/>
                </a:solidFill>
                <a:hlinkClick r:id="rId3"/>
              </a:rPr>
              <a:t>Help</a:t>
            </a:r>
            <a:endParaRPr lang="en-US" dirty="0">
              <a:solidFill>
                <a:schemeClr val="bg1"/>
              </a:solidFill>
            </a:endParaRPr>
          </a:p>
        </p:txBody>
      </p:sp>
      <p:cxnSp>
        <p:nvCxnSpPr>
          <p:cNvPr id="16" name="Straight Arrow Connector 15">
            <a:extLst>
              <a:ext uri="{FF2B5EF4-FFF2-40B4-BE49-F238E27FC236}">
                <a16:creationId xmlns:a16="http://schemas.microsoft.com/office/drawing/2014/main" id="{51583C8F-792F-42FB-ADC9-FA989A1E0105}"/>
              </a:ext>
            </a:extLst>
          </p:cNvPr>
          <p:cNvCxnSpPr>
            <a:cxnSpLocks/>
            <a:stCxn id="20" idx="1"/>
          </p:cNvCxnSpPr>
          <p:nvPr/>
        </p:nvCxnSpPr>
        <p:spPr>
          <a:xfrm flipH="1">
            <a:off x="1828800" y="4879174"/>
            <a:ext cx="1421944" cy="5497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29CD99C-110B-4641-853E-08F0E2149D1A}"/>
              </a:ext>
            </a:extLst>
          </p:cNvPr>
          <p:cNvSpPr/>
          <p:nvPr/>
        </p:nvSpPr>
        <p:spPr>
          <a:xfrm>
            <a:off x="3250744" y="4702645"/>
            <a:ext cx="2136148" cy="353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28) Click “Continue”</a:t>
            </a:r>
          </a:p>
        </p:txBody>
      </p:sp>
      <p:sp>
        <p:nvSpPr>
          <p:cNvPr id="14" name="TextBox 13">
            <a:extLst>
              <a:ext uri="{FF2B5EF4-FFF2-40B4-BE49-F238E27FC236}">
                <a16:creationId xmlns:a16="http://schemas.microsoft.com/office/drawing/2014/main" id="{E7C86316-09B7-4B87-80B7-752021D53D5C}"/>
              </a:ext>
            </a:extLst>
          </p:cNvPr>
          <p:cNvSpPr txBox="1"/>
          <p:nvPr/>
        </p:nvSpPr>
        <p:spPr>
          <a:xfrm>
            <a:off x="2249281" y="1268752"/>
            <a:ext cx="4645439" cy="369332"/>
          </a:xfrm>
          <a:prstGeom prst="rect">
            <a:avLst/>
          </a:prstGeom>
          <a:noFill/>
        </p:spPr>
        <p:txBody>
          <a:bodyPr wrap="none" rtlCol="0">
            <a:spAutoFit/>
          </a:bodyPr>
          <a:lstStyle/>
          <a:p>
            <a:r>
              <a:rPr lang="en-US" dirty="0"/>
              <a:t>Exercise II – Third Pass (Fatalities – Occupation) </a:t>
            </a:r>
          </a:p>
        </p:txBody>
      </p:sp>
      <p:sp>
        <p:nvSpPr>
          <p:cNvPr id="17" name="Rectangle 16">
            <a:extLst>
              <a:ext uri="{FF2B5EF4-FFF2-40B4-BE49-F238E27FC236}">
                <a16:creationId xmlns:a16="http://schemas.microsoft.com/office/drawing/2014/main" id="{13740383-394E-4862-84B7-EEAFA68B3677}"/>
              </a:ext>
            </a:extLst>
          </p:cNvPr>
          <p:cNvSpPr/>
          <p:nvPr/>
        </p:nvSpPr>
        <p:spPr>
          <a:xfrm>
            <a:off x="5386892" y="3093740"/>
            <a:ext cx="3604708" cy="909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As you learned, “Characteristic Type” offers a wealth of selections.  Return to this field and click on “Occupation”</a:t>
            </a:r>
          </a:p>
        </p:txBody>
      </p:sp>
      <p:sp>
        <p:nvSpPr>
          <p:cNvPr id="12" name="Slide Number Placeholder 11">
            <a:extLst>
              <a:ext uri="{FF2B5EF4-FFF2-40B4-BE49-F238E27FC236}">
                <a16:creationId xmlns:a16="http://schemas.microsoft.com/office/drawing/2014/main" id="{24046137-C401-40C4-B8EC-D73F2D77068B}"/>
              </a:ext>
            </a:extLst>
          </p:cNvPr>
          <p:cNvSpPr>
            <a:spLocks noGrp="1"/>
          </p:cNvSpPr>
          <p:nvPr>
            <p:ph type="sldNum" sz="quarter" idx="12"/>
          </p:nvPr>
        </p:nvSpPr>
        <p:spPr/>
        <p:txBody>
          <a:bodyPr/>
          <a:lstStyle/>
          <a:p>
            <a:fld id="{3C69A05F-14B6-4DBC-A11D-0E5A13051426}" type="slidenum">
              <a:rPr lang="en-US" smtClean="0"/>
              <a:t>32</a:t>
            </a:fld>
            <a:endParaRPr lang="en-US"/>
          </a:p>
        </p:txBody>
      </p:sp>
    </p:spTree>
    <p:extLst>
      <p:ext uri="{BB962C8B-B14F-4D97-AF65-F5344CB8AC3E}">
        <p14:creationId xmlns:p14="http://schemas.microsoft.com/office/powerpoint/2010/main" val="19095866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679C82-4B4B-4A31-9C82-1D5E3D16EFC3}"/>
              </a:ext>
            </a:extLst>
          </p:cNvPr>
          <p:cNvPicPr>
            <a:picLocks noChangeAspect="1"/>
          </p:cNvPicPr>
          <p:nvPr/>
        </p:nvPicPr>
        <p:blipFill>
          <a:blip r:embed="rId2"/>
          <a:stretch>
            <a:fillRect/>
          </a:stretch>
        </p:blipFill>
        <p:spPr>
          <a:xfrm>
            <a:off x="975776" y="1714464"/>
            <a:ext cx="4712616" cy="4218798"/>
          </a:xfrm>
          <a:prstGeom prst="rect">
            <a:avLst/>
          </a:prstGeom>
        </p:spPr>
      </p:pic>
      <p:sp>
        <p:nvSpPr>
          <p:cNvPr id="4" name="TextBox 3">
            <a:extLst>
              <a:ext uri="{FF2B5EF4-FFF2-40B4-BE49-F238E27FC236}">
                <a16:creationId xmlns:a16="http://schemas.microsoft.com/office/drawing/2014/main" id="{870B1395-9B3B-4D1E-BE26-11FA0BED5790}"/>
              </a:ext>
            </a:extLst>
          </p:cNvPr>
          <p:cNvSpPr txBox="1"/>
          <p:nvPr/>
        </p:nvSpPr>
        <p:spPr>
          <a:xfrm>
            <a:off x="909203" y="424934"/>
            <a:ext cx="7325594" cy="830997"/>
          </a:xfrm>
          <a:prstGeom prst="rect">
            <a:avLst/>
          </a:prstGeom>
          <a:noFill/>
        </p:spPr>
        <p:txBody>
          <a:bodyPr wrap="square" rtlCol="0">
            <a:spAutoFit/>
          </a:bodyPr>
          <a:lstStyle/>
          <a:p>
            <a:pPr algn="ctr"/>
            <a:r>
              <a:rPr lang="en-US" sz="2400" dirty="0"/>
              <a:t>OSHA Region II</a:t>
            </a:r>
          </a:p>
          <a:p>
            <a:pPr algn="ctr"/>
            <a:r>
              <a:rPr lang="en-US" sz="2400" dirty="0"/>
              <a:t>Stand-Down for Amputation Awareness and Prevention</a:t>
            </a:r>
          </a:p>
        </p:txBody>
      </p:sp>
      <p:cxnSp>
        <p:nvCxnSpPr>
          <p:cNvPr id="10" name="Straight Arrow Connector 9">
            <a:extLst>
              <a:ext uri="{FF2B5EF4-FFF2-40B4-BE49-F238E27FC236}">
                <a16:creationId xmlns:a16="http://schemas.microsoft.com/office/drawing/2014/main" id="{13D50F27-80D6-42AF-A493-DC4577820E3D}"/>
              </a:ext>
            </a:extLst>
          </p:cNvPr>
          <p:cNvCxnSpPr>
            <a:cxnSpLocks/>
            <a:stCxn id="17" idx="1"/>
          </p:cNvCxnSpPr>
          <p:nvPr/>
        </p:nvCxnSpPr>
        <p:spPr>
          <a:xfrm flipH="1">
            <a:off x="2848713" y="4021423"/>
            <a:ext cx="895636" cy="18077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7EDE2A1-C947-4F35-9F57-4B4396EEB5BC}"/>
              </a:ext>
            </a:extLst>
          </p:cNvPr>
          <p:cNvSpPr txBox="1"/>
          <p:nvPr/>
        </p:nvSpPr>
        <p:spPr>
          <a:xfrm>
            <a:off x="652984" y="6239988"/>
            <a:ext cx="619080" cy="369332"/>
          </a:xfrm>
          <a:prstGeom prst="rect">
            <a:avLst/>
          </a:prstGeom>
          <a:solidFill>
            <a:srgbClr val="FFFF00"/>
          </a:solidFill>
        </p:spPr>
        <p:txBody>
          <a:bodyPr wrap="none" rtlCol="0">
            <a:spAutoFit/>
          </a:bodyPr>
          <a:lstStyle/>
          <a:p>
            <a:r>
              <a:rPr lang="en-US" dirty="0">
                <a:solidFill>
                  <a:srgbClr val="954F72"/>
                </a:solidFill>
                <a:hlinkClick r:id="rId3"/>
              </a:rPr>
              <a:t>Help</a:t>
            </a:r>
            <a:endParaRPr lang="en-US" dirty="0">
              <a:solidFill>
                <a:schemeClr val="bg1"/>
              </a:solidFill>
            </a:endParaRPr>
          </a:p>
        </p:txBody>
      </p:sp>
      <p:cxnSp>
        <p:nvCxnSpPr>
          <p:cNvPr id="16" name="Straight Arrow Connector 15">
            <a:extLst>
              <a:ext uri="{FF2B5EF4-FFF2-40B4-BE49-F238E27FC236}">
                <a16:creationId xmlns:a16="http://schemas.microsoft.com/office/drawing/2014/main" id="{51583C8F-792F-42FB-ADC9-FA989A1E0105}"/>
              </a:ext>
            </a:extLst>
          </p:cNvPr>
          <p:cNvCxnSpPr>
            <a:cxnSpLocks/>
            <a:stCxn id="20" idx="1"/>
          </p:cNvCxnSpPr>
          <p:nvPr/>
        </p:nvCxnSpPr>
        <p:spPr>
          <a:xfrm flipH="1" flipV="1">
            <a:off x="1563757" y="4980138"/>
            <a:ext cx="968027" cy="100944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29CD99C-110B-4641-853E-08F0E2149D1A}"/>
              </a:ext>
            </a:extLst>
          </p:cNvPr>
          <p:cNvSpPr/>
          <p:nvPr/>
        </p:nvSpPr>
        <p:spPr>
          <a:xfrm>
            <a:off x="2531784" y="5813056"/>
            <a:ext cx="2136148" cy="353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31) Click “Continue”</a:t>
            </a:r>
          </a:p>
        </p:txBody>
      </p:sp>
      <p:sp>
        <p:nvSpPr>
          <p:cNvPr id="14" name="TextBox 13">
            <a:extLst>
              <a:ext uri="{FF2B5EF4-FFF2-40B4-BE49-F238E27FC236}">
                <a16:creationId xmlns:a16="http://schemas.microsoft.com/office/drawing/2014/main" id="{E7C86316-09B7-4B87-80B7-752021D53D5C}"/>
              </a:ext>
            </a:extLst>
          </p:cNvPr>
          <p:cNvSpPr txBox="1"/>
          <p:nvPr/>
        </p:nvSpPr>
        <p:spPr>
          <a:xfrm>
            <a:off x="2249281" y="1268752"/>
            <a:ext cx="4645439" cy="369332"/>
          </a:xfrm>
          <a:prstGeom prst="rect">
            <a:avLst/>
          </a:prstGeom>
          <a:noFill/>
        </p:spPr>
        <p:txBody>
          <a:bodyPr wrap="none" rtlCol="0">
            <a:spAutoFit/>
          </a:bodyPr>
          <a:lstStyle/>
          <a:p>
            <a:r>
              <a:rPr lang="en-US" dirty="0"/>
              <a:t>Exercise II – Third Pass (Fatalities – Occupation) </a:t>
            </a:r>
          </a:p>
        </p:txBody>
      </p:sp>
      <p:sp>
        <p:nvSpPr>
          <p:cNvPr id="17" name="Rectangle 16">
            <a:extLst>
              <a:ext uri="{FF2B5EF4-FFF2-40B4-BE49-F238E27FC236}">
                <a16:creationId xmlns:a16="http://schemas.microsoft.com/office/drawing/2014/main" id="{13740383-394E-4862-84B7-EEAFA68B3677}"/>
              </a:ext>
            </a:extLst>
          </p:cNvPr>
          <p:cNvSpPr/>
          <p:nvPr/>
        </p:nvSpPr>
        <p:spPr>
          <a:xfrm>
            <a:off x="3744349" y="3722354"/>
            <a:ext cx="3703373" cy="598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29) Select “</a:t>
            </a:r>
            <a:r>
              <a:rPr lang="en-US" sz="1600" dirty="0" err="1"/>
              <a:t>Subcharacteristic</a:t>
            </a:r>
            <a:r>
              <a:rPr lang="en-US" sz="1600" dirty="0"/>
              <a:t> Type” = “Assemblers and fabricators”</a:t>
            </a:r>
          </a:p>
        </p:txBody>
      </p:sp>
      <p:sp>
        <p:nvSpPr>
          <p:cNvPr id="18" name="Rectangle 17">
            <a:extLst>
              <a:ext uri="{FF2B5EF4-FFF2-40B4-BE49-F238E27FC236}">
                <a16:creationId xmlns:a16="http://schemas.microsoft.com/office/drawing/2014/main" id="{A2DA66B5-F3CF-4090-B44F-859BF6FE5859}"/>
              </a:ext>
            </a:extLst>
          </p:cNvPr>
          <p:cNvSpPr/>
          <p:nvPr/>
        </p:nvSpPr>
        <p:spPr>
          <a:xfrm>
            <a:off x="3296531" y="4409488"/>
            <a:ext cx="3754289" cy="353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30) Please select “Ownership” = “Private”</a:t>
            </a:r>
          </a:p>
        </p:txBody>
      </p:sp>
      <p:cxnSp>
        <p:nvCxnSpPr>
          <p:cNvPr id="19" name="Straight Arrow Connector 18">
            <a:extLst>
              <a:ext uri="{FF2B5EF4-FFF2-40B4-BE49-F238E27FC236}">
                <a16:creationId xmlns:a16="http://schemas.microsoft.com/office/drawing/2014/main" id="{7BFF3B2A-4ECF-405D-9DE2-20E1AF05FFE2}"/>
              </a:ext>
            </a:extLst>
          </p:cNvPr>
          <p:cNvCxnSpPr>
            <a:cxnSpLocks/>
            <a:stCxn id="18" idx="1"/>
          </p:cNvCxnSpPr>
          <p:nvPr/>
        </p:nvCxnSpPr>
        <p:spPr>
          <a:xfrm flipH="1">
            <a:off x="2047771" y="4586017"/>
            <a:ext cx="1248760" cy="3918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Slide Number Placeholder 12">
            <a:extLst>
              <a:ext uri="{FF2B5EF4-FFF2-40B4-BE49-F238E27FC236}">
                <a16:creationId xmlns:a16="http://schemas.microsoft.com/office/drawing/2014/main" id="{EA68D70C-AD86-4AC4-B901-6E76051E2A31}"/>
              </a:ext>
            </a:extLst>
          </p:cNvPr>
          <p:cNvSpPr>
            <a:spLocks noGrp="1"/>
          </p:cNvSpPr>
          <p:nvPr>
            <p:ph type="sldNum" sz="quarter" idx="12"/>
          </p:nvPr>
        </p:nvSpPr>
        <p:spPr/>
        <p:txBody>
          <a:bodyPr/>
          <a:lstStyle/>
          <a:p>
            <a:fld id="{3C69A05F-14B6-4DBC-A11D-0E5A13051426}" type="slidenum">
              <a:rPr lang="en-US" smtClean="0"/>
              <a:t>33</a:t>
            </a:fld>
            <a:endParaRPr lang="en-US"/>
          </a:p>
        </p:txBody>
      </p:sp>
    </p:spTree>
    <p:extLst>
      <p:ext uri="{BB962C8B-B14F-4D97-AF65-F5344CB8AC3E}">
        <p14:creationId xmlns:p14="http://schemas.microsoft.com/office/powerpoint/2010/main" val="7628016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0E8ACE-629F-4C06-8E22-D64B196AC149}"/>
              </a:ext>
            </a:extLst>
          </p:cNvPr>
          <p:cNvPicPr>
            <a:picLocks noChangeAspect="1"/>
          </p:cNvPicPr>
          <p:nvPr/>
        </p:nvPicPr>
        <p:blipFill>
          <a:blip r:embed="rId2"/>
          <a:stretch>
            <a:fillRect/>
          </a:stretch>
        </p:blipFill>
        <p:spPr>
          <a:xfrm>
            <a:off x="1008031" y="1768834"/>
            <a:ext cx="4724809" cy="4090771"/>
          </a:xfrm>
          <a:prstGeom prst="rect">
            <a:avLst/>
          </a:prstGeom>
        </p:spPr>
      </p:pic>
      <p:sp>
        <p:nvSpPr>
          <p:cNvPr id="4" name="TextBox 3">
            <a:extLst>
              <a:ext uri="{FF2B5EF4-FFF2-40B4-BE49-F238E27FC236}">
                <a16:creationId xmlns:a16="http://schemas.microsoft.com/office/drawing/2014/main" id="{870B1395-9B3B-4D1E-BE26-11FA0BED5790}"/>
              </a:ext>
            </a:extLst>
          </p:cNvPr>
          <p:cNvSpPr txBox="1"/>
          <p:nvPr/>
        </p:nvSpPr>
        <p:spPr>
          <a:xfrm>
            <a:off x="909203" y="424934"/>
            <a:ext cx="7325594" cy="830997"/>
          </a:xfrm>
          <a:prstGeom prst="rect">
            <a:avLst/>
          </a:prstGeom>
          <a:noFill/>
        </p:spPr>
        <p:txBody>
          <a:bodyPr wrap="square" rtlCol="0">
            <a:spAutoFit/>
          </a:bodyPr>
          <a:lstStyle/>
          <a:p>
            <a:pPr algn="ctr"/>
            <a:r>
              <a:rPr lang="en-US" sz="2400" dirty="0"/>
              <a:t>OSHA Region II</a:t>
            </a:r>
          </a:p>
          <a:p>
            <a:pPr algn="ctr"/>
            <a:r>
              <a:rPr lang="en-US" sz="2400" dirty="0"/>
              <a:t>Stand-Down for Amputation Awareness and Prevention</a:t>
            </a:r>
          </a:p>
        </p:txBody>
      </p:sp>
      <p:sp>
        <p:nvSpPr>
          <p:cNvPr id="15" name="TextBox 14">
            <a:extLst>
              <a:ext uri="{FF2B5EF4-FFF2-40B4-BE49-F238E27FC236}">
                <a16:creationId xmlns:a16="http://schemas.microsoft.com/office/drawing/2014/main" id="{27EDE2A1-C947-4F35-9F57-4B4396EEB5BC}"/>
              </a:ext>
            </a:extLst>
          </p:cNvPr>
          <p:cNvSpPr txBox="1"/>
          <p:nvPr/>
        </p:nvSpPr>
        <p:spPr>
          <a:xfrm>
            <a:off x="652984" y="6239988"/>
            <a:ext cx="619080" cy="369332"/>
          </a:xfrm>
          <a:prstGeom prst="rect">
            <a:avLst/>
          </a:prstGeom>
          <a:solidFill>
            <a:srgbClr val="FFFF00"/>
          </a:solidFill>
        </p:spPr>
        <p:txBody>
          <a:bodyPr wrap="none" rtlCol="0">
            <a:spAutoFit/>
          </a:bodyPr>
          <a:lstStyle/>
          <a:p>
            <a:r>
              <a:rPr lang="en-US" dirty="0">
                <a:solidFill>
                  <a:srgbClr val="954F72"/>
                </a:solidFill>
                <a:hlinkClick r:id="rId3"/>
              </a:rPr>
              <a:t>Help</a:t>
            </a:r>
            <a:endParaRPr lang="en-US" dirty="0">
              <a:solidFill>
                <a:schemeClr val="bg1"/>
              </a:solidFill>
            </a:endParaRPr>
          </a:p>
        </p:txBody>
      </p:sp>
      <p:sp>
        <p:nvSpPr>
          <p:cNvPr id="14" name="TextBox 13">
            <a:extLst>
              <a:ext uri="{FF2B5EF4-FFF2-40B4-BE49-F238E27FC236}">
                <a16:creationId xmlns:a16="http://schemas.microsoft.com/office/drawing/2014/main" id="{E7C86316-09B7-4B87-80B7-752021D53D5C}"/>
              </a:ext>
            </a:extLst>
          </p:cNvPr>
          <p:cNvSpPr txBox="1"/>
          <p:nvPr/>
        </p:nvSpPr>
        <p:spPr>
          <a:xfrm>
            <a:off x="2249281" y="1268752"/>
            <a:ext cx="4645439" cy="369332"/>
          </a:xfrm>
          <a:prstGeom prst="rect">
            <a:avLst/>
          </a:prstGeom>
          <a:noFill/>
        </p:spPr>
        <p:txBody>
          <a:bodyPr wrap="none" rtlCol="0">
            <a:spAutoFit/>
          </a:bodyPr>
          <a:lstStyle/>
          <a:p>
            <a:r>
              <a:rPr lang="en-US" dirty="0"/>
              <a:t>Exercise II – Third Pass (Fatalities – Occupation) </a:t>
            </a:r>
          </a:p>
        </p:txBody>
      </p:sp>
      <p:sp>
        <p:nvSpPr>
          <p:cNvPr id="18" name="Rectangle 17">
            <a:extLst>
              <a:ext uri="{FF2B5EF4-FFF2-40B4-BE49-F238E27FC236}">
                <a16:creationId xmlns:a16="http://schemas.microsoft.com/office/drawing/2014/main" id="{F631D8F1-8A34-464D-A0EB-150DA1337959}"/>
              </a:ext>
            </a:extLst>
          </p:cNvPr>
          <p:cNvSpPr/>
          <p:nvPr/>
        </p:nvSpPr>
        <p:spPr>
          <a:xfrm>
            <a:off x="5967942" y="4262179"/>
            <a:ext cx="2695387" cy="379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32) Note your selections</a:t>
            </a:r>
          </a:p>
        </p:txBody>
      </p:sp>
      <p:cxnSp>
        <p:nvCxnSpPr>
          <p:cNvPr id="19" name="Straight Arrow Connector 18">
            <a:extLst>
              <a:ext uri="{FF2B5EF4-FFF2-40B4-BE49-F238E27FC236}">
                <a16:creationId xmlns:a16="http://schemas.microsoft.com/office/drawing/2014/main" id="{FE2ACC77-7A3C-4069-A421-3AF5C20862FF}"/>
              </a:ext>
            </a:extLst>
          </p:cNvPr>
          <p:cNvCxnSpPr>
            <a:cxnSpLocks/>
            <a:stCxn id="21" idx="1"/>
          </p:cNvCxnSpPr>
          <p:nvPr/>
        </p:nvCxnSpPr>
        <p:spPr>
          <a:xfrm flipH="1">
            <a:off x="2014331" y="5266074"/>
            <a:ext cx="1031180" cy="23610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A1777753-885E-43C1-BEF9-4FEE21A7ED99}"/>
              </a:ext>
            </a:extLst>
          </p:cNvPr>
          <p:cNvSpPr/>
          <p:nvPr/>
        </p:nvSpPr>
        <p:spPr>
          <a:xfrm>
            <a:off x="3045511" y="5089545"/>
            <a:ext cx="2452228" cy="353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33) Click “Generate Excel”</a:t>
            </a:r>
          </a:p>
        </p:txBody>
      </p:sp>
      <p:sp>
        <p:nvSpPr>
          <p:cNvPr id="22" name="Right Brace 21">
            <a:extLst>
              <a:ext uri="{FF2B5EF4-FFF2-40B4-BE49-F238E27FC236}">
                <a16:creationId xmlns:a16="http://schemas.microsoft.com/office/drawing/2014/main" id="{26543C72-4A15-4339-B0DB-059DBE352355}"/>
              </a:ext>
            </a:extLst>
          </p:cNvPr>
          <p:cNvSpPr/>
          <p:nvPr/>
        </p:nvSpPr>
        <p:spPr>
          <a:xfrm>
            <a:off x="5539410" y="3814694"/>
            <a:ext cx="386861" cy="1274851"/>
          </a:xfrm>
          <a:prstGeom prst="rightBrace">
            <a:avLst/>
          </a:prstGeom>
          <a:solidFill>
            <a:schemeClr val="bg1"/>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1CFA6EA9-7251-487B-8E48-9C266127EA50}"/>
              </a:ext>
            </a:extLst>
          </p:cNvPr>
          <p:cNvSpPr>
            <a:spLocks noGrp="1"/>
          </p:cNvSpPr>
          <p:nvPr>
            <p:ph type="sldNum" sz="quarter" idx="12"/>
          </p:nvPr>
        </p:nvSpPr>
        <p:spPr/>
        <p:txBody>
          <a:bodyPr/>
          <a:lstStyle/>
          <a:p>
            <a:fld id="{3C69A05F-14B6-4DBC-A11D-0E5A13051426}" type="slidenum">
              <a:rPr lang="en-US" smtClean="0"/>
              <a:t>34</a:t>
            </a:fld>
            <a:endParaRPr lang="en-US"/>
          </a:p>
        </p:txBody>
      </p:sp>
    </p:spTree>
    <p:extLst>
      <p:ext uri="{BB962C8B-B14F-4D97-AF65-F5344CB8AC3E}">
        <p14:creationId xmlns:p14="http://schemas.microsoft.com/office/powerpoint/2010/main" val="13007002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EF71975-A073-4741-AC5E-5588219FCF4E}"/>
              </a:ext>
            </a:extLst>
          </p:cNvPr>
          <p:cNvPicPr>
            <a:picLocks noChangeAspect="1"/>
          </p:cNvPicPr>
          <p:nvPr/>
        </p:nvPicPr>
        <p:blipFill>
          <a:blip r:embed="rId2"/>
          <a:stretch>
            <a:fillRect/>
          </a:stretch>
        </p:blipFill>
        <p:spPr>
          <a:xfrm>
            <a:off x="1371600" y="1744773"/>
            <a:ext cx="6400800" cy="4113062"/>
          </a:xfrm>
          <a:prstGeom prst="rect">
            <a:avLst/>
          </a:prstGeom>
        </p:spPr>
      </p:pic>
      <p:sp>
        <p:nvSpPr>
          <p:cNvPr id="4" name="TextBox 3">
            <a:extLst>
              <a:ext uri="{FF2B5EF4-FFF2-40B4-BE49-F238E27FC236}">
                <a16:creationId xmlns:a16="http://schemas.microsoft.com/office/drawing/2014/main" id="{870B1395-9B3B-4D1E-BE26-11FA0BED5790}"/>
              </a:ext>
            </a:extLst>
          </p:cNvPr>
          <p:cNvSpPr txBox="1"/>
          <p:nvPr/>
        </p:nvSpPr>
        <p:spPr>
          <a:xfrm>
            <a:off x="909203" y="424934"/>
            <a:ext cx="7325594" cy="830997"/>
          </a:xfrm>
          <a:prstGeom prst="rect">
            <a:avLst/>
          </a:prstGeom>
          <a:noFill/>
        </p:spPr>
        <p:txBody>
          <a:bodyPr wrap="square" rtlCol="0">
            <a:spAutoFit/>
          </a:bodyPr>
          <a:lstStyle/>
          <a:p>
            <a:pPr algn="ctr"/>
            <a:r>
              <a:rPr lang="en-US" sz="2400" dirty="0"/>
              <a:t>OSHA Region II</a:t>
            </a:r>
          </a:p>
          <a:p>
            <a:pPr algn="ctr"/>
            <a:r>
              <a:rPr lang="en-US" sz="2400" dirty="0"/>
              <a:t>Stand-Down for Amputation Awareness and Prevention</a:t>
            </a:r>
          </a:p>
        </p:txBody>
      </p:sp>
      <p:sp>
        <p:nvSpPr>
          <p:cNvPr id="15" name="TextBox 14">
            <a:extLst>
              <a:ext uri="{FF2B5EF4-FFF2-40B4-BE49-F238E27FC236}">
                <a16:creationId xmlns:a16="http://schemas.microsoft.com/office/drawing/2014/main" id="{27EDE2A1-C947-4F35-9F57-4B4396EEB5BC}"/>
              </a:ext>
            </a:extLst>
          </p:cNvPr>
          <p:cNvSpPr txBox="1"/>
          <p:nvPr/>
        </p:nvSpPr>
        <p:spPr>
          <a:xfrm>
            <a:off x="652984" y="6239988"/>
            <a:ext cx="619080" cy="369332"/>
          </a:xfrm>
          <a:prstGeom prst="rect">
            <a:avLst/>
          </a:prstGeom>
          <a:solidFill>
            <a:srgbClr val="FFFF00"/>
          </a:solidFill>
        </p:spPr>
        <p:txBody>
          <a:bodyPr wrap="none" rtlCol="0">
            <a:spAutoFit/>
          </a:bodyPr>
          <a:lstStyle/>
          <a:p>
            <a:r>
              <a:rPr lang="en-US" dirty="0">
                <a:solidFill>
                  <a:srgbClr val="954F72"/>
                </a:solidFill>
                <a:hlinkClick r:id="rId3"/>
              </a:rPr>
              <a:t>Help</a:t>
            </a:r>
            <a:endParaRPr lang="en-US" dirty="0">
              <a:solidFill>
                <a:schemeClr val="bg1"/>
              </a:solidFill>
            </a:endParaRPr>
          </a:p>
        </p:txBody>
      </p:sp>
      <p:sp>
        <p:nvSpPr>
          <p:cNvPr id="14" name="TextBox 13">
            <a:extLst>
              <a:ext uri="{FF2B5EF4-FFF2-40B4-BE49-F238E27FC236}">
                <a16:creationId xmlns:a16="http://schemas.microsoft.com/office/drawing/2014/main" id="{E7C86316-09B7-4B87-80B7-752021D53D5C}"/>
              </a:ext>
            </a:extLst>
          </p:cNvPr>
          <p:cNvSpPr txBox="1"/>
          <p:nvPr/>
        </p:nvSpPr>
        <p:spPr>
          <a:xfrm>
            <a:off x="796159" y="1268752"/>
            <a:ext cx="7551683" cy="369332"/>
          </a:xfrm>
          <a:prstGeom prst="rect">
            <a:avLst/>
          </a:prstGeom>
          <a:noFill/>
        </p:spPr>
        <p:txBody>
          <a:bodyPr wrap="none" rtlCol="0">
            <a:spAutoFit/>
          </a:bodyPr>
          <a:lstStyle/>
          <a:p>
            <a:pPr algn="ctr"/>
            <a:r>
              <a:rPr lang="en-US" dirty="0"/>
              <a:t>Exercise II – Third Pass (Fatalities – Occupation, </a:t>
            </a:r>
            <a:r>
              <a:rPr lang="en-US" b="0" i="0" dirty="0">
                <a:solidFill>
                  <a:srgbClr val="000000"/>
                </a:solidFill>
                <a:effectLst/>
              </a:rPr>
              <a:t>Assemblers and fabricators</a:t>
            </a:r>
            <a:r>
              <a:rPr lang="en-US" dirty="0"/>
              <a:t>) </a:t>
            </a:r>
          </a:p>
        </p:txBody>
      </p:sp>
      <p:sp>
        <p:nvSpPr>
          <p:cNvPr id="7" name="Slide Number Placeholder 6">
            <a:extLst>
              <a:ext uri="{FF2B5EF4-FFF2-40B4-BE49-F238E27FC236}">
                <a16:creationId xmlns:a16="http://schemas.microsoft.com/office/drawing/2014/main" id="{1CFA6EA9-7251-487B-8E48-9C266127EA50}"/>
              </a:ext>
            </a:extLst>
          </p:cNvPr>
          <p:cNvSpPr>
            <a:spLocks noGrp="1"/>
          </p:cNvSpPr>
          <p:nvPr>
            <p:ph type="sldNum" sz="quarter" idx="12"/>
          </p:nvPr>
        </p:nvSpPr>
        <p:spPr/>
        <p:txBody>
          <a:bodyPr/>
          <a:lstStyle/>
          <a:p>
            <a:fld id="{3C69A05F-14B6-4DBC-A11D-0E5A13051426}" type="slidenum">
              <a:rPr lang="en-US" smtClean="0"/>
              <a:t>35</a:t>
            </a:fld>
            <a:endParaRPr lang="en-US"/>
          </a:p>
        </p:txBody>
      </p:sp>
      <p:sp>
        <p:nvSpPr>
          <p:cNvPr id="12" name="Rectangle 11">
            <a:extLst>
              <a:ext uri="{FF2B5EF4-FFF2-40B4-BE49-F238E27FC236}">
                <a16:creationId xmlns:a16="http://schemas.microsoft.com/office/drawing/2014/main" id="{55BAC912-E2B7-416C-9465-21EFBE9635AD}"/>
              </a:ext>
            </a:extLst>
          </p:cNvPr>
          <p:cNvSpPr/>
          <p:nvPr/>
        </p:nvSpPr>
        <p:spPr>
          <a:xfrm>
            <a:off x="2160498" y="4420876"/>
            <a:ext cx="2136148" cy="353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Here’s Your Data!</a:t>
            </a:r>
          </a:p>
        </p:txBody>
      </p:sp>
    </p:spTree>
    <p:extLst>
      <p:ext uri="{BB962C8B-B14F-4D97-AF65-F5344CB8AC3E}">
        <p14:creationId xmlns:p14="http://schemas.microsoft.com/office/powerpoint/2010/main" val="12791252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0B1395-9B3B-4D1E-BE26-11FA0BED5790}"/>
              </a:ext>
            </a:extLst>
          </p:cNvPr>
          <p:cNvSpPr txBox="1"/>
          <p:nvPr/>
        </p:nvSpPr>
        <p:spPr>
          <a:xfrm>
            <a:off x="909203" y="424934"/>
            <a:ext cx="7325594" cy="830997"/>
          </a:xfrm>
          <a:prstGeom prst="rect">
            <a:avLst/>
          </a:prstGeom>
          <a:noFill/>
        </p:spPr>
        <p:txBody>
          <a:bodyPr wrap="square" rtlCol="0">
            <a:spAutoFit/>
          </a:bodyPr>
          <a:lstStyle/>
          <a:p>
            <a:pPr algn="ctr"/>
            <a:r>
              <a:rPr lang="en-US" sz="2400" dirty="0"/>
              <a:t>OSHA Region II</a:t>
            </a:r>
          </a:p>
          <a:p>
            <a:pPr algn="ctr"/>
            <a:r>
              <a:rPr lang="en-US" sz="2400" dirty="0"/>
              <a:t>Stand-Down for Amputation Awareness and Prevention</a:t>
            </a:r>
          </a:p>
        </p:txBody>
      </p:sp>
      <p:sp>
        <p:nvSpPr>
          <p:cNvPr id="14" name="TextBox 13">
            <a:extLst>
              <a:ext uri="{FF2B5EF4-FFF2-40B4-BE49-F238E27FC236}">
                <a16:creationId xmlns:a16="http://schemas.microsoft.com/office/drawing/2014/main" id="{E7C86316-09B7-4B87-80B7-752021D53D5C}"/>
              </a:ext>
            </a:extLst>
          </p:cNvPr>
          <p:cNvSpPr txBox="1"/>
          <p:nvPr/>
        </p:nvSpPr>
        <p:spPr>
          <a:xfrm>
            <a:off x="4033455" y="1268752"/>
            <a:ext cx="1077090" cy="369332"/>
          </a:xfrm>
          <a:prstGeom prst="rect">
            <a:avLst/>
          </a:prstGeom>
          <a:noFill/>
        </p:spPr>
        <p:txBody>
          <a:bodyPr wrap="none" rtlCol="0">
            <a:spAutoFit/>
          </a:bodyPr>
          <a:lstStyle/>
          <a:p>
            <a:r>
              <a:rPr lang="en-US" dirty="0"/>
              <a:t>Summary</a:t>
            </a:r>
          </a:p>
        </p:txBody>
      </p:sp>
      <p:sp>
        <p:nvSpPr>
          <p:cNvPr id="11" name="Rectangle 10">
            <a:extLst>
              <a:ext uri="{FF2B5EF4-FFF2-40B4-BE49-F238E27FC236}">
                <a16:creationId xmlns:a16="http://schemas.microsoft.com/office/drawing/2014/main" id="{C2A20D96-DDFC-4919-A611-E4F83C9B27C4}"/>
              </a:ext>
            </a:extLst>
          </p:cNvPr>
          <p:cNvSpPr/>
          <p:nvPr/>
        </p:nvSpPr>
        <p:spPr>
          <a:xfrm>
            <a:off x="753540" y="1652446"/>
            <a:ext cx="7636920" cy="39368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t>Now that you know how to get the data, it is up to the employer to start the ball rolling.</a:t>
            </a:r>
          </a:p>
          <a:p>
            <a:pPr marL="285750" indent="-285750">
              <a:buFont typeface="Arial" panose="020B0604020202020204" pitchFamily="34" charset="0"/>
              <a:buChar char="•"/>
            </a:pPr>
            <a:r>
              <a:rPr lang="en-US" dirty="0"/>
              <a:t>Data is obviously only as good as the information that it is used to create!</a:t>
            </a:r>
          </a:p>
          <a:p>
            <a:pPr marL="285750" indent="-285750">
              <a:buFont typeface="Arial" panose="020B0604020202020204" pitchFamily="34" charset="0"/>
              <a:buChar char="•"/>
            </a:pPr>
            <a:r>
              <a:rPr lang="en-US" dirty="0"/>
              <a:t>Classes in “Introduction to Working with MS Excel” and an “Introduction to Data Analysis” will also help a manager to be more skilled at converting the data to useful information.</a:t>
            </a:r>
          </a:p>
          <a:p>
            <a:pPr marL="285750" indent="-285750">
              <a:buFont typeface="Arial" panose="020B0604020202020204" pitchFamily="34" charset="0"/>
              <a:buChar char="•"/>
            </a:pPr>
            <a:r>
              <a:rPr lang="en-US" dirty="0"/>
              <a:t>Employers should welcome OSHA to consult on safety conditions and there are many commercial safety consulting firms that can assist employers with improving safety conditions.</a:t>
            </a:r>
          </a:p>
          <a:p>
            <a:pPr marL="285750" indent="-285750">
              <a:buFont typeface="Arial" panose="020B0604020202020204" pitchFamily="34" charset="0"/>
              <a:buChar char="•"/>
            </a:pPr>
            <a:r>
              <a:rPr lang="en-US" dirty="0"/>
              <a:t>It is also wise to encourage supervisors to earn an OSHA 30, and Safety Professionals should hold more advanced credentials.</a:t>
            </a:r>
          </a:p>
          <a:p>
            <a:pPr marL="285750" indent="-285750">
              <a:buFont typeface="Arial" panose="020B0604020202020204" pitchFamily="34" charset="0"/>
              <a:buChar char="•"/>
            </a:pPr>
            <a:r>
              <a:rPr lang="en-US" dirty="0"/>
              <a:t>A dollar invested in safety returns $4-6 in reduced risk and cost.</a:t>
            </a:r>
          </a:p>
        </p:txBody>
      </p:sp>
      <p:sp>
        <p:nvSpPr>
          <p:cNvPr id="3" name="Slide Number Placeholder 2">
            <a:extLst>
              <a:ext uri="{FF2B5EF4-FFF2-40B4-BE49-F238E27FC236}">
                <a16:creationId xmlns:a16="http://schemas.microsoft.com/office/drawing/2014/main" id="{F2A2FA19-F11D-4F5A-AA33-3FE140B896A7}"/>
              </a:ext>
            </a:extLst>
          </p:cNvPr>
          <p:cNvSpPr>
            <a:spLocks noGrp="1"/>
          </p:cNvSpPr>
          <p:nvPr>
            <p:ph type="sldNum" sz="quarter" idx="12"/>
          </p:nvPr>
        </p:nvSpPr>
        <p:spPr/>
        <p:txBody>
          <a:bodyPr/>
          <a:lstStyle/>
          <a:p>
            <a:fld id="{3C69A05F-14B6-4DBC-A11D-0E5A13051426}" type="slidenum">
              <a:rPr lang="en-US" smtClean="0"/>
              <a:t>36</a:t>
            </a:fld>
            <a:endParaRPr lang="en-US"/>
          </a:p>
        </p:txBody>
      </p:sp>
    </p:spTree>
    <p:extLst>
      <p:ext uri="{BB962C8B-B14F-4D97-AF65-F5344CB8AC3E}">
        <p14:creationId xmlns:p14="http://schemas.microsoft.com/office/powerpoint/2010/main" val="3441344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A5DBF7-A651-4FDE-AB5A-12618F2A629A}"/>
              </a:ext>
            </a:extLst>
          </p:cNvPr>
          <p:cNvPicPr>
            <a:picLocks noChangeAspect="1"/>
          </p:cNvPicPr>
          <p:nvPr/>
        </p:nvPicPr>
        <p:blipFill>
          <a:blip r:embed="rId2"/>
          <a:stretch>
            <a:fillRect/>
          </a:stretch>
        </p:blipFill>
        <p:spPr>
          <a:xfrm>
            <a:off x="907987" y="1887262"/>
            <a:ext cx="7328027" cy="4651651"/>
          </a:xfrm>
          <a:prstGeom prst="rect">
            <a:avLst/>
          </a:prstGeom>
        </p:spPr>
      </p:pic>
      <p:sp>
        <p:nvSpPr>
          <p:cNvPr id="4" name="TextBox 3">
            <a:extLst>
              <a:ext uri="{FF2B5EF4-FFF2-40B4-BE49-F238E27FC236}">
                <a16:creationId xmlns:a16="http://schemas.microsoft.com/office/drawing/2014/main" id="{870B1395-9B3B-4D1E-BE26-11FA0BED5790}"/>
              </a:ext>
            </a:extLst>
          </p:cNvPr>
          <p:cNvSpPr txBox="1"/>
          <p:nvPr/>
        </p:nvSpPr>
        <p:spPr>
          <a:xfrm>
            <a:off x="909203" y="424934"/>
            <a:ext cx="7325594" cy="830997"/>
          </a:xfrm>
          <a:prstGeom prst="rect">
            <a:avLst/>
          </a:prstGeom>
          <a:noFill/>
        </p:spPr>
        <p:txBody>
          <a:bodyPr wrap="square" rtlCol="0">
            <a:spAutoFit/>
          </a:bodyPr>
          <a:lstStyle/>
          <a:p>
            <a:pPr algn="ctr"/>
            <a:r>
              <a:rPr lang="en-US" sz="2400" dirty="0"/>
              <a:t>OSHA Region II</a:t>
            </a:r>
          </a:p>
          <a:p>
            <a:pPr algn="ctr"/>
            <a:r>
              <a:rPr lang="en-US" sz="2400" dirty="0"/>
              <a:t>Stand-Down for Amputation Awareness and Prevention</a:t>
            </a:r>
          </a:p>
        </p:txBody>
      </p:sp>
      <p:sp>
        <p:nvSpPr>
          <p:cNvPr id="6" name="TextBox 5">
            <a:extLst>
              <a:ext uri="{FF2B5EF4-FFF2-40B4-BE49-F238E27FC236}">
                <a16:creationId xmlns:a16="http://schemas.microsoft.com/office/drawing/2014/main" id="{C18721B2-E275-4EF9-AC39-86642B051737}"/>
              </a:ext>
            </a:extLst>
          </p:cNvPr>
          <p:cNvSpPr txBox="1"/>
          <p:nvPr/>
        </p:nvSpPr>
        <p:spPr>
          <a:xfrm>
            <a:off x="3165878" y="1268752"/>
            <a:ext cx="2812245" cy="369332"/>
          </a:xfrm>
          <a:prstGeom prst="rect">
            <a:avLst/>
          </a:prstGeom>
          <a:noFill/>
        </p:spPr>
        <p:txBody>
          <a:bodyPr wrap="none" rtlCol="0">
            <a:spAutoFit/>
          </a:bodyPr>
          <a:lstStyle/>
          <a:p>
            <a:r>
              <a:rPr lang="en-US" dirty="0"/>
              <a:t>Finding and Using Your Data</a:t>
            </a:r>
          </a:p>
        </p:txBody>
      </p:sp>
      <p:cxnSp>
        <p:nvCxnSpPr>
          <p:cNvPr id="10" name="Straight Arrow Connector 9">
            <a:extLst>
              <a:ext uri="{FF2B5EF4-FFF2-40B4-BE49-F238E27FC236}">
                <a16:creationId xmlns:a16="http://schemas.microsoft.com/office/drawing/2014/main" id="{13D50F27-80D6-42AF-A493-DC4577820E3D}"/>
              </a:ext>
            </a:extLst>
          </p:cNvPr>
          <p:cNvCxnSpPr>
            <a:cxnSpLocks/>
          </p:cNvCxnSpPr>
          <p:nvPr/>
        </p:nvCxnSpPr>
        <p:spPr>
          <a:xfrm flipH="1" flipV="1">
            <a:off x="3803374" y="5778092"/>
            <a:ext cx="768626" cy="10587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6EACB4B0-C9D8-4808-ACD4-A8864452C653}"/>
              </a:ext>
            </a:extLst>
          </p:cNvPr>
          <p:cNvSpPr/>
          <p:nvPr/>
        </p:nvSpPr>
        <p:spPr>
          <a:xfrm>
            <a:off x="4572000" y="5589248"/>
            <a:ext cx="1603513" cy="559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 Scroll down and click here</a:t>
            </a:r>
          </a:p>
        </p:txBody>
      </p:sp>
      <p:sp>
        <p:nvSpPr>
          <p:cNvPr id="7" name="TextBox 6">
            <a:extLst>
              <a:ext uri="{FF2B5EF4-FFF2-40B4-BE49-F238E27FC236}">
                <a16:creationId xmlns:a16="http://schemas.microsoft.com/office/drawing/2014/main" id="{CE78310E-E03B-4684-AACC-3EC2A258F6B4}"/>
              </a:ext>
            </a:extLst>
          </p:cNvPr>
          <p:cNvSpPr txBox="1"/>
          <p:nvPr/>
        </p:nvSpPr>
        <p:spPr>
          <a:xfrm>
            <a:off x="652984" y="6239988"/>
            <a:ext cx="619080" cy="369332"/>
          </a:xfrm>
          <a:prstGeom prst="rect">
            <a:avLst/>
          </a:prstGeom>
          <a:solidFill>
            <a:srgbClr val="FFFF00"/>
          </a:solidFill>
        </p:spPr>
        <p:txBody>
          <a:bodyPr wrap="none" rtlCol="0">
            <a:spAutoFit/>
          </a:bodyPr>
          <a:lstStyle/>
          <a:p>
            <a:r>
              <a:rPr lang="en-US" dirty="0">
                <a:solidFill>
                  <a:srgbClr val="954F72"/>
                </a:solidFill>
                <a:hlinkClick r:id="rId3"/>
              </a:rPr>
              <a:t>Help</a:t>
            </a:r>
            <a:endParaRPr lang="en-US" dirty="0">
              <a:solidFill>
                <a:schemeClr val="bg1"/>
              </a:solidFill>
            </a:endParaRPr>
          </a:p>
        </p:txBody>
      </p:sp>
      <p:sp>
        <p:nvSpPr>
          <p:cNvPr id="5" name="Slide Number Placeholder 4">
            <a:extLst>
              <a:ext uri="{FF2B5EF4-FFF2-40B4-BE49-F238E27FC236}">
                <a16:creationId xmlns:a16="http://schemas.microsoft.com/office/drawing/2014/main" id="{36383BD1-A147-4F65-93F7-0ED3E3D23CF5}"/>
              </a:ext>
            </a:extLst>
          </p:cNvPr>
          <p:cNvSpPr>
            <a:spLocks noGrp="1"/>
          </p:cNvSpPr>
          <p:nvPr>
            <p:ph type="sldNum" sz="quarter" idx="12"/>
          </p:nvPr>
        </p:nvSpPr>
        <p:spPr/>
        <p:txBody>
          <a:bodyPr/>
          <a:lstStyle/>
          <a:p>
            <a:fld id="{3C69A05F-14B6-4DBC-A11D-0E5A13051426}" type="slidenum">
              <a:rPr lang="en-US" smtClean="0"/>
              <a:t>4</a:t>
            </a:fld>
            <a:endParaRPr lang="en-US"/>
          </a:p>
        </p:txBody>
      </p:sp>
    </p:spTree>
    <p:extLst>
      <p:ext uri="{BB962C8B-B14F-4D97-AF65-F5344CB8AC3E}">
        <p14:creationId xmlns:p14="http://schemas.microsoft.com/office/powerpoint/2010/main" val="2368928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58D855-85B2-4684-A5C2-7527D111FDA1}"/>
              </a:ext>
            </a:extLst>
          </p:cNvPr>
          <p:cNvPicPr>
            <a:picLocks noChangeAspect="1"/>
          </p:cNvPicPr>
          <p:nvPr/>
        </p:nvPicPr>
        <p:blipFill>
          <a:blip r:embed="rId2"/>
          <a:stretch>
            <a:fillRect/>
          </a:stretch>
        </p:blipFill>
        <p:spPr>
          <a:xfrm>
            <a:off x="907986" y="1660825"/>
            <a:ext cx="7328027" cy="4676037"/>
          </a:xfrm>
          <a:prstGeom prst="rect">
            <a:avLst/>
          </a:prstGeom>
        </p:spPr>
      </p:pic>
      <p:sp>
        <p:nvSpPr>
          <p:cNvPr id="4" name="TextBox 3">
            <a:extLst>
              <a:ext uri="{FF2B5EF4-FFF2-40B4-BE49-F238E27FC236}">
                <a16:creationId xmlns:a16="http://schemas.microsoft.com/office/drawing/2014/main" id="{870B1395-9B3B-4D1E-BE26-11FA0BED5790}"/>
              </a:ext>
            </a:extLst>
          </p:cNvPr>
          <p:cNvSpPr txBox="1"/>
          <p:nvPr/>
        </p:nvSpPr>
        <p:spPr>
          <a:xfrm>
            <a:off x="909203" y="424934"/>
            <a:ext cx="7325594" cy="830997"/>
          </a:xfrm>
          <a:prstGeom prst="rect">
            <a:avLst/>
          </a:prstGeom>
          <a:noFill/>
        </p:spPr>
        <p:txBody>
          <a:bodyPr wrap="square" rtlCol="0">
            <a:spAutoFit/>
          </a:bodyPr>
          <a:lstStyle/>
          <a:p>
            <a:pPr algn="ctr"/>
            <a:r>
              <a:rPr lang="en-US" sz="2400" dirty="0"/>
              <a:t>OSHA Region II</a:t>
            </a:r>
          </a:p>
          <a:p>
            <a:pPr algn="ctr"/>
            <a:r>
              <a:rPr lang="en-US" sz="2400" dirty="0"/>
              <a:t>Stand-Down for Amputation Awareness and Prevention</a:t>
            </a:r>
          </a:p>
        </p:txBody>
      </p:sp>
      <p:sp>
        <p:nvSpPr>
          <p:cNvPr id="6" name="TextBox 5">
            <a:extLst>
              <a:ext uri="{FF2B5EF4-FFF2-40B4-BE49-F238E27FC236}">
                <a16:creationId xmlns:a16="http://schemas.microsoft.com/office/drawing/2014/main" id="{C18721B2-E275-4EF9-AC39-86642B051737}"/>
              </a:ext>
            </a:extLst>
          </p:cNvPr>
          <p:cNvSpPr txBox="1"/>
          <p:nvPr/>
        </p:nvSpPr>
        <p:spPr>
          <a:xfrm>
            <a:off x="3165878" y="1268752"/>
            <a:ext cx="2812245" cy="369332"/>
          </a:xfrm>
          <a:prstGeom prst="rect">
            <a:avLst/>
          </a:prstGeom>
          <a:noFill/>
        </p:spPr>
        <p:txBody>
          <a:bodyPr wrap="none" rtlCol="0">
            <a:spAutoFit/>
          </a:bodyPr>
          <a:lstStyle/>
          <a:p>
            <a:r>
              <a:rPr lang="en-US" dirty="0"/>
              <a:t>Finding and Using Your Data</a:t>
            </a:r>
          </a:p>
        </p:txBody>
      </p:sp>
      <p:cxnSp>
        <p:nvCxnSpPr>
          <p:cNvPr id="10" name="Straight Arrow Connector 9">
            <a:extLst>
              <a:ext uri="{FF2B5EF4-FFF2-40B4-BE49-F238E27FC236}">
                <a16:creationId xmlns:a16="http://schemas.microsoft.com/office/drawing/2014/main" id="{13D50F27-80D6-42AF-A493-DC4577820E3D}"/>
              </a:ext>
            </a:extLst>
          </p:cNvPr>
          <p:cNvCxnSpPr>
            <a:cxnSpLocks/>
            <a:stCxn id="9" idx="1"/>
          </p:cNvCxnSpPr>
          <p:nvPr/>
        </p:nvCxnSpPr>
        <p:spPr>
          <a:xfrm flipH="1">
            <a:off x="1793631" y="4423111"/>
            <a:ext cx="874732" cy="17652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F108DDC-C77C-4836-B351-10D65568D676}"/>
              </a:ext>
            </a:extLst>
          </p:cNvPr>
          <p:cNvSpPr/>
          <p:nvPr/>
        </p:nvSpPr>
        <p:spPr>
          <a:xfrm>
            <a:off x="2668363" y="4246582"/>
            <a:ext cx="2818037" cy="353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 Click on “IIF Databases”</a:t>
            </a:r>
          </a:p>
        </p:txBody>
      </p:sp>
      <p:sp>
        <p:nvSpPr>
          <p:cNvPr id="7" name="TextBox 6">
            <a:extLst>
              <a:ext uri="{FF2B5EF4-FFF2-40B4-BE49-F238E27FC236}">
                <a16:creationId xmlns:a16="http://schemas.microsoft.com/office/drawing/2014/main" id="{CF1AF933-D59A-4BC8-AE5C-F48333E5E1F6}"/>
              </a:ext>
            </a:extLst>
          </p:cNvPr>
          <p:cNvSpPr txBox="1"/>
          <p:nvPr/>
        </p:nvSpPr>
        <p:spPr>
          <a:xfrm>
            <a:off x="652984" y="6239988"/>
            <a:ext cx="619080" cy="369332"/>
          </a:xfrm>
          <a:prstGeom prst="rect">
            <a:avLst/>
          </a:prstGeom>
          <a:solidFill>
            <a:srgbClr val="FFFF00"/>
          </a:solidFill>
        </p:spPr>
        <p:txBody>
          <a:bodyPr wrap="none" rtlCol="0">
            <a:spAutoFit/>
          </a:bodyPr>
          <a:lstStyle/>
          <a:p>
            <a:r>
              <a:rPr lang="en-US" dirty="0">
                <a:solidFill>
                  <a:srgbClr val="954F72"/>
                </a:solidFill>
                <a:hlinkClick r:id="rId3"/>
              </a:rPr>
              <a:t>Help</a:t>
            </a:r>
            <a:endParaRPr lang="en-US" dirty="0">
              <a:solidFill>
                <a:schemeClr val="bg1"/>
              </a:solidFill>
            </a:endParaRPr>
          </a:p>
        </p:txBody>
      </p:sp>
      <p:sp>
        <p:nvSpPr>
          <p:cNvPr id="3" name="Slide Number Placeholder 2">
            <a:extLst>
              <a:ext uri="{FF2B5EF4-FFF2-40B4-BE49-F238E27FC236}">
                <a16:creationId xmlns:a16="http://schemas.microsoft.com/office/drawing/2014/main" id="{F38B9472-62B7-4CFD-B3D1-4442FA82CA5C}"/>
              </a:ext>
            </a:extLst>
          </p:cNvPr>
          <p:cNvSpPr>
            <a:spLocks noGrp="1"/>
          </p:cNvSpPr>
          <p:nvPr>
            <p:ph type="sldNum" sz="quarter" idx="12"/>
          </p:nvPr>
        </p:nvSpPr>
        <p:spPr/>
        <p:txBody>
          <a:bodyPr/>
          <a:lstStyle/>
          <a:p>
            <a:fld id="{3C69A05F-14B6-4DBC-A11D-0E5A13051426}" type="slidenum">
              <a:rPr lang="en-US" smtClean="0"/>
              <a:t>5</a:t>
            </a:fld>
            <a:endParaRPr lang="en-US"/>
          </a:p>
        </p:txBody>
      </p:sp>
    </p:spTree>
    <p:extLst>
      <p:ext uri="{BB962C8B-B14F-4D97-AF65-F5344CB8AC3E}">
        <p14:creationId xmlns:p14="http://schemas.microsoft.com/office/powerpoint/2010/main" val="2925205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78643A-A4AF-4E10-9BBE-06814F3A42B0}"/>
              </a:ext>
            </a:extLst>
          </p:cNvPr>
          <p:cNvPicPr>
            <a:picLocks noChangeAspect="1"/>
          </p:cNvPicPr>
          <p:nvPr/>
        </p:nvPicPr>
        <p:blipFill>
          <a:blip r:embed="rId2"/>
          <a:stretch>
            <a:fillRect/>
          </a:stretch>
        </p:blipFill>
        <p:spPr>
          <a:xfrm>
            <a:off x="907987" y="1779966"/>
            <a:ext cx="7328027" cy="4596782"/>
          </a:xfrm>
          <a:prstGeom prst="rect">
            <a:avLst/>
          </a:prstGeom>
        </p:spPr>
      </p:pic>
      <p:sp>
        <p:nvSpPr>
          <p:cNvPr id="4" name="TextBox 3">
            <a:extLst>
              <a:ext uri="{FF2B5EF4-FFF2-40B4-BE49-F238E27FC236}">
                <a16:creationId xmlns:a16="http://schemas.microsoft.com/office/drawing/2014/main" id="{870B1395-9B3B-4D1E-BE26-11FA0BED5790}"/>
              </a:ext>
            </a:extLst>
          </p:cNvPr>
          <p:cNvSpPr txBox="1"/>
          <p:nvPr/>
        </p:nvSpPr>
        <p:spPr>
          <a:xfrm>
            <a:off x="909203" y="424934"/>
            <a:ext cx="7325594" cy="830997"/>
          </a:xfrm>
          <a:prstGeom prst="rect">
            <a:avLst/>
          </a:prstGeom>
          <a:noFill/>
        </p:spPr>
        <p:txBody>
          <a:bodyPr wrap="square" rtlCol="0">
            <a:spAutoFit/>
          </a:bodyPr>
          <a:lstStyle/>
          <a:p>
            <a:pPr algn="ctr"/>
            <a:r>
              <a:rPr lang="en-US" sz="2400" dirty="0"/>
              <a:t>OSHA Region II</a:t>
            </a:r>
          </a:p>
          <a:p>
            <a:pPr algn="ctr"/>
            <a:r>
              <a:rPr lang="en-US" sz="2400" dirty="0"/>
              <a:t>Stand-Down for Amputation Awareness and Prevention</a:t>
            </a:r>
          </a:p>
        </p:txBody>
      </p:sp>
      <p:sp>
        <p:nvSpPr>
          <p:cNvPr id="6" name="TextBox 5">
            <a:extLst>
              <a:ext uri="{FF2B5EF4-FFF2-40B4-BE49-F238E27FC236}">
                <a16:creationId xmlns:a16="http://schemas.microsoft.com/office/drawing/2014/main" id="{C18721B2-E275-4EF9-AC39-86642B051737}"/>
              </a:ext>
            </a:extLst>
          </p:cNvPr>
          <p:cNvSpPr txBox="1"/>
          <p:nvPr/>
        </p:nvSpPr>
        <p:spPr>
          <a:xfrm>
            <a:off x="3165878" y="1268752"/>
            <a:ext cx="2812245" cy="369332"/>
          </a:xfrm>
          <a:prstGeom prst="rect">
            <a:avLst/>
          </a:prstGeom>
          <a:noFill/>
        </p:spPr>
        <p:txBody>
          <a:bodyPr wrap="none" rtlCol="0">
            <a:spAutoFit/>
          </a:bodyPr>
          <a:lstStyle/>
          <a:p>
            <a:r>
              <a:rPr lang="en-US" dirty="0"/>
              <a:t>Finding and Using Your Data</a:t>
            </a:r>
          </a:p>
        </p:txBody>
      </p:sp>
      <p:cxnSp>
        <p:nvCxnSpPr>
          <p:cNvPr id="10" name="Straight Arrow Connector 9">
            <a:extLst>
              <a:ext uri="{FF2B5EF4-FFF2-40B4-BE49-F238E27FC236}">
                <a16:creationId xmlns:a16="http://schemas.microsoft.com/office/drawing/2014/main" id="{13D50F27-80D6-42AF-A493-DC4577820E3D}"/>
              </a:ext>
            </a:extLst>
          </p:cNvPr>
          <p:cNvCxnSpPr>
            <a:cxnSpLocks/>
            <a:stCxn id="9" idx="2"/>
          </p:cNvCxnSpPr>
          <p:nvPr/>
        </p:nvCxnSpPr>
        <p:spPr>
          <a:xfrm>
            <a:off x="5803013" y="4981012"/>
            <a:ext cx="914310" cy="71640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F108DDC-C77C-4836-B351-10D65568D676}"/>
              </a:ext>
            </a:extLst>
          </p:cNvPr>
          <p:cNvSpPr/>
          <p:nvPr/>
        </p:nvSpPr>
        <p:spPr>
          <a:xfrm>
            <a:off x="5001256" y="4627955"/>
            <a:ext cx="1603513" cy="353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 Click here</a:t>
            </a:r>
          </a:p>
        </p:txBody>
      </p:sp>
      <p:sp>
        <p:nvSpPr>
          <p:cNvPr id="7" name="TextBox 6">
            <a:extLst>
              <a:ext uri="{FF2B5EF4-FFF2-40B4-BE49-F238E27FC236}">
                <a16:creationId xmlns:a16="http://schemas.microsoft.com/office/drawing/2014/main" id="{26647E6A-15D2-4968-B884-E6D434D74631}"/>
              </a:ext>
            </a:extLst>
          </p:cNvPr>
          <p:cNvSpPr txBox="1"/>
          <p:nvPr/>
        </p:nvSpPr>
        <p:spPr>
          <a:xfrm>
            <a:off x="652984" y="6239988"/>
            <a:ext cx="619080" cy="369332"/>
          </a:xfrm>
          <a:prstGeom prst="rect">
            <a:avLst/>
          </a:prstGeom>
          <a:solidFill>
            <a:srgbClr val="FFFF00"/>
          </a:solidFill>
        </p:spPr>
        <p:txBody>
          <a:bodyPr wrap="none" rtlCol="0">
            <a:spAutoFit/>
          </a:bodyPr>
          <a:lstStyle/>
          <a:p>
            <a:r>
              <a:rPr lang="en-US" dirty="0">
                <a:solidFill>
                  <a:srgbClr val="954F72"/>
                </a:solidFill>
                <a:hlinkClick r:id="rId3"/>
              </a:rPr>
              <a:t>Help</a:t>
            </a:r>
            <a:endParaRPr lang="en-US" dirty="0">
              <a:solidFill>
                <a:schemeClr val="bg1"/>
              </a:solidFill>
            </a:endParaRPr>
          </a:p>
        </p:txBody>
      </p:sp>
      <p:sp>
        <p:nvSpPr>
          <p:cNvPr id="5" name="Slide Number Placeholder 4">
            <a:extLst>
              <a:ext uri="{FF2B5EF4-FFF2-40B4-BE49-F238E27FC236}">
                <a16:creationId xmlns:a16="http://schemas.microsoft.com/office/drawing/2014/main" id="{0289CEFF-4C32-4DEE-924E-6B9AD7C98674}"/>
              </a:ext>
            </a:extLst>
          </p:cNvPr>
          <p:cNvSpPr>
            <a:spLocks noGrp="1"/>
          </p:cNvSpPr>
          <p:nvPr>
            <p:ph type="sldNum" sz="quarter" idx="12"/>
          </p:nvPr>
        </p:nvSpPr>
        <p:spPr/>
        <p:txBody>
          <a:bodyPr/>
          <a:lstStyle/>
          <a:p>
            <a:fld id="{3C69A05F-14B6-4DBC-A11D-0E5A13051426}" type="slidenum">
              <a:rPr lang="en-US" smtClean="0"/>
              <a:t>6</a:t>
            </a:fld>
            <a:endParaRPr lang="en-US"/>
          </a:p>
        </p:txBody>
      </p:sp>
    </p:spTree>
    <p:extLst>
      <p:ext uri="{BB962C8B-B14F-4D97-AF65-F5344CB8AC3E}">
        <p14:creationId xmlns:p14="http://schemas.microsoft.com/office/powerpoint/2010/main" val="745736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CF15CF-2D7A-413B-8B2F-DA86E1ED96E0}"/>
              </a:ext>
            </a:extLst>
          </p:cNvPr>
          <p:cNvPicPr>
            <a:picLocks noChangeAspect="1"/>
          </p:cNvPicPr>
          <p:nvPr/>
        </p:nvPicPr>
        <p:blipFill>
          <a:blip r:embed="rId2"/>
          <a:stretch>
            <a:fillRect/>
          </a:stretch>
        </p:blipFill>
        <p:spPr>
          <a:xfrm>
            <a:off x="907986" y="1895923"/>
            <a:ext cx="7328027" cy="4444369"/>
          </a:xfrm>
          <a:prstGeom prst="rect">
            <a:avLst/>
          </a:prstGeom>
        </p:spPr>
      </p:pic>
      <p:sp>
        <p:nvSpPr>
          <p:cNvPr id="4" name="TextBox 3">
            <a:extLst>
              <a:ext uri="{FF2B5EF4-FFF2-40B4-BE49-F238E27FC236}">
                <a16:creationId xmlns:a16="http://schemas.microsoft.com/office/drawing/2014/main" id="{870B1395-9B3B-4D1E-BE26-11FA0BED5790}"/>
              </a:ext>
            </a:extLst>
          </p:cNvPr>
          <p:cNvSpPr txBox="1"/>
          <p:nvPr/>
        </p:nvSpPr>
        <p:spPr>
          <a:xfrm>
            <a:off x="909203" y="424934"/>
            <a:ext cx="7325594" cy="830997"/>
          </a:xfrm>
          <a:prstGeom prst="rect">
            <a:avLst/>
          </a:prstGeom>
          <a:noFill/>
        </p:spPr>
        <p:txBody>
          <a:bodyPr wrap="square" rtlCol="0">
            <a:spAutoFit/>
          </a:bodyPr>
          <a:lstStyle/>
          <a:p>
            <a:pPr algn="ctr"/>
            <a:r>
              <a:rPr lang="en-US" sz="2400" dirty="0"/>
              <a:t>OSHA Region II</a:t>
            </a:r>
          </a:p>
          <a:p>
            <a:pPr algn="ctr"/>
            <a:r>
              <a:rPr lang="en-US" sz="2400" dirty="0"/>
              <a:t>Stand-Down for Amputation Awareness and Prevention</a:t>
            </a:r>
          </a:p>
        </p:txBody>
      </p:sp>
      <p:sp>
        <p:nvSpPr>
          <p:cNvPr id="6" name="TextBox 5">
            <a:extLst>
              <a:ext uri="{FF2B5EF4-FFF2-40B4-BE49-F238E27FC236}">
                <a16:creationId xmlns:a16="http://schemas.microsoft.com/office/drawing/2014/main" id="{C18721B2-E275-4EF9-AC39-86642B051737}"/>
              </a:ext>
            </a:extLst>
          </p:cNvPr>
          <p:cNvSpPr txBox="1"/>
          <p:nvPr/>
        </p:nvSpPr>
        <p:spPr>
          <a:xfrm>
            <a:off x="3165878" y="1268752"/>
            <a:ext cx="2812245" cy="369332"/>
          </a:xfrm>
          <a:prstGeom prst="rect">
            <a:avLst/>
          </a:prstGeom>
          <a:noFill/>
        </p:spPr>
        <p:txBody>
          <a:bodyPr wrap="none" rtlCol="0">
            <a:spAutoFit/>
          </a:bodyPr>
          <a:lstStyle/>
          <a:p>
            <a:r>
              <a:rPr lang="en-US" dirty="0"/>
              <a:t>Finding and Using Your Data</a:t>
            </a:r>
          </a:p>
        </p:txBody>
      </p:sp>
      <p:cxnSp>
        <p:nvCxnSpPr>
          <p:cNvPr id="10" name="Straight Arrow Connector 9">
            <a:extLst>
              <a:ext uri="{FF2B5EF4-FFF2-40B4-BE49-F238E27FC236}">
                <a16:creationId xmlns:a16="http://schemas.microsoft.com/office/drawing/2014/main" id="{13D50F27-80D6-42AF-A493-DC4577820E3D}"/>
              </a:ext>
            </a:extLst>
          </p:cNvPr>
          <p:cNvCxnSpPr>
            <a:cxnSpLocks/>
          </p:cNvCxnSpPr>
          <p:nvPr/>
        </p:nvCxnSpPr>
        <p:spPr>
          <a:xfrm flipH="1">
            <a:off x="2848710" y="4173415"/>
            <a:ext cx="691659" cy="17455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F108DDC-C77C-4836-B351-10D65568D676}"/>
              </a:ext>
            </a:extLst>
          </p:cNvPr>
          <p:cNvSpPr/>
          <p:nvPr/>
        </p:nvSpPr>
        <p:spPr>
          <a:xfrm>
            <a:off x="3540370" y="3994909"/>
            <a:ext cx="4501662" cy="353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Numbers of injuries by age, gender, ethnicity, etc.</a:t>
            </a:r>
          </a:p>
        </p:txBody>
      </p:sp>
      <p:sp>
        <p:nvSpPr>
          <p:cNvPr id="13" name="Rectangle 12">
            <a:extLst>
              <a:ext uri="{FF2B5EF4-FFF2-40B4-BE49-F238E27FC236}">
                <a16:creationId xmlns:a16="http://schemas.microsoft.com/office/drawing/2014/main" id="{C1CF2B09-69E4-41F3-809E-10B061D952B3}"/>
              </a:ext>
            </a:extLst>
          </p:cNvPr>
          <p:cNvSpPr/>
          <p:nvPr/>
        </p:nvSpPr>
        <p:spPr>
          <a:xfrm>
            <a:off x="3704492" y="4467655"/>
            <a:ext cx="4161693" cy="353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Incidence Rates by age, gender, ethnicity, etc.</a:t>
            </a:r>
          </a:p>
        </p:txBody>
      </p:sp>
      <p:cxnSp>
        <p:nvCxnSpPr>
          <p:cNvPr id="14" name="Straight Arrow Connector 13">
            <a:extLst>
              <a:ext uri="{FF2B5EF4-FFF2-40B4-BE49-F238E27FC236}">
                <a16:creationId xmlns:a16="http://schemas.microsoft.com/office/drawing/2014/main" id="{F764DAC4-E2F2-489D-9E83-22D8E7DA8CB9}"/>
              </a:ext>
            </a:extLst>
          </p:cNvPr>
          <p:cNvCxnSpPr>
            <a:cxnSpLocks/>
          </p:cNvCxnSpPr>
          <p:nvPr/>
        </p:nvCxnSpPr>
        <p:spPr>
          <a:xfrm flipH="1">
            <a:off x="3165878" y="4644183"/>
            <a:ext cx="538614"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DC59C42F-DF62-4EBC-B356-596012A38FA2}"/>
              </a:ext>
            </a:extLst>
          </p:cNvPr>
          <p:cNvSpPr/>
          <p:nvPr/>
        </p:nvSpPr>
        <p:spPr>
          <a:xfrm>
            <a:off x="3540369" y="4949755"/>
            <a:ext cx="5228491" cy="353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Annual Summary of Numbers of Injuries and Incidence Rates</a:t>
            </a:r>
          </a:p>
        </p:txBody>
      </p:sp>
      <p:sp>
        <p:nvSpPr>
          <p:cNvPr id="18" name="Rectangle 17">
            <a:extLst>
              <a:ext uri="{FF2B5EF4-FFF2-40B4-BE49-F238E27FC236}">
                <a16:creationId xmlns:a16="http://schemas.microsoft.com/office/drawing/2014/main" id="{99CED2C7-4FC8-41F0-A7D0-0FF3722B825E}"/>
              </a:ext>
            </a:extLst>
          </p:cNvPr>
          <p:cNvSpPr/>
          <p:nvPr/>
        </p:nvSpPr>
        <p:spPr>
          <a:xfrm>
            <a:off x="2848710" y="5425028"/>
            <a:ext cx="1992921" cy="353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Numbers of Fatalities</a:t>
            </a:r>
          </a:p>
        </p:txBody>
      </p:sp>
      <p:cxnSp>
        <p:nvCxnSpPr>
          <p:cNvPr id="19" name="Straight Arrow Connector 18">
            <a:extLst>
              <a:ext uri="{FF2B5EF4-FFF2-40B4-BE49-F238E27FC236}">
                <a16:creationId xmlns:a16="http://schemas.microsoft.com/office/drawing/2014/main" id="{92C43D39-E3BB-44E6-BFE2-4C9D6821D013}"/>
              </a:ext>
            </a:extLst>
          </p:cNvPr>
          <p:cNvCxnSpPr>
            <a:cxnSpLocks/>
            <a:stCxn id="17" idx="1"/>
          </p:cNvCxnSpPr>
          <p:nvPr/>
        </p:nvCxnSpPr>
        <p:spPr>
          <a:xfrm flipH="1" flipV="1">
            <a:off x="3165878" y="4949755"/>
            <a:ext cx="374491" cy="17652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0EDE78B-8555-4729-AAEA-40ACACB5D986}"/>
              </a:ext>
            </a:extLst>
          </p:cNvPr>
          <p:cNvCxnSpPr>
            <a:cxnSpLocks/>
            <a:stCxn id="18" idx="1"/>
          </p:cNvCxnSpPr>
          <p:nvPr/>
        </p:nvCxnSpPr>
        <p:spPr>
          <a:xfrm flipH="1" flipV="1">
            <a:off x="2338094" y="5248501"/>
            <a:ext cx="510616" cy="35305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7EDE2A1-C947-4F35-9F57-4B4396EEB5BC}"/>
              </a:ext>
            </a:extLst>
          </p:cNvPr>
          <p:cNvSpPr txBox="1"/>
          <p:nvPr/>
        </p:nvSpPr>
        <p:spPr>
          <a:xfrm>
            <a:off x="652984" y="6239988"/>
            <a:ext cx="619080" cy="369332"/>
          </a:xfrm>
          <a:prstGeom prst="rect">
            <a:avLst/>
          </a:prstGeom>
          <a:solidFill>
            <a:srgbClr val="FFFF00"/>
          </a:solidFill>
        </p:spPr>
        <p:txBody>
          <a:bodyPr wrap="none" rtlCol="0">
            <a:spAutoFit/>
          </a:bodyPr>
          <a:lstStyle/>
          <a:p>
            <a:r>
              <a:rPr lang="en-US" dirty="0">
                <a:solidFill>
                  <a:srgbClr val="954F72"/>
                </a:solidFill>
                <a:hlinkClick r:id="rId3"/>
              </a:rPr>
              <a:t>Help</a:t>
            </a:r>
            <a:endParaRPr lang="en-US" dirty="0">
              <a:solidFill>
                <a:schemeClr val="bg1"/>
              </a:solidFill>
            </a:endParaRPr>
          </a:p>
        </p:txBody>
      </p:sp>
      <p:sp>
        <p:nvSpPr>
          <p:cNvPr id="3" name="Slide Number Placeholder 2">
            <a:extLst>
              <a:ext uri="{FF2B5EF4-FFF2-40B4-BE49-F238E27FC236}">
                <a16:creationId xmlns:a16="http://schemas.microsoft.com/office/drawing/2014/main" id="{8CF1C06D-9F4F-457B-B8F2-786C70E6A3E1}"/>
              </a:ext>
            </a:extLst>
          </p:cNvPr>
          <p:cNvSpPr>
            <a:spLocks noGrp="1"/>
          </p:cNvSpPr>
          <p:nvPr>
            <p:ph type="sldNum" sz="quarter" idx="12"/>
          </p:nvPr>
        </p:nvSpPr>
        <p:spPr/>
        <p:txBody>
          <a:bodyPr/>
          <a:lstStyle/>
          <a:p>
            <a:fld id="{3C69A05F-14B6-4DBC-A11D-0E5A13051426}" type="slidenum">
              <a:rPr lang="en-US" smtClean="0"/>
              <a:t>7</a:t>
            </a:fld>
            <a:endParaRPr lang="en-US"/>
          </a:p>
        </p:txBody>
      </p:sp>
    </p:spTree>
    <p:extLst>
      <p:ext uri="{BB962C8B-B14F-4D97-AF65-F5344CB8AC3E}">
        <p14:creationId xmlns:p14="http://schemas.microsoft.com/office/powerpoint/2010/main" val="1233114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B71BAC-66B4-4118-92C2-8B6C2FE2A65D}"/>
              </a:ext>
            </a:extLst>
          </p:cNvPr>
          <p:cNvPicPr>
            <a:picLocks noChangeAspect="1"/>
          </p:cNvPicPr>
          <p:nvPr/>
        </p:nvPicPr>
        <p:blipFill>
          <a:blip r:embed="rId2"/>
          <a:stretch>
            <a:fillRect/>
          </a:stretch>
        </p:blipFill>
        <p:spPr>
          <a:xfrm>
            <a:off x="907986" y="1895931"/>
            <a:ext cx="7328027" cy="4444369"/>
          </a:xfrm>
          <a:prstGeom prst="rect">
            <a:avLst/>
          </a:prstGeom>
        </p:spPr>
      </p:pic>
      <p:sp>
        <p:nvSpPr>
          <p:cNvPr id="4" name="TextBox 3">
            <a:extLst>
              <a:ext uri="{FF2B5EF4-FFF2-40B4-BE49-F238E27FC236}">
                <a16:creationId xmlns:a16="http://schemas.microsoft.com/office/drawing/2014/main" id="{870B1395-9B3B-4D1E-BE26-11FA0BED5790}"/>
              </a:ext>
            </a:extLst>
          </p:cNvPr>
          <p:cNvSpPr txBox="1"/>
          <p:nvPr/>
        </p:nvSpPr>
        <p:spPr>
          <a:xfrm>
            <a:off x="909203" y="424934"/>
            <a:ext cx="7325594" cy="830997"/>
          </a:xfrm>
          <a:prstGeom prst="rect">
            <a:avLst/>
          </a:prstGeom>
          <a:noFill/>
        </p:spPr>
        <p:txBody>
          <a:bodyPr wrap="square" rtlCol="0">
            <a:spAutoFit/>
          </a:bodyPr>
          <a:lstStyle/>
          <a:p>
            <a:pPr algn="ctr"/>
            <a:r>
              <a:rPr lang="en-US" sz="2400" dirty="0"/>
              <a:t>OSHA Region II</a:t>
            </a:r>
          </a:p>
          <a:p>
            <a:pPr algn="ctr"/>
            <a:r>
              <a:rPr lang="en-US" sz="2400" dirty="0"/>
              <a:t>Stand-Down for Amputation Awareness and Prevention</a:t>
            </a:r>
          </a:p>
        </p:txBody>
      </p:sp>
      <p:sp>
        <p:nvSpPr>
          <p:cNvPr id="6" name="TextBox 5">
            <a:extLst>
              <a:ext uri="{FF2B5EF4-FFF2-40B4-BE49-F238E27FC236}">
                <a16:creationId xmlns:a16="http://schemas.microsoft.com/office/drawing/2014/main" id="{C18721B2-E275-4EF9-AC39-86642B051737}"/>
              </a:ext>
            </a:extLst>
          </p:cNvPr>
          <p:cNvSpPr txBox="1"/>
          <p:nvPr/>
        </p:nvSpPr>
        <p:spPr>
          <a:xfrm>
            <a:off x="3165878" y="1268752"/>
            <a:ext cx="2812245" cy="369332"/>
          </a:xfrm>
          <a:prstGeom prst="rect">
            <a:avLst/>
          </a:prstGeom>
          <a:noFill/>
        </p:spPr>
        <p:txBody>
          <a:bodyPr wrap="none" rtlCol="0">
            <a:spAutoFit/>
          </a:bodyPr>
          <a:lstStyle/>
          <a:p>
            <a:r>
              <a:rPr lang="en-US" dirty="0"/>
              <a:t>Finding and Using Your Data</a:t>
            </a:r>
          </a:p>
        </p:txBody>
      </p:sp>
      <p:cxnSp>
        <p:nvCxnSpPr>
          <p:cNvPr id="10" name="Straight Arrow Connector 9">
            <a:extLst>
              <a:ext uri="{FF2B5EF4-FFF2-40B4-BE49-F238E27FC236}">
                <a16:creationId xmlns:a16="http://schemas.microsoft.com/office/drawing/2014/main" id="{13D50F27-80D6-42AF-A493-DC4577820E3D}"/>
              </a:ext>
            </a:extLst>
          </p:cNvPr>
          <p:cNvCxnSpPr>
            <a:cxnSpLocks/>
            <a:stCxn id="9" idx="1"/>
          </p:cNvCxnSpPr>
          <p:nvPr/>
        </p:nvCxnSpPr>
        <p:spPr>
          <a:xfrm flipH="1">
            <a:off x="2848712" y="4289316"/>
            <a:ext cx="691658" cy="5865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F108DDC-C77C-4836-B351-10D65568D676}"/>
              </a:ext>
            </a:extLst>
          </p:cNvPr>
          <p:cNvSpPr/>
          <p:nvPr/>
        </p:nvSpPr>
        <p:spPr>
          <a:xfrm>
            <a:off x="3540370" y="3994909"/>
            <a:ext cx="3833445" cy="5888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6) For this exercise, let’s select Numbers of Injuries by Age, Gender, Ethnicity, etc.</a:t>
            </a:r>
          </a:p>
        </p:txBody>
      </p:sp>
      <p:cxnSp>
        <p:nvCxnSpPr>
          <p:cNvPr id="15" name="Straight Arrow Connector 14">
            <a:extLst>
              <a:ext uri="{FF2B5EF4-FFF2-40B4-BE49-F238E27FC236}">
                <a16:creationId xmlns:a16="http://schemas.microsoft.com/office/drawing/2014/main" id="{C8E56D3E-9065-45C9-802F-5DD28FEBD2D9}"/>
              </a:ext>
            </a:extLst>
          </p:cNvPr>
          <p:cNvCxnSpPr>
            <a:cxnSpLocks/>
            <a:stCxn id="20" idx="1"/>
          </p:cNvCxnSpPr>
          <p:nvPr/>
        </p:nvCxnSpPr>
        <p:spPr>
          <a:xfrm flipH="1">
            <a:off x="1963619" y="5480536"/>
            <a:ext cx="691658" cy="5864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6B16B2B-4548-49A7-9213-A7F53A337772}"/>
              </a:ext>
            </a:extLst>
          </p:cNvPr>
          <p:cNvSpPr/>
          <p:nvPr/>
        </p:nvSpPr>
        <p:spPr>
          <a:xfrm>
            <a:off x="2655277" y="5304007"/>
            <a:ext cx="2092569" cy="353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 </a:t>
            </a:r>
            <a:r>
              <a:rPr lang="en-US" sz="1800" dirty="0"/>
              <a:t>Click “Continue”</a:t>
            </a:r>
            <a:endParaRPr lang="en-US" dirty="0"/>
          </a:p>
        </p:txBody>
      </p:sp>
      <p:sp>
        <p:nvSpPr>
          <p:cNvPr id="11" name="TextBox 10">
            <a:extLst>
              <a:ext uri="{FF2B5EF4-FFF2-40B4-BE49-F238E27FC236}">
                <a16:creationId xmlns:a16="http://schemas.microsoft.com/office/drawing/2014/main" id="{ADE96507-5A66-46C3-8907-B7B3D5EE2B9C}"/>
              </a:ext>
            </a:extLst>
          </p:cNvPr>
          <p:cNvSpPr txBox="1"/>
          <p:nvPr/>
        </p:nvSpPr>
        <p:spPr>
          <a:xfrm>
            <a:off x="652984" y="6239988"/>
            <a:ext cx="619080" cy="369332"/>
          </a:xfrm>
          <a:prstGeom prst="rect">
            <a:avLst/>
          </a:prstGeom>
          <a:solidFill>
            <a:srgbClr val="FFFF00"/>
          </a:solidFill>
        </p:spPr>
        <p:txBody>
          <a:bodyPr wrap="none" rtlCol="0">
            <a:spAutoFit/>
          </a:bodyPr>
          <a:lstStyle/>
          <a:p>
            <a:r>
              <a:rPr lang="en-US" dirty="0">
                <a:solidFill>
                  <a:srgbClr val="954F72"/>
                </a:solidFill>
                <a:hlinkClick r:id="rId3"/>
              </a:rPr>
              <a:t>Help</a:t>
            </a:r>
            <a:endParaRPr lang="en-US" dirty="0">
              <a:solidFill>
                <a:schemeClr val="bg1"/>
              </a:solidFill>
            </a:endParaRPr>
          </a:p>
        </p:txBody>
      </p:sp>
      <p:sp>
        <p:nvSpPr>
          <p:cNvPr id="3" name="Slide Number Placeholder 2">
            <a:extLst>
              <a:ext uri="{FF2B5EF4-FFF2-40B4-BE49-F238E27FC236}">
                <a16:creationId xmlns:a16="http://schemas.microsoft.com/office/drawing/2014/main" id="{C17DC2E5-17D3-407A-B90B-1439836F4DC2}"/>
              </a:ext>
            </a:extLst>
          </p:cNvPr>
          <p:cNvSpPr>
            <a:spLocks noGrp="1"/>
          </p:cNvSpPr>
          <p:nvPr>
            <p:ph type="sldNum" sz="quarter" idx="12"/>
          </p:nvPr>
        </p:nvSpPr>
        <p:spPr/>
        <p:txBody>
          <a:bodyPr/>
          <a:lstStyle/>
          <a:p>
            <a:fld id="{3C69A05F-14B6-4DBC-A11D-0E5A13051426}" type="slidenum">
              <a:rPr lang="en-US" smtClean="0"/>
              <a:t>8</a:t>
            </a:fld>
            <a:endParaRPr lang="en-US"/>
          </a:p>
        </p:txBody>
      </p:sp>
    </p:spTree>
    <p:extLst>
      <p:ext uri="{BB962C8B-B14F-4D97-AF65-F5344CB8AC3E}">
        <p14:creationId xmlns:p14="http://schemas.microsoft.com/office/powerpoint/2010/main" val="4172061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42A26B-5CB9-400B-BAEC-B07E1DE22F4E}"/>
              </a:ext>
            </a:extLst>
          </p:cNvPr>
          <p:cNvPicPr>
            <a:picLocks noChangeAspect="1"/>
          </p:cNvPicPr>
          <p:nvPr/>
        </p:nvPicPr>
        <p:blipFill>
          <a:blip r:embed="rId2"/>
          <a:stretch>
            <a:fillRect/>
          </a:stretch>
        </p:blipFill>
        <p:spPr>
          <a:xfrm>
            <a:off x="859214" y="1846276"/>
            <a:ext cx="7425572" cy="3377477"/>
          </a:xfrm>
          <a:prstGeom prst="rect">
            <a:avLst/>
          </a:prstGeom>
        </p:spPr>
      </p:pic>
      <p:sp>
        <p:nvSpPr>
          <p:cNvPr id="4" name="TextBox 3">
            <a:extLst>
              <a:ext uri="{FF2B5EF4-FFF2-40B4-BE49-F238E27FC236}">
                <a16:creationId xmlns:a16="http://schemas.microsoft.com/office/drawing/2014/main" id="{870B1395-9B3B-4D1E-BE26-11FA0BED5790}"/>
              </a:ext>
            </a:extLst>
          </p:cNvPr>
          <p:cNvSpPr txBox="1"/>
          <p:nvPr/>
        </p:nvSpPr>
        <p:spPr>
          <a:xfrm>
            <a:off x="909203" y="424934"/>
            <a:ext cx="7325594" cy="830997"/>
          </a:xfrm>
          <a:prstGeom prst="rect">
            <a:avLst/>
          </a:prstGeom>
          <a:noFill/>
        </p:spPr>
        <p:txBody>
          <a:bodyPr wrap="square" rtlCol="0">
            <a:spAutoFit/>
          </a:bodyPr>
          <a:lstStyle/>
          <a:p>
            <a:pPr algn="ctr"/>
            <a:r>
              <a:rPr lang="en-US" sz="2400" dirty="0"/>
              <a:t>OSHA Region II</a:t>
            </a:r>
          </a:p>
          <a:p>
            <a:pPr algn="ctr"/>
            <a:r>
              <a:rPr lang="en-US" sz="2400" dirty="0"/>
              <a:t>Stand-Down for Amputation Awareness and Prevention</a:t>
            </a:r>
          </a:p>
        </p:txBody>
      </p:sp>
      <p:sp>
        <p:nvSpPr>
          <p:cNvPr id="6" name="TextBox 5">
            <a:extLst>
              <a:ext uri="{FF2B5EF4-FFF2-40B4-BE49-F238E27FC236}">
                <a16:creationId xmlns:a16="http://schemas.microsoft.com/office/drawing/2014/main" id="{C18721B2-E275-4EF9-AC39-86642B051737}"/>
              </a:ext>
            </a:extLst>
          </p:cNvPr>
          <p:cNvSpPr txBox="1"/>
          <p:nvPr/>
        </p:nvSpPr>
        <p:spPr>
          <a:xfrm>
            <a:off x="3165878" y="1268752"/>
            <a:ext cx="2812245" cy="369332"/>
          </a:xfrm>
          <a:prstGeom prst="rect">
            <a:avLst/>
          </a:prstGeom>
          <a:noFill/>
        </p:spPr>
        <p:txBody>
          <a:bodyPr wrap="none" rtlCol="0">
            <a:spAutoFit/>
          </a:bodyPr>
          <a:lstStyle/>
          <a:p>
            <a:r>
              <a:rPr lang="en-US" dirty="0"/>
              <a:t>Finding and Using Your Data</a:t>
            </a:r>
          </a:p>
        </p:txBody>
      </p:sp>
      <p:cxnSp>
        <p:nvCxnSpPr>
          <p:cNvPr id="10" name="Straight Arrow Connector 9">
            <a:extLst>
              <a:ext uri="{FF2B5EF4-FFF2-40B4-BE49-F238E27FC236}">
                <a16:creationId xmlns:a16="http://schemas.microsoft.com/office/drawing/2014/main" id="{13D50F27-80D6-42AF-A493-DC4577820E3D}"/>
              </a:ext>
            </a:extLst>
          </p:cNvPr>
          <p:cNvCxnSpPr>
            <a:cxnSpLocks/>
          </p:cNvCxnSpPr>
          <p:nvPr/>
        </p:nvCxnSpPr>
        <p:spPr>
          <a:xfrm flipH="1">
            <a:off x="1617790" y="4125193"/>
            <a:ext cx="691658" cy="5865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F108DDC-C77C-4836-B351-10D65568D676}"/>
              </a:ext>
            </a:extLst>
          </p:cNvPr>
          <p:cNvSpPr/>
          <p:nvPr/>
        </p:nvSpPr>
        <p:spPr>
          <a:xfrm>
            <a:off x="2342066" y="3889436"/>
            <a:ext cx="5711687" cy="5888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8) Click on the “Year Selection Arrow” and then a “Period-Ending” year for your inquiry - For this exercise, let’s select 2019</a:t>
            </a:r>
          </a:p>
        </p:txBody>
      </p:sp>
      <p:cxnSp>
        <p:nvCxnSpPr>
          <p:cNvPr id="15" name="Straight Arrow Connector 14">
            <a:extLst>
              <a:ext uri="{FF2B5EF4-FFF2-40B4-BE49-F238E27FC236}">
                <a16:creationId xmlns:a16="http://schemas.microsoft.com/office/drawing/2014/main" id="{C8E56D3E-9065-45C9-802F-5DD28FEBD2D9}"/>
              </a:ext>
            </a:extLst>
          </p:cNvPr>
          <p:cNvCxnSpPr>
            <a:cxnSpLocks/>
            <a:stCxn id="20" idx="1"/>
          </p:cNvCxnSpPr>
          <p:nvPr/>
        </p:nvCxnSpPr>
        <p:spPr>
          <a:xfrm flipH="1" flipV="1">
            <a:off x="1617791" y="4478251"/>
            <a:ext cx="724276" cy="65777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6B16B2B-4548-49A7-9213-A7F53A337772}"/>
              </a:ext>
            </a:extLst>
          </p:cNvPr>
          <p:cNvSpPr/>
          <p:nvPr/>
        </p:nvSpPr>
        <p:spPr>
          <a:xfrm>
            <a:off x="2342067" y="4959494"/>
            <a:ext cx="2010508" cy="353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 </a:t>
            </a:r>
            <a:r>
              <a:rPr lang="en-US" sz="1800" dirty="0"/>
              <a:t>Click “Continue”</a:t>
            </a:r>
            <a:endParaRPr lang="en-US" dirty="0"/>
          </a:p>
        </p:txBody>
      </p:sp>
      <p:sp>
        <p:nvSpPr>
          <p:cNvPr id="11" name="TextBox 10">
            <a:extLst>
              <a:ext uri="{FF2B5EF4-FFF2-40B4-BE49-F238E27FC236}">
                <a16:creationId xmlns:a16="http://schemas.microsoft.com/office/drawing/2014/main" id="{047B2303-89A5-4DF7-B91B-276503BF8FFC}"/>
              </a:ext>
            </a:extLst>
          </p:cNvPr>
          <p:cNvSpPr txBox="1"/>
          <p:nvPr/>
        </p:nvSpPr>
        <p:spPr>
          <a:xfrm>
            <a:off x="652984" y="6239988"/>
            <a:ext cx="619080" cy="369332"/>
          </a:xfrm>
          <a:prstGeom prst="rect">
            <a:avLst/>
          </a:prstGeom>
          <a:solidFill>
            <a:srgbClr val="FFFF00"/>
          </a:solidFill>
        </p:spPr>
        <p:txBody>
          <a:bodyPr wrap="none" rtlCol="0">
            <a:spAutoFit/>
          </a:bodyPr>
          <a:lstStyle/>
          <a:p>
            <a:r>
              <a:rPr lang="en-US" dirty="0">
                <a:solidFill>
                  <a:srgbClr val="954F72"/>
                </a:solidFill>
                <a:hlinkClick r:id="rId3"/>
              </a:rPr>
              <a:t>Help</a:t>
            </a:r>
            <a:endParaRPr lang="en-US" dirty="0">
              <a:solidFill>
                <a:schemeClr val="bg1"/>
              </a:solidFill>
            </a:endParaRPr>
          </a:p>
        </p:txBody>
      </p:sp>
      <p:sp>
        <p:nvSpPr>
          <p:cNvPr id="5" name="Slide Number Placeholder 4">
            <a:extLst>
              <a:ext uri="{FF2B5EF4-FFF2-40B4-BE49-F238E27FC236}">
                <a16:creationId xmlns:a16="http://schemas.microsoft.com/office/drawing/2014/main" id="{6F3CC81A-0468-4D33-A725-0EDE6E62D508}"/>
              </a:ext>
            </a:extLst>
          </p:cNvPr>
          <p:cNvSpPr>
            <a:spLocks noGrp="1"/>
          </p:cNvSpPr>
          <p:nvPr>
            <p:ph type="sldNum" sz="quarter" idx="12"/>
          </p:nvPr>
        </p:nvSpPr>
        <p:spPr/>
        <p:txBody>
          <a:bodyPr/>
          <a:lstStyle/>
          <a:p>
            <a:fld id="{3C69A05F-14B6-4DBC-A11D-0E5A13051426}" type="slidenum">
              <a:rPr lang="en-US" smtClean="0"/>
              <a:t>9</a:t>
            </a:fld>
            <a:endParaRPr lang="en-US"/>
          </a:p>
        </p:txBody>
      </p:sp>
    </p:spTree>
    <p:extLst>
      <p:ext uri="{BB962C8B-B14F-4D97-AF65-F5344CB8AC3E}">
        <p14:creationId xmlns:p14="http://schemas.microsoft.com/office/powerpoint/2010/main" val="2148926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1157</TotalTime>
  <Words>2018</Words>
  <Application>Microsoft Office PowerPoint</Application>
  <PresentationFormat>On-screen Show (4:3)</PresentationFormat>
  <Paragraphs>287</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Wayne Baruch</dc:creator>
  <cp:lastModifiedBy>Wayne Baruch</cp:lastModifiedBy>
  <cp:revision>60</cp:revision>
  <dcterms:created xsi:type="dcterms:W3CDTF">2021-05-12T15:20:32Z</dcterms:created>
  <dcterms:modified xsi:type="dcterms:W3CDTF">2021-08-18T23:00:41Z</dcterms:modified>
</cp:coreProperties>
</file>