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81"/>
  </p:notesMasterIdLst>
  <p:handoutMasterIdLst>
    <p:handoutMasterId r:id="rId82"/>
  </p:handoutMasterIdLst>
  <p:sldIdLst>
    <p:sldId id="256" r:id="rId2"/>
    <p:sldId id="257" r:id="rId3"/>
    <p:sldId id="398" r:id="rId4"/>
    <p:sldId id="339" r:id="rId5"/>
    <p:sldId id="403" r:id="rId6"/>
    <p:sldId id="300" r:id="rId7"/>
    <p:sldId id="396" r:id="rId8"/>
    <p:sldId id="401" r:id="rId9"/>
    <p:sldId id="303" r:id="rId10"/>
    <p:sldId id="271" r:id="rId11"/>
    <p:sldId id="402" r:id="rId12"/>
    <p:sldId id="291" r:id="rId13"/>
    <p:sldId id="351" r:id="rId14"/>
    <p:sldId id="352" r:id="rId15"/>
    <p:sldId id="395" r:id="rId16"/>
    <p:sldId id="350" r:id="rId17"/>
    <p:sldId id="397" r:id="rId18"/>
    <p:sldId id="355" r:id="rId19"/>
    <p:sldId id="356" r:id="rId20"/>
    <p:sldId id="359" r:id="rId21"/>
    <p:sldId id="358" r:id="rId22"/>
    <p:sldId id="357" r:id="rId23"/>
    <p:sldId id="360" r:id="rId24"/>
    <p:sldId id="361" r:id="rId25"/>
    <p:sldId id="367" r:id="rId26"/>
    <p:sldId id="366" r:id="rId27"/>
    <p:sldId id="362" r:id="rId28"/>
    <p:sldId id="368" r:id="rId29"/>
    <p:sldId id="363" r:id="rId30"/>
    <p:sldId id="369" r:id="rId31"/>
    <p:sldId id="370" r:id="rId32"/>
    <p:sldId id="354" r:id="rId33"/>
    <p:sldId id="353" r:id="rId34"/>
    <p:sldId id="304" r:id="rId35"/>
    <p:sldId id="305" r:id="rId36"/>
    <p:sldId id="306" r:id="rId37"/>
    <p:sldId id="308" r:id="rId38"/>
    <p:sldId id="407" r:id="rId39"/>
    <p:sldId id="310" r:id="rId40"/>
    <p:sldId id="311" r:id="rId41"/>
    <p:sldId id="312" r:id="rId42"/>
    <p:sldId id="313" r:id="rId43"/>
    <p:sldId id="314" r:id="rId44"/>
    <p:sldId id="315" r:id="rId45"/>
    <p:sldId id="318" r:id="rId46"/>
    <p:sldId id="371" r:id="rId47"/>
    <p:sldId id="319" r:id="rId48"/>
    <p:sldId id="321" r:id="rId49"/>
    <p:sldId id="324" r:id="rId50"/>
    <p:sldId id="326" r:id="rId51"/>
    <p:sldId id="327" r:id="rId52"/>
    <p:sldId id="316" r:id="rId53"/>
    <p:sldId id="317" r:id="rId54"/>
    <p:sldId id="387" r:id="rId55"/>
    <p:sldId id="388" r:id="rId56"/>
    <p:sldId id="390" r:id="rId57"/>
    <p:sldId id="391" r:id="rId58"/>
    <p:sldId id="404" r:id="rId59"/>
    <p:sldId id="405" r:id="rId60"/>
    <p:sldId id="341" r:id="rId61"/>
    <p:sldId id="372" r:id="rId62"/>
    <p:sldId id="374" r:id="rId63"/>
    <p:sldId id="373" r:id="rId64"/>
    <p:sldId id="400" r:id="rId65"/>
    <p:sldId id="342" r:id="rId66"/>
    <p:sldId id="399" r:id="rId67"/>
    <p:sldId id="344" r:id="rId68"/>
    <p:sldId id="343" r:id="rId69"/>
    <p:sldId id="406" r:id="rId70"/>
    <p:sldId id="262" r:id="rId71"/>
    <p:sldId id="375" r:id="rId72"/>
    <p:sldId id="376" r:id="rId73"/>
    <p:sldId id="377" r:id="rId74"/>
    <p:sldId id="378" r:id="rId75"/>
    <p:sldId id="392" r:id="rId76"/>
    <p:sldId id="393" r:id="rId77"/>
    <p:sldId id="394" r:id="rId78"/>
    <p:sldId id="384" r:id="rId79"/>
    <p:sldId id="383" r:id="rId80"/>
  </p:sldIdLst>
  <p:sldSz cx="9144000" cy="6858000" type="screen4x3"/>
  <p:notesSz cx="6950075" cy="9236075"/>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p15:guide id="1" orient="horz" pos="1008">
          <p15:clr>
            <a:srgbClr val="A4A3A4"/>
          </p15:clr>
        </p15:guide>
        <p15:guide id="2" pos="432">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le Buttke" initials="DB"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63502B"/>
    <a:srgbClr val="705B31"/>
    <a:srgbClr val="A892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88757" autoAdjust="0"/>
  </p:normalViewPr>
  <p:slideViewPr>
    <p:cSldViewPr>
      <p:cViewPr varScale="1">
        <p:scale>
          <a:sx n="101" d="100"/>
          <a:sy n="101" d="100"/>
        </p:scale>
        <p:origin x="1914" y="114"/>
      </p:cViewPr>
      <p:guideLst>
        <p:guide orient="horz" pos="1008"/>
        <p:guide pos="4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9" d="100"/>
          <a:sy n="89" d="100"/>
        </p:scale>
        <p:origin x="-3126" y="-12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B64A6745-F1F5-456F-93C1-3D48F6A7CBF8}" type="datetimeFigureOut">
              <a:rPr lang="en-US" smtClean="0"/>
              <a:pPr/>
              <a:t>6/27/2017</a:t>
            </a:fld>
            <a:endParaRPr lang="en-US" dirty="0"/>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D0FE8E2F-D435-4570-9683-14B2E023A850}" type="slidenum">
              <a:rPr lang="en-US" smtClean="0"/>
              <a:pPr/>
              <a:t>‹#›</a:t>
            </a:fld>
            <a:endParaRPr lang="en-US" dirty="0"/>
          </a:p>
        </p:txBody>
      </p:sp>
    </p:spTree>
    <p:extLst>
      <p:ext uri="{BB962C8B-B14F-4D97-AF65-F5344CB8AC3E}">
        <p14:creationId xmlns:p14="http://schemas.microsoft.com/office/powerpoint/2010/main" val="3852620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8B05D464-A89B-41C5-B486-6132F7A1B991}" type="datetimeFigureOut">
              <a:rPr lang="en-US" smtClean="0"/>
              <a:pPr/>
              <a:t>6/27/2017</a:t>
            </a:fld>
            <a:endParaRPr lang="en-US" dirty="0"/>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5D229079-B897-4768-8873-38B258EF52C0}" type="slidenum">
              <a:rPr lang="en-US" smtClean="0"/>
              <a:pPr/>
              <a:t>‹#›</a:t>
            </a:fld>
            <a:endParaRPr lang="en-US" dirty="0"/>
          </a:p>
        </p:txBody>
      </p:sp>
    </p:spTree>
    <p:extLst>
      <p:ext uri="{BB962C8B-B14F-4D97-AF65-F5344CB8AC3E}">
        <p14:creationId xmlns:p14="http://schemas.microsoft.com/office/powerpoint/2010/main" val="1996111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 species of hard ticks in the eastern united states</a:t>
            </a:r>
          </a:p>
          <a:p>
            <a:r>
              <a:rPr lang="en-US" dirty="0"/>
              <a:t>Different</a:t>
            </a:r>
            <a:r>
              <a:rPr lang="en-US" baseline="0" dirty="0"/>
              <a:t> species prefer different hosts, have different geographic ranges and feeding habits, and carry different diseases. Each of the ticks in the image to the left will bite humans and can carry disease. Each of these species also has the life stages shown in the picture on the right, so identifying a species and life stage can be difficult.</a:t>
            </a:r>
          </a:p>
          <a:p>
            <a:r>
              <a:rPr lang="en-US" baseline="0" dirty="0"/>
              <a:t>I will focus on the similarities first</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3</a:t>
            </a:fld>
            <a:endParaRPr lang="en-US" dirty="0"/>
          </a:p>
        </p:txBody>
      </p:sp>
    </p:spTree>
    <p:extLst>
      <p:ext uri="{BB962C8B-B14F-4D97-AF65-F5344CB8AC3E}">
        <p14:creationId xmlns:p14="http://schemas.microsoft.com/office/powerpoint/2010/main" val="3693100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23</a:t>
            </a:fld>
            <a:endParaRPr lang="en-US" dirty="0"/>
          </a:p>
        </p:txBody>
      </p:sp>
    </p:spTree>
    <p:extLst>
      <p:ext uri="{BB962C8B-B14F-4D97-AF65-F5344CB8AC3E}">
        <p14:creationId xmlns:p14="http://schemas.microsoft.com/office/powerpoint/2010/main" val="3838102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Widely distributed east of the Rocky Mountains; also occurs</a:t>
            </a:r>
            <a:r>
              <a:rPr lang="en-US" baseline="0" dirty="0"/>
              <a:t> in limited areas of the Pacific Coast.</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24</a:t>
            </a:fld>
            <a:endParaRPr lang="en-US" dirty="0"/>
          </a:p>
        </p:txBody>
      </p:sp>
    </p:spTree>
    <p:extLst>
      <p:ext uri="{BB962C8B-B14F-4D97-AF65-F5344CB8AC3E}">
        <p14:creationId xmlns:p14="http://schemas.microsoft.com/office/powerpoint/2010/main" val="2915546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Worldwide distribution. Primarily transmits</a:t>
            </a:r>
            <a:r>
              <a:rPr lang="en-US" baseline="0" dirty="0"/>
              <a:t> RMSF in southwestern US and along US Mexico Border. </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29</a:t>
            </a:fld>
            <a:endParaRPr lang="en-US" dirty="0"/>
          </a:p>
        </p:txBody>
      </p:sp>
    </p:spTree>
    <p:extLst>
      <p:ext uri="{BB962C8B-B14F-4D97-AF65-F5344CB8AC3E}">
        <p14:creationId xmlns:p14="http://schemas.microsoft.com/office/powerpoint/2010/main" val="948850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Arthritis- bacteria actually has a specific enzyme that cleaves</a:t>
            </a:r>
            <a:r>
              <a:rPr lang="en-US" baseline="0" dirty="0"/>
              <a:t> a </a:t>
            </a:r>
            <a:r>
              <a:rPr lang="en-US" baseline="0" dirty="0" err="1"/>
              <a:t>proteogylcan</a:t>
            </a:r>
            <a:r>
              <a:rPr lang="en-US" baseline="0" dirty="0"/>
              <a:t> found in joints and connective tissue. </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36</a:t>
            </a:fld>
            <a:endParaRPr lang="en-US" dirty="0"/>
          </a:p>
        </p:txBody>
      </p:sp>
    </p:spTree>
    <p:extLst>
      <p:ext uri="{BB962C8B-B14F-4D97-AF65-F5344CB8AC3E}">
        <p14:creationId xmlns:p14="http://schemas.microsoft.com/office/powerpoint/2010/main" val="1344966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Lyme disease is most frequently found in the upper Midwestern and northeastern U.S.  In 2010, 94% of Lyme disease cases were reported from 12 states: Connecticut,</a:t>
            </a:r>
            <a:r>
              <a:rPr lang="en-US" baseline="0" dirty="0"/>
              <a:t> Delaware, Maine, Maryland, Massachusetts, Minnesota, New Jersey, New Hampshire, New York, Pennsylvania, Virginia, and Wisconsin. </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37</a:t>
            </a:fld>
            <a:endParaRPr lang="en-US" dirty="0"/>
          </a:p>
        </p:txBody>
      </p:sp>
    </p:spTree>
    <p:extLst>
      <p:ext uri="{BB962C8B-B14F-4D97-AF65-F5344CB8AC3E}">
        <p14:creationId xmlns:p14="http://schemas.microsoft.com/office/powerpoint/2010/main" val="3583517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animal studies done in mice.</a:t>
            </a:r>
            <a:r>
              <a:rPr lang="en-US" baseline="0" dirty="0"/>
              <a:t> Since the disease organism co-evolved in mice, there are specific immune-adaptive characteristics of the organism in mice that differ from humans, so caution must be taken in extrapolating from rodent studies to humans. </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38</a:t>
            </a:fld>
            <a:endParaRPr lang="en-US" dirty="0"/>
          </a:p>
        </p:txBody>
      </p:sp>
    </p:spTree>
    <p:extLst>
      <p:ext uri="{BB962C8B-B14F-4D97-AF65-F5344CB8AC3E}">
        <p14:creationId xmlns:p14="http://schemas.microsoft.com/office/powerpoint/2010/main" val="1999831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 people will develop all symptoms</a:t>
            </a:r>
            <a:r>
              <a:rPr lang="en-US" baseline="0" dirty="0"/>
              <a:t> and the number and combination of symptoms will vary from person to person. </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39</a:t>
            </a:fld>
            <a:endParaRPr lang="en-US" dirty="0"/>
          </a:p>
        </p:txBody>
      </p:sp>
    </p:spTree>
    <p:extLst>
      <p:ext uri="{BB962C8B-B14F-4D97-AF65-F5344CB8AC3E}">
        <p14:creationId xmlns:p14="http://schemas.microsoft.com/office/powerpoint/2010/main" val="3916353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Anaplasmosis is most frequently</a:t>
            </a:r>
            <a:r>
              <a:rPr lang="en-US" baseline="0" dirty="0"/>
              <a:t> reported from the upper Midwest and northeastern U.S. in areas that correspond with the known geographic distribution of Lyme, such as New York, Connecticut, Massachusetts, Rhode Island, Minnesota, and Wisconsin.</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40</a:t>
            </a:fld>
            <a:endParaRPr lang="en-US" dirty="0"/>
          </a:p>
        </p:txBody>
      </p:sp>
    </p:spTree>
    <p:extLst>
      <p:ext uri="{BB962C8B-B14F-4D97-AF65-F5344CB8AC3E}">
        <p14:creationId xmlns:p14="http://schemas.microsoft.com/office/powerpoint/2010/main" val="1775370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t>
            </a:r>
            <a:r>
              <a:rPr lang="en-US" baseline="0" dirty="0"/>
              <a:t> all infected people show signs or have a fever. Risk factors for severe disease include not having a spleen, advanced age, and impaired immune system. </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41</a:t>
            </a:fld>
            <a:endParaRPr lang="en-US" dirty="0"/>
          </a:p>
        </p:txBody>
      </p:sp>
    </p:spTree>
    <p:extLst>
      <p:ext uri="{BB962C8B-B14F-4D97-AF65-F5344CB8AC3E}">
        <p14:creationId xmlns:p14="http://schemas.microsoft.com/office/powerpoint/2010/main" val="3714841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Babesiosis is most frequently reported in Northeastern United States</a:t>
            </a:r>
            <a:r>
              <a:rPr lang="en-US" baseline="0" dirty="0"/>
              <a:t> and upper Midwestern states. Most (95%) of the cases were reported by 7 states: Connecticut, Massachusetts, Minnesota, New Jersey, New York, Rhode Island, and Wisconsin. This disease can also be transmitted by blood transfusions, so cases are possible anywhere. </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42</a:t>
            </a:fld>
            <a:endParaRPr lang="en-US" dirty="0"/>
          </a:p>
        </p:txBody>
      </p:sp>
    </p:spTree>
    <p:extLst>
      <p:ext uri="{BB962C8B-B14F-4D97-AF65-F5344CB8AC3E}">
        <p14:creationId xmlns:p14="http://schemas.microsoft.com/office/powerpoint/2010/main" val="1347139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species have 4 life stages: egg, larvae, nymph,</a:t>
            </a:r>
            <a:r>
              <a:rPr lang="en-US" baseline="0" dirty="0"/>
              <a:t> adult. Larva have six legs, while nymphs and adults have 8.</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4</a:t>
            </a:fld>
            <a:endParaRPr lang="en-US" dirty="0"/>
          </a:p>
        </p:txBody>
      </p:sp>
    </p:spTree>
    <p:extLst>
      <p:ext uri="{BB962C8B-B14F-4D97-AF65-F5344CB8AC3E}">
        <p14:creationId xmlns:p14="http://schemas.microsoft.com/office/powerpoint/2010/main" val="1168564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United States</a:t>
            </a:r>
            <a:r>
              <a:rPr lang="en-US" baseline="0" dirty="0"/>
              <a:t> cases have been reported primarily from Northeastern states and the Great Lakes region. </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44</a:t>
            </a:fld>
            <a:endParaRPr lang="en-US" dirty="0"/>
          </a:p>
        </p:txBody>
      </p:sp>
    </p:spTree>
    <p:extLst>
      <p:ext uri="{BB962C8B-B14F-4D97-AF65-F5344CB8AC3E}">
        <p14:creationId xmlns:p14="http://schemas.microsoft.com/office/powerpoint/2010/main" val="2325654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transmission routes include inhalation and direct</a:t>
            </a:r>
            <a:r>
              <a:rPr lang="en-US" baseline="0" dirty="0"/>
              <a:t> inoculation. Clinical presentation will depend on a number of factors, including the portal of entry. </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45</a:t>
            </a:fld>
            <a:endParaRPr lang="en-US" dirty="0"/>
          </a:p>
        </p:txBody>
      </p:sp>
    </p:spTree>
    <p:extLst>
      <p:ext uri="{BB962C8B-B14F-4D97-AF65-F5344CB8AC3E}">
        <p14:creationId xmlns:p14="http://schemas.microsoft.com/office/powerpoint/2010/main" val="2463432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Naturally-occurring</a:t>
            </a:r>
            <a:r>
              <a:rPr lang="en-US" baseline="0" dirty="0"/>
              <a:t> infections have been reported in all states except Hawaii. Most common areas are the south central United States, the Pacific Northwest, parts of Massachusetts including Martha’s Vineyard. </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48</a:t>
            </a:fld>
            <a:endParaRPr lang="en-US" dirty="0"/>
          </a:p>
        </p:txBody>
      </p:sp>
    </p:spTree>
    <p:extLst>
      <p:ext uri="{BB962C8B-B14F-4D97-AF65-F5344CB8AC3E}">
        <p14:creationId xmlns:p14="http://schemas.microsoft.com/office/powerpoint/2010/main" val="2144907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49</a:t>
            </a:fld>
            <a:endParaRPr lang="en-US" dirty="0"/>
          </a:p>
        </p:txBody>
      </p:sp>
    </p:spTree>
    <p:extLst>
      <p:ext uri="{BB962C8B-B14F-4D97-AF65-F5344CB8AC3E}">
        <p14:creationId xmlns:p14="http://schemas.microsoft.com/office/powerpoint/2010/main" val="4188661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let the name</a:t>
            </a:r>
            <a:r>
              <a:rPr lang="en-US" baseline="0" dirty="0"/>
              <a:t> of this disease deceive you, this disease is most common in the South Atlantic, southeastern, and south central states. </a:t>
            </a:r>
            <a:r>
              <a:rPr lang="en-US" dirty="0"/>
              <a:t>Five states – North Carolina, Oklahoma, Arkansas, Tennessee,</a:t>
            </a:r>
            <a:r>
              <a:rPr lang="en-US" baseline="0" dirty="0"/>
              <a:t> and Missouri, account for over 60% of cases. Over the last few years, RMSF has become increasingly common in certain areas of Arizona. </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51</a:t>
            </a:fld>
            <a:endParaRPr lang="en-US" dirty="0"/>
          </a:p>
        </p:txBody>
      </p:sp>
    </p:spTree>
    <p:extLst>
      <p:ext uri="{BB962C8B-B14F-4D97-AF65-F5344CB8AC3E}">
        <p14:creationId xmlns:p14="http://schemas.microsoft.com/office/powerpoint/2010/main" val="746811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Ehrlichiosis and anaplasmosis have a similar</a:t>
            </a:r>
            <a:r>
              <a:rPr lang="en-US" baseline="0" dirty="0"/>
              <a:t> clinical presentation, but are transmitted by two different species of ticks and generally occur in different regions of the US. </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52</a:t>
            </a:fld>
            <a:endParaRPr lang="en-US" dirty="0"/>
          </a:p>
        </p:txBody>
      </p:sp>
    </p:spTree>
    <p:extLst>
      <p:ext uri="{BB962C8B-B14F-4D97-AF65-F5344CB8AC3E}">
        <p14:creationId xmlns:p14="http://schemas.microsoft.com/office/powerpoint/2010/main" val="1716293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Ehrlichiosis is most</a:t>
            </a:r>
            <a:r>
              <a:rPr lang="en-US" baseline="0" dirty="0"/>
              <a:t> frequently reported from the southeastern and south-central US from middle Atlantic states extending west to Texas and Nebraska. Oklahoma, Missouri, and Arkansas account for 35% of all E. chaffeenis infections. </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53</a:t>
            </a:fld>
            <a:endParaRPr lang="en-US" dirty="0"/>
          </a:p>
        </p:txBody>
      </p:sp>
    </p:spTree>
    <p:extLst>
      <p:ext uri="{BB962C8B-B14F-4D97-AF65-F5344CB8AC3E}">
        <p14:creationId xmlns:p14="http://schemas.microsoft.com/office/powerpoint/2010/main" val="486278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A bite from the Lone Star tick can cause people to develop an allergy to red meat, including beef and pork. The tick bite</a:t>
            </a:r>
            <a:r>
              <a:rPr lang="en-US" baseline="0" dirty="0"/>
              <a:t> causes the body to develop antibodies to alpha gal.  Often the first symptom is itching 3-6 hours after eating meat. </a:t>
            </a:r>
            <a:endParaRPr lang="en-US" dirty="0"/>
          </a:p>
          <a:p>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57</a:t>
            </a:fld>
            <a:endParaRPr lang="en-US" dirty="0"/>
          </a:p>
        </p:txBody>
      </p:sp>
    </p:spTree>
    <p:extLst>
      <p:ext uri="{BB962C8B-B14F-4D97-AF65-F5344CB8AC3E}">
        <p14:creationId xmlns:p14="http://schemas.microsoft.com/office/powerpoint/2010/main" val="934250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62</a:t>
            </a:fld>
            <a:endParaRPr lang="en-US" dirty="0"/>
          </a:p>
        </p:txBody>
      </p:sp>
    </p:spTree>
    <p:extLst>
      <p:ext uri="{BB962C8B-B14F-4D97-AF65-F5344CB8AC3E}">
        <p14:creationId xmlns:p14="http://schemas.microsoft.com/office/powerpoint/2010/main" val="805370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 in Rocky Mountain states</a:t>
            </a:r>
            <a:r>
              <a:rPr lang="en-US" baseline="0" dirty="0"/>
              <a:t> from elevations of 4,000 to 10,500 feet. </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t>72</a:t>
            </a:fld>
            <a:endParaRPr lang="en-US"/>
          </a:p>
        </p:txBody>
      </p:sp>
    </p:spTree>
    <p:extLst>
      <p:ext uri="{BB962C8B-B14F-4D97-AF65-F5344CB8AC3E}">
        <p14:creationId xmlns:p14="http://schemas.microsoft.com/office/powerpoint/2010/main" val="2919026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adult tick can lay thousands</a:t>
            </a:r>
            <a:r>
              <a:rPr lang="en-US" baseline="0" dirty="0"/>
              <a:t> of eggs. They are lain in the environment (typically underground or in leaf litter) and hatch in the spring.</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5</a:t>
            </a:fld>
            <a:endParaRPr lang="en-US" dirty="0"/>
          </a:p>
        </p:txBody>
      </p:sp>
    </p:spTree>
    <p:extLst>
      <p:ext uri="{BB962C8B-B14F-4D97-AF65-F5344CB8AC3E}">
        <p14:creationId xmlns:p14="http://schemas.microsoft.com/office/powerpoint/2010/main" val="441356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 in the Western United States.  Cases occur primarily in Colorado, Utah,</a:t>
            </a:r>
            <a:r>
              <a:rPr lang="en-US" baseline="0" dirty="0"/>
              <a:t> Montana, and Wyoming. </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t>78</a:t>
            </a:fld>
            <a:endParaRPr lang="en-US"/>
          </a:p>
        </p:txBody>
      </p:sp>
    </p:spTree>
    <p:extLst>
      <p:ext uri="{BB962C8B-B14F-4D97-AF65-F5344CB8AC3E}">
        <p14:creationId xmlns:p14="http://schemas.microsoft.com/office/powerpoint/2010/main" val="2514139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hatching from the eggs, ticks must eat blood at every stage to survive. Ticks that require this many hosts can take up to 3 years to complete their full life cycle, and most will die because they don't find a host for their next feeding.</a:t>
            </a:r>
          </a:p>
        </p:txBody>
      </p:sp>
      <p:sp>
        <p:nvSpPr>
          <p:cNvPr id="4" name="Slide Number Placeholder 3"/>
          <p:cNvSpPr>
            <a:spLocks noGrp="1"/>
          </p:cNvSpPr>
          <p:nvPr>
            <p:ph type="sldNum" sz="quarter" idx="10"/>
          </p:nvPr>
        </p:nvSpPr>
        <p:spPr/>
        <p:txBody>
          <a:bodyPr/>
          <a:lstStyle/>
          <a:p>
            <a:fld id="{5D229079-B897-4768-8873-38B258EF52C0}" type="slidenum">
              <a:rPr lang="en-US" smtClean="0"/>
              <a:pPr/>
              <a:t>6</a:t>
            </a:fld>
            <a:endParaRPr lang="en-US" dirty="0"/>
          </a:p>
        </p:txBody>
      </p:sp>
    </p:spTree>
    <p:extLst>
      <p:ext uri="{BB962C8B-B14F-4D97-AF65-F5344CB8AC3E}">
        <p14:creationId xmlns:p14="http://schemas.microsoft.com/office/powerpoint/2010/main" val="798850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multi-host ticks, each life stage</a:t>
            </a:r>
            <a:r>
              <a:rPr lang="en-US" baseline="0" dirty="0"/>
              <a:t> must find a blood meal. They do this by crawling up a blade of grass or other vegetation, and feeling for host odors, vibrations, body heat, etc. Ticks can’t jump, they need to make direct contact using their front legs to grab onto a host, which is really useful to think about in terms of personal protection…</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7</a:t>
            </a:fld>
            <a:endParaRPr lang="en-US" dirty="0"/>
          </a:p>
        </p:txBody>
      </p:sp>
    </p:spTree>
    <p:extLst>
      <p:ext uri="{BB962C8B-B14F-4D97-AF65-F5344CB8AC3E}">
        <p14:creationId xmlns:p14="http://schemas.microsoft.com/office/powerpoint/2010/main" val="297093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 prevention measures that I will return to throughout the presentation- prevent the contact with the tick in the first place:</a:t>
            </a:r>
          </a:p>
        </p:txBody>
      </p:sp>
      <p:sp>
        <p:nvSpPr>
          <p:cNvPr id="4" name="Slide Number Placeholder 3"/>
          <p:cNvSpPr>
            <a:spLocks noGrp="1"/>
          </p:cNvSpPr>
          <p:nvPr>
            <p:ph type="sldNum" sz="quarter" idx="10"/>
          </p:nvPr>
        </p:nvSpPr>
        <p:spPr/>
        <p:txBody>
          <a:bodyPr/>
          <a:lstStyle/>
          <a:p>
            <a:fld id="{5D229079-B897-4768-8873-38B258EF52C0}" type="slidenum">
              <a:rPr lang="en-US" smtClean="0"/>
              <a:pPr/>
              <a:t>8</a:t>
            </a:fld>
            <a:endParaRPr lang="en-US" dirty="0"/>
          </a:p>
        </p:txBody>
      </p:sp>
    </p:spTree>
    <p:extLst>
      <p:ext uri="{BB962C8B-B14F-4D97-AF65-F5344CB8AC3E}">
        <p14:creationId xmlns:p14="http://schemas.microsoft.com/office/powerpoint/2010/main" val="4281478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Widely distributed</a:t>
            </a:r>
            <a:r>
              <a:rPr lang="en-US" baseline="0" dirty="0"/>
              <a:t> in Northeast and Upper Midwest. </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12</a:t>
            </a:fld>
            <a:endParaRPr lang="en-US" dirty="0"/>
          </a:p>
        </p:txBody>
      </p:sp>
    </p:spTree>
    <p:extLst>
      <p:ext uri="{BB962C8B-B14F-4D97-AF65-F5344CB8AC3E}">
        <p14:creationId xmlns:p14="http://schemas.microsoft.com/office/powerpoint/2010/main" val="3915201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18</a:t>
            </a:fld>
            <a:endParaRPr lang="en-US" dirty="0"/>
          </a:p>
        </p:txBody>
      </p:sp>
    </p:spTree>
    <p:extLst>
      <p:ext uri="{BB962C8B-B14F-4D97-AF65-F5344CB8AC3E}">
        <p14:creationId xmlns:p14="http://schemas.microsoft.com/office/powerpoint/2010/main" val="3838102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Widely distributed in the southeastern</a:t>
            </a:r>
            <a:r>
              <a:rPr lang="en-US" baseline="0" dirty="0"/>
              <a:t> and eastern United State. </a:t>
            </a:r>
            <a:endParaRPr lang="en-US" dirty="0"/>
          </a:p>
        </p:txBody>
      </p:sp>
      <p:sp>
        <p:nvSpPr>
          <p:cNvPr id="4" name="Slide Number Placeholder 3"/>
          <p:cNvSpPr>
            <a:spLocks noGrp="1"/>
          </p:cNvSpPr>
          <p:nvPr>
            <p:ph type="sldNum" sz="quarter" idx="10"/>
          </p:nvPr>
        </p:nvSpPr>
        <p:spPr/>
        <p:txBody>
          <a:bodyPr/>
          <a:lstStyle/>
          <a:p>
            <a:fld id="{5D229079-B897-4768-8873-38B258EF52C0}" type="slidenum">
              <a:rPr lang="en-US" smtClean="0"/>
              <a:pPr/>
              <a:t>19</a:t>
            </a:fld>
            <a:endParaRPr lang="en-US" dirty="0"/>
          </a:p>
        </p:txBody>
      </p:sp>
    </p:spTree>
    <p:extLst>
      <p:ext uri="{BB962C8B-B14F-4D97-AF65-F5344CB8AC3E}">
        <p14:creationId xmlns:p14="http://schemas.microsoft.com/office/powerpoint/2010/main" val="846151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454" name="Freeform 22"/>
          <p:cNvSpPr>
            <a:spLocks/>
          </p:cNvSpPr>
          <p:nvPr userDrawn="1"/>
        </p:nvSpPr>
        <p:spPr bwMode="hidden">
          <a:xfrm>
            <a:off x="0" y="0"/>
            <a:ext cx="9140825" cy="2819400"/>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63502B"/>
              </a:gs>
              <a:gs pos="100000">
                <a:srgbClr val="A892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pic>
        <p:nvPicPr>
          <p:cNvPr id="18458" name="Picture 26" descr="ah_background_layered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85800"/>
            <a:ext cx="4768850" cy="6172200"/>
          </a:xfrm>
          <a:prstGeom prst="rect">
            <a:avLst/>
          </a:prstGeom>
          <a:noFill/>
          <a:extLst>
            <a:ext uri="{909E8E84-426E-40DD-AFC4-6F175D3DCCD1}">
              <a14:hiddenFill xmlns:a14="http://schemas.microsoft.com/office/drawing/2010/main">
                <a:solidFill>
                  <a:srgbClr val="FFFFFF"/>
                </a:solidFill>
              </a14:hiddenFill>
            </a:ext>
          </a:extLst>
        </p:spPr>
      </p:pic>
      <p:sp>
        <p:nvSpPr>
          <p:cNvPr id="18443" name="Rectangle 11"/>
          <p:cNvSpPr>
            <a:spLocks noGrp="1" noChangeArrowheads="1"/>
          </p:cNvSpPr>
          <p:nvPr>
            <p:ph type="ctrTitle" sz="quarter"/>
          </p:nvPr>
        </p:nvSpPr>
        <p:spPr>
          <a:xfrm>
            <a:off x="609600" y="2057400"/>
            <a:ext cx="7162800" cy="1447800"/>
          </a:xfrm>
        </p:spPr>
        <p:txBody>
          <a:bodyPr/>
          <a:lstStyle>
            <a:lvl1pPr>
              <a:defRPr sz="4400"/>
            </a:lvl1pPr>
          </a:lstStyle>
          <a:p>
            <a:pPr lvl="0"/>
            <a:r>
              <a:rPr lang="en-US" noProof="0"/>
              <a:t>Click to edit Master title style</a:t>
            </a:r>
          </a:p>
        </p:txBody>
      </p:sp>
      <p:sp>
        <p:nvSpPr>
          <p:cNvPr id="18444" name="Rectangle 12"/>
          <p:cNvSpPr>
            <a:spLocks noGrp="1" noChangeArrowheads="1"/>
          </p:cNvSpPr>
          <p:nvPr>
            <p:ph type="subTitle" sz="quarter" idx="1"/>
          </p:nvPr>
        </p:nvSpPr>
        <p:spPr>
          <a:xfrm>
            <a:off x="609600" y="3733800"/>
            <a:ext cx="7848600" cy="2362200"/>
          </a:xfrm>
        </p:spPr>
        <p:txBody>
          <a:bodyPr/>
          <a:lstStyle>
            <a:lvl1pPr marL="0" indent="0">
              <a:buFont typeface="Wingdings" pitchFamily="2" charset="2"/>
              <a:buNone/>
              <a:defRPr sz="2800"/>
            </a:lvl1pPr>
          </a:lstStyle>
          <a:p>
            <a:pPr lvl="0"/>
            <a:r>
              <a:rPr lang="en-US" noProof="0"/>
              <a:t>Click to edit Master subtitle style</a:t>
            </a:r>
          </a:p>
        </p:txBody>
      </p:sp>
      <p:sp>
        <p:nvSpPr>
          <p:cNvPr id="18445" name="Rectangle 13"/>
          <p:cNvSpPr>
            <a:spLocks noGrp="1" noChangeArrowheads="1"/>
          </p:cNvSpPr>
          <p:nvPr>
            <p:ph type="dt" sz="quarter" idx="2"/>
          </p:nvPr>
        </p:nvSpPr>
        <p:spPr>
          <a:xfrm>
            <a:off x="609600" y="6172200"/>
            <a:ext cx="2133600" cy="476250"/>
          </a:xfrm>
        </p:spPr>
        <p:txBody>
          <a:bodyPr/>
          <a:lstStyle>
            <a:lvl1pPr>
              <a:defRPr>
                <a:latin typeface="+mn-lt"/>
              </a:defRPr>
            </a:lvl1pPr>
          </a:lstStyle>
          <a:p>
            <a:endParaRPr lang="en-US" dirty="0"/>
          </a:p>
        </p:txBody>
      </p:sp>
      <p:sp>
        <p:nvSpPr>
          <p:cNvPr id="18452" name="Line 20"/>
          <p:cNvSpPr>
            <a:spLocks noChangeShapeType="1"/>
          </p:cNvSpPr>
          <p:nvPr userDrawn="1"/>
        </p:nvSpPr>
        <p:spPr bwMode="auto">
          <a:xfrm>
            <a:off x="685800" y="457200"/>
            <a:ext cx="7772400" cy="0"/>
          </a:xfrm>
          <a:prstGeom prst="line">
            <a:avLst/>
          </a:prstGeom>
          <a:noFill/>
          <a:ln w="152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8453" name="Rectangle 21"/>
          <p:cNvSpPr>
            <a:spLocks noGrp="1" noChangeArrowheads="1"/>
          </p:cNvSpPr>
          <p:nvPr>
            <p:ph type="ftr" sz="quarter" idx="3"/>
          </p:nvPr>
        </p:nvSpPr>
        <p:spPr/>
        <p:txBody>
          <a:bodyPr/>
          <a:lstStyle>
            <a:lvl1pPr>
              <a:defRPr/>
            </a:lvl1pPr>
          </a:lstStyle>
          <a:p>
            <a:r>
              <a:rPr lang="en-US" dirty="0"/>
              <a:t>E X P E R I E N C E    Y O U R    A M E R I C A ™</a:t>
            </a: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E X P E R I E N C E    Y O U R    A M E R I C A ™</a:t>
            </a:r>
          </a:p>
        </p:txBody>
      </p:sp>
    </p:spTree>
    <p:extLst>
      <p:ext uri="{BB962C8B-B14F-4D97-AF65-F5344CB8AC3E}">
        <p14:creationId xmlns:p14="http://schemas.microsoft.com/office/powerpoint/2010/main" val="318702791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609600"/>
            <a:ext cx="196215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09600"/>
            <a:ext cx="573405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E X P E R I E N C E    Y O U R    A M E R I C A ™</a:t>
            </a:r>
          </a:p>
        </p:txBody>
      </p:sp>
    </p:spTree>
    <p:extLst>
      <p:ext uri="{BB962C8B-B14F-4D97-AF65-F5344CB8AC3E}">
        <p14:creationId xmlns:p14="http://schemas.microsoft.com/office/powerpoint/2010/main" val="107725609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E X P E R I E N C E    Y O U R    A M E R I C A ™</a:t>
            </a:r>
          </a:p>
        </p:txBody>
      </p:sp>
    </p:spTree>
    <p:extLst>
      <p:ext uri="{BB962C8B-B14F-4D97-AF65-F5344CB8AC3E}">
        <p14:creationId xmlns:p14="http://schemas.microsoft.com/office/powerpoint/2010/main" val="182198635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E X P E R I E N C E    Y O U R    A M E R I C A ™</a:t>
            </a:r>
          </a:p>
        </p:txBody>
      </p:sp>
    </p:spTree>
    <p:extLst>
      <p:ext uri="{BB962C8B-B14F-4D97-AF65-F5344CB8AC3E}">
        <p14:creationId xmlns:p14="http://schemas.microsoft.com/office/powerpoint/2010/main" val="108675807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6002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E X P E R I E N C E    Y O U R    A M E R I C A ™</a:t>
            </a:r>
          </a:p>
        </p:txBody>
      </p:sp>
    </p:spTree>
    <p:extLst>
      <p:ext uri="{BB962C8B-B14F-4D97-AF65-F5344CB8AC3E}">
        <p14:creationId xmlns:p14="http://schemas.microsoft.com/office/powerpoint/2010/main" val="266157106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r>
              <a:rPr lang="en-US" dirty="0"/>
              <a:t>E X P E R I E N C E    Y O U R    A M E R I C A ™</a:t>
            </a:r>
          </a:p>
        </p:txBody>
      </p:sp>
    </p:spTree>
    <p:extLst>
      <p:ext uri="{BB962C8B-B14F-4D97-AF65-F5344CB8AC3E}">
        <p14:creationId xmlns:p14="http://schemas.microsoft.com/office/powerpoint/2010/main" val="260776926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r>
              <a:rPr lang="en-US" dirty="0"/>
              <a:t>E X P E R I E N C E    Y O U R    A M E R I C A ™</a:t>
            </a:r>
          </a:p>
        </p:txBody>
      </p:sp>
    </p:spTree>
    <p:extLst>
      <p:ext uri="{BB962C8B-B14F-4D97-AF65-F5344CB8AC3E}">
        <p14:creationId xmlns:p14="http://schemas.microsoft.com/office/powerpoint/2010/main" val="179589861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r>
              <a:rPr lang="en-US" dirty="0"/>
              <a:t>E X P E R I E N C E    Y O U R    A M E R I C A ™</a:t>
            </a:r>
          </a:p>
        </p:txBody>
      </p:sp>
    </p:spTree>
    <p:extLst>
      <p:ext uri="{BB962C8B-B14F-4D97-AF65-F5344CB8AC3E}">
        <p14:creationId xmlns:p14="http://schemas.microsoft.com/office/powerpoint/2010/main" val="199970835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E X P E R I E N C E    Y O U R    A M E R I C A ™</a:t>
            </a:r>
          </a:p>
        </p:txBody>
      </p:sp>
    </p:spTree>
    <p:extLst>
      <p:ext uri="{BB962C8B-B14F-4D97-AF65-F5344CB8AC3E}">
        <p14:creationId xmlns:p14="http://schemas.microsoft.com/office/powerpoint/2010/main" val="89946949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E X P E R I E N C E    Y O U R    A M E R I C A ™</a:t>
            </a:r>
          </a:p>
        </p:txBody>
      </p:sp>
    </p:spTree>
    <p:extLst>
      <p:ext uri="{BB962C8B-B14F-4D97-AF65-F5344CB8AC3E}">
        <p14:creationId xmlns:p14="http://schemas.microsoft.com/office/powerpoint/2010/main" val="3535001768"/>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89265"/>
        </a:solidFill>
        <a:effectLst/>
      </p:bgPr>
    </p:bg>
    <p:spTree>
      <p:nvGrpSpPr>
        <p:cNvPr id="1" name=""/>
        <p:cNvGrpSpPr/>
        <p:nvPr/>
      </p:nvGrpSpPr>
      <p:grpSpPr>
        <a:xfrm>
          <a:off x="0" y="0"/>
          <a:ext cx="0" cy="0"/>
          <a:chOff x="0" y="0"/>
          <a:chExt cx="0" cy="0"/>
        </a:xfrm>
      </p:grpSpPr>
      <p:sp>
        <p:nvSpPr>
          <p:cNvPr id="17420" name="Freeform 12"/>
          <p:cNvSpPr>
            <a:spLocks/>
          </p:cNvSpPr>
          <p:nvPr/>
        </p:nvSpPr>
        <p:spPr bwMode="hidden">
          <a:xfrm>
            <a:off x="0" y="0"/>
            <a:ext cx="9140825" cy="2819400"/>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63502B"/>
              </a:gs>
              <a:gs pos="100000">
                <a:srgbClr val="A892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pic>
        <p:nvPicPr>
          <p:cNvPr id="17426" name="Picture 18" descr="ah_background_layered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85800"/>
            <a:ext cx="4768850" cy="6172200"/>
          </a:xfrm>
          <a:prstGeom prst="rect">
            <a:avLst/>
          </a:prstGeom>
          <a:noFill/>
          <a:extLst>
            <a:ext uri="{909E8E84-426E-40DD-AFC4-6F175D3DCCD1}">
              <a14:hiddenFill xmlns:a14="http://schemas.microsoft.com/office/drawing/2010/main">
                <a:solidFill>
                  <a:srgbClr val="FFFFFF"/>
                </a:solidFill>
              </a14:hiddenFill>
            </a:ext>
          </a:extLst>
        </p:spPr>
      </p:pic>
      <p:sp>
        <p:nvSpPr>
          <p:cNvPr id="17410" name="Rectangle 2"/>
          <p:cNvSpPr>
            <a:spLocks noGrp="1" noChangeArrowheads="1"/>
          </p:cNvSpPr>
          <p:nvPr>
            <p:ph type="dt" sz="half" idx="2"/>
          </p:nvPr>
        </p:nvSpPr>
        <p:spPr bwMode="auto">
          <a:xfrm>
            <a:off x="685800" y="61722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dirty="0"/>
          </a:p>
        </p:txBody>
      </p:sp>
      <p:sp>
        <p:nvSpPr>
          <p:cNvPr id="17421" name="Rectangle 13"/>
          <p:cNvSpPr>
            <a:spLocks noGrp="1" noRot="1" noChangeArrowheads="1"/>
          </p:cNvSpPr>
          <p:nvPr>
            <p:ph type="title"/>
          </p:nvPr>
        </p:nvSpPr>
        <p:spPr bwMode="auto">
          <a:xfrm>
            <a:off x="609600" y="609600"/>
            <a:ext cx="7848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22" name="Rectangle 14"/>
          <p:cNvSpPr>
            <a:spLocks noGrp="1" noChangeArrowheads="1"/>
          </p:cNvSpPr>
          <p:nvPr>
            <p:ph type="ftr" sz="quarter" idx="3"/>
          </p:nvPr>
        </p:nvSpPr>
        <p:spPr bwMode="auto">
          <a:xfrm>
            <a:off x="3124200" y="6172200"/>
            <a:ext cx="5334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r>
              <a:rPr lang="en-US" dirty="0"/>
              <a:t>E X P E R I E N C E    Y O U R    A M E R I C A ™</a:t>
            </a:r>
          </a:p>
        </p:txBody>
      </p:sp>
      <p:sp>
        <p:nvSpPr>
          <p:cNvPr id="17423" name="Rectangle 15"/>
          <p:cNvSpPr>
            <a:spLocks noGrp="1" noChangeArrowheads="1"/>
          </p:cNvSpPr>
          <p:nvPr>
            <p:ph type="body" idx="1"/>
          </p:nvPr>
        </p:nvSpPr>
        <p:spPr bwMode="auto">
          <a:xfrm>
            <a:off x="609600" y="1600200"/>
            <a:ext cx="7848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25" name="Line 17"/>
          <p:cNvSpPr>
            <a:spLocks noChangeShapeType="1"/>
          </p:cNvSpPr>
          <p:nvPr userDrawn="1"/>
        </p:nvSpPr>
        <p:spPr bwMode="auto">
          <a:xfrm>
            <a:off x="685800" y="457200"/>
            <a:ext cx="7772400" cy="0"/>
          </a:xfrm>
          <a:prstGeom prst="line">
            <a:avLst/>
          </a:prstGeom>
          <a:noFill/>
          <a:ln w="152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cSld>
  <p:clrMap bg1="dk2" tx1="lt1" bg2="dk1"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spd="med">
    <p:fade/>
  </p:transition>
  <p:hf sldNum="0" hdr="0" dt="0"/>
  <p:txStyles>
    <p:titleStyle>
      <a:lvl1pPr algn="l" rtl="0" fontAlgn="base">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2pPr>
      <a:lvl3pPr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3pPr>
      <a:lvl4pPr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4pPr>
      <a:lvl5pPr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5pPr>
      <a:lvl6pPr marL="4572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6pPr>
      <a:lvl7pPr marL="9144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7pPr>
      <a:lvl8pPr marL="13716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8pPr>
      <a:lvl9pPr marL="18288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2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1"/>
          <p:cNvSpPr>
            <a:spLocks noGrp="1" noChangeArrowheads="1"/>
          </p:cNvSpPr>
          <p:nvPr>
            <p:ph type="ftr" sz="quarter" idx="3"/>
          </p:nvPr>
        </p:nvSpPr>
        <p:spPr/>
        <p:txBody>
          <a:bodyPr/>
          <a:lstStyle/>
          <a:p>
            <a:r>
              <a:rPr lang="en-US" dirty="0"/>
              <a:t>E X P E R I E N C E    Y O U R    A M E R I C A ™</a:t>
            </a:r>
          </a:p>
        </p:txBody>
      </p:sp>
      <p:sp>
        <p:nvSpPr>
          <p:cNvPr id="2129" name="Rectangle 81"/>
          <p:cNvSpPr>
            <a:spLocks noGrp="1" noChangeArrowheads="1"/>
          </p:cNvSpPr>
          <p:nvPr>
            <p:ph type="ctrTitle"/>
          </p:nvPr>
        </p:nvSpPr>
        <p:spPr>
          <a:xfrm>
            <a:off x="762000" y="2057400"/>
            <a:ext cx="7010400" cy="1447800"/>
          </a:xfrm>
        </p:spPr>
        <p:txBody>
          <a:bodyPr/>
          <a:lstStyle/>
          <a:p>
            <a:r>
              <a:rPr lang="en-US" sz="3600" dirty="0"/>
              <a:t>Ticks and Tickborne Diseases</a:t>
            </a:r>
          </a:p>
        </p:txBody>
      </p:sp>
      <p:sp>
        <p:nvSpPr>
          <p:cNvPr id="2130" name="Rectangle 82"/>
          <p:cNvSpPr>
            <a:spLocks noGrp="1" noChangeArrowheads="1"/>
          </p:cNvSpPr>
          <p:nvPr>
            <p:ph type="subTitle" idx="1"/>
          </p:nvPr>
        </p:nvSpPr>
        <p:spPr/>
        <p:txBody>
          <a:bodyPr/>
          <a:lstStyle/>
          <a:p>
            <a:r>
              <a:rPr lang="en-US" dirty="0"/>
              <a:t>Danielle </a:t>
            </a:r>
            <a:r>
              <a:rPr lang="en-US" dirty="0" err="1"/>
              <a:t>Buttke</a:t>
            </a:r>
            <a:r>
              <a:rPr lang="en-US" dirty="0"/>
              <a:t>, DVM, PhD, MPH, DACVPM Acting Chief, Epidemiology Branch, Office of Public Health and </a:t>
            </a:r>
          </a:p>
          <a:p>
            <a:r>
              <a:rPr lang="en-US" dirty="0"/>
              <a:t>One Health Coordinator, Wildlife Health Branch</a:t>
            </a:r>
          </a:p>
        </p:txBody>
      </p:sp>
      <p:pic>
        <p:nvPicPr>
          <p:cNvPr id="2079" name="Picture 31" descr="ah_large_shaded_4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4588" y="609600"/>
            <a:ext cx="992187" cy="1295400"/>
          </a:xfrm>
          <a:prstGeom prst="rect">
            <a:avLst/>
          </a:prstGeom>
          <a:noFill/>
          <a:extLst>
            <a:ext uri="{909E8E84-426E-40DD-AFC4-6F175D3DCCD1}">
              <a14:hiddenFill xmlns:a14="http://schemas.microsoft.com/office/drawing/2010/main">
                <a:solidFill>
                  <a:srgbClr val="FFFFFF"/>
                </a:solidFill>
              </a14:hiddenFill>
            </a:ext>
          </a:extLst>
        </p:spPr>
      </p:pic>
      <p:sp>
        <p:nvSpPr>
          <p:cNvPr id="2080" name="Text Box 32"/>
          <p:cNvSpPr txBox="1">
            <a:spLocks noChangeArrowheads="1"/>
          </p:cNvSpPr>
          <p:nvPr/>
        </p:nvSpPr>
        <p:spPr bwMode="auto">
          <a:xfrm>
            <a:off x="609600" y="609600"/>
            <a:ext cx="472437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effectLst>
                  <a:outerShdw blurRad="38100" dist="38100" dir="2700000" algn="tl">
                    <a:srgbClr val="000000"/>
                  </a:outerShdw>
                </a:effectLst>
                <a:latin typeface="Frutiger LT Std 55 Roman" pitchFamily="34" charset="0"/>
              </a:rPr>
              <a:t>National Park Service</a:t>
            </a:r>
          </a:p>
          <a:p>
            <a:r>
              <a:rPr lang="en-US" dirty="0">
                <a:effectLst>
                  <a:outerShdw blurRad="38100" dist="38100" dir="2700000" algn="tl">
                    <a:srgbClr val="000000"/>
                  </a:outerShdw>
                </a:effectLst>
                <a:latin typeface="Frutiger LT Std 55 Roman" pitchFamily="34" charset="0"/>
              </a:rPr>
              <a:t>U.S. Department of the Interior</a:t>
            </a:r>
          </a:p>
          <a:p>
            <a:endParaRPr lang="en-US" sz="900" dirty="0">
              <a:effectLst>
                <a:outerShdw blurRad="38100" dist="38100" dir="2700000" algn="tl">
                  <a:srgbClr val="000000"/>
                </a:outerShdw>
              </a:effectLst>
              <a:latin typeface="Frutiger LT Std 55 Roman" pitchFamily="34" charset="0"/>
            </a:endParaRPr>
          </a:p>
          <a:p>
            <a:r>
              <a:rPr lang="en-US" dirty="0">
                <a:effectLst>
                  <a:outerShdw blurRad="38100" dist="38100" dir="2700000" algn="tl">
                    <a:srgbClr val="000000"/>
                  </a:outerShdw>
                </a:effectLst>
                <a:latin typeface="Frutiger LT Std 55 Roman" pitchFamily="34" charset="0"/>
              </a:rPr>
              <a:t>Natural Resource Stewardship and Science</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Ixodes scapularis </a:t>
            </a:r>
          </a:p>
        </p:txBody>
      </p:sp>
      <p:sp>
        <p:nvSpPr>
          <p:cNvPr id="3" name="Content Placeholder 2"/>
          <p:cNvSpPr>
            <a:spLocks noGrp="1"/>
          </p:cNvSpPr>
          <p:nvPr>
            <p:ph idx="1"/>
          </p:nvPr>
        </p:nvSpPr>
        <p:spPr>
          <a:xfrm>
            <a:off x="609600" y="1219200"/>
            <a:ext cx="7848600" cy="4953000"/>
          </a:xfrm>
        </p:spPr>
        <p:txBody>
          <a:bodyPr/>
          <a:lstStyle/>
          <a:p>
            <a:r>
              <a:rPr lang="en-US" dirty="0"/>
              <a:t>Blacklegged tick</a:t>
            </a:r>
          </a:p>
          <a:p>
            <a:r>
              <a:rPr lang="en-US" dirty="0"/>
              <a:t>Transmits</a:t>
            </a:r>
          </a:p>
          <a:p>
            <a:pPr lvl="1"/>
            <a:r>
              <a:rPr lang="en-US" sz="2000" dirty="0"/>
              <a:t>Lyme disease (</a:t>
            </a:r>
            <a:r>
              <a:rPr lang="en-US" sz="2000" i="1" dirty="0" err="1"/>
              <a:t>Borrelia</a:t>
            </a:r>
            <a:r>
              <a:rPr lang="en-US" sz="2000" i="1" dirty="0"/>
              <a:t> </a:t>
            </a:r>
            <a:r>
              <a:rPr lang="en-US" sz="2000" i="1" dirty="0" err="1"/>
              <a:t>burgdorferi</a:t>
            </a:r>
            <a:r>
              <a:rPr lang="en-US" sz="2000" dirty="0"/>
              <a:t>)</a:t>
            </a:r>
          </a:p>
          <a:p>
            <a:pPr lvl="1"/>
            <a:r>
              <a:rPr lang="en-US" sz="2000" i="1" dirty="0" err="1"/>
              <a:t>Borrelia</a:t>
            </a:r>
            <a:r>
              <a:rPr lang="en-US" sz="2000" i="1" dirty="0"/>
              <a:t> </a:t>
            </a:r>
            <a:r>
              <a:rPr lang="en-US" sz="2000" i="1" dirty="0" err="1"/>
              <a:t>miyamotoi</a:t>
            </a:r>
            <a:endParaRPr lang="en-US" sz="2000" i="1" dirty="0"/>
          </a:p>
          <a:p>
            <a:pPr lvl="1"/>
            <a:r>
              <a:rPr lang="en-US" sz="2000" i="1" dirty="0" err="1"/>
              <a:t>Borrelia</a:t>
            </a:r>
            <a:r>
              <a:rPr lang="en-US" sz="2000" i="1" dirty="0"/>
              <a:t> </a:t>
            </a:r>
            <a:r>
              <a:rPr lang="en-US" sz="2000" i="1" dirty="0" err="1"/>
              <a:t>mayonii</a:t>
            </a:r>
            <a:endParaRPr lang="en-US" sz="2000" i="1" dirty="0"/>
          </a:p>
          <a:p>
            <a:pPr lvl="1"/>
            <a:r>
              <a:rPr lang="en-US" sz="2000" dirty="0"/>
              <a:t>Anaplasmosis </a:t>
            </a:r>
          </a:p>
          <a:p>
            <a:pPr lvl="1"/>
            <a:r>
              <a:rPr lang="en-US" sz="2000" dirty="0"/>
              <a:t>Babesiosis </a:t>
            </a:r>
          </a:p>
          <a:p>
            <a:pPr lvl="1"/>
            <a:r>
              <a:rPr lang="en-US" sz="2000" dirty="0"/>
              <a:t>Powassan disease</a:t>
            </a:r>
          </a:p>
          <a:p>
            <a:pPr lvl="1"/>
            <a:r>
              <a:rPr lang="en-US" sz="2000" dirty="0"/>
              <a:t>Probable vector for Ehrlichia muris-like (EML)</a:t>
            </a:r>
          </a:p>
          <a:p>
            <a:r>
              <a:rPr lang="en-US" dirty="0"/>
              <a:t>Attach for 3-5 days</a:t>
            </a:r>
          </a:p>
          <a:p>
            <a:r>
              <a:rPr lang="en-US" dirty="0"/>
              <a:t>Must feed 24-48 hours to transmit Lyme disease, and at least 12-24 hours to transmit </a:t>
            </a:r>
            <a:r>
              <a:rPr lang="en-US" dirty="0" err="1"/>
              <a:t>anaplasmosis</a:t>
            </a:r>
            <a:r>
              <a:rPr lang="en-US" dirty="0"/>
              <a:t>  </a:t>
            </a:r>
          </a:p>
          <a:p>
            <a:pPr marL="0" indent="0">
              <a:buNone/>
            </a:pPr>
            <a:endParaRPr lang="en-US" dirty="0"/>
          </a:p>
          <a:p>
            <a:pPr marL="0" indent="0">
              <a:buNone/>
            </a:pPr>
            <a:r>
              <a:rPr lang="en-US" dirty="0"/>
              <a:t>      </a:t>
            </a:r>
          </a:p>
          <a:p>
            <a:pPr marL="0" indent="0">
              <a:buNone/>
            </a:pPr>
            <a:endParaRPr lang="en-US" dirty="0"/>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5007" y="762000"/>
            <a:ext cx="3057993"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200" y="6475511"/>
            <a:ext cx="4876800" cy="307777"/>
          </a:xfrm>
          <a:prstGeom prst="rect">
            <a:avLst/>
          </a:prstGeom>
          <a:noFill/>
        </p:spPr>
        <p:txBody>
          <a:bodyPr wrap="square" rtlCol="0">
            <a:spAutoFit/>
          </a:bodyPr>
          <a:lstStyle/>
          <a:p>
            <a:r>
              <a:rPr lang="en-US" sz="1400" dirty="0"/>
              <a:t>Image: http://www.cdc.gov/ticks/geographic_distribution.html</a:t>
            </a:r>
          </a:p>
        </p:txBody>
      </p:sp>
    </p:spTree>
    <p:extLst>
      <p:ext uri="{BB962C8B-B14F-4D97-AF65-F5344CB8AC3E}">
        <p14:creationId xmlns:p14="http://schemas.microsoft.com/office/powerpoint/2010/main" val="3180367939"/>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Ixodes scapularis </a:t>
            </a:r>
          </a:p>
        </p:txBody>
      </p:sp>
      <p:sp>
        <p:nvSpPr>
          <p:cNvPr id="3" name="Content Placeholder 2"/>
          <p:cNvSpPr>
            <a:spLocks noGrp="1"/>
          </p:cNvSpPr>
          <p:nvPr>
            <p:ph idx="1"/>
          </p:nvPr>
        </p:nvSpPr>
        <p:spPr>
          <a:xfrm>
            <a:off x="609600" y="1219200"/>
            <a:ext cx="7848600" cy="4953000"/>
          </a:xfrm>
        </p:spPr>
        <p:txBody>
          <a:bodyPr/>
          <a:lstStyle/>
          <a:p>
            <a:r>
              <a:rPr lang="en-US" dirty="0"/>
              <a:t>Blacklegged tick</a:t>
            </a:r>
          </a:p>
          <a:p>
            <a:r>
              <a:rPr lang="en-US" dirty="0"/>
              <a:t>Transmits</a:t>
            </a:r>
          </a:p>
          <a:p>
            <a:pPr lvl="1"/>
            <a:r>
              <a:rPr lang="en-US" sz="2000" dirty="0"/>
              <a:t>Lyme disease (</a:t>
            </a:r>
            <a:r>
              <a:rPr lang="en-US" sz="2000" i="1" dirty="0" err="1"/>
              <a:t>Borrelia</a:t>
            </a:r>
            <a:r>
              <a:rPr lang="en-US" sz="2000" i="1" dirty="0"/>
              <a:t> </a:t>
            </a:r>
            <a:r>
              <a:rPr lang="en-US" sz="2000" i="1" dirty="0" err="1"/>
              <a:t>burgdorferi</a:t>
            </a:r>
            <a:r>
              <a:rPr lang="en-US" sz="2000" dirty="0"/>
              <a:t>)</a:t>
            </a:r>
          </a:p>
          <a:p>
            <a:pPr lvl="1"/>
            <a:r>
              <a:rPr lang="en-US" sz="2000" i="1" dirty="0" err="1"/>
              <a:t>Borrelia</a:t>
            </a:r>
            <a:r>
              <a:rPr lang="en-US" sz="2000" i="1" dirty="0"/>
              <a:t> </a:t>
            </a:r>
            <a:r>
              <a:rPr lang="en-US" sz="2000" i="1" dirty="0" err="1"/>
              <a:t>miyamotoi</a:t>
            </a:r>
            <a:endParaRPr lang="en-US" sz="2000" i="1" dirty="0"/>
          </a:p>
          <a:p>
            <a:pPr lvl="1"/>
            <a:r>
              <a:rPr lang="en-US" sz="2000" i="1" dirty="0" err="1"/>
              <a:t>Borrelia</a:t>
            </a:r>
            <a:r>
              <a:rPr lang="en-US" sz="2000" i="1" dirty="0"/>
              <a:t> </a:t>
            </a:r>
            <a:r>
              <a:rPr lang="en-US" sz="2000" i="1" dirty="0" err="1"/>
              <a:t>mayonii</a:t>
            </a:r>
            <a:endParaRPr lang="en-US" sz="2000" i="1" dirty="0"/>
          </a:p>
          <a:p>
            <a:pPr lvl="1"/>
            <a:r>
              <a:rPr lang="en-US" sz="2000" dirty="0"/>
              <a:t>Anaplasmosis </a:t>
            </a:r>
          </a:p>
          <a:p>
            <a:pPr lvl="1"/>
            <a:r>
              <a:rPr lang="en-US" sz="2000" dirty="0"/>
              <a:t>Babesiosis </a:t>
            </a:r>
          </a:p>
          <a:p>
            <a:pPr lvl="1"/>
            <a:r>
              <a:rPr lang="en-US" sz="2000" dirty="0"/>
              <a:t>Powassan disease</a:t>
            </a:r>
          </a:p>
          <a:p>
            <a:pPr lvl="1"/>
            <a:r>
              <a:rPr lang="en-US" sz="2000" dirty="0"/>
              <a:t>Probable vector for Ehrlichia muris-like (EML)</a:t>
            </a:r>
          </a:p>
          <a:p>
            <a:r>
              <a:rPr lang="en-US" dirty="0"/>
              <a:t>Attach for 3-5 days</a:t>
            </a:r>
          </a:p>
          <a:p>
            <a:r>
              <a:rPr lang="en-US" dirty="0"/>
              <a:t>Must feed 24-48 hours to transmit Lyme disease, and at least 12-24 hours to transmit </a:t>
            </a:r>
            <a:r>
              <a:rPr lang="en-US" dirty="0" err="1"/>
              <a:t>anaplasmosis</a:t>
            </a:r>
            <a:r>
              <a:rPr lang="en-US" dirty="0"/>
              <a:t>  </a:t>
            </a:r>
          </a:p>
          <a:p>
            <a:pPr marL="0" indent="0">
              <a:buNone/>
            </a:pPr>
            <a:endParaRPr lang="en-US" dirty="0"/>
          </a:p>
          <a:p>
            <a:pPr marL="0" indent="0">
              <a:buNone/>
            </a:pPr>
            <a:r>
              <a:rPr lang="en-US" dirty="0"/>
              <a:t>      </a:t>
            </a:r>
          </a:p>
          <a:p>
            <a:pPr marL="0" indent="0">
              <a:buNone/>
            </a:pPr>
            <a:endParaRPr lang="en-US" dirty="0"/>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5007" y="762000"/>
            <a:ext cx="3057993"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200" y="6475511"/>
            <a:ext cx="4876800" cy="307777"/>
          </a:xfrm>
          <a:prstGeom prst="rect">
            <a:avLst/>
          </a:prstGeom>
          <a:noFill/>
        </p:spPr>
        <p:txBody>
          <a:bodyPr wrap="square" rtlCol="0">
            <a:spAutoFit/>
          </a:bodyPr>
          <a:lstStyle/>
          <a:p>
            <a:r>
              <a:rPr lang="en-US" sz="1400" dirty="0"/>
              <a:t>Image: http://www.cdc.gov/ticks/geographic_distribution.html</a:t>
            </a:r>
          </a:p>
        </p:txBody>
      </p:sp>
      <p:sp>
        <p:nvSpPr>
          <p:cNvPr id="6" name="Left Brace 5"/>
          <p:cNvSpPr/>
          <p:nvPr/>
        </p:nvSpPr>
        <p:spPr bwMode="auto">
          <a:xfrm>
            <a:off x="792481" y="2209800"/>
            <a:ext cx="350519" cy="914400"/>
          </a:xfrm>
          <a:prstGeom prst="leftBrace">
            <a:avLst/>
          </a:prstGeom>
          <a:noFill/>
          <a:ln w="539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57889361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Blacklegged Tick Distribution</a:t>
            </a:r>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8854" y="1600200"/>
            <a:ext cx="755009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6200" y="6475511"/>
            <a:ext cx="4876800" cy="307777"/>
          </a:xfrm>
          <a:prstGeom prst="rect">
            <a:avLst/>
          </a:prstGeom>
          <a:noFill/>
        </p:spPr>
        <p:txBody>
          <a:bodyPr wrap="square" rtlCol="0">
            <a:spAutoFit/>
          </a:bodyPr>
          <a:lstStyle/>
          <a:p>
            <a:r>
              <a:rPr lang="en-US" sz="1400" dirty="0"/>
              <a:t>Image: http://www.cdc.gov/ticks/geographic_distribution.html</a:t>
            </a:r>
          </a:p>
        </p:txBody>
      </p:sp>
    </p:spTree>
    <p:extLst>
      <p:ext uri="{BB962C8B-B14F-4D97-AF65-F5344CB8AC3E}">
        <p14:creationId xmlns:p14="http://schemas.microsoft.com/office/powerpoint/2010/main" val="3261951501"/>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Blacklegged Tick Habitat</a:t>
            </a:r>
          </a:p>
        </p:txBody>
      </p:sp>
      <p:sp>
        <p:nvSpPr>
          <p:cNvPr id="3" name="Content Placeholder 2"/>
          <p:cNvSpPr>
            <a:spLocks noGrp="1"/>
          </p:cNvSpPr>
          <p:nvPr>
            <p:ph idx="1"/>
          </p:nvPr>
        </p:nvSpPr>
        <p:spPr>
          <a:xfrm>
            <a:off x="609600" y="1371600"/>
            <a:ext cx="7848600" cy="4572000"/>
          </a:xfrm>
        </p:spPr>
        <p:txBody>
          <a:bodyPr/>
          <a:lstStyle/>
          <a:p>
            <a:r>
              <a:rPr lang="en-US" dirty="0"/>
              <a:t>Live in wooded, brushy areas</a:t>
            </a:r>
          </a:p>
          <a:p>
            <a:r>
              <a:rPr lang="en-US" dirty="0"/>
              <a:t>Need humidity to survive- stays near leaf litter </a:t>
            </a:r>
          </a:p>
          <a:p>
            <a:r>
              <a:rPr lang="en-US" dirty="0"/>
              <a:t>Host preference based on life stage</a:t>
            </a:r>
          </a:p>
          <a:p>
            <a:pPr marL="0" indent="0">
              <a:buNone/>
            </a:pPr>
            <a:endParaRPr lang="en-US" dirty="0"/>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5" name="Picture 4" descr="\\cdc\project\NCEZID_FTCL_GIS_L\NPS_deer_cull\Trail Pics\Catocti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5837" y="3429000"/>
            <a:ext cx="3871595" cy="2505075"/>
          </a:xfrm>
          <a:prstGeom prst="rect">
            <a:avLst/>
          </a:prstGeom>
          <a:noFill/>
          <a:ln>
            <a:noFill/>
          </a:ln>
        </p:spPr>
      </p:pic>
      <p:pic>
        <p:nvPicPr>
          <p:cNvPr id="6" name="Picture 5" descr="\\cdc\project\NCEZID_FTCL_GIS_L\NPS_deer_cull\Trail Pics\PRWI17.jpg"/>
          <p:cNvPicPr/>
          <p:nvPr/>
        </p:nvPicPr>
        <p:blipFill>
          <a:blip r:embed="rId3">
            <a:extLst>
              <a:ext uri="{28A0092B-C50C-407E-A947-70E740481C1C}">
                <a14:useLocalDpi xmlns:a14="http://schemas.microsoft.com/office/drawing/2010/main" val="0"/>
              </a:ext>
            </a:extLst>
          </a:blip>
          <a:srcRect/>
          <a:stretch>
            <a:fillRect/>
          </a:stretch>
        </p:blipFill>
        <p:spPr bwMode="auto">
          <a:xfrm>
            <a:off x="609601" y="3442138"/>
            <a:ext cx="4114800" cy="2491937"/>
          </a:xfrm>
          <a:prstGeom prst="rect">
            <a:avLst/>
          </a:prstGeom>
          <a:noFill/>
          <a:ln>
            <a:noFill/>
          </a:ln>
        </p:spPr>
      </p:pic>
    </p:spTree>
    <p:extLst>
      <p:ext uri="{BB962C8B-B14F-4D97-AF65-F5344CB8AC3E}">
        <p14:creationId xmlns:p14="http://schemas.microsoft.com/office/powerpoint/2010/main" val="1654964701"/>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Life Stages of Blacklegged Tick</a:t>
            </a:r>
          </a:p>
        </p:txBody>
      </p:sp>
      <p:sp>
        <p:nvSpPr>
          <p:cNvPr id="4" name="Footer Placeholder 3"/>
          <p:cNvSpPr>
            <a:spLocks noGrp="1"/>
          </p:cNvSpPr>
          <p:nvPr>
            <p:ph type="ftr" sz="quarter" idx="11"/>
          </p:nvPr>
        </p:nvSpPr>
        <p:spPr/>
        <p:txBody>
          <a:bodyPr/>
          <a:lstStyle/>
          <a:p>
            <a:r>
              <a:rPr lang="en-US" dirty="0"/>
              <a:t>E X P E R I E N C E    Y O U R    A M E R I C A ™</a:t>
            </a:r>
          </a:p>
        </p:txBody>
      </p:sp>
      <p:sp>
        <p:nvSpPr>
          <p:cNvPr id="9" name="TextBox 8"/>
          <p:cNvSpPr txBox="1"/>
          <p:nvPr/>
        </p:nvSpPr>
        <p:spPr>
          <a:xfrm>
            <a:off x="228600" y="6400800"/>
            <a:ext cx="4495800" cy="276999"/>
          </a:xfrm>
          <a:prstGeom prst="rect">
            <a:avLst/>
          </a:prstGeom>
          <a:noFill/>
        </p:spPr>
        <p:txBody>
          <a:bodyPr wrap="square" rtlCol="0">
            <a:spAutoFit/>
          </a:bodyPr>
          <a:lstStyle/>
          <a:p>
            <a:r>
              <a:rPr lang="en-US" sz="1200" dirty="0"/>
              <a:t>Image: http://www.tickencounter.org/tick_identification/deer_tick#top</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7696200" cy="4346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908544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Blacklegged tick – two clades</a:t>
            </a:r>
          </a:p>
        </p:txBody>
      </p:sp>
      <p:sp>
        <p:nvSpPr>
          <p:cNvPr id="3" name="Content Placeholder 2"/>
          <p:cNvSpPr>
            <a:spLocks noGrp="1"/>
          </p:cNvSpPr>
          <p:nvPr>
            <p:ph idx="1"/>
          </p:nvPr>
        </p:nvSpPr>
        <p:spPr>
          <a:xfrm>
            <a:off x="609600" y="1676400"/>
            <a:ext cx="4953000" cy="4572000"/>
          </a:xfrm>
        </p:spPr>
        <p:txBody>
          <a:bodyPr/>
          <a:lstStyle/>
          <a:p>
            <a:r>
              <a:rPr lang="en-US" dirty="0"/>
              <a:t>Northern ticks </a:t>
            </a:r>
          </a:p>
          <a:p>
            <a:pPr lvl="1"/>
            <a:r>
              <a:rPr lang="en-US" dirty="0"/>
              <a:t>2-year life cycle </a:t>
            </a:r>
          </a:p>
          <a:p>
            <a:pPr lvl="1"/>
            <a:r>
              <a:rPr lang="en-US" dirty="0"/>
              <a:t>Feed primarily on mammals and birds</a:t>
            </a:r>
          </a:p>
          <a:p>
            <a:r>
              <a:rPr lang="en-US" dirty="0"/>
              <a:t>Southern ticks</a:t>
            </a:r>
          </a:p>
          <a:p>
            <a:pPr lvl="1"/>
            <a:r>
              <a:rPr lang="en-US" dirty="0"/>
              <a:t>1 year lifecycles or less depending on environmental conditions</a:t>
            </a:r>
          </a:p>
          <a:p>
            <a:pPr lvl="1"/>
            <a:r>
              <a:rPr lang="en-US" dirty="0"/>
              <a:t>Feed primarily on lizards</a:t>
            </a:r>
          </a:p>
          <a:p>
            <a:pPr lvl="1"/>
            <a:r>
              <a:rPr lang="en-US" dirty="0"/>
              <a:t>Nymphs rarely bite humans</a:t>
            </a:r>
          </a:p>
        </p:txBody>
      </p:sp>
      <p:sp>
        <p:nvSpPr>
          <p:cNvPr id="4" name="Footer Placeholder 3"/>
          <p:cNvSpPr>
            <a:spLocks noGrp="1"/>
          </p:cNvSpPr>
          <p:nvPr>
            <p:ph type="ftr" sz="quarter" idx="11"/>
          </p:nvPr>
        </p:nvSpPr>
        <p:spPr/>
        <p:txBody>
          <a:bodyPr/>
          <a:lstStyle/>
          <a:p>
            <a:r>
              <a:rPr lang="en-US"/>
              <a:t>E X P E R I E N C E    Y O U R    A M E R I C A ™</a:t>
            </a:r>
            <a:endParaRPr lang="en-US" dirty="0"/>
          </a:p>
        </p:txBody>
      </p:sp>
      <p:pic>
        <p:nvPicPr>
          <p:cNvPr id="1026" name="Picture 2" descr="Image result for ticks on fence lizar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903" b="23075"/>
          <a:stretch/>
        </p:blipFill>
        <p:spPr bwMode="auto">
          <a:xfrm>
            <a:off x="5330825" y="4603532"/>
            <a:ext cx="3355975" cy="16869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icks on mous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635"/>
          <a:stretch/>
        </p:blipFill>
        <p:spPr bwMode="auto">
          <a:xfrm>
            <a:off x="5334000" y="1371600"/>
            <a:ext cx="3264977" cy="2382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93804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7848600" cy="685800"/>
          </a:xfrm>
        </p:spPr>
        <p:txBody>
          <a:bodyPr/>
          <a:lstStyle/>
          <a:p>
            <a:r>
              <a:rPr lang="en-US" dirty="0"/>
              <a:t>Blacklegged Ticks - Nymphs</a:t>
            </a:r>
          </a:p>
        </p:txBody>
      </p:sp>
      <p:sp>
        <p:nvSpPr>
          <p:cNvPr id="3" name="Content Placeholder 2"/>
          <p:cNvSpPr>
            <a:spLocks noGrp="1"/>
          </p:cNvSpPr>
          <p:nvPr>
            <p:ph idx="1"/>
          </p:nvPr>
        </p:nvSpPr>
        <p:spPr>
          <a:xfrm>
            <a:off x="609600" y="1447800"/>
            <a:ext cx="6019800" cy="4572000"/>
          </a:xfrm>
        </p:spPr>
        <p:txBody>
          <a:bodyPr/>
          <a:lstStyle/>
          <a:p>
            <a:r>
              <a:rPr lang="en-US" dirty="0">
                <a:effectLst>
                  <a:outerShdw blurRad="38100" dist="38100" dir="2700000" algn="tl">
                    <a:srgbClr val="000000">
                      <a:alpha val="43137"/>
                    </a:srgbClr>
                  </a:outerShdw>
                </a:effectLst>
              </a:rPr>
              <a:t>Mostly likely to transmit tick-borne disease to humans </a:t>
            </a:r>
          </a:p>
          <a:p>
            <a:r>
              <a:rPr lang="en-US" dirty="0">
                <a:effectLst>
                  <a:outerShdw blurRad="38100" dist="38100" dir="2700000" algn="tl">
                    <a:srgbClr val="000000">
                      <a:alpha val="43137"/>
                    </a:srgbClr>
                  </a:outerShdw>
                </a:effectLst>
              </a:rPr>
              <a:t>Small! (about the size of a poppy seed or freckle) </a:t>
            </a:r>
          </a:p>
          <a:p>
            <a:r>
              <a:rPr lang="en-US" dirty="0">
                <a:effectLst>
                  <a:outerShdw blurRad="38100" dist="38100" dir="2700000" algn="tl">
                    <a:srgbClr val="000000">
                      <a:alpha val="43137"/>
                    </a:srgbClr>
                  </a:outerShdw>
                </a:effectLst>
              </a:rPr>
              <a:t>Harder to detect and remove</a:t>
            </a:r>
          </a:p>
          <a:p>
            <a:r>
              <a:rPr lang="en-US" dirty="0">
                <a:effectLst>
                  <a:outerShdw blurRad="38100" dist="38100" dir="2700000" algn="tl">
                    <a:srgbClr val="000000">
                      <a:alpha val="43137"/>
                    </a:srgbClr>
                  </a:outerShdw>
                </a:effectLst>
              </a:rPr>
              <a:t>Most active May through July</a:t>
            </a:r>
          </a:p>
          <a:p>
            <a:r>
              <a:rPr lang="en-US" dirty="0">
                <a:effectLst>
                  <a:outerShdw blurRad="38100" dist="38100" dir="2700000" algn="tl">
                    <a:srgbClr val="000000">
                      <a:alpha val="43137"/>
                    </a:srgbClr>
                  </a:outerShdw>
                </a:effectLst>
              </a:rPr>
              <a:t>Feed on white-footed mice, chipmunks, lizards and birds </a:t>
            </a:r>
          </a:p>
          <a:p>
            <a:endParaRPr lang="en-US" dirty="0">
              <a:effectLst>
                <a:outerShdw blurRad="38100" dist="38100" dir="2700000" algn="tl">
                  <a:srgbClr val="000000">
                    <a:alpha val="43137"/>
                  </a:srgbClr>
                </a:outerShdw>
              </a:effectLst>
            </a:endParaRPr>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895600"/>
            <a:ext cx="289479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Up Arrow 5"/>
          <p:cNvSpPr/>
          <p:nvPr/>
        </p:nvSpPr>
        <p:spPr bwMode="auto">
          <a:xfrm>
            <a:off x="7073697" y="4267200"/>
            <a:ext cx="380595" cy="1066800"/>
          </a:xfrm>
          <a:prstGeom prst="up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7" name="Down Arrow 6"/>
          <p:cNvSpPr/>
          <p:nvPr/>
        </p:nvSpPr>
        <p:spPr bwMode="auto">
          <a:xfrm>
            <a:off x="7023708" y="2438400"/>
            <a:ext cx="291492" cy="14097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8" name="TextBox 7"/>
          <p:cNvSpPr txBox="1"/>
          <p:nvPr/>
        </p:nvSpPr>
        <p:spPr>
          <a:xfrm>
            <a:off x="152400" y="6443990"/>
            <a:ext cx="4800600" cy="261610"/>
          </a:xfrm>
          <a:prstGeom prst="rect">
            <a:avLst/>
          </a:prstGeom>
          <a:noFill/>
        </p:spPr>
        <p:txBody>
          <a:bodyPr wrap="square" rtlCol="0">
            <a:spAutoFit/>
          </a:bodyPr>
          <a:lstStyle/>
          <a:p>
            <a:r>
              <a:rPr lang="en-US" sz="1100" dirty="0"/>
              <a:t>http://www.ct.gov/caes/lib/caes/documents/special_features/tickhandbook.pdf</a:t>
            </a:r>
          </a:p>
        </p:txBody>
      </p:sp>
    </p:spTree>
    <p:extLst>
      <p:ext uri="{BB962C8B-B14F-4D97-AF65-F5344CB8AC3E}">
        <p14:creationId xmlns:p14="http://schemas.microsoft.com/office/powerpoint/2010/main" val="84957039"/>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E X P E R I E N C E    Y O U R    A M E R I C A ™</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742" y="990600"/>
            <a:ext cx="8630458" cy="4728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1000" y="6477000"/>
            <a:ext cx="4267200" cy="261610"/>
          </a:xfrm>
          <a:prstGeom prst="rect">
            <a:avLst/>
          </a:prstGeom>
          <a:noFill/>
        </p:spPr>
        <p:txBody>
          <a:bodyPr wrap="square" rtlCol="0">
            <a:spAutoFit/>
          </a:bodyPr>
          <a:lstStyle/>
          <a:p>
            <a:r>
              <a:rPr lang="en-US" sz="1100" dirty="0"/>
              <a:t>Image: http://www.tickencounter.org/tick_notes/may_poppy_seeds</a:t>
            </a:r>
          </a:p>
        </p:txBody>
      </p:sp>
      <p:sp>
        <p:nvSpPr>
          <p:cNvPr id="6" name="Down Arrow 5"/>
          <p:cNvSpPr/>
          <p:nvPr/>
        </p:nvSpPr>
        <p:spPr bwMode="auto">
          <a:xfrm>
            <a:off x="4533900" y="431800"/>
            <a:ext cx="685800" cy="1447800"/>
          </a:xfrm>
          <a:prstGeom prst="downArrow">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21482270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Amblyomma americanum </a:t>
            </a:r>
          </a:p>
        </p:txBody>
      </p:sp>
      <p:sp>
        <p:nvSpPr>
          <p:cNvPr id="3" name="Content Placeholder 2"/>
          <p:cNvSpPr>
            <a:spLocks noGrp="1"/>
          </p:cNvSpPr>
          <p:nvPr>
            <p:ph idx="1"/>
          </p:nvPr>
        </p:nvSpPr>
        <p:spPr/>
        <p:txBody>
          <a:bodyPr/>
          <a:lstStyle/>
          <a:p>
            <a:r>
              <a:rPr lang="en-US" dirty="0"/>
              <a:t>Lone Star Tick 	</a:t>
            </a:r>
          </a:p>
          <a:p>
            <a:r>
              <a:rPr lang="en-US" dirty="0"/>
              <a:t>Transmits</a:t>
            </a:r>
          </a:p>
          <a:p>
            <a:pPr lvl="1"/>
            <a:r>
              <a:rPr lang="en-US" i="1" dirty="0"/>
              <a:t>Ehrlichia chaffeenis </a:t>
            </a:r>
          </a:p>
          <a:p>
            <a:pPr lvl="1"/>
            <a:r>
              <a:rPr lang="en-US" i="1" dirty="0"/>
              <a:t>Ehrlichia ewingii</a:t>
            </a:r>
          </a:p>
          <a:p>
            <a:pPr lvl="1"/>
            <a:r>
              <a:rPr lang="en-US" dirty="0"/>
              <a:t>Tularemia </a:t>
            </a:r>
          </a:p>
          <a:p>
            <a:pPr lvl="1"/>
            <a:r>
              <a:rPr lang="en-US" dirty="0"/>
              <a:t>STARI (Southern Tick-Associated Rash Illness)</a:t>
            </a:r>
          </a:p>
          <a:p>
            <a:pPr lvl="1"/>
            <a:r>
              <a:rPr lang="en-US" dirty="0"/>
              <a:t>Heartland virus????  Bourbon virus????</a:t>
            </a:r>
          </a:p>
          <a:p>
            <a:pPr lvl="1"/>
            <a:r>
              <a:rPr lang="en-US" dirty="0"/>
              <a:t>Meat allergy </a:t>
            </a:r>
          </a:p>
          <a:p>
            <a:r>
              <a:rPr lang="en-US" dirty="0"/>
              <a:t>Adult female has a white dot (lone star) on back </a:t>
            </a:r>
          </a:p>
          <a:p>
            <a:r>
              <a:rPr lang="en-US" dirty="0"/>
              <a:t>Nymphs and female adults are most likely to bite and most active in May and June</a:t>
            </a:r>
          </a:p>
          <a:p>
            <a:endParaRPr lang="en-US" dirty="0"/>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371600"/>
            <a:ext cx="2590800" cy="219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6200" y="6475511"/>
            <a:ext cx="4876800" cy="307777"/>
          </a:xfrm>
          <a:prstGeom prst="rect">
            <a:avLst/>
          </a:prstGeom>
          <a:noFill/>
        </p:spPr>
        <p:txBody>
          <a:bodyPr wrap="square" rtlCol="0">
            <a:spAutoFit/>
          </a:bodyPr>
          <a:lstStyle/>
          <a:p>
            <a:r>
              <a:rPr lang="en-US" sz="1400" dirty="0"/>
              <a:t>Image: http://www.cdc.gov/ticks/geographic_distribution.html</a:t>
            </a:r>
          </a:p>
        </p:txBody>
      </p:sp>
    </p:spTree>
    <p:extLst>
      <p:ext uri="{BB962C8B-B14F-4D97-AF65-F5344CB8AC3E}">
        <p14:creationId xmlns:p14="http://schemas.microsoft.com/office/powerpoint/2010/main" val="260440327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Lone Star Tick Distribution </a:t>
            </a:r>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8854" y="1600200"/>
            <a:ext cx="755009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6200" y="6475511"/>
            <a:ext cx="4876800" cy="307777"/>
          </a:xfrm>
          <a:prstGeom prst="rect">
            <a:avLst/>
          </a:prstGeom>
          <a:noFill/>
        </p:spPr>
        <p:txBody>
          <a:bodyPr wrap="square" rtlCol="0">
            <a:spAutoFit/>
          </a:bodyPr>
          <a:lstStyle/>
          <a:p>
            <a:r>
              <a:rPr lang="en-US" sz="1400" dirty="0"/>
              <a:t>Image: http://www.cdc.gov/ticks/geographic_distribution.html</a:t>
            </a:r>
          </a:p>
        </p:txBody>
      </p:sp>
    </p:spTree>
    <p:extLst>
      <p:ext uri="{BB962C8B-B14F-4D97-AF65-F5344CB8AC3E}">
        <p14:creationId xmlns:p14="http://schemas.microsoft.com/office/powerpoint/2010/main" val="388943323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E X P E R I E N C E    Y O U R    A M E R I C A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071" y="0"/>
            <a:ext cx="11563471" cy="6858000"/>
          </a:xfrm>
          <a:prstGeom prst="rect">
            <a:avLst/>
          </a:prstGeom>
        </p:spPr>
      </p:pic>
      <p:sp>
        <p:nvSpPr>
          <p:cNvPr id="69638" name="Rectangle 6"/>
          <p:cNvSpPr>
            <a:spLocks noGrp="1" noRot="1" noChangeArrowheads="1"/>
          </p:cNvSpPr>
          <p:nvPr>
            <p:ph type="title"/>
          </p:nvPr>
        </p:nvSpPr>
        <p:spPr/>
        <p:txBody>
          <a:bodyPr/>
          <a:lstStyle/>
          <a:p>
            <a:r>
              <a:rPr lang="en-US" dirty="0"/>
              <a:t>Tick Topics </a:t>
            </a:r>
          </a:p>
        </p:txBody>
      </p:sp>
      <p:sp>
        <p:nvSpPr>
          <p:cNvPr id="69639" name="Rectangle 7"/>
          <p:cNvSpPr>
            <a:spLocks noGrp="1" noChangeArrowheads="1"/>
          </p:cNvSpPr>
          <p:nvPr>
            <p:ph type="body" idx="1"/>
          </p:nvPr>
        </p:nvSpPr>
        <p:spPr/>
        <p:txBody>
          <a:bodyPr/>
          <a:lstStyle/>
          <a:p>
            <a:r>
              <a:rPr lang="en-US" dirty="0"/>
              <a:t>Tick basics</a:t>
            </a:r>
          </a:p>
          <a:p>
            <a:r>
              <a:rPr lang="en-US" dirty="0"/>
              <a:t>Tick species </a:t>
            </a:r>
          </a:p>
          <a:p>
            <a:r>
              <a:rPr lang="en-US" dirty="0"/>
              <a:t>Tick-borne diseases </a:t>
            </a:r>
          </a:p>
          <a:p>
            <a:r>
              <a:rPr lang="en-US" dirty="0"/>
              <a:t>Tick prevention and removal </a:t>
            </a:r>
          </a:p>
          <a:p>
            <a:pPr marL="0" indent="0">
              <a:buNone/>
            </a:pPr>
            <a:endParaRPr lang="en-US" dirty="0"/>
          </a:p>
          <a:p>
            <a:endParaRPr lang="en-US" dirty="0"/>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Stages of Lone Star Tick </a:t>
            </a:r>
          </a:p>
        </p:txBody>
      </p:sp>
      <p:pic>
        <p:nvPicPr>
          <p:cNvPr id="5" name="Content Placeholder 4" descr="Amblyomma-stages.jpg"/>
          <p:cNvPicPr>
            <a:picLocks noGrp="1" noChangeAspect="1"/>
          </p:cNvPicPr>
          <p:nvPr>
            <p:ph idx="1"/>
          </p:nvPr>
        </p:nvPicPr>
        <p:blipFill>
          <a:blip r:embed="rId2">
            <a:extLst>
              <a:ext uri="{28A0092B-C50C-407E-A947-70E740481C1C}">
                <a14:useLocalDpi xmlns:a14="http://schemas.microsoft.com/office/drawing/2010/main" val="0"/>
              </a:ext>
            </a:extLst>
          </a:blip>
          <a:srcRect t="2805" b="2805"/>
          <a:stretch>
            <a:fillRect/>
          </a:stretch>
        </p:blipFill>
        <p:spPr/>
      </p:pic>
      <p:sp>
        <p:nvSpPr>
          <p:cNvPr id="4" name="Footer Placeholder 3"/>
          <p:cNvSpPr>
            <a:spLocks noGrp="1"/>
          </p:cNvSpPr>
          <p:nvPr>
            <p:ph type="ftr" sz="quarter" idx="11"/>
          </p:nvPr>
        </p:nvSpPr>
        <p:spPr/>
        <p:txBody>
          <a:bodyPr/>
          <a:lstStyle/>
          <a:p>
            <a:r>
              <a:rPr lang="en-US" dirty="0"/>
              <a:t>E X P E R I E N C E    Y O U R    A M E R I C A ™</a:t>
            </a:r>
          </a:p>
        </p:txBody>
      </p:sp>
      <p:sp>
        <p:nvSpPr>
          <p:cNvPr id="6" name="TextBox 5"/>
          <p:cNvSpPr txBox="1"/>
          <p:nvPr/>
        </p:nvSpPr>
        <p:spPr>
          <a:xfrm>
            <a:off x="152400" y="6551972"/>
            <a:ext cx="4495800" cy="276999"/>
          </a:xfrm>
          <a:prstGeom prst="rect">
            <a:avLst/>
          </a:prstGeom>
          <a:noFill/>
        </p:spPr>
        <p:txBody>
          <a:bodyPr wrap="square" rtlCol="0">
            <a:spAutoFit/>
          </a:bodyPr>
          <a:lstStyle/>
          <a:p>
            <a:r>
              <a:rPr lang="en-US" sz="1200" dirty="0"/>
              <a:t>Image: http://www.tickencounter.org/tick_identification/lone_star_tick</a:t>
            </a:r>
          </a:p>
        </p:txBody>
      </p:sp>
    </p:spTree>
    <p:extLst>
      <p:ext uri="{BB962C8B-B14F-4D97-AF65-F5344CB8AC3E}">
        <p14:creationId xmlns:p14="http://schemas.microsoft.com/office/powerpoint/2010/main" val="1699770001"/>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Lone Star Tick Habitat</a:t>
            </a:r>
          </a:p>
        </p:txBody>
      </p:sp>
      <p:sp>
        <p:nvSpPr>
          <p:cNvPr id="3" name="Content Placeholder 2"/>
          <p:cNvSpPr>
            <a:spLocks noGrp="1"/>
          </p:cNvSpPr>
          <p:nvPr>
            <p:ph idx="1"/>
          </p:nvPr>
        </p:nvSpPr>
        <p:spPr/>
        <p:txBody>
          <a:bodyPr/>
          <a:lstStyle/>
          <a:p>
            <a:r>
              <a:rPr lang="en-US" dirty="0"/>
              <a:t>Found in a variety of habitats- wooded, grassy, and agricultural</a:t>
            </a:r>
          </a:p>
          <a:p>
            <a:r>
              <a:rPr lang="en-US" dirty="0"/>
              <a:t>White-tailed deer major adult host</a:t>
            </a:r>
          </a:p>
          <a:p>
            <a:pPr marL="0" indent="0">
              <a:buNone/>
            </a:pPr>
            <a:endParaRPr lang="en-US" dirty="0"/>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048000"/>
            <a:ext cx="4762500" cy="3306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525" t="5590" r="3601" b="5453"/>
          <a:stretch/>
        </p:blipFill>
        <p:spPr bwMode="auto">
          <a:xfrm>
            <a:off x="425669" y="3168869"/>
            <a:ext cx="3184634" cy="1923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25669" y="5029200"/>
            <a:ext cx="3308131" cy="246221"/>
          </a:xfrm>
          <a:prstGeom prst="rect">
            <a:avLst/>
          </a:prstGeom>
          <a:noFill/>
        </p:spPr>
        <p:txBody>
          <a:bodyPr wrap="square" rtlCol="0">
            <a:spAutoFit/>
          </a:bodyPr>
          <a:lstStyle/>
          <a:p>
            <a:r>
              <a:rPr lang="en-US" sz="1000" dirty="0"/>
              <a:t>Photo: University of Missouri Extension</a:t>
            </a:r>
          </a:p>
        </p:txBody>
      </p:sp>
    </p:spTree>
    <p:extLst>
      <p:ext uri="{BB962C8B-B14F-4D97-AF65-F5344CB8AC3E}">
        <p14:creationId xmlns:p14="http://schemas.microsoft.com/office/powerpoint/2010/main" val="879341633"/>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Lone Star Tick Feeding Behavior</a:t>
            </a:r>
          </a:p>
        </p:txBody>
      </p:sp>
      <p:sp>
        <p:nvSpPr>
          <p:cNvPr id="3" name="Content Placeholder 2"/>
          <p:cNvSpPr>
            <a:spLocks noGrp="1"/>
          </p:cNvSpPr>
          <p:nvPr>
            <p:ph idx="1"/>
          </p:nvPr>
        </p:nvSpPr>
        <p:spPr>
          <a:xfrm>
            <a:off x="609600" y="1524000"/>
            <a:ext cx="7848600" cy="4572000"/>
          </a:xfrm>
        </p:spPr>
        <p:txBody>
          <a:bodyPr/>
          <a:lstStyle/>
          <a:p>
            <a:r>
              <a:rPr lang="en-US" dirty="0"/>
              <a:t>Aggressive tick </a:t>
            </a:r>
          </a:p>
          <a:p>
            <a:r>
              <a:rPr lang="en-US" dirty="0"/>
              <a:t>Nymphs can move very quickly </a:t>
            </a:r>
          </a:p>
          <a:p>
            <a:r>
              <a:rPr lang="en-US" dirty="0"/>
              <a:t>Nymphs and larvae often feed on humans and can be present in large numbers</a:t>
            </a:r>
          </a:p>
          <a:p>
            <a:pPr lvl="1"/>
            <a:r>
              <a:rPr lang="en-US" dirty="0"/>
              <a:t>Sometimes call “seed ticks”</a:t>
            </a:r>
          </a:p>
          <a:p>
            <a:endParaRPr lang="en-US" dirty="0">
              <a:effectLst/>
            </a:endParaRPr>
          </a:p>
          <a:p>
            <a:endParaRPr lang="en-US" dirty="0"/>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056" y="3686175"/>
            <a:ext cx="4229100"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descr="https://kentuckypestnews.files.wordpress.com/2016/07/lone-star-fi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276600"/>
            <a:ext cx="3286125" cy="26773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86400" y="5961836"/>
            <a:ext cx="3438525" cy="276999"/>
          </a:xfrm>
          <a:prstGeom prst="rect">
            <a:avLst/>
          </a:prstGeom>
          <a:noFill/>
        </p:spPr>
        <p:txBody>
          <a:bodyPr wrap="square" rtlCol="0">
            <a:spAutoFit/>
          </a:bodyPr>
          <a:lstStyle/>
          <a:p>
            <a:r>
              <a:rPr lang="en-US" sz="1200" dirty="0"/>
              <a:t>Photos: University of Kentucky</a:t>
            </a:r>
          </a:p>
        </p:txBody>
      </p:sp>
    </p:spTree>
    <p:extLst>
      <p:ext uri="{BB962C8B-B14F-4D97-AF65-F5344CB8AC3E}">
        <p14:creationId xmlns:p14="http://schemas.microsoft.com/office/powerpoint/2010/main" val="1055756051"/>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Dermacentor variabilis  </a:t>
            </a:r>
          </a:p>
        </p:txBody>
      </p:sp>
      <p:sp>
        <p:nvSpPr>
          <p:cNvPr id="3" name="Content Placeholder 2"/>
          <p:cNvSpPr>
            <a:spLocks noGrp="1"/>
          </p:cNvSpPr>
          <p:nvPr>
            <p:ph idx="1"/>
          </p:nvPr>
        </p:nvSpPr>
        <p:spPr/>
        <p:txBody>
          <a:bodyPr/>
          <a:lstStyle/>
          <a:p>
            <a:r>
              <a:rPr lang="en-US" dirty="0"/>
              <a:t>American dog tick, wood tick  	</a:t>
            </a:r>
          </a:p>
          <a:p>
            <a:r>
              <a:rPr lang="en-US" dirty="0"/>
              <a:t>Transmits</a:t>
            </a:r>
          </a:p>
          <a:p>
            <a:pPr lvl="1"/>
            <a:r>
              <a:rPr lang="en-US" dirty="0"/>
              <a:t>Tularemia </a:t>
            </a:r>
          </a:p>
          <a:p>
            <a:pPr lvl="1"/>
            <a:r>
              <a:rPr lang="en-US" dirty="0"/>
              <a:t>Rocky Mountain Spotted Fever</a:t>
            </a:r>
          </a:p>
          <a:p>
            <a:r>
              <a:rPr lang="en-US" dirty="0"/>
              <a:t>Greatest risk of being bitten in spring and summer</a:t>
            </a:r>
          </a:p>
          <a:p>
            <a:r>
              <a:rPr lang="en-US" dirty="0"/>
              <a:t>Female adults are most likely to bite</a:t>
            </a:r>
          </a:p>
          <a:p>
            <a:r>
              <a:rPr lang="en-US" dirty="0"/>
              <a:t>Nymphs and larvae are very uncommon on humans</a:t>
            </a:r>
          </a:p>
          <a:p>
            <a:endParaRPr lang="en-US" dirty="0"/>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5122" name="Picture 2" descr="American dog tick (Dermacentor variabil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143000"/>
            <a:ext cx="2428407" cy="2057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 y="6475511"/>
            <a:ext cx="4876800" cy="307777"/>
          </a:xfrm>
          <a:prstGeom prst="rect">
            <a:avLst/>
          </a:prstGeom>
          <a:noFill/>
        </p:spPr>
        <p:txBody>
          <a:bodyPr wrap="square" rtlCol="0">
            <a:spAutoFit/>
          </a:bodyPr>
          <a:lstStyle/>
          <a:p>
            <a:r>
              <a:rPr lang="en-US" sz="1400" dirty="0"/>
              <a:t>Image: http://www.cdc.gov/ticks/geographic_distribution.html</a:t>
            </a:r>
          </a:p>
        </p:txBody>
      </p:sp>
    </p:spTree>
    <p:extLst>
      <p:ext uri="{BB962C8B-B14F-4D97-AF65-F5344CB8AC3E}">
        <p14:creationId xmlns:p14="http://schemas.microsoft.com/office/powerpoint/2010/main" val="1541686800"/>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American Dog Tick Distribution</a:t>
            </a:r>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8854" y="1600200"/>
            <a:ext cx="755009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6200" y="6475511"/>
            <a:ext cx="4876800" cy="307777"/>
          </a:xfrm>
          <a:prstGeom prst="rect">
            <a:avLst/>
          </a:prstGeom>
          <a:noFill/>
        </p:spPr>
        <p:txBody>
          <a:bodyPr wrap="square" rtlCol="0">
            <a:spAutoFit/>
          </a:bodyPr>
          <a:lstStyle/>
          <a:p>
            <a:r>
              <a:rPr lang="en-US" sz="1400" dirty="0"/>
              <a:t>Image: http://www.cdc.gov/ticks/geographic_distribution.html</a:t>
            </a:r>
          </a:p>
        </p:txBody>
      </p:sp>
    </p:spTree>
    <p:extLst>
      <p:ext uri="{BB962C8B-B14F-4D97-AF65-F5344CB8AC3E}">
        <p14:creationId xmlns:p14="http://schemas.microsoft.com/office/powerpoint/2010/main" val="768207838"/>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Stages of American Dog Tick</a:t>
            </a:r>
          </a:p>
        </p:txBody>
      </p:sp>
      <p:pic>
        <p:nvPicPr>
          <p:cNvPr id="5" name="Content Placeholder 4" descr="Dermacentor_variabilis.jpg"/>
          <p:cNvPicPr>
            <a:picLocks noGrp="1" noChangeAspect="1"/>
          </p:cNvPicPr>
          <p:nvPr>
            <p:ph idx="1"/>
          </p:nvPr>
        </p:nvPicPr>
        <p:blipFill>
          <a:blip r:embed="rId2">
            <a:extLst>
              <a:ext uri="{28A0092B-C50C-407E-A947-70E740481C1C}">
                <a14:useLocalDpi xmlns:a14="http://schemas.microsoft.com/office/drawing/2010/main" val="0"/>
              </a:ext>
            </a:extLst>
          </a:blip>
          <a:srcRect l="1529" r="1529"/>
          <a:stretch>
            <a:fillRect/>
          </a:stretch>
        </p:blipFill>
        <p:spPr/>
      </p:pic>
      <p:sp>
        <p:nvSpPr>
          <p:cNvPr id="4" name="Footer Placeholder 3"/>
          <p:cNvSpPr>
            <a:spLocks noGrp="1"/>
          </p:cNvSpPr>
          <p:nvPr>
            <p:ph type="ftr" sz="quarter" idx="11"/>
          </p:nvPr>
        </p:nvSpPr>
        <p:spPr/>
        <p:txBody>
          <a:bodyPr/>
          <a:lstStyle/>
          <a:p>
            <a:r>
              <a:rPr lang="en-US" dirty="0"/>
              <a:t>E X P E R I E N C E    Y O U R    A M E R I C A ™</a:t>
            </a:r>
          </a:p>
        </p:txBody>
      </p:sp>
      <p:sp>
        <p:nvSpPr>
          <p:cNvPr id="6" name="TextBox 5"/>
          <p:cNvSpPr txBox="1"/>
          <p:nvPr/>
        </p:nvSpPr>
        <p:spPr>
          <a:xfrm>
            <a:off x="152400" y="6504932"/>
            <a:ext cx="5257800" cy="307777"/>
          </a:xfrm>
          <a:prstGeom prst="rect">
            <a:avLst/>
          </a:prstGeom>
          <a:noFill/>
        </p:spPr>
        <p:txBody>
          <a:bodyPr wrap="square" rtlCol="0">
            <a:spAutoFit/>
          </a:bodyPr>
          <a:lstStyle/>
          <a:p>
            <a:r>
              <a:rPr lang="en-US" sz="1400" dirty="0"/>
              <a:t>Image: http://www.tickencounter.org/tick_identification/dog_tick#top</a:t>
            </a:r>
          </a:p>
        </p:txBody>
      </p:sp>
    </p:spTree>
    <p:extLst>
      <p:ext uri="{BB962C8B-B14F-4D97-AF65-F5344CB8AC3E}">
        <p14:creationId xmlns:p14="http://schemas.microsoft.com/office/powerpoint/2010/main" val="3682362328"/>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American Dog Tick Habitat</a:t>
            </a:r>
          </a:p>
        </p:txBody>
      </p:sp>
      <p:sp>
        <p:nvSpPr>
          <p:cNvPr id="3" name="Content Placeholder 2"/>
          <p:cNvSpPr>
            <a:spLocks noGrp="1"/>
          </p:cNvSpPr>
          <p:nvPr>
            <p:ph idx="1"/>
          </p:nvPr>
        </p:nvSpPr>
        <p:spPr/>
        <p:txBody>
          <a:bodyPr/>
          <a:lstStyle/>
          <a:p>
            <a:r>
              <a:rPr lang="en-US" dirty="0"/>
              <a:t>Edge, shrubby or tall grass habitats</a:t>
            </a:r>
          </a:p>
          <a:p>
            <a:r>
              <a:rPr lang="en-US" dirty="0"/>
              <a:t>Prefer overgrown vacant lots, waste farm fields, weedy roadsides, and edges of paths and hiking trails</a:t>
            </a:r>
          </a:p>
          <a:p>
            <a:r>
              <a:rPr lang="en-US" dirty="0"/>
              <a:t>Adults are mostly found in tall grass and low brush</a:t>
            </a:r>
          </a:p>
        </p:txBody>
      </p:sp>
      <p:sp>
        <p:nvSpPr>
          <p:cNvPr id="4" name="Footer Placeholder 3"/>
          <p:cNvSpPr>
            <a:spLocks noGrp="1"/>
          </p:cNvSpPr>
          <p:nvPr>
            <p:ph type="ftr" sz="quarter" idx="11"/>
          </p:nvPr>
        </p:nvSpPr>
        <p:spPr/>
        <p:txBody>
          <a:bodyPr/>
          <a:lstStyle/>
          <a:p>
            <a:r>
              <a:rPr lang="en-US" dirty="0"/>
              <a:t>E X P E R I E N C E    Y O U R    A M E R I C A ™</a:t>
            </a:r>
          </a:p>
        </p:txBody>
      </p:sp>
    </p:spTree>
    <p:extLst>
      <p:ext uri="{BB962C8B-B14F-4D97-AF65-F5344CB8AC3E}">
        <p14:creationId xmlns:p14="http://schemas.microsoft.com/office/powerpoint/2010/main" val="2838739648"/>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Rhipicephalus sanguineus </a:t>
            </a:r>
          </a:p>
        </p:txBody>
      </p:sp>
      <p:sp>
        <p:nvSpPr>
          <p:cNvPr id="3" name="Content Placeholder 2"/>
          <p:cNvSpPr>
            <a:spLocks noGrp="1"/>
          </p:cNvSpPr>
          <p:nvPr>
            <p:ph idx="1"/>
          </p:nvPr>
        </p:nvSpPr>
        <p:spPr/>
        <p:txBody>
          <a:bodyPr/>
          <a:lstStyle/>
          <a:p>
            <a:r>
              <a:rPr lang="en-US" dirty="0"/>
              <a:t>Brown dog tick, kennel tick   	</a:t>
            </a:r>
          </a:p>
          <a:p>
            <a:r>
              <a:rPr lang="en-US" dirty="0"/>
              <a:t>Transmits</a:t>
            </a:r>
          </a:p>
          <a:p>
            <a:pPr lvl="1"/>
            <a:r>
              <a:rPr lang="en-US" dirty="0"/>
              <a:t>Rocky Mountain Spotted Fever</a:t>
            </a:r>
          </a:p>
          <a:p>
            <a:pPr lvl="1"/>
            <a:r>
              <a:rPr lang="en-US" i="1" dirty="0"/>
              <a:t>Ehrlichia chaffeenis </a:t>
            </a:r>
          </a:p>
          <a:p>
            <a:pPr lvl="1"/>
            <a:r>
              <a:rPr lang="en-US" i="1" dirty="0"/>
              <a:t>Ehrlichia ewingii</a:t>
            </a:r>
            <a:endParaRPr lang="en-US" dirty="0"/>
          </a:p>
          <a:p>
            <a:r>
              <a:rPr lang="en-US" dirty="0"/>
              <a:t>Dogs are the primary host for each life stage</a:t>
            </a:r>
          </a:p>
          <a:p>
            <a:pPr lvl="1"/>
            <a:r>
              <a:rPr lang="en-US" dirty="0"/>
              <a:t>Almost exclusively a parasite of dogs</a:t>
            </a:r>
          </a:p>
          <a:p>
            <a:r>
              <a:rPr lang="en-US" dirty="0"/>
              <a:t>Unique because it can complete life cycle indoors </a:t>
            </a:r>
          </a:p>
          <a:p>
            <a:r>
              <a:rPr lang="en-US" dirty="0"/>
              <a:t>Female adults are most likely to bite </a:t>
            </a:r>
          </a:p>
          <a:p>
            <a:pPr marL="0" indent="0">
              <a:buNone/>
            </a:pPr>
            <a:endParaRPr lang="en-US" dirty="0"/>
          </a:p>
          <a:p>
            <a:endParaRPr lang="en-US" dirty="0"/>
          </a:p>
        </p:txBody>
      </p:sp>
      <p:sp>
        <p:nvSpPr>
          <p:cNvPr id="4" name="Footer Placeholder 3"/>
          <p:cNvSpPr>
            <a:spLocks noGrp="1"/>
          </p:cNvSpPr>
          <p:nvPr>
            <p:ph type="ftr" sz="quarter" idx="11"/>
          </p:nvPr>
        </p:nvSpPr>
        <p:spPr/>
        <p:txBody>
          <a:bodyPr/>
          <a:lstStyle/>
          <a:p>
            <a:r>
              <a:rPr lang="en-US" dirty="0"/>
              <a:t>E X P E R I E N C E    Y O U R    A M E R I C A ™</a:t>
            </a:r>
          </a:p>
        </p:txBody>
      </p:sp>
      <p:sp>
        <p:nvSpPr>
          <p:cNvPr id="5" name="TextBox 4"/>
          <p:cNvSpPr txBox="1"/>
          <p:nvPr/>
        </p:nvSpPr>
        <p:spPr>
          <a:xfrm>
            <a:off x="76200" y="6475511"/>
            <a:ext cx="4876800" cy="307777"/>
          </a:xfrm>
          <a:prstGeom prst="rect">
            <a:avLst/>
          </a:prstGeom>
          <a:noFill/>
        </p:spPr>
        <p:txBody>
          <a:bodyPr wrap="square" rtlCol="0">
            <a:spAutoFit/>
          </a:bodyPr>
          <a:lstStyle/>
          <a:p>
            <a:r>
              <a:rPr lang="en-US" sz="1400" dirty="0"/>
              <a:t>Image: http://www.cdc.gov/ticks/geographic_distribution.html</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228725"/>
            <a:ext cx="20574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3035585"/>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 Dog Tick</a:t>
            </a:r>
          </a:p>
        </p:txBody>
      </p:sp>
      <p:sp>
        <p:nvSpPr>
          <p:cNvPr id="3" name="Content Placeholder 2"/>
          <p:cNvSpPr>
            <a:spLocks noGrp="1"/>
          </p:cNvSpPr>
          <p:nvPr>
            <p:ph idx="1"/>
          </p:nvPr>
        </p:nvSpPr>
        <p:spPr>
          <a:xfrm>
            <a:off x="609600" y="1981200"/>
            <a:ext cx="7848600" cy="4572000"/>
          </a:xfrm>
        </p:spPr>
        <p:txBody>
          <a:bodyPr/>
          <a:lstStyle/>
          <a:p>
            <a:pPr marL="342900" lvl="1" indent="-342900">
              <a:buClr>
                <a:schemeClr val="hlink"/>
              </a:buClr>
            </a:pPr>
            <a:r>
              <a:rPr lang="en-US" sz="2400" dirty="0"/>
              <a:t>Considered a single host tick</a:t>
            </a:r>
          </a:p>
          <a:p>
            <a:pPr marL="342900" lvl="1" indent="-342900">
              <a:buClr>
                <a:schemeClr val="hlink"/>
              </a:buClr>
            </a:pPr>
            <a:r>
              <a:rPr lang="en-US" sz="2400" dirty="0"/>
              <a:t>Associated domestic dogs </a:t>
            </a:r>
          </a:p>
          <a:p>
            <a:pPr marL="342900" lvl="1" indent="-342900">
              <a:buClr>
                <a:schemeClr val="hlink"/>
              </a:buClr>
            </a:pPr>
            <a:r>
              <a:rPr lang="en-US" sz="2400" dirty="0"/>
              <a:t>Adapted to indoor living </a:t>
            </a:r>
            <a:r>
              <a:rPr lang="en-US" sz="2400" dirty="0">
                <a:effectLst/>
              </a:rPr>
              <a:t> </a:t>
            </a:r>
          </a:p>
          <a:p>
            <a:pPr lvl="1"/>
            <a:r>
              <a:rPr lang="en-US" sz="2400" dirty="0"/>
              <a:t>Can hide in and around furniture, windows, edges of rugs, house siding, and foundations</a:t>
            </a:r>
            <a:r>
              <a:rPr lang="en-US" sz="2400" dirty="0">
                <a:effectLst/>
              </a:rPr>
              <a:t> </a:t>
            </a:r>
          </a:p>
          <a:p>
            <a:pPr marL="342900" lvl="1" indent="-342900">
              <a:buClr>
                <a:schemeClr val="hlink"/>
              </a:buClr>
            </a:pPr>
            <a:r>
              <a:rPr lang="en-US" sz="2400" dirty="0"/>
              <a:t>Rarely seen in uninhabited wild or forested areas</a:t>
            </a:r>
          </a:p>
          <a:p>
            <a:pPr marL="342900" lvl="1" indent="-342900">
              <a:buClr>
                <a:schemeClr val="hlink"/>
              </a:buClr>
            </a:pPr>
            <a:r>
              <a:rPr lang="en-US" sz="2400" dirty="0"/>
              <a:t>Rocky Mountain Spotted Fever in humans and dogs; canine </a:t>
            </a:r>
            <a:r>
              <a:rPr lang="en-US" sz="2400" dirty="0" err="1"/>
              <a:t>ehrlichiosis</a:t>
            </a:r>
            <a:r>
              <a:rPr lang="en-US" sz="2400" dirty="0"/>
              <a:t> and </a:t>
            </a:r>
            <a:r>
              <a:rPr lang="en-US" sz="2400" dirty="0" err="1"/>
              <a:t>babesiosis</a:t>
            </a:r>
            <a:r>
              <a:rPr lang="en-US" dirty="0"/>
              <a:t> </a:t>
            </a:r>
            <a:endParaRPr lang="en-US" dirty="0">
              <a:effectLst/>
            </a:endParaRPr>
          </a:p>
          <a:p>
            <a:endParaRPr lang="en-US" dirty="0"/>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999"/>
          <a:stretch/>
        </p:blipFill>
        <p:spPr bwMode="auto">
          <a:xfrm>
            <a:off x="6858000" y="304800"/>
            <a:ext cx="17653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6496022"/>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 Dog Tick Distribution</a:t>
            </a:r>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717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0" y="1524000"/>
            <a:ext cx="7086600" cy="4456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6200" y="6475511"/>
            <a:ext cx="4876800" cy="307777"/>
          </a:xfrm>
          <a:prstGeom prst="rect">
            <a:avLst/>
          </a:prstGeom>
          <a:noFill/>
        </p:spPr>
        <p:txBody>
          <a:bodyPr wrap="square" rtlCol="0">
            <a:spAutoFit/>
          </a:bodyPr>
          <a:lstStyle/>
          <a:p>
            <a:r>
              <a:rPr lang="en-US" sz="1400" dirty="0"/>
              <a:t>Image: http://www.cdc.gov/ticks/geographic_distribution.html</a:t>
            </a:r>
          </a:p>
        </p:txBody>
      </p:sp>
    </p:spTree>
    <p:extLst>
      <p:ext uri="{BB962C8B-B14F-4D97-AF65-F5344CB8AC3E}">
        <p14:creationId xmlns:p14="http://schemas.microsoft.com/office/powerpoint/2010/main" val="234110083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848600" cy="685800"/>
          </a:xfrm>
        </p:spPr>
        <p:txBody>
          <a:bodyPr/>
          <a:lstStyle/>
          <a:p>
            <a:r>
              <a:rPr lang="en-US" dirty="0"/>
              <a:t>Not all ticks are the same!</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131930"/>
            <a:ext cx="3048000" cy="5562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3400" y="6626423"/>
            <a:ext cx="2819400" cy="307777"/>
          </a:xfrm>
          <a:prstGeom prst="rect">
            <a:avLst/>
          </a:prstGeom>
          <a:noFill/>
        </p:spPr>
        <p:txBody>
          <a:bodyPr wrap="square" rtlCol="0">
            <a:spAutoFit/>
          </a:bodyPr>
          <a:lstStyle/>
          <a:p>
            <a:r>
              <a:rPr lang="en-US" sz="1400" dirty="0"/>
              <a:t>http://us-tick-key.klacto.net/</a:t>
            </a: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617" b="19482"/>
          <a:stretch/>
        </p:blipFill>
        <p:spPr bwMode="auto">
          <a:xfrm>
            <a:off x="4225159" y="2133600"/>
            <a:ext cx="4748048" cy="3305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620000" y="5376446"/>
            <a:ext cx="1541079" cy="338554"/>
          </a:xfrm>
          <a:prstGeom prst="rect">
            <a:avLst/>
          </a:prstGeom>
          <a:noFill/>
        </p:spPr>
        <p:txBody>
          <a:bodyPr wrap="square" rtlCol="0">
            <a:spAutoFit/>
          </a:bodyPr>
          <a:lstStyle/>
          <a:p>
            <a:r>
              <a:rPr lang="en-US" sz="1600" dirty="0"/>
              <a:t>Photo: </a:t>
            </a:r>
            <a:r>
              <a:rPr lang="en-US" sz="1600" dirty="0" err="1"/>
              <a:t>Pintrest</a:t>
            </a:r>
            <a:endParaRPr lang="en-US" sz="1600" dirty="0"/>
          </a:p>
        </p:txBody>
      </p:sp>
    </p:spTree>
    <p:extLst>
      <p:ext uri="{BB962C8B-B14F-4D97-AF65-F5344CB8AC3E}">
        <p14:creationId xmlns:p14="http://schemas.microsoft.com/office/powerpoint/2010/main" val="422780162"/>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Stages of Brown Dog Tick </a:t>
            </a:r>
          </a:p>
        </p:txBody>
      </p:sp>
      <p:pic>
        <p:nvPicPr>
          <p:cNvPr id="5" name="Content Placeholder 4" descr="Rhipicephalus_sanguineus.jpg"/>
          <p:cNvPicPr>
            <a:picLocks noGrp="1" noChangeAspect="1"/>
          </p:cNvPicPr>
          <p:nvPr>
            <p:ph idx="1"/>
          </p:nvPr>
        </p:nvPicPr>
        <p:blipFill>
          <a:blip r:embed="rId2">
            <a:extLst>
              <a:ext uri="{28A0092B-C50C-407E-A947-70E740481C1C}">
                <a14:useLocalDpi xmlns:a14="http://schemas.microsoft.com/office/drawing/2010/main" val="0"/>
              </a:ext>
            </a:extLst>
          </a:blip>
          <a:srcRect l="1529" r="1529"/>
          <a:stretch>
            <a:fillRect/>
          </a:stretch>
        </p:blipFill>
        <p:spPr/>
      </p:pic>
      <p:sp>
        <p:nvSpPr>
          <p:cNvPr id="4" name="Footer Placeholder 3"/>
          <p:cNvSpPr>
            <a:spLocks noGrp="1"/>
          </p:cNvSpPr>
          <p:nvPr>
            <p:ph type="ftr" sz="quarter" idx="11"/>
          </p:nvPr>
        </p:nvSpPr>
        <p:spPr/>
        <p:txBody>
          <a:bodyPr/>
          <a:lstStyle/>
          <a:p>
            <a:r>
              <a:rPr lang="en-US" dirty="0"/>
              <a:t>E X P E R I E N C E    Y O U R    A M E R I C A ™</a:t>
            </a:r>
          </a:p>
        </p:txBody>
      </p:sp>
      <p:sp>
        <p:nvSpPr>
          <p:cNvPr id="6" name="TextBox 5"/>
          <p:cNvSpPr txBox="1"/>
          <p:nvPr/>
        </p:nvSpPr>
        <p:spPr>
          <a:xfrm>
            <a:off x="0" y="6553200"/>
            <a:ext cx="5257800" cy="276999"/>
          </a:xfrm>
          <a:prstGeom prst="rect">
            <a:avLst/>
          </a:prstGeom>
          <a:noFill/>
        </p:spPr>
        <p:txBody>
          <a:bodyPr wrap="square" rtlCol="0">
            <a:spAutoFit/>
          </a:bodyPr>
          <a:lstStyle/>
          <a:p>
            <a:r>
              <a:rPr lang="en-US" sz="1200" dirty="0"/>
              <a:t>Image: http://www.tickencounter.org/tick_identification/brown_dog_tick#top</a:t>
            </a:r>
          </a:p>
        </p:txBody>
      </p:sp>
    </p:spTree>
    <p:extLst>
      <p:ext uri="{BB962C8B-B14F-4D97-AF65-F5344CB8AC3E}">
        <p14:creationId xmlns:p14="http://schemas.microsoft.com/office/powerpoint/2010/main" val="4124514559"/>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2895600"/>
            <a:ext cx="7772400" cy="1362075"/>
          </a:xfrm>
        </p:spPr>
        <p:txBody>
          <a:bodyPr/>
          <a:lstStyle/>
          <a:p>
            <a:r>
              <a:rPr lang="en-US" dirty="0"/>
              <a:t>Tickborne diseases</a:t>
            </a:r>
          </a:p>
        </p:txBody>
      </p:sp>
      <p:sp>
        <p:nvSpPr>
          <p:cNvPr id="4" name="Footer Placeholder 3"/>
          <p:cNvSpPr>
            <a:spLocks noGrp="1"/>
          </p:cNvSpPr>
          <p:nvPr>
            <p:ph type="ftr" sz="quarter" idx="11"/>
          </p:nvPr>
        </p:nvSpPr>
        <p:spPr/>
        <p:txBody>
          <a:bodyPr/>
          <a:lstStyle/>
          <a:p>
            <a:r>
              <a:rPr lang="en-US" dirty="0"/>
              <a:t>E X P E R I E N C E    Y O U R    A M E R I C A ™</a:t>
            </a:r>
          </a:p>
        </p:txBody>
      </p:sp>
    </p:spTree>
    <p:extLst>
      <p:ext uri="{BB962C8B-B14F-4D97-AF65-F5344CB8AC3E}">
        <p14:creationId xmlns:p14="http://schemas.microsoft.com/office/powerpoint/2010/main" val="1422867789"/>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USA map tick diseases.png"/>
          <p:cNvPicPr>
            <a:picLocks noGrp="1" noChangeAspect="1"/>
          </p:cNvPicPr>
          <p:nvPr>
            <p:ph idx="1"/>
          </p:nvPr>
        </p:nvPicPr>
        <p:blipFill>
          <a:blip r:embed="rId2">
            <a:extLst>
              <a:ext uri="{28A0092B-C50C-407E-A947-70E740481C1C}">
                <a14:useLocalDpi xmlns:a14="http://schemas.microsoft.com/office/drawing/2010/main" val="0"/>
              </a:ext>
            </a:extLst>
          </a:blip>
          <a:srcRect t="-11026" b="-11026"/>
          <a:stretch>
            <a:fillRect/>
          </a:stretch>
        </p:blipFill>
        <p:spPr>
          <a:xfrm>
            <a:off x="-12700" y="533400"/>
            <a:ext cx="9156700" cy="5334000"/>
          </a:xfrm>
        </p:spPr>
      </p:pic>
      <p:sp>
        <p:nvSpPr>
          <p:cNvPr id="4" name="Footer Placeholder 3"/>
          <p:cNvSpPr>
            <a:spLocks noGrp="1"/>
          </p:cNvSpPr>
          <p:nvPr>
            <p:ph type="ftr" sz="quarter" idx="11"/>
          </p:nvPr>
        </p:nvSpPr>
        <p:spPr/>
        <p:txBody>
          <a:bodyPr/>
          <a:lstStyle/>
          <a:p>
            <a:r>
              <a:rPr lang="en-US" dirty="0"/>
              <a:t>E X P E R I E N C E    Y O U R    A M E R I C A ™</a:t>
            </a:r>
          </a:p>
        </p:txBody>
      </p:sp>
    </p:spTree>
    <p:extLst>
      <p:ext uri="{BB962C8B-B14F-4D97-AF65-F5344CB8AC3E}">
        <p14:creationId xmlns:p14="http://schemas.microsoft.com/office/powerpoint/2010/main" val="3631035709"/>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Tick-borne Disease</a:t>
            </a:r>
          </a:p>
        </p:txBody>
      </p:sp>
      <p:sp>
        <p:nvSpPr>
          <p:cNvPr id="3" name="Content Placeholder 2"/>
          <p:cNvSpPr>
            <a:spLocks noGrp="1"/>
          </p:cNvSpPr>
          <p:nvPr>
            <p:ph idx="1"/>
          </p:nvPr>
        </p:nvSpPr>
        <p:spPr/>
        <p:txBody>
          <a:bodyPr/>
          <a:lstStyle/>
          <a:p>
            <a:r>
              <a:rPr lang="en-US" dirty="0"/>
              <a:t>Most tick bites do not result in disease</a:t>
            </a:r>
          </a:p>
          <a:p>
            <a:r>
              <a:rPr lang="en-US" dirty="0"/>
              <a:t>Many tick-borne diseases have similar symptoms </a:t>
            </a:r>
          </a:p>
          <a:p>
            <a:pPr lvl="1"/>
            <a:r>
              <a:rPr lang="en-US" sz="2000" dirty="0"/>
              <a:t>Fever/chills</a:t>
            </a:r>
          </a:p>
          <a:p>
            <a:pPr lvl="1"/>
            <a:r>
              <a:rPr lang="en-US" sz="2000" dirty="0"/>
              <a:t>Aches and pains</a:t>
            </a:r>
          </a:p>
          <a:p>
            <a:pPr lvl="1"/>
            <a:r>
              <a:rPr lang="en-US" sz="2000" dirty="0"/>
              <a:t>Rash </a:t>
            </a:r>
          </a:p>
          <a:p>
            <a:r>
              <a:rPr lang="en-US" dirty="0"/>
              <a:t>Tick-borne diseases caused by bacteria can be easily treated with antibiotics (the earlier the better)</a:t>
            </a:r>
          </a:p>
          <a:p>
            <a:r>
              <a:rPr lang="en-US" dirty="0"/>
              <a:t>Viral tick-borne diseases do not have a specific treatment, only supportive care </a:t>
            </a:r>
          </a:p>
          <a:p>
            <a:endParaRPr lang="en-US" dirty="0"/>
          </a:p>
        </p:txBody>
      </p:sp>
      <p:sp>
        <p:nvSpPr>
          <p:cNvPr id="4" name="Footer Placeholder 3"/>
          <p:cNvSpPr>
            <a:spLocks noGrp="1"/>
          </p:cNvSpPr>
          <p:nvPr>
            <p:ph type="ftr" sz="quarter" idx="11"/>
          </p:nvPr>
        </p:nvSpPr>
        <p:spPr/>
        <p:txBody>
          <a:bodyPr/>
          <a:lstStyle/>
          <a:p>
            <a:r>
              <a:rPr lang="en-US" dirty="0"/>
              <a:t>E X P E R I E N C E    Y O U R    A M E R I C A ™</a:t>
            </a:r>
          </a:p>
        </p:txBody>
      </p:sp>
    </p:spTree>
    <p:extLst>
      <p:ext uri="{BB962C8B-B14F-4D97-AF65-F5344CB8AC3E}">
        <p14:creationId xmlns:p14="http://schemas.microsoft.com/office/powerpoint/2010/main" val="49636134"/>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Lyme Disease</a:t>
            </a:r>
          </a:p>
        </p:txBody>
      </p:sp>
      <p:sp>
        <p:nvSpPr>
          <p:cNvPr id="3" name="Content Placeholder 2"/>
          <p:cNvSpPr>
            <a:spLocks noGrp="1"/>
          </p:cNvSpPr>
          <p:nvPr>
            <p:ph idx="1"/>
          </p:nvPr>
        </p:nvSpPr>
        <p:spPr>
          <a:xfrm>
            <a:off x="609600" y="1447800"/>
            <a:ext cx="7848600" cy="5029200"/>
          </a:xfrm>
        </p:spPr>
        <p:txBody>
          <a:bodyPr/>
          <a:lstStyle/>
          <a:p>
            <a:r>
              <a:rPr lang="en-US" sz="2800" dirty="0"/>
              <a:t>Agent: </a:t>
            </a:r>
            <a:r>
              <a:rPr lang="en-US" sz="2800" i="1" dirty="0"/>
              <a:t>Borrelia burgdorferi - </a:t>
            </a:r>
            <a:r>
              <a:rPr lang="en-US" sz="2800" dirty="0"/>
              <a:t>bacteria </a:t>
            </a:r>
          </a:p>
          <a:p>
            <a:r>
              <a:rPr lang="en-US" sz="2800" dirty="0"/>
              <a:t>Tick: </a:t>
            </a:r>
            <a:r>
              <a:rPr lang="en-US" sz="2800" i="1" dirty="0" err="1"/>
              <a:t>Ixodes</a:t>
            </a:r>
            <a:r>
              <a:rPr lang="en-US" sz="2800" i="1" dirty="0"/>
              <a:t> </a:t>
            </a:r>
            <a:r>
              <a:rPr lang="en-US" sz="2800" i="1" dirty="0" err="1"/>
              <a:t>scapularis</a:t>
            </a:r>
            <a:r>
              <a:rPr lang="en-US" sz="2800" i="1" dirty="0"/>
              <a:t>; </a:t>
            </a:r>
            <a:r>
              <a:rPr lang="en-US" sz="2800" i="1" dirty="0" err="1"/>
              <a:t>Ixodes</a:t>
            </a:r>
            <a:r>
              <a:rPr lang="en-US" sz="2800" i="1" dirty="0"/>
              <a:t> </a:t>
            </a:r>
            <a:r>
              <a:rPr lang="en-US" sz="2800" i="1" dirty="0" err="1"/>
              <a:t>pacificus</a:t>
            </a:r>
            <a:r>
              <a:rPr lang="en-US" sz="2800" i="1" dirty="0"/>
              <a:t> </a:t>
            </a:r>
          </a:p>
          <a:p>
            <a:r>
              <a:rPr lang="en-US" sz="2800" dirty="0"/>
              <a:t>Signs and Symptoms vary person to person </a:t>
            </a:r>
          </a:p>
          <a:p>
            <a:r>
              <a:rPr lang="en-US" sz="2800" dirty="0"/>
              <a:t>Early in disease- within 3 to 30 days post-exposure </a:t>
            </a:r>
          </a:p>
          <a:p>
            <a:pPr lvl="1"/>
            <a:r>
              <a:rPr lang="en-US" sz="2400" dirty="0"/>
              <a:t>Flu-like symptoms – fever, chills, headache, fatigue</a:t>
            </a:r>
          </a:p>
          <a:p>
            <a:pPr lvl="1"/>
            <a:r>
              <a:rPr lang="en-US" sz="2400" dirty="0"/>
              <a:t>Muscle and joint</a:t>
            </a:r>
          </a:p>
          <a:p>
            <a:pPr lvl="1"/>
            <a:r>
              <a:rPr lang="en-US" sz="2400" dirty="0"/>
              <a:t>A distinctive rash </a:t>
            </a:r>
          </a:p>
          <a:p>
            <a:pPr lvl="1"/>
            <a:endParaRPr lang="en-US" sz="2400" dirty="0"/>
          </a:p>
        </p:txBody>
      </p:sp>
      <p:sp>
        <p:nvSpPr>
          <p:cNvPr id="4" name="Footer Placeholder 3"/>
          <p:cNvSpPr>
            <a:spLocks noGrp="1"/>
          </p:cNvSpPr>
          <p:nvPr>
            <p:ph type="ftr" sz="quarter" idx="11"/>
          </p:nvPr>
        </p:nvSpPr>
        <p:spPr/>
        <p:txBody>
          <a:bodyPr/>
          <a:lstStyle/>
          <a:p>
            <a:r>
              <a:rPr lang="en-US" dirty="0"/>
              <a:t>E X P E R I E N C E    Y O U R    A M E R I C A ™</a:t>
            </a:r>
          </a:p>
        </p:txBody>
      </p:sp>
    </p:spTree>
    <p:extLst>
      <p:ext uri="{BB962C8B-B14F-4D97-AF65-F5344CB8AC3E}">
        <p14:creationId xmlns:p14="http://schemas.microsoft.com/office/powerpoint/2010/main" val="2343662243"/>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Distinctive Rash of Lyme Disease</a:t>
            </a:r>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819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09600" y="2586842"/>
            <a:ext cx="3848100" cy="2598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10100" y="2586842"/>
            <a:ext cx="3848100" cy="2598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9600" y="1828800"/>
            <a:ext cx="7772400" cy="461665"/>
          </a:xfrm>
          <a:prstGeom prst="rect">
            <a:avLst/>
          </a:prstGeom>
          <a:noFill/>
        </p:spPr>
        <p:txBody>
          <a:bodyPr wrap="square" rtlCol="0">
            <a:spAutoFit/>
          </a:bodyPr>
          <a:lstStyle/>
          <a:p>
            <a:r>
              <a:rPr lang="en-US" sz="2400" dirty="0">
                <a:effectLst>
                  <a:outerShdw blurRad="38100" dist="38100" dir="2700000" algn="tl">
                    <a:srgbClr val="000000">
                      <a:alpha val="43137"/>
                    </a:srgbClr>
                  </a:outerShdw>
                </a:effectLst>
                <a:latin typeface="+mn-lt"/>
              </a:rPr>
              <a:t>Seen in ~70% of patients</a:t>
            </a:r>
          </a:p>
        </p:txBody>
      </p:sp>
    </p:spTree>
    <p:extLst>
      <p:ext uri="{BB962C8B-B14F-4D97-AF65-F5344CB8AC3E}">
        <p14:creationId xmlns:p14="http://schemas.microsoft.com/office/powerpoint/2010/main" val="309424783"/>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Lyme Disease </a:t>
            </a:r>
          </a:p>
        </p:txBody>
      </p:sp>
      <p:sp>
        <p:nvSpPr>
          <p:cNvPr id="3" name="Content Placeholder 2"/>
          <p:cNvSpPr>
            <a:spLocks noGrp="1"/>
          </p:cNvSpPr>
          <p:nvPr>
            <p:ph idx="1"/>
          </p:nvPr>
        </p:nvSpPr>
        <p:spPr/>
        <p:txBody>
          <a:bodyPr/>
          <a:lstStyle/>
          <a:p>
            <a:r>
              <a:rPr lang="en-US" b="1" dirty="0"/>
              <a:t>Longer-term symptoms possible:</a:t>
            </a:r>
            <a:endParaRPr lang="en-US" dirty="0"/>
          </a:p>
          <a:p>
            <a:pPr lvl="1"/>
            <a:r>
              <a:rPr lang="en-US" dirty="0"/>
              <a:t>Facial paralysis on one side of the face</a:t>
            </a:r>
          </a:p>
          <a:p>
            <a:pPr lvl="1"/>
            <a:r>
              <a:rPr lang="en-US" dirty="0"/>
              <a:t>Stiff neck</a:t>
            </a:r>
          </a:p>
          <a:p>
            <a:pPr lvl="1"/>
            <a:r>
              <a:rPr lang="en-US" dirty="0"/>
              <a:t>Headache</a:t>
            </a:r>
          </a:p>
          <a:p>
            <a:pPr lvl="1"/>
            <a:r>
              <a:rPr lang="en-US" dirty="0"/>
              <a:t>Weakness, numbness or pain in arms or legs</a:t>
            </a:r>
          </a:p>
          <a:p>
            <a:pPr lvl="1"/>
            <a:r>
              <a:rPr lang="en-US" dirty="0"/>
              <a:t>Irregular heart beat</a:t>
            </a:r>
          </a:p>
          <a:p>
            <a:pPr lvl="1"/>
            <a:r>
              <a:rPr lang="en-US" dirty="0"/>
              <a:t>Dizziness, feeling lightheaded, or heart palpitations</a:t>
            </a:r>
          </a:p>
          <a:p>
            <a:pPr lvl="1"/>
            <a:r>
              <a:rPr lang="en-US" dirty="0"/>
              <a:t>Persistent weakness and fatigue</a:t>
            </a:r>
          </a:p>
          <a:p>
            <a:endParaRPr lang="en-US" dirty="0"/>
          </a:p>
          <a:p>
            <a:pPr marL="457200" lvl="1" indent="0">
              <a:buNone/>
            </a:pPr>
            <a:endParaRPr lang="en-US" dirty="0"/>
          </a:p>
        </p:txBody>
      </p:sp>
      <p:sp>
        <p:nvSpPr>
          <p:cNvPr id="4" name="Footer Placeholder 3"/>
          <p:cNvSpPr>
            <a:spLocks noGrp="1"/>
          </p:cNvSpPr>
          <p:nvPr>
            <p:ph type="ftr" sz="quarter" idx="11"/>
          </p:nvPr>
        </p:nvSpPr>
        <p:spPr/>
        <p:txBody>
          <a:bodyPr/>
          <a:lstStyle/>
          <a:p>
            <a:r>
              <a:rPr lang="en-US" dirty="0"/>
              <a:t>E X P E R I E N C E    Y O U R    A M E R I C A ™</a:t>
            </a:r>
          </a:p>
        </p:txBody>
      </p:sp>
    </p:spTree>
    <p:extLst>
      <p:ext uri="{BB962C8B-B14F-4D97-AF65-F5344CB8AC3E}">
        <p14:creationId xmlns:p14="http://schemas.microsoft.com/office/powerpoint/2010/main" val="2227120102"/>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Lyme Disease</a:t>
            </a:r>
          </a:p>
        </p:txBody>
      </p:sp>
      <p:sp>
        <p:nvSpPr>
          <p:cNvPr id="4" name="Footer Placeholder 3"/>
          <p:cNvSpPr>
            <a:spLocks noGrp="1"/>
          </p:cNvSpPr>
          <p:nvPr>
            <p:ph type="ftr" sz="quarter" idx="11"/>
          </p:nvPr>
        </p:nvSpPr>
        <p:spPr/>
        <p:txBody>
          <a:bodyPr/>
          <a:lstStyle/>
          <a:p>
            <a:r>
              <a:rPr lang="en-US" dirty="0"/>
              <a:t>E X P E R I E N C E    Y O U R    A M E R I C A ™</a:t>
            </a:r>
          </a:p>
        </p:txBody>
      </p:sp>
      <p:sp>
        <p:nvSpPr>
          <p:cNvPr id="5" name="TextBox 4"/>
          <p:cNvSpPr txBox="1"/>
          <p:nvPr/>
        </p:nvSpPr>
        <p:spPr>
          <a:xfrm>
            <a:off x="152400" y="6553200"/>
            <a:ext cx="4495800" cy="276999"/>
          </a:xfrm>
          <a:prstGeom prst="rect">
            <a:avLst/>
          </a:prstGeom>
          <a:noFill/>
        </p:spPr>
        <p:txBody>
          <a:bodyPr wrap="square" rtlCol="0">
            <a:spAutoFit/>
          </a:bodyPr>
          <a:lstStyle/>
          <a:p>
            <a:r>
              <a:rPr lang="en-US" sz="1200" dirty="0"/>
              <a:t>Image: http://www.cdc.gov/lyme/stats/maps/interactiveMaps.html</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9200" y="1295400"/>
            <a:ext cx="6553200" cy="5059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5819027"/>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077200" cy="685800"/>
          </a:xfrm>
        </p:spPr>
        <p:txBody>
          <a:bodyPr/>
          <a:lstStyle/>
          <a:p>
            <a:r>
              <a:rPr lang="en-US" sz="3200" dirty="0"/>
              <a:t>Post-treatment Lyme Disease Syndrome</a:t>
            </a:r>
          </a:p>
        </p:txBody>
      </p:sp>
      <p:sp>
        <p:nvSpPr>
          <p:cNvPr id="3" name="Content Placeholder 2"/>
          <p:cNvSpPr>
            <a:spLocks noGrp="1"/>
          </p:cNvSpPr>
          <p:nvPr>
            <p:ph idx="1"/>
          </p:nvPr>
        </p:nvSpPr>
        <p:spPr/>
        <p:txBody>
          <a:bodyPr/>
          <a:lstStyle/>
          <a:p>
            <a:r>
              <a:rPr lang="en-US" dirty="0"/>
              <a:t>Persistent symptoms after recommended 2-4 week course of antibiotics</a:t>
            </a:r>
          </a:p>
          <a:p>
            <a:r>
              <a:rPr lang="en-US" dirty="0"/>
              <a:t>Exact cause unknown; immune changes suggested but animal studies have stimulated need for more research</a:t>
            </a:r>
          </a:p>
          <a:p>
            <a:r>
              <a:rPr lang="en-US" dirty="0"/>
              <a:t>Long term studies have found no benefit to long-term antibiotic treatment and have found increased risk of serious complications with long-term treatment (1 in 5 receiving long-term treatment had </a:t>
            </a:r>
            <a:r>
              <a:rPr lang="en-US"/>
              <a:t>serious complications)</a:t>
            </a:r>
            <a:endParaRPr lang="en-US" dirty="0"/>
          </a:p>
        </p:txBody>
      </p:sp>
      <p:sp>
        <p:nvSpPr>
          <p:cNvPr id="4" name="Footer Placeholder 3"/>
          <p:cNvSpPr>
            <a:spLocks noGrp="1"/>
          </p:cNvSpPr>
          <p:nvPr>
            <p:ph type="ftr" sz="quarter" idx="11"/>
          </p:nvPr>
        </p:nvSpPr>
        <p:spPr/>
        <p:txBody>
          <a:bodyPr/>
          <a:lstStyle/>
          <a:p>
            <a:r>
              <a:rPr lang="en-US"/>
              <a:t>E X P E R I E N C E    Y O U R    A M E R I C A ™</a:t>
            </a:r>
            <a:endParaRPr lang="en-US" dirty="0"/>
          </a:p>
        </p:txBody>
      </p:sp>
    </p:spTree>
    <p:extLst>
      <p:ext uri="{BB962C8B-B14F-4D97-AF65-F5344CB8AC3E}">
        <p14:creationId xmlns:p14="http://schemas.microsoft.com/office/powerpoint/2010/main" val="3648141757"/>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Anaplasmosis </a:t>
            </a:r>
          </a:p>
        </p:txBody>
      </p:sp>
      <p:sp>
        <p:nvSpPr>
          <p:cNvPr id="3" name="Content Placeholder 2"/>
          <p:cNvSpPr>
            <a:spLocks noGrp="1"/>
          </p:cNvSpPr>
          <p:nvPr>
            <p:ph idx="1"/>
          </p:nvPr>
        </p:nvSpPr>
        <p:spPr>
          <a:xfrm>
            <a:off x="609600" y="1371600"/>
            <a:ext cx="7848600" cy="4800600"/>
          </a:xfrm>
        </p:spPr>
        <p:txBody>
          <a:bodyPr/>
          <a:lstStyle/>
          <a:p>
            <a:r>
              <a:rPr lang="en-US" dirty="0"/>
              <a:t>Agent: </a:t>
            </a:r>
            <a:r>
              <a:rPr lang="en-US" i="1" dirty="0"/>
              <a:t>Anaplasma phagocytophilum –</a:t>
            </a:r>
            <a:r>
              <a:rPr lang="en-US" dirty="0"/>
              <a:t>bacteria </a:t>
            </a:r>
          </a:p>
          <a:p>
            <a:r>
              <a:rPr lang="en-US" dirty="0"/>
              <a:t>Tick: </a:t>
            </a:r>
            <a:r>
              <a:rPr lang="en-US" i="1" dirty="0" err="1"/>
              <a:t>Ixodes</a:t>
            </a:r>
            <a:r>
              <a:rPr lang="en-US" i="1" dirty="0"/>
              <a:t> </a:t>
            </a:r>
            <a:r>
              <a:rPr lang="en-US" i="1" dirty="0" err="1"/>
              <a:t>scapularis</a:t>
            </a:r>
            <a:r>
              <a:rPr lang="en-US" i="1" dirty="0"/>
              <a:t>; </a:t>
            </a:r>
            <a:r>
              <a:rPr lang="en-US" i="1" dirty="0" err="1"/>
              <a:t>Ixodes</a:t>
            </a:r>
            <a:r>
              <a:rPr lang="en-US" i="1" dirty="0"/>
              <a:t> </a:t>
            </a:r>
            <a:r>
              <a:rPr lang="en-US" i="1" dirty="0" err="1"/>
              <a:t>pacificus</a:t>
            </a:r>
            <a:r>
              <a:rPr lang="en-US" i="1" dirty="0"/>
              <a:t> </a:t>
            </a:r>
          </a:p>
          <a:p>
            <a:r>
              <a:rPr lang="en-US" dirty="0"/>
              <a:t>Incubation period: 1-2 weeks </a:t>
            </a:r>
          </a:p>
          <a:p>
            <a:r>
              <a:rPr lang="en-US" dirty="0"/>
              <a:t>Symptoms </a:t>
            </a:r>
          </a:p>
          <a:p>
            <a:pPr lvl="1"/>
            <a:r>
              <a:rPr lang="en-US" dirty="0"/>
              <a:t>Fever, chills</a:t>
            </a:r>
          </a:p>
          <a:p>
            <a:pPr lvl="1"/>
            <a:r>
              <a:rPr lang="en-US" dirty="0"/>
              <a:t>Severe headache</a:t>
            </a:r>
          </a:p>
          <a:p>
            <a:pPr lvl="1"/>
            <a:r>
              <a:rPr lang="en-US" dirty="0"/>
              <a:t>General discomfort and muscle pain</a:t>
            </a:r>
          </a:p>
          <a:p>
            <a:pPr lvl="1"/>
            <a:r>
              <a:rPr lang="en-US" dirty="0"/>
              <a:t>GI symptoms – (nausea, vomiting, diarrhea, lack of appetite) </a:t>
            </a:r>
          </a:p>
          <a:p>
            <a:pPr lvl="1"/>
            <a:r>
              <a:rPr lang="en-US" dirty="0"/>
              <a:t>Cough </a:t>
            </a:r>
          </a:p>
          <a:p>
            <a:pPr lvl="1"/>
            <a:r>
              <a:rPr lang="en-US" dirty="0"/>
              <a:t>Stiff neck </a:t>
            </a:r>
          </a:p>
          <a:p>
            <a:pPr lvl="1"/>
            <a:r>
              <a:rPr lang="en-US" dirty="0"/>
              <a:t>Rash is rare (10% of cases) </a:t>
            </a:r>
          </a:p>
          <a:p>
            <a:pPr lvl="1"/>
            <a:endParaRPr lang="en-US" dirty="0"/>
          </a:p>
        </p:txBody>
      </p:sp>
      <p:sp>
        <p:nvSpPr>
          <p:cNvPr id="4" name="Footer Placeholder 3"/>
          <p:cNvSpPr>
            <a:spLocks noGrp="1"/>
          </p:cNvSpPr>
          <p:nvPr>
            <p:ph type="ftr" sz="quarter" idx="11"/>
          </p:nvPr>
        </p:nvSpPr>
        <p:spPr/>
        <p:txBody>
          <a:bodyPr/>
          <a:lstStyle/>
          <a:p>
            <a:r>
              <a:rPr lang="en-US" dirty="0"/>
              <a:t>E X P E R I E N C E    Y O U R    A M E R I C A ™</a:t>
            </a:r>
          </a:p>
        </p:txBody>
      </p:sp>
    </p:spTree>
    <p:extLst>
      <p:ext uri="{BB962C8B-B14F-4D97-AF65-F5344CB8AC3E}">
        <p14:creationId xmlns:p14="http://schemas.microsoft.com/office/powerpoint/2010/main" val="1190172138"/>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177" y="1371600"/>
            <a:ext cx="6585258" cy="4940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p:txBody>
          <a:bodyPr/>
          <a:lstStyle/>
          <a:p>
            <a:r>
              <a:rPr lang="en-US" dirty="0"/>
              <a:t>Tick Life Cycle</a:t>
            </a:r>
          </a:p>
        </p:txBody>
      </p:sp>
      <p:sp>
        <p:nvSpPr>
          <p:cNvPr id="5" name="Footer Placeholder 4"/>
          <p:cNvSpPr>
            <a:spLocks noGrp="1"/>
          </p:cNvSpPr>
          <p:nvPr>
            <p:ph type="ftr" sz="quarter" idx="11"/>
          </p:nvPr>
        </p:nvSpPr>
        <p:spPr/>
        <p:txBody>
          <a:bodyPr/>
          <a:lstStyle/>
          <a:p>
            <a:r>
              <a:rPr lang="en-US" dirty="0"/>
              <a:t>E X P E R I E N C E    Y O U R    A M E R I C A ™</a:t>
            </a:r>
          </a:p>
        </p:txBody>
      </p:sp>
      <p:sp>
        <p:nvSpPr>
          <p:cNvPr id="2" name="Down Arrow 1"/>
          <p:cNvSpPr/>
          <p:nvPr/>
        </p:nvSpPr>
        <p:spPr bwMode="auto">
          <a:xfrm rot="8450257">
            <a:off x="5188637" y="3805628"/>
            <a:ext cx="457200" cy="11430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Garamond" pitchFamily="18" charset="0"/>
            </a:endParaRPr>
          </a:p>
        </p:txBody>
      </p:sp>
      <p:sp>
        <p:nvSpPr>
          <p:cNvPr id="3" name="TextBox 2"/>
          <p:cNvSpPr txBox="1"/>
          <p:nvPr/>
        </p:nvSpPr>
        <p:spPr>
          <a:xfrm>
            <a:off x="5955399" y="4964612"/>
            <a:ext cx="1524000" cy="707886"/>
          </a:xfrm>
          <a:prstGeom prst="rect">
            <a:avLst/>
          </a:prstGeom>
          <a:noFill/>
        </p:spPr>
        <p:txBody>
          <a:bodyPr wrap="square" rtlCol="0">
            <a:spAutoFit/>
          </a:bodyPr>
          <a:lstStyle/>
          <a:p>
            <a:r>
              <a:rPr lang="en-US" sz="2000" b="1" dirty="0">
                <a:solidFill>
                  <a:srgbClr val="002060"/>
                </a:solidFill>
              </a:rPr>
              <a:t>Larva have 6 legs </a:t>
            </a:r>
          </a:p>
        </p:txBody>
      </p:sp>
      <p:sp>
        <p:nvSpPr>
          <p:cNvPr id="4" name="TextBox 3"/>
          <p:cNvSpPr txBox="1"/>
          <p:nvPr/>
        </p:nvSpPr>
        <p:spPr>
          <a:xfrm>
            <a:off x="228600" y="6477000"/>
            <a:ext cx="3733800" cy="369332"/>
          </a:xfrm>
          <a:prstGeom prst="rect">
            <a:avLst/>
          </a:prstGeom>
          <a:noFill/>
        </p:spPr>
        <p:txBody>
          <a:bodyPr wrap="square" rtlCol="0">
            <a:spAutoFit/>
          </a:bodyPr>
          <a:lstStyle/>
          <a:p>
            <a:r>
              <a:rPr lang="en-US" dirty="0"/>
              <a:t>Photo Credit: Jen </a:t>
            </a:r>
            <a:r>
              <a:rPr lang="en-US" dirty="0" err="1"/>
              <a:t>Sidge</a:t>
            </a:r>
            <a:endParaRPr lang="en-US" dirty="0"/>
          </a:p>
        </p:txBody>
      </p:sp>
    </p:spTree>
    <p:extLst>
      <p:ext uri="{BB962C8B-B14F-4D97-AF65-F5344CB8AC3E}">
        <p14:creationId xmlns:p14="http://schemas.microsoft.com/office/powerpoint/2010/main" val="353798947"/>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Anaplasmosis</a:t>
            </a:r>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3000" y="1371600"/>
            <a:ext cx="6477000" cy="485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200" y="6400800"/>
            <a:ext cx="4419600" cy="276999"/>
          </a:xfrm>
          <a:prstGeom prst="rect">
            <a:avLst/>
          </a:prstGeom>
          <a:noFill/>
        </p:spPr>
        <p:txBody>
          <a:bodyPr wrap="square" rtlCol="0">
            <a:spAutoFit/>
          </a:bodyPr>
          <a:lstStyle/>
          <a:p>
            <a:r>
              <a:rPr lang="en-US" sz="1200" dirty="0"/>
              <a:t>Image: http://www.cdc.gov/anaplasmosis/stats/</a:t>
            </a:r>
          </a:p>
        </p:txBody>
      </p:sp>
    </p:spTree>
    <p:extLst>
      <p:ext uri="{BB962C8B-B14F-4D97-AF65-F5344CB8AC3E}">
        <p14:creationId xmlns:p14="http://schemas.microsoft.com/office/powerpoint/2010/main" val="405769615"/>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Babesiosis </a:t>
            </a:r>
          </a:p>
        </p:txBody>
      </p:sp>
      <p:sp>
        <p:nvSpPr>
          <p:cNvPr id="3" name="Content Placeholder 2"/>
          <p:cNvSpPr>
            <a:spLocks noGrp="1"/>
          </p:cNvSpPr>
          <p:nvPr>
            <p:ph idx="1"/>
          </p:nvPr>
        </p:nvSpPr>
        <p:spPr>
          <a:xfrm>
            <a:off x="609600" y="1295400"/>
            <a:ext cx="7848600" cy="4876800"/>
          </a:xfrm>
        </p:spPr>
        <p:txBody>
          <a:bodyPr/>
          <a:lstStyle/>
          <a:p>
            <a:r>
              <a:rPr lang="en-US" dirty="0"/>
              <a:t>Agent: </a:t>
            </a:r>
            <a:r>
              <a:rPr lang="en-US" i="1" dirty="0"/>
              <a:t>Babesia microti; </a:t>
            </a:r>
            <a:r>
              <a:rPr lang="en-US" dirty="0"/>
              <a:t>protozoan parasite that infects red blood cells </a:t>
            </a:r>
          </a:p>
          <a:p>
            <a:r>
              <a:rPr lang="en-US" dirty="0"/>
              <a:t>Tick: </a:t>
            </a:r>
            <a:r>
              <a:rPr lang="en-US" i="1" dirty="0" err="1"/>
              <a:t>Ixodes</a:t>
            </a:r>
            <a:r>
              <a:rPr lang="en-US" i="1" dirty="0"/>
              <a:t> </a:t>
            </a:r>
            <a:r>
              <a:rPr lang="en-US" i="1" dirty="0" err="1"/>
              <a:t>scapularis</a:t>
            </a:r>
            <a:r>
              <a:rPr lang="en-US" i="1" dirty="0"/>
              <a:t> </a:t>
            </a:r>
          </a:p>
          <a:p>
            <a:r>
              <a:rPr lang="en-US" dirty="0"/>
              <a:t>Incubation period: 1-6 weeks </a:t>
            </a:r>
          </a:p>
          <a:p>
            <a:r>
              <a:rPr lang="en-US" dirty="0"/>
              <a:t>Symptoms </a:t>
            </a:r>
          </a:p>
          <a:p>
            <a:pPr lvl="1"/>
            <a:r>
              <a:rPr lang="en-US" dirty="0"/>
              <a:t>Fever, chills, sweats</a:t>
            </a:r>
          </a:p>
          <a:p>
            <a:pPr lvl="1"/>
            <a:r>
              <a:rPr lang="en-US" dirty="0"/>
              <a:t>General discomfort and fatigue </a:t>
            </a:r>
          </a:p>
          <a:p>
            <a:pPr lvl="1"/>
            <a:r>
              <a:rPr lang="en-US" dirty="0"/>
              <a:t>GI symptoms- mostly lack of appetite and nausea </a:t>
            </a:r>
          </a:p>
          <a:p>
            <a:pPr lvl="1"/>
            <a:r>
              <a:rPr lang="en-US" dirty="0"/>
              <a:t>Muscle pain, joint pain, and headaches </a:t>
            </a:r>
          </a:p>
          <a:p>
            <a:pPr lvl="1"/>
            <a:r>
              <a:rPr lang="en-US" dirty="0"/>
              <a:t>Dark urine </a:t>
            </a:r>
          </a:p>
        </p:txBody>
      </p:sp>
      <p:sp>
        <p:nvSpPr>
          <p:cNvPr id="4" name="Footer Placeholder 3"/>
          <p:cNvSpPr>
            <a:spLocks noGrp="1"/>
          </p:cNvSpPr>
          <p:nvPr>
            <p:ph type="ftr" sz="quarter" idx="11"/>
          </p:nvPr>
        </p:nvSpPr>
        <p:spPr/>
        <p:txBody>
          <a:bodyPr/>
          <a:lstStyle/>
          <a:p>
            <a:r>
              <a:rPr lang="en-US" dirty="0"/>
              <a:t>E X P E R I E N C E    Y O U R    A M E R I C A ™</a:t>
            </a:r>
          </a:p>
        </p:txBody>
      </p:sp>
    </p:spTree>
    <p:extLst>
      <p:ext uri="{BB962C8B-B14F-4D97-AF65-F5344CB8AC3E}">
        <p14:creationId xmlns:p14="http://schemas.microsoft.com/office/powerpoint/2010/main" val="2657463355"/>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Babesiosis </a:t>
            </a:r>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5400" y="1818444"/>
            <a:ext cx="6553200" cy="4506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7200" y="1066800"/>
            <a:ext cx="8229600" cy="830997"/>
          </a:xfrm>
          <a:prstGeom prst="rect">
            <a:avLst/>
          </a:prstGeom>
          <a:noFill/>
        </p:spPr>
        <p:txBody>
          <a:bodyPr wrap="square" rtlCol="0">
            <a:spAutoFit/>
          </a:bodyPr>
          <a:lstStyle/>
          <a:p>
            <a:r>
              <a:rPr lang="en-US" sz="2400" b="1" dirty="0"/>
              <a:t>Number of reported cases of babesiosis, by county of residence — 27 states, 2013  </a:t>
            </a:r>
          </a:p>
        </p:txBody>
      </p:sp>
      <p:sp>
        <p:nvSpPr>
          <p:cNvPr id="6" name="TextBox 5"/>
          <p:cNvSpPr txBox="1"/>
          <p:nvPr/>
        </p:nvSpPr>
        <p:spPr>
          <a:xfrm>
            <a:off x="152400" y="6553200"/>
            <a:ext cx="4953000" cy="276999"/>
          </a:xfrm>
          <a:prstGeom prst="rect">
            <a:avLst/>
          </a:prstGeom>
          <a:noFill/>
        </p:spPr>
        <p:txBody>
          <a:bodyPr wrap="square" rtlCol="0">
            <a:spAutoFit/>
          </a:bodyPr>
          <a:lstStyle/>
          <a:p>
            <a:r>
              <a:rPr lang="en-US" sz="1200" dirty="0"/>
              <a:t>Image: http://www.cdc.gov/parasites/babesiosis/data-statistics/index.html</a:t>
            </a:r>
          </a:p>
        </p:txBody>
      </p:sp>
    </p:spTree>
    <p:extLst>
      <p:ext uri="{BB962C8B-B14F-4D97-AF65-F5344CB8AC3E}">
        <p14:creationId xmlns:p14="http://schemas.microsoft.com/office/powerpoint/2010/main" val="1715474584"/>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Powassan Disease 	</a:t>
            </a:r>
          </a:p>
        </p:txBody>
      </p:sp>
      <p:sp>
        <p:nvSpPr>
          <p:cNvPr id="3" name="Content Placeholder 2"/>
          <p:cNvSpPr>
            <a:spLocks noGrp="1"/>
          </p:cNvSpPr>
          <p:nvPr>
            <p:ph idx="1"/>
          </p:nvPr>
        </p:nvSpPr>
        <p:spPr>
          <a:xfrm>
            <a:off x="609600" y="1447800"/>
            <a:ext cx="7848600" cy="4724400"/>
          </a:xfrm>
        </p:spPr>
        <p:txBody>
          <a:bodyPr/>
          <a:lstStyle/>
          <a:p>
            <a:r>
              <a:rPr lang="en-US" dirty="0"/>
              <a:t>Agent: Powassan virus </a:t>
            </a:r>
          </a:p>
          <a:p>
            <a:r>
              <a:rPr lang="en-US" dirty="0"/>
              <a:t>Tick: </a:t>
            </a:r>
            <a:r>
              <a:rPr lang="en-US" i="1" dirty="0" err="1"/>
              <a:t>Ixodes</a:t>
            </a:r>
            <a:r>
              <a:rPr lang="en-US" i="1" dirty="0"/>
              <a:t> </a:t>
            </a:r>
            <a:r>
              <a:rPr lang="en-US" i="1" dirty="0" err="1"/>
              <a:t>scapularis</a:t>
            </a:r>
            <a:r>
              <a:rPr lang="en-US" i="1" dirty="0"/>
              <a:t>; </a:t>
            </a:r>
            <a:r>
              <a:rPr lang="en-US" i="1" dirty="0" err="1"/>
              <a:t>Ixodes</a:t>
            </a:r>
            <a:r>
              <a:rPr lang="en-US" i="1" dirty="0"/>
              <a:t> </a:t>
            </a:r>
            <a:r>
              <a:rPr lang="en-US" i="1" dirty="0" err="1"/>
              <a:t>cookei</a:t>
            </a:r>
            <a:endParaRPr lang="en-US" i="1" dirty="0"/>
          </a:p>
          <a:p>
            <a:r>
              <a:rPr lang="en-US" dirty="0"/>
              <a:t>Incubation period: 1 – 4 weeks</a:t>
            </a:r>
          </a:p>
          <a:p>
            <a:r>
              <a:rPr lang="en-US" dirty="0"/>
              <a:t>Rare disease</a:t>
            </a:r>
          </a:p>
          <a:p>
            <a:r>
              <a:rPr lang="en-US" dirty="0"/>
              <a:t>Symptoms </a:t>
            </a:r>
          </a:p>
          <a:p>
            <a:pPr lvl="1"/>
            <a:r>
              <a:rPr lang="en-US" sz="2000" dirty="0"/>
              <a:t>Fever, headache, vomiting, and general weakness</a:t>
            </a:r>
          </a:p>
          <a:p>
            <a:pPr lvl="1"/>
            <a:r>
              <a:rPr lang="en-US" sz="2000" dirty="0"/>
              <a:t>Affects the central nervous system and causes inflammation of the brain and tissues that surround the brain</a:t>
            </a:r>
          </a:p>
          <a:p>
            <a:pPr lvl="2"/>
            <a:r>
              <a:rPr lang="en-US" dirty="0"/>
              <a:t>May lead to confusion, loss of coordination, speech difficulties, and memory loss</a:t>
            </a:r>
          </a:p>
        </p:txBody>
      </p:sp>
      <p:sp>
        <p:nvSpPr>
          <p:cNvPr id="4" name="Footer Placeholder 3"/>
          <p:cNvSpPr>
            <a:spLocks noGrp="1"/>
          </p:cNvSpPr>
          <p:nvPr>
            <p:ph type="ftr" sz="quarter" idx="11"/>
          </p:nvPr>
        </p:nvSpPr>
        <p:spPr/>
        <p:txBody>
          <a:bodyPr/>
          <a:lstStyle/>
          <a:p>
            <a:r>
              <a:rPr lang="en-US" dirty="0"/>
              <a:t>E X P E R I E N C E    Y O U R    A M E R I C A ™</a:t>
            </a:r>
          </a:p>
        </p:txBody>
      </p:sp>
    </p:spTree>
    <p:extLst>
      <p:ext uri="{BB962C8B-B14F-4D97-AF65-F5344CB8AC3E}">
        <p14:creationId xmlns:p14="http://schemas.microsoft.com/office/powerpoint/2010/main" val="3141882627"/>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Powassan Disease</a:t>
            </a:r>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1942" y="1600200"/>
            <a:ext cx="782391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7200" y="1197114"/>
            <a:ext cx="8229600" cy="707886"/>
          </a:xfrm>
          <a:prstGeom prst="rect">
            <a:avLst/>
          </a:prstGeom>
          <a:noFill/>
        </p:spPr>
        <p:txBody>
          <a:bodyPr wrap="square" rtlCol="0">
            <a:spAutoFit/>
          </a:bodyPr>
          <a:lstStyle/>
          <a:p>
            <a:r>
              <a:rPr lang="en-US" sz="2000" b="1" dirty="0"/>
              <a:t>Powassan virus neuroinvasive disease cases reported by state, 2004–2013</a:t>
            </a:r>
          </a:p>
          <a:p>
            <a:endParaRPr lang="en-US" sz="2000" b="1" dirty="0"/>
          </a:p>
        </p:txBody>
      </p:sp>
      <p:sp>
        <p:nvSpPr>
          <p:cNvPr id="6" name="TextBox 5"/>
          <p:cNvSpPr txBox="1"/>
          <p:nvPr/>
        </p:nvSpPr>
        <p:spPr>
          <a:xfrm>
            <a:off x="304800" y="6488668"/>
            <a:ext cx="4876800" cy="276999"/>
          </a:xfrm>
          <a:prstGeom prst="rect">
            <a:avLst/>
          </a:prstGeom>
          <a:noFill/>
        </p:spPr>
        <p:txBody>
          <a:bodyPr wrap="square" rtlCol="0">
            <a:spAutoFit/>
          </a:bodyPr>
          <a:lstStyle/>
          <a:p>
            <a:r>
              <a:rPr lang="en-US" sz="1200" dirty="0"/>
              <a:t>Image: http://www.cdc.gov/powassan/statistics.html</a:t>
            </a:r>
          </a:p>
        </p:txBody>
      </p:sp>
    </p:spTree>
    <p:extLst>
      <p:ext uri="{BB962C8B-B14F-4D97-AF65-F5344CB8AC3E}">
        <p14:creationId xmlns:p14="http://schemas.microsoft.com/office/powerpoint/2010/main" val="3052371301"/>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Tularemia </a:t>
            </a:r>
          </a:p>
        </p:txBody>
      </p:sp>
      <p:sp>
        <p:nvSpPr>
          <p:cNvPr id="3" name="Content Placeholder 2"/>
          <p:cNvSpPr>
            <a:spLocks noGrp="1"/>
          </p:cNvSpPr>
          <p:nvPr>
            <p:ph idx="1"/>
          </p:nvPr>
        </p:nvSpPr>
        <p:spPr>
          <a:xfrm>
            <a:off x="609600" y="1524000"/>
            <a:ext cx="7848600" cy="4648200"/>
          </a:xfrm>
        </p:spPr>
        <p:txBody>
          <a:bodyPr/>
          <a:lstStyle/>
          <a:p>
            <a:r>
              <a:rPr lang="en-US" dirty="0"/>
              <a:t>Agent: </a:t>
            </a:r>
            <a:r>
              <a:rPr lang="en-US" i="1" dirty="0"/>
              <a:t>Francisella tularensis</a:t>
            </a:r>
            <a:r>
              <a:rPr lang="en-US" dirty="0"/>
              <a:t>- bacteria </a:t>
            </a:r>
          </a:p>
          <a:p>
            <a:r>
              <a:rPr lang="en-US" dirty="0"/>
              <a:t>Ticks: </a:t>
            </a:r>
            <a:r>
              <a:rPr lang="en-US" i="1" dirty="0" err="1"/>
              <a:t>Dermacentor</a:t>
            </a:r>
            <a:r>
              <a:rPr lang="en-US" i="1" dirty="0"/>
              <a:t> </a:t>
            </a:r>
            <a:r>
              <a:rPr lang="en-US" i="1" dirty="0" err="1"/>
              <a:t>andersoni</a:t>
            </a:r>
            <a:r>
              <a:rPr lang="en-US" i="1" dirty="0"/>
              <a:t>; </a:t>
            </a:r>
            <a:r>
              <a:rPr lang="en-US" i="1" dirty="0" err="1"/>
              <a:t>Dermacentor</a:t>
            </a:r>
            <a:r>
              <a:rPr lang="en-US" i="1" dirty="0"/>
              <a:t> </a:t>
            </a:r>
            <a:r>
              <a:rPr lang="en-US" i="1" dirty="0" err="1"/>
              <a:t>variabilis</a:t>
            </a:r>
            <a:r>
              <a:rPr lang="en-US" i="1" dirty="0"/>
              <a:t>; </a:t>
            </a:r>
            <a:r>
              <a:rPr lang="en-US" i="1" dirty="0" err="1"/>
              <a:t>Amyblyomma</a:t>
            </a:r>
            <a:r>
              <a:rPr lang="en-US" i="1" dirty="0"/>
              <a:t> </a:t>
            </a:r>
            <a:r>
              <a:rPr lang="en-US" i="1" dirty="0" err="1"/>
              <a:t>americanum</a:t>
            </a:r>
            <a:endParaRPr lang="en-US" i="1" dirty="0"/>
          </a:p>
          <a:p>
            <a:r>
              <a:rPr lang="en-US" dirty="0"/>
              <a:t>Incubation period: average 3-5 days; range 1-21 days</a:t>
            </a:r>
          </a:p>
          <a:p>
            <a:r>
              <a:rPr lang="en-US" dirty="0"/>
              <a:t>Multiple ways to be exposed</a:t>
            </a:r>
          </a:p>
          <a:p>
            <a:pPr lvl="1"/>
            <a:r>
              <a:rPr lang="en-US" sz="2400" dirty="0"/>
              <a:t>Tick and deer fly bites</a:t>
            </a:r>
          </a:p>
          <a:p>
            <a:pPr lvl="1"/>
            <a:r>
              <a:rPr lang="en-US" sz="2400" dirty="0"/>
              <a:t>Skin contact with infected animals (often rabbits or hares)</a:t>
            </a:r>
          </a:p>
          <a:p>
            <a:pPr lvl="1"/>
            <a:r>
              <a:rPr lang="en-US" sz="2400" dirty="0"/>
              <a:t>Ingestion of contaminated water</a:t>
            </a:r>
          </a:p>
          <a:p>
            <a:pPr lvl="1"/>
            <a:r>
              <a:rPr lang="en-US" sz="2400" dirty="0"/>
              <a:t>Inhalation of contaminated dusts or aerosols</a:t>
            </a:r>
          </a:p>
          <a:p>
            <a:endParaRPr lang="en-US" dirty="0"/>
          </a:p>
          <a:p>
            <a:endParaRPr lang="en-US" dirty="0"/>
          </a:p>
          <a:p>
            <a:pPr lvl="2"/>
            <a:endParaRPr lang="en-US" dirty="0"/>
          </a:p>
          <a:p>
            <a:pPr lvl="1"/>
            <a:endParaRPr lang="en-US" dirty="0"/>
          </a:p>
          <a:p>
            <a:pPr lvl="1"/>
            <a:endParaRPr lang="en-US" dirty="0"/>
          </a:p>
        </p:txBody>
      </p:sp>
      <p:sp>
        <p:nvSpPr>
          <p:cNvPr id="4" name="Footer Placeholder 3"/>
          <p:cNvSpPr>
            <a:spLocks noGrp="1"/>
          </p:cNvSpPr>
          <p:nvPr>
            <p:ph type="ftr" sz="quarter" idx="11"/>
          </p:nvPr>
        </p:nvSpPr>
        <p:spPr/>
        <p:txBody>
          <a:bodyPr/>
          <a:lstStyle/>
          <a:p>
            <a:r>
              <a:rPr lang="en-US" dirty="0"/>
              <a:t>E X P E R I E N C E    Y O U R    A M E R I C A ™</a:t>
            </a:r>
          </a:p>
        </p:txBody>
      </p:sp>
    </p:spTree>
    <p:extLst>
      <p:ext uri="{BB962C8B-B14F-4D97-AF65-F5344CB8AC3E}">
        <p14:creationId xmlns:p14="http://schemas.microsoft.com/office/powerpoint/2010/main" val="4139120839"/>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Tularemia </a:t>
            </a:r>
          </a:p>
        </p:txBody>
      </p:sp>
      <p:sp>
        <p:nvSpPr>
          <p:cNvPr id="3" name="Content Placeholder 2"/>
          <p:cNvSpPr>
            <a:spLocks noGrp="1"/>
          </p:cNvSpPr>
          <p:nvPr>
            <p:ph idx="1"/>
          </p:nvPr>
        </p:nvSpPr>
        <p:spPr/>
        <p:txBody>
          <a:bodyPr/>
          <a:lstStyle/>
          <a:p>
            <a:r>
              <a:rPr lang="en-US" sz="2800" dirty="0"/>
              <a:t>Symptoms depend on how you were exposed </a:t>
            </a:r>
          </a:p>
          <a:p>
            <a:pPr lvl="1"/>
            <a:r>
              <a:rPr lang="en-US" sz="2800" dirty="0"/>
              <a:t>Can include insect bite that won’t heal, swollen and painful lymph nodes, inflamed eyes, or cough</a:t>
            </a:r>
          </a:p>
          <a:p>
            <a:pPr lvl="1"/>
            <a:r>
              <a:rPr lang="en-US" sz="2800" dirty="0"/>
              <a:t>All forms are accompanied by fever, which can be as high as 104 °F</a:t>
            </a:r>
          </a:p>
          <a:p>
            <a:endParaRPr lang="en-US" dirty="0"/>
          </a:p>
        </p:txBody>
      </p:sp>
      <p:sp>
        <p:nvSpPr>
          <p:cNvPr id="4" name="Footer Placeholder 3"/>
          <p:cNvSpPr>
            <a:spLocks noGrp="1"/>
          </p:cNvSpPr>
          <p:nvPr>
            <p:ph type="ftr" sz="quarter" idx="11"/>
          </p:nvPr>
        </p:nvSpPr>
        <p:spPr/>
        <p:txBody>
          <a:bodyPr/>
          <a:lstStyle/>
          <a:p>
            <a:r>
              <a:rPr lang="en-US" dirty="0"/>
              <a:t>E X P E R I E N C E    Y O U R    A M E R I C A ™</a:t>
            </a:r>
          </a:p>
        </p:txBody>
      </p:sp>
    </p:spTree>
    <p:extLst>
      <p:ext uri="{BB962C8B-B14F-4D97-AF65-F5344CB8AC3E}">
        <p14:creationId xmlns:p14="http://schemas.microsoft.com/office/powerpoint/2010/main" val="3562008649"/>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Tularemia </a:t>
            </a:r>
          </a:p>
        </p:txBody>
      </p:sp>
      <p:sp>
        <p:nvSpPr>
          <p:cNvPr id="3" name="Content Placeholder 2"/>
          <p:cNvSpPr>
            <a:spLocks noGrp="1"/>
          </p:cNvSpPr>
          <p:nvPr>
            <p:ph idx="1"/>
          </p:nvPr>
        </p:nvSpPr>
        <p:spPr/>
        <p:txBody>
          <a:bodyPr/>
          <a:lstStyle/>
          <a:p>
            <a:r>
              <a:rPr lang="en-US" dirty="0"/>
              <a:t>Most common form involves a skin ulcer present at the site of infection</a:t>
            </a:r>
          </a:p>
          <a:p>
            <a:r>
              <a:rPr lang="en-US" dirty="0"/>
              <a:t>Usually caused by tick or deer fly bite</a:t>
            </a:r>
          </a:p>
          <a:p>
            <a:r>
              <a:rPr lang="en-US" dirty="0"/>
              <a:t>Will also see swelling of regional lymph glands, usually in the armpit or groin</a:t>
            </a:r>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733800"/>
            <a:ext cx="3276600" cy="2228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4800" y="6477000"/>
            <a:ext cx="4724400" cy="276999"/>
          </a:xfrm>
          <a:prstGeom prst="rect">
            <a:avLst/>
          </a:prstGeom>
          <a:noFill/>
        </p:spPr>
        <p:txBody>
          <a:bodyPr wrap="square" rtlCol="0">
            <a:spAutoFit/>
          </a:bodyPr>
          <a:lstStyle/>
          <a:p>
            <a:r>
              <a:rPr lang="en-US" sz="1200" dirty="0"/>
              <a:t>Image: http://www.cdc.gov/tularemia/signssymptoms/index.html</a:t>
            </a:r>
          </a:p>
        </p:txBody>
      </p:sp>
    </p:spTree>
    <p:extLst>
      <p:ext uri="{BB962C8B-B14F-4D97-AF65-F5344CB8AC3E}">
        <p14:creationId xmlns:p14="http://schemas.microsoft.com/office/powerpoint/2010/main" val="1362170704"/>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Tularemia</a:t>
            </a:r>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153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5400" y="1524000"/>
            <a:ext cx="6324600" cy="4869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66800" y="1049445"/>
            <a:ext cx="6858000" cy="461665"/>
          </a:xfrm>
          <a:prstGeom prst="rect">
            <a:avLst/>
          </a:prstGeom>
          <a:noFill/>
        </p:spPr>
        <p:txBody>
          <a:bodyPr wrap="square" rtlCol="0">
            <a:spAutoFit/>
          </a:bodyPr>
          <a:lstStyle/>
          <a:p>
            <a:r>
              <a:rPr lang="en-US" sz="2400" dirty="0"/>
              <a:t>Reported tularemia cases – – United States, 2004-2013</a:t>
            </a:r>
          </a:p>
        </p:txBody>
      </p:sp>
      <p:sp>
        <p:nvSpPr>
          <p:cNvPr id="6" name="TextBox 5"/>
          <p:cNvSpPr txBox="1"/>
          <p:nvPr/>
        </p:nvSpPr>
        <p:spPr>
          <a:xfrm>
            <a:off x="0" y="6553200"/>
            <a:ext cx="5181600" cy="276999"/>
          </a:xfrm>
          <a:prstGeom prst="rect">
            <a:avLst/>
          </a:prstGeom>
          <a:noFill/>
        </p:spPr>
        <p:txBody>
          <a:bodyPr wrap="square" rtlCol="0">
            <a:spAutoFit/>
          </a:bodyPr>
          <a:lstStyle/>
          <a:p>
            <a:r>
              <a:rPr lang="en-US" sz="1200" dirty="0"/>
              <a:t>Image: http://www.cdc.gov/tularemia/statistics/map.html</a:t>
            </a:r>
          </a:p>
        </p:txBody>
      </p:sp>
    </p:spTree>
    <p:extLst>
      <p:ext uri="{BB962C8B-B14F-4D97-AF65-F5344CB8AC3E}">
        <p14:creationId xmlns:p14="http://schemas.microsoft.com/office/powerpoint/2010/main" val="1078931275"/>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Rocky Mountain Spotted Fever</a:t>
            </a:r>
          </a:p>
        </p:txBody>
      </p:sp>
      <p:sp>
        <p:nvSpPr>
          <p:cNvPr id="3" name="Content Placeholder 2"/>
          <p:cNvSpPr>
            <a:spLocks noGrp="1"/>
          </p:cNvSpPr>
          <p:nvPr>
            <p:ph idx="1"/>
          </p:nvPr>
        </p:nvSpPr>
        <p:spPr>
          <a:xfrm>
            <a:off x="609600" y="1295400"/>
            <a:ext cx="7848600" cy="4876800"/>
          </a:xfrm>
        </p:spPr>
        <p:txBody>
          <a:bodyPr/>
          <a:lstStyle/>
          <a:p>
            <a:r>
              <a:rPr lang="en-US" sz="2000" dirty="0"/>
              <a:t>Agent: </a:t>
            </a:r>
            <a:r>
              <a:rPr lang="en-US" sz="2000" i="1" dirty="0"/>
              <a:t>Rickettsia rickettsii – </a:t>
            </a:r>
            <a:r>
              <a:rPr lang="en-US" sz="2000" dirty="0"/>
              <a:t>bacteria</a:t>
            </a:r>
          </a:p>
          <a:p>
            <a:r>
              <a:rPr lang="en-US" sz="2000" dirty="0"/>
              <a:t>Tick: </a:t>
            </a:r>
            <a:r>
              <a:rPr lang="en-US" sz="2000" i="1" dirty="0" err="1"/>
              <a:t>Dermacentor</a:t>
            </a:r>
            <a:r>
              <a:rPr lang="en-US" sz="2000" i="1" dirty="0"/>
              <a:t> </a:t>
            </a:r>
            <a:r>
              <a:rPr lang="en-US" sz="2000" i="1" dirty="0" err="1"/>
              <a:t>andersonia</a:t>
            </a:r>
            <a:r>
              <a:rPr lang="en-US" sz="2000" i="1" dirty="0"/>
              <a:t>; </a:t>
            </a:r>
            <a:r>
              <a:rPr lang="en-US" sz="2000" i="1" dirty="0" err="1"/>
              <a:t>Dermacentor</a:t>
            </a:r>
            <a:r>
              <a:rPr lang="en-US" sz="2000" i="1" dirty="0"/>
              <a:t> </a:t>
            </a:r>
            <a:r>
              <a:rPr lang="en-US" sz="2000" i="1" dirty="0" err="1"/>
              <a:t>variabilis</a:t>
            </a:r>
            <a:r>
              <a:rPr lang="en-US" sz="2000" i="1" dirty="0"/>
              <a:t>; </a:t>
            </a:r>
            <a:r>
              <a:rPr lang="en-US" sz="2000" i="1" dirty="0" err="1"/>
              <a:t>Rhicephalus</a:t>
            </a:r>
            <a:r>
              <a:rPr lang="en-US" sz="2000" i="1" dirty="0"/>
              <a:t> </a:t>
            </a:r>
            <a:r>
              <a:rPr lang="en-US" sz="2000" i="1" dirty="0" err="1"/>
              <a:t>sanqguineus</a:t>
            </a:r>
            <a:r>
              <a:rPr lang="en-US" sz="2000" i="1" dirty="0"/>
              <a:t> </a:t>
            </a:r>
          </a:p>
          <a:p>
            <a:r>
              <a:rPr lang="en-US" sz="2000" dirty="0"/>
              <a:t>Incubation period: 2- 14 days, 3-5 days most common</a:t>
            </a:r>
          </a:p>
          <a:p>
            <a:r>
              <a:rPr lang="en-US" sz="2000" dirty="0"/>
              <a:t>Symptoms </a:t>
            </a:r>
          </a:p>
          <a:p>
            <a:pPr lvl="1"/>
            <a:r>
              <a:rPr lang="en-US" sz="2000" dirty="0"/>
              <a:t>Fever, chills</a:t>
            </a:r>
          </a:p>
          <a:p>
            <a:pPr lvl="1"/>
            <a:r>
              <a:rPr lang="en-US" sz="2000" dirty="0"/>
              <a:t>Severe headache, general discomfort, muscle pain </a:t>
            </a:r>
          </a:p>
          <a:p>
            <a:pPr lvl="1"/>
            <a:r>
              <a:rPr lang="en-US" sz="2000" dirty="0"/>
              <a:t>GI symptoms- nausea, vomiting, lack of appetite, abdominal pain and tenderness, diarrhea </a:t>
            </a:r>
          </a:p>
          <a:p>
            <a:pPr lvl="1"/>
            <a:r>
              <a:rPr lang="en-US" sz="2000" dirty="0"/>
              <a:t>Cough</a:t>
            </a:r>
          </a:p>
          <a:p>
            <a:pPr lvl="1"/>
            <a:r>
              <a:rPr lang="en-US" sz="2000" dirty="0"/>
              <a:t>Red eyes </a:t>
            </a:r>
          </a:p>
          <a:p>
            <a:pPr lvl="1"/>
            <a:r>
              <a:rPr lang="en-US" sz="2000" dirty="0"/>
              <a:t>Rash</a:t>
            </a:r>
          </a:p>
          <a:p>
            <a:pPr lvl="1"/>
            <a:r>
              <a:rPr lang="en-US" sz="2000" dirty="0"/>
              <a:t>Up to 30% of cases are fatal without antibiotics</a:t>
            </a:r>
            <a:endParaRPr lang="en-US" dirty="0"/>
          </a:p>
        </p:txBody>
      </p:sp>
      <p:sp>
        <p:nvSpPr>
          <p:cNvPr id="4" name="Footer Placeholder 3"/>
          <p:cNvSpPr>
            <a:spLocks noGrp="1"/>
          </p:cNvSpPr>
          <p:nvPr>
            <p:ph type="ftr" sz="quarter" idx="11"/>
          </p:nvPr>
        </p:nvSpPr>
        <p:spPr/>
        <p:txBody>
          <a:bodyPr/>
          <a:lstStyle/>
          <a:p>
            <a:r>
              <a:rPr lang="en-US" dirty="0"/>
              <a:t>E X P E R I E N C E    Y O U R    A M E R I C A ™</a:t>
            </a:r>
          </a:p>
        </p:txBody>
      </p:sp>
    </p:spTree>
    <p:extLst>
      <p:ext uri="{BB962C8B-B14F-4D97-AF65-F5344CB8AC3E}">
        <p14:creationId xmlns:p14="http://schemas.microsoft.com/office/powerpoint/2010/main" val="3553664776"/>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Ticks lay a lot of eggs!</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a:t>E X P E R I E N C E    Y O U R    A M E R I C A ™</a:t>
            </a:r>
            <a:endParaRPr lang="en-US" dirty="0"/>
          </a:p>
        </p:txBody>
      </p:sp>
      <p:grpSp>
        <p:nvGrpSpPr>
          <p:cNvPr id="5" name="Group 4"/>
          <p:cNvGrpSpPr/>
          <p:nvPr/>
        </p:nvGrpSpPr>
        <p:grpSpPr>
          <a:xfrm>
            <a:off x="2419350" y="2438400"/>
            <a:ext cx="4229100" cy="2735776"/>
            <a:chOff x="304800" y="3665022"/>
            <a:chExt cx="4229100" cy="2735776"/>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665022"/>
              <a:ext cx="4229100" cy="2458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04800" y="6123799"/>
              <a:ext cx="4229100" cy="276999"/>
            </a:xfrm>
            <a:prstGeom prst="rect">
              <a:avLst/>
            </a:prstGeom>
            <a:noFill/>
          </p:spPr>
          <p:txBody>
            <a:bodyPr wrap="square" rtlCol="0">
              <a:spAutoFit/>
            </a:bodyPr>
            <a:lstStyle/>
            <a:p>
              <a:r>
                <a:rPr lang="en-US" sz="1200" dirty="0"/>
                <a:t>Photo: Mosquito Squad of West Montgomery</a:t>
              </a:r>
            </a:p>
          </p:txBody>
        </p:sp>
      </p:grpSp>
    </p:spTree>
    <p:extLst>
      <p:ext uri="{BB962C8B-B14F-4D97-AF65-F5344CB8AC3E}">
        <p14:creationId xmlns:p14="http://schemas.microsoft.com/office/powerpoint/2010/main" val="3977003363"/>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Rocky Mountain Spotted Fever</a:t>
            </a:r>
          </a:p>
        </p:txBody>
      </p:sp>
      <p:sp>
        <p:nvSpPr>
          <p:cNvPr id="3" name="Content Placeholder 2"/>
          <p:cNvSpPr>
            <a:spLocks noGrp="1"/>
          </p:cNvSpPr>
          <p:nvPr>
            <p:ph sz="half" idx="1"/>
          </p:nvPr>
        </p:nvSpPr>
        <p:spPr/>
        <p:txBody>
          <a:bodyPr/>
          <a:lstStyle/>
          <a:p>
            <a:pPr marL="0" indent="0">
              <a:buNone/>
            </a:pPr>
            <a:r>
              <a:rPr lang="en-US" dirty="0"/>
              <a:t> </a:t>
            </a:r>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0"/>
            <a:ext cx="4071827" cy="2643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00600" y="2256429"/>
            <a:ext cx="3581400" cy="26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30913" y="6400800"/>
            <a:ext cx="4724400" cy="276999"/>
          </a:xfrm>
          <a:prstGeom prst="rect">
            <a:avLst/>
          </a:prstGeom>
          <a:noFill/>
        </p:spPr>
        <p:txBody>
          <a:bodyPr wrap="square" rtlCol="0">
            <a:spAutoFit/>
          </a:bodyPr>
          <a:lstStyle/>
          <a:p>
            <a:r>
              <a:rPr lang="en-US" sz="1200" dirty="0"/>
              <a:t>Images: www.cdc.gov/rmsf/symptoms/index.html</a:t>
            </a:r>
          </a:p>
        </p:txBody>
      </p:sp>
    </p:spTree>
    <p:extLst>
      <p:ext uri="{BB962C8B-B14F-4D97-AF65-F5344CB8AC3E}">
        <p14:creationId xmlns:p14="http://schemas.microsoft.com/office/powerpoint/2010/main" val="2761502392"/>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Rocky Mountain Spotted Fever</a:t>
            </a:r>
          </a:p>
        </p:txBody>
      </p:sp>
      <p:sp>
        <p:nvSpPr>
          <p:cNvPr id="4" name="Footer Placeholder 3"/>
          <p:cNvSpPr>
            <a:spLocks noGrp="1"/>
          </p:cNvSpPr>
          <p:nvPr>
            <p:ph type="ftr" sz="quarter" idx="11"/>
          </p:nvPr>
        </p:nvSpPr>
        <p:spPr/>
        <p:txBody>
          <a:bodyPr/>
          <a:lstStyle/>
          <a:p>
            <a:r>
              <a:rPr lang="en-US" dirty="0"/>
              <a:t>E X P E R I E N C E    Y O U R    A M E R I C A ™</a:t>
            </a:r>
          </a:p>
        </p:txBody>
      </p:sp>
      <p:sp>
        <p:nvSpPr>
          <p:cNvPr id="5" name="TextBox 4"/>
          <p:cNvSpPr txBox="1"/>
          <p:nvPr/>
        </p:nvSpPr>
        <p:spPr>
          <a:xfrm>
            <a:off x="914400" y="1143000"/>
            <a:ext cx="7620000" cy="400110"/>
          </a:xfrm>
          <a:prstGeom prst="rect">
            <a:avLst/>
          </a:prstGeom>
          <a:noFill/>
        </p:spPr>
        <p:txBody>
          <a:bodyPr wrap="square" rtlCol="0">
            <a:spAutoFit/>
          </a:bodyPr>
          <a:lstStyle/>
          <a:p>
            <a:r>
              <a:rPr lang="en-US" sz="2000" dirty="0"/>
              <a:t>Reported RMSF cases in the United States in 2015</a:t>
            </a:r>
          </a:p>
        </p:txBody>
      </p:sp>
      <p:sp>
        <p:nvSpPr>
          <p:cNvPr id="6" name="TextBox 5"/>
          <p:cNvSpPr txBox="1"/>
          <p:nvPr/>
        </p:nvSpPr>
        <p:spPr>
          <a:xfrm>
            <a:off x="76200" y="6477000"/>
            <a:ext cx="5562600" cy="276999"/>
          </a:xfrm>
          <a:prstGeom prst="rect">
            <a:avLst/>
          </a:prstGeom>
          <a:noFill/>
        </p:spPr>
        <p:txBody>
          <a:bodyPr wrap="square" rtlCol="0">
            <a:spAutoFit/>
          </a:bodyPr>
          <a:lstStyle/>
          <a:p>
            <a:r>
              <a:rPr lang="en-US" sz="1200" dirty="0"/>
              <a:t>Image: http://www.cdc.gov/rmsf/stats/index.html</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18423" y="1600200"/>
            <a:ext cx="703095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4226267"/>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Ehrlichiosis</a:t>
            </a:r>
          </a:p>
        </p:txBody>
      </p:sp>
      <p:sp>
        <p:nvSpPr>
          <p:cNvPr id="3" name="Content Placeholder 2"/>
          <p:cNvSpPr>
            <a:spLocks noGrp="1"/>
          </p:cNvSpPr>
          <p:nvPr>
            <p:ph idx="1"/>
          </p:nvPr>
        </p:nvSpPr>
        <p:spPr/>
        <p:txBody>
          <a:bodyPr/>
          <a:lstStyle/>
          <a:p>
            <a:r>
              <a:rPr lang="en-US" dirty="0"/>
              <a:t>Agent: </a:t>
            </a:r>
            <a:r>
              <a:rPr lang="en-US" i="1" dirty="0"/>
              <a:t>Ehrlichia chaffeenis, Ehrlichia ewingii, Ehrlichia muris</a:t>
            </a:r>
            <a:r>
              <a:rPr lang="en-US" dirty="0"/>
              <a:t>-like (EML) – bacteria </a:t>
            </a:r>
          </a:p>
          <a:p>
            <a:r>
              <a:rPr lang="en-US" dirty="0"/>
              <a:t>Ticks: </a:t>
            </a:r>
            <a:r>
              <a:rPr lang="en-US" i="1" dirty="0" err="1"/>
              <a:t>Ambylomma</a:t>
            </a:r>
            <a:r>
              <a:rPr lang="en-US" i="1" dirty="0"/>
              <a:t> </a:t>
            </a:r>
            <a:r>
              <a:rPr lang="en-US" i="1" dirty="0" err="1"/>
              <a:t>americanum</a:t>
            </a:r>
            <a:endParaRPr lang="en-US" dirty="0"/>
          </a:p>
          <a:p>
            <a:r>
              <a:rPr lang="en-US" dirty="0"/>
              <a:t>Incubation period: 7-10 days </a:t>
            </a:r>
          </a:p>
          <a:p>
            <a:r>
              <a:rPr lang="en-US" dirty="0"/>
              <a:t>Symptoms </a:t>
            </a:r>
          </a:p>
          <a:p>
            <a:pPr lvl="1"/>
            <a:r>
              <a:rPr lang="en-US" dirty="0"/>
              <a:t>Fever, chills</a:t>
            </a:r>
          </a:p>
          <a:p>
            <a:pPr lvl="1"/>
            <a:r>
              <a:rPr lang="en-US" dirty="0"/>
              <a:t>Severe headache </a:t>
            </a:r>
          </a:p>
          <a:p>
            <a:pPr lvl="1"/>
            <a:r>
              <a:rPr lang="en-US" dirty="0"/>
              <a:t>Muscle pain, joint pain, general weakness</a:t>
            </a:r>
          </a:p>
          <a:p>
            <a:pPr lvl="1"/>
            <a:r>
              <a:rPr lang="en-US" dirty="0"/>
              <a:t>GI symptoms- nausea, vomiting, diarrhea</a:t>
            </a:r>
          </a:p>
          <a:p>
            <a:pPr lvl="1"/>
            <a:r>
              <a:rPr lang="en-US" dirty="0"/>
              <a:t>Rash more common in children than adults</a:t>
            </a:r>
          </a:p>
          <a:p>
            <a:endParaRPr lang="en-US" dirty="0"/>
          </a:p>
        </p:txBody>
      </p:sp>
      <p:sp>
        <p:nvSpPr>
          <p:cNvPr id="4" name="Footer Placeholder 3"/>
          <p:cNvSpPr>
            <a:spLocks noGrp="1"/>
          </p:cNvSpPr>
          <p:nvPr>
            <p:ph type="ftr" sz="quarter" idx="11"/>
          </p:nvPr>
        </p:nvSpPr>
        <p:spPr/>
        <p:txBody>
          <a:bodyPr/>
          <a:lstStyle/>
          <a:p>
            <a:r>
              <a:rPr lang="en-US" dirty="0"/>
              <a:t>E X P E R I E N C E    Y O U R    A M E R I C A ™</a:t>
            </a:r>
          </a:p>
        </p:txBody>
      </p:sp>
    </p:spTree>
    <p:extLst>
      <p:ext uri="{BB962C8B-B14F-4D97-AF65-F5344CB8AC3E}">
        <p14:creationId xmlns:p14="http://schemas.microsoft.com/office/powerpoint/2010/main" val="1332430044"/>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Ehrlichiosis</a:t>
            </a:r>
          </a:p>
        </p:txBody>
      </p:sp>
      <p:sp>
        <p:nvSpPr>
          <p:cNvPr id="4" name="Footer Placeholder 3"/>
          <p:cNvSpPr>
            <a:spLocks noGrp="1"/>
          </p:cNvSpPr>
          <p:nvPr>
            <p:ph type="ftr" sz="quarter" idx="11"/>
          </p:nvPr>
        </p:nvSpPr>
        <p:spPr/>
        <p:txBody>
          <a:bodyPr/>
          <a:lstStyle/>
          <a:p>
            <a:r>
              <a:rPr lang="en-US" dirty="0"/>
              <a:t>E X P E R I E N C E    Y O U R    A M E R I C A ™</a:t>
            </a:r>
          </a:p>
        </p:txBody>
      </p:sp>
      <p:sp>
        <p:nvSpPr>
          <p:cNvPr id="5" name="TextBox 4"/>
          <p:cNvSpPr txBox="1"/>
          <p:nvPr/>
        </p:nvSpPr>
        <p:spPr>
          <a:xfrm>
            <a:off x="152400" y="6477000"/>
            <a:ext cx="4495800" cy="276999"/>
          </a:xfrm>
          <a:prstGeom prst="rect">
            <a:avLst/>
          </a:prstGeom>
          <a:noFill/>
        </p:spPr>
        <p:txBody>
          <a:bodyPr wrap="square" rtlCol="0">
            <a:spAutoFit/>
          </a:bodyPr>
          <a:lstStyle/>
          <a:p>
            <a:r>
              <a:rPr lang="en-US" sz="1200" dirty="0"/>
              <a:t>Image: http://www.cdc.gov/ehrlichiosis/stats/</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18423" y="1600200"/>
            <a:ext cx="703095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62000" y="1230868"/>
            <a:ext cx="7696200" cy="369332"/>
          </a:xfrm>
          <a:prstGeom prst="rect">
            <a:avLst/>
          </a:prstGeom>
          <a:noFill/>
        </p:spPr>
        <p:txBody>
          <a:bodyPr wrap="square" rtlCol="0">
            <a:spAutoFit/>
          </a:bodyPr>
          <a:lstStyle/>
          <a:p>
            <a:r>
              <a:rPr lang="en-US" dirty="0"/>
              <a:t>Reported cases in the United States in 2015</a:t>
            </a:r>
          </a:p>
        </p:txBody>
      </p:sp>
    </p:spTree>
    <p:extLst>
      <p:ext uri="{BB962C8B-B14F-4D97-AF65-F5344CB8AC3E}">
        <p14:creationId xmlns:p14="http://schemas.microsoft.com/office/powerpoint/2010/main" val="3927090112"/>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STARI</a:t>
            </a:r>
          </a:p>
        </p:txBody>
      </p:sp>
      <p:sp>
        <p:nvSpPr>
          <p:cNvPr id="3" name="Content Placeholder 2"/>
          <p:cNvSpPr>
            <a:spLocks noGrp="1"/>
          </p:cNvSpPr>
          <p:nvPr>
            <p:ph idx="1"/>
          </p:nvPr>
        </p:nvSpPr>
        <p:spPr/>
        <p:txBody>
          <a:bodyPr/>
          <a:lstStyle/>
          <a:p>
            <a:r>
              <a:rPr lang="en-US" dirty="0"/>
              <a:t>Southern Tick-Associated Rash Illness </a:t>
            </a:r>
          </a:p>
          <a:p>
            <a:r>
              <a:rPr lang="en-US" dirty="0"/>
              <a:t>Agent- unknown </a:t>
            </a:r>
          </a:p>
          <a:p>
            <a:r>
              <a:rPr lang="en-US" dirty="0"/>
              <a:t>Tick: </a:t>
            </a:r>
            <a:r>
              <a:rPr lang="en-US" i="1" dirty="0" err="1"/>
              <a:t>Amblyomma</a:t>
            </a:r>
            <a:r>
              <a:rPr lang="en-US" i="1" dirty="0"/>
              <a:t> </a:t>
            </a:r>
            <a:r>
              <a:rPr lang="en-US" i="1" dirty="0" err="1"/>
              <a:t>americanum</a:t>
            </a:r>
            <a:endParaRPr lang="en-US" dirty="0"/>
          </a:p>
          <a:p>
            <a:r>
              <a:rPr lang="en-US" dirty="0"/>
              <a:t>Symptoms </a:t>
            </a:r>
          </a:p>
          <a:p>
            <a:pPr lvl="1"/>
            <a:r>
              <a:rPr lang="en-US" dirty="0"/>
              <a:t>Rash similar to the Lyme Disease rash </a:t>
            </a:r>
          </a:p>
          <a:p>
            <a:pPr lvl="2"/>
            <a:r>
              <a:rPr lang="en-US" dirty="0"/>
              <a:t>The rash usually appears within 7 days of tick bite </a:t>
            </a:r>
          </a:p>
          <a:p>
            <a:pPr lvl="1"/>
            <a:r>
              <a:rPr lang="en-US" dirty="0"/>
              <a:t>Flu-like symptoms (fatigue, headache, fever, and muscle pains)</a:t>
            </a:r>
          </a:p>
        </p:txBody>
      </p:sp>
      <p:sp>
        <p:nvSpPr>
          <p:cNvPr id="4" name="Footer Placeholder 3"/>
          <p:cNvSpPr>
            <a:spLocks noGrp="1"/>
          </p:cNvSpPr>
          <p:nvPr>
            <p:ph type="ftr" sz="quarter" idx="11"/>
          </p:nvPr>
        </p:nvSpPr>
        <p:spPr/>
        <p:txBody>
          <a:bodyPr/>
          <a:lstStyle/>
          <a:p>
            <a:r>
              <a:rPr lang="en-US"/>
              <a:t>E X P E R I E N C E    Y O U R    A M E R I C A ™</a:t>
            </a:r>
            <a:endParaRPr lang="en-US" dirty="0"/>
          </a:p>
        </p:txBody>
      </p:sp>
    </p:spTree>
    <p:extLst>
      <p:ext uri="{BB962C8B-B14F-4D97-AF65-F5344CB8AC3E}">
        <p14:creationId xmlns:p14="http://schemas.microsoft.com/office/powerpoint/2010/main" val="3342407147"/>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STARI</a:t>
            </a:r>
          </a:p>
        </p:txBody>
      </p:sp>
      <p:sp>
        <p:nvSpPr>
          <p:cNvPr id="4" name="Footer Placeholder 3"/>
          <p:cNvSpPr>
            <a:spLocks noGrp="1"/>
          </p:cNvSpPr>
          <p:nvPr>
            <p:ph type="ftr" sz="quarter" idx="11"/>
          </p:nvPr>
        </p:nvSpPr>
        <p:spPr/>
        <p:txBody>
          <a:bodyPr/>
          <a:lstStyle/>
          <a:p>
            <a:r>
              <a:rPr lang="en-US"/>
              <a:t>E X P E R I E N C E    Y O U R    A M E R I C A ™</a:t>
            </a:r>
            <a:endParaRPr lang="en-US"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7400" y="1600200"/>
            <a:ext cx="44958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1000" y="6477000"/>
            <a:ext cx="4800600" cy="369332"/>
          </a:xfrm>
          <a:prstGeom prst="rect">
            <a:avLst/>
          </a:prstGeom>
          <a:noFill/>
        </p:spPr>
        <p:txBody>
          <a:bodyPr wrap="square" rtlCol="0">
            <a:spAutoFit/>
          </a:bodyPr>
          <a:lstStyle/>
          <a:p>
            <a:r>
              <a:rPr lang="en-US" dirty="0"/>
              <a:t>http://www.cdc.gov/stari/symptoms/index.html</a:t>
            </a:r>
          </a:p>
        </p:txBody>
      </p:sp>
    </p:spTree>
    <p:extLst>
      <p:ext uri="{BB962C8B-B14F-4D97-AF65-F5344CB8AC3E}">
        <p14:creationId xmlns:p14="http://schemas.microsoft.com/office/powerpoint/2010/main" val="1290566048"/>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Heartland </a:t>
            </a:r>
          </a:p>
        </p:txBody>
      </p:sp>
      <p:sp>
        <p:nvSpPr>
          <p:cNvPr id="3" name="Content Placeholder 2"/>
          <p:cNvSpPr>
            <a:spLocks noGrp="1"/>
          </p:cNvSpPr>
          <p:nvPr>
            <p:ph idx="1"/>
          </p:nvPr>
        </p:nvSpPr>
        <p:spPr>
          <a:xfrm>
            <a:off x="609600" y="1524000"/>
            <a:ext cx="7848600" cy="4572000"/>
          </a:xfrm>
        </p:spPr>
        <p:txBody>
          <a:bodyPr/>
          <a:lstStyle/>
          <a:p>
            <a:r>
              <a:rPr lang="en-US" dirty="0"/>
              <a:t>Agent: Heartland virus </a:t>
            </a:r>
          </a:p>
          <a:p>
            <a:r>
              <a:rPr lang="en-US" dirty="0"/>
              <a:t>Tick: suspect </a:t>
            </a:r>
            <a:r>
              <a:rPr lang="en-US" i="1" dirty="0" err="1"/>
              <a:t>Amblyomma</a:t>
            </a:r>
            <a:r>
              <a:rPr lang="en-US" i="1" dirty="0"/>
              <a:t> </a:t>
            </a:r>
            <a:r>
              <a:rPr lang="en-US" i="1" dirty="0" err="1"/>
              <a:t>americanum</a:t>
            </a:r>
            <a:endParaRPr lang="en-US" dirty="0"/>
          </a:p>
          <a:p>
            <a:r>
              <a:rPr lang="en-US" dirty="0"/>
              <a:t>New suspected </a:t>
            </a:r>
            <a:r>
              <a:rPr lang="en-US" dirty="0" err="1"/>
              <a:t>tickborne</a:t>
            </a:r>
            <a:r>
              <a:rPr lang="en-US" dirty="0"/>
              <a:t> disease- discovered in 2012</a:t>
            </a:r>
          </a:p>
          <a:p>
            <a:r>
              <a:rPr lang="en-US" dirty="0"/>
              <a:t>Incubation period: not yet known (days to weeks?)</a:t>
            </a:r>
          </a:p>
          <a:p>
            <a:r>
              <a:rPr lang="en-US" dirty="0"/>
              <a:t>Distribution: Cases in MO, TN, and OK</a:t>
            </a:r>
          </a:p>
          <a:p>
            <a:r>
              <a:rPr lang="en-US" dirty="0"/>
              <a:t>Symptoms</a:t>
            </a:r>
          </a:p>
          <a:p>
            <a:pPr lvl="1"/>
            <a:r>
              <a:rPr lang="en-US" dirty="0"/>
              <a:t>All had fever and felt tired</a:t>
            </a:r>
          </a:p>
          <a:p>
            <a:pPr lvl="1"/>
            <a:r>
              <a:rPr lang="en-US" dirty="0"/>
              <a:t>Some patients complained of headaches, muscle aches, diarrhea, loss of appetite, or nausea</a:t>
            </a:r>
          </a:p>
          <a:p>
            <a:pPr lvl="1"/>
            <a:endParaRPr lang="en-US" dirty="0"/>
          </a:p>
        </p:txBody>
      </p:sp>
      <p:sp>
        <p:nvSpPr>
          <p:cNvPr id="4" name="Footer Placeholder 3"/>
          <p:cNvSpPr>
            <a:spLocks noGrp="1"/>
          </p:cNvSpPr>
          <p:nvPr>
            <p:ph type="ftr" sz="quarter" idx="11"/>
          </p:nvPr>
        </p:nvSpPr>
        <p:spPr/>
        <p:txBody>
          <a:bodyPr/>
          <a:lstStyle/>
          <a:p>
            <a:r>
              <a:rPr lang="en-US"/>
              <a:t>E X P E R I E N C E    Y O U R    A M E R I C A ™</a:t>
            </a:r>
            <a:endParaRPr lang="en-US" dirty="0"/>
          </a:p>
        </p:txBody>
      </p:sp>
    </p:spTree>
    <p:extLst>
      <p:ext uri="{BB962C8B-B14F-4D97-AF65-F5344CB8AC3E}">
        <p14:creationId xmlns:p14="http://schemas.microsoft.com/office/powerpoint/2010/main" val="647543328"/>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 Meat Allergy </a:t>
            </a:r>
          </a:p>
        </p:txBody>
      </p:sp>
      <p:sp>
        <p:nvSpPr>
          <p:cNvPr id="3" name="Content Placeholder 2"/>
          <p:cNvSpPr>
            <a:spLocks noGrp="1"/>
          </p:cNvSpPr>
          <p:nvPr>
            <p:ph idx="1"/>
          </p:nvPr>
        </p:nvSpPr>
        <p:spPr>
          <a:xfrm>
            <a:off x="609600" y="1295400"/>
            <a:ext cx="7848600" cy="4876800"/>
          </a:xfrm>
        </p:spPr>
        <p:txBody>
          <a:bodyPr/>
          <a:lstStyle/>
          <a:p>
            <a:r>
              <a:rPr lang="en-US" sz="2800" dirty="0"/>
              <a:t>Specific allergy related to a carbohydrate called alpha-gal </a:t>
            </a:r>
          </a:p>
          <a:p>
            <a:r>
              <a:rPr lang="en-US" sz="2800" dirty="0"/>
              <a:t>Tick: </a:t>
            </a:r>
            <a:r>
              <a:rPr lang="en-US" sz="2800" i="1" dirty="0" err="1"/>
              <a:t>Ambylomma</a:t>
            </a:r>
            <a:r>
              <a:rPr lang="en-US" sz="2800" i="1" dirty="0"/>
              <a:t> </a:t>
            </a:r>
            <a:r>
              <a:rPr lang="en-US" sz="2800" i="1" dirty="0" err="1"/>
              <a:t>americanum</a:t>
            </a:r>
            <a:endParaRPr lang="en-US" sz="2800" i="1" dirty="0"/>
          </a:p>
          <a:p>
            <a:r>
              <a:rPr lang="en-US" sz="2800" dirty="0"/>
              <a:t>Symptoms often take several hours to develop after consumption of red meat</a:t>
            </a:r>
          </a:p>
          <a:p>
            <a:r>
              <a:rPr lang="en-US" sz="2800" dirty="0"/>
              <a:t>Allergic reaction:</a:t>
            </a:r>
          </a:p>
          <a:p>
            <a:pPr lvl="1"/>
            <a:r>
              <a:rPr lang="en-US" sz="2600" dirty="0"/>
              <a:t>Itching, GI symptoms, severe cases can result in anaphylaxis</a:t>
            </a:r>
          </a:p>
        </p:txBody>
      </p:sp>
      <p:sp>
        <p:nvSpPr>
          <p:cNvPr id="4" name="Footer Placeholder 3"/>
          <p:cNvSpPr>
            <a:spLocks noGrp="1"/>
          </p:cNvSpPr>
          <p:nvPr>
            <p:ph type="ftr" sz="quarter" idx="11"/>
          </p:nvPr>
        </p:nvSpPr>
        <p:spPr/>
        <p:txBody>
          <a:bodyPr/>
          <a:lstStyle/>
          <a:p>
            <a:r>
              <a:rPr lang="en-US"/>
              <a:t>E X P E R I E N C E    Y O U R    A M E R I C A ™</a:t>
            </a:r>
            <a:endParaRPr lang="en-US" dirty="0"/>
          </a:p>
        </p:txBody>
      </p:sp>
    </p:spTree>
    <p:extLst>
      <p:ext uri="{BB962C8B-B14F-4D97-AF65-F5344CB8AC3E}">
        <p14:creationId xmlns:p14="http://schemas.microsoft.com/office/powerpoint/2010/main" val="2592413407"/>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a:t>
            </a:r>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en-US"/>
              <a:t>E X P E R I E N C E    Y O U R    A M E R I C A ™</a:t>
            </a:r>
            <a:endParaRPr lang="en-US" dirty="0"/>
          </a:p>
        </p:txBody>
      </p:sp>
    </p:spTree>
    <p:extLst>
      <p:ext uri="{BB962C8B-B14F-4D97-AF65-F5344CB8AC3E}">
        <p14:creationId xmlns:p14="http://schemas.microsoft.com/office/powerpoint/2010/main" val="1645060156"/>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Stages for Intervention:</a:t>
            </a:r>
          </a:p>
        </p:txBody>
      </p:sp>
      <p:sp>
        <p:nvSpPr>
          <p:cNvPr id="3" name="Content Placeholder 2"/>
          <p:cNvSpPr>
            <a:spLocks noGrp="1"/>
          </p:cNvSpPr>
          <p:nvPr>
            <p:ph idx="1"/>
          </p:nvPr>
        </p:nvSpPr>
        <p:spPr/>
        <p:txBody>
          <a:bodyPr/>
          <a:lstStyle/>
          <a:p>
            <a:r>
              <a:rPr lang="en-US" dirty="0"/>
              <a:t>Prevent contact: keep them from getting on you</a:t>
            </a:r>
          </a:p>
          <a:p>
            <a:r>
              <a:rPr lang="en-US" dirty="0"/>
              <a:t>Prevent attachment: remove before they attach</a:t>
            </a:r>
          </a:p>
          <a:p>
            <a:r>
              <a:rPr lang="en-US" dirty="0"/>
              <a:t>Prevent transmission: remove, clean, and monitor</a:t>
            </a:r>
          </a:p>
          <a:p>
            <a:endParaRPr lang="en-US" dirty="0"/>
          </a:p>
          <a:p>
            <a:endParaRPr lang="en-US" dirty="0"/>
          </a:p>
          <a:p>
            <a:pPr marL="0" indent="0">
              <a:buNone/>
            </a:pPr>
            <a:r>
              <a:rPr lang="en-US" dirty="0"/>
              <a:t>Remember: for most diseases, ticks need to feed for up to 48 hours before they can transmit disease</a:t>
            </a:r>
          </a:p>
        </p:txBody>
      </p:sp>
      <p:sp>
        <p:nvSpPr>
          <p:cNvPr id="4" name="Footer Placeholder 3"/>
          <p:cNvSpPr>
            <a:spLocks noGrp="1"/>
          </p:cNvSpPr>
          <p:nvPr>
            <p:ph type="ftr" sz="quarter" idx="11"/>
          </p:nvPr>
        </p:nvSpPr>
        <p:spPr/>
        <p:txBody>
          <a:bodyPr/>
          <a:lstStyle/>
          <a:p>
            <a:r>
              <a:rPr lang="en-US"/>
              <a:t>E X P E R I E N C E    Y O U R    A M E R I C A ™</a:t>
            </a:r>
            <a:endParaRPr lang="en-US" dirty="0"/>
          </a:p>
        </p:txBody>
      </p:sp>
    </p:spTree>
    <p:extLst>
      <p:ext uri="{BB962C8B-B14F-4D97-AF65-F5344CB8AC3E}">
        <p14:creationId xmlns:p14="http://schemas.microsoft.com/office/powerpoint/2010/main" val="803003892"/>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Tick Life Cycle </a:t>
            </a:r>
          </a:p>
        </p:txBody>
      </p:sp>
      <p:sp>
        <p:nvSpPr>
          <p:cNvPr id="3" name="Content Placeholder 2"/>
          <p:cNvSpPr>
            <a:spLocks noGrp="1"/>
          </p:cNvSpPr>
          <p:nvPr>
            <p:ph sz="half" idx="1"/>
          </p:nvPr>
        </p:nvSpPr>
        <p:spPr>
          <a:xfrm>
            <a:off x="609600" y="1371600"/>
            <a:ext cx="3848100" cy="4572000"/>
          </a:xfrm>
        </p:spPr>
        <p:txBody>
          <a:bodyPr/>
          <a:lstStyle/>
          <a:p>
            <a:r>
              <a:rPr lang="en-US" sz="2400" dirty="0"/>
              <a:t>After hatching, ticks must eat blood at each stage</a:t>
            </a:r>
          </a:p>
          <a:p>
            <a:r>
              <a:rPr lang="en-US" sz="2400" dirty="0"/>
              <a:t>Ticks can feed on mammals, birds, reptiles, and amphibians</a:t>
            </a:r>
          </a:p>
          <a:p>
            <a:r>
              <a:rPr lang="en-US" sz="2400" dirty="0"/>
              <a:t>Most ticks prefer a different host animal at each stage; some prefer single host </a:t>
            </a:r>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1126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10100" y="1922733"/>
            <a:ext cx="3848100" cy="392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8600" y="6553200"/>
            <a:ext cx="4495800" cy="307777"/>
          </a:xfrm>
          <a:prstGeom prst="rect">
            <a:avLst/>
          </a:prstGeom>
          <a:noFill/>
        </p:spPr>
        <p:txBody>
          <a:bodyPr wrap="square" rtlCol="0">
            <a:spAutoFit/>
          </a:bodyPr>
          <a:lstStyle/>
          <a:p>
            <a:r>
              <a:rPr lang="en-US" sz="1400" dirty="0"/>
              <a:t>Image: http://www.cdc.gov/ticks/life_cycle_and_hosts.html</a:t>
            </a:r>
          </a:p>
        </p:txBody>
      </p:sp>
    </p:spTree>
    <p:extLst>
      <p:ext uri="{BB962C8B-B14F-4D97-AF65-F5344CB8AC3E}">
        <p14:creationId xmlns:p14="http://schemas.microsoft.com/office/powerpoint/2010/main" val="254447557"/>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 Contact</a:t>
            </a:r>
          </a:p>
        </p:txBody>
      </p:sp>
      <p:sp>
        <p:nvSpPr>
          <p:cNvPr id="3" name="Content Placeholder 2"/>
          <p:cNvSpPr>
            <a:spLocks noGrp="1"/>
          </p:cNvSpPr>
          <p:nvPr>
            <p:ph idx="1"/>
          </p:nvPr>
        </p:nvSpPr>
        <p:spPr>
          <a:xfrm>
            <a:off x="609600" y="1371600"/>
            <a:ext cx="7848600" cy="4800600"/>
          </a:xfrm>
        </p:spPr>
        <p:txBody>
          <a:bodyPr/>
          <a:lstStyle/>
          <a:p>
            <a:r>
              <a:rPr lang="en-US" sz="2800" dirty="0"/>
              <a:t>Stay in the center of trails</a:t>
            </a:r>
          </a:p>
          <a:p>
            <a:pPr lvl="1"/>
            <a:r>
              <a:rPr lang="en-US" sz="2600" dirty="0"/>
              <a:t>Sitting on logs can exponentially increase exposure to ticks</a:t>
            </a:r>
          </a:p>
          <a:p>
            <a:r>
              <a:rPr lang="en-US" sz="2800" dirty="0"/>
              <a:t>Check yourself for ticks</a:t>
            </a:r>
          </a:p>
          <a:p>
            <a:r>
              <a:rPr lang="en-US" sz="2800" dirty="0"/>
              <a:t>Spray your boots or treat uniform with permethrin</a:t>
            </a:r>
          </a:p>
          <a:p>
            <a:pPr marL="0" indent="0">
              <a:buNone/>
            </a:pPr>
            <a:endParaRPr lang="en-US" dirty="0"/>
          </a:p>
        </p:txBody>
      </p:sp>
      <p:sp>
        <p:nvSpPr>
          <p:cNvPr id="4" name="Footer Placeholder 3"/>
          <p:cNvSpPr>
            <a:spLocks noGrp="1"/>
          </p:cNvSpPr>
          <p:nvPr>
            <p:ph type="ftr" sz="quarter" idx="11"/>
          </p:nvPr>
        </p:nvSpPr>
        <p:spPr/>
        <p:txBody>
          <a:bodyPr/>
          <a:lstStyle/>
          <a:p>
            <a:r>
              <a:rPr lang="en-US" dirty="0"/>
              <a:t>E X P E R I E N C E    Y O U R    A M E R I C A ™</a:t>
            </a:r>
          </a:p>
        </p:txBody>
      </p:sp>
    </p:spTree>
    <p:extLst>
      <p:ext uri="{BB962C8B-B14F-4D97-AF65-F5344CB8AC3E}">
        <p14:creationId xmlns:p14="http://schemas.microsoft.com/office/powerpoint/2010/main" val="3625308271"/>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 Contact</a:t>
            </a:r>
          </a:p>
        </p:txBody>
      </p:sp>
      <p:pic>
        <p:nvPicPr>
          <p:cNvPr id="5" name="Content Placeholder 4" descr="spray.jpg"/>
          <p:cNvPicPr>
            <a:picLocks noGrp="1" noChangeAspect="1"/>
          </p:cNvPicPr>
          <p:nvPr>
            <p:ph idx="1"/>
          </p:nvPr>
        </p:nvPicPr>
        <p:blipFill>
          <a:blip r:embed="rId2">
            <a:extLst>
              <a:ext uri="{28A0092B-C50C-407E-A947-70E740481C1C}">
                <a14:useLocalDpi xmlns:a14="http://schemas.microsoft.com/office/drawing/2010/main" val="0"/>
              </a:ext>
            </a:extLst>
          </a:blip>
          <a:srcRect l="-62013" r="-62013"/>
          <a:stretch>
            <a:fillRect/>
          </a:stretch>
        </p:blipFill>
        <p:spPr/>
      </p:pic>
      <p:sp>
        <p:nvSpPr>
          <p:cNvPr id="4" name="Footer Placeholder 3"/>
          <p:cNvSpPr>
            <a:spLocks noGrp="1"/>
          </p:cNvSpPr>
          <p:nvPr>
            <p:ph type="ftr" sz="quarter" idx="11"/>
          </p:nvPr>
        </p:nvSpPr>
        <p:spPr/>
        <p:txBody>
          <a:bodyPr/>
          <a:lstStyle/>
          <a:p>
            <a:r>
              <a:rPr lang="en-US" dirty="0"/>
              <a:t>E X P E R I E N C E    Y O U R    A M E R I C A ™</a:t>
            </a:r>
          </a:p>
        </p:txBody>
      </p:sp>
      <p:sp>
        <p:nvSpPr>
          <p:cNvPr id="6" name="TextBox 5"/>
          <p:cNvSpPr txBox="1"/>
          <p:nvPr/>
        </p:nvSpPr>
        <p:spPr>
          <a:xfrm>
            <a:off x="228600" y="6477000"/>
            <a:ext cx="4953000" cy="261610"/>
          </a:xfrm>
          <a:prstGeom prst="rect">
            <a:avLst/>
          </a:prstGeom>
          <a:noFill/>
        </p:spPr>
        <p:txBody>
          <a:bodyPr wrap="square" rtlCol="0">
            <a:spAutoFit/>
          </a:bodyPr>
          <a:lstStyle/>
          <a:p>
            <a:r>
              <a:rPr lang="en-US" sz="1100" dirty="0"/>
              <a:t>Image: http://www.health.state.mn.us/divs/idepc/dtopics/tickborne/spray.html</a:t>
            </a:r>
          </a:p>
        </p:txBody>
      </p:sp>
      <p:sp>
        <p:nvSpPr>
          <p:cNvPr id="3" name="Oval Callout 2"/>
          <p:cNvSpPr/>
          <p:nvPr/>
        </p:nvSpPr>
        <p:spPr bwMode="auto">
          <a:xfrm>
            <a:off x="6553200" y="457200"/>
            <a:ext cx="1981200" cy="1447800"/>
          </a:xfrm>
          <a:prstGeom prst="wedgeEllipseCallou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7" name="TextBox 6"/>
          <p:cNvSpPr txBox="1"/>
          <p:nvPr/>
        </p:nvSpPr>
        <p:spPr>
          <a:xfrm>
            <a:off x="6858000" y="580935"/>
            <a:ext cx="1447800" cy="1200329"/>
          </a:xfrm>
          <a:prstGeom prst="rect">
            <a:avLst/>
          </a:prstGeom>
          <a:noFill/>
        </p:spPr>
        <p:txBody>
          <a:bodyPr wrap="square" rtlCol="0">
            <a:spAutoFit/>
          </a:bodyPr>
          <a:lstStyle/>
          <a:p>
            <a:r>
              <a:rPr lang="en-US" dirty="0">
                <a:solidFill>
                  <a:schemeClr val="bg2">
                    <a:lumMod val="50000"/>
                  </a:schemeClr>
                </a:solidFill>
              </a:rPr>
              <a:t>Spray yourself, not the environment </a:t>
            </a:r>
          </a:p>
        </p:txBody>
      </p:sp>
    </p:spTree>
    <p:extLst>
      <p:ext uri="{BB962C8B-B14F-4D97-AF65-F5344CB8AC3E}">
        <p14:creationId xmlns:p14="http://schemas.microsoft.com/office/powerpoint/2010/main" val="3711673812"/>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Insect Repellents</a:t>
            </a:r>
          </a:p>
        </p:txBody>
      </p:sp>
      <p:sp>
        <p:nvSpPr>
          <p:cNvPr id="3" name="Content Placeholder 2"/>
          <p:cNvSpPr>
            <a:spLocks noGrp="1"/>
          </p:cNvSpPr>
          <p:nvPr>
            <p:ph idx="1"/>
          </p:nvPr>
        </p:nvSpPr>
        <p:spPr/>
        <p:txBody>
          <a:bodyPr/>
          <a:lstStyle/>
          <a:p>
            <a:r>
              <a:rPr lang="en-US" dirty="0"/>
              <a:t>Check the label</a:t>
            </a:r>
          </a:p>
          <a:p>
            <a:r>
              <a:rPr lang="en-US" dirty="0"/>
              <a:t>DEET</a:t>
            </a:r>
          </a:p>
          <a:p>
            <a:pPr lvl="1"/>
            <a:r>
              <a:rPr lang="en-US" dirty="0"/>
              <a:t>Use a product containing no more than 30 percent </a:t>
            </a:r>
            <a:br>
              <a:rPr lang="en-US" dirty="0"/>
            </a:br>
            <a:r>
              <a:rPr lang="en-US" dirty="0"/>
              <a:t>DEET </a:t>
            </a:r>
          </a:p>
          <a:p>
            <a:r>
              <a:rPr lang="en-US" dirty="0"/>
              <a:t>Other EPA approved tick repellents </a:t>
            </a:r>
          </a:p>
          <a:p>
            <a:pPr lvl="1"/>
            <a:r>
              <a:rPr lang="en-US" dirty="0"/>
              <a:t>IR3535</a:t>
            </a:r>
          </a:p>
          <a:p>
            <a:pPr lvl="1"/>
            <a:r>
              <a:rPr lang="en-US" dirty="0" err="1"/>
              <a:t>Picaridin</a:t>
            </a:r>
            <a:endParaRPr lang="en-US" dirty="0"/>
          </a:p>
          <a:p>
            <a:pPr lvl="1"/>
            <a:r>
              <a:rPr lang="en-US" dirty="0"/>
              <a:t>Oil of Lemon Eucalyptus </a:t>
            </a:r>
          </a:p>
          <a:p>
            <a:pPr lvl="1"/>
            <a:r>
              <a:rPr lang="en-US" dirty="0"/>
              <a:t>p-Menthane-3,8-diol</a:t>
            </a:r>
          </a:p>
          <a:p>
            <a:r>
              <a:rPr lang="en-US" dirty="0"/>
              <a:t>Permethrin – for clothes</a:t>
            </a:r>
          </a:p>
          <a:p>
            <a:pPr lvl="1"/>
            <a:endParaRPr lang="en-US" dirty="0"/>
          </a:p>
        </p:txBody>
      </p:sp>
      <p:sp>
        <p:nvSpPr>
          <p:cNvPr id="4" name="Footer Placeholder 3"/>
          <p:cNvSpPr>
            <a:spLocks noGrp="1"/>
          </p:cNvSpPr>
          <p:nvPr>
            <p:ph type="ftr" sz="quarter" idx="11"/>
          </p:nvPr>
        </p:nvSpPr>
        <p:spPr/>
        <p:txBody>
          <a:bodyPr/>
          <a:lstStyle/>
          <a:p>
            <a:r>
              <a:rPr lang="en-US"/>
              <a:t>E X P E R I E N C E    Y O U R    A M E R I C A ™</a:t>
            </a:r>
            <a:endParaRPr lang="en-US" dirty="0"/>
          </a:p>
        </p:txBody>
      </p:sp>
    </p:spTree>
    <p:extLst>
      <p:ext uri="{BB962C8B-B14F-4D97-AF65-F5344CB8AC3E}">
        <p14:creationId xmlns:p14="http://schemas.microsoft.com/office/powerpoint/2010/main" val="429732824"/>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Permethrin-treated clothing</a:t>
            </a:r>
          </a:p>
        </p:txBody>
      </p:sp>
      <p:sp>
        <p:nvSpPr>
          <p:cNvPr id="3" name="Content Placeholder 2"/>
          <p:cNvSpPr>
            <a:spLocks noGrp="1"/>
          </p:cNvSpPr>
          <p:nvPr>
            <p:ph idx="1"/>
          </p:nvPr>
        </p:nvSpPr>
        <p:spPr/>
        <p:txBody>
          <a:bodyPr/>
          <a:lstStyle/>
          <a:p>
            <a:r>
              <a:rPr lang="en-US" dirty="0"/>
              <a:t>Variety of companies sell pre-treated clothing that lasts up to 70 washes</a:t>
            </a:r>
          </a:p>
          <a:p>
            <a:r>
              <a:rPr lang="en-US" dirty="0"/>
              <a:t>Do-it-yourself kits 0.5% permethrin – make sure to follow label </a:t>
            </a:r>
          </a:p>
          <a:p>
            <a:pPr lvl="1"/>
            <a:r>
              <a:rPr lang="en-US" dirty="0"/>
              <a:t>Lasts 5-6 washes</a:t>
            </a:r>
          </a:p>
          <a:p>
            <a:endParaRPr lang="en-US" dirty="0"/>
          </a:p>
        </p:txBody>
      </p:sp>
      <p:sp>
        <p:nvSpPr>
          <p:cNvPr id="4" name="Footer Placeholder 3"/>
          <p:cNvSpPr>
            <a:spLocks noGrp="1"/>
          </p:cNvSpPr>
          <p:nvPr>
            <p:ph type="ftr" sz="quarter" idx="11"/>
          </p:nvPr>
        </p:nvSpPr>
        <p:spPr/>
        <p:txBody>
          <a:bodyPr/>
          <a:lstStyle/>
          <a:p>
            <a:r>
              <a:rPr lang="en-US" dirty="0"/>
              <a:t>E X P E R I E N C E    Y O U R    A M E R I C A ™</a:t>
            </a:r>
          </a:p>
        </p:txBody>
      </p:sp>
    </p:spTree>
    <p:extLst>
      <p:ext uri="{BB962C8B-B14F-4D97-AF65-F5344CB8AC3E}">
        <p14:creationId xmlns:p14="http://schemas.microsoft.com/office/powerpoint/2010/main" val="115416304"/>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Permethrin</a:t>
            </a:r>
          </a:p>
        </p:txBody>
      </p:sp>
      <p:sp>
        <p:nvSpPr>
          <p:cNvPr id="3" name="Content Placeholder 2"/>
          <p:cNvSpPr>
            <a:spLocks noGrp="1"/>
          </p:cNvSpPr>
          <p:nvPr>
            <p:ph idx="1"/>
          </p:nvPr>
        </p:nvSpPr>
        <p:spPr/>
        <p:txBody>
          <a:bodyPr/>
          <a:lstStyle/>
          <a:p>
            <a:r>
              <a:rPr lang="en-US" dirty="0"/>
              <a:t>Treat boots and socks!</a:t>
            </a:r>
          </a:p>
          <a:p>
            <a:pPr lvl="1"/>
            <a:r>
              <a:rPr lang="en-US" dirty="0"/>
              <a:t>One study showed that spraying shoes offers 74 times the protection from ticks latching onto your shoes and crawling up your leg</a:t>
            </a:r>
          </a:p>
          <a:p>
            <a:endParaRPr lang="en-US" dirty="0"/>
          </a:p>
        </p:txBody>
      </p:sp>
      <p:sp>
        <p:nvSpPr>
          <p:cNvPr id="4" name="Footer Placeholder 3"/>
          <p:cNvSpPr>
            <a:spLocks noGrp="1"/>
          </p:cNvSpPr>
          <p:nvPr>
            <p:ph type="ftr" sz="quarter" idx="11"/>
          </p:nvPr>
        </p:nvSpPr>
        <p:spPr/>
        <p:txBody>
          <a:bodyPr/>
          <a:lstStyle/>
          <a:p>
            <a:r>
              <a:rPr lang="en-US"/>
              <a:t>E X P E R I E N C E    Y O U R    A M E R I C A ™</a:t>
            </a:r>
            <a:endParaRPr lang="en-US" dirty="0"/>
          </a:p>
        </p:txBody>
      </p:sp>
    </p:spTree>
    <p:extLst>
      <p:ext uri="{BB962C8B-B14F-4D97-AF65-F5344CB8AC3E}">
        <p14:creationId xmlns:p14="http://schemas.microsoft.com/office/powerpoint/2010/main" val="3539560982"/>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848600" cy="685800"/>
          </a:xfrm>
        </p:spPr>
        <p:txBody>
          <a:bodyPr/>
          <a:lstStyle/>
          <a:p>
            <a:r>
              <a:rPr lang="en-US" dirty="0"/>
              <a:t>Daily Tick Checks: prevent attachment</a:t>
            </a:r>
          </a:p>
        </p:txBody>
      </p:sp>
      <p:sp>
        <p:nvSpPr>
          <p:cNvPr id="3" name="Content Placeholder 2"/>
          <p:cNvSpPr>
            <a:spLocks noGrp="1"/>
          </p:cNvSpPr>
          <p:nvPr>
            <p:ph idx="1"/>
          </p:nvPr>
        </p:nvSpPr>
        <p:spPr/>
        <p:txBody>
          <a:bodyPr/>
          <a:lstStyle/>
          <a:p>
            <a:pPr marL="0" indent="0">
              <a:buNone/>
            </a:pPr>
            <a:endParaRPr lang="en-US" dirty="0"/>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5" name="Picture 4" descr="tick che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600200"/>
            <a:ext cx="5334000" cy="3930761"/>
          </a:xfrm>
          <a:prstGeom prst="rect">
            <a:avLst/>
          </a:prstGeom>
        </p:spPr>
      </p:pic>
    </p:spTree>
    <p:extLst>
      <p:ext uri="{BB962C8B-B14F-4D97-AF65-F5344CB8AC3E}">
        <p14:creationId xmlns:p14="http://schemas.microsoft.com/office/powerpoint/2010/main" val="3429572037"/>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 Attachment</a:t>
            </a:r>
          </a:p>
        </p:txBody>
      </p:sp>
      <p:sp>
        <p:nvSpPr>
          <p:cNvPr id="3" name="Content Placeholder 2"/>
          <p:cNvSpPr>
            <a:spLocks noGrp="1"/>
          </p:cNvSpPr>
          <p:nvPr>
            <p:ph idx="1"/>
          </p:nvPr>
        </p:nvSpPr>
        <p:spPr>
          <a:xfrm>
            <a:off x="609600" y="1371600"/>
            <a:ext cx="7848600" cy="4800600"/>
          </a:xfrm>
        </p:spPr>
        <p:txBody>
          <a:bodyPr/>
          <a:lstStyle/>
          <a:p>
            <a:r>
              <a:rPr lang="en-US" sz="2800" dirty="0"/>
              <a:t>Change clothes after being outdoors</a:t>
            </a:r>
          </a:p>
          <a:p>
            <a:pPr lvl="1"/>
            <a:r>
              <a:rPr lang="en-US" sz="2200" dirty="0"/>
              <a:t>Tumbling clothes on high heat in the dryer for one hour can help kill remaining ticks </a:t>
            </a:r>
          </a:p>
          <a:p>
            <a:r>
              <a:rPr lang="en-US" sz="2800" dirty="0"/>
              <a:t>Shower soon after being outdoors (within 2 hours)</a:t>
            </a:r>
          </a:p>
          <a:p>
            <a:pPr marL="0" indent="0">
              <a:buNone/>
            </a:pPr>
            <a:endParaRPr lang="en-US" dirty="0"/>
          </a:p>
        </p:txBody>
      </p:sp>
      <p:sp>
        <p:nvSpPr>
          <p:cNvPr id="4" name="Footer Placeholder 3"/>
          <p:cNvSpPr>
            <a:spLocks noGrp="1"/>
          </p:cNvSpPr>
          <p:nvPr>
            <p:ph type="ftr" sz="quarter" idx="11"/>
          </p:nvPr>
        </p:nvSpPr>
        <p:spPr/>
        <p:txBody>
          <a:bodyPr/>
          <a:lstStyle/>
          <a:p>
            <a:r>
              <a:rPr lang="en-US" dirty="0"/>
              <a:t>E X P E R I E N C E    Y O U R    A M E R I C A ™</a:t>
            </a:r>
          </a:p>
        </p:txBody>
      </p:sp>
    </p:spTree>
    <p:extLst>
      <p:ext uri="{BB962C8B-B14F-4D97-AF65-F5344CB8AC3E}">
        <p14:creationId xmlns:p14="http://schemas.microsoft.com/office/powerpoint/2010/main" val="3260361083"/>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Tick Removal</a:t>
            </a:r>
          </a:p>
        </p:txBody>
      </p:sp>
      <p:sp>
        <p:nvSpPr>
          <p:cNvPr id="4" name="Footer Placeholder 3"/>
          <p:cNvSpPr>
            <a:spLocks noGrp="1"/>
          </p:cNvSpPr>
          <p:nvPr>
            <p:ph type="ftr" sz="quarter" idx="11"/>
          </p:nvPr>
        </p:nvSpPr>
        <p:spPr/>
        <p:txBody>
          <a:bodyPr/>
          <a:lstStyle/>
          <a:p>
            <a:r>
              <a:rPr lang="en-US" dirty="0"/>
              <a:t>E X P E R I E N C E    Y O U R    A M E R I C A ™</a:t>
            </a:r>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09600" y="1752600"/>
            <a:ext cx="371754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0167" y="1752600"/>
            <a:ext cx="371754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04800" y="6400800"/>
            <a:ext cx="3810000" cy="276999"/>
          </a:xfrm>
          <a:prstGeom prst="rect">
            <a:avLst/>
          </a:prstGeom>
          <a:noFill/>
        </p:spPr>
        <p:txBody>
          <a:bodyPr wrap="square" rtlCol="0">
            <a:spAutoFit/>
          </a:bodyPr>
          <a:lstStyle/>
          <a:p>
            <a:r>
              <a:rPr lang="en-US" sz="1200" dirty="0"/>
              <a:t>Image: http://www.cdc.gov/ticks/removing_a_tick.html</a:t>
            </a:r>
          </a:p>
        </p:txBody>
      </p:sp>
    </p:spTree>
    <p:extLst>
      <p:ext uri="{BB962C8B-B14F-4D97-AF65-F5344CB8AC3E}">
        <p14:creationId xmlns:p14="http://schemas.microsoft.com/office/powerpoint/2010/main" val="3914033438"/>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Tick Removal </a:t>
            </a:r>
          </a:p>
        </p:txBody>
      </p:sp>
      <p:sp>
        <p:nvSpPr>
          <p:cNvPr id="3" name="Content Placeholder 2"/>
          <p:cNvSpPr>
            <a:spLocks noGrp="1"/>
          </p:cNvSpPr>
          <p:nvPr>
            <p:ph idx="1"/>
          </p:nvPr>
        </p:nvSpPr>
        <p:spPr>
          <a:xfrm>
            <a:off x="609600" y="1371600"/>
            <a:ext cx="7848600" cy="4800600"/>
          </a:xfrm>
        </p:spPr>
        <p:txBody>
          <a:bodyPr/>
          <a:lstStyle/>
          <a:p>
            <a:r>
              <a:rPr lang="en-US" dirty="0"/>
              <a:t>Use fine-tipped tweezers to grasp the tick as close to the skin’s surface as possible</a:t>
            </a:r>
          </a:p>
          <a:p>
            <a:r>
              <a:rPr lang="en-US" dirty="0"/>
              <a:t>Pull upward with steady, even pressure </a:t>
            </a:r>
          </a:p>
          <a:p>
            <a:pPr lvl="1"/>
            <a:r>
              <a:rPr lang="en-US" dirty="0"/>
              <a:t>If the tick mouth-parts break off and remains in the skin, attempt to remove with tweezers </a:t>
            </a:r>
          </a:p>
          <a:p>
            <a:r>
              <a:rPr lang="en-US" dirty="0"/>
              <a:t>Thoroughly clean the bite area and your hands with rubbing alcohol, iodine scrub, or soap and water </a:t>
            </a:r>
          </a:p>
          <a:p>
            <a:r>
              <a:rPr lang="en-US" dirty="0"/>
              <a:t>Dispose of live tick by placing in alcohol, in a sealed container, or wrapping it in tape</a:t>
            </a:r>
          </a:p>
          <a:p>
            <a:pPr lvl="1"/>
            <a:r>
              <a:rPr lang="en-US" dirty="0"/>
              <a:t>Never crush a tick with your fingers </a:t>
            </a:r>
          </a:p>
        </p:txBody>
      </p:sp>
      <p:sp>
        <p:nvSpPr>
          <p:cNvPr id="4" name="Footer Placeholder 3"/>
          <p:cNvSpPr>
            <a:spLocks noGrp="1"/>
          </p:cNvSpPr>
          <p:nvPr>
            <p:ph type="ftr" sz="quarter" idx="11"/>
          </p:nvPr>
        </p:nvSpPr>
        <p:spPr/>
        <p:txBody>
          <a:bodyPr/>
          <a:lstStyle/>
          <a:p>
            <a:r>
              <a:rPr lang="en-US" dirty="0"/>
              <a:t>E X P E R I E N C E    Y O U R    A M E R I C A ™</a:t>
            </a:r>
          </a:p>
        </p:txBody>
      </p:sp>
    </p:spTree>
    <p:extLst>
      <p:ext uri="{BB962C8B-B14F-4D97-AF65-F5344CB8AC3E}">
        <p14:creationId xmlns:p14="http://schemas.microsoft.com/office/powerpoint/2010/main" val="3434149312"/>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Stages for Intervention:</a:t>
            </a:r>
          </a:p>
        </p:txBody>
      </p:sp>
      <p:sp>
        <p:nvSpPr>
          <p:cNvPr id="3" name="Content Placeholder 2"/>
          <p:cNvSpPr>
            <a:spLocks noGrp="1"/>
          </p:cNvSpPr>
          <p:nvPr>
            <p:ph idx="1"/>
          </p:nvPr>
        </p:nvSpPr>
        <p:spPr/>
        <p:txBody>
          <a:bodyPr/>
          <a:lstStyle/>
          <a:p>
            <a:r>
              <a:rPr lang="en-US" dirty="0"/>
              <a:t>Prevent contact: keep them from getting on you</a:t>
            </a:r>
          </a:p>
          <a:p>
            <a:r>
              <a:rPr lang="en-US" dirty="0"/>
              <a:t>Prevent attachment: remove before they attach</a:t>
            </a:r>
          </a:p>
          <a:p>
            <a:r>
              <a:rPr lang="en-US" dirty="0"/>
              <a:t>Prevent transmission: remove, clean, and monitor</a:t>
            </a:r>
          </a:p>
          <a:p>
            <a:endParaRPr lang="en-US" dirty="0"/>
          </a:p>
          <a:p>
            <a:endParaRPr lang="en-US" dirty="0"/>
          </a:p>
          <a:p>
            <a:pPr marL="0" indent="0">
              <a:buNone/>
            </a:pPr>
            <a:r>
              <a:rPr lang="en-US" dirty="0"/>
              <a:t>Remember: for most diseases, ticks need to feed for up to 48 hours before they can transmit disease</a:t>
            </a:r>
          </a:p>
        </p:txBody>
      </p:sp>
      <p:sp>
        <p:nvSpPr>
          <p:cNvPr id="4" name="Footer Placeholder 3"/>
          <p:cNvSpPr>
            <a:spLocks noGrp="1"/>
          </p:cNvSpPr>
          <p:nvPr>
            <p:ph type="ftr" sz="quarter" idx="11"/>
          </p:nvPr>
        </p:nvSpPr>
        <p:spPr/>
        <p:txBody>
          <a:bodyPr/>
          <a:lstStyle/>
          <a:p>
            <a:r>
              <a:rPr lang="en-US"/>
              <a:t>E X P E R I E N C E    Y O U R    A M E R I C A ™</a:t>
            </a:r>
            <a:endParaRPr lang="en-US" dirty="0"/>
          </a:p>
        </p:txBody>
      </p:sp>
    </p:spTree>
    <p:extLst>
      <p:ext uri="{BB962C8B-B14F-4D97-AF65-F5344CB8AC3E}">
        <p14:creationId xmlns:p14="http://schemas.microsoft.com/office/powerpoint/2010/main" val="247047650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Ticks Find a Host </a:t>
            </a:r>
          </a:p>
        </p:txBody>
      </p:sp>
      <p:sp>
        <p:nvSpPr>
          <p:cNvPr id="3" name="Content Placeholder 2"/>
          <p:cNvSpPr>
            <a:spLocks noGrp="1"/>
          </p:cNvSpPr>
          <p:nvPr>
            <p:ph idx="1"/>
          </p:nvPr>
        </p:nvSpPr>
        <p:spPr/>
        <p:txBody>
          <a:bodyPr/>
          <a:lstStyle/>
          <a:p>
            <a:r>
              <a:rPr lang="en-US" dirty="0"/>
              <a:t>Tick ascends blade of grass or other vegetation</a:t>
            </a:r>
          </a:p>
          <a:p>
            <a:r>
              <a:rPr lang="en-US" dirty="0"/>
              <a:t>Tick detects host through odors (carbon dioxide, ammonia, lactic acid, etc.), body heat, moisture, and vibrations</a:t>
            </a:r>
          </a:p>
          <a:p>
            <a:r>
              <a:rPr lang="en-US" dirty="0"/>
              <a:t>Ticks cannot jump, they must make direct contact with host to attach</a:t>
            </a:r>
          </a:p>
          <a:p>
            <a:endParaRPr lang="en-US" dirty="0"/>
          </a:p>
          <a:p>
            <a:endParaRPr lang="en-US" dirty="0"/>
          </a:p>
        </p:txBody>
      </p:sp>
      <p:sp>
        <p:nvSpPr>
          <p:cNvPr id="4" name="Footer Placeholder 3"/>
          <p:cNvSpPr>
            <a:spLocks noGrp="1"/>
          </p:cNvSpPr>
          <p:nvPr>
            <p:ph type="ftr" sz="quarter" idx="11"/>
          </p:nvPr>
        </p:nvSpPr>
        <p:spPr/>
        <p:txBody>
          <a:bodyPr/>
          <a:lstStyle/>
          <a:p>
            <a:r>
              <a:rPr lang="en-US"/>
              <a:t>E X P E R I E N C E    Y O U R    A M E R I C A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799" y="3810000"/>
            <a:ext cx="3648271" cy="240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8600" y="6389469"/>
            <a:ext cx="4648200" cy="430887"/>
          </a:xfrm>
          <a:prstGeom prst="rect">
            <a:avLst/>
          </a:prstGeom>
          <a:noFill/>
        </p:spPr>
        <p:txBody>
          <a:bodyPr wrap="square" rtlCol="0">
            <a:spAutoFit/>
          </a:bodyPr>
          <a:lstStyle/>
          <a:p>
            <a:r>
              <a:rPr lang="en-US" sz="1100" dirty="0"/>
              <a:t>Image: http://www.azdhs.gov/phs/oids/vector/rocky-mountain-spotted-fever/images/rmsf-tick3.png</a:t>
            </a:r>
          </a:p>
        </p:txBody>
      </p:sp>
    </p:spTree>
    <p:extLst>
      <p:ext uri="{BB962C8B-B14F-4D97-AF65-F5344CB8AC3E}">
        <p14:creationId xmlns:p14="http://schemas.microsoft.com/office/powerpoint/2010/main" val="490244970"/>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a:spLocks noGrp="1"/>
          </p:cNvSpPr>
          <p:nvPr>
            <p:ph type="ftr" sz="quarter" idx="11"/>
          </p:nvPr>
        </p:nvSpPr>
        <p:spPr/>
        <p:txBody>
          <a:bodyPr/>
          <a:lstStyle/>
          <a:p>
            <a:r>
              <a:rPr lang="en-US" dirty="0"/>
              <a:t>E X P E R I E N C E    Y O U R    A M E R I C A ™</a:t>
            </a:r>
          </a:p>
        </p:txBody>
      </p:sp>
      <p:sp>
        <p:nvSpPr>
          <p:cNvPr id="95238" name="Text Box 6"/>
          <p:cNvSpPr txBox="1">
            <a:spLocks noChangeArrowheads="1"/>
          </p:cNvSpPr>
          <p:nvPr/>
        </p:nvSpPr>
        <p:spPr bwMode="auto">
          <a:xfrm>
            <a:off x="1960536" y="1095375"/>
            <a:ext cx="522611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dirty="0">
                <a:effectLst>
                  <a:outerShdw blurRad="38100" dist="38100" dir="2700000" algn="tl">
                    <a:srgbClr val="000000"/>
                  </a:outerShdw>
                </a:effectLst>
                <a:latin typeface="Frutiger LT Std 55 Roman" pitchFamily="34" charset="0"/>
              </a:rPr>
              <a:t>Wildlife Health Branch </a:t>
            </a:r>
          </a:p>
          <a:p>
            <a:pPr algn="ctr"/>
            <a:r>
              <a:rPr lang="en-US" sz="2000" dirty="0">
                <a:effectLst>
                  <a:outerShdw blurRad="38100" dist="38100" dir="2700000" algn="tl">
                    <a:srgbClr val="000000"/>
                  </a:outerShdw>
                </a:effectLst>
                <a:latin typeface="Frutiger LT Std 55 Roman" pitchFamily="34" charset="0"/>
              </a:rPr>
              <a:t>Natural Resource Stewardship and Science</a:t>
            </a:r>
          </a:p>
          <a:p>
            <a:pPr algn="ctr"/>
            <a:r>
              <a:rPr lang="en-US" sz="2000" dirty="0">
                <a:effectLst>
                  <a:outerShdw blurRad="38100" dist="38100" dir="2700000" algn="tl">
                    <a:srgbClr val="000000"/>
                  </a:outerShdw>
                </a:effectLst>
                <a:latin typeface="Frutiger LT Std 55 Roman" pitchFamily="34" charset="0"/>
              </a:rPr>
              <a:t>www.nature.nps.gov</a:t>
            </a:r>
          </a:p>
        </p:txBody>
      </p:sp>
      <p:sp>
        <p:nvSpPr>
          <p:cNvPr id="95239" name="Text Box 7"/>
          <p:cNvSpPr txBox="1">
            <a:spLocks noChangeArrowheads="1"/>
          </p:cNvSpPr>
          <p:nvPr/>
        </p:nvSpPr>
        <p:spPr bwMode="auto">
          <a:xfrm>
            <a:off x="2627313" y="4556125"/>
            <a:ext cx="38909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effectLst>
                  <a:outerShdw blurRad="38100" dist="38100" dir="2700000" algn="tl">
                    <a:srgbClr val="000000"/>
                  </a:outerShdw>
                </a:effectLst>
                <a:latin typeface="Frutiger LT Std 55 Roman" pitchFamily="34" charset="0"/>
              </a:rPr>
              <a:t>National Park Service</a:t>
            </a:r>
          </a:p>
          <a:p>
            <a:pPr algn="ctr"/>
            <a:r>
              <a:rPr lang="en-US" sz="2000" dirty="0">
                <a:effectLst>
                  <a:outerShdw blurRad="38100" dist="38100" dir="2700000" algn="tl">
                    <a:srgbClr val="000000"/>
                  </a:outerShdw>
                </a:effectLst>
                <a:latin typeface="Frutiger LT Std 55 Roman" pitchFamily="34" charset="0"/>
              </a:rPr>
              <a:t>U.S. Department of the Interior</a:t>
            </a:r>
          </a:p>
        </p:txBody>
      </p:sp>
      <p:pic>
        <p:nvPicPr>
          <p:cNvPr id="95240" name="Picture 8" descr="ah_large_shaded_4C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775" y="2705100"/>
            <a:ext cx="1314450" cy="1714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a:t>Dermacentor</a:t>
            </a:r>
            <a:r>
              <a:rPr lang="en-US" i="1" dirty="0"/>
              <a:t> </a:t>
            </a:r>
            <a:r>
              <a:rPr lang="en-US" i="1" dirty="0" err="1"/>
              <a:t>andersoni</a:t>
            </a:r>
            <a:r>
              <a:rPr lang="en-US" i="1" dirty="0"/>
              <a:t> </a:t>
            </a:r>
          </a:p>
        </p:txBody>
      </p:sp>
      <p:sp>
        <p:nvSpPr>
          <p:cNvPr id="3" name="Content Placeholder 2"/>
          <p:cNvSpPr>
            <a:spLocks noGrp="1"/>
          </p:cNvSpPr>
          <p:nvPr>
            <p:ph idx="1"/>
          </p:nvPr>
        </p:nvSpPr>
        <p:spPr/>
        <p:txBody>
          <a:bodyPr/>
          <a:lstStyle/>
          <a:p>
            <a:r>
              <a:rPr lang="en-US" dirty="0"/>
              <a:t>Rocky Mountain Wood Tick </a:t>
            </a:r>
          </a:p>
          <a:p>
            <a:r>
              <a:rPr lang="en-US" dirty="0"/>
              <a:t>Transmits </a:t>
            </a:r>
          </a:p>
          <a:p>
            <a:pPr lvl="1"/>
            <a:r>
              <a:rPr lang="en-US" dirty="0"/>
              <a:t>Rocky Mountain Spotted Fever</a:t>
            </a:r>
            <a:r>
              <a:rPr lang="en-US" i="1" dirty="0"/>
              <a:t>, </a:t>
            </a:r>
            <a:r>
              <a:rPr lang="en-US" dirty="0"/>
              <a:t>Colorado tick fever, tularemia, tick paralysis </a:t>
            </a:r>
            <a:endParaRPr lang="en-US" i="1" dirty="0"/>
          </a:p>
          <a:p>
            <a:r>
              <a:rPr lang="en-US" dirty="0"/>
              <a:t>Adult ticks are primarily associated with transmission to humans </a:t>
            </a:r>
          </a:p>
          <a:p>
            <a:r>
              <a:rPr lang="en-US" dirty="0"/>
              <a:t>Adults can be active January – November </a:t>
            </a:r>
          </a:p>
          <a:p>
            <a:pPr lvl="1"/>
            <a:r>
              <a:rPr lang="en-US" dirty="0"/>
              <a:t>Prime activity in late spring/early summer </a:t>
            </a:r>
          </a:p>
          <a:p>
            <a:r>
              <a:rPr lang="en-US" dirty="0"/>
              <a:t>Long feeders – can stay attached for 3 -17 days depending of life stage </a:t>
            </a:r>
          </a:p>
          <a:p>
            <a:endParaRPr lang="en-US" dirty="0"/>
          </a:p>
        </p:txBody>
      </p:sp>
      <p:sp>
        <p:nvSpPr>
          <p:cNvPr id="4" name="Footer Placeholder 3"/>
          <p:cNvSpPr>
            <a:spLocks noGrp="1"/>
          </p:cNvSpPr>
          <p:nvPr>
            <p:ph type="ftr" sz="quarter" idx="11"/>
          </p:nvPr>
        </p:nvSpPr>
        <p:spPr/>
        <p:txBody>
          <a:bodyPr/>
          <a:lstStyle/>
          <a:p>
            <a:r>
              <a:rPr lang="en-US"/>
              <a:t>E X P E R I E N C E    Y O U R    A M E R I C A ™</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4900" y="609600"/>
            <a:ext cx="2278505" cy="193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4800" y="6400800"/>
            <a:ext cx="5867400" cy="584775"/>
          </a:xfrm>
          <a:prstGeom prst="rect">
            <a:avLst/>
          </a:prstGeom>
          <a:noFill/>
        </p:spPr>
        <p:txBody>
          <a:bodyPr wrap="square" rtlCol="0">
            <a:spAutoFit/>
          </a:bodyPr>
          <a:lstStyle/>
          <a:p>
            <a:r>
              <a:rPr lang="en-US" sz="1400" dirty="0"/>
              <a:t>Image: http://www.cdc.gov/ticks/geographic_distribution.html</a:t>
            </a:r>
          </a:p>
          <a:p>
            <a:endParaRPr lang="en-US" dirty="0"/>
          </a:p>
        </p:txBody>
      </p:sp>
    </p:spTree>
    <p:extLst>
      <p:ext uri="{BB962C8B-B14F-4D97-AF65-F5344CB8AC3E}">
        <p14:creationId xmlns:p14="http://schemas.microsoft.com/office/powerpoint/2010/main" val="61290016"/>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RM Wood Tick Distribution </a:t>
            </a:r>
          </a:p>
        </p:txBody>
      </p:sp>
      <p:sp>
        <p:nvSpPr>
          <p:cNvPr id="3" name="Content Placeholder 2"/>
          <p:cNvSpPr>
            <a:spLocks noGrp="1"/>
          </p:cNvSpPr>
          <p:nvPr>
            <p:ph idx="1"/>
          </p:nvPr>
        </p:nvSpPr>
        <p:spPr/>
        <p:txBody>
          <a:bodyPr/>
          <a:lstStyle/>
          <a:p>
            <a:pPr marL="0" indent="0">
              <a:buNone/>
            </a:pPr>
            <a:r>
              <a:rPr lang="en-US" dirty="0"/>
              <a:t> </a:t>
            </a:r>
          </a:p>
        </p:txBody>
      </p:sp>
      <p:sp>
        <p:nvSpPr>
          <p:cNvPr id="4" name="Footer Placeholder 3"/>
          <p:cNvSpPr>
            <a:spLocks noGrp="1"/>
          </p:cNvSpPr>
          <p:nvPr>
            <p:ph type="ftr" sz="quarter" idx="11"/>
          </p:nvPr>
        </p:nvSpPr>
        <p:spPr/>
        <p:txBody>
          <a:bodyPr/>
          <a:lstStyle/>
          <a:p>
            <a:r>
              <a:rPr lang="en-US"/>
              <a:t>E X P E R I E N C E    Y O U R    A M E R I C A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209675"/>
            <a:ext cx="8572500" cy="519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 y="6553200"/>
            <a:ext cx="5410200" cy="307777"/>
          </a:xfrm>
          <a:prstGeom prst="rect">
            <a:avLst/>
          </a:prstGeom>
          <a:noFill/>
        </p:spPr>
        <p:txBody>
          <a:bodyPr wrap="square" rtlCol="0">
            <a:spAutoFit/>
          </a:bodyPr>
          <a:lstStyle/>
          <a:p>
            <a:r>
              <a:rPr lang="en-US" sz="1400" dirty="0"/>
              <a:t>Image: http://www.cdc.gov/ticks/maps/rocky_mountain_wood_tick.html</a:t>
            </a:r>
          </a:p>
        </p:txBody>
      </p:sp>
    </p:spTree>
    <p:extLst>
      <p:ext uri="{BB962C8B-B14F-4D97-AF65-F5344CB8AC3E}">
        <p14:creationId xmlns:p14="http://schemas.microsoft.com/office/powerpoint/2010/main" val="2416319178"/>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RM Wood Tick Habitat</a:t>
            </a:r>
          </a:p>
        </p:txBody>
      </p:sp>
      <p:sp>
        <p:nvSpPr>
          <p:cNvPr id="3" name="Content Placeholder 2"/>
          <p:cNvSpPr>
            <a:spLocks noGrp="1"/>
          </p:cNvSpPr>
          <p:nvPr>
            <p:ph idx="1"/>
          </p:nvPr>
        </p:nvSpPr>
        <p:spPr/>
        <p:txBody>
          <a:bodyPr/>
          <a:lstStyle/>
          <a:p>
            <a:r>
              <a:rPr lang="en-US" dirty="0"/>
              <a:t>Adults are generally found in elevations of 2100 m to 2500 m</a:t>
            </a:r>
          </a:p>
          <a:p>
            <a:r>
              <a:rPr lang="en-US" dirty="0"/>
              <a:t>Temperature may be important in determining geographic range</a:t>
            </a:r>
          </a:p>
          <a:p>
            <a:r>
              <a:rPr lang="en-US" dirty="0"/>
              <a:t>Prefer brushy areas of foothills and mountains, </a:t>
            </a:r>
            <a:r>
              <a:rPr lang="en-US" dirty="0" err="1"/>
              <a:t>shrublands</a:t>
            </a:r>
            <a:r>
              <a:rPr lang="en-US" dirty="0"/>
              <a:t>, lightly wooded areas, open grasslands, and along trails </a:t>
            </a:r>
          </a:p>
        </p:txBody>
      </p:sp>
      <p:sp>
        <p:nvSpPr>
          <p:cNvPr id="4" name="Footer Placeholder 3"/>
          <p:cNvSpPr>
            <a:spLocks noGrp="1"/>
          </p:cNvSpPr>
          <p:nvPr>
            <p:ph type="ftr" sz="quarter" idx="11"/>
          </p:nvPr>
        </p:nvSpPr>
        <p:spPr/>
        <p:txBody>
          <a:bodyPr/>
          <a:lstStyle/>
          <a:p>
            <a:r>
              <a:rPr lang="en-US"/>
              <a:t>E X P E R I E N C E    Y O U R    A M E R I C A ™</a:t>
            </a:r>
            <a:endParaRPr lang="en-US" dirty="0"/>
          </a:p>
        </p:txBody>
      </p:sp>
    </p:spTree>
    <p:extLst>
      <p:ext uri="{BB962C8B-B14F-4D97-AF65-F5344CB8AC3E}">
        <p14:creationId xmlns:p14="http://schemas.microsoft.com/office/powerpoint/2010/main" val="2355493226"/>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Stages of RM Wood Tick </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a:t>E X P E R I E N C E    Y O U R    A M E R I C A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1524000"/>
            <a:ext cx="809625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200" y="6427113"/>
            <a:ext cx="4724400" cy="430887"/>
          </a:xfrm>
          <a:prstGeom prst="rect">
            <a:avLst/>
          </a:prstGeom>
          <a:noFill/>
        </p:spPr>
        <p:txBody>
          <a:bodyPr wrap="square" rtlCol="0">
            <a:spAutoFit/>
          </a:bodyPr>
          <a:lstStyle/>
          <a:p>
            <a:r>
              <a:rPr lang="en-US" sz="1100" dirty="0"/>
              <a:t>Image: http://www.tickencounter.org/tick_identification/rocky_mountain_wood_tick</a:t>
            </a:r>
          </a:p>
        </p:txBody>
      </p:sp>
    </p:spTree>
    <p:extLst>
      <p:ext uri="{BB962C8B-B14F-4D97-AF65-F5344CB8AC3E}">
        <p14:creationId xmlns:p14="http://schemas.microsoft.com/office/powerpoint/2010/main" val="3206248503"/>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i="1" dirty="0" err="1"/>
              <a:t>Ixodes</a:t>
            </a:r>
            <a:r>
              <a:rPr lang="en-US" i="1" dirty="0"/>
              <a:t> </a:t>
            </a:r>
            <a:r>
              <a:rPr lang="en-US" i="1" dirty="0" err="1"/>
              <a:t>pacificus</a:t>
            </a:r>
            <a:endParaRPr lang="en-US" i="1" dirty="0"/>
          </a:p>
        </p:txBody>
      </p:sp>
      <p:sp>
        <p:nvSpPr>
          <p:cNvPr id="7" name="Content Placeholder 6"/>
          <p:cNvSpPr>
            <a:spLocks noGrp="1"/>
          </p:cNvSpPr>
          <p:nvPr>
            <p:ph idx="1"/>
          </p:nvPr>
        </p:nvSpPr>
        <p:spPr/>
        <p:txBody>
          <a:bodyPr/>
          <a:lstStyle/>
          <a:p>
            <a:r>
              <a:rPr lang="en-US" dirty="0"/>
              <a:t>Western blacklegged tick</a:t>
            </a:r>
          </a:p>
          <a:p>
            <a:r>
              <a:rPr lang="en-US" dirty="0"/>
              <a:t>Transmits </a:t>
            </a:r>
          </a:p>
          <a:p>
            <a:pPr lvl="1"/>
            <a:r>
              <a:rPr lang="en-US" dirty="0" err="1"/>
              <a:t>Anaplasmosis</a:t>
            </a:r>
            <a:r>
              <a:rPr lang="en-US" dirty="0"/>
              <a:t> </a:t>
            </a:r>
          </a:p>
          <a:p>
            <a:pPr lvl="1"/>
            <a:r>
              <a:rPr lang="en-US" dirty="0"/>
              <a:t>Lyme disease</a:t>
            </a:r>
          </a:p>
          <a:p>
            <a:r>
              <a:rPr lang="en-US" dirty="0"/>
              <a:t>Both adult and </a:t>
            </a:r>
            <a:r>
              <a:rPr lang="en-US" dirty="0" err="1"/>
              <a:t>nymphal</a:t>
            </a:r>
            <a:r>
              <a:rPr lang="en-US" dirty="0"/>
              <a:t> ticks are known to transmit disease to humans </a:t>
            </a:r>
          </a:p>
          <a:p>
            <a:r>
              <a:rPr lang="en-US" dirty="0"/>
              <a:t>Principle vector for Lyme disease in Western U.S.</a:t>
            </a:r>
          </a:p>
          <a:p>
            <a:endParaRPr lang="en-US" dirty="0"/>
          </a:p>
          <a:p>
            <a:endParaRPr lang="en-US" dirty="0"/>
          </a:p>
        </p:txBody>
      </p:sp>
      <p:sp>
        <p:nvSpPr>
          <p:cNvPr id="5" name="Footer Placeholder 4"/>
          <p:cNvSpPr>
            <a:spLocks noGrp="1"/>
          </p:cNvSpPr>
          <p:nvPr>
            <p:ph type="ftr" sz="quarter" idx="11"/>
          </p:nvPr>
        </p:nvSpPr>
        <p:spPr/>
        <p:txBody>
          <a:bodyPr/>
          <a:lstStyle/>
          <a:p>
            <a:r>
              <a:rPr lang="en-US"/>
              <a:t>E X P E R I E N C E    Y O U R    A M E R I C A ™</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762000"/>
            <a:ext cx="2514600" cy="213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52400" y="6400800"/>
            <a:ext cx="4876800" cy="307777"/>
          </a:xfrm>
          <a:prstGeom prst="rect">
            <a:avLst/>
          </a:prstGeom>
          <a:noFill/>
        </p:spPr>
        <p:txBody>
          <a:bodyPr wrap="square" rtlCol="0">
            <a:spAutoFit/>
          </a:bodyPr>
          <a:lstStyle/>
          <a:p>
            <a:r>
              <a:rPr lang="en-US" sz="1400" dirty="0"/>
              <a:t>Image: http://www.cdc.gov/ticks/geographic_distribution.html</a:t>
            </a:r>
          </a:p>
        </p:txBody>
      </p:sp>
    </p:spTree>
    <p:extLst>
      <p:ext uri="{BB962C8B-B14F-4D97-AF65-F5344CB8AC3E}">
        <p14:creationId xmlns:p14="http://schemas.microsoft.com/office/powerpoint/2010/main" val="1852355157"/>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Western Blacklegged Tick Distribution</a:t>
            </a:r>
          </a:p>
        </p:txBody>
      </p:sp>
      <p:sp>
        <p:nvSpPr>
          <p:cNvPr id="4" name="Footer Placeholder 3"/>
          <p:cNvSpPr>
            <a:spLocks noGrp="1"/>
          </p:cNvSpPr>
          <p:nvPr>
            <p:ph type="ftr" sz="quarter" idx="11"/>
          </p:nvPr>
        </p:nvSpPr>
        <p:spPr/>
        <p:txBody>
          <a:bodyPr/>
          <a:lstStyle/>
          <a:p>
            <a:r>
              <a:rPr lang="en-US"/>
              <a:t>E X P E R I E N C E    Y O U R    A M E R I C A ™</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4900" y="1809750"/>
            <a:ext cx="6858000"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 y="6477000"/>
            <a:ext cx="4876800" cy="276999"/>
          </a:xfrm>
          <a:prstGeom prst="rect">
            <a:avLst/>
          </a:prstGeom>
          <a:noFill/>
        </p:spPr>
        <p:txBody>
          <a:bodyPr wrap="square" rtlCol="0">
            <a:spAutoFit/>
          </a:bodyPr>
          <a:lstStyle/>
          <a:p>
            <a:r>
              <a:rPr lang="en-US" sz="1200" dirty="0"/>
              <a:t>Image: http://www.cdc.gov/ticks/maps/western_blacklegged_tick.html</a:t>
            </a:r>
          </a:p>
        </p:txBody>
      </p:sp>
    </p:spTree>
    <p:extLst>
      <p:ext uri="{BB962C8B-B14F-4D97-AF65-F5344CB8AC3E}">
        <p14:creationId xmlns:p14="http://schemas.microsoft.com/office/powerpoint/2010/main" val="4228894523"/>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Life Stages of Western Blacklegged Tick </a:t>
            </a:r>
          </a:p>
        </p:txBody>
      </p:sp>
      <p:sp>
        <p:nvSpPr>
          <p:cNvPr id="4" name="Footer Placeholder 3"/>
          <p:cNvSpPr>
            <a:spLocks noGrp="1"/>
          </p:cNvSpPr>
          <p:nvPr>
            <p:ph type="ftr" sz="quarter" idx="11"/>
          </p:nvPr>
        </p:nvSpPr>
        <p:spPr/>
        <p:txBody>
          <a:bodyPr/>
          <a:lstStyle/>
          <a:p>
            <a:r>
              <a:rPr lang="en-US"/>
              <a:t>E X P E R I E N C E    Y O U R    A M E R I C A ™</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7772400" cy="438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 y="6477000"/>
            <a:ext cx="4953000" cy="261610"/>
          </a:xfrm>
          <a:prstGeom prst="rect">
            <a:avLst/>
          </a:prstGeom>
          <a:noFill/>
        </p:spPr>
        <p:txBody>
          <a:bodyPr wrap="square" rtlCol="0">
            <a:spAutoFit/>
          </a:bodyPr>
          <a:lstStyle/>
          <a:p>
            <a:r>
              <a:rPr lang="en-US" sz="1100" dirty="0"/>
              <a:t>Image: http://www.tickencounter.org/tick_identification/westernblacklegged_tick</a:t>
            </a:r>
          </a:p>
        </p:txBody>
      </p:sp>
    </p:spTree>
    <p:extLst>
      <p:ext uri="{BB962C8B-B14F-4D97-AF65-F5344CB8AC3E}">
        <p14:creationId xmlns:p14="http://schemas.microsoft.com/office/powerpoint/2010/main" val="1254957086"/>
      </p:ext>
    </p:extLst>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Colorado Tick Fever</a:t>
            </a:r>
          </a:p>
        </p:txBody>
      </p:sp>
      <p:sp>
        <p:nvSpPr>
          <p:cNvPr id="3" name="Content Placeholder 2"/>
          <p:cNvSpPr>
            <a:spLocks noGrp="1"/>
          </p:cNvSpPr>
          <p:nvPr>
            <p:ph idx="1"/>
          </p:nvPr>
        </p:nvSpPr>
        <p:spPr/>
        <p:txBody>
          <a:bodyPr/>
          <a:lstStyle/>
          <a:p>
            <a:pPr marL="0" indent="0">
              <a:buNone/>
            </a:pPr>
            <a:r>
              <a:rPr lang="en-US" dirty="0"/>
              <a:t> </a:t>
            </a:r>
          </a:p>
        </p:txBody>
      </p:sp>
      <p:sp>
        <p:nvSpPr>
          <p:cNvPr id="4" name="Footer Placeholder 3"/>
          <p:cNvSpPr>
            <a:spLocks noGrp="1"/>
          </p:cNvSpPr>
          <p:nvPr>
            <p:ph type="ftr" sz="quarter" idx="11"/>
          </p:nvPr>
        </p:nvSpPr>
        <p:spPr/>
        <p:txBody>
          <a:bodyPr/>
          <a:lstStyle/>
          <a:p>
            <a:r>
              <a:rPr lang="en-US"/>
              <a:t>E X P E R I E N C E    Y O U R    A M E R I C A ™</a:t>
            </a:r>
            <a:endParaRPr lang="en-US"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981200"/>
            <a:ext cx="6945086"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8600" y="1085671"/>
            <a:ext cx="8458200" cy="1200329"/>
          </a:xfrm>
          <a:prstGeom prst="rect">
            <a:avLst/>
          </a:prstGeom>
          <a:noFill/>
        </p:spPr>
        <p:txBody>
          <a:bodyPr wrap="square" rtlCol="0">
            <a:spAutoFit/>
          </a:bodyPr>
          <a:lstStyle/>
          <a:p>
            <a:r>
              <a:rPr lang="en-US" b="1" dirty="0"/>
              <a:t>Approximate geographic distribution of </a:t>
            </a:r>
            <a:r>
              <a:rPr lang="en-US" b="1" i="1" dirty="0" err="1"/>
              <a:t>Dermacentor</a:t>
            </a:r>
            <a:r>
              <a:rPr lang="en-US" b="1" i="1" dirty="0"/>
              <a:t> </a:t>
            </a:r>
            <a:r>
              <a:rPr lang="en-US" b="1" i="1" dirty="0" err="1"/>
              <a:t>andersoni</a:t>
            </a:r>
            <a:r>
              <a:rPr lang="en-US" b="1" dirty="0"/>
              <a:t> ticks and counties of residence for confirmed and probable Colorado tick fever (CTF) virus disease cases, United States, 2002–2012</a:t>
            </a:r>
            <a:endParaRPr lang="en-US" dirty="0"/>
          </a:p>
          <a:p>
            <a:endParaRPr lang="en-US" dirty="0"/>
          </a:p>
        </p:txBody>
      </p:sp>
      <p:sp>
        <p:nvSpPr>
          <p:cNvPr id="6" name="TextBox 5"/>
          <p:cNvSpPr txBox="1"/>
          <p:nvPr/>
        </p:nvSpPr>
        <p:spPr>
          <a:xfrm>
            <a:off x="76200" y="6553200"/>
            <a:ext cx="4724400" cy="276999"/>
          </a:xfrm>
          <a:prstGeom prst="rect">
            <a:avLst/>
          </a:prstGeom>
          <a:noFill/>
        </p:spPr>
        <p:txBody>
          <a:bodyPr wrap="square" rtlCol="0">
            <a:spAutoFit/>
          </a:bodyPr>
          <a:lstStyle/>
          <a:p>
            <a:r>
              <a:rPr lang="en-US" sz="1200" dirty="0"/>
              <a:t>Image: http://www.cdc.gov/coloradotickfever/statistics.html</a:t>
            </a:r>
          </a:p>
        </p:txBody>
      </p:sp>
    </p:spTree>
    <p:extLst>
      <p:ext uri="{BB962C8B-B14F-4D97-AF65-F5344CB8AC3E}">
        <p14:creationId xmlns:p14="http://schemas.microsoft.com/office/powerpoint/2010/main" val="3272193935"/>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Colorado Tick Fever</a:t>
            </a:r>
          </a:p>
        </p:txBody>
      </p:sp>
      <p:sp>
        <p:nvSpPr>
          <p:cNvPr id="3" name="Content Placeholder 2"/>
          <p:cNvSpPr>
            <a:spLocks noGrp="1"/>
          </p:cNvSpPr>
          <p:nvPr>
            <p:ph idx="1"/>
          </p:nvPr>
        </p:nvSpPr>
        <p:spPr>
          <a:xfrm>
            <a:off x="609600" y="1143000"/>
            <a:ext cx="7848600" cy="5029200"/>
          </a:xfrm>
        </p:spPr>
        <p:txBody>
          <a:bodyPr/>
          <a:lstStyle/>
          <a:p>
            <a:r>
              <a:rPr lang="en-US" dirty="0"/>
              <a:t>Agent: Colorado tick fever virus </a:t>
            </a:r>
          </a:p>
          <a:p>
            <a:r>
              <a:rPr lang="en-US" dirty="0"/>
              <a:t>Tick:  </a:t>
            </a:r>
            <a:r>
              <a:rPr lang="en-US" i="1" dirty="0" err="1"/>
              <a:t>Dermacentor</a:t>
            </a:r>
            <a:r>
              <a:rPr lang="en-US" i="1" dirty="0"/>
              <a:t> </a:t>
            </a:r>
            <a:r>
              <a:rPr lang="en-US" i="1" dirty="0" err="1"/>
              <a:t>andersoni</a:t>
            </a:r>
            <a:r>
              <a:rPr lang="en-US" i="1" dirty="0"/>
              <a:t> </a:t>
            </a:r>
          </a:p>
          <a:p>
            <a:r>
              <a:rPr lang="en-US" dirty="0"/>
              <a:t>Incubation period: 1-14 days (3-5 days most common)</a:t>
            </a:r>
          </a:p>
          <a:p>
            <a:r>
              <a:rPr lang="en-US" dirty="0"/>
              <a:t>Symptoms</a:t>
            </a:r>
          </a:p>
          <a:p>
            <a:pPr lvl="1"/>
            <a:r>
              <a:rPr lang="en-US" dirty="0"/>
              <a:t>Fever, chills, headache, muscle pain, lethargy</a:t>
            </a:r>
          </a:p>
          <a:p>
            <a:pPr lvl="2"/>
            <a:r>
              <a:rPr lang="en-US" dirty="0"/>
              <a:t>Common to get better for 2-4 days and then become ill again</a:t>
            </a:r>
          </a:p>
          <a:p>
            <a:pPr lvl="1"/>
            <a:r>
              <a:rPr lang="en-US" dirty="0"/>
              <a:t>Rash in 20% of cases</a:t>
            </a:r>
          </a:p>
          <a:p>
            <a:pPr lvl="1"/>
            <a:r>
              <a:rPr lang="en-US" dirty="0"/>
              <a:t>Swollen lymph nodes</a:t>
            </a:r>
          </a:p>
          <a:p>
            <a:pPr lvl="1"/>
            <a:r>
              <a:rPr lang="en-US" dirty="0"/>
              <a:t>Red eyes</a:t>
            </a:r>
          </a:p>
          <a:p>
            <a:pPr lvl="1"/>
            <a:r>
              <a:rPr lang="en-US" dirty="0"/>
              <a:t>Prolonged recovery characterized by weakness and fatigue </a:t>
            </a:r>
          </a:p>
          <a:p>
            <a:pPr lvl="1"/>
            <a:endParaRPr lang="en-US" dirty="0"/>
          </a:p>
        </p:txBody>
      </p:sp>
      <p:sp>
        <p:nvSpPr>
          <p:cNvPr id="4" name="Footer Placeholder 3"/>
          <p:cNvSpPr>
            <a:spLocks noGrp="1"/>
          </p:cNvSpPr>
          <p:nvPr>
            <p:ph type="ftr" sz="quarter" idx="11"/>
          </p:nvPr>
        </p:nvSpPr>
        <p:spPr/>
        <p:txBody>
          <a:bodyPr/>
          <a:lstStyle/>
          <a:p>
            <a:r>
              <a:rPr lang="en-US"/>
              <a:t>E X P E R I E N C E    Y O U R    A M E R I C A ™</a:t>
            </a:r>
            <a:endParaRPr lang="en-US" dirty="0"/>
          </a:p>
        </p:txBody>
      </p:sp>
    </p:spTree>
    <p:extLst>
      <p:ext uri="{BB962C8B-B14F-4D97-AF65-F5344CB8AC3E}">
        <p14:creationId xmlns:p14="http://schemas.microsoft.com/office/powerpoint/2010/main" val="1801562042"/>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 Contact!</a:t>
            </a:r>
          </a:p>
        </p:txBody>
      </p:sp>
      <p:sp>
        <p:nvSpPr>
          <p:cNvPr id="3" name="Content Placeholder 2"/>
          <p:cNvSpPr>
            <a:spLocks noGrp="1"/>
          </p:cNvSpPr>
          <p:nvPr>
            <p:ph idx="1"/>
          </p:nvPr>
        </p:nvSpPr>
        <p:spPr>
          <a:xfrm>
            <a:off x="609600" y="1371600"/>
            <a:ext cx="7848600" cy="4800600"/>
          </a:xfrm>
        </p:spPr>
        <p:txBody>
          <a:bodyPr/>
          <a:lstStyle/>
          <a:p>
            <a:r>
              <a:rPr lang="en-US" sz="2800" dirty="0"/>
              <a:t>Stay on trail</a:t>
            </a:r>
          </a:p>
          <a:p>
            <a:pPr lvl="1"/>
            <a:r>
              <a:rPr lang="en-US" sz="2600" dirty="0"/>
              <a:t>Sitting on logs can exponentially increase exposure to ticks</a:t>
            </a:r>
          </a:p>
          <a:p>
            <a:r>
              <a:rPr lang="en-US" sz="2800" dirty="0"/>
              <a:t>Check yourself for ticks</a:t>
            </a:r>
          </a:p>
          <a:p>
            <a:r>
              <a:rPr lang="en-US" sz="2800" dirty="0"/>
              <a:t>Spray your boots or treat uniform with permethrin</a:t>
            </a:r>
          </a:p>
          <a:p>
            <a:pPr marL="0" indent="0">
              <a:buNone/>
            </a:pPr>
            <a:endParaRPr lang="en-US" dirty="0"/>
          </a:p>
        </p:txBody>
      </p:sp>
      <p:sp>
        <p:nvSpPr>
          <p:cNvPr id="4" name="Footer Placeholder 3"/>
          <p:cNvSpPr>
            <a:spLocks noGrp="1"/>
          </p:cNvSpPr>
          <p:nvPr>
            <p:ph type="ftr" sz="quarter" idx="11"/>
          </p:nvPr>
        </p:nvSpPr>
        <p:spPr/>
        <p:txBody>
          <a:bodyPr/>
          <a:lstStyle/>
          <a:p>
            <a:r>
              <a:rPr lang="en-US" dirty="0"/>
              <a:t>E X P E R I E N C E    Y O U R    A M E R I C A ™</a:t>
            </a:r>
          </a:p>
        </p:txBody>
      </p:sp>
    </p:spTree>
    <p:extLst>
      <p:ext uri="{BB962C8B-B14F-4D97-AF65-F5344CB8AC3E}">
        <p14:creationId xmlns:p14="http://schemas.microsoft.com/office/powerpoint/2010/main" val="392398245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981325"/>
            <a:ext cx="8686800" cy="1362075"/>
          </a:xfrm>
        </p:spPr>
        <p:txBody>
          <a:bodyPr/>
          <a:lstStyle/>
          <a:p>
            <a:pPr algn="ctr"/>
            <a:r>
              <a:rPr lang="en-US" sz="3200" dirty="0"/>
              <a:t>TICKs found in the United States </a:t>
            </a:r>
          </a:p>
        </p:txBody>
      </p:sp>
      <p:sp>
        <p:nvSpPr>
          <p:cNvPr id="5" name="Footer Placeholder 4"/>
          <p:cNvSpPr>
            <a:spLocks noGrp="1"/>
          </p:cNvSpPr>
          <p:nvPr>
            <p:ph type="ftr" sz="quarter" idx="11"/>
          </p:nvPr>
        </p:nvSpPr>
        <p:spPr/>
        <p:txBody>
          <a:bodyPr/>
          <a:lstStyle/>
          <a:p>
            <a:r>
              <a:rPr lang="en-US" dirty="0"/>
              <a:t>E X P E R I E N C E    Y O U R    A M E R I C A ™</a:t>
            </a:r>
          </a:p>
        </p:txBody>
      </p:sp>
    </p:spTree>
    <p:extLst>
      <p:ext uri="{BB962C8B-B14F-4D97-AF65-F5344CB8AC3E}">
        <p14:creationId xmlns:p14="http://schemas.microsoft.com/office/powerpoint/2010/main" val="3655602828"/>
      </p:ext>
    </p:extLst>
  </p:cSld>
  <p:clrMapOvr>
    <a:masterClrMapping/>
  </p:clrMapOvr>
  <p:transition spd="med">
    <p:fade/>
  </p:transition>
</p:sld>
</file>

<file path=ppt/theme/theme1.xml><?xml version="1.0" encoding="utf-8"?>
<a:theme xmlns:a="http://schemas.openxmlformats.org/drawingml/2006/main" name="Stream">
  <a:themeElements>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fontScheme name="Stream">
      <a:majorFont>
        <a:latin typeface="NPSRawlinsonOT"/>
        <a:ea typeface=""/>
        <a:cs typeface=""/>
      </a:majorFont>
      <a:minorFont>
        <a:latin typeface="Frutige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Balance</Template>
  <TotalTime>19400</TotalTime>
  <Words>5376</Words>
  <Application>Microsoft Office PowerPoint</Application>
  <PresentationFormat>On-screen Show (4:3)</PresentationFormat>
  <Paragraphs>549</Paragraphs>
  <Slides>79</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Arial</vt:lpstr>
      <vt:lpstr>Calibri</vt:lpstr>
      <vt:lpstr>Frutiger LT Std 55 Roman</vt:lpstr>
      <vt:lpstr>Garamond</vt:lpstr>
      <vt:lpstr>NPSRawlinsonOT</vt:lpstr>
      <vt:lpstr>Wingdings</vt:lpstr>
      <vt:lpstr>Stream</vt:lpstr>
      <vt:lpstr>Ticks and Tickborne Diseases</vt:lpstr>
      <vt:lpstr>Tick Topics </vt:lpstr>
      <vt:lpstr>Not all ticks are the same!</vt:lpstr>
      <vt:lpstr>Tick Life Cycle</vt:lpstr>
      <vt:lpstr>Ticks lay a lot of eggs!</vt:lpstr>
      <vt:lpstr>Tick Life Cycle </vt:lpstr>
      <vt:lpstr>How Ticks Find a Host </vt:lpstr>
      <vt:lpstr>Prevent Contact!</vt:lpstr>
      <vt:lpstr>TICKs found in the United States </vt:lpstr>
      <vt:lpstr>Ixodes scapularis </vt:lpstr>
      <vt:lpstr>Ixodes scapularis </vt:lpstr>
      <vt:lpstr>Blacklegged Tick Distribution</vt:lpstr>
      <vt:lpstr>Blacklegged Tick Habitat</vt:lpstr>
      <vt:lpstr>Life Stages of Blacklegged Tick</vt:lpstr>
      <vt:lpstr>Blacklegged tick – two clades</vt:lpstr>
      <vt:lpstr>Blacklegged Ticks - Nymphs</vt:lpstr>
      <vt:lpstr>PowerPoint Presentation</vt:lpstr>
      <vt:lpstr>Amblyomma americanum </vt:lpstr>
      <vt:lpstr>Lone Star Tick Distribution </vt:lpstr>
      <vt:lpstr>Life Stages of Lone Star Tick </vt:lpstr>
      <vt:lpstr>Lone Star Tick Habitat</vt:lpstr>
      <vt:lpstr>Lone Star Tick Feeding Behavior</vt:lpstr>
      <vt:lpstr>Dermacentor variabilis  </vt:lpstr>
      <vt:lpstr>American Dog Tick Distribution</vt:lpstr>
      <vt:lpstr>Life Stages of American Dog Tick</vt:lpstr>
      <vt:lpstr>American Dog Tick Habitat</vt:lpstr>
      <vt:lpstr>Rhipicephalus sanguineus </vt:lpstr>
      <vt:lpstr>Brown Dog Tick</vt:lpstr>
      <vt:lpstr>Brown Dog Tick Distribution</vt:lpstr>
      <vt:lpstr>Life Stages of Brown Dog Tick </vt:lpstr>
      <vt:lpstr>Tickborne diseases</vt:lpstr>
      <vt:lpstr>PowerPoint Presentation</vt:lpstr>
      <vt:lpstr>Tick-borne Disease</vt:lpstr>
      <vt:lpstr>Lyme Disease</vt:lpstr>
      <vt:lpstr>Distinctive Rash of Lyme Disease</vt:lpstr>
      <vt:lpstr>Lyme Disease </vt:lpstr>
      <vt:lpstr>Lyme Disease</vt:lpstr>
      <vt:lpstr>Post-treatment Lyme Disease Syndrome</vt:lpstr>
      <vt:lpstr>Anaplasmosis </vt:lpstr>
      <vt:lpstr>Anaplasmosis</vt:lpstr>
      <vt:lpstr>Babesiosis </vt:lpstr>
      <vt:lpstr>Babesiosis </vt:lpstr>
      <vt:lpstr>Powassan Disease  </vt:lpstr>
      <vt:lpstr>Powassan Disease</vt:lpstr>
      <vt:lpstr>Tularemia </vt:lpstr>
      <vt:lpstr>Tularemia </vt:lpstr>
      <vt:lpstr>Tularemia </vt:lpstr>
      <vt:lpstr>Tularemia</vt:lpstr>
      <vt:lpstr>Rocky Mountain Spotted Fever</vt:lpstr>
      <vt:lpstr>Rocky Mountain Spotted Fever</vt:lpstr>
      <vt:lpstr>Rocky Mountain Spotted Fever</vt:lpstr>
      <vt:lpstr>Ehrlichiosis</vt:lpstr>
      <vt:lpstr>Ehrlichiosis</vt:lpstr>
      <vt:lpstr>STARI</vt:lpstr>
      <vt:lpstr>STARI</vt:lpstr>
      <vt:lpstr>Heartland </vt:lpstr>
      <vt:lpstr>Red Meat Allergy </vt:lpstr>
      <vt:lpstr>Prevention</vt:lpstr>
      <vt:lpstr>Three Stages for Intervention:</vt:lpstr>
      <vt:lpstr>Prevent Contact</vt:lpstr>
      <vt:lpstr>Prevent Contact</vt:lpstr>
      <vt:lpstr>Insect Repellents</vt:lpstr>
      <vt:lpstr>Permethrin-treated clothing</vt:lpstr>
      <vt:lpstr>Permethrin</vt:lpstr>
      <vt:lpstr>Daily Tick Checks: prevent attachment</vt:lpstr>
      <vt:lpstr>Prevent Attachment</vt:lpstr>
      <vt:lpstr>Tick Removal</vt:lpstr>
      <vt:lpstr>Tick Removal </vt:lpstr>
      <vt:lpstr>Three Stages for Intervention:</vt:lpstr>
      <vt:lpstr>PowerPoint Presentation</vt:lpstr>
      <vt:lpstr>Dermacentor andersoni </vt:lpstr>
      <vt:lpstr>RM Wood Tick Distribution </vt:lpstr>
      <vt:lpstr>RM Wood Tick Habitat</vt:lpstr>
      <vt:lpstr>Life Stages of RM Wood Tick </vt:lpstr>
      <vt:lpstr>Ixodes pacificus</vt:lpstr>
      <vt:lpstr>Western Blacklegged Tick Distribution</vt:lpstr>
      <vt:lpstr>Life Stages of Western Blacklegged Tick </vt:lpstr>
      <vt:lpstr>Colorado Tick Fever</vt:lpstr>
      <vt:lpstr>Colorado Tick Fever</vt:lpstr>
    </vt:vector>
  </TitlesOfParts>
  <Company>NPS-HFC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T Gilbert</dc:creator>
  <cp:lastModifiedBy>Ellen Hundt</cp:lastModifiedBy>
  <cp:revision>239</cp:revision>
  <cp:lastPrinted>2015-07-29T16:03:00Z</cp:lastPrinted>
  <dcterms:created xsi:type="dcterms:W3CDTF">2015-05-26T01:21:55Z</dcterms:created>
  <dcterms:modified xsi:type="dcterms:W3CDTF">2017-06-27T15:30:02Z</dcterms:modified>
</cp:coreProperties>
</file>