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56" r:id="rId5"/>
    <p:sldId id="713" r:id="rId6"/>
    <p:sldId id="345" r:id="rId7"/>
    <p:sldId id="709" r:id="rId8"/>
    <p:sldId id="710" r:id="rId9"/>
    <p:sldId id="708" r:id="rId10"/>
    <p:sldId id="700" r:id="rId11"/>
    <p:sldId id="712" r:id="rId12"/>
    <p:sldId id="707" r:id="rId13"/>
    <p:sldId id="701" r:id="rId14"/>
    <p:sldId id="711" r:id="rId15"/>
    <p:sldId id="705" r:id="rId16"/>
    <p:sldId id="706" r:id="rId17"/>
    <p:sldId id="716" r:id="rId18"/>
    <p:sldId id="717" r:id="rId19"/>
    <p:sldId id="702" r:id="rId20"/>
    <p:sldId id="715" r:id="rId21"/>
    <p:sldId id="704" r:id="rId22"/>
    <p:sldId id="609" r:id="rId2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lizabeth Norton" initials="EN" lastIdx="31" clrIdx="6">
    <p:extLst>
      <p:ext uri="{19B8F6BF-5375-455C-9EA6-DF929625EA0E}">
        <p15:presenceInfo xmlns:p15="http://schemas.microsoft.com/office/powerpoint/2012/main" userId="S-1-5-21-2149558826-3324038498-27948981-342896" providerId="AD"/>
      </p:ext>
    </p:extLst>
  </p:cmAuthor>
  <p:cmAuthor id="1" name="Kate Glover" initials="KG" lastIdx="3" clrIdx="0">
    <p:extLst/>
  </p:cmAuthor>
  <p:cmAuthor id="8" name="Vicki Kirk" initials="VK" lastIdx="5" clrIdx="7">
    <p:extLst>
      <p:ext uri="{19B8F6BF-5375-455C-9EA6-DF929625EA0E}">
        <p15:presenceInfo xmlns:p15="http://schemas.microsoft.com/office/powerpoint/2012/main" userId="S-1-5-21-2149558826-3324038498-27948981-305253" providerId="AD"/>
      </p:ext>
    </p:extLst>
  </p:cmAuthor>
  <p:cmAuthor id="2" name="Katie Glover" initials="KG" lastIdx="9" clrIdx="1">
    <p:extLst/>
  </p:cmAuthor>
  <p:cmAuthor id="3" name="Hannah McIntosh" initials="HM" lastIdx="8" clrIdx="2"/>
  <p:cmAuthor id="4" name="Elizabeth Alves" initials="EA" lastIdx="2" clrIdx="3">
    <p:extLst>
      <p:ext uri="{19B8F6BF-5375-455C-9EA6-DF929625EA0E}">
        <p15:presenceInfo xmlns:p15="http://schemas.microsoft.com/office/powerpoint/2012/main" userId="S-1-5-21-2149558826-3324038498-27948981-355947" providerId="AD"/>
      </p:ext>
    </p:extLst>
  </p:cmAuthor>
  <p:cmAuthor id="5" name="Hannah McIntosh" initials="" lastIdx="3" clrIdx="4"/>
  <p:cmAuthor id="6" name="Becky Cox" initials="BC" lastIdx="49" clrIdx="5">
    <p:extLst>
      <p:ext uri="{19B8F6BF-5375-455C-9EA6-DF929625EA0E}">
        <p15:presenceInfo xmlns:p15="http://schemas.microsoft.com/office/powerpoint/2012/main" userId="S-1-5-21-2149558826-3324038498-27948981-3423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365D"/>
    <a:srgbClr val="FFD9D9"/>
    <a:srgbClr val="FF7979"/>
    <a:srgbClr val="FFFFFF"/>
    <a:srgbClr val="FFD1D1"/>
    <a:srgbClr val="6E7073"/>
    <a:srgbClr val="CDCDCD"/>
    <a:srgbClr val="EEEEEE"/>
    <a:srgbClr val="174A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1" autoAdjust="0"/>
    <p:restoredTop sz="72131" autoAdjust="0"/>
  </p:normalViewPr>
  <p:slideViewPr>
    <p:cSldViewPr>
      <p:cViewPr varScale="1">
        <p:scale>
          <a:sx n="33" d="100"/>
          <a:sy n="33" d="100"/>
        </p:scale>
        <p:origin x="1302" y="48"/>
      </p:cViewPr>
      <p:guideLst>
        <p:guide orient="horz" pos="2160"/>
        <p:guide pos="2880"/>
      </p:guideLst>
    </p:cSldViewPr>
  </p:slideViewPr>
  <p:notesTextViewPr>
    <p:cViewPr>
      <p:scale>
        <a:sx n="1" d="1"/>
        <a:sy n="1" d="1"/>
      </p:scale>
      <p:origin x="0" y="0"/>
    </p:cViewPr>
  </p:notesTextViewPr>
  <p:sorterViewPr>
    <p:cViewPr>
      <p:scale>
        <a:sx n="100" d="100"/>
        <a:sy n="100" d="100"/>
      </p:scale>
      <p:origin x="0" y="-81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4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8D70764A-B111-44B3-AE37-A9C6790043FE}" type="datetimeFigureOut">
              <a:rPr lang="en-US" smtClean="0"/>
              <a:t>4/20/2018</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EF3C1CD0-D833-4B0D-BF33-74A8E63C0BDA}" type="slidenum">
              <a:rPr lang="en-US" smtClean="0"/>
              <a:t>‹#›</a:t>
            </a:fld>
            <a:endParaRPr lang="en-US" dirty="0"/>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Slides 1-14: 30 Minutes 9:00-9:30</a:t>
            </a:r>
          </a:p>
          <a:p>
            <a:pPr marL="171450" indent="-171450">
              <a:buFont typeface="Arial" panose="020B0604020202020204" pitchFamily="34" charset="0"/>
              <a:buChar char="•"/>
            </a:pPr>
            <a:r>
              <a:rPr lang="en-US" baseline="0" dirty="0" smtClean="0"/>
              <a:t>Objectives</a:t>
            </a:r>
          </a:p>
          <a:p>
            <a:pPr marL="171450" indent="-171450">
              <a:buFont typeface="Arial" panose="020B0604020202020204" pitchFamily="34" charset="0"/>
              <a:buChar char="•"/>
            </a:pPr>
            <a:r>
              <a:rPr lang="en-US" baseline="0" dirty="0" smtClean="0"/>
              <a:t>Welcome</a:t>
            </a:r>
          </a:p>
          <a:p>
            <a:pPr marL="171450" indent="-171450">
              <a:buFont typeface="Arial" panose="020B0604020202020204" pitchFamily="34" charset="0"/>
              <a:buChar char="•"/>
            </a:pPr>
            <a:r>
              <a:rPr lang="en-US" baseline="0" dirty="0" smtClean="0"/>
              <a:t>Norms</a:t>
            </a:r>
          </a:p>
          <a:p>
            <a:pPr marL="171450" indent="-171450">
              <a:buFont typeface="Arial" panose="020B0604020202020204" pitchFamily="34" charset="0"/>
              <a:buChar char="•"/>
            </a:pPr>
            <a:r>
              <a:rPr lang="en-US" baseline="0" dirty="0" smtClean="0"/>
              <a:t>Leading Change Intro Activity</a:t>
            </a:r>
          </a:p>
          <a:p>
            <a:pPr marL="171450" indent="-171450">
              <a:buFont typeface="Arial" panose="020B0604020202020204" pitchFamily="34" charset="0"/>
              <a:buChar char="•"/>
            </a:pPr>
            <a:r>
              <a:rPr lang="en-US" baseline="0" dirty="0" smtClean="0"/>
              <a:t>Agenda</a:t>
            </a:r>
          </a:p>
          <a:p>
            <a:r>
              <a:rPr lang="en-US" baseline="0" dirty="0" smtClean="0"/>
              <a:t>Welcome</a:t>
            </a:r>
            <a:r>
              <a:rPr lang="en-US" baseline="0" dirty="0"/>
              <a:t>!  We are excited to have you join us today to learn about our new Literacy Unit Starters aligned to the vision for Teaching Literacy in Tennessee and the support you will be provided through the pilot.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dirty="0"/>
          </a:p>
        </p:txBody>
      </p:sp>
    </p:spTree>
    <p:extLst>
      <p:ext uri="{BB962C8B-B14F-4D97-AF65-F5344CB8AC3E}">
        <p14:creationId xmlns:p14="http://schemas.microsoft.com/office/powerpoint/2010/main" val="54819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19</a:t>
            </a:fld>
            <a:endParaRPr lang="en-US" dirty="0"/>
          </a:p>
        </p:txBody>
      </p:sp>
      <p:sp>
        <p:nvSpPr>
          <p:cNvPr id="5" name="Date Placeholder 4"/>
          <p:cNvSpPr>
            <a:spLocks noGrp="1"/>
          </p:cNvSpPr>
          <p:nvPr>
            <p:ph type="dt" idx="11"/>
          </p:nvPr>
        </p:nvSpPr>
        <p:spPr/>
        <p:txBody>
          <a:bodyPr/>
          <a:lstStyle/>
          <a:p>
            <a:endParaRPr lang="en-US" dirty="0"/>
          </a:p>
        </p:txBody>
      </p:sp>
    </p:spTree>
    <p:extLst>
      <p:ext uri="{BB962C8B-B14F-4D97-AF65-F5344CB8AC3E}">
        <p14:creationId xmlns:p14="http://schemas.microsoft.com/office/powerpoint/2010/main" val="2925824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Prior to PIRS and </a:t>
            </a:r>
            <a:r>
              <a:rPr lang="en-US" baseline="0" dirty="0" err="1" smtClean="0"/>
              <a:t>TNCompass</a:t>
            </a:r>
            <a:r>
              <a:rPr lang="en-US" baseline="0" dirty="0" smtClean="0"/>
              <a:t> being integrated, we had three sources of staff teaching assignment with many staff in certain systems but not in others for the same school year. We also had a number of staff tagged as teaching positions/courses in EIS and PIRS that were not receiving evaluations in </a:t>
            </a:r>
            <a:r>
              <a:rPr lang="en-US" baseline="0" dirty="0" err="1" smtClean="0"/>
              <a:t>TNCompass</a:t>
            </a: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This makes our legal responsibility to produce public files with staff data complicated. It also made conducting research on things like teacher supply and demand and teacher pipelines challenging.  </a:t>
            </a:r>
            <a:endParaRPr lang="en-US" baseline="0" dirty="0"/>
          </a:p>
        </p:txBody>
      </p:sp>
      <p:sp>
        <p:nvSpPr>
          <p:cNvPr id="4" name="Slide Number Placeholder 3"/>
          <p:cNvSpPr>
            <a:spLocks noGrp="1"/>
          </p:cNvSpPr>
          <p:nvPr>
            <p:ph type="sldNum" sz="quarter" idx="10"/>
          </p:nvPr>
        </p:nvSpPr>
        <p:spPr/>
        <p:txBody>
          <a:bodyPr/>
          <a:lstStyle/>
          <a:p>
            <a:fld id="{EF3C1CD0-D833-4B0D-BF33-74A8E63C0BDA}" type="slidenum">
              <a:rPr lang="en-US" smtClean="0"/>
              <a:t>3</a:t>
            </a:fld>
            <a:endParaRPr lang="en-US" dirty="0"/>
          </a:p>
        </p:txBody>
      </p:sp>
    </p:spTree>
    <p:extLst>
      <p:ext uri="{BB962C8B-B14F-4D97-AF65-F5344CB8AC3E}">
        <p14:creationId xmlns:p14="http://schemas.microsoft.com/office/powerpoint/2010/main" val="3080955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TNCompass</a:t>
            </a:r>
            <a:r>
              <a:rPr lang="en-US" dirty="0" smtClean="0"/>
              <a:t> is a teacher</a:t>
            </a:r>
            <a:r>
              <a:rPr lang="en-US" baseline="0" dirty="0" smtClean="0"/>
              <a:t> system. EIS is primarily a student system (with links to teachers because of course enrollment). </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dirty="0"/>
          </a:p>
        </p:txBody>
      </p:sp>
    </p:spTree>
    <p:extLst>
      <p:ext uri="{BB962C8B-B14F-4D97-AF65-F5344CB8AC3E}">
        <p14:creationId xmlns:p14="http://schemas.microsoft.com/office/powerpoint/2010/main" val="3064571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Position names are the same in EIS and </a:t>
            </a:r>
            <a:r>
              <a:rPr lang="en-US" sz="1200" kern="1200" dirty="0" err="1" smtClean="0">
                <a:solidFill>
                  <a:schemeClr val="tx1"/>
                </a:solidFill>
                <a:effectLst/>
                <a:latin typeface="+mn-lt"/>
                <a:ea typeface="+mn-ea"/>
                <a:cs typeface="+mn-cs"/>
              </a:rPr>
              <a:t>TNCompass</a:t>
            </a:r>
            <a:r>
              <a:rPr lang="en-US" sz="1200" kern="1200" dirty="0" smtClean="0">
                <a:solidFill>
                  <a:schemeClr val="tx1"/>
                </a:solidFill>
                <a:effectLst/>
                <a:latin typeface="+mn-lt"/>
                <a:ea typeface="+mn-ea"/>
                <a:cs typeface="+mn-cs"/>
              </a:rPr>
              <a:t> but alpha codes are used in EIS and numeric codes in </a:t>
            </a:r>
            <a:r>
              <a:rPr lang="en-US" sz="1200" kern="1200" dirty="0" err="1" smtClean="0">
                <a:solidFill>
                  <a:schemeClr val="tx1"/>
                </a:solidFill>
                <a:effectLst/>
                <a:latin typeface="+mn-lt"/>
                <a:ea typeface="+mn-ea"/>
                <a:cs typeface="+mn-cs"/>
              </a:rPr>
              <a:t>TNCompass</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dirty="0"/>
          </a:p>
        </p:txBody>
      </p:sp>
    </p:spTree>
    <p:extLst>
      <p:ext uri="{BB962C8B-B14F-4D97-AF65-F5344CB8AC3E}">
        <p14:creationId xmlns:p14="http://schemas.microsoft.com/office/powerpoint/2010/main" val="2669227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dirty="0"/>
          </a:p>
        </p:txBody>
      </p:sp>
    </p:spTree>
    <p:extLst>
      <p:ext uri="{BB962C8B-B14F-4D97-AF65-F5344CB8AC3E}">
        <p14:creationId xmlns:p14="http://schemas.microsoft.com/office/powerpoint/2010/main" val="3507050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dirty="0"/>
          </a:p>
        </p:txBody>
      </p:sp>
    </p:spTree>
    <p:extLst>
      <p:ext uri="{BB962C8B-B14F-4D97-AF65-F5344CB8AC3E}">
        <p14:creationId xmlns:p14="http://schemas.microsoft.com/office/powerpoint/2010/main" val="3271413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dirty="0"/>
          </a:p>
        </p:txBody>
      </p:sp>
    </p:spTree>
    <p:extLst>
      <p:ext uri="{BB962C8B-B14F-4D97-AF65-F5344CB8AC3E}">
        <p14:creationId xmlns:p14="http://schemas.microsoft.com/office/powerpoint/2010/main" val="2048716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dirty="0"/>
          </a:p>
        </p:txBody>
      </p:sp>
    </p:spTree>
    <p:extLst>
      <p:ext uri="{BB962C8B-B14F-4D97-AF65-F5344CB8AC3E}">
        <p14:creationId xmlns:p14="http://schemas.microsoft.com/office/powerpoint/2010/main" val="1519614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AutoNum type="arabicPeriod"/>
            </a:pPr>
            <a:r>
              <a:rPr lang="en-US" dirty="0" smtClean="0"/>
              <a:t>Codes that are missing</a:t>
            </a:r>
          </a:p>
          <a:p>
            <a:pPr marL="457200" indent="-457200">
              <a:buAutoNum type="arabicPeriod"/>
            </a:pPr>
            <a:r>
              <a:rPr lang="en-US" dirty="0" smtClean="0"/>
              <a:t>Codes that are confusing</a:t>
            </a:r>
          </a:p>
          <a:p>
            <a:pPr marL="457200" indent="-457200">
              <a:buAutoNum type="arabicPeriod"/>
            </a:pPr>
            <a:r>
              <a:rPr lang="en-US" smtClean="0"/>
              <a:t>Other concerns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18</a:t>
            </a:fld>
            <a:endParaRPr lang="en-US" dirty="0"/>
          </a:p>
        </p:txBody>
      </p:sp>
    </p:spTree>
    <p:extLst>
      <p:ext uri="{BB962C8B-B14F-4D97-AF65-F5344CB8AC3E}">
        <p14:creationId xmlns:p14="http://schemas.microsoft.com/office/powerpoint/2010/main" val="1705491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a:t>Insert Presentation Title</a:t>
            </a:r>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 Job Title | Team/Office/Division Name | Date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endParaRPr lang="en-US" dirty="0"/>
          </a:p>
        </p:txBody>
      </p:sp>
    </p:spTree>
    <p:extLst>
      <p:ext uri="{BB962C8B-B14F-4D97-AF65-F5344CB8AC3E}">
        <p14:creationId xmlns:p14="http://schemas.microsoft.com/office/powerpoint/2010/main" val="139316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a:t>Insert Slide Heading</a:t>
            </a:r>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a:t>Insert Slide Heading</a:t>
            </a:r>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Presenter Name, Job Title, Team/Office/Division Name</a:t>
            </a:r>
          </a:p>
          <a:p>
            <a:pPr lvl="1"/>
            <a:r>
              <a:rPr lang="en-US" dirty="0"/>
              <a:t>Email Address</a:t>
            </a:r>
          </a:p>
          <a:p>
            <a:pPr lvl="1"/>
            <a:r>
              <a:rPr lang="en-US" dirty="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a:solidFill>
                  <a:schemeClr val="bg1"/>
                </a:solidFill>
                <a:latin typeface="+mj-lt"/>
              </a:rPr>
              <a:t>Contact Information</a:t>
            </a:r>
          </a:p>
        </p:txBody>
      </p:sp>
    </p:spTree>
    <p:extLst>
      <p:ext uri="{BB962C8B-B14F-4D97-AF65-F5344CB8AC3E}">
        <p14:creationId xmlns:p14="http://schemas.microsoft.com/office/powerpoint/2010/main" val="24557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Arial" panose="020B0604020202020204" pitchFamily="34" charset="0"/>
                <a:cs typeface="Arial" panose="020B0604020202020204" pitchFamily="34" charset="0"/>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 id="2147483700" r:id="rId10"/>
  </p:sldLayoutIdLst>
  <p:hf sldNum="0"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teoftennessee.formstack.com/forms/staff_assignment_codes_feedback_for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22787"/>
            <a:ext cx="9144000" cy="708025"/>
          </a:xfrm>
        </p:spPr>
        <p:txBody>
          <a:bodyPr/>
          <a:lstStyle/>
          <a:p>
            <a:r>
              <a:rPr lang="en-US" sz="4000" dirty="0" smtClean="0"/>
              <a:t>Staff Assignment Codes</a:t>
            </a:r>
            <a:r>
              <a:rPr lang="en-US" dirty="0"/>
              <a:t/>
            </a:r>
            <a:br>
              <a:rPr lang="en-US" dirty="0"/>
            </a:br>
            <a:endParaRPr lang="en-US" sz="2800" dirty="0"/>
          </a:p>
        </p:txBody>
      </p:sp>
      <p:sp>
        <p:nvSpPr>
          <p:cNvPr id="5" name="Subtitle 4">
            <a:extLst>
              <a:ext uri="{FF2B5EF4-FFF2-40B4-BE49-F238E27FC236}">
                <a16:creationId xmlns:a16="http://schemas.microsoft.com/office/drawing/2014/main" id="{38D957EA-71F5-4680-A4C1-56C0FB033C52}"/>
              </a:ext>
            </a:extLst>
          </p:cNvPr>
          <p:cNvSpPr>
            <a:spLocks noGrp="1"/>
          </p:cNvSpPr>
          <p:nvPr>
            <p:ph type="subTitle" idx="1"/>
          </p:nvPr>
        </p:nvSpPr>
        <p:spPr/>
        <p:txBody>
          <a:bodyPr/>
          <a:lstStyle/>
          <a:p>
            <a:r>
              <a:rPr lang="en-US" dirty="0" smtClean="0"/>
              <a:t>Dr. Laura Booker | Executive Director of Research | April 20, 2018</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Courses Taught: </a:t>
            </a:r>
            <a:endParaRPr lang="en-US" sz="2600" dirty="0" smtClean="0"/>
          </a:p>
          <a:p>
            <a:pPr lvl="1"/>
            <a:r>
              <a:rPr lang="en-US" dirty="0" smtClean="0"/>
              <a:t>English I</a:t>
            </a:r>
          </a:p>
          <a:p>
            <a:pPr lvl="1"/>
            <a:r>
              <a:rPr lang="en-US" dirty="0" smtClean="0"/>
              <a:t>English II</a:t>
            </a:r>
          </a:p>
          <a:p>
            <a:pPr lvl="1"/>
            <a:r>
              <a:rPr lang="en-US" dirty="0" smtClean="0"/>
              <a:t>English III</a:t>
            </a:r>
          </a:p>
          <a:p>
            <a:pPr lvl="1"/>
            <a:r>
              <a:rPr lang="en-US" dirty="0" smtClean="0"/>
              <a:t>English IV</a:t>
            </a:r>
          </a:p>
          <a:p>
            <a:pPr lvl="1"/>
            <a:r>
              <a:rPr lang="en-US" dirty="0" smtClean="0"/>
              <a:t>Alternative </a:t>
            </a:r>
            <a:r>
              <a:rPr lang="en-US" dirty="0"/>
              <a:t>School/Program Grades 9-12</a:t>
            </a:r>
          </a:p>
          <a:p>
            <a:r>
              <a:rPr lang="en-US" sz="2600" dirty="0"/>
              <a:t>Position Code(s): Grades 9-12 ELA Teacher</a:t>
            </a:r>
          </a:p>
          <a:p>
            <a:endParaRPr lang="en-US" dirty="0"/>
          </a:p>
        </p:txBody>
      </p:sp>
      <p:sp>
        <p:nvSpPr>
          <p:cNvPr id="3" name="Title 2"/>
          <p:cNvSpPr>
            <a:spLocks noGrp="1"/>
          </p:cNvSpPr>
          <p:nvPr>
            <p:ph type="title"/>
          </p:nvPr>
        </p:nvSpPr>
        <p:spPr/>
        <p:txBody>
          <a:bodyPr>
            <a:normAutofit fontScale="90000"/>
          </a:bodyPr>
          <a:lstStyle/>
          <a:p>
            <a:r>
              <a:rPr lang="en-US" dirty="0" smtClean="0"/>
              <a:t>Example 3: High School English Teacher</a:t>
            </a:r>
            <a:endParaRPr lang="en-US" dirty="0"/>
          </a:p>
        </p:txBody>
      </p:sp>
    </p:spTree>
    <p:extLst>
      <p:ext uri="{BB962C8B-B14F-4D97-AF65-F5344CB8AC3E}">
        <p14:creationId xmlns:p14="http://schemas.microsoft.com/office/powerpoint/2010/main" val="2970015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Courses Taught: </a:t>
            </a:r>
            <a:endParaRPr lang="en-US" sz="2600" dirty="0" smtClean="0"/>
          </a:p>
          <a:p>
            <a:pPr lvl="1"/>
            <a:r>
              <a:rPr lang="en-US" dirty="0"/>
              <a:t>Latin </a:t>
            </a:r>
            <a:r>
              <a:rPr lang="en-US" dirty="0" smtClean="0"/>
              <a:t>I</a:t>
            </a:r>
          </a:p>
          <a:p>
            <a:pPr lvl="1"/>
            <a:r>
              <a:rPr lang="en-US" dirty="0" smtClean="0"/>
              <a:t>Latin II</a:t>
            </a:r>
          </a:p>
          <a:p>
            <a:r>
              <a:rPr lang="en-US" sz="3000" dirty="0" smtClean="0"/>
              <a:t>Position </a:t>
            </a:r>
            <a:r>
              <a:rPr lang="en-US" sz="3000" dirty="0"/>
              <a:t>Code(s</a:t>
            </a:r>
            <a:r>
              <a:rPr lang="en-US" sz="3000" dirty="0" smtClean="0"/>
              <a:t>):</a:t>
            </a:r>
          </a:p>
          <a:p>
            <a:pPr lvl="1"/>
            <a:r>
              <a:rPr lang="en-US" dirty="0"/>
              <a:t>Grades 9-12 World Language </a:t>
            </a:r>
            <a:r>
              <a:rPr lang="en-US" dirty="0" smtClean="0"/>
              <a:t>Teacher</a:t>
            </a:r>
          </a:p>
        </p:txBody>
      </p:sp>
      <p:sp>
        <p:nvSpPr>
          <p:cNvPr id="3" name="Title 2"/>
          <p:cNvSpPr>
            <a:spLocks noGrp="1"/>
          </p:cNvSpPr>
          <p:nvPr>
            <p:ph type="title"/>
          </p:nvPr>
        </p:nvSpPr>
        <p:spPr/>
        <p:txBody>
          <a:bodyPr>
            <a:normAutofit fontScale="90000"/>
          </a:bodyPr>
          <a:lstStyle/>
          <a:p>
            <a:r>
              <a:rPr lang="en-US" dirty="0" smtClean="0"/>
              <a:t>Example 4: High School World Language Teacher</a:t>
            </a:r>
            <a:endParaRPr lang="en-US" dirty="0"/>
          </a:p>
        </p:txBody>
      </p:sp>
    </p:spTree>
    <p:extLst>
      <p:ext uri="{BB962C8B-B14F-4D97-AF65-F5344CB8AC3E}">
        <p14:creationId xmlns:p14="http://schemas.microsoft.com/office/powerpoint/2010/main" val="1504443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Courses Taught: </a:t>
            </a:r>
            <a:endParaRPr lang="en-US" sz="2600" dirty="0" smtClean="0"/>
          </a:p>
          <a:p>
            <a:pPr lvl="1"/>
            <a:r>
              <a:rPr lang="en-US" dirty="0"/>
              <a:t>Lifetime </a:t>
            </a:r>
            <a:r>
              <a:rPr lang="en-US" dirty="0" smtClean="0"/>
              <a:t>Wellness</a:t>
            </a:r>
          </a:p>
          <a:p>
            <a:pPr lvl="1"/>
            <a:r>
              <a:rPr lang="en-US" dirty="0" smtClean="0"/>
              <a:t>World </a:t>
            </a:r>
            <a:r>
              <a:rPr lang="en-US" dirty="0"/>
              <a:t>History and </a:t>
            </a:r>
            <a:r>
              <a:rPr lang="en-US" dirty="0" smtClean="0"/>
              <a:t>Geography (SS)</a:t>
            </a:r>
          </a:p>
          <a:p>
            <a:pPr lvl="1"/>
            <a:r>
              <a:rPr lang="en-US" dirty="0" smtClean="0"/>
              <a:t>Economics (SS)</a:t>
            </a:r>
          </a:p>
          <a:p>
            <a:pPr lvl="1"/>
            <a:r>
              <a:rPr lang="en-US" dirty="0" smtClean="0"/>
              <a:t>Business Management (CTE)</a:t>
            </a:r>
          </a:p>
          <a:p>
            <a:pPr lvl="1"/>
            <a:r>
              <a:rPr lang="en-US" dirty="0" smtClean="0"/>
              <a:t>Agricultural </a:t>
            </a:r>
            <a:r>
              <a:rPr lang="en-US" dirty="0"/>
              <a:t>Business and </a:t>
            </a:r>
            <a:r>
              <a:rPr lang="en-US" dirty="0" smtClean="0"/>
              <a:t>Finance (CTE)</a:t>
            </a:r>
          </a:p>
          <a:p>
            <a:r>
              <a:rPr lang="en-US" sz="2800" dirty="0" smtClean="0"/>
              <a:t>Position </a:t>
            </a:r>
            <a:r>
              <a:rPr lang="en-US" sz="2800" dirty="0"/>
              <a:t>Code(s</a:t>
            </a:r>
            <a:r>
              <a:rPr lang="en-US" sz="2800" dirty="0" smtClean="0"/>
              <a:t>):</a:t>
            </a:r>
          </a:p>
          <a:p>
            <a:pPr lvl="1"/>
            <a:r>
              <a:rPr lang="en-US" dirty="0"/>
              <a:t>Physical </a:t>
            </a:r>
            <a:r>
              <a:rPr lang="en-US" dirty="0" smtClean="0"/>
              <a:t>Education/Health</a:t>
            </a:r>
          </a:p>
          <a:p>
            <a:pPr lvl="1"/>
            <a:r>
              <a:rPr lang="en-US" dirty="0" smtClean="0"/>
              <a:t>Grades </a:t>
            </a:r>
            <a:r>
              <a:rPr lang="en-US" dirty="0"/>
              <a:t>9-12 Social </a:t>
            </a:r>
            <a:r>
              <a:rPr lang="en-US" dirty="0" smtClean="0"/>
              <a:t>Studies</a:t>
            </a:r>
          </a:p>
          <a:p>
            <a:pPr lvl="1"/>
            <a:r>
              <a:rPr lang="en-US" dirty="0" smtClean="0"/>
              <a:t>CTE </a:t>
            </a:r>
            <a:r>
              <a:rPr lang="en-US" dirty="0"/>
              <a:t>Teacher</a:t>
            </a:r>
          </a:p>
        </p:txBody>
      </p:sp>
      <p:sp>
        <p:nvSpPr>
          <p:cNvPr id="3" name="Title 2"/>
          <p:cNvSpPr>
            <a:spLocks noGrp="1"/>
          </p:cNvSpPr>
          <p:nvPr>
            <p:ph type="title"/>
          </p:nvPr>
        </p:nvSpPr>
        <p:spPr/>
        <p:txBody>
          <a:bodyPr>
            <a:normAutofit fontScale="90000"/>
          </a:bodyPr>
          <a:lstStyle/>
          <a:p>
            <a:r>
              <a:rPr lang="en-US" dirty="0" smtClean="0"/>
              <a:t>Example </a:t>
            </a:r>
            <a:r>
              <a:rPr lang="en-US" dirty="0"/>
              <a:t>5</a:t>
            </a:r>
            <a:r>
              <a:rPr lang="en-US" dirty="0" smtClean="0"/>
              <a:t>: High School Teacher with Multiple Subjects</a:t>
            </a:r>
            <a:endParaRPr lang="en-US" dirty="0"/>
          </a:p>
        </p:txBody>
      </p:sp>
    </p:spTree>
    <p:extLst>
      <p:ext uri="{BB962C8B-B14F-4D97-AF65-F5344CB8AC3E}">
        <p14:creationId xmlns:p14="http://schemas.microsoft.com/office/powerpoint/2010/main" val="265854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Courses Taught: </a:t>
            </a:r>
            <a:endParaRPr lang="en-US" sz="2600" dirty="0" smtClean="0"/>
          </a:p>
          <a:p>
            <a:pPr lvl="1"/>
            <a:r>
              <a:rPr lang="en-US" dirty="0"/>
              <a:t>Tier III Mathematics </a:t>
            </a:r>
            <a:r>
              <a:rPr lang="en-US" dirty="0" smtClean="0"/>
              <a:t>Intervention</a:t>
            </a:r>
          </a:p>
          <a:p>
            <a:pPr lvl="1"/>
            <a:r>
              <a:rPr lang="en-US" dirty="0" smtClean="0"/>
              <a:t>World </a:t>
            </a:r>
            <a:r>
              <a:rPr lang="en-US" dirty="0"/>
              <a:t>History and </a:t>
            </a:r>
            <a:r>
              <a:rPr lang="en-US" dirty="0" smtClean="0"/>
              <a:t>Geography (SS)</a:t>
            </a:r>
          </a:p>
          <a:p>
            <a:pPr lvl="1"/>
            <a:r>
              <a:rPr lang="en-US" dirty="0" smtClean="0"/>
              <a:t>U.S</a:t>
            </a:r>
            <a:r>
              <a:rPr lang="en-US" dirty="0"/>
              <a:t>. History and </a:t>
            </a:r>
            <a:r>
              <a:rPr lang="en-US" dirty="0" smtClean="0"/>
              <a:t>Geography (SS)</a:t>
            </a:r>
          </a:p>
          <a:p>
            <a:pPr lvl="1"/>
            <a:r>
              <a:rPr lang="en-US" dirty="0" smtClean="0"/>
              <a:t>Economics</a:t>
            </a:r>
            <a:r>
              <a:rPr lang="en-US" dirty="0"/>
              <a:t>, </a:t>
            </a:r>
            <a:r>
              <a:rPr lang="en-US" dirty="0" smtClean="0"/>
              <a:t>Sociology (SS)</a:t>
            </a:r>
          </a:p>
          <a:p>
            <a:pPr lvl="1"/>
            <a:r>
              <a:rPr lang="en-US" dirty="0" smtClean="0"/>
              <a:t>Psychology (SS)</a:t>
            </a:r>
          </a:p>
          <a:p>
            <a:r>
              <a:rPr lang="en-US" sz="2800" dirty="0" smtClean="0"/>
              <a:t>Position </a:t>
            </a:r>
            <a:r>
              <a:rPr lang="en-US" sz="2800" dirty="0"/>
              <a:t>Code(s</a:t>
            </a:r>
            <a:r>
              <a:rPr lang="en-US" sz="2800" dirty="0" smtClean="0"/>
              <a:t>):</a:t>
            </a:r>
          </a:p>
          <a:p>
            <a:pPr lvl="1"/>
            <a:r>
              <a:rPr lang="en-US" dirty="0"/>
              <a:t>Grades 9-12 Social Studies Teacher</a:t>
            </a:r>
          </a:p>
          <a:p>
            <a:endParaRPr lang="en-US" b="1" dirty="0"/>
          </a:p>
        </p:txBody>
      </p:sp>
      <p:sp>
        <p:nvSpPr>
          <p:cNvPr id="3" name="Title 2"/>
          <p:cNvSpPr>
            <a:spLocks noGrp="1"/>
          </p:cNvSpPr>
          <p:nvPr>
            <p:ph type="title"/>
          </p:nvPr>
        </p:nvSpPr>
        <p:spPr/>
        <p:txBody>
          <a:bodyPr>
            <a:normAutofit/>
          </a:bodyPr>
          <a:lstStyle/>
          <a:p>
            <a:r>
              <a:rPr lang="en-US" sz="2400" dirty="0" smtClean="0"/>
              <a:t>Example 6: </a:t>
            </a:r>
            <a:r>
              <a:rPr lang="en-US" sz="2400" dirty="0"/>
              <a:t>High School Teacher </a:t>
            </a:r>
            <a:r>
              <a:rPr lang="en-US" sz="2400" dirty="0" smtClean="0"/>
              <a:t>with One Intervention </a:t>
            </a:r>
            <a:r>
              <a:rPr lang="en-US" sz="2400" dirty="0"/>
              <a:t>C</a:t>
            </a:r>
            <a:r>
              <a:rPr lang="en-US" sz="2400" dirty="0" smtClean="0"/>
              <a:t>lass</a:t>
            </a:r>
            <a:endParaRPr lang="en-US" sz="2400" dirty="0"/>
          </a:p>
        </p:txBody>
      </p:sp>
    </p:spTree>
    <p:extLst>
      <p:ext uri="{BB962C8B-B14F-4D97-AF65-F5344CB8AC3E}">
        <p14:creationId xmlns:p14="http://schemas.microsoft.com/office/powerpoint/2010/main" val="356981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Courses Taught:</a:t>
            </a:r>
          </a:p>
          <a:p>
            <a:pPr lvl="1"/>
            <a:r>
              <a:rPr lang="en-US" dirty="0"/>
              <a:t>Comprehensive Program Grade 7 (</a:t>
            </a:r>
            <a:r>
              <a:rPr lang="en-US" dirty="0" smtClean="0"/>
              <a:t>Social Studies)</a:t>
            </a:r>
          </a:p>
          <a:p>
            <a:pPr lvl="1"/>
            <a:r>
              <a:rPr lang="en-US" dirty="0"/>
              <a:t>Comprehensive Program Grade 7 (Math</a:t>
            </a:r>
            <a:r>
              <a:rPr lang="en-US" dirty="0" smtClean="0"/>
              <a:t>)</a:t>
            </a:r>
          </a:p>
          <a:p>
            <a:pPr lvl="1"/>
            <a:r>
              <a:rPr lang="en-US" dirty="0"/>
              <a:t>Comprehensive Program Grade 7 (Science)</a:t>
            </a:r>
            <a:endParaRPr lang="en-US" dirty="0" smtClean="0"/>
          </a:p>
          <a:p>
            <a:pPr lvl="1"/>
            <a:r>
              <a:rPr lang="en-US" dirty="0"/>
              <a:t>Exploratory - Multi-Age - Grades </a:t>
            </a:r>
            <a:r>
              <a:rPr lang="en-US" dirty="0" smtClean="0"/>
              <a:t>6-8</a:t>
            </a:r>
          </a:p>
          <a:p>
            <a:pPr lvl="1"/>
            <a:r>
              <a:rPr lang="en-US" dirty="0"/>
              <a:t>Activity </a:t>
            </a:r>
            <a:r>
              <a:rPr lang="en-US" dirty="0" smtClean="0"/>
              <a:t>Period</a:t>
            </a:r>
          </a:p>
          <a:p>
            <a:pPr lvl="1"/>
            <a:r>
              <a:rPr lang="en-US" dirty="0"/>
              <a:t>Integrated Social Studies</a:t>
            </a:r>
            <a:endParaRPr lang="en-US" dirty="0" smtClean="0"/>
          </a:p>
          <a:p>
            <a:r>
              <a:rPr lang="en-US" dirty="0" smtClean="0"/>
              <a:t>Position Codes(s):</a:t>
            </a:r>
          </a:p>
          <a:p>
            <a:pPr lvl="1"/>
            <a:r>
              <a:rPr lang="en-US" dirty="0" smtClean="0"/>
              <a:t>Special Education Teacher</a:t>
            </a:r>
          </a:p>
          <a:p>
            <a:endParaRPr lang="en-US" dirty="0"/>
          </a:p>
        </p:txBody>
      </p:sp>
      <p:sp>
        <p:nvSpPr>
          <p:cNvPr id="3" name="Title 2"/>
          <p:cNvSpPr>
            <a:spLocks noGrp="1"/>
          </p:cNvSpPr>
          <p:nvPr>
            <p:ph type="title"/>
          </p:nvPr>
        </p:nvSpPr>
        <p:spPr/>
        <p:txBody>
          <a:bodyPr>
            <a:normAutofit/>
          </a:bodyPr>
          <a:lstStyle/>
          <a:p>
            <a:r>
              <a:rPr lang="en-US" dirty="0"/>
              <a:t>Example 7</a:t>
            </a:r>
            <a:r>
              <a:rPr lang="en-US" dirty="0" smtClean="0"/>
              <a:t>: Special Education Teacher</a:t>
            </a:r>
            <a:endParaRPr lang="en-US" dirty="0"/>
          </a:p>
        </p:txBody>
      </p:sp>
    </p:spTree>
    <p:extLst>
      <p:ext uri="{BB962C8B-B14F-4D97-AF65-F5344CB8AC3E}">
        <p14:creationId xmlns:p14="http://schemas.microsoft.com/office/powerpoint/2010/main" val="1168115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University</a:t>
            </a:r>
          </a:p>
          <a:p>
            <a:r>
              <a:rPr lang="en-US" dirty="0" smtClean="0"/>
              <a:t>Distance learning</a:t>
            </a:r>
            <a:endParaRPr lang="en-US" dirty="0"/>
          </a:p>
        </p:txBody>
      </p:sp>
      <p:sp>
        <p:nvSpPr>
          <p:cNvPr id="3" name="Title 2"/>
          <p:cNvSpPr>
            <a:spLocks noGrp="1"/>
          </p:cNvSpPr>
          <p:nvPr>
            <p:ph type="title"/>
          </p:nvPr>
        </p:nvSpPr>
        <p:spPr/>
        <p:txBody>
          <a:bodyPr/>
          <a:lstStyle/>
          <a:p>
            <a:r>
              <a:rPr lang="en-US" dirty="0" smtClean="0"/>
              <a:t>Some codes will just be in EIS. </a:t>
            </a:r>
            <a:endParaRPr lang="en-US" dirty="0"/>
          </a:p>
        </p:txBody>
      </p:sp>
    </p:spTree>
    <p:extLst>
      <p:ext uri="{BB962C8B-B14F-4D97-AF65-F5344CB8AC3E}">
        <p14:creationId xmlns:p14="http://schemas.microsoft.com/office/powerpoint/2010/main" val="1640337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Adult Education Personnel</a:t>
            </a:r>
          </a:p>
          <a:p>
            <a:pPr lvl="1"/>
            <a:r>
              <a:rPr lang="en-US" dirty="0" smtClean="0"/>
              <a:t>Educators primarily assigned to adult education (students over 18)</a:t>
            </a:r>
          </a:p>
          <a:p>
            <a:r>
              <a:rPr lang="en-US" dirty="0"/>
              <a:t>D</a:t>
            </a:r>
            <a:r>
              <a:rPr lang="en-US" dirty="0" smtClean="0"/>
              <a:t>ifference </a:t>
            </a:r>
            <a:r>
              <a:rPr lang="en-US" dirty="0"/>
              <a:t>between </a:t>
            </a:r>
            <a:r>
              <a:rPr lang="en-US" dirty="0" smtClean="0"/>
              <a:t>technology and </a:t>
            </a:r>
            <a:r>
              <a:rPr lang="en-US" dirty="0"/>
              <a:t>computer </a:t>
            </a:r>
            <a:r>
              <a:rPr lang="en-US" dirty="0" smtClean="0"/>
              <a:t>science</a:t>
            </a:r>
          </a:p>
          <a:p>
            <a:pPr lvl="1"/>
            <a:r>
              <a:rPr lang="en-US" dirty="0" smtClean="0"/>
              <a:t>Technology – district/school technology personnel (non-instructional)</a:t>
            </a:r>
          </a:p>
          <a:p>
            <a:pPr lvl="1"/>
            <a:r>
              <a:rPr lang="en-US" dirty="0" smtClean="0"/>
              <a:t>Computer science – educators teaching computer and technology courses (instructional)</a:t>
            </a:r>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Code Clarifications</a:t>
            </a:r>
            <a:endParaRPr lang="en-US" dirty="0"/>
          </a:p>
        </p:txBody>
      </p:sp>
    </p:spTree>
    <p:extLst>
      <p:ext uri="{BB962C8B-B14F-4D97-AF65-F5344CB8AC3E}">
        <p14:creationId xmlns:p14="http://schemas.microsoft.com/office/powerpoint/2010/main" val="205538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Difference between CTE Supervisor and CTE Principal</a:t>
            </a:r>
          </a:p>
          <a:p>
            <a:pPr lvl="1"/>
            <a:r>
              <a:rPr lang="en-US" dirty="0"/>
              <a:t>CTE </a:t>
            </a:r>
            <a:r>
              <a:rPr lang="en-US" dirty="0" smtClean="0"/>
              <a:t>Supervisors </a:t>
            </a:r>
            <a:r>
              <a:rPr lang="en-US" dirty="0"/>
              <a:t>oversee the administration of the district’s CTE programs, Perkins funding, equipment purchases, CTE Local Plan, etc. </a:t>
            </a:r>
          </a:p>
          <a:p>
            <a:pPr lvl="1"/>
            <a:r>
              <a:rPr lang="en-US" dirty="0"/>
              <a:t>CTE Principals </a:t>
            </a:r>
            <a:r>
              <a:rPr lang="en-US" dirty="0" smtClean="0"/>
              <a:t>have </a:t>
            </a:r>
            <a:r>
              <a:rPr lang="en-US" dirty="0"/>
              <a:t>similar duties as a standard principal (making building level decisions, </a:t>
            </a:r>
            <a:r>
              <a:rPr lang="en-US" dirty="0" smtClean="0"/>
              <a:t>etc. and may be assigned </a:t>
            </a:r>
            <a:r>
              <a:rPr lang="en-US" dirty="0"/>
              <a:t>to oversee the CTE building and </a:t>
            </a:r>
            <a:r>
              <a:rPr lang="en-US" dirty="0" smtClean="0"/>
              <a:t>teachers</a:t>
            </a:r>
          </a:p>
          <a:p>
            <a:r>
              <a:rPr lang="en-US" dirty="0"/>
              <a:t>Federal </a:t>
            </a:r>
            <a:r>
              <a:rPr lang="en-US" dirty="0" smtClean="0"/>
              <a:t>Teacher – flag to content codes, not funding source</a:t>
            </a:r>
          </a:p>
          <a:p>
            <a:r>
              <a:rPr lang="en-US" dirty="0" smtClean="0"/>
              <a:t>Teaching principal?</a:t>
            </a:r>
          </a:p>
          <a:p>
            <a:pPr lvl="1"/>
            <a:r>
              <a:rPr lang="en-US" dirty="0" smtClean="0"/>
              <a:t>Now would be both a principal and a teacher</a:t>
            </a:r>
            <a:endParaRPr lang="en-US" dirty="0"/>
          </a:p>
        </p:txBody>
      </p:sp>
      <p:sp>
        <p:nvSpPr>
          <p:cNvPr id="3" name="Title 2"/>
          <p:cNvSpPr>
            <a:spLocks noGrp="1"/>
          </p:cNvSpPr>
          <p:nvPr>
            <p:ph type="title"/>
          </p:nvPr>
        </p:nvSpPr>
        <p:spPr/>
        <p:txBody>
          <a:bodyPr/>
          <a:lstStyle/>
          <a:p>
            <a:r>
              <a:rPr lang="en-US" dirty="0" smtClean="0"/>
              <a:t>Code Clarifications</a:t>
            </a:r>
            <a:endParaRPr lang="en-US" dirty="0"/>
          </a:p>
        </p:txBody>
      </p:sp>
    </p:spTree>
    <p:extLst>
      <p:ext uri="{BB962C8B-B14F-4D97-AF65-F5344CB8AC3E}">
        <p14:creationId xmlns:p14="http://schemas.microsoft.com/office/powerpoint/2010/main" val="92832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Please submit feedback and questions about codes using this survey: </a:t>
            </a:r>
          </a:p>
          <a:p>
            <a:pPr marL="0" indent="0">
              <a:buNone/>
            </a:pPr>
            <a:endParaRPr lang="en-US" u="sng" dirty="0">
              <a:hlinkClick r:id="rId3"/>
            </a:endParaRPr>
          </a:p>
          <a:p>
            <a:pPr marL="0" indent="0">
              <a:buNone/>
            </a:pPr>
            <a:r>
              <a:rPr lang="en-US" u="sng" dirty="0" smtClean="0">
                <a:hlinkClick r:id="rId3"/>
              </a:rPr>
              <a:t>https</a:t>
            </a:r>
            <a:r>
              <a:rPr lang="en-US" u="sng" dirty="0">
                <a:hlinkClick r:id="rId3"/>
              </a:rPr>
              <a:t>://stateoftennessee.formstack.com/forms/staff_assignment_codes_feedback_form</a:t>
            </a:r>
            <a:r>
              <a:rPr lang="en-US" dirty="0"/>
              <a:t> </a:t>
            </a:r>
          </a:p>
          <a:p>
            <a:pPr marL="0" indent="0">
              <a:buNone/>
            </a:pPr>
            <a:r>
              <a:rPr lang="en-US" dirty="0" smtClean="0"/>
              <a:t> </a:t>
            </a: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04299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8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Federal reporting</a:t>
            </a:r>
          </a:p>
          <a:p>
            <a:r>
              <a:rPr lang="en-US" dirty="0" smtClean="0"/>
              <a:t>Report card </a:t>
            </a:r>
          </a:p>
          <a:p>
            <a:pPr lvl="1"/>
            <a:r>
              <a:rPr lang="en-US" dirty="0" smtClean="0"/>
              <a:t>Number of teachers, administrators, and counselors</a:t>
            </a:r>
          </a:p>
          <a:p>
            <a:r>
              <a:rPr lang="en-US" dirty="0" smtClean="0"/>
              <a:t>Data downloads</a:t>
            </a:r>
          </a:p>
          <a:p>
            <a:r>
              <a:rPr lang="en-US" dirty="0" smtClean="0"/>
              <a:t>e-PLAN</a:t>
            </a:r>
          </a:p>
          <a:p>
            <a:r>
              <a:rPr lang="en-US" dirty="0" err="1" smtClean="0"/>
              <a:t>TNCompass</a:t>
            </a:r>
            <a:r>
              <a:rPr lang="en-US" dirty="0" smtClean="0"/>
              <a:t> reports</a:t>
            </a:r>
          </a:p>
          <a:p>
            <a:r>
              <a:rPr lang="en-US" dirty="0" smtClean="0"/>
              <a:t>Research</a:t>
            </a:r>
          </a:p>
        </p:txBody>
      </p:sp>
      <p:sp>
        <p:nvSpPr>
          <p:cNvPr id="3" name="Title 2"/>
          <p:cNvSpPr>
            <a:spLocks noGrp="1"/>
          </p:cNvSpPr>
          <p:nvPr>
            <p:ph type="title"/>
          </p:nvPr>
        </p:nvSpPr>
        <p:spPr/>
        <p:txBody>
          <a:bodyPr/>
          <a:lstStyle/>
          <a:p>
            <a:r>
              <a:rPr lang="en-US" dirty="0" smtClean="0"/>
              <a:t>How is staff assignment data used?</a:t>
            </a:r>
            <a:endParaRPr lang="en-US" dirty="0"/>
          </a:p>
        </p:txBody>
      </p:sp>
    </p:spTree>
    <p:extLst>
      <p:ext uri="{BB962C8B-B14F-4D97-AF65-F5344CB8AC3E}">
        <p14:creationId xmlns:p14="http://schemas.microsoft.com/office/powerpoint/2010/main" val="1551095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b="0" dirty="0" smtClean="0"/>
              <a:t>Staff assignment codes in </a:t>
            </a:r>
            <a:r>
              <a:rPr lang="en-US" sz="2400" b="0" dirty="0" err="1" smtClean="0"/>
              <a:t>TNCompass</a:t>
            </a:r>
            <a:r>
              <a:rPr lang="en-US" sz="2400" b="0" dirty="0" smtClean="0"/>
              <a:t> and EIS will be updated in the 2018-19 school year. The updated codes . . . </a:t>
            </a:r>
            <a:endParaRPr lang="en-US" sz="2400" dirty="0"/>
          </a:p>
        </p:txBody>
      </p:sp>
      <p:graphicFrame>
        <p:nvGraphicFramePr>
          <p:cNvPr id="2" name="Table 1">
            <a:extLst>
              <a:ext uri="{FF2B5EF4-FFF2-40B4-BE49-F238E27FC236}">
                <a16:creationId xmlns:a16="http://schemas.microsoft.com/office/drawing/2014/main" id="{5AED624B-0EE4-4F96-8D48-F328AC8774FF}"/>
              </a:ext>
            </a:extLst>
          </p:cNvPr>
          <p:cNvGraphicFramePr>
            <a:graphicFrameLocks noGrp="1"/>
          </p:cNvGraphicFramePr>
          <p:nvPr>
            <p:extLst>
              <p:ext uri="{D42A27DB-BD31-4B8C-83A1-F6EECF244321}">
                <p14:modId xmlns:p14="http://schemas.microsoft.com/office/powerpoint/2010/main" val="194954290"/>
              </p:ext>
            </p:extLst>
          </p:nvPr>
        </p:nvGraphicFramePr>
        <p:xfrm>
          <a:off x="381000" y="1341438"/>
          <a:ext cx="8305800" cy="4373562"/>
        </p:xfrm>
        <a:graphic>
          <a:graphicData uri="http://schemas.openxmlformats.org/drawingml/2006/table">
            <a:tbl>
              <a:tblPr firstRow="1" bandRow="1">
                <a:tableStyleId>{5C22544A-7EE6-4342-B048-85BDC9FD1C3A}</a:tableStyleId>
              </a:tblPr>
              <a:tblGrid>
                <a:gridCol w="2236177">
                  <a:extLst>
                    <a:ext uri="{9D8B030D-6E8A-4147-A177-3AD203B41FA5}">
                      <a16:colId xmlns:a16="http://schemas.microsoft.com/office/drawing/2014/main" val="1554990991"/>
                    </a:ext>
                  </a:extLst>
                </a:gridCol>
                <a:gridCol w="6069623">
                  <a:extLst>
                    <a:ext uri="{9D8B030D-6E8A-4147-A177-3AD203B41FA5}">
                      <a16:colId xmlns:a16="http://schemas.microsoft.com/office/drawing/2014/main" val="2788037983"/>
                    </a:ext>
                  </a:extLst>
                </a:gridCol>
              </a:tblGrid>
              <a:tr h="839463">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accent1"/>
                        </a:solidFill>
                        <a:effectLst/>
                        <a:uLnTx/>
                        <a:uFillTx/>
                        <a:latin typeface="Tw Cen MT Condensed" pitchFamily="34" charset="0"/>
                        <a:cs typeface="Segoe UI" pitchFamily="34" charset="0"/>
                      </a:endParaRPr>
                    </a:p>
                  </a:txBody>
                  <a:tcPr marR="0" anchor="ctr">
                    <a:lnL w="12700" cap="flat" cmpd="sng" algn="ctr">
                      <a:noFill/>
                      <a:prstDash val="solid"/>
                      <a:round/>
                      <a:headEnd type="none" w="med" len="med"/>
                      <a:tailEnd type="none" w="med" len="med"/>
                    </a:lnL>
                    <a:lnR w="12700" cmpd="sng">
                      <a:noFill/>
                    </a:lnR>
                    <a:lnB w="12700" cap="flat" cmpd="sng" algn="ctr">
                      <a:solidFill>
                        <a:schemeClr val="bg1">
                          <a:lumMod val="75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dirty="0" smtClean="0">
                          <a:solidFill>
                            <a:schemeClr val="accent1"/>
                          </a:solidFill>
                          <a:latin typeface="+mn-lt"/>
                          <a:cs typeface="Segoe UI" pitchFamily="34" charset="0"/>
                        </a:rPr>
                        <a:t>Align</a:t>
                      </a:r>
                      <a:r>
                        <a:rPr lang="en-US" sz="2000" b="0" i="0" baseline="0" dirty="0" smtClean="0">
                          <a:solidFill>
                            <a:schemeClr val="accent1"/>
                          </a:solidFill>
                          <a:latin typeface="+mn-lt"/>
                          <a:cs typeface="Segoe UI" pitchFamily="34" charset="0"/>
                        </a:rPr>
                        <a:t> staff assignment designations </a:t>
                      </a:r>
                      <a:r>
                        <a:rPr lang="en-US" sz="2000" b="0" i="0" dirty="0" smtClean="0">
                          <a:solidFill>
                            <a:schemeClr val="accent1"/>
                          </a:solidFill>
                          <a:latin typeface="+mn-lt"/>
                          <a:cs typeface="Segoe UI" pitchFamily="34" charset="0"/>
                        </a:rPr>
                        <a:t>between </a:t>
                      </a:r>
                      <a:r>
                        <a:rPr lang="en-US" sz="2000" b="0" i="0" dirty="0" err="1" smtClean="0">
                          <a:solidFill>
                            <a:schemeClr val="accent1"/>
                          </a:solidFill>
                          <a:latin typeface="+mn-lt"/>
                          <a:cs typeface="Segoe UI" pitchFamily="34" charset="0"/>
                        </a:rPr>
                        <a:t>TNCompass</a:t>
                      </a:r>
                      <a:r>
                        <a:rPr lang="en-US" sz="2000" b="0" i="0" baseline="0" dirty="0" smtClean="0">
                          <a:solidFill>
                            <a:schemeClr val="accent1"/>
                          </a:solidFill>
                          <a:latin typeface="+mn-lt"/>
                          <a:cs typeface="Segoe UI" pitchFamily="34" charset="0"/>
                        </a:rPr>
                        <a:t> and EIS</a:t>
                      </a:r>
                      <a:endParaRPr lang="en-US" sz="2000" b="0" i="0" dirty="0">
                        <a:solidFill>
                          <a:schemeClr val="accent1"/>
                        </a:solidFill>
                        <a:latin typeface="+mn-lt"/>
                        <a:cs typeface="Segoe UI" pitchFamily="34" charset="0"/>
                      </a:endParaRPr>
                    </a:p>
                  </a:txBody>
                  <a:tcPr anchor="ctr">
                    <a:lnL w="12700" cap="flat" cmpd="sng" algn="ctr">
                      <a:no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40615109"/>
                  </a:ext>
                </a:extLst>
              </a:tr>
              <a:tr h="1229527">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accent1"/>
                        </a:solidFill>
                        <a:effectLst/>
                        <a:uLnTx/>
                        <a:uFillTx/>
                        <a:latin typeface="Tw Cen MT Condensed" pitchFamily="34" charset="0"/>
                        <a:cs typeface="Segoe UI" pitchFamily="34" charset="0"/>
                      </a:endParaRPr>
                    </a:p>
                  </a:txBody>
                  <a:tcPr marR="0"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dirty="0" smtClean="0">
                          <a:solidFill>
                            <a:schemeClr val="accent1"/>
                          </a:solidFill>
                          <a:latin typeface="+mn-lt"/>
                          <a:cs typeface="Segoe UI" pitchFamily="34" charset="0"/>
                        </a:rPr>
                        <a:t>Make needed additions,</a:t>
                      </a:r>
                      <a:r>
                        <a:rPr lang="en-US" sz="2000" b="0" i="0" baseline="0" dirty="0" smtClean="0">
                          <a:solidFill>
                            <a:schemeClr val="accent1"/>
                          </a:solidFill>
                          <a:latin typeface="+mn-lt"/>
                          <a:cs typeface="Segoe UI" pitchFamily="34" charset="0"/>
                        </a:rPr>
                        <a:t> </a:t>
                      </a:r>
                      <a:r>
                        <a:rPr lang="en-US" sz="2000" b="0" i="0" dirty="0" smtClean="0">
                          <a:solidFill>
                            <a:schemeClr val="accent1"/>
                          </a:solidFill>
                          <a:latin typeface="+mn-lt"/>
                          <a:cs typeface="Segoe UI" pitchFamily="34" charset="0"/>
                        </a:rPr>
                        <a:t>drop unused positions, and condense</a:t>
                      </a:r>
                      <a:r>
                        <a:rPr lang="en-US" sz="2000" b="0" i="0" baseline="0" dirty="0" smtClean="0">
                          <a:solidFill>
                            <a:schemeClr val="accent1"/>
                          </a:solidFill>
                          <a:latin typeface="+mn-lt"/>
                          <a:cs typeface="Segoe UI" pitchFamily="34" charset="0"/>
                        </a:rPr>
                        <a:t> overlapping positions</a:t>
                      </a:r>
                      <a:endParaRPr lang="en-US" sz="2000" b="0" i="0" dirty="0">
                        <a:solidFill>
                          <a:schemeClr val="accent1"/>
                        </a:solidFill>
                        <a:latin typeface="+mn-lt"/>
                        <a:cs typeface="Segoe UI" pitchFamily="34" charset="0"/>
                      </a:endParaRPr>
                    </a:p>
                  </a:txBody>
                  <a:tcPr anchor="ctr">
                    <a:lnL w="12700" cap="flat" cmpd="sng" algn="ctr">
                      <a:no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01508300"/>
                  </a:ext>
                </a:extLst>
              </a:tr>
              <a:tr h="1152286">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accent1"/>
                        </a:solidFill>
                        <a:effectLst/>
                        <a:uLnTx/>
                        <a:uFillTx/>
                        <a:latin typeface="Tw Cen MT Condensed" pitchFamily="34" charset="0"/>
                        <a:cs typeface="Segoe UI" pitchFamily="34" charset="0"/>
                      </a:endParaRPr>
                    </a:p>
                  </a:txBody>
                  <a:tcPr marR="0"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20" normalizeH="0" baseline="0" noProof="0" dirty="0" smtClean="0">
                          <a:ln>
                            <a:noFill/>
                          </a:ln>
                          <a:solidFill>
                            <a:schemeClr val="accent1"/>
                          </a:solidFill>
                          <a:effectLst/>
                          <a:uLnTx/>
                          <a:uFillTx/>
                          <a:latin typeface="+mn-lt"/>
                          <a:cs typeface="Segoe UI" pitchFamily="34" charset="0"/>
                        </a:rPr>
                        <a:t>Improve the utility of staff assignment information</a:t>
                      </a:r>
                      <a:endParaRPr kumimoji="0" lang="en-US" sz="2000" b="0" i="0" u="none" strike="noStrike" kern="1200" cap="none" spc="-20" normalizeH="0" baseline="0" noProof="0" dirty="0">
                        <a:ln>
                          <a:noFill/>
                        </a:ln>
                        <a:solidFill>
                          <a:schemeClr val="accent1"/>
                        </a:solidFill>
                        <a:effectLst/>
                        <a:uLnTx/>
                        <a:uFillTx/>
                        <a:latin typeface="+mn-lt"/>
                        <a:cs typeface="Segoe UI" pitchFamily="34" charset="0"/>
                      </a:endParaRPr>
                    </a:p>
                  </a:txBody>
                  <a:tcPr anchor="ctr">
                    <a:lnL w="12700" cap="flat" cmpd="sng" algn="ctr">
                      <a:no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93420056"/>
                  </a:ext>
                </a:extLst>
              </a:tr>
              <a:tr h="1152286">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accent1"/>
                        </a:solidFill>
                        <a:effectLst/>
                        <a:uLnTx/>
                        <a:uFillTx/>
                        <a:latin typeface="Tw Cen MT Condensed" pitchFamily="34" charset="0"/>
                        <a:cs typeface="Segoe UI" pitchFamily="34" charset="0"/>
                      </a:endParaRPr>
                    </a:p>
                  </a:txBody>
                  <a:tcPr marR="0"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20" normalizeH="0" baseline="0" noProof="0" dirty="0" smtClean="0">
                          <a:ln>
                            <a:noFill/>
                          </a:ln>
                          <a:solidFill>
                            <a:schemeClr val="accent1"/>
                          </a:solidFill>
                          <a:effectLst/>
                          <a:uLnTx/>
                          <a:uFillTx/>
                          <a:latin typeface="+mn-lt"/>
                          <a:cs typeface="Segoe UI" pitchFamily="34" charset="0"/>
                        </a:rPr>
                        <a:t>Increase alignment on how codes are used by different districts</a:t>
                      </a:r>
                      <a:endParaRPr kumimoji="0" lang="en-US" sz="2000" b="0" i="0" u="none" strike="noStrike" kern="1200" cap="none" spc="-20" normalizeH="0" baseline="0" noProof="0" dirty="0">
                        <a:ln>
                          <a:noFill/>
                        </a:ln>
                        <a:solidFill>
                          <a:schemeClr val="accent1"/>
                        </a:solidFill>
                        <a:effectLst/>
                        <a:uLnTx/>
                        <a:uFillTx/>
                        <a:latin typeface="+mn-lt"/>
                        <a:cs typeface="Segoe UI" pitchFamily="34" charset="0"/>
                      </a:endParaRPr>
                    </a:p>
                  </a:txBody>
                  <a:tcPr anchor="ctr">
                    <a:lnL w="12700" cap="flat" cmpd="sng" algn="ctr">
                      <a:no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pic>
        <p:nvPicPr>
          <p:cNvPr id="6" name="Picture 5">
            <a:extLst>
              <a:ext uri="{FF2B5EF4-FFF2-40B4-BE49-F238E27FC236}">
                <a16:creationId xmlns:a16="http://schemas.microsoft.com/office/drawing/2014/main" id="{7E4A76C2-B4EE-4F3C-9B52-958C68D15C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1447800"/>
            <a:ext cx="548640" cy="548640"/>
          </a:xfrm>
          <a:prstGeom prst="rect">
            <a:avLst/>
          </a:prstGeom>
        </p:spPr>
      </p:pic>
      <p:pic>
        <p:nvPicPr>
          <p:cNvPr id="8" name="Picture 7">
            <a:extLst>
              <a:ext uri="{FF2B5EF4-FFF2-40B4-BE49-F238E27FC236}">
                <a16:creationId xmlns:a16="http://schemas.microsoft.com/office/drawing/2014/main" id="{175E8D7D-7D19-4867-816D-5BF799247C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177" y="2574630"/>
            <a:ext cx="548640" cy="548640"/>
          </a:xfrm>
          <a:prstGeom prst="rect">
            <a:avLst/>
          </a:prstGeom>
        </p:spPr>
      </p:pic>
      <p:pic>
        <p:nvPicPr>
          <p:cNvPr id="9" name="Picture 8">
            <a:extLst>
              <a:ext uri="{FF2B5EF4-FFF2-40B4-BE49-F238E27FC236}">
                <a16:creationId xmlns:a16="http://schemas.microsoft.com/office/drawing/2014/main" id="{610B4CE2-5B3B-45A0-8592-546987540C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3762103"/>
            <a:ext cx="548640" cy="548640"/>
          </a:xfrm>
          <a:prstGeom prst="rect">
            <a:avLst/>
          </a:prstGeom>
        </p:spPr>
      </p:pic>
      <p:pic>
        <p:nvPicPr>
          <p:cNvPr id="7" name="Picture 6">
            <a:extLst>
              <a:ext uri="{FF2B5EF4-FFF2-40B4-BE49-F238E27FC236}">
                <a16:creationId xmlns:a16="http://schemas.microsoft.com/office/drawing/2014/main" id="{7E4A76C2-B4EE-4F3C-9B52-958C68D15C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861560"/>
            <a:ext cx="548640" cy="548640"/>
          </a:xfrm>
          <a:prstGeom prst="rect">
            <a:avLst/>
          </a:prstGeom>
        </p:spPr>
      </p:pic>
    </p:spTree>
    <p:extLst>
      <p:ext uri="{BB962C8B-B14F-4D97-AF65-F5344CB8AC3E}">
        <p14:creationId xmlns:p14="http://schemas.microsoft.com/office/powerpoint/2010/main" val="2412835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Why is this information still in two data systems?</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524000"/>
            <a:ext cx="2944625" cy="3438979"/>
          </a:xfrm>
        </p:spPr>
      </p:pic>
      <p:sp>
        <p:nvSpPr>
          <p:cNvPr id="11" name="AutoShape 2" descr="Image result for student stick figure des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TextBox 11"/>
          <p:cNvSpPr txBox="1"/>
          <p:nvPr/>
        </p:nvSpPr>
        <p:spPr>
          <a:xfrm>
            <a:off x="1219200" y="5343979"/>
            <a:ext cx="1905000" cy="461665"/>
          </a:xfrm>
          <a:prstGeom prst="rect">
            <a:avLst/>
          </a:prstGeom>
          <a:noFill/>
        </p:spPr>
        <p:txBody>
          <a:bodyPr wrap="square" rtlCol="0">
            <a:spAutoFit/>
          </a:bodyPr>
          <a:lstStyle/>
          <a:p>
            <a:r>
              <a:rPr lang="en-US" sz="2400" dirty="0" err="1" smtClean="0">
                <a:solidFill>
                  <a:schemeClr val="accent1"/>
                </a:solidFill>
              </a:rPr>
              <a:t>TNCompass</a:t>
            </a:r>
            <a:endParaRPr lang="en-US" sz="2400" dirty="0">
              <a:solidFill>
                <a:schemeClr val="accent1"/>
              </a:solidFill>
            </a:endParaRPr>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1676400"/>
            <a:ext cx="3286579" cy="3286579"/>
          </a:xfrm>
          <a:prstGeom prst="rect">
            <a:avLst/>
          </a:prstGeom>
        </p:spPr>
      </p:pic>
      <p:sp>
        <p:nvSpPr>
          <p:cNvPr id="14" name="TextBox 13"/>
          <p:cNvSpPr txBox="1"/>
          <p:nvPr/>
        </p:nvSpPr>
        <p:spPr>
          <a:xfrm>
            <a:off x="5791200" y="5343979"/>
            <a:ext cx="1905000" cy="461665"/>
          </a:xfrm>
          <a:prstGeom prst="rect">
            <a:avLst/>
          </a:prstGeom>
          <a:noFill/>
        </p:spPr>
        <p:txBody>
          <a:bodyPr wrap="square" rtlCol="0">
            <a:spAutoFit/>
          </a:bodyPr>
          <a:lstStyle/>
          <a:p>
            <a:pPr algn="ctr"/>
            <a:r>
              <a:rPr lang="en-US" sz="2400" dirty="0" smtClean="0">
                <a:solidFill>
                  <a:schemeClr val="accent1"/>
                </a:solidFill>
              </a:rPr>
              <a:t>EIS</a:t>
            </a:r>
            <a:endParaRPr lang="en-US" sz="2400" dirty="0">
              <a:solidFill>
                <a:schemeClr val="accent1"/>
              </a:solidFill>
            </a:endParaRPr>
          </a:p>
        </p:txBody>
      </p:sp>
    </p:spTree>
    <p:extLst>
      <p:ext uri="{BB962C8B-B14F-4D97-AF65-F5344CB8AC3E}">
        <p14:creationId xmlns:p14="http://schemas.microsoft.com/office/powerpoint/2010/main" val="10444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8690235"/>
              </p:ext>
            </p:extLst>
          </p:nvPr>
        </p:nvGraphicFramePr>
        <p:xfrm>
          <a:off x="609600" y="2133600"/>
          <a:ext cx="7772400" cy="29718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990600">
                <a:tc>
                  <a:txBody>
                    <a:bodyPr/>
                    <a:lstStyle/>
                    <a:p>
                      <a:pPr algn="ctr"/>
                      <a:r>
                        <a:rPr lang="en-US" sz="2400" dirty="0" err="1" smtClean="0"/>
                        <a:t>TNCompass</a:t>
                      </a:r>
                      <a:endParaRPr lang="en-US" sz="2400" dirty="0"/>
                    </a:p>
                  </a:txBody>
                  <a:tcPr/>
                </a:tc>
                <a:tc>
                  <a:txBody>
                    <a:bodyPr/>
                    <a:lstStyle/>
                    <a:p>
                      <a:pPr algn="ctr"/>
                      <a:r>
                        <a:rPr lang="en-US" sz="2400" dirty="0" smtClean="0"/>
                        <a:t>EIS</a:t>
                      </a:r>
                      <a:endParaRPr lang="en-US" sz="2400" dirty="0"/>
                    </a:p>
                  </a:txBody>
                  <a:tcPr/>
                </a:tc>
                <a:extLst>
                  <a:ext uri="{0D108BD9-81ED-4DB2-BD59-A6C34878D82A}">
                    <a16:rowId xmlns:a16="http://schemas.microsoft.com/office/drawing/2014/main" val="10000"/>
                  </a:ext>
                </a:extLst>
              </a:tr>
              <a:tr h="990600">
                <a:tc>
                  <a:txBody>
                    <a:bodyPr/>
                    <a:lstStyle/>
                    <a:p>
                      <a:r>
                        <a:rPr lang="en-US" dirty="0" smtClean="0"/>
                        <a:t>Only licensed staff</a:t>
                      </a:r>
                      <a:endParaRPr lang="en-US" dirty="0"/>
                    </a:p>
                  </a:txBody>
                  <a:tcPr/>
                </a:tc>
                <a:tc>
                  <a:txBody>
                    <a:bodyPr/>
                    <a:lstStyle/>
                    <a:p>
                      <a:r>
                        <a:rPr lang="en-US" dirty="0" smtClean="0"/>
                        <a:t>Can include</a:t>
                      </a:r>
                      <a:r>
                        <a:rPr lang="en-US" baseline="0" dirty="0" smtClean="0"/>
                        <a:t> unlicensed staff that are linked to course codes (like university teachers) </a:t>
                      </a:r>
                      <a:endParaRPr lang="en-US" dirty="0"/>
                    </a:p>
                  </a:txBody>
                  <a:tcPr/>
                </a:tc>
                <a:extLst>
                  <a:ext uri="{0D108BD9-81ED-4DB2-BD59-A6C34878D82A}">
                    <a16:rowId xmlns:a16="http://schemas.microsoft.com/office/drawing/2014/main" val="10001"/>
                  </a:ext>
                </a:extLst>
              </a:tr>
              <a:tr h="990600">
                <a:tc>
                  <a:txBody>
                    <a:bodyPr/>
                    <a:lstStyle/>
                    <a:p>
                      <a:r>
                        <a:rPr lang="en-US" dirty="0" smtClean="0"/>
                        <a:t>Connects</a:t>
                      </a:r>
                      <a:r>
                        <a:rPr lang="en-US" baseline="0" dirty="0" smtClean="0"/>
                        <a:t> to salary, evaluation, and licensure</a:t>
                      </a:r>
                      <a:endParaRPr lang="en-US" dirty="0"/>
                    </a:p>
                  </a:txBody>
                  <a:tcPr/>
                </a:tc>
                <a:tc>
                  <a:txBody>
                    <a:bodyPr/>
                    <a:lstStyle/>
                    <a:p>
                      <a:r>
                        <a:rPr lang="en-US" dirty="0" smtClean="0"/>
                        <a:t>Connects to student</a:t>
                      </a:r>
                      <a:r>
                        <a:rPr lang="en-US" baseline="0" dirty="0" smtClean="0"/>
                        <a:t> course taking</a:t>
                      </a:r>
                      <a:endParaRPr lang="en-US" dirty="0"/>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p:txBody>
          <a:bodyPr>
            <a:normAutofit fontScale="90000"/>
          </a:bodyPr>
          <a:lstStyle/>
          <a:p>
            <a:r>
              <a:rPr lang="en-US" dirty="0" smtClean="0"/>
              <a:t>Differences in staff positions in </a:t>
            </a:r>
            <a:r>
              <a:rPr lang="en-US" dirty="0" err="1" smtClean="0"/>
              <a:t>TNCompass</a:t>
            </a:r>
            <a:r>
              <a:rPr lang="en-US" dirty="0" smtClean="0"/>
              <a:t> and EIS</a:t>
            </a:r>
            <a:endParaRPr lang="en-US" dirty="0"/>
          </a:p>
        </p:txBody>
      </p:sp>
    </p:spTree>
    <p:extLst>
      <p:ext uri="{BB962C8B-B14F-4D97-AF65-F5344CB8AC3E}">
        <p14:creationId xmlns:p14="http://schemas.microsoft.com/office/powerpoint/2010/main" val="99531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Multiple </a:t>
            </a:r>
            <a:r>
              <a:rPr lang="en-US" dirty="0"/>
              <a:t>assignment codes can and should be selected, but no more than </a:t>
            </a:r>
            <a:r>
              <a:rPr lang="en-US" b="1" u="sng" dirty="0" smtClean="0"/>
              <a:t>FIVE</a:t>
            </a:r>
            <a:r>
              <a:rPr lang="en-US" b="1" u="sng" dirty="0"/>
              <a:t> </a:t>
            </a:r>
            <a:r>
              <a:rPr lang="en-US" dirty="0"/>
              <a:t>assignment codes should be provided for an individual staff </a:t>
            </a:r>
            <a:r>
              <a:rPr lang="en-US" dirty="0" smtClean="0"/>
              <a:t>member.</a:t>
            </a:r>
          </a:p>
          <a:p>
            <a:r>
              <a:rPr lang="en-US" dirty="0" smtClean="0"/>
              <a:t>If a staff member could be associated with more than five codes, select the codes that are associated with a greater percentage of time. </a:t>
            </a:r>
            <a:r>
              <a:rPr lang="en-US" dirty="0"/>
              <a:t> </a:t>
            </a:r>
          </a:p>
        </p:txBody>
      </p:sp>
      <p:sp>
        <p:nvSpPr>
          <p:cNvPr id="3" name="Title 2"/>
          <p:cNvSpPr>
            <a:spLocks noGrp="1"/>
          </p:cNvSpPr>
          <p:nvPr>
            <p:ph type="title"/>
          </p:nvPr>
        </p:nvSpPr>
        <p:spPr/>
        <p:txBody>
          <a:bodyPr/>
          <a:lstStyle/>
          <a:p>
            <a:r>
              <a:rPr lang="en-US" dirty="0" smtClean="0"/>
              <a:t>Guiding Rules	</a:t>
            </a:r>
            <a:endParaRPr lang="en-US" dirty="0"/>
          </a:p>
        </p:txBody>
      </p:sp>
    </p:spTree>
    <p:extLst>
      <p:ext uri="{BB962C8B-B14F-4D97-AF65-F5344CB8AC3E}">
        <p14:creationId xmlns:p14="http://schemas.microsoft.com/office/powerpoint/2010/main" val="330227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Eliminated elementary/secondary codes for many positions</a:t>
            </a:r>
          </a:p>
          <a:p>
            <a:r>
              <a:rPr lang="en-US" dirty="0" smtClean="0"/>
              <a:t>Condensed other positions in EIS</a:t>
            </a:r>
          </a:p>
          <a:p>
            <a:pPr lvl="1"/>
            <a:r>
              <a:rPr lang="en-US" dirty="0" smtClean="0"/>
              <a:t>Ex: Psychologist General and Special Ed -&gt; School Psychologist</a:t>
            </a:r>
          </a:p>
          <a:p>
            <a:pPr lvl="1"/>
            <a:r>
              <a:rPr lang="en-US" dirty="0" smtClean="0"/>
              <a:t>Ex: 6 AP Codes -&gt; Assistant Principal</a:t>
            </a:r>
          </a:p>
          <a:p>
            <a:r>
              <a:rPr lang="en-US" dirty="0" smtClean="0"/>
              <a:t>Added new codes for interventionists and coaches</a:t>
            </a:r>
          </a:p>
          <a:p>
            <a:r>
              <a:rPr lang="en-US" dirty="0"/>
              <a:t>Subject-specificity for the upper grades</a:t>
            </a:r>
          </a:p>
          <a:p>
            <a:pPr marL="0" indent="0">
              <a:buNone/>
            </a:pPr>
            <a:endParaRPr lang="en-US" dirty="0"/>
          </a:p>
        </p:txBody>
      </p:sp>
      <p:sp>
        <p:nvSpPr>
          <p:cNvPr id="3" name="Title 2"/>
          <p:cNvSpPr>
            <a:spLocks noGrp="1"/>
          </p:cNvSpPr>
          <p:nvPr>
            <p:ph type="title"/>
          </p:nvPr>
        </p:nvSpPr>
        <p:spPr/>
        <p:txBody>
          <a:bodyPr/>
          <a:lstStyle/>
          <a:p>
            <a:r>
              <a:rPr lang="en-US" dirty="0" smtClean="0"/>
              <a:t>Major changes</a:t>
            </a:r>
            <a:endParaRPr lang="en-US" dirty="0"/>
          </a:p>
        </p:txBody>
      </p:sp>
    </p:spTree>
    <p:extLst>
      <p:ext uri="{BB962C8B-B14F-4D97-AF65-F5344CB8AC3E}">
        <p14:creationId xmlns:p14="http://schemas.microsoft.com/office/powerpoint/2010/main" val="94981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Courses Taught: </a:t>
            </a:r>
            <a:endParaRPr lang="en-US" sz="2600" dirty="0" smtClean="0"/>
          </a:p>
          <a:p>
            <a:pPr lvl="1"/>
            <a:r>
              <a:rPr lang="en-US" dirty="0"/>
              <a:t>Self-contained - Grade </a:t>
            </a:r>
            <a:r>
              <a:rPr lang="en-US" dirty="0" smtClean="0"/>
              <a:t>3</a:t>
            </a:r>
          </a:p>
          <a:p>
            <a:r>
              <a:rPr lang="en-US" sz="2800" dirty="0" smtClean="0"/>
              <a:t>Position </a:t>
            </a:r>
            <a:r>
              <a:rPr lang="en-US" sz="2800" dirty="0"/>
              <a:t>Code(s</a:t>
            </a:r>
            <a:r>
              <a:rPr lang="en-US" sz="2800" dirty="0" smtClean="0"/>
              <a:t>):</a:t>
            </a:r>
          </a:p>
          <a:p>
            <a:pPr lvl="1"/>
            <a:r>
              <a:rPr lang="en-US" dirty="0"/>
              <a:t>Grade 3 Teacher</a:t>
            </a:r>
          </a:p>
        </p:txBody>
      </p:sp>
      <p:sp>
        <p:nvSpPr>
          <p:cNvPr id="3" name="Title 2"/>
          <p:cNvSpPr>
            <a:spLocks noGrp="1"/>
          </p:cNvSpPr>
          <p:nvPr>
            <p:ph type="title"/>
          </p:nvPr>
        </p:nvSpPr>
        <p:spPr/>
        <p:txBody>
          <a:bodyPr/>
          <a:lstStyle/>
          <a:p>
            <a:r>
              <a:rPr lang="en-US" dirty="0" smtClean="0"/>
              <a:t>Example 1: Elementary Teacher</a:t>
            </a:r>
            <a:endParaRPr lang="en-US" dirty="0"/>
          </a:p>
        </p:txBody>
      </p:sp>
    </p:spTree>
    <p:extLst>
      <p:ext uri="{BB962C8B-B14F-4D97-AF65-F5344CB8AC3E}">
        <p14:creationId xmlns:p14="http://schemas.microsoft.com/office/powerpoint/2010/main" val="93078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600" dirty="0"/>
              <a:t>Courses Taught: </a:t>
            </a:r>
            <a:endParaRPr lang="en-US" sz="2600" dirty="0" smtClean="0"/>
          </a:p>
          <a:p>
            <a:pPr lvl="1"/>
            <a:r>
              <a:rPr lang="en-US" dirty="0"/>
              <a:t>Instrumental Music - Band/Orchestra </a:t>
            </a:r>
            <a:r>
              <a:rPr lang="en-US" dirty="0" smtClean="0"/>
              <a:t>Multi-Age</a:t>
            </a:r>
          </a:p>
          <a:p>
            <a:pPr lvl="1"/>
            <a:r>
              <a:rPr lang="en-US" dirty="0" smtClean="0"/>
              <a:t>Language </a:t>
            </a:r>
            <a:r>
              <a:rPr lang="en-US" dirty="0"/>
              <a:t>Arts - Grade </a:t>
            </a:r>
            <a:r>
              <a:rPr lang="en-US" dirty="0" smtClean="0"/>
              <a:t>5</a:t>
            </a:r>
          </a:p>
          <a:p>
            <a:pPr lvl="1"/>
            <a:r>
              <a:rPr lang="en-US" dirty="0" smtClean="0"/>
              <a:t>Science </a:t>
            </a:r>
            <a:r>
              <a:rPr lang="en-US" dirty="0"/>
              <a:t>- Grade </a:t>
            </a:r>
            <a:r>
              <a:rPr lang="en-US" dirty="0" smtClean="0"/>
              <a:t>5</a:t>
            </a:r>
          </a:p>
          <a:p>
            <a:pPr lvl="1"/>
            <a:r>
              <a:rPr lang="en-US" dirty="0" smtClean="0"/>
              <a:t>Language </a:t>
            </a:r>
            <a:r>
              <a:rPr lang="en-US" dirty="0"/>
              <a:t>Arts - Grade </a:t>
            </a:r>
            <a:r>
              <a:rPr lang="en-US" dirty="0" smtClean="0"/>
              <a:t>6</a:t>
            </a:r>
          </a:p>
          <a:p>
            <a:pPr lvl="1"/>
            <a:r>
              <a:rPr lang="en-US" dirty="0" smtClean="0"/>
              <a:t>Science </a:t>
            </a:r>
            <a:r>
              <a:rPr lang="en-US" dirty="0"/>
              <a:t>- Grade </a:t>
            </a:r>
            <a:r>
              <a:rPr lang="en-US" dirty="0" smtClean="0"/>
              <a:t>6</a:t>
            </a:r>
          </a:p>
          <a:p>
            <a:pPr lvl="1"/>
            <a:r>
              <a:rPr lang="en-US" dirty="0" smtClean="0"/>
              <a:t>Language </a:t>
            </a:r>
            <a:r>
              <a:rPr lang="en-US" dirty="0"/>
              <a:t>Arts </a:t>
            </a:r>
            <a:r>
              <a:rPr lang="en-US" dirty="0" smtClean="0"/>
              <a:t>- Grade 7</a:t>
            </a:r>
          </a:p>
          <a:p>
            <a:pPr lvl="1"/>
            <a:r>
              <a:rPr lang="en-US" dirty="0"/>
              <a:t>Science - Grade 7</a:t>
            </a:r>
            <a:endParaRPr lang="en-US" dirty="0" smtClean="0"/>
          </a:p>
          <a:p>
            <a:r>
              <a:rPr lang="en-US" sz="2600" dirty="0" smtClean="0"/>
              <a:t>Position </a:t>
            </a:r>
            <a:r>
              <a:rPr lang="en-US" sz="2600" dirty="0"/>
              <a:t>Code(s</a:t>
            </a:r>
            <a:r>
              <a:rPr lang="en-US" sz="2600" dirty="0" smtClean="0"/>
              <a:t>):</a:t>
            </a:r>
          </a:p>
          <a:p>
            <a:pPr lvl="1"/>
            <a:r>
              <a:rPr lang="en-US" dirty="0" smtClean="0"/>
              <a:t>Grade </a:t>
            </a:r>
            <a:r>
              <a:rPr lang="en-US" dirty="0"/>
              <a:t>5 </a:t>
            </a:r>
            <a:r>
              <a:rPr lang="en-US" dirty="0" smtClean="0"/>
              <a:t>Teacher</a:t>
            </a:r>
          </a:p>
          <a:p>
            <a:pPr lvl="1"/>
            <a:r>
              <a:rPr lang="en-US" dirty="0" smtClean="0"/>
              <a:t>Grade </a:t>
            </a:r>
            <a:r>
              <a:rPr lang="en-US" dirty="0"/>
              <a:t>6 ELA </a:t>
            </a:r>
            <a:r>
              <a:rPr lang="en-US" dirty="0" smtClean="0"/>
              <a:t>Teacher</a:t>
            </a:r>
          </a:p>
          <a:p>
            <a:pPr lvl="1"/>
            <a:r>
              <a:rPr lang="en-US" dirty="0" smtClean="0"/>
              <a:t>Grade </a:t>
            </a:r>
            <a:r>
              <a:rPr lang="en-US" dirty="0"/>
              <a:t>6 Science </a:t>
            </a:r>
            <a:r>
              <a:rPr lang="en-US" dirty="0" smtClean="0"/>
              <a:t>Teacher</a:t>
            </a:r>
          </a:p>
          <a:p>
            <a:pPr lvl="1"/>
            <a:r>
              <a:rPr lang="en-US" dirty="0" smtClean="0"/>
              <a:t>Grade </a:t>
            </a:r>
            <a:r>
              <a:rPr lang="en-US" dirty="0"/>
              <a:t>7 ELA </a:t>
            </a:r>
            <a:r>
              <a:rPr lang="en-US" dirty="0" smtClean="0"/>
              <a:t>Teacher</a:t>
            </a:r>
          </a:p>
          <a:p>
            <a:pPr lvl="1"/>
            <a:r>
              <a:rPr lang="en-US" dirty="0"/>
              <a:t>Grade </a:t>
            </a:r>
            <a:r>
              <a:rPr lang="en-US" dirty="0" smtClean="0"/>
              <a:t>7 </a:t>
            </a:r>
            <a:r>
              <a:rPr lang="en-US" dirty="0"/>
              <a:t>Science Teacher</a:t>
            </a:r>
          </a:p>
          <a:p>
            <a:pPr lvl="1"/>
            <a:endParaRPr lang="en-US" b="1" dirty="0" smtClean="0"/>
          </a:p>
        </p:txBody>
      </p:sp>
      <p:sp>
        <p:nvSpPr>
          <p:cNvPr id="3" name="Title 2"/>
          <p:cNvSpPr>
            <a:spLocks noGrp="1"/>
          </p:cNvSpPr>
          <p:nvPr>
            <p:ph type="title"/>
          </p:nvPr>
        </p:nvSpPr>
        <p:spPr/>
        <p:txBody>
          <a:bodyPr>
            <a:normAutofit fontScale="90000"/>
          </a:bodyPr>
          <a:lstStyle/>
          <a:p>
            <a:r>
              <a:rPr lang="en-US" dirty="0" smtClean="0"/>
              <a:t>Example </a:t>
            </a:r>
            <a:r>
              <a:rPr lang="en-US" dirty="0"/>
              <a:t>2</a:t>
            </a:r>
            <a:r>
              <a:rPr lang="en-US" dirty="0" smtClean="0"/>
              <a:t>: Middle School Teacher with Multiple Grades and Subjects</a:t>
            </a:r>
            <a:endParaRPr lang="en-US" dirty="0"/>
          </a:p>
        </p:txBody>
      </p:sp>
    </p:spTree>
    <p:extLst>
      <p:ext uri="{BB962C8B-B14F-4D97-AF65-F5344CB8AC3E}">
        <p14:creationId xmlns:p14="http://schemas.microsoft.com/office/powerpoint/2010/main" val="3262841811"/>
      </p:ext>
    </p:extLst>
  </p:cSld>
  <p:clrMapOvr>
    <a:masterClrMapping/>
  </p:clrMapOvr>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061CFA7-5784-4816-8865-3D363482387D}" vid="{3FE5B953-5DEC-4335-BBB5-E60459355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5DB846DCB5784C9575B1C67C072632" ma:contentTypeVersion="4" ma:contentTypeDescription="Create a new document." ma:contentTypeScope="" ma:versionID="0e6a2e1d6182d42a216b375166d1b63f">
  <xsd:schema xmlns:xsd="http://www.w3.org/2001/XMLSchema" xmlns:xs="http://www.w3.org/2001/XMLSchema" xmlns:p="http://schemas.microsoft.com/office/2006/metadata/properties" xmlns:ns2="866f49c6-8e4f-4e19-bff2-a2181123c037" xmlns:ns3="c0a9b90f-dacc-436e-beb6-72a9f33344bf" targetNamespace="http://schemas.microsoft.com/office/2006/metadata/properties" ma:root="true" ma:fieldsID="818f041956b39094609d1d907980c64c" ns2:_="" ns3:_="">
    <xsd:import namespace="866f49c6-8e4f-4e19-bff2-a2181123c037"/>
    <xsd:import namespace="c0a9b90f-dacc-436e-beb6-72a9f33344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f49c6-8e4f-4e19-bff2-a2181123c03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a9b90f-dacc-436e-beb6-72a9f33344b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9DA97E-9028-4017-828F-5FC73EE01880}">
  <ds:schemaRefs>
    <ds:schemaRef ds:uri="http://purl.org/dc/dcmitype/"/>
    <ds:schemaRef ds:uri="http://purl.org/dc/elements/1.1/"/>
    <ds:schemaRef ds:uri="http://www.w3.org/XML/1998/namespace"/>
    <ds:schemaRef ds:uri="c0a9b90f-dacc-436e-beb6-72a9f33344bf"/>
    <ds:schemaRef ds:uri="http://schemas.microsoft.com/office/2006/metadata/properties"/>
    <ds:schemaRef ds:uri="http://schemas.microsoft.com/office/infopath/2007/PartnerControls"/>
    <ds:schemaRef ds:uri="866f49c6-8e4f-4e19-bff2-a2181123c037"/>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498A6B94-E148-43CA-A849-B7D7312FEC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6f49c6-8e4f-4e19-bff2-a2181123c037"/>
    <ds:schemaRef ds:uri="c0a9b90f-dacc-436e-beb6-72a9f33344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DDB1BF-1FA4-41E3-ADAA-2FC1005D40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TDOE PowerPoint 2017</Template>
  <TotalTime>40053</TotalTime>
  <Words>853</Words>
  <Application>Microsoft Office PowerPoint</Application>
  <PresentationFormat>On-screen Show (4:3)</PresentationFormat>
  <Paragraphs>146</Paragraphs>
  <Slides>19</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Courier New</vt:lpstr>
      <vt:lpstr>Georgia</vt:lpstr>
      <vt:lpstr>Open Sans</vt:lpstr>
      <vt:lpstr>PermianSlabSerifTypeface</vt:lpstr>
      <vt:lpstr>Segoe UI</vt:lpstr>
      <vt:lpstr>Tw Cen MT Condensed</vt:lpstr>
      <vt:lpstr>Wingdings</vt:lpstr>
      <vt:lpstr>TDOE Template - Editing</vt:lpstr>
      <vt:lpstr>Staff Assignment Codes </vt:lpstr>
      <vt:lpstr>How is staff assignment data used?</vt:lpstr>
      <vt:lpstr>Staff assignment codes in TNCompass and EIS will be updated in the 2018-19 school year. The updated codes . . . </vt:lpstr>
      <vt:lpstr>Why is this information still in two data systems?</vt:lpstr>
      <vt:lpstr>Differences in staff positions in TNCompass and EIS</vt:lpstr>
      <vt:lpstr>Guiding Rules </vt:lpstr>
      <vt:lpstr>Major changes</vt:lpstr>
      <vt:lpstr>Example 1: Elementary Teacher</vt:lpstr>
      <vt:lpstr>Example 2: Middle School Teacher with Multiple Grades and Subjects</vt:lpstr>
      <vt:lpstr>Example 3: High School English Teacher</vt:lpstr>
      <vt:lpstr>Example 4: High School World Language Teacher</vt:lpstr>
      <vt:lpstr>Example 5: High School Teacher with Multiple Subjects</vt:lpstr>
      <vt:lpstr>Example 6: High School Teacher with One Intervention Class</vt:lpstr>
      <vt:lpstr>Example 7: Special Education Teacher</vt:lpstr>
      <vt:lpstr>Some codes will just be in EIS. </vt:lpstr>
      <vt:lpstr>Code Clarifications</vt:lpstr>
      <vt:lpstr>Code Clarifications</vt:lpstr>
      <vt:lpstr>Questions?</vt:lpstr>
      <vt:lpstr>PowerPoint Presentation</vt:lpstr>
    </vt:vector>
  </TitlesOfParts>
  <Company>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Norton</dc:creator>
  <cp:lastModifiedBy>TN Attendance Committee</cp:lastModifiedBy>
  <cp:revision>468</cp:revision>
  <cp:lastPrinted>2017-05-16T17:44:41Z</cp:lastPrinted>
  <dcterms:created xsi:type="dcterms:W3CDTF">2017-05-03T14:08:08Z</dcterms:created>
  <dcterms:modified xsi:type="dcterms:W3CDTF">2018-04-20T12:47:19Z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0x010100895DB846DCB5784C9575B1C67C072632</vt:lpwstr>
  </property>
</Properties>
</file>