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6" r:id="rId1"/>
  </p:sldMasterIdLst>
  <p:sldIdLst>
    <p:sldId id="261" r:id="rId2"/>
    <p:sldId id="265" r:id="rId3"/>
    <p:sldId id="260" r:id="rId4"/>
    <p:sldId id="270" r:id="rId5"/>
    <p:sldId id="271" r:id="rId6"/>
    <p:sldId id="268" r:id="rId7"/>
    <p:sldId id="272" r:id="rId8"/>
    <p:sldId id="269" r:id="rId9"/>
    <p:sldId id="273" r:id="rId10"/>
    <p:sldId id="274" r:id="rId11"/>
    <p:sldId id="275" r:id="rId12"/>
    <p:sldId id="256" r:id="rId13"/>
    <p:sldId id="257" r:id="rId14"/>
  </p:sldIdLst>
  <p:sldSz cx="12192000" cy="6858000"/>
  <p:notesSz cx="69342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61" autoAdjust="0"/>
    <p:restoredTop sz="94660"/>
  </p:normalViewPr>
  <p:slideViewPr>
    <p:cSldViewPr snapToGrid="0">
      <p:cViewPr varScale="1">
        <p:scale>
          <a:sx n="59" d="100"/>
          <a:sy n="59" d="100"/>
        </p:scale>
        <p:origin x="-96" y="-30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76463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665430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865798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663424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398011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3274392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92046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850502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46568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8516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166579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713873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74692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83462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424880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051742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848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7000"/>
                <a:hueMod val="92000"/>
                <a:satMod val="169000"/>
                <a:lumMod val="164000"/>
              </a:schemeClr>
            </a:gs>
            <a:gs pos="38000">
              <a:schemeClr val="bg2">
                <a:shade val="96000"/>
                <a:satMod val="120000"/>
                <a:lumMod val="90000"/>
              </a:schemeClr>
            </a:gs>
          </a:gsLst>
          <a:lin ang="135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3/30/2018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739892885"/>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2182" y="403997"/>
            <a:ext cx="7527636" cy="1080463"/>
          </a:xfrm>
        </p:spPr>
        <p:txBody>
          <a:bodyPr>
            <a:noAutofit/>
          </a:bodyPr>
          <a:lstStyle/>
          <a:p>
            <a:pPr lvl="0" algn="ctr">
              <a:spcBef>
                <a:spcPts val="1000"/>
              </a:spcBef>
              <a:buClr>
                <a:srgbClr val="353535"/>
              </a:buClr>
            </a:pPr>
            <a:r>
              <a:rPr lang="en-US" sz="6000" dirty="0"/>
              <a:t> </a:t>
            </a:r>
            <a:r>
              <a:rPr lang="en-US" sz="4800" dirty="0"/>
              <a:t>Future Flood Event</a:t>
            </a:r>
            <a:r>
              <a:rPr lang="en-US" sz="6000" dirty="0"/>
              <a:t/>
            </a:r>
            <a:br>
              <a:rPr lang="en-US" sz="6000" dirty="0"/>
            </a:br>
            <a:r>
              <a:rPr lang="en-US" dirty="0"/>
              <a:t> </a:t>
            </a:r>
          </a:p>
        </p:txBody>
      </p:sp>
      <p:sp>
        <p:nvSpPr>
          <p:cNvPr id="3" name="Content Placeholder 2"/>
          <p:cNvSpPr>
            <a:spLocks noGrp="1"/>
          </p:cNvSpPr>
          <p:nvPr>
            <p:ph idx="1"/>
          </p:nvPr>
        </p:nvSpPr>
        <p:spPr>
          <a:xfrm>
            <a:off x="1829079" y="1752788"/>
            <a:ext cx="8811211" cy="4676192"/>
          </a:xfrm>
        </p:spPr>
        <p:txBody>
          <a:bodyPr>
            <a:normAutofit/>
          </a:bodyPr>
          <a:lstStyle/>
          <a:p>
            <a:r>
              <a:rPr lang="en-US" dirty="0">
                <a:solidFill>
                  <a:schemeClr val="tx1"/>
                </a:solidFill>
              </a:rPr>
              <a:t>Atmospheric River leads to flood of record on multiple tributaries</a:t>
            </a:r>
          </a:p>
          <a:p>
            <a:pPr marL="0" indent="0">
              <a:spcBef>
                <a:spcPts val="0"/>
              </a:spcBef>
              <a:spcAft>
                <a:spcPts val="0"/>
              </a:spcAft>
              <a:buNone/>
            </a:pPr>
            <a:endParaRPr lang="en-US" dirty="0">
              <a:solidFill>
                <a:schemeClr val="tx1"/>
              </a:solidFill>
            </a:endParaRPr>
          </a:p>
          <a:p>
            <a:r>
              <a:rPr lang="en-US" dirty="0">
                <a:solidFill>
                  <a:schemeClr val="tx1"/>
                </a:solidFill>
              </a:rPr>
              <a:t>Levee failures equal widespread flooding of rural areas, small communities, and urban areas in the California Central Valley </a:t>
            </a:r>
          </a:p>
          <a:p>
            <a:pPr marL="0" indent="0">
              <a:spcBef>
                <a:spcPts val="0"/>
              </a:spcBef>
              <a:spcAft>
                <a:spcPts val="0"/>
              </a:spcAft>
              <a:buNone/>
            </a:pPr>
            <a:endParaRPr lang="en-US" dirty="0">
              <a:solidFill>
                <a:schemeClr val="tx1"/>
              </a:solidFill>
            </a:endParaRPr>
          </a:p>
          <a:p>
            <a:r>
              <a:rPr lang="en-US" dirty="0">
                <a:solidFill>
                  <a:schemeClr val="tx1"/>
                </a:solidFill>
              </a:rPr>
              <a:t>2017 CVFPP identifies 1.3 million people at risk in floodplains protected by SPFC </a:t>
            </a:r>
            <a:r>
              <a:rPr lang="en-US" dirty="0" err="1">
                <a:solidFill>
                  <a:schemeClr val="tx1"/>
                </a:solidFill>
              </a:rPr>
              <a:t>faclitites</a:t>
            </a:r>
            <a:r>
              <a:rPr lang="en-US" dirty="0">
                <a:solidFill>
                  <a:schemeClr val="tx1"/>
                </a:solidFill>
              </a:rPr>
              <a:t>*</a:t>
            </a:r>
          </a:p>
          <a:p>
            <a:pPr marL="0" indent="0">
              <a:spcBef>
                <a:spcPts val="0"/>
              </a:spcBef>
              <a:spcAft>
                <a:spcPts val="0"/>
              </a:spcAft>
              <a:buNone/>
            </a:pPr>
            <a:endParaRPr lang="en-US" dirty="0">
              <a:solidFill>
                <a:schemeClr val="tx1"/>
              </a:solidFill>
            </a:endParaRPr>
          </a:p>
          <a:p>
            <a:r>
              <a:rPr lang="en-US" dirty="0">
                <a:solidFill>
                  <a:schemeClr val="tx1"/>
                </a:solidFill>
              </a:rPr>
              <a:t>$80</a:t>
            </a:r>
            <a:r>
              <a:rPr lang="en-US" dirty="0">
                <a:solidFill>
                  <a:srgbClr val="FF0000"/>
                </a:solidFill>
              </a:rPr>
              <a:t> </a:t>
            </a:r>
            <a:r>
              <a:rPr lang="en-US" dirty="0">
                <a:solidFill>
                  <a:schemeClr val="tx1"/>
                </a:solidFill>
              </a:rPr>
              <a:t>billion in damageable property at risk*</a:t>
            </a:r>
          </a:p>
          <a:p>
            <a:pPr marL="0" indent="0">
              <a:spcBef>
                <a:spcPts val="0"/>
              </a:spcBef>
              <a:spcAft>
                <a:spcPts val="0"/>
              </a:spcAft>
              <a:buNone/>
            </a:pPr>
            <a:endParaRPr lang="en-US" dirty="0">
              <a:solidFill>
                <a:schemeClr val="tx1"/>
              </a:solidFill>
            </a:endParaRPr>
          </a:p>
          <a:p>
            <a:pPr marL="0" indent="0" algn="r">
              <a:buNone/>
            </a:pPr>
            <a:r>
              <a:rPr lang="en-US" dirty="0">
                <a:solidFill>
                  <a:schemeClr val="tx1"/>
                </a:solidFill>
              </a:rPr>
              <a:t>*</a:t>
            </a:r>
            <a:r>
              <a:rPr lang="en-US" sz="1400" b="1" dirty="0">
                <a:solidFill>
                  <a:schemeClr val="tx1"/>
                </a:solidFill>
              </a:rPr>
              <a:t>CVFPP 2017 Update</a:t>
            </a:r>
          </a:p>
        </p:txBody>
      </p:sp>
      <p:sp>
        <p:nvSpPr>
          <p:cNvPr id="4" name="TextBox 3"/>
          <p:cNvSpPr txBox="1"/>
          <p:nvPr/>
        </p:nvSpPr>
        <p:spPr>
          <a:xfrm>
            <a:off x="3341079" y="1198759"/>
            <a:ext cx="5509842" cy="461665"/>
          </a:xfrm>
          <a:prstGeom prst="rect">
            <a:avLst/>
          </a:prstGeom>
          <a:noFill/>
        </p:spPr>
        <p:txBody>
          <a:bodyPr wrap="none" rtlCol="0">
            <a:spAutoFit/>
          </a:bodyPr>
          <a:lstStyle/>
          <a:p>
            <a:r>
              <a:rPr lang="en-US" sz="2400" b="1" dirty="0"/>
              <a:t>2019 Mega Flood CA Central Valley</a:t>
            </a:r>
            <a:endParaRPr lang="en-US" sz="2400" dirty="0"/>
          </a:p>
        </p:txBody>
      </p:sp>
    </p:spTree>
    <p:extLst>
      <p:ext uri="{BB962C8B-B14F-4D97-AF65-F5344CB8AC3E}">
        <p14:creationId xmlns:p14="http://schemas.microsoft.com/office/powerpoint/2010/main" xmlns="" val="3253559558"/>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AB8DB2-E05A-4736-B578-4952EB27D98E}"/>
              </a:ext>
            </a:extLst>
          </p:cNvPr>
          <p:cNvSpPr>
            <a:spLocks noGrp="1"/>
          </p:cNvSpPr>
          <p:nvPr>
            <p:ph type="title"/>
          </p:nvPr>
        </p:nvSpPr>
        <p:spPr>
          <a:xfrm>
            <a:off x="164482" y="2529079"/>
            <a:ext cx="8534400" cy="1507067"/>
          </a:xfrm>
        </p:spPr>
        <p:txBody>
          <a:bodyPr>
            <a:normAutofit/>
          </a:bodyPr>
          <a:lstStyle/>
          <a:p>
            <a:r>
              <a:rPr lang="en-US" sz="4800" dirty="0"/>
              <a:t>Evacuation</a:t>
            </a:r>
          </a:p>
        </p:txBody>
      </p:sp>
      <p:sp>
        <p:nvSpPr>
          <p:cNvPr id="3" name="Content Placeholder 2">
            <a:extLst>
              <a:ext uri="{FF2B5EF4-FFF2-40B4-BE49-F238E27FC236}">
                <a16:creationId xmlns:a16="http://schemas.microsoft.com/office/drawing/2014/main" xmlns="" id="{40225A87-2FAF-4D9E-8A9D-4A893A155B28}"/>
              </a:ext>
            </a:extLst>
          </p:cNvPr>
          <p:cNvSpPr>
            <a:spLocks noGrp="1"/>
          </p:cNvSpPr>
          <p:nvPr>
            <p:ph idx="1"/>
          </p:nvPr>
        </p:nvSpPr>
        <p:spPr>
          <a:xfrm>
            <a:off x="13047431" y="2441071"/>
            <a:ext cx="8915400" cy="3777622"/>
          </a:xfrm>
        </p:spPr>
        <p:txBody>
          <a:bodyPr/>
          <a:lstStyle/>
          <a:p>
            <a:pPr marL="0" indent="0">
              <a:buNone/>
            </a:pPr>
            <a:endParaRPr lang="en-US" dirty="0"/>
          </a:p>
        </p:txBody>
      </p:sp>
      <p:pic>
        <p:nvPicPr>
          <p:cNvPr id="1027" name="Picture 4" descr="image002">
            <a:extLst>
              <a:ext uri="{FF2B5EF4-FFF2-40B4-BE49-F238E27FC236}">
                <a16:creationId xmlns:a16="http://schemas.microsoft.com/office/drawing/2014/main" xmlns="" id="{A2116A69-8954-4553-A89C-FDEF602F70B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19560" y="0"/>
            <a:ext cx="4877886" cy="6867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86736758"/>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0CA9F10-DFC8-482F-9085-FA1AFB5F835F}"/>
              </a:ext>
            </a:extLst>
          </p:cNvPr>
          <p:cNvSpPr>
            <a:spLocks noGrp="1"/>
          </p:cNvSpPr>
          <p:nvPr>
            <p:ph idx="1"/>
          </p:nvPr>
        </p:nvSpPr>
        <p:spPr>
          <a:xfrm>
            <a:off x="2928288" y="2524992"/>
            <a:ext cx="6298479" cy="1309255"/>
          </a:xfrm>
        </p:spPr>
        <p:txBody>
          <a:bodyPr>
            <a:normAutofit/>
          </a:bodyPr>
          <a:lstStyle/>
          <a:p>
            <a:pPr marL="0" indent="0" algn="ctr">
              <a:buNone/>
            </a:pPr>
            <a:r>
              <a:rPr lang="en-US" sz="4800" cap="all" dirty="0">
                <a:solidFill>
                  <a:schemeClr val="tx1"/>
                </a:solidFill>
              </a:rPr>
              <a:t>Discussion</a:t>
            </a:r>
          </a:p>
        </p:txBody>
      </p:sp>
    </p:spTree>
    <p:extLst>
      <p:ext uri="{BB962C8B-B14F-4D97-AF65-F5344CB8AC3E}">
        <p14:creationId xmlns:p14="http://schemas.microsoft.com/office/powerpoint/2010/main" xmlns="" val="1136433467"/>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9240" y="184725"/>
            <a:ext cx="9011014" cy="979057"/>
          </a:xfrm>
        </p:spPr>
        <p:txBody>
          <a:bodyPr>
            <a:normAutofit/>
          </a:bodyPr>
          <a:lstStyle/>
          <a:p>
            <a:pPr algn="ctr"/>
            <a:r>
              <a:rPr lang="en-US" dirty="0"/>
              <a:t>Oroville Dam</a:t>
            </a:r>
          </a:p>
        </p:txBody>
      </p:sp>
      <p:sp>
        <p:nvSpPr>
          <p:cNvPr id="3" name="Subtitle 2"/>
          <p:cNvSpPr>
            <a:spLocks noGrp="1"/>
          </p:cNvSpPr>
          <p:nvPr>
            <p:ph type="subTitle" idx="1"/>
          </p:nvPr>
        </p:nvSpPr>
        <p:spPr>
          <a:xfrm>
            <a:off x="308476" y="1163782"/>
            <a:ext cx="11532542" cy="5384801"/>
          </a:xfrm>
        </p:spPr>
        <p:txBody>
          <a:bodyPr>
            <a:normAutofit/>
          </a:bodyPr>
          <a:lstStyle/>
          <a:p>
            <a:pPr>
              <a:spcAft>
                <a:spcPts val="300"/>
              </a:spcAft>
            </a:pPr>
            <a:r>
              <a:rPr lang="en-US" sz="1800" dirty="0">
                <a:solidFill>
                  <a:schemeClr val="tx1"/>
                </a:solidFill>
              </a:rPr>
              <a:t>“The Oroville Dam Spillway incident was caused by a tong-term systemic failure of the California Department of Water Resources (DWR), regulatory, and general industry practices to recognize and address inherent spillway design and construction weaknesses, poor bedrock quality, and deteriorated service spillway chute conditions”. </a:t>
            </a:r>
          </a:p>
          <a:p>
            <a:pPr>
              <a:spcAft>
                <a:spcPts val="300"/>
              </a:spcAft>
            </a:pPr>
            <a:r>
              <a:rPr lang="en-US" sz="1800" dirty="0">
                <a:solidFill>
                  <a:schemeClr val="tx1"/>
                </a:solidFill>
              </a:rPr>
              <a:t>“The seriousness of the weak as-constructed conditions and lack of repair durability was not recognized during numerous inspections and review processes over the almost 50-year history of the project”.</a:t>
            </a:r>
          </a:p>
          <a:p>
            <a:pPr>
              <a:spcAft>
                <a:spcPts val="300"/>
              </a:spcAft>
            </a:pPr>
            <a:r>
              <a:rPr lang="en-US" sz="1800" dirty="0">
                <a:solidFill>
                  <a:schemeClr val="tx1"/>
                </a:solidFill>
              </a:rPr>
              <a:t>“Although the poor foundation conditions at both spillways were well documented in geology reports, these conditions were not properly addressed... and all subsequent reviews mischaracterized the foundation as good quality rock”.</a:t>
            </a:r>
          </a:p>
          <a:p>
            <a:r>
              <a:rPr lang="en-US" sz="1800" dirty="0">
                <a:solidFill>
                  <a:schemeClr val="tx1"/>
                </a:solidFill>
              </a:rPr>
              <a:t>“Decisions were made with the best of intentions, but against the advice of civil engineering and geological personnel, who had by then recognized the poor bedrock conditions and the potential for unsatisfactory performance of the previously untested emergency spillway”.</a:t>
            </a:r>
          </a:p>
          <a:p>
            <a:r>
              <a:rPr lang="en-US" sz="1800" dirty="0">
                <a:solidFill>
                  <a:schemeClr val="tx1"/>
                </a:solidFill>
              </a:rPr>
              <a:t>“There were many opportunities to intervene and prevent the incident, but the overall system of interconnected factors operated in a way that these opportunities were missed”.</a:t>
            </a:r>
          </a:p>
          <a:p>
            <a:endParaRPr lang="en-US" sz="1800" dirty="0">
              <a:solidFill>
                <a:schemeClr val="tx1"/>
              </a:solidFill>
            </a:endParaRPr>
          </a:p>
          <a:p>
            <a:pPr algn="r"/>
            <a:r>
              <a:rPr lang="en-US" sz="1500" b="1" dirty="0">
                <a:solidFill>
                  <a:schemeClr val="tx1"/>
                </a:solidFill>
              </a:rPr>
              <a:t>Independent Forensic Team Report, Oroville Dam Spillway Incident, January 5, 2018</a:t>
            </a:r>
          </a:p>
        </p:txBody>
      </p:sp>
    </p:spTree>
    <p:extLst>
      <p:ext uri="{BB962C8B-B14F-4D97-AF65-F5344CB8AC3E}">
        <p14:creationId xmlns:p14="http://schemas.microsoft.com/office/powerpoint/2010/main" xmlns="" val="3808883271"/>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959609" y="-1"/>
            <a:ext cx="6332173" cy="987973"/>
          </a:xfrm>
        </p:spPr>
        <p:txBody>
          <a:bodyPr>
            <a:normAutofit/>
          </a:bodyPr>
          <a:lstStyle/>
          <a:p>
            <a:r>
              <a:rPr lang="en-US" dirty="0"/>
              <a:t>Hurricane Katrina</a:t>
            </a:r>
          </a:p>
        </p:txBody>
      </p:sp>
      <p:sp>
        <p:nvSpPr>
          <p:cNvPr id="3" name="Subtitle 2"/>
          <p:cNvSpPr>
            <a:spLocks noGrp="1"/>
          </p:cNvSpPr>
          <p:nvPr>
            <p:ph type="subTitle" idx="1"/>
          </p:nvPr>
        </p:nvSpPr>
        <p:spPr>
          <a:xfrm>
            <a:off x="244118" y="987971"/>
            <a:ext cx="11753918" cy="5689919"/>
          </a:xfrm>
        </p:spPr>
        <p:txBody>
          <a:bodyPr>
            <a:noAutofit/>
          </a:bodyPr>
          <a:lstStyle/>
          <a:p>
            <a:r>
              <a:rPr lang="en-US" sz="1600" dirty="0">
                <a:solidFill>
                  <a:schemeClr val="tx1"/>
                </a:solidFill>
              </a:rPr>
              <a:t>“...the decades leading up to the Katrina disaster bore witness to a pattern of decisions in which compromises in the safety and reliability of the New Orleans levee system were made for reasons having to do with cost, scheduling, or political pressure”.</a:t>
            </a:r>
          </a:p>
          <a:p>
            <a:r>
              <a:rPr lang="en-US" sz="1600" dirty="0">
                <a:solidFill>
                  <a:schemeClr val="tx1"/>
                </a:solidFill>
              </a:rPr>
              <a:t>“Additional problems brought to light in [post-disaster] assessments of the hurricane protection system include failures of coordination on the part of federal, state, and local agencies; the absence of a central authority with responsibility for the system; a poor funding mechanism and pressures from government to lower design standards to increase affordability; and the failure of city disaster planners to mitigate the risk with more effective evacuation procedures”.</a:t>
            </a:r>
          </a:p>
          <a:p>
            <a:pPr algn="r"/>
            <a:r>
              <a:rPr lang="en-US" sz="1400" b="1" dirty="0">
                <a:solidFill>
                  <a:schemeClr val="tx1"/>
                </a:solidFill>
              </a:rPr>
              <a:t>The Lessons of Katrina, ASCE, July 1,2015</a:t>
            </a:r>
          </a:p>
          <a:p>
            <a:pPr algn="r">
              <a:spcBef>
                <a:spcPts val="0"/>
              </a:spcBef>
              <a:spcAft>
                <a:spcPts val="0"/>
              </a:spcAft>
            </a:pPr>
            <a:endParaRPr lang="en-US" sz="1400" b="1" dirty="0">
              <a:solidFill>
                <a:schemeClr val="tx1"/>
              </a:solidFill>
            </a:endParaRPr>
          </a:p>
          <a:p>
            <a:r>
              <a:rPr lang="en-US" sz="1600" dirty="0">
                <a:solidFill>
                  <a:schemeClr val="tx1"/>
                </a:solidFill>
              </a:rPr>
              <a:t>“...two direct causes of the levee breaches [were] collapse of several levees with concrete floodwalls ... because of the way they were designed, and overtopping, where water poured over the tops of the levees and floodwalls and eroded the structures away. Furthermore, the many existing pump stations that could have helped remove floodwaters were inoperable...”</a:t>
            </a:r>
          </a:p>
          <a:p>
            <a:r>
              <a:rPr lang="en-US" sz="1600" dirty="0">
                <a:solidFill>
                  <a:schemeClr val="tx1"/>
                </a:solidFill>
              </a:rPr>
              <a:t>“With the beneﬁt of hindsight, we now see that questionable engineering decisions and management choices, and inadequate interfaces within and between organizations, all contributed to the problem”.</a:t>
            </a:r>
          </a:p>
          <a:p>
            <a:r>
              <a:rPr lang="en-US" sz="1600" dirty="0">
                <a:solidFill>
                  <a:schemeClr val="tx1"/>
                </a:solidFill>
              </a:rPr>
              <a:t>“...the levees were not armored or protected against erosion – an engineering choice of catastrophic consequences...”</a:t>
            </a:r>
          </a:p>
          <a:p>
            <a:r>
              <a:rPr lang="en-US" sz="1600" dirty="0">
                <a:solidFill>
                  <a:schemeClr val="tx1"/>
                </a:solidFill>
              </a:rPr>
              <a:t>“One of the most glaring results of not taking risk into account in the design and construction of the hurricane protection system is this: the consequence of failure — catastrophic loss of life— did not seem to be acknowledged”.</a:t>
            </a:r>
          </a:p>
          <a:p>
            <a:pPr algn="r"/>
            <a:r>
              <a:rPr lang="en-US" sz="1400" b="1" dirty="0">
                <a:solidFill>
                  <a:schemeClr val="tx1"/>
                </a:solidFill>
              </a:rPr>
              <a:t>The New Orleans Hurricane Protection System: What Went Wrong and Why, ASCE, 2007</a:t>
            </a:r>
          </a:p>
        </p:txBody>
      </p:sp>
    </p:spTree>
    <p:extLst>
      <p:ext uri="{BB962C8B-B14F-4D97-AF65-F5344CB8AC3E}">
        <p14:creationId xmlns:p14="http://schemas.microsoft.com/office/powerpoint/2010/main" xmlns="" val="1823397267"/>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7" y="295562"/>
            <a:ext cx="10631055" cy="1711697"/>
          </a:xfrm>
        </p:spPr>
        <p:txBody>
          <a:bodyPr>
            <a:normAutofit fontScale="90000"/>
          </a:bodyPr>
          <a:lstStyle/>
          <a:p>
            <a:pPr algn="ctr"/>
            <a:r>
              <a:rPr lang="en-US" sz="5300" dirty="0"/>
              <a:t>Potential External Review Panel Categories for Findings</a:t>
            </a:r>
            <a:r>
              <a:rPr lang="en-US" dirty="0"/>
              <a:t/>
            </a:r>
            <a:br>
              <a:rPr lang="en-US" dirty="0"/>
            </a:br>
            <a:endParaRPr lang="en-US" dirty="0"/>
          </a:p>
        </p:txBody>
      </p:sp>
      <p:sp>
        <p:nvSpPr>
          <p:cNvPr id="3" name="Content Placeholder 2"/>
          <p:cNvSpPr>
            <a:spLocks noGrp="1"/>
          </p:cNvSpPr>
          <p:nvPr>
            <p:ph idx="1"/>
          </p:nvPr>
        </p:nvSpPr>
        <p:spPr>
          <a:xfrm>
            <a:off x="1855354" y="2563498"/>
            <a:ext cx="8915400" cy="3232727"/>
          </a:xfrm>
        </p:spPr>
        <p:txBody>
          <a:bodyPr/>
          <a:lstStyle/>
          <a:p>
            <a:r>
              <a:rPr lang="en-US" dirty="0">
                <a:solidFill>
                  <a:schemeClr val="tx1"/>
                </a:solidFill>
              </a:rPr>
              <a:t>Land Use</a:t>
            </a:r>
          </a:p>
          <a:p>
            <a:pPr marL="0" indent="0">
              <a:spcBef>
                <a:spcPts val="0"/>
              </a:spcBef>
              <a:spcAft>
                <a:spcPts val="0"/>
              </a:spcAft>
              <a:buNone/>
            </a:pPr>
            <a:endParaRPr lang="en-US" dirty="0">
              <a:solidFill>
                <a:schemeClr val="tx1"/>
              </a:solidFill>
            </a:endParaRPr>
          </a:p>
          <a:p>
            <a:r>
              <a:rPr lang="en-US" dirty="0">
                <a:solidFill>
                  <a:schemeClr val="tx1"/>
                </a:solidFill>
              </a:rPr>
              <a:t>Operation and Maintenance</a:t>
            </a:r>
          </a:p>
          <a:p>
            <a:pPr marL="0" indent="0">
              <a:spcBef>
                <a:spcPts val="0"/>
              </a:spcBef>
              <a:spcAft>
                <a:spcPts val="0"/>
              </a:spcAft>
              <a:buNone/>
            </a:pPr>
            <a:endParaRPr lang="en-US" dirty="0">
              <a:solidFill>
                <a:schemeClr val="tx1"/>
              </a:solidFill>
            </a:endParaRPr>
          </a:p>
          <a:p>
            <a:r>
              <a:rPr lang="en-US" dirty="0">
                <a:solidFill>
                  <a:schemeClr val="tx1"/>
                </a:solidFill>
              </a:rPr>
              <a:t>Delays in implementation of improvements</a:t>
            </a:r>
          </a:p>
          <a:p>
            <a:pPr marL="0" indent="0">
              <a:spcBef>
                <a:spcPts val="0"/>
              </a:spcBef>
              <a:spcAft>
                <a:spcPts val="0"/>
              </a:spcAft>
              <a:buNone/>
            </a:pPr>
            <a:endParaRPr lang="en-US" dirty="0">
              <a:solidFill>
                <a:schemeClr val="tx1"/>
              </a:solidFill>
            </a:endParaRPr>
          </a:p>
          <a:p>
            <a:r>
              <a:rPr lang="en-US" dirty="0">
                <a:solidFill>
                  <a:schemeClr val="tx1"/>
                </a:solidFill>
              </a:rPr>
              <a:t>Evacuation</a:t>
            </a:r>
          </a:p>
          <a:p>
            <a:pPr marL="0" indent="0">
              <a:spcBef>
                <a:spcPts val="0"/>
              </a:spcBef>
              <a:spcAft>
                <a:spcPts val="0"/>
              </a:spcAft>
              <a:buNone/>
            </a:pPr>
            <a:endParaRPr lang="en-US" dirty="0">
              <a:solidFill>
                <a:schemeClr val="tx1"/>
              </a:solidFill>
            </a:endParaRPr>
          </a:p>
        </p:txBody>
      </p:sp>
    </p:spTree>
    <p:extLst>
      <p:ext uri="{BB962C8B-B14F-4D97-AF65-F5344CB8AC3E}">
        <p14:creationId xmlns:p14="http://schemas.microsoft.com/office/powerpoint/2010/main" xmlns="" val="3730791391"/>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6218" y="402437"/>
            <a:ext cx="4359564" cy="973782"/>
          </a:xfrm>
        </p:spPr>
        <p:txBody>
          <a:bodyPr>
            <a:normAutofit/>
          </a:bodyPr>
          <a:lstStyle/>
          <a:p>
            <a:pPr algn="ctr"/>
            <a:r>
              <a:rPr lang="en-US" sz="4800" dirty="0"/>
              <a:t>Land Use</a:t>
            </a:r>
          </a:p>
        </p:txBody>
      </p:sp>
      <p:sp>
        <p:nvSpPr>
          <p:cNvPr id="3" name="Content Placeholder 2"/>
          <p:cNvSpPr>
            <a:spLocks noGrp="1"/>
          </p:cNvSpPr>
          <p:nvPr>
            <p:ph idx="1"/>
          </p:nvPr>
        </p:nvSpPr>
        <p:spPr>
          <a:xfrm>
            <a:off x="1813355" y="1376219"/>
            <a:ext cx="9704390" cy="4950690"/>
          </a:xfrm>
        </p:spPr>
        <p:txBody>
          <a:bodyPr>
            <a:normAutofit/>
          </a:bodyPr>
          <a:lstStyle/>
          <a:p>
            <a:pPr>
              <a:spcBef>
                <a:spcPts val="0"/>
              </a:spcBef>
              <a:spcAft>
                <a:spcPts val="0"/>
              </a:spcAft>
            </a:pPr>
            <a:r>
              <a:rPr lang="en-US" dirty="0">
                <a:solidFill>
                  <a:schemeClr val="tx1"/>
                </a:solidFill>
              </a:rPr>
              <a:t>Initial engineering studies identify levees protecting urban areas did not meet FEMA requirements in the 2003-2006 time frame</a:t>
            </a:r>
          </a:p>
          <a:p>
            <a:pPr marL="0" indent="0">
              <a:spcBef>
                <a:spcPts val="0"/>
              </a:spcBef>
              <a:spcAft>
                <a:spcPts val="0"/>
              </a:spcAft>
              <a:buNone/>
            </a:pPr>
            <a:endParaRPr lang="en-US" dirty="0">
              <a:solidFill>
                <a:schemeClr val="tx1"/>
              </a:solidFill>
            </a:endParaRPr>
          </a:p>
          <a:p>
            <a:pPr>
              <a:spcBef>
                <a:spcPts val="0"/>
              </a:spcBef>
              <a:spcAft>
                <a:spcPts val="0"/>
              </a:spcAft>
            </a:pPr>
            <a:r>
              <a:rPr lang="en-US" dirty="0">
                <a:solidFill>
                  <a:schemeClr val="tx1"/>
                </a:solidFill>
              </a:rPr>
              <a:t>FEMA remaps rural areas, but largely delays the mapping of urban areas</a:t>
            </a:r>
          </a:p>
          <a:p>
            <a:pPr marL="0" indent="0">
              <a:spcBef>
                <a:spcPts val="0"/>
              </a:spcBef>
              <a:spcAft>
                <a:spcPts val="0"/>
              </a:spcAft>
              <a:buNone/>
            </a:pPr>
            <a:endParaRPr lang="en-US" dirty="0">
              <a:solidFill>
                <a:schemeClr val="tx1"/>
              </a:solidFill>
            </a:endParaRPr>
          </a:p>
          <a:p>
            <a:pPr>
              <a:spcBef>
                <a:spcPts val="0"/>
              </a:spcBef>
              <a:spcAft>
                <a:spcPts val="0"/>
              </a:spcAft>
            </a:pPr>
            <a:r>
              <a:rPr lang="en-US" dirty="0">
                <a:solidFill>
                  <a:schemeClr val="tx1"/>
                </a:solidFill>
              </a:rPr>
              <a:t>Land use agencies continued with development in areas with known flood risk without notifying property owners or requiring flood insurance </a:t>
            </a:r>
          </a:p>
          <a:p>
            <a:pPr marL="0" indent="0">
              <a:spcBef>
                <a:spcPts val="0"/>
              </a:spcBef>
              <a:spcAft>
                <a:spcPts val="0"/>
              </a:spcAft>
              <a:buNone/>
            </a:pPr>
            <a:endParaRPr lang="en-US" dirty="0">
              <a:solidFill>
                <a:schemeClr val="tx1"/>
              </a:solidFill>
            </a:endParaRPr>
          </a:p>
          <a:p>
            <a:pPr>
              <a:spcBef>
                <a:spcPts val="400"/>
              </a:spcBef>
            </a:pPr>
            <a:r>
              <a:rPr lang="en-US" dirty="0">
                <a:solidFill>
                  <a:schemeClr val="tx1"/>
                </a:solidFill>
              </a:rPr>
              <a:t>What could have been done</a:t>
            </a:r>
          </a:p>
          <a:p>
            <a:pPr lvl="1">
              <a:spcBef>
                <a:spcPts val="400"/>
              </a:spcBef>
            </a:pPr>
            <a:r>
              <a:rPr lang="en-US" dirty="0">
                <a:solidFill>
                  <a:schemeClr val="tx1"/>
                </a:solidFill>
              </a:rPr>
              <a:t>Yuba County/CVFPB required disclosure to the homebuyer prior to sale and required the developer to purchase flood insurance </a:t>
            </a:r>
          </a:p>
          <a:p>
            <a:pPr lvl="1">
              <a:spcBef>
                <a:spcPts val="400"/>
              </a:spcBef>
              <a:spcAft>
                <a:spcPts val="0"/>
              </a:spcAft>
            </a:pPr>
            <a:r>
              <a:rPr lang="en-US" dirty="0">
                <a:solidFill>
                  <a:schemeClr val="tx1"/>
                </a:solidFill>
              </a:rPr>
              <a:t>Land Use agency could have adopted the “Local Flood Hazard Area” designation until levee improvements were completed</a:t>
            </a:r>
          </a:p>
          <a:p>
            <a:endParaRPr lang="en-US" dirty="0"/>
          </a:p>
          <a:p>
            <a:endParaRPr lang="en-US" dirty="0"/>
          </a:p>
        </p:txBody>
      </p:sp>
    </p:spTree>
    <p:extLst>
      <p:ext uri="{BB962C8B-B14F-4D97-AF65-F5344CB8AC3E}">
        <p14:creationId xmlns:p14="http://schemas.microsoft.com/office/powerpoint/2010/main" xmlns="" val="1546863576"/>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AE4FF5-34FB-4210-959C-C4152D479E58}"/>
              </a:ext>
            </a:extLst>
          </p:cNvPr>
          <p:cNvSpPr>
            <a:spLocks noGrp="1"/>
          </p:cNvSpPr>
          <p:nvPr>
            <p:ph type="title"/>
          </p:nvPr>
        </p:nvSpPr>
        <p:spPr>
          <a:xfrm>
            <a:off x="406399" y="284787"/>
            <a:ext cx="11397673" cy="1193032"/>
          </a:xfrm>
        </p:spPr>
        <p:txBody>
          <a:bodyPr>
            <a:noAutofit/>
          </a:bodyPr>
          <a:lstStyle/>
          <a:p>
            <a:pPr algn="ctr"/>
            <a:r>
              <a:rPr lang="en-US" sz="4800" dirty="0"/>
              <a:t>Operations and Maintenance</a:t>
            </a:r>
          </a:p>
        </p:txBody>
      </p:sp>
      <p:sp>
        <p:nvSpPr>
          <p:cNvPr id="3" name="Content Placeholder 2">
            <a:extLst>
              <a:ext uri="{FF2B5EF4-FFF2-40B4-BE49-F238E27FC236}">
                <a16:creationId xmlns:a16="http://schemas.microsoft.com/office/drawing/2014/main" xmlns="" id="{3D28C428-88E5-41E8-B1D1-C418BCDD20C0}"/>
              </a:ext>
            </a:extLst>
          </p:cNvPr>
          <p:cNvSpPr>
            <a:spLocks noGrp="1"/>
          </p:cNvSpPr>
          <p:nvPr>
            <p:ph idx="1"/>
          </p:nvPr>
        </p:nvSpPr>
        <p:spPr>
          <a:xfrm>
            <a:off x="1647534" y="1699490"/>
            <a:ext cx="9302963" cy="4637314"/>
          </a:xfrm>
        </p:spPr>
        <p:txBody>
          <a:bodyPr>
            <a:normAutofit/>
          </a:bodyPr>
          <a:lstStyle/>
          <a:p>
            <a:r>
              <a:rPr lang="en-US" dirty="0">
                <a:solidFill>
                  <a:schemeClr val="tx1"/>
                </a:solidFill>
              </a:rPr>
              <a:t>The CVFPP identifies that approximately $60 million is needed annually in order to maintain Water Code 8361 facilities - $30 million is the amount that has been appropriated in the recent past</a:t>
            </a:r>
          </a:p>
          <a:p>
            <a:pPr marL="0" indent="0">
              <a:spcBef>
                <a:spcPts val="0"/>
              </a:spcBef>
              <a:spcAft>
                <a:spcPts val="0"/>
              </a:spcAft>
              <a:buNone/>
            </a:pPr>
            <a:endParaRPr lang="en-US" dirty="0">
              <a:solidFill>
                <a:schemeClr val="tx1"/>
              </a:solidFill>
            </a:endParaRPr>
          </a:p>
          <a:p>
            <a:pPr>
              <a:spcBef>
                <a:spcPts val="0"/>
              </a:spcBef>
            </a:pPr>
            <a:r>
              <a:rPr lang="en-US" dirty="0">
                <a:solidFill>
                  <a:schemeClr val="tx1"/>
                </a:solidFill>
              </a:rPr>
              <a:t>ESA and CEQA exacerbate the deferred maintenance</a:t>
            </a:r>
          </a:p>
          <a:p>
            <a:pPr lvl="1"/>
            <a:r>
              <a:rPr lang="en-US" dirty="0">
                <a:solidFill>
                  <a:schemeClr val="tx1"/>
                </a:solidFill>
              </a:rPr>
              <a:t>GGS concerns are preventing grouting burrowing rodent holes</a:t>
            </a:r>
          </a:p>
          <a:p>
            <a:pPr lvl="1"/>
            <a:r>
              <a:rPr lang="en-US" dirty="0">
                <a:solidFill>
                  <a:schemeClr val="tx1"/>
                </a:solidFill>
              </a:rPr>
              <a:t>Vegetation management in the Bypass system</a:t>
            </a:r>
          </a:p>
          <a:p>
            <a:pPr marL="0" indent="0">
              <a:spcBef>
                <a:spcPts val="0"/>
              </a:spcBef>
              <a:spcAft>
                <a:spcPts val="0"/>
              </a:spcAft>
              <a:buNone/>
            </a:pPr>
            <a:endParaRPr lang="en-US" dirty="0">
              <a:solidFill>
                <a:schemeClr val="tx1"/>
              </a:solidFill>
            </a:endParaRPr>
          </a:p>
          <a:p>
            <a:r>
              <a:rPr lang="en-US" dirty="0">
                <a:solidFill>
                  <a:schemeClr val="tx1"/>
                </a:solidFill>
              </a:rPr>
              <a:t>Multiple LMAs for some hydraulic basins</a:t>
            </a:r>
          </a:p>
          <a:p>
            <a:pPr marL="0" indent="0">
              <a:spcBef>
                <a:spcPts val="0"/>
              </a:spcBef>
              <a:spcAft>
                <a:spcPts val="0"/>
              </a:spcAft>
              <a:buNone/>
            </a:pPr>
            <a:endParaRPr lang="en-US" dirty="0">
              <a:solidFill>
                <a:schemeClr val="tx1"/>
              </a:solidFill>
            </a:endParaRPr>
          </a:p>
          <a:p>
            <a:r>
              <a:rPr lang="en-US" dirty="0">
                <a:solidFill>
                  <a:schemeClr val="tx1"/>
                </a:solidFill>
              </a:rPr>
              <a:t>Encroachments</a:t>
            </a:r>
          </a:p>
          <a:p>
            <a:endParaRPr lang="en-US" dirty="0"/>
          </a:p>
        </p:txBody>
      </p:sp>
    </p:spTree>
    <p:extLst>
      <p:ext uri="{BB962C8B-B14F-4D97-AF65-F5344CB8AC3E}">
        <p14:creationId xmlns:p14="http://schemas.microsoft.com/office/powerpoint/2010/main" xmlns="" val="2718280966"/>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xmlns="" val="0"/>
              </a:ext>
            </a:extLst>
          </a:blip>
          <a:srcRect l="4729" t="5926" r="4626" b="5993"/>
          <a:stretch/>
        </p:blipFill>
        <p:spPr>
          <a:xfrm>
            <a:off x="1524000" y="0"/>
            <a:ext cx="9144000" cy="6865873"/>
          </a:xfrm>
          <a:prstGeom prst="rect">
            <a:avLst/>
          </a:prstGeom>
        </p:spPr>
      </p:pic>
    </p:spTree>
    <p:extLst>
      <p:ext uri="{BB962C8B-B14F-4D97-AF65-F5344CB8AC3E}">
        <p14:creationId xmlns:p14="http://schemas.microsoft.com/office/powerpoint/2010/main" xmlns="" val="2643445103"/>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rot="10800000" flipV="1">
            <a:off x="3524250" y="0"/>
            <a:ext cx="5143500" cy="6858000"/>
          </a:xfrm>
          <a:prstGeom prst="rect">
            <a:avLst/>
          </a:prstGeom>
        </p:spPr>
      </p:pic>
    </p:spTree>
    <p:extLst>
      <p:ext uri="{BB962C8B-B14F-4D97-AF65-F5344CB8AC3E}">
        <p14:creationId xmlns:p14="http://schemas.microsoft.com/office/powerpoint/2010/main" xmlns="" val="3737937895"/>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1" y="0"/>
            <a:ext cx="9143999" cy="6858000"/>
          </a:xfrm>
          <a:prstGeom prst="rect">
            <a:avLst/>
          </a:prstGeom>
        </p:spPr>
      </p:pic>
    </p:spTree>
    <p:extLst>
      <p:ext uri="{BB962C8B-B14F-4D97-AF65-F5344CB8AC3E}">
        <p14:creationId xmlns:p14="http://schemas.microsoft.com/office/powerpoint/2010/main" xmlns="" val="692446359"/>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4C64A5-846B-4308-B996-0EA6639CB12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7B9EBE4-8AAE-434E-8B2B-0F95D08BF65E}"/>
              </a:ext>
            </a:extLst>
          </p:cNvPr>
          <p:cNvSpPr>
            <a:spLocks noGrp="1"/>
          </p:cNvSpPr>
          <p:nvPr>
            <p:ph idx="1"/>
          </p:nvPr>
        </p:nvSpPr>
        <p:spPr/>
        <p:txBody>
          <a:bodyPr/>
          <a:lstStyle/>
          <a:p>
            <a:endParaRPr lang="en-US"/>
          </a:p>
        </p:txBody>
      </p:sp>
      <p:pic>
        <p:nvPicPr>
          <p:cNvPr id="1026" name="Picture 2" descr="Related image">
            <a:extLst>
              <a:ext uri="{FF2B5EF4-FFF2-40B4-BE49-F238E27FC236}">
                <a16:creationId xmlns:a16="http://schemas.microsoft.com/office/drawing/2014/main" xmlns="" id="{D11D23FE-D205-4E6A-B5E1-3F3D32453FE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4167" y="485565"/>
            <a:ext cx="11782141" cy="59677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04446311"/>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37D114-3AE6-46CD-B50A-3B77F069C1F6}"/>
              </a:ext>
            </a:extLst>
          </p:cNvPr>
          <p:cNvSpPr>
            <a:spLocks noGrp="1"/>
          </p:cNvSpPr>
          <p:nvPr>
            <p:ph type="title"/>
          </p:nvPr>
        </p:nvSpPr>
        <p:spPr>
          <a:xfrm>
            <a:off x="2429164" y="238606"/>
            <a:ext cx="7379854" cy="1414704"/>
          </a:xfrm>
        </p:spPr>
        <p:txBody>
          <a:bodyPr>
            <a:noAutofit/>
          </a:bodyPr>
          <a:lstStyle/>
          <a:p>
            <a:pPr algn="ctr"/>
            <a:r>
              <a:rPr lang="en-US" sz="4800" dirty="0"/>
              <a:t>Delayed Project </a:t>
            </a:r>
            <a:br>
              <a:rPr lang="en-US" sz="4800" dirty="0"/>
            </a:br>
            <a:r>
              <a:rPr lang="en-US" sz="4800" dirty="0"/>
              <a:t>Implementation</a:t>
            </a:r>
          </a:p>
        </p:txBody>
      </p:sp>
      <p:sp>
        <p:nvSpPr>
          <p:cNvPr id="3" name="Content Placeholder 2">
            <a:extLst>
              <a:ext uri="{FF2B5EF4-FFF2-40B4-BE49-F238E27FC236}">
                <a16:creationId xmlns:a16="http://schemas.microsoft.com/office/drawing/2014/main" xmlns="" id="{D5AF36EC-F660-4E48-BF97-AA9D836F0D7B}"/>
              </a:ext>
            </a:extLst>
          </p:cNvPr>
          <p:cNvSpPr>
            <a:spLocks noGrp="1"/>
          </p:cNvSpPr>
          <p:nvPr>
            <p:ph idx="1"/>
          </p:nvPr>
        </p:nvSpPr>
        <p:spPr>
          <a:xfrm>
            <a:off x="1661391" y="1588655"/>
            <a:ext cx="10345882" cy="5146681"/>
          </a:xfrm>
        </p:spPr>
        <p:txBody>
          <a:bodyPr>
            <a:normAutofit/>
          </a:bodyPr>
          <a:lstStyle/>
          <a:p>
            <a:pPr>
              <a:spcAft>
                <a:spcPts val="0"/>
              </a:spcAft>
            </a:pPr>
            <a:r>
              <a:rPr lang="en-US" dirty="0">
                <a:solidFill>
                  <a:schemeClr val="tx1"/>
                </a:solidFill>
              </a:rPr>
              <a:t>1997 </a:t>
            </a:r>
            <a:r>
              <a:rPr lang="en-US" dirty="0" err="1">
                <a:solidFill>
                  <a:schemeClr val="tx1"/>
                </a:solidFill>
              </a:rPr>
              <a:t>Arboga</a:t>
            </a:r>
            <a:r>
              <a:rPr lang="en-US" dirty="0">
                <a:solidFill>
                  <a:schemeClr val="tx1"/>
                </a:solidFill>
              </a:rPr>
              <a:t> Levee Failure</a:t>
            </a:r>
          </a:p>
          <a:p>
            <a:pPr marL="0" indent="0">
              <a:buNone/>
            </a:pPr>
            <a:endParaRPr lang="en-US" dirty="0">
              <a:solidFill>
                <a:schemeClr val="tx1"/>
              </a:solidFill>
            </a:endParaRPr>
          </a:p>
          <a:p>
            <a:r>
              <a:rPr lang="en-US" dirty="0">
                <a:solidFill>
                  <a:schemeClr val="tx1"/>
                </a:solidFill>
              </a:rPr>
              <a:t>Marysville</a:t>
            </a:r>
          </a:p>
          <a:p>
            <a:pPr marL="0" indent="0">
              <a:buNone/>
            </a:pPr>
            <a:endParaRPr lang="en-US" dirty="0">
              <a:solidFill>
                <a:schemeClr val="tx1"/>
              </a:solidFill>
            </a:endParaRPr>
          </a:p>
          <a:p>
            <a:r>
              <a:rPr lang="en-US" dirty="0">
                <a:solidFill>
                  <a:schemeClr val="tx1"/>
                </a:solidFill>
              </a:rPr>
              <a:t>Natomas </a:t>
            </a:r>
          </a:p>
          <a:p>
            <a:pPr marL="0" indent="0">
              <a:buNone/>
            </a:pPr>
            <a:endParaRPr lang="en-US" dirty="0">
              <a:solidFill>
                <a:schemeClr val="tx1"/>
              </a:solidFill>
            </a:endParaRPr>
          </a:p>
          <a:p>
            <a:r>
              <a:rPr lang="en-US" dirty="0">
                <a:solidFill>
                  <a:schemeClr val="tx1"/>
                </a:solidFill>
              </a:rPr>
              <a:t>ULOP Adequate Progress Findings</a:t>
            </a:r>
          </a:p>
          <a:p>
            <a:pPr lvl="1"/>
            <a:r>
              <a:rPr lang="en-US" dirty="0">
                <a:solidFill>
                  <a:schemeClr val="tx1"/>
                </a:solidFill>
              </a:rPr>
              <a:t>Requires urban projects to be completed by 2025</a:t>
            </a:r>
          </a:p>
          <a:p>
            <a:pPr lvl="1"/>
            <a:r>
              <a:rPr lang="en-US" dirty="0">
                <a:solidFill>
                  <a:schemeClr val="tx1"/>
                </a:solidFill>
              </a:rPr>
              <a:t>Urban Areas are relying on $4.5 - $5 billion in Federal Appropriations</a:t>
            </a:r>
          </a:p>
          <a:p>
            <a:pPr lvl="2"/>
            <a:r>
              <a:rPr lang="en-US" dirty="0">
                <a:solidFill>
                  <a:schemeClr val="tx1"/>
                </a:solidFill>
              </a:rPr>
              <a:t>Recent Federal appropriations have been $85 - $100 million annually – an appropriation of $500 million - $1 billion annually is needed to meet 2025 deadline</a:t>
            </a:r>
          </a:p>
        </p:txBody>
      </p:sp>
    </p:spTree>
    <p:extLst>
      <p:ext uri="{BB962C8B-B14F-4D97-AF65-F5344CB8AC3E}">
        <p14:creationId xmlns:p14="http://schemas.microsoft.com/office/powerpoint/2010/main" xmlns="" val="2489677111"/>
      </p:ext>
    </p:extLst>
  </p:cSld>
  <p:clrMapOvr>
    <a:masterClrMapping/>
  </p:clrMapOvr>
  <mc:AlternateContent xmlns:mc="http://schemas.openxmlformats.org/markup-compatibility/2006">
    <mc:Choice xmlns:p14="http://schemas.microsoft.com/office/powerpoint/2010/main" xmlns="" Requires="p14">
      <p:transition spd="slow" p14:dur="1500">
        <p:wipe/>
      </p:transition>
    </mc:Choice>
    <mc:Fallback>
      <p:transition spd="slow">
        <p:wipe/>
      </p:transition>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4541</TotalTime>
  <Words>823</Words>
  <Application>Microsoft Office PowerPoint</Application>
  <PresentationFormat>Custom</PresentationFormat>
  <Paragraphs>70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Slice</vt:lpstr>
      <vt:lpstr> Future Flood Event  </vt:lpstr>
      <vt:lpstr>Potential External Review Panel Categories for Findings </vt:lpstr>
      <vt:lpstr>Land Use</vt:lpstr>
      <vt:lpstr>Operations and Maintenance</vt:lpstr>
      <vt:lpstr>Slide 5</vt:lpstr>
      <vt:lpstr>Slide 6</vt:lpstr>
      <vt:lpstr>Slide 7</vt:lpstr>
      <vt:lpstr>Slide 8</vt:lpstr>
      <vt:lpstr>Delayed Project  Implementation</vt:lpstr>
      <vt:lpstr>Evacuation</vt:lpstr>
      <vt:lpstr>Slide 11</vt:lpstr>
      <vt:lpstr>Oroville Dam</vt:lpstr>
      <vt:lpstr>Hurricane Katrina</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Oroville</dc:title>
  <dc:creator>Oneia Hawkins</dc:creator>
  <cp:lastModifiedBy>Melinda Terry</cp:lastModifiedBy>
  <cp:revision>65</cp:revision>
  <cp:lastPrinted>2018-03-20T20:21:59Z</cp:lastPrinted>
  <dcterms:created xsi:type="dcterms:W3CDTF">2018-03-14T20:34:00Z</dcterms:created>
  <dcterms:modified xsi:type="dcterms:W3CDTF">2018-03-30T22:14:55Z</dcterms:modified>
</cp:coreProperties>
</file>