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eg"/>
  <Override PartName="/ppt/media/image50.jpg" ContentType="image/jpeg"/>
  <Override PartName="/ppt/media/image52.jpg" ContentType="image/jpeg"/>
  <Override PartName="/ppt/media/image53.jpg" ContentType="image/jpeg"/>
  <Override PartName="/ppt/media/image54.jpg" ContentType="image/jpeg"/>
  <Override PartName="/ppt/media/image55.jpg" ContentType="image/jpeg"/>
  <Override PartName="/ppt/media/image5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5"/>
  </p:notesMasterIdLst>
  <p:sldIdLst>
    <p:sldId id="318" r:id="rId2"/>
    <p:sldId id="319" r:id="rId3"/>
    <p:sldId id="31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308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13" r:id="rId58"/>
    <p:sldId id="309" r:id="rId59"/>
    <p:sldId id="312" r:id="rId60"/>
    <p:sldId id="311" r:id="rId61"/>
    <p:sldId id="315" r:id="rId62"/>
    <p:sldId id="310" r:id="rId63"/>
    <p:sldId id="314" r:id="rId6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92" autoAdjust="0"/>
  </p:normalViewPr>
  <p:slideViewPr>
    <p:cSldViewPr>
      <p:cViewPr>
        <p:scale>
          <a:sx n="70" d="100"/>
          <a:sy n="70" d="100"/>
        </p:scale>
        <p:origin x="-1565" y="-16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84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EA5E1-BA17-4A89-8252-C5C6393200A5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1D63F-62FA-4BA6-9AD4-2338B0FAE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4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146292"/>
            <a:ext cx="9144000" cy="116890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6723887"/>
            <a:ext cx="547115" cy="54711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63967" y="1234440"/>
            <a:ext cx="1656587" cy="211226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1560" y="1237488"/>
            <a:ext cx="1655063" cy="21168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79726" y="1758182"/>
            <a:ext cx="3098947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54759"/>
            <a:ext cx="1181100" cy="11811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7315199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dbadge" panose="00000400000000000000" pitchFamily="2" charset="0"/>
              </a:rPr>
              <a:t>Little Red Bear</a:t>
            </a:r>
            <a:endParaRPr lang="en-US" sz="2000" cap="all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dbadge" panose="00000400000000000000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54759"/>
            <a:ext cx="1181100" cy="11811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477000" y="7315199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dbadge" panose="00000400000000000000" pitchFamily="2" charset="0"/>
              </a:rPr>
              <a:t>Little Red Bear</a:t>
            </a:r>
            <a:endParaRPr lang="en-US" sz="2000" cap="all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dbadge" panose="00000400000000000000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54759"/>
            <a:ext cx="1181100" cy="11811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77000" y="7315199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dbadge" panose="00000400000000000000" pitchFamily="2" charset="0"/>
              </a:rPr>
              <a:t>Little Red Bear</a:t>
            </a:r>
            <a:endParaRPr lang="en-US" sz="2000" cap="all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dbadge" panose="00000400000000000000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146292"/>
            <a:ext cx="9144000" cy="116890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6723887"/>
            <a:ext cx="547115" cy="5471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54759"/>
            <a:ext cx="1181100" cy="11811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77000" y="7315199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dbadge" panose="00000400000000000000" pitchFamily="2" charset="0"/>
              </a:rPr>
              <a:t>Little Red Bear</a:t>
            </a:r>
            <a:endParaRPr lang="en-US" sz="2000" cap="all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dbadge" panose="00000400000000000000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146292"/>
            <a:ext cx="9144000" cy="116890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6723888"/>
            <a:ext cx="547115" cy="5471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54759"/>
            <a:ext cx="1181100" cy="11811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477000" y="7315199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dbadge" panose="00000400000000000000" pitchFamily="2" charset="0"/>
              </a:rPr>
              <a:t>Little Red Bear</a:t>
            </a:r>
            <a:endParaRPr lang="en-US" sz="2000" cap="all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dbadge" panose="00000400000000000000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" y="6146292"/>
            <a:ext cx="9144000" cy="116890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9600" y="6723887"/>
            <a:ext cx="547115" cy="54711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6260" y="601980"/>
            <a:ext cx="653795" cy="7619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39331" y="523511"/>
            <a:ext cx="632729" cy="11604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9932" y="729578"/>
            <a:ext cx="497853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7842" y="1697227"/>
            <a:ext cx="6982714" cy="4427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54728" y="6878984"/>
            <a:ext cx="26289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54759"/>
            <a:ext cx="1181100" cy="1181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7000" y="7315199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dbadge" panose="00000400000000000000" pitchFamily="2" charset="0"/>
              </a:rPr>
              <a:t>Little Red Bear</a:t>
            </a:r>
            <a:endParaRPr lang="en-US" sz="2000" cap="all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dbadge" panose="000004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>
    <p:fad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outing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saEagleProject@Cox.net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4107"/>
            <a:ext cx="9525000" cy="71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1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3552" y="1119742"/>
            <a:ext cx="5410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Looking</a:t>
            </a:r>
            <a:r>
              <a:rPr sz="4000" spc="-25" dirty="0"/>
              <a:t> </a:t>
            </a:r>
            <a:r>
              <a:rPr sz="4000" spc="-10" dirty="0"/>
              <a:t>for</a:t>
            </a:r>
            <a:r>
              <a:rPr sz="4000" spc="30" dirty="0"/>
              <a:t> </a:t>
            </a:r>
            <a:r>
              <a:rPr sz="4000" spc="-5" dirty="0"/>
              <a:t>a</a:t>
            </a:r>
            <a:r>
              <a:rPr sz="4000" spc="-45" dirty="0"/>
              <a:t> </a:t>
            </a:r>
            <a:r>
              <a:rPr sz="4000" spc="-5" dirty="0"/>
              <a:t>Project?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9328418" y="6878984"/>
            <a:ext cx="1885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8554" y="2253448"/>
            <a:ext cx="6376035" cy="3780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09625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Think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about</a:t>
            </a:r>
            <a:r>
              <a:rPr sz="2800" b="1" spc="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your</a:t>
            </a:r>
            <a:r>
              <a:rPr sz="28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interests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and </a:t>
            </a:r>
            <a:r>
              <a:rPr sz="2800" b="1" spc="-7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passions.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Is</a:t>
            </a:r>
            <a:r>
              <a:rPr sz="28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there</a:t>
            </a:r>
            <a:r>
              <a:rPr sz="2800" b="1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8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skill</a:t>
            </a:r>
            <a:r>
              <a:rPr sz="28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0066"/>
                </a:solidFill>
                <a:latin typeface="Arial"/>
                <a:cs typeface="Arial"/>
              </a:rPr>
              <a:t>you</a:t>
            </a:r>
            <a:r>
              <a:rPr sz="2800" b="1" spc="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want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to</a:t>
            </a:r>
            <a:r>
              <a:rPr sz="28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learn?</a:t>
            </a:r>
            <a:endParaRPr sz="28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Consider</a:t>
            </a:r>
            <a:r>
              <a:rPr sz="2800" b="1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your</a:t>
            </a:r>
            <a:r>
              <a:rPr sz="2800" b="1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school,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0066"/>
                </a:solidFill>
                <a:latin typeface="Arial"/>
                <a:cs typeface="Arial"/>
              </a:rPr>
              <a:t>your</a:t>
            </a:r>
            <a:r>
              <a:rPr sz="2800" b="1" spc="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church, </a:t>
            </a:r>
            <a:r>
              <a:rPr sz="2800" b="1" spc="-7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0066"/>
                </a:solidFill>
                <a:latin typeface="Arial"/>
                <a:cs typeface="Arial"/>
              </a:rPr>
              <a:t>your</a:t>
            </a:r>
            <a:r>
              <a:rPr sz="2800" b="1" spc="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community,</a:t>
            </a:r>
            <a:r>
              <a:rPr sz="2800" b="1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local</a:t>
            </a:r>
            <a:r>
              <a:rPr sz="28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parks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…</a:t>
            </a:r>
            <a:endParaRPr sz="2800">
              <a:latin typeface="Arial"/>
              <a:cs typeface="Arial"/>
            </a:endParaRPr>
          </a:p>
          <a:p>
            <a:pPr marL="355600" marR="791845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Talk</a:t>
            </a:r>
            <a:r>
              <a:rPr sz="28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to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0066"/>
                </a:solidFill>
                <a:latin typeface="Arial"/>
                <a:cs typeface="Arial"/>
              </a:rPr>
              <a:t>your</a:t>
            </a:r>
            <a:r>
              <a:rPr sz="2800" b="1" spc="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Eagle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Advisor</a:t>
            </a:r>
            <a:r>
              <a:rPr sz="2800" b="1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and </a:t>
            </a:r>
            <a:r>
              <a:rPr sz="2800" b="1" spc="-7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Scoutmaster.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Ask</a:t>
            </a:r>
            <a:r>
              <a:rPr sz="28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other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Eagles!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4941" y="1040447"/>
            <a:ext cx="5046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Acceptable</a:t>
            </a:r>
            <a:r>
              <a:rPr sz="4000" spc="25" dirty="0"/>
              <a:t> </a:t>
            </a:r>
            <a:r>
              <a:rPr sz="4000" spc="-10" dirty="0"/>
              <a:t>Projects: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9328418" y="6878984"/>
            <a:ext cx="1885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11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4093" y="2058389"/>
            <a:ext cx="6437630" cy="3695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8072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Require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planning,</a:t>
            </a:r>
            <a:r>
              <a:rPr sz="2800" b="1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development, </a:t>
            </a:r>
            <a:r>
              <a:rPr sz="2800" b="1" spc="-7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demonstration</a:t>
            </a:r>
            <a:r>
              <a:rPr sz="28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of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leadership.</a:t>
            </a:r>
            <a:endParaRPr sz="28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Are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feasible</a:t>
            </a:r>
            <a:r>
              <a:rPr sz="2800" b="1" spc="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–</a:t>
            </a:r>
            <a:r>
              <a:rPr sz="28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Not</a:t>
            </a:r>
            <a:r>
              <a:rPr sz="2800" b="1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too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 small,</a:t>
            </a:r>
            <a:r>
              <a:rPr sz="28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not</a:t>
            </a:r>
            <a:r>
              <a:rPr sz="2800" b="1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too </a:t>
            </a:r>
            <a:r>
              <a:rPr sz="2800" b="1" spc="-7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big.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Are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safe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for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workers</a:t>
            </a:r>
            <a:r>
              <a:rPr sz="28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and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 the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public.</a:t>
            </a:r>
            <a:endParaRPr sz="2800">
              <a:latin typeface="Arial"/>
              <a:cs typeface="Arial"/>
            </a:endParaRPr>
          </a:p>
          <a:p>
            <a:pPr marL="355600" marR="282575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Are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beneficial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and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have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u="sng" spc="-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Project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u="sng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Beneficiary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(religious, educational </a:t>
            </a:r>
            <a:r>
              <a:rPr sz="2800" b="1" spc="-7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or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community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organization).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316" y="1040447"/>
            <a:ext cx="5640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Unacceptable</a:t>
            </a:r>
            <a:r>
              <a:rPr sz="4000" dirty="0"/>
              <a:t> </a:t>
            </a:r>
            <a:r>
              <a:rPr sz="4000" spc="-5" dirty="0"/>
              <a:t>Projects: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9328418" y="6878984"/>
            <a:ext cx="1885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12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5001" y="2201605"/>
            <a:ext cx="6629400" cy="33874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4417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Pre-planned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by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 beneficiary, </a:t>
            </a:r>
            <a:r>
              <a:rPr sz="2800" b="1" spc="-7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organized or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u="sng" cap="all" dirty="0">
                <a:solidFill>
                  <a:srgbClr val="000066"/>
                </a:solidFill>
                <a:latin typeface="Arial"/>
                <a:cs typeface="Arial"/>
              </a:rPr>
              <a:t>lead</a:t>
            </a:r>
            <a:r>
              <a:rPr sz="2800" b="1" u="sng" cap="all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u="sng" cap="all" spc="-5" dirty="0">
                <a:solidFill>
                  <a:srgbClr val="000066"/>
                </a:solidFill>
                <a:latin typeface="Arial"/>
                <a:cs typeface="Arial"/>
              </a:rPr>
              <a:t>by</a:t>
            </a:r>
            <a:r>
              <a:rPr sz="2800" b="1" u="sng" cap="all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u="sng" cap="all" spc="-5" dirty="0">
                <a:solidFill>
                  <a:srgbClr val="000066"/>
                </a:solidFill>
                <a:latin typeface="Arial"/>
                <a:cs typeface="Arial"/>
              </a:rPr>
              <a:t>others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Routine</a:t>
            </a:r>
            <a:r>
              <a:rPr sz="2800" b="1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labor</a:t>
            </a:r>
            <a:r>
              <a:rPr sz="2800" b="1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or maintenance.</a:t>
            </a:r>
            <a:endParaRPr sz="28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Benefit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0066"/>
                </a:solidFill>
                <a:latin typeface="Arial"/>
                <a:cs typeface="Arial"/>
              </a:rPr>
              <a:t>BSA</a:t>
            </a:r>
            <a:r>
              <a:rPr sz="2800" b="1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organizations</a:t>
            </a:r>
            <a:r>
              <a:rPr sz="2800" b="1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or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for- </a:t>
            </a:r>
            <a:r>
              <a:rPr sz="2800" b="1" spc="-7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profit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businesses.</a:t>
            </a:r>
            <a:endParaRPr sz="28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Primarily</a:t>
            </a:r>
            <a:r>
              <a:rPr sz="28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fundraisers.</a:t>
            </a:r>
            <a:endParaRPr sz="28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Lack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 required</a:t>
            </a:r>
            <a:r>
              <a:rPr sz="28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approvals.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563" y="1102892"/>
            <a:ext cx="5276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Obstacles </a:t>
            </a:r>
            <a:r>
              <a:rPr sz="4000" spc="10" dirty="0"/>
              <a:t>to</a:t>
            </a:r>
            <a:r>
              <a:rPr sz="4000" spc="-25" dirty="0"/>
              <a:t> </a:t>
            </a:r>
            <a:r>
              <a:rPr sz="4000" spc="-5" dirty="0"/>
              <a:t>Success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9254728" y="6878984"/>
            <a:ext cx="2247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4788" y="1856452"/>
            <a:ext cx="4948555" cy="41217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Procrastination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Pessimism/Optimism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Confusion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Distractions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No</a:t>
            </a:r>
            <a:r>
              <a:rPr sz="3200" b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schedule</a:t>
            </a:r>
            <a:r>
              <a:rPr sz="3200" b="1" spc="-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or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timeline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No</a:t>
            </a:r>
            <a:r>
              <a:rPr sz="32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follow</a:t>
            </a:r>
            <a:r>
              <a:rPr sz="3200" b="1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through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Failure</a:t>
            </a:r>
            <a:r>
              <a:rPr sz="3200" b="1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to</a:t>
            </a:r>
            <a:r>
              <a:rPr sz="3200" b="1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communicate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" y="601980"/>
            <a:ext cx="653795" cy="761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39331" y="523511"/>
            <a:ext cx="632729" cy="116045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3208" y="2170175"/>
            <a:ext cx="7493507" cy="34335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36777" y="1040447"/>
            <a:ext cx="2985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Don’t</a:t>
            </a:r>
            <a:r>
              <a:rPr sz="4000" spc="-80" dirty="0"/>
              <a:t> </a:t>
            </a:r>
            <a:r>
              <a:rPr sz="4000" spc="-5" dirty="0"/>
              <a:t>Panic!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9268494" y="6878984"/>
            <a:ext cx="21018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110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" y="601980"/>
            <a:ext cx="653795" cy="761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39331" y="523511"/>
            <a:ext cx="632729" cy="116045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50036" y="1761744"/>
            <a:ext cx="3839210" cy="4962525"/>
            <a:chOff x="1050036" y="1761744"/>
            <a:chExt cx="3839210" cy="496252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9179" y="1770887"/>
              <a:ext cx="3820667" cy="49438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54608" y="1766316"/>
              <a:ext cx="3830320" cy="4953000"/>
            </a:xfrm>
            <a:custGeom>
              <a:avLst/>
              <a:gdLst/>
              <a:ahLst/>
              <a:cxnLst/>
              <a:rect l="l" t="t" r="r" b="b"/>
              <a:pathLst>
                <a:path w="3830320" h="4953000">
                  <a:moveTo>
                    <a:pt x="0" y="0"/>
                  </a:moveTo>
                  <a:lnTo>
                    <a:pt x="3829811" y="0"/>
                  </a:lnTo>
                  <a:lnTo>
                    <a:pt x="3829811" y="4953000"/>
                  </a:lnTo>
                  <a:lnTo>
                    <a:pt x="0" y="49530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818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3104" y="6003035"/>
              <a:ext cx="3230879" cy="49225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66582" y="702119"/>
            <a:ext cx="5723890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Project</a:t>
            </a:r>
            <a:r>
              <a:rPr spc="-20" dirty="0"/>
              <a:t> </a:t>
            </a:r>
            <a:r>
              <a:rPr spc="-5" dirty="0"/>
              <a:t>Workbook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800" spc="-5" dirty="0"/>
              <a:t>Publication</a:t>
            </a:r>
            <a:r>
              <a:rPr sz="2800" spc="20" dirty="0"/>
              <a:t> </a:t>
            </a:r>
            <a:r>
              <a:rPr sz="2800" spc="-10" dirty="0"/>
              <a:t>No.</a:t>
            </a:r>
            <a:r>
              <a:rPr sz="2800" spc="5" dirty="0"/>
              <a:t> </a:t>
            </a:r>
            <a:r>
              <a:rPr sz="2800" dirty="0"/>
              <a:t>512-927</a:t>
            </a:r>
            <a:r>
              <a:rPr sz="2800" spc="10" dirty="0"/>
              <a:t> </a:t>
            </a:r>
            <a:r>
              <a:rPr sz="2800" spc="-10" dirty="0"/>
              <a:t>Jan.</a:t>
            </a:r>
            <a:r>
              <a:rPr sz="2800" spc="5" dirty="0"/>
              <a:t> </a:t>
            </a:r>
            <a:r>
              <a:rPr sz="2800" spc="-5" dirty="0"/>
              <a:t>2021</a:t>
            </a:r>
            <a:endParaRPr sz="2800"/>
          </a:p>
        </p:txBody>
      </p:sp>
      <p:grpSp>
        <p:nvGrpSpPr>
          <p:cNvPr id="9" name="object 9"/>
          <p:cNvGrpSpPr/>
          <p:nvPr/>
        </p:nvGrpSpPr>
        <p:grpSpPr>
          <a:xfrm>
            <a:off x="5222747" y="1761744"/>
            <a:ext cx="3840479" cy="4962525"/>
            <a:chOff x="5222747" y="1761744"/>
            <a:chExt cx="3840479" cy="496252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31892" y="1770887"/>
              <a:ext cx="3822191" cy="494385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227319" y="1766316"/>
              <a:ext cx="3831590" cy="4953000"/>
            </a:xfrm>
            <a:custGeom>
              <a:avLst/>
              <a:gdLst/>
              <a:ahLst/>
              <a:cxnLst/>
              <a:rect l="l" t="t" r="r" b="b"/>
              <a:pathLst>
                <a:path w="3831590" h="4953000">
                  <a:moveTo>
                    <a:pt x="0" y="0"/>
                  </a:moveTo>
                  <a:lnTo>
                    <a:pt x="3831335" y="0"/>
                  </a:lnTo>
                  <a:lnTo>
                    <a:pt x="3831335" y="4953000"/>
                  </a:lnTo>
                  <a:lnTo>
                    <a:pt x="0" y="49530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0036" y="1761744"/>
            <a:ext cx="7990840" cy="4962525"/>
            <a:chOff x="1050036" y="1761744"/>
            <a:chExt cx="7990840" cy="4962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9179" y="1770887"/>
              <a:ext cx="3820667" cy="49438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4608" y="1766316"/>
              <a:ext cx="3830320" cy="4953000"/>
            </a:xfrm>
            <a:custGeom>
              <a:avLst/>
              <a:gdLst/>
              <a:ahLst/>
              <a:cxnLst/>
              <a:rect l="l" t="t" r="r" b="b"/>
              <a:pathLst>
                <a:path w="3830320" h="4953000">
                  <a:moveTo>
                    <a:pt x="0" y="0"/>
                  </a:moveTo>
                  <a:lnTo>
                    <a:pt x="3829811" y="0"/>
                  </a:lnTo>
                  <a:lnTo>
                    <a:pt x="3829811" y="4953000"/>
                  </a:lnTo>
                  <a:lnTo>
                    <a:pt x="0" y="49530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818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0555" y="1770887"/>
              <a:ext cx="3819143" cy="49438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05983" y="1766316"/>
              <a:ext cx="3830320" cy="4953000"/>
            </a:xfrm>
            <a:custGeom>
              <a:avLst/>
              <a:gdLst/>
              <a:ahLst/>
              <a:cxnLst/>
              <a:rect l="l" t="t" r="r" b="b"/>
              <a:pathLst>
                <a:path w="3830320" h="4953000">
                  <a:moveTo>
                    <a:pt x="0" y="0"/>
                  </a:moveTo>
                  <a:lnTo>
                    <a:pt x="3829812" y="0"/>
                  </a:lnTo>
                  <a:lnTo>
                    <a:pt x="3829812" y="4953000"/>
                  </a:lnTo>
                  <a:lnTo>
                    <a:pt x="0" y="49530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818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10967" y="2080259"/>
              <a:ext cx="4936490" cy="1163320"/>
            </a:xfrm>
            <a:custGeom>
              <a:avLst/>
              <a:gdLst/>
              <a:ahLst/>
              <a:cxnLst/>
              <a:rect l="l" t="t" r="r" b="b"/>
              <a:pathLst>
                <a:path w="4936490" h="1163320">
                  <a:moveTo>
                    <a:pt x="4936235" y="1162812"/>
                  </a:moveTo>
                  <a:lnTo>
                    <a:pt x="0" y="1162812"/>
                  </a:lnTo>
                  <a:lnTo>
                    <a:pt x="0" y="0"/>
                  </a:lnTo>
                  <a:lnTo>
                    <a:pt x="4936235" y="0"/>
                  </a:lnTo>
                  <a:lnTo>
                    <a:pt x="4936235" y="116281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0967" y="2080259"/>
              <a:ext cx="4936490" cy="1163320"/>
            </a:xfrm>
            <a:custGeom>
              <a:avLst/>
              <a:gdLst/>
              <a:ahLst/>
              <a:cxnLst/>
              <a:rect l="l" t="t" r="r" b="b"/>
              <a:pathLst>
                <a:path w="4936490" h="1163320">
                  <a:moveTo>
                    <a:pt x="0" y="0"/>
                  </a:moveTo>
                  <a:lnTo>
                    <a:pt x="4936235" y="0"/>
                  </a:lnTo>
                  <a:lnTo>
                    <a:pt x="4936235" y="1162812"/>
                  </a:lnTo>
                  <a:lnTo>
                    <a:pt x="0" y="116281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0967" y="3384803"/>
              <a:ext cx="4936490" cy="1626235"/>
            </a:xfrm>
            <a:custGeom>
              <a:avLst/>
              <a:gdLst/>
              <a:ahLst/>
              <a:cxnLst/>
              <a:rect l="l" t="t" r="r" b="b"/>
              <a:pathLst>
                <a:path w="4936490" h="1626235">
                  <a:moveTo>
                    <a:pt x="4936235" y="1626108"/>
                  </a:moveTo>
                  <a:lnTo>
                    <a:pt x="0" y="1626108"/>
                  </a:lnTo>
                  <a:lnTo>
                    <a:pt x="0" y="0"/>
                  </a:lnTo>
                  <a:lnTo>
                    <a:pt x="4936235" y="0"/>
                  </a:lnTo>
                  <a:lnTo>
                    <a:pt x="4936235" y="162610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10967" y="3384803"/>
              <a:ext cx="4936490" cy="1626235"/>
            </a:xfrm>
            <a:custGeom>
              <a:avLst/>
              <a:gdLst/>
              <a:ahLst/>
              <a:cxnLst/>
              <a:rect l="l" t="t" r="r" b="b"/>
              <a:pathLst>
                <a:path w="4936490" h="1626235">
                  <a:moveTo>
                    <a:pt x="0" y="0"/>
                  </a:moveTo>
                  <a:lnTo>
                    <a:pt x="4936235" y="0"/>
                  </a:lnTo>
                  <a:lnTo>
                    <a:pt x="4936235" y="1626108"/>
                  </a:lnTo>
                  <a:lnTo>
                    <a:pt x="0" y="162610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10967" y="5154167"/>
              <a:ext cx="4936490" cy="1262380"/>
            </a:xfrm>
            <a:custGeom>
              <a:avLst/>
              <a:gdLst/>
              <a:ahLst/>
              <a:cxnLst/>
              <a:rect l="l" t="t" r="r" b="b"/>
              <a:pathLst>
                <a:path w="4936490" h="1262379">
                  <a:moveTo>
                    <a:pt x="4936235" y="1261871"/>
                  </a:moveTo>
                  <a:lnTo>
                    <a:pt x="0" y="1261871"/>
                  </a:lnTo>
                  <a:lnTo>
                    <a:pt x="0" y="0"/>
                  </a:lnTo>
                  <a:lnTo>
                    <a:pt x="4936235" y="0"/>
                  </a:lnTo>
                  <a:lnTo>
                    <a:pt x="4936235" y="1261871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10967" y="5154167"/>
              <a:ext cx="4936490" cy="1262380"/>
            </a:xfrm>
            <a:custGeom>
              <a:avLst/>
              <a:gdLst/>
              <a:ahLst/>
              <a:cxnLst/>
              <a:rect l="l" t="t" r="r" b="b"/>
              <a:pathLst>
                <a:path w="4936490" h="1262379">
                  <a:moveTo>
                    <a:pt x="0" y="0"/>
                  </a:moveTo>
                  <a:lnTo>
                    <a:pt x="4936235" y="0"/>
                  </a:lnTo>
                  <a:lnTo>
                    <a:pt x="4936235" y="1261871"/>
                  </a:lnTo>
                  <a:lnTo>
                    <a:pt x="0" y="1261871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166582" y="705021"/>
            <a:ext cx="5723890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</a:t>
            </a:r>
            <a:r>
              <a:rPr spc="-20" dirty="0"/>
              <a:t> </a:t>
            </a:r>
            <a:r>
              <a:rPr spc="-5" dirty="0"/>
              <a:t>Workbook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800" spc="-5" dirty="0"/>
              <a:t>Publication</a:t>
            </a:r>
            <a:r>
              <a:rPr sz="2800" spc="20" dirty="0"/>
              <a:t> </a:t>
            </a:r>
            <a:r>
              <a:rPr sz="2800" spc="-10" dirty="0"/>
              <a:t>No.</a:t>
            </a:r>
            <a:r>
              <a:rPr sz="2800" spc="5" dirty="0"/>
              <a:t> </a:t>
            </a:r>
            <a:r>
              <a:rPr sz="2800" dirty="0"/>
              <a:t>512-927</a:t>
            </a:r>
            <a:r>
              <a:rPr sz="2800" spc="10" dirty="0"/>
              <a:t> </a:t>
            </a:r>
            <a:r>
              <a:rPr sz="2800" spc="-10" dirty="0"/>
              <a:t>Jan.</a:t>
            </a:r>
            <a:r>
              <a:rPr sz="2800" spc="5" dirty="0"/>
              <a:t> </a:t>
            </a:r>
            <a:r>
              <a:rPr sz="2800" spc="-5" dirty="0"/>
              <a:t>2021</a:t>
            </a:r>
            <a:endParaRPr sz="280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286000" y="2148401"/>
            <a:ext cx="5181600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0077"/>
                </a:solidFill>
                <a:latin typeface="Arial"/>
                <a:cs typeface="Arial"/>
              </a:rPr>
              <a:t>Fillable</a:t>
            </a:r>
            <a:r>
              <a:rPr sz="3200" b="1" spc="-4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77"/>
                </a:solidFill>
                <a:latin typeface="Arial"/>
                <a:cs typeface="Arial"/>
              </a:rPr>
              <a:t>and</a:t>
            </a:r>
            <a:r>
              <a:rPr sz="3200" b="1" spc="-5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77"/>
                </a:solidFill>
                <a:latin typeface="Arial"/>
                <a:cs typeface="Arial"/>
              </a:rPr>
              <a:t>Expandable </a:t>
            </a:r>
            <a:r>
              <a:rPr sz="3200" b="1" spc="-87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77"/>
                </a:solidFill>
                <a:latin typeface="Arial"/>
                <a:cs typeface="Arial"/>
              </a:rPr>
              <a:t>PDF</a:t>
            </a:r>
            <a:endParaRPr sz="3200" dirty="0">
              <a:latin typeface="Arial"/>
              <a:cs typeface="Arial"/>
            </a:endParaRPr>
          </a:p>
          <a:p>
            <a:pPr marL="571500" marR="562610" indent="-635" algn="ctr">
              <a:lnSpc>
                <a:spcPct val="100000"/>
              </a:lnSpc>
              <a:spcBef>
                <a:spcPts val="2500"/>
              </a:spcBef>
            </a:pPr>
            <a:r>
              <a:rPr sz="3200" b="1" spc="-20" dirty="0">
                <a:solidFill>
                  <a:srgbClr val="000077"/>
                </a:solidFill>
                <a:latin typeface="Arial"/>
                <a:cs typeface="Arial"/>
              </a:rPr>
              <a:t>Available </a:t>
            </a:r>
            <a:r>
              <a:rPr sz="3200" b="1" spc="-5" dirty="0">
                <a:solidFill>
                  <a:srgbClr val="000077"/>
                </a:solidFill>
                <a:latin typeface="Arial"/>
                <a:cs typeface="Arial"/>
              </a:rPr>
              <a:t>online: </a:t>
            </a:r>
            <a:r>
              <a:rPr sz="32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lang="en-US" sz="3200" b="1" spc="5" dirty="0" smtClean="0">
                <a:solidFill>
                  <a:srgbClr val="000077"/>
                </a:solidFill>
                <a:latin typeface="Arial"/>
                <a:cs typeface="Arial"/>
              </a:rPr>
              <a:t>BsaEagleProject.org</a:t>
            </a:r>
            <a:r>
              <a:rPr sz="3200" b="1" spc="5" dirty="0" smtClean="0">
                <a:solidFill>
                  <a:srgbClr val="000077"/>
                </a:solidFill>
                <a:latin typeface="Arial"/>
                <a:cs typeface="Arial"/>
                <a:hlinkClick r:id="rId4"/>
              </a:rPr>
              <a:t>ww</a:t>
            </a:r>
            <a:r>
              <a:rPr sz="3200" b="1" spc="-125" dirty="0" smtClean="0">
                <a:solidFill>
                  <a:srgbClr val="000077"/>
                </a:solidFill>
                <a:latin typeface="Arial"/>
                <a:cs typeface="Arial"/>
                <a:hlinkClick r:id="rId4"/>
              </a:rPr>
              <a:t>w</a:t>
            </a:r>
            <a:r>
              <a:rPr sz="3200" b="1" spc="5" dirty="0" smtClean="0">
                <a:solidFill>
                  <a:srgbClr val="000077"/>
                </a:solidFill>
                <a:latin typeface="Arial"/>
                <a:cs typeface="Arial"/>
                <a:hlinkClick r:id="rId4"/>
              </a:rPr>
              <a:t>.</a:t>
            </a:r>
            <a:r>
              <a:rPr sz="3200" b="1" spc="-20" dirty="0" smtClean="0">
                <a:solidFill>
                  <a:srgbClr val="000077"/>
                </a:solidFill>
                <a:latin typeface="Arial"/>
                <a:cs typeface="Arial"/>
                <a:hlinkClick r:id="rId4"/>
              </a:rPr>
              <a:t>s</a:t>
            </a:r>
            <a:r>
              <a:rPr sz="3200" b="1" spc="10" dirty="0" smtClean="0">
                <a:solidFill>
                  <a:srgbClr val="000077"/>
                </a:solidFill>
                <a:latin typeface="Arial"/>
                <a:cs typeface="Arial"/>
                <a:hlinkClick r:id="rId4"/>
              </a:rPr>
              <a:t>c</a:t>
            </a:r>
            <a:r>
              <a:rPr sz="3200" b="1" spc="-5" dirty="0" smtClean="0">
                <a:solidFill>
                  <a:srgbClr val="000077"/>
                </a:solidFill>
                <a:latin typeface="Arial"/>
                <a:cs typeface="Arial"/>
                <a:hlinkClick r:id="rId4"/>
              </a:rPr>
              <a:t>ou</a:t>
            </a:r>
            <a:r>
              <a:rPr sz="3200" b="1" spc="-10" dirty="0" smtClean="0">
                <a:solidFill>
                  <a:srgbClr val="000077"/>
                </a:solidFill>
                <a:latin typeface="Arial"/>
                <a:cs typeface="Arial"/>
                <a:hlinkClick r:id="rId4"/>
              </a:rPr>
              <a:t>t</a:t>
            </a:r>
            <a:r>
              <a:rPr sz="3200" b="1" spc="-30" dirty="0" smtClean="0">
                <a:solidFill>
                  <a:srgbClr val="000077"/>
                </a:solidFill>
                <a:latin typeface="Arial"/>
                <a:cs typeface="Arial"/>
                <a:hlinkClick r:id="rId4"/>
              </a:rPr>
              <a:t>i</a:t>
            </a:r>
            <a:r>
              <a:rPr sz="3200" b="1" spc="-5" dirty="0" smtClean="0">
                <a:solidFill>
                  <a:srgbClr val="000077"/>
                </a:solidFill>
                <a:latin typeface="Arial"/>
                <a:cs typeface="Arial"/>
                <a:hlinkClick r:id="rId4"/>
              </a:rPr>
              <a:t>ng</a:t>
            </a:r>
            <a:r>
              <a:rPr sz="3200" b="1" spc="5" dirty="0" smtClean="0">
                <a:solidFill>
                  <a:srgbClr val="000077"/>
                </a:solidFill>
                <a:latin typeface="Arial"/>
                <a:cs typeface="Arial"/>
                <a:hlinkClick r:id="rId4"/>
              </a:rPr>
              <a:t>.</a:t>
            </a:r>
            <a:r>
              <a:rPr sz="3200" b="1" spc="-5" dirty="0" smtClean="0">
                <a:solidFill>
                  <a:srgbClr val="000077"/>
                </a:solidFill>
                <a:latin typeface="Arial"/>
                <a:cs typeface="Arial"/>
                <a:hlinkClick r:id="rId4"/>
              </a:rPr>
              <a:t>o</a:t>
            </a:r>
            <a:r>
              <a:rPr sz="3200" b="1" dirty="0" smtClean="0">
                <a:solidFill>
                  <a:srgbClr val="000077"/>
                </a:solidFill>
                <a:latin typeface="Arial"/>
                <a:cs typeface="Arial"/>
                <a:hlinkClick r:id="rId4"/>
              </a:rPr>
              <a:t>rg</a:t>
            </a:r>
            <a:endParaRPr sz="3200" dirty="0">
              <a:latin typeface="Arial"/>
              <a:cs typeface="Arial"/>
            </a:endParaRPr>
          </a:p>
          <a:p>
            <a:pPr marL="544195" marR="534670" algn="ctr">
              <a:lnSpc>
                <a:spcPct val="100000"/>
              </a:lnSpc>
              <a:spcBef>
                <a:spcPts val="2890"/>
              </a:spcBef>
            </a:pPr>
            <a:r>
              <a:rPr sz="3200" b="1" dirty="0">
                <a:solidFill>
                  <a:srgbClr val="000077"/>
                </a:solidFill>
                <a:latin typeface="Arial"/>
                <a:cs typeface="Arial"/>
              </a:rPr>
              <a:t>Must</a:t>
            </a:r>
            <a:r>
              <a:rPr sz="3200" b="1" spc="-5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77"/>
                </a:solidFill>
                <a:latin typeface="Arial"/>
                <a:cs typeface="Arial"/>
              </a:rPr>
              <a:t>read</a:t>
            </a:r>
            <a:r>
              <a:rPr sz="3200" b="1" spc="-4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77"/>
                </a:solidFill>
                <a:latin typeface="Arial"/>
                <a:cs typeface="Arial"/>
              </a:rPr>
              <a:t>and</a:t>
            </a:r>
            <a:r>
              <a:rPr sz="3200" b="1" spc="-5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77"/>
                </a:solidFill>
                <a:latin typeface="Arial"/>
                <a:cs typeface="Arial"/>
              </a:rPr>
              <a:t>use </a:t>
            </a:r>
            <a:r>
              <a:rPr sz="3200" b="1" spc="-87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3200" b="1" u="sng" spc="-5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entire</a:t>
            </a:r>
            <a:r>
              <a:rPr sz="3200" b="1" spc="-3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77"/>
                </a:solidFill>
                <a:latin typeface="Arial"/>
                <a:cs typeface="Arial"/>
              </a:rPr>
              <a:t>workbook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4073" y="697493"/>
            <a:ext cx="5814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Service Project</a:t>
            </a:r>
            <a:r>
              <a:rPr sz="4000" spc="-30" dirty="0"/>
              <a:t> </a:t>
            </a:r>
            <a:r>
              <a:rPr sz="4000" spc="-5" dirty="0"/>
              <a:t>Process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254728" y="6862094"/>
            <a:ext cx="2247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26879" y="1513344"/>
            <a:ext cx="5457825" cy="4399915"/>
          </a:xfrm>
          <a:custGeom>
            <a:avLst/>
            <a:gdLst/>
            <a:ahLst/>
            <a:cxnLst/>
            <a:rect l="l" t="t" r="r" b="b"/>
            <a:pathLst>
              <a:path w="5457825" h="4399915">
                <a:moveTo>
                  <a:pt x="714768" y="1190231"/>
                </a:moveTo>
                <a:lnTo>
                  <a:pt x="706653" y="1185659"/>
                </a:lnTo>
                <a:lnTo>
                  <a:pt x="630936" y="1142987"/>
                </a:lnTo>
                <a:lnTo>
                  <a:pt x="627888" y="1141463"/>
                </a:lnTo>
                <a:lnTo>
                  <a:pt x="624840" y="1144511"/>
                </a:lnTo>
                <a:lnTo>
                  <a:pt x="623328" y="1147559"/>
                </a:lnTo>
                <a:lnTo>
                  <a:pt x="626376" y="1150607"/>
                </a:lnTo>
                <a:lnTo>
                  <a:pt x="686790" y="1185659"/>
                </a:lnTo>
                <a:lnTo>
                  <a:pt x="356616" y="1185659"/>
                </a:lnTo>
                <a:lnTo>
                  <a:pt x="353568" y="1187183"/>
                </a:lnTo>
                <a:lnTo>
                  <a:pt x="352044" y="1190231"/>
                </a:lnTo>
                <a:lnTo>
                  <a:pt x="352044" y="1638287"/>
                </a:lnTo>
                <a:lnTo>
                  <a:pt x="0" y="1638287"/>
                </a:lnTo>
                <a:lnTo>
                  <a:pt x="0" y="1647431"/>
                </a:lnTo>
                <a:lnTo>
                  <a:pt x="359664" y="1647431"/>
                </a:lnTo>
                <a:lnTo>
                  <a:pt x="361188" y="1642859"/>
                </a:lnTo>
                <a:lnTo>
                  <a:pt x="361188" y="1638287"/>
                </a:lnTo>
                <a:lnTo>
                  <a:pt x="361188" y="1196327"/>
                </a:lnTo>
                <a:lnTo>
                  <a:pt x="686790" y="1196327"/>
                </a:lnTo>
                <a:lnTo>
                  <a:pt x="626376" y="1231379"/>
                </a:lnTo>
                <a:lnTo>
                  <a:pt x="623328" y="1234427"/>
                </a:lnTo>
                <a:lnTo>
                  <a:pt x="624840" y="1237475"/>
                </a:lnTo>
                <a:lnTo>
                  <a:pt x="627888" y="1240523"/>
                </a:lnTo>
                <a:lnTo>
                  <a:pt x="630936" y="1238999"/>
                </a:lnTo>
                <a:lnTo>
                  <a:pt x="704291" y="1196327"/>
                </a:lnTo>
                <a:lnTo>
                  <a:pt x="714768" y="1190231"/>
                </a:lnTo>
                <a:close/>
              </a:path>
              <a:path w="5457825" h="4399915">
                <a:moveTo>
                  <a:pt x="3334524" y="1190244"/>
                </a:moveTo>
                <a:lnTo>
                  <a:pt x="3326549" y="1185672"/>
                </a:lnTo>
                <a:lnTo>
                  <a:pt x="3252228" y="1143000"/>
                </a:lnTo>
                <a:lnTo>
                  <a:pt x="3247656" y="1141476"/>
                </a:lnTo>
                <a:lnTo>
                  <a:pt x="3244608" y="1144524"/>
                </a:lnTo>
                <a:lnTo>
                  <a:pt x="3244608" y="1147572"/>
                </a:lnTo>
                <a:lnTo>
                  <a:pt x="3247656" y="1150620"/>
                </a:lnTo>
                <a:lnTo>
                  <a:pt x="3308070" y="1185672"/>
                </a:lnTo>
                <a:lnTo>
                  <a:pt x="2747784" y="1185672"/>
                </a:lnTo>
                <a:lnTo>
                  <a:pt x="2747784" y="9144"/>
                </a:lnTo>
                <a:lnTo>
                  <a:pt x="2747784" y="4572"/>
                </a:lnTo>
                <a:lnTo>
                  <a:pt x="2746260" y="1524"/>
                </a:lnTo>
                <a:lnTo>
                  <a:pt x="2743212" y="0"/>
                </a:lnTo>
                <a:lnTo>
                  <a:pt x="1408188" y="0"/>
                </a:lnTo>
                <a:lnTo>
                  <a:pt x="1405140" y="1524"/>
                </a:lnTo>
                <a:lnTo>
                  <a:pt x="1403616" y="4572"/>
                </a:lnTo>
                <a:lnTo>
                  <a:pt x="1403616" y="233172"/>
                </a:lnTo>
                <a:lnTo>
                  <a:pt x="1412760" y="233172"/>
                </a:lnTo>
                <a:lnTo>
                  <a:pt x="1412760" y="9144"/>
                </a:lnTo>
                <a:lnTo>
                  <a:pt x="2738640" y="9144"/>
                </a:lnTo>
                <a:lnTo>
                  <a:pt x="2738640" y="1190244"/>
                </a:lnTo>
                <a:lnTo>
                  <a:pt x="2740164" y="1194816"/>
                </a:lnTo>
                <a:lnTo>
                  <a:pt x="2743212" y="1196340"/>
                </a:lnTo>
                <a:lnTo>
                  <a:pt x="3308070" y="1196340"/>
                </a:lnTo>
                <a:lnTo>
                  <a:pt x="3247656" y="1231392"/>
                </a:lnTo>
                <a:lnTo>
                  <a:pt x="3244608" y="1234440"/>
                </a:lnTo>
                <a:lnTo>
                  <a:pt x="3244608" y="1237488"/>
                </a:lnTo>
                <a:lnTo>
                  <a:pt x="3247656" y="1240536"/>
                </a:lnTo>
                <a:lnTo>
                  <a:pt x="3252228" y="1239012"/>
                </a:lnTo>
                <a:lnTo>
                  <a:pt x="3324237" y="1196340"/>
                </a:lnTo>
                <a:lnTo>
                  <a:pt x="3325380" y="1196340"/>
                </a:lnTo>
                <a:lnTo>
                  <a:pt x="3325380" y="1195654"/>
                </a:lnTo>
                <a:lnTo>
                  <a:pt x="3334524" y="1190244"/>
                </a:lnTo>
                <a:close/>
              </a:path>
              <a:path w="5457825" h="4399915">
                <a:moveTo>
                  <a:pt x="4424184" y="3006839"/>
                </a:moveTo>
                <a:lnTo>
                  <a:pt x="4422660" y="3002267"/>
                </a:lnTo>
                <a:lnTo>
                  <a:pt x="4419612" y="3000743"/>
                </a:lnTo>
                <a:lnTo>
                  <a:pt x="1495056" y="3000743"/>
                </a:lnTo>
                <a:lnTo>
                  <a:pt x="1492008" y="3002267"/>
                </a:lnTo>
                <a:lnTo>
                  <a:pt x="1490484" y="3006839"/>
                </a:lnTo>
                <a:lnTo>
                  <a:pt x="1490484" y="3205962"/>
                </a:lnTo>
                <a:lnTo>
                  <a:pt x="1455432" y="3145523"/>
                </a:lnTo>
                <a:lnTo>
                  <a:pt x="1452384" y="3143999"/>
                </a:lnTo>
                <a:lnTo>
                  <a:pt x="1447800" y="3143999"/>
                </a:lnTo>
                <a:lnTo>
                  <a:pt x="1446276" y="3147047"/>
                </a:lnTo>
                <a:lnTo>
                  <a:pt x="1446276" y="3150095"/>
                </a:lnTo>
                <a:lnTo>
                  <a:pt x="1495056" y="3233915"/>
                </a:lnTo>
                <a:lnTo>
                  <a:pt x="1500365" y="3224771"/>
                </a:lnTo>
                <a:lnTo>
                  <a:pt x="1543824" y="3150095"/>
                </a:lnTo>
                <a:lnTo>
                  <a:pt x="1543824" y="3147047"/>
                </a:lnTo>
                <a:lnTo>
                  <a:pt x="1542300" y="3143999"/>
                </a:lnTo>
                <a:lnTo>
                  <a:pt x="1537716" y="3143999"/>
                </a:lnTo>
                <a:lnTo>
                  <a:pt x="1536192" y="3145523"/>
                </a:lnTo>
                <a:lnTo>
                  <a:pt x="1499616" y="3206483"/>
                </a:lnTo>
                <a:lnTo>
                  <a:pt x="1499616" y="3011411"/>
                </a:lnTo>
                <a:lnTo>
                  <a:pt x="4415040" y="3011411"/>
                </a:lnTo>
                <a:lnTo>
                  <a:pt x="4415040" y="3244583"/>
                </a:lnTo>
                <a:lnTo>
                  <a:pt x="4424184" y="3244583"/>
                </a:lnTo>
                <a:lnTo>
                  <a:pt x="4424184" y="3011411"/>
                </a:lnTo>
                <a:lnTo>
                  <a:pt x="4424184" y="3006839"/>
                </a:lnTo>
                <a:close/>
              </a:path>
              <a:path w="5457825" h="4399915">
                <a:moveTo>
                  <a:pt x="5457456" y="1190231"/>
                </a:moveTo>
                <a:lnTo>
                  <a:pt x="5455932" y="1187183"/>
                </a:lnTo>
                <a:lnTo>
                  <a:pt x="5452884" y="1185659"/>
                </a:lnTo>
                <a:lnTo>
                  <a:pt x="4815852" y="1185659"/>
                </a:lnTo>
                <a:lnTo>
                  <a:pt x="4815852" y="1196327"/>
                </a:lnTo>
                <a:lnTo>
                  <a:pt x="5448312" y="1196327"/>
                </a:lnTo>
                <a:lnTo>
                  <a:pt x="5448312" y="4344911"/>
                </a:lnTo>
                <a:lnTo>
                  <a:pt x="5252237" y="4344911"/>
                </a:lnTo>
                <a:lnTo>
                  <a:pt x="5312676" y="4309859"/>
                </a:lnTo>
                <a:lnTo>
                  <a:pt x="5314200" y="4306811"/>
                </a:lnTo>
                <a:lnTo>
                  <a:pt x="5314200" y="4303763"/>
                </a:lnTo>
                <a:lnTo>
                  <a:pt x="5311152" y="4300728"/>
                </a:lnTo>
                <a:lnTo>
                  <a:pt x="5308104" y="4302252"/>
                </a:lnTo>
                <a:lnTo>
                  <a:pt x="5224284" y="4349483"/>
                </a:lnTo>
                <a:lnTo>
                  <a:pt x="5308104" y="4398251"/>
                </a:lnTo>
                <a:lnTo>
                  <a:pt x="5311152" y="4399775"/>
                </a:lnTo>
                <a:lnTo>
                  <a:pt x="5314200" y="4396727"/>
                </a:lnTo>
                <a:lnTo>
                  <a:pt x="5314200" y="4393679"/>
                </a:lnTo>
                <a:lnTo>
                  <a:pt x="5312676" y="4390644"/>
                </a:lnTo>
                <a:lnTo>
                  <a:pt x="5249608" y="4354068"/>
                </a:lnTo>
                <a:lnTo>
                  <a:pt x="5455932" y="4354068"/>
                </a:lnTo>
                <a:lnTo>
                  <a:pt x="5457456" y="4349483"/>
                </a:lnTo>
                <a:lnTo>
                  <a:pt x="5457456" y="4344911"/>
                </a:lnTo>
                <a:lnTo>
                  <a:pt x="5457456" y="1196327"/>
                </a:lnTo>
                <a:lnTo>
                  <a:pt x="5457456" y="1190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50217" y="3649469"/>
            <a:ext cx="1362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sng" spc="-375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P</a:t>
            </a:r>
            <a:r>
              <a:rPr sz="3200" b="1" u="sng" spc="-225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r</a:t>
            </a:r>
            <a:r>
              <a:rPr sz="3200" b="1" u="sng" spc="-355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opo</a:t>
            </a:r>
            <a:r>
              <a:rPr sz="3200" b="1" u="sng" spc="-310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s</a:t>
            </a:r>
            <a:r>
              <a:rPr sz="3200" b="1" u="sng" spc="-320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6393" y="3649469"/>
            <a:ext cx="7302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sng" spc="-375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P</a:t>
            </a:r>
            <a:r>
              <a:rPr sz="3200" b="1" u="sng" spc="-155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l</a:t>
            </a:r>
            <a:r>
              <a:rPr sz="3200" b="1" u="sng" spc="-340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a</a:t>
            </a:r>
            <a:r>
              <a:rPr sz="3200" b="1" u="sng" spc="-350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4025" y="6599947"/>
            <a:ext cx="7677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sng" spc="-425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D</a:t>
            </a:r>
            <a:r>
              <a:rPr sz="3200" b="1" u="sng" spc="-350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o</a:t>
            </a:r>
            <a:r>
              <a:rPr sz="3200" b="1" u="sng" spc="-160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 </a:t>
            </a:r>
            <a:r>
              <a:rPr sz="3200" b="1" u="sng" spc="-155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i</a:t>
            </a:r>
            <a:r>
              <a:rPr sz="3200" b="1" u="sng" spc="-195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10893" y="6619816"/>
            <a:ext cx="11010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sng" spc="-425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R</a:t>
            </a:r>
            <a:r>
              <a:rPr sz="3200" b="1" u="sng" spc="-310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e</a:t>
            </a:r>
            <a:r>
              <a:rPr sz="3200" b="1" u="sng" spc="-355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po</a:t>
            </a:r>
            <a:r>
              <a:rPr sz="3200" b="1" u="sng" spc="-225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r</a:t>
            </a:r>
            <a:r>
              <a:rPr sz="3200" b="1" u="sng" spc="-195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4463" y="1560576"/>
            <a:ext cx="7862570" cy="5087620"/>
            <a:chOff x="664463" y="1560576"/>
            <a:chExt cx="7862570" cy="508762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035" y="1562100"/>
              <a:ext cx="2843783" cy="368045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69035" y="1565148"/>
              <a:ext cx="2845435" cy="3676015"/>
            </a:xfrm>
            <a:custGeom>
              <a:avLst/>
              <a:gdLst/>
              <a:ahLst/>
              <a:cxnLst/>
              <a:rect l="l" t="t" r="r" b="b"/>
              <a:pathLst>
                <a:path w="2845435" h="3676015">
                  <a:moveTo>
                    <a:pt x="0" y="0"/>
                  </a:moveTo>
                  <a:lnTo>
                    <a:pt x="2845307" y="0"/>
                  </a:lnTo>
                  <a:lnTo>
                    <a:pt x="2845307" y="3675887"/>
                  </a:lnTo>
                  <a:lnTo>
                    <a:pt x="0" y="3675887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818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69252" y="4757927"/>
              <a:ext cx="1553210" cy="1885314"/>
            </a:xfrm>
            <a:custGeom>
              <a:avLst/>
              <a:gdLst/>
              <a:ahLst/>
              <a:cxnLst/>
              <a:rect l="l" t="t" r="r" b="b"/>
              <a:pathLst>
                <a:path w="1553209" h="1885315">
                  <a:moveTo>
                    <a:pt x="0" y="0"/>
                  </a:moveTo>
                  <a:lnTo>
                    <a:pt x="1552955" y="0"/>
                  </a:lnTo>
                  <a:lnTo>
                    <a:pt x="1552955" y="1885188"/>
                  </a:lnTo>
                  <a:lnTo>
                    <a:pt x="0" y="188518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083" y="4934711"/>
              <a:ext cx="982980" cy="1531620"/>
            </a:xfrm>
            <a:custGeom>
              <a:avLst/>
              <a:gdLst/>
              <a:ahLst/>
              <a:cxnLst/>
              <a:rect l="l" t="t" r="r" b="b"/>
              <a:pathLst>
                <a:path w="982979" h="1531620">
                  <a:moveTo>
                    <a:pt x="982980" y="1531620"/>
                  </a:moveTo>
                  <a:lnTo>
                    <a:pt x="455676" y="1057656"/>
                  </a:lnTo>
                  <a:lnTo>
                    <a:pt x="556260" y="992124"/>
                  </a:lnTo>
                  <a:lnTo>
                    <a:pt x="228600" y="688847"/>
                  </a:lnTo>
                  <a:lnTo>
                    <a:pt x="345948" y="594360"/>
                  </a:lnTo>
                  <a:lnTo>
                    <a:pt x="0" y="275843"/>
                  </a:lnTo>
                  <a:lnTo>
                    <a:pt x="385572" y="0"/>
                  </a:lnTo>
                  <a:lnTo>
                    <a:pt x="585215" y="431291"/>
                  </a:lnTo>
                  <a:lnTo>
                    <a:pt x="502920" y="481584"/>
                  </a:lnTo>
                  <a:lnTo>
                    <a:pt x="754380" y="851916"/>
                  </a:lnTo>
                  <a:lnTo>
                    <a:pt x="672084" y="912875"/>
                  </a:lnTo>
                  <a:lnTo>
                    <a:pt x="982980" y="1531620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49083" y="4934711"/>
              <a:ext cx="982980" cy="1531620"/>
            </a:xfrm>
            <a:custGeom>
              <a:avLst/>
              <a:gdLst/>
              <a:ahLst/>
              <a:cxnLst/>
              <a:rect l="l" t="t" r="r" b="b"/>
              <a:pathLst>
                <a:path w="982979" h="1531620">
                  <a:moveTo>
                    <a:pt x="385572" y="0"/>
                  </a:moveTo>
                  <a:lnTo>
                    <a:pt x="585215" y="431291"/>
                  </a:lnTo>
                  <a:lnTo>
                    <a:pt x="502920" y="481584"/>
                  </a:lnTo>
                  <a:lnTo>
                    <a:pt x="754380" y="851916"/>
                  </a:lnTo>
                  <a:lnTo>
                    <a:pt x="672084" y="912875"/>
                  </a:lnTo>
                  <a:lnTo>
                    <a:pt x="982980" y="1531620"/>
                  </a:lnTo>
                  <a:lnTo>
                    <a:pt x="455676" y="1057656"/>
                  </a:lnTo>
                  <a:lnTo>
                    <a:pt x="556260" y="992124"/>
                  </a:lnTo>
                  <a:lnTo>
                    <a:pt x="228600" y="688847"/>
                  </a:lnTo>
                  <a:lnTo>
                    <a:pt x="345948" y="594360"/>
                  </a:lnTo>
                  <a:lnTo>
                    <a:pt x="0" y="275843"/>
                  </a:lnTo>
                  <a:lnTo>
                    <a:pt x="385572" y="0"/>
                  </a:lnTo>
                  <a:close/>
                </a:path>
              </a:pathLst>
            </a:custGeom>
            <a:ln w="38100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79208" y="4924044"/>
              <a:ext cx="982980" cy="1533525"/>
            </a:xfrm>
            <a:custGeom>
              <a:avLst/>
              <a:gdLst/>
              <a:ahLst/>
              <a:cxnLst/>
              <a:rect l="l" t="t" r="r" b="b"/>
              <a:pathLst>
                <a:path w="982979" h="1533525">
                  <a:moveTo>
                    <a:pt x="0" y="1533144"/>
                  </a:moveTo>
                  <a:lnTo>
                    <a:pt x="310896" y="914400"/>
                  </a:lnTo>
                  <a:lnTo>
                    <a:pt x="228599" y="851916"/>
                  </a:lnTo>
                  <a:lnTo>
                    <a:pt x="480060" y="483108"/>
                  </a:lnTo>
                  <a:lnTo>
                    <a:pt x="397764" y="431291"/>
                  </a:lnTo>
                  <a:lnTo>
                    <a:pt x="597408" y="0"/>
                  </a:lnTo>
                  <a:lnTo>
                    <a:pt x="982980" y="275843"/>
                  </a:lnTo>
                  <a:lnTo>
                    <a:pt x="637032" y="595884"/>
                  </a:lnTo>
                  <a:lnTo>
                    <a:pt x="754380" y="688847"/>
                  </a:lnTo>
                  <a:lnTo>
                    <a:pt x="426720" y="992124"/>
                  </a:lnTo>
                  <a:lnTo>
                    <a:pt x="527304" y="1059179"/>
                  </a:lnTo>
                  <a:lnTo>
                    <a:pt x="0" y="1533144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79208" y="4924044"/>
              <a:ext cx="982980" cy="1533525"/>
            </a:xfrm>
            <a:custGeom>
              <a:avLst/>
              <a:gdLst/>
              <a:ahLst/>
              <a:cxnLst/>
              <a:rect l="l" t="t" r="r" b="b"/>
              <a:pathLst>
                <a:path w="982979" h="1533525">
                  <a:moveTo>
                    <a:pt x="597408" y="0"/>
                  </a:moveTo>
                  <a:lnTo>
                    <a:pt x="397764" y="431291"/>
                  </a:lnTo>
                  <a:lnTo>
                    <a:pt x="480060" y="483108"/>
                  </a:lnTo>
                  <a:lnTo>
                    <a:pt x="228599" y="851916"/>
                  </a:lnTo>
                  <a:lnTo>
                    <a:pt x="310896" y="914400"/>
                  </a:lnTo>
                  <a:lnTo>
                    <a:pt x="0" y="1533144"/>
                  </a:lnTo>
                  <a:lnTo>
                    <a:pt x="527304" y="1059179"/>
                  </a:lnTo>
                  <a:lnTo>
                    <a:pt x="426720" y="992124"/>
                  </a:lnTo>
                  <a:lnTo>
                    <a:pt x="754380" y="688847"/>
                  </a:lnTo>
                  <a:lnTo>
                    <a:pt x="637032" y="595884"/>
                  </a:lnTo>
                  <a:lnTo>
                    <a:pt x="982980" y="275843"/>
                  </a:lnTo>
                  <a:lnTo>
                    <a:pt x="597408" y="0"/>
                  </a:lnTo>
                  <a:close/>
                </a:path>
              </a:pathLst>
            </a:custGeom>
            <a:ln w="38100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9080" y="1719071"/>
              <a:ext cx="1516379" cy="196291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064508" y="1712975"/>
              <a:ext cx="1525905" cy="1973580"/>
            </a:xfrm>
            <a:custGeom>
              <a:avLst/>
              <a:gdLst/>
              <a:ahLst/>
              <a:cxnLst/>
              <a:rect l="l" t="t" r="r" b="b"/>
              <a:pathLst>
                <a:path w="1525904" h="1973579">
                  <a:moveTo>
                    <a:pt x="0" y="0"/>
                  </a:moveTo>
                  <a:lnTo>
                    <a:pt x="1525524" y="0"/>
                  </a:lnTo>
                  <a:lnTo>
                    <a:pt x="1525524" y="1973580"/>
                  </a:lnTo>
                  <a:lnTo>
                    <a:pt x="0" y="19735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818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4931" y="1723644"/>
              <a:ext cx="1519428" cy="196443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690360" y="1719071"/>
              <a:ext cx="1529080" cy="1973580"/>
            </a:xfrm>
            <a:custGeom>
              <a:avLst/>
              <a:gdLst/>
              <a:ahLst/>
              <a:cxnLst/>
              <a:rect l="l" t="t" r="r" b="b"/>
              <a:pathLst>
                <a:path w="1529079" h="1973579">
                  <a:moveTo>
                    <a:pt x="0" y="0"/>
                  </a:moveTo>
                  <a:lnTo>
                    <a:pt x="1528571" y="0"/>
                  </a:lnTo>
                  <a:lnTo>
                    <a:pt x="1528571" y="1973579"/>
                  </a:lnTo>
                  <a:lnTo>
                    <a:pt x="0" y="1973579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818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3172" y="4722876"/>
              <a:ext cx="1427987" cy="185013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037075" y="4718303"/>
              <a:ext cx="1438910" cy="1859280"/>
            </a:xfrm>
            <a:custGeom>
              <a:avLst/>
              <a:gdLst/>
              <a:ahLst/>
              <a:cxnLst/>
              <a:rect l="l" t="t" r="r" b="b"/>
              <a:pathLst>
                <a:path w="1438910" h="1859279">
                  <a:moveTo>
                    <a:pt x="0" y="0"/>
                  </a:moveTo>
                  <a:lnTo>
                    <a:pt x="1438656" y="0"/>
                  </a:lnTo>
                  <a:lnTo>
                    <a:pt x="1438656" y="1859280"/>
                  </a:lnTo>
                  <a:lnTo>
                    <a:pt x="0" y="18592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818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5900" y="1786127"/>
            <a:ext cx="3816350" cy="142494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155575" rIns="0" bIns="0" rtlCol="0">
            <a:spAutoFit/>
          </a:bodyPr>
          <a:lstStyle/>
          <a:p>
            <a:pPr marL="255904" marR="247650" algn="ctr">
              <a:lnSpc>
                <a:spcPct val="100000"/>
              </a:lnSpc>
              <a:spcBef>
                <a:spcPts val="1225"/>
              </a:spcBef>
            </a:pPr>
            <a:r>
              <a:rPr sz="2400" b="1" spc="-5" dirty="0">
                <a:solidFill>
                  <a:srgbClr val="000077"/>
                </a:solidFill>
                <a:latin typeface="Arial"/>
                <a:cs typeface="Arial"/>
              </a:rPr>
              <a:t>Important “Message </a:t>
            </a:r>
            <a:r>
              <a:rPr sz="2400" b="1" spc="5" dirty="0">
                <a:solidFill>
                  <a:srgbClr val="000077"/>
                </a:solidFill>
                <a:latin typeface="Arial"/>
                <a:cs typeface="Arial"/>
              </a:rPr>
              <a:t>to </a:t>
            </a:r>
            <a:r>
              <a:rPr sz="2400" b="1" spc="-65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77"/>
                </a:solidFill>
                <a:latin typeface="Arial"/>
                <a:cs typeface="Arial"/>
              </a:rPr>
              <a:t>Scouts </a:t>
            </a:r>
            <a:r>
              <a:rPr sz="2400" b="1" spc="-10" dirty="0">
                <a:solidFill>
                  <a:srgbClr val="000077"/>
                </a:solidFill>
                <a:latin typeface="Arial"/>
                <a:cs typeface="Arial"/>
              </a:rPr>
              <a:t>and </a:t>
            </a:r>
            <a:r>
              <a:rPr sz="2400" b="1" spc="-5" dirty="0">
                <a:solidFill>
                  <a:srgbClr val="000077"/>
                </a:solidFill>
                <a:latin typeface="Arial"/>
                <a:cs typeface="Arial"/>
              </a:rPr>
              <a:t>Parents or </a:t>
            </a:r>
            <a:r>
              <a:rPr sz="2400" b="1" spc="-65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77"/>
                </a:solidFill>
                <a:latin typeface="Arial"/>
                <a:cs typeface="Arial"/>
              </a:rPr>
              <a:t>Guardians”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5376" y="3438144"/>
            <a:ext cx="3057525" cy="236855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23189" marR="115570" indent="635" algn="ctr">
              <a:lnSpc>
                <a:spcPct val="100000"/>
              </a:lnSpc>
              <a:spcBef>
                <a:spcPts val="610"/>
              </a:spcBef>
            </a:pPr>
            <a:r>
              <a:rPr sz="2400" b="1" dirty="0">
                <a:solidFill>
                  <a:srgbClr val="000077"/>
                </a:solidFill>
                <a:latin typeface="Arial"/>
                <a:cs typeface="Arial"/>
              </a:rPr>
              <a:t>Clarifies what </a:t>
            </a:r>
            <a:r>
              <a:rPr sz="2400" b="1" spc="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77"/>
                </a:solidFill>
                <a:latin typeface="Arial"/>
                <a:cs typeface="Arial"/>
              </a:rPr>
              <a:t>Scouts</a:t>
            </a:r>
            <a:r>
              <a:rPr sz="24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77"/>
                </a:solidFill>
                <a:latin typeface="Arial"/>
                <a:cs typeface="Arial"/>
              </a:rPr>
              <a:t>are </a:t>
            </a:r>
            <a:r>
              <a:rPr sz="2400" b="1" spc="-5" dirty="0">
                <a:solidFill>
                  <a:srgbClr val="000077"/>
                </a:solidFill>
                <a:latin typeface="Arial"/>
                <a:cs typeface="Arial"/>
              </a:rPr>
              <a:t> expected to </a:t>
            </a:r>
            <a:r>
              <a:rPr sz="2400" b="1" spc="10" dirty="0">
                <a:solidFill>
                  <a:srgbClr val="000077"/>
                </a:solidFill>
                <a:latin typeface="Arial"/>
                <a:cs typeface="Arial"/>
              </a:rPr>
              <a:t>do </a:t>
            </a:r>
            <a:r>
              <a:rPr sz="2400" b="1" dirty="0">
                <a:solidFill>
                  <a:srgbClr val="000077"/>
                </a:solidFill>
                <a:latin typeface="Arial"/>
                <a:cs typeface="Arial"/>
              </a:rPr>
              <a:t>&amp; </a:t>
            </a:r>
            <a:r>
              <a:rPr sz="2400" b="1" spc="5" dirty="0">
                <a:solidFill>
                  <a:srgbClr val="000077"/>
                </a:solidFill>
                <a:latin typeface="Arial"/>
                <a:cs typeface="Arial"/>
              </a:rPr>
              <a:t> what</a:t>
            </a:r>
            <a:r>
              <a:rPr sz="2400" b="1" spc="18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77"/>
                </a:solidFill>
                <a:latin typeface="Arial"/>
                <a:cs typeface="Arial"/>
              </a:rPr>
              <a:t>Scouts </a:t>
            </a:r>
            <a:r>
              <a:rPr sz="24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77"/>
                </a:solidFill>
                <a:latin typeface="Arial"/>
                <a:cs typeface="Arial"/>
              </a:rPr>
              <a:t>should</a:t>
            </a:r>
            <a:r>
              <a:rPr sz="2400" b="1" spc="-7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77"/>
                </a:solidFill>
                <a:latin typeface="Arial"/>
                <a:cs typeface="Arial"/>
              </a:rPr>
              <a:t>expect</a:t>
            </a:r>
            <a:r>
              <a:rPr sz="24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77"/>
                </a:solidFill>
                <a:latin typeface="Arial"/>
                <a:cs typeface="Arial"/>
              </a:rPr>
              <a:t>from </a:t>
            </a:r>
            <a:r>
              <a:rPr sz="2400" b="1" spc="-65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77"/>
                </a:solidFill>
                <a:latin typeface="Arial"/>
                <a:cs typeface="Arial"/>
              </a:rPr>
              <a:t>Adult</a:t>
            </a:r>
            <a:r>
              <a:rPr sz="2400" b="1" spc="-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77"/>
                </a:solidFill>
                <a:latin typeface="Arial"/>
                <a:cs typeface="Arial"/>
              </a:rPr>
              <a:t>Leaders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97174" y="842207"/>
            <a:ext cx="5667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Clarifying</a:t>
            </a:r>
            <a:r>
              <a:rPr sz="4000" spc="-65" dirty="0"/>
              <a:t> </a:t>
            </a:r>
            <a:r>
              <a:rPr sz="4000" spc="-5" dirty="0"/>
              <a:t>Expectations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6355079" y="6094476"/>
            <a:ext cx="1905000" cy="459105"/>
          </a:xfrm>
          <a:prstGeom prst="rect">
            <a:avLst/>
          </a:prstGeom>
          <a:ln w="9144">
            <a:solidFill>
              <a:srgbClr val="000066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61645">
              <a:lnSpc>
                <a:spcPct val="100000"/>
              </a:lnSpc>
              <a:spcBef>
                <a:spcPts val="300"/>
              </a:spcBef>
            </a:pPr>
            <a:r>
              <a:rPr sz="2400" b="1" spc="-5" dirty="0">
                <a:solidFill>
                  <a:srgbClr val="000077"/>
                </a:solidFill>
                <a:latin typeface="Arial"/>
                <a:cs typeface="Arial"/>
              </a:rPr>
              <a:t>Page</a:t>
            </a:r>
            <a:r>
              <a:rPr sz="2400" b="1" spc="-6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77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39367" y="1680972"/>
            <a:ext cx="4000500" cy="5165090"/>
            <a:chOff x="1039367" y="1680972"/>
            <a:chExt cx="4000500" cy="51650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8511" y="1690115"/>
              <a:ext cx="3980687" cy="51465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43939" y="1685544"/>
              <a:ext cx="3991610" cy="5156200"/>
            </a:xfrm>
            <a:custGeom>
              <a:avLst/>
              <a:gdLst/>
              <a:ahLst/>
              <a:cxnLst/>
              <a:rect l="l" t="t" r="r" b="b"/>
              <a:pathLst>
                <a:path w="3991610" h="5156200">
                  <a:moveTo>
                    <a:pt x="0" y="0"/>
                  </a:moveTo>
                  <a:lnTo>
                    <a:pt x="3991356" y="0"/>
                  </a:lnTo>
                  <a:lnTo>
                    <a:pt x="3991356" y="5155691"/>
                  </a:lnTo>
                  <a:lnTo>
                    <a:pt x="0" y="515569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15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2416" y="1127171"/>
            <a:ext cx="599376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Notes</a:t>
            </a:r>
            <a:r>
              <a:rPr spc="5" dirty="0"/>
              <a:t> </a:t>
            </a:r>
            <a:r>
              <a:rPr spc="-5" dirty="0"/>
              <a:t>on</a:t>
            </a:r>
            <a:r>
              <a:rPr spc="-15" dirty="0"/>
              <a:t> </a:t>
            </a:r>
            <a:r>
              <a:rPr spc="-10" dirty="0"/>
              <a:t>Risk</a:t>
            </a:r>
            <a:r>
              <a:rPr spc="-30" dirty="0"/>
              <a:t> </a:t>
            </a:r>
            <a:r>
              <a:rPr spc="-5" dirty="0"/>
              <a:t>Management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400" dirty="0"/>
              <a:t>(Page</a:t>
            </a:r>
            <a:r>
              <a:rPr sz="2400" spc="-55" dirty="0"/>
              <a:t> </a:t>
            </a:r>
            <a:r>
              <a:rPr sz="2400" spc="-10" dirty="0"/>
              <a:t>5)</a:t>
            </a: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2440874"/>
            <a:ext cx="7620000" cy="321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3939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Eagle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Projects</a:t>
            </a:r>
            <a:r>
              <a:rPr sz="24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are</a:t>
            </a:r>
            <a:r>
              <a:rPr sz="24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u="sng" cap="all" spc="-5" dirty="0">
                <a:solidFill>
                  <a:srgbClr val="000066"/>
                </a:solidFill>
                <a:latin typeface="Arial"/>
                <a:cs typeface="Arial"/>
              </a:rPr>
              <a:t>Scout activities</a:t>
            </a:r>
            <a:r>
              <a:rPr sz="2400" b="1" u="sng" cap="all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subject </a:t>
            </a:r>
            <a:r>
              <a:rPr sz="2400" b="1" spc="5" dirty="0">
                <a:solidFill>
                  <a:srgbClr val="000066"/>
                </a:solidFill>
                <a:latin typeface="Arial"/>
                <a:cs typeface="Arial"/>
              </a:rPr>
              <a:t>to </a:t>
            </a:r>
            <a:r>
              <a:rPr sz="2400" b="1" spc="-6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normal</a:t>
            </a:r>
            <a:r>
              <a:rPr sz="24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BSA</a:t>
            </a:r>
            <a:r>
              <a:rPr sz="2400" b="1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policies</a:t>
            </a:r>
            <a:r>
              <a:rPr sz="2400" b="1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and</a:t>
            </a:r>
            <a:r>
              <a:rPr sz="24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procedures.</a:t>
            </a:r>
            <a:endParaRPr sz="2400" dirty="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u="sng" cap="all" spc="-5" dirty="0">
                <a:solidFill>
                  <a:srgbClr val="000066"/>
                </a:solidFill>
                <a:latin typeface="Arial"/>
                <a:cs typeface="Arial"/>
              </a:rPr>
              <a:t>Units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must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assure that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projects are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conducted </a:t>
            </a:r>
            <a:r>
              <a:rPr sz="2400" b="1" spc="-6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safely</a:t>
            </a:r>
            <a:r>
              <a:rPr sz="24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and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standard</a:t>
            </a:r>
            <a:r>
              <a:rPr sz="24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practices</a:t>
            </a:r>
            <a:r>
              <a:rPr sz="24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for</a:t>
            </a:r>
            <a:r>
              <a:rPr sz="24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Youth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Protection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and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Two-Deep Leadership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are </a:t>
            </a:r>
            <a:r>
              <a:rPr sz="24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followed.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“</a:t>
            </a:r>
            <a:r>
              <a:rPr sz="2400" b="1" i="1" spc="-5" dirty="0">
                <a:solidFill>
                  <a:srgbClr val="000066"/>
                </a:solidFill>
                <a:latin typeface="Arial"/>
                <a:cs typeface="Arial"/>
              </a:rPr>
              <a:t>Guide</a:t>
            </a:r>
            <a:r>
              <a:rPr sz="2400" b="1" i="1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i="1" spc="5" dirty="0">
                <a:solidFill>
                  <a:srgbClr val="000066"/>
                </a:solidFill>
                <a:latin typeface="Arial"/>
                <a:cs typeface="Arial"/>
              </a:rPr>
              <a:t>to</a:t>
            </a:r>
            <a:r>
              <a:rPr sz="2400" b="1" i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0066"/>
                </a:solidFill>
                <a:latin typeface="Arial"/>
                <a:cs typeface="Arial"/>
              </a:rPr>
              <a:t>Safe</a:t>
            </a:r>
            <a:r>
              <a:rPr sz="2400" b="1" i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0066"/>
                </a:solidFill>
                <a:latin typeface="Arial"/>
                <a:cs typeface="Arial"/>
              </a:rPr>
              <a:t>Scouting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”</a:t>
            </a:r>
            <a:r>
              <a:rPr sz="24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applies.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9144000" cy="6093976"/>
          </a:xfrm>
        </p:spPr>
        <p:txBody>
          <a:bodyPr/>
          <a:lstStyle/>
          <a:p>
            <a:pPr algn="ctr"/>
            <a:r>
              <a:rPr lang="en-US" i="1" spc="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Eagle Project Guide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Bear ( David Bowery )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BsaEagleProject@Cox.net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918-857-3561 Cell</a:t>
            </a:r>
            <a:b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918-838-4238 Land</a:t>
            </a:r>
            <a:b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BsaEagleProject.ORG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4452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3793" y="840720"/>
            <a:ext cx="4173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Track </a:t>
            </a:r>
            <a:r>
              <a:rPr sz="4000" spc="-15" dirty="0"/>
              <a:t>Your</a:t>
            </a:r>
            <a:r>
              <a:rPr sz="4000" spc="-20" dirty="0"/>
              <a:t> </a:t>
            </a:r>
            <a:r>
              <a:rPr sz="4000" dirty="0"/>
              <a:t>Time!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5801" y="1650003"/>
            <a:ext cx="7162165" cy="451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98107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u="sng" spc="-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All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time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spent on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your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project should be </a:t>
            </a:r>
            <a:r>
              <a:rPr sz="2400" b="1" spc="-6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tracked</a:t>
            </a:r>
            <a:r>
              <a:rPr sz="2400" b="1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and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reported!</a:t>
            </a:r>
            <a:endParaRPr sz="2400">
              <a:latin typeface="Arial"/>
              <a:cs typeface="Arial"/>
            </a:endParaRPr>
          </a:p>
          <a:p>
            <a:pPr marL="354965" marR="10922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  <a:tab pos="2437130" algn="l"/>
              </a:tabLst>
            </a:pP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Use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a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notebook or computer spreadsheet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as a </a:t>
            </a:r>
            <a:r>
              <a:rPr sz="2400" b="1" spc="-6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project</a:t>
            </a:r>
            <a:r>
              <a:rPr sz="24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diary.	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Record:</a:t>
            </a:r>
            <a:endParaRPr sz="2400">
              <a:latin typeface="Arial"/>
              <a:cs typeface="Arial"/>
            </a:endParaRPr>
          </a:p>
          <a:p>
            <a:pPr marL="756285" marR="122555" lvl="1" indent="-28702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Date,</a:t>
            </a:r>
            <a:r>
              <a:rPr sz="2000" b="1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start</a:t>
            </a:r>
            <a:r>
              <a:rPr sz="2000" b="1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and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 stop</a:t>
            </a:r>
            <a:r>
              <a:rPr sz="20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time,</a:t>
            </a:r>
            <a:r>
              <a:rPr sz="2000" b="1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elapsed</a:t>
            </a:r>
            <a:r>
              <a:rPr sz="20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time</a:t>
            </a:r>
            <a:r>
              <a:rPr sz="2000" b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and</a:t>
            </a:r>
            <a:r>
              <a:rPr sz="20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describe </a:t>
            </a:r>
            <a:r>
              <a:rPr sz="2000" b="1" spc="-5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0066"/>
                </a:solidFill>
                <a:latin typeface="Arial"/>
                <a:cs typeface="Arial"/>
              </a:rPr>
              <a:t>what</a:t>
            </a:r>
            <a:r>
              <a:rPr sz="2000" b="1" spc="-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you</a:t>
            </a:r>
            <a:r>
              <a:rPr sz="2000" b="1" spc="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did.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Include:</a:t>
            </a:r>
            <a:endParaRPr sz="2400">
              <a:latin typeface="Arial"/>
              <a:cs typeface="Arial"/>
            </a:endParaRPr>
          </a:p>
          <a:p>
            <a:pPr marL="756285" marR="330835" lvl="1" indent="-28702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Time spent on research, discussions, phone calls, </a:t>
            </a:r>
            <a:r>
              <a:rPr sz="2000" b="1" spc="-5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Workbook</a:t>
            </a:r>
            <a:r>
              <a:rPr sz="2000" b="1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entries.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Time spent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preparing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for</a:t>
            </a:r>
            <a:r>
              <a:rPr sz="2000" b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and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conducting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0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project.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Time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of</a:t>
            </a:r>
            <a:r>
              <a:rPr sz="2000" b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others</a:t>
            </a:r>
            <a:r>
              <a:rPr sz="2000" b="1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0066"/>
                </a:solidFill>
                <a:latin typeface="Arial"/>
                <a:cs typeface="Arial"/>
              </a:rPr>
              <a:t>who</a:t>
            </a:r>
            <a:r>
              <a:rPr sz="2000" b="1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are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helping</a:t>
            </a:r>
            <a:r>
              <a:rPr sz="20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you.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It</a:t>
            </a:r>
            <a:r>
              <a:rPr sz="2400" b="1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all</a:t>
            </a:r>
            <a:r>
              <a:rPr sz="24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counts</a:t>
            </a:r>
            <a:r>
              <a:rPr sz="24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as</a:t>
            </a:r>
            <a:r>
              <a:rPr sz="24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project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time.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838200"/>
            <a:ext cx="4173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Track </a:t>
            </a:r>
            <a:r>
              <a:rPr sz="4000" spc="-15" dirty="0"/>
              <a:t>Your</a:t>
            </a:r>
            <a:r>
              <a:rPr sz="4000" spc="-20" dirty="0"/>
              <a:t> </a:t>
            </a:r>
            <a:r>
              <a:rPr sz="4000" dirty="0"/>
              <a:t>Time!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17</a:t>
            </a:r>
          </a:p>
        </p:txBody>
      </p:sp>
      <p:pic>
        <p:nvPicPr>
          <p:cNvPr id="5" name="Picture 4" descr="Report Page B.pdf (SECURED) - Adobe Acrobat Reader DC (32-bit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8001000" cy="43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55778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821436"/>
            <a:ext cx="9144000" cy="6494145"/>
            <a:chOff x="457200" y="821436"/>
            <a:chExt cx="9144000" cy="6494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1208" y="830580"/>
              <a:ext cx="4725924" cy="61127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26635" y="826008"/>
              <a:ext cx="4735195" cy="6122035"/>
            </a:xfrm>
            <a:custGeom>
              <a:avLst/>
              <a:gdLst/>
              <a:ahLst/>
              <a:cxnLst/>
              <a:rect l="l" t="t" r="r" b="b"/>
              <a:pathLst>
                <a:path w="4735195" h="6122034">
                  <a:moveTo>
                    <a:pt x="0" y="0"/>
                  </a:moveTo>
                  <a:lnTo>
                    <a:pt x="4735067" y="0"/>
                  </a:lnTo>
                  <a:lnTo>
                    <a:pt x="4735067" y="6121908"/>
                  </a:lnTo>
                  <a:lnTo>
                    <a:pt x="0" y="612190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8960" y="2855577"/>
            <a:ext cx="28733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5425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PROJECT </a:t>
            </a:r>
            <a:r>
              <a:rPr sz="4000" spc="-5" dirty="0"/>
              <a:t> </a:t>
            </a:r>
            <a:r>
              <a:rPr sz="4000" spc="5" dirty="0"/>
              <a:t>P</a:t>
            </a:r>
            <a:r>
              <a:rPr sz="4000" spc="-15" dirty="0"/>
              <a:t>R</a:t>
            </a:r>
            <a:r>
              <a:rPr sz="4000" dirty="0"/>
              <a:t>O</a:t>
            </a:r>
            <a:r>
              <a:rPr sz="4000" spc="-35" dirty="0"/>
              <a:t>P</a:t>
            </a:r>
            <a:r>
              <a:rPr sz="4000" dirty="0"/>
              <a:t>O</a:t>
            </a:r>
            <a:r>
              <a:rPr sz="4000" spc="5" dirty="0"/>
              <a:t>S</a:t>
            </a:r>
            <a:r>
              <a:rPr sz="4000" spc="-15" dirty="0"/>
              <a:t>A</a:t>
            </a:r>
            <a:r>
              <a:rPr sz="4000" spc="-5" dirty="0"/>
              <a:t>L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18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4915" y="3063239"/>
            <a:ext cx="3217545" cy="62801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580390" marR="255270" indent="-315595">
              <a:lnSpc>
                <a:spcPct val="100000"/>
              </a:lnSpc>
              <a:spcBef>
                <a:spcPts val="265"/>
              </a:spcBef>
            </a:pPr>
            <a:r>
              <a:rPr sz="1800" b="1" dirty="0">
                <a:latin typeface="Arial"/>
                <a:cs typeface="Arial"/>
              </a:rPr>
              <a:t>Note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Five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Tests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of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Acceptable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Project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04915" y="2334767"/>
            <a:ext cx="3217545" cy="49720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445"/>
              </a:spcBef>
            </a:pPr>
            <a:r>
              <a:rPr sz="2400" b="1" spc="-5" dirty="0">
                <a:solidFill>
                  <a:srgbClr val="000077"/>
                </a:solidFill>
                <a:latin typeface="Arial"/>
                <a:cs typeface="Arial"/>
              </a:rPr>
              <a:t>Must</a:t>
            </a:r>
            <a:r>
              <a:rPr sz="2400" b="1" spc="-3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77"/>
                </a:solidFill>
                <a:latin typeface="Arial"/>
                <a:cs typeface="Arial"/>
              </a:rPr>
              <a:t>Read</a:t>
            </a:r>
            <a:r>
              <a:rPr sz="2400" b="1" spc="-2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Carefully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2140" y="812096"/>
            <a:ext cx="7198359" cy="113982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  <a:tabLst>
                <a:tab pos="3428365" algn="l"/>
              </a:tabLst>
            </a:pPr>
            <a:r>
              <a:rPr spc="-5" dirty="0"/>
              <a:t>Proposal</a:t>
            </a:r>
            <a:r>
              <a:rPr spc="25" dirty="0"/>
              <a:t> </a:t>
            </a:r>
            <a:r>
              <a:rPr spc="-10" dirty="0"/>
              <a:t>Page	</a:t>
            </a:r>
            <a:r>
              <a:rPr dirty="0"/>
              <a:t>A</a:t>
            </a: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3200" spc="-5" dirty="0">
                <a:solidFill>
                  <a:srgbClr val="000077"/>
                </a:solidFill>
              </a:rPr>
              <a:t>Instructions</a:t>
            </a:r>
            <a:r>
              <a:rPr sz="3200" spc="-45" dirty="0">
                <a:solidFill>
                  <a:srgbClr val="000077"/>
                </a:solidFill>
              </a:rPr>
              <a:t> </a:t>
            </a:r>
            <a:r>
              <a:rPr sz="3200" spc="-5" dirty="0">
                <a:solidFill>
                  <a:srgbClr val="000077"/>
                </a:solidFill>
              </a:rPr>
              <a:t>for</a:t>
            </a:r>
            <a:r>
              <a:rPr sz="3200" spc="15" dirty="0">
                <a:solidFill>
                  <a:srgbClr val="000077"/>
                </a:solidFill>
              </a:rPr>
              <a:t> </a:t>
            </a:r>
            <a:r>
              <a:rPr sz="3200" spc="-5" dirty="0">
                <a:solidFill>
                  <a:srgbClr val="000077"/>
                </a:solidFill>
              </a:rPr>
              <a:t>Completing</a:t>
            </a:r>
            <a:r>
              <a:rPr sz="3200" spc="-25" dirty="0">
                <a:solidFill>
                  <a:srgbClr val="000077"/>
                </a:solidFill>
              </a:rPr>
              <a:t> </a:t>
            </a:r>
            <a:r>
              <a:rPr sz="3200" spc="-5" dirty="0">
                <a:solidFill>
                  <a:srgbClr val="000077"/>
                </a:solidFill>
              </a:rPr>
              <a:t>Proposal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5804915" y="3886200"/>
            <a:ext cx="3217545" cy="59753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443230" marR="179070" indent="-253365">
              <a:lnSpc>
                <a:spcPct val="100000"/>
              </a:lnSpc>
              <a:spcBef>
                <a:spcPts val="390"/>
              </a:spcBef>
            </a:pPr>
            <a:r>
              <a:rPr sz="1600" b="1" spc="-5" dirty="0">
                <a:latin typeface="Arial"/>
                <a:cs typeface="Arial"/>
              </a:rPr>
              <a:t>Understand </a:t>
            </a:r>
            <a:r>
              <a:rPr sz="1600" b="1" spc="-10" dirty="0">
                <a:latin typeface="Arial"/>
                <a:cs typeface="Arial"/>
              </a:rPr>
              <a:t>how </a:t>
            </a:r>
            <a:r>
              <a:rPr sz="1600" b="1" spc="-5" dirty="0">
                <a:latin typeface="Arial"/>
                <a:cs typeface="Arial"/>
              </a:rPr>
              <a:t>to </a:t>
            </a:r>
            <a:r>
              <a:rPr sz="1600" b="1" spc="5" dirty="0">
                <a:latin typeface="Arial"/>
                <a:cs typeface="Arial"/>
              </a:rPr>
              <a:t>work with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your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Project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Beneficiary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4915" y="4677155"/>
            <a:ext cx="3217545" cy="86741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241935" marR="233045" algn="ctr">
              <a:lnSpc>
                <a:spcPct val="100000"/>
              </a:lnSpc>
              <a:spcBef>
                <a:spcPts val="484"/>
              </a:spcBef>
            </a:pP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Proposal</a:t>
            </a:r>
            <a:r>
              <a:rPr sz="1600" b="1" spc="-5" dirty="0">
                <a:latin typeface="Arial"/>
                <a:cs typeface="Arial"/>
              </a:rPr>
              <a:t> is a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First</a:t>
            </a:r>
            <a:r>
              <a:rPr sz="1600" b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Step</a:t>
            </a:r>
            <a:r>
              <a:rPr sz="1600" b="1" spc="-10" dirty="0">
                <a:latin typeface="Arial"/>
                <a:cs typeface="Arial"/>
              </a:rPr>
              <a:t>.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The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Project</a:t>
            </a:r>
            <a:r>
              <a:rPr sz="1600" b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is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the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Next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Step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4915" y="5759196"/>
            <a:ext cx="3217545" cy="57150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318135" marR="125095" indent="-183515">
              <a:lnSpc>
                <a:spcPct val="100000"/>
              </a:lnSpc>
              <a:spcBef>
                <a:spcPts val="280"/>
              </a:spcBef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No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project </a:t>
            </a:r>
            <a:r>
              <a:rPr sz="1600" b="1" spc="5" dirty="0">
                <a:solidFill>
                  <a:srgbClr val="000077"/>
                </a:solidFill>
                <a:latin typeface="Arial"/>
                <a:cs typeface="Arial"/>
              </a:rPr>
              <a:t>work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until Proposal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and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 Planning</a:t>
            </a:r>
            <a:r>
              <a:rPr sz="1600" b="1" spc="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are</a:t>
            </a: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complete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62456" y="1993391"/>
            <a:ext cx="3860800" cy="4988560"/>
            <a:chOff x="1362456" y="1993391"/>
            <a:chExt cx="3860800" cy="498856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0" y="2002535"/>
              <a:ext cx="3842003" cy="496823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67028" y="1997963"/>
              <a:ext cx="3851275" cy="4979035"/>
            </a:xfrm>
            <a:custGeom>
              <a:avLst/>
              <a:gdLst/>
              <a:ahLst/>
              <a:cxnLst/>
              <a:rect l="l" t="t" r="r" b="b"/>
              <a:pathLst>
                <a:path w="3851275" h="4979034">
                  <a:moveTo>
                    <a:pt x="0" y="0"/>
                  </a:moveTo>
                  <a:lnTo>
                    <a:pt x="3851148" y="0"/>
                  </a:lnTo>
                  <a:lnTo>
                    <a:pt x="3851148" y="4978907"/>
                  </a:lnTo>
                  <a:lnTo>
                    <a:pt x="0" y="4978907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19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3600" y="2183892"/>
            <a:ext cx="2790825" cy="3797935"/>
          </a:xfrm>
          <a:prstGeom prst="rect">
            <a:avLst/>
          </a:prstGeom>
          <a:ln w="9144">
            <a:solidFill>
              <a:srgbClr val="000066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260350" indent="-16827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260985" algn="l"/>
              </a:tabLst>
            </a:pPr>
            <a:r>
              <a:rPr sz="2000" b="1" spc="-40" dirty="0">
                <a:latin typeface="Arial"/>
                <a:cs typeface="Arial"/>
              </a:rPr>
              <a:t>Your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Info</a:t>
            </a:r>
            <a:endParaRPr sz="2000">
              <a:latin typeface="Arial"/>
              <a:cs typeface="Arial"/>
            </a:endParaRPr>
          </a:p>
          <a:p>
            <a:pPr marL="260350" indent="-168275">
              <a:lnSpc>
                <a:spcPct val="100000"/>
              </a:lnSpc>
              <a:buFont typeface="Arial"/>
              <a:buChar char="•"/>
              <a:tabLst>
                <a:tab pos="260985" algn="l"/>
              </a:tabLst>
            </a:pPr>
            <a:r>
              <a:rPr sz="2000" b="1" spc="-5" dirty="0">
                <a:latin typeface="Arial"/>
                <a:cs typeface="Arial"/>
              </a:rPr>
              <a:t>Unit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Info</a:t>
            </a:r>
            <a:endParaRPr sz="2000">
              <a:latin typeface="Arial"/>
              <a:cs typeface="Arial"/>
            </a:endParaRPr>
          </a:p>
          <a:p>
            <a:pPr marL="260350" indent="-168275">
              <a:lnSpc>
                <a:spcPct val="100000"/>
              </a:lnSpc>
              <a:buFont typeface="Arial"/>
              <a:buChar char="•"/>
              <a:tabLst>
                <a:tab pos="260985" algn="l"/>
              </a:tabLst>
            </a:pPr>
            <a:r>
              <a:rPr sz="2000" b="1" spc="-5" dirty="0">
                <a:latin typeface="Arial"/>
                <a:cs typeface="Arial"/>
              </a:rPr>
              <a:t>Unit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Leader</a:t>
            </a:r>
            <a:endParaRPr sz="2000">
              <a:latin typeface="Arial"/>
              <a:cs typeface="Arial"/>
            </a:endParaRPr>
          </a:p>
          <a:p>
            <a:pPr marL="260350" indent="-168275">
              <a:lnSpc>
                <a:spcPct val="100000"/>
              </a:lnSpc>
              <a:buFont typeface="Arial"/>
              <a:buChar char="•"/>
              <a:tabLst>
                <a:tab pos="260985" algn="l"/>
              </a:tabLst>
            </a:pPr>
            <a:r>
              <a:rPr sz="2000" b="1" spc="-5" dirty="0">
                <a:latin typeface="Arial"/>
                <a:cs typeface="Arial"/>
              </a:rPr>
              <a:t>Committee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Chair</a:t>
            </a:r>
            <a:endParaRPr sz="2000">
              <a:latin typeface="Arial"/>
              <a:cs typeface="Arial"/>
            </a:endParaRPr>
          </a:p>
          <a:p>
            <a:pPr marL="260350" marR="854075" indent="-167640">
              <a:lnSpc>
                <a:spcPct val="100000"/>
              </a:lnSpc>
              <a:buFont typeface="Arial"/>
              <a:buChar char="•"/>
              <a:tabLst>
                <a:tab pos="260985" algn="l"/>
              </a:tabLst>
            </a:pPr>
            <a:r>
              <a:rPr sz="2000" b="1" spc="-5" dirty="0">
                <a:latin typeface="Arial"/>
                <a:cs typeface="Arial"/>
              </a:rPr>
              <a:t>Ad</a:t>
            </a:r>
            <a:r>
              <a:rPr sz="2000" b="1" spc="-15" dirty="0">
                <a:latin typeface="Arial"/>
                <a:cs typeface="Arial"/>
              </a:rPr>
              <a:t>v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spc="-15" dirty="0">
                <a:latin typeface="Arial"/>
                <a:cs typeface="Arial"/>
              </a:rPr>
              <a:t>c</a:t>
            </a:r>
            <a:r>
              <a:rPr sz="2000" b="1" spc="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m</a:t>
            </a:r>
            <a:r>
              <a:rPr sz="2000" b="1" spc="-15" dirty="0">
                <a:latin typeface="Arial"/>
                <a:cs typeface="Arial"/>
              </a:rPr>
              <a:t>e</a:t>
            </a:r>
            <a:r>
              <a:rPr sz="2000" b="1" spc="1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t  </a:t>
            </a:r>
            <a:r>
              <a:rPr sz="2000" b="1" spc="-5" dirty="0">
                <a:latin typeface="Arial"/>
                <a:cs typeface="Arial"/>
              </a:rPr>
              <a:t>Coordinator</a:t>
            </a:r>
            <a:endParaRPr sz="2000">
              <a:latin typeface="Arial"/>
              <a:cs typeface="Arial"/>
            </a:endParaRPr>
          </a:p>
          <a:p>
            <a:pPr marL="260350" indent="-168275">
              <a:lnSpc>
                <a:spcPct val="100000"/>
              </a:lnSpc>
              <a:buFont typeface="Arial"/>
              <a:buChar char="•"/>
              <a:tabLst>
                <a:tab pos="260985" algn="l"/>
              </a:tabLst>
            </a:pPr>
            <a:r>
              <a:rPr sz="2000" b="1" spc="-5" dirty="0">
                <a:latin typeface="Arial"/>
                <a:cs typeface="Arial"/>
              </a:rPr>
              <a:t>Project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Beneficiary</a:t>
            </a:r>
            <a:endParaRPr sz="2000">
              <a:latin typeface="Arial"/>
              <a:cs typeface="Arial"/>
            </a:endParaRPr>
          </a:p>
          <a:p>
            <a:pPr marL="260350" indent="-168275">
              <a:lnSpc>
                <a:spcPct val="100000"/>
              </a:lnSpc>
              <a:buFont typeface="Arial"/>
              <a:buChar char="•"/>
              <a:tabLst>
                <a:tab pos="260985" algn="l"/>
              </a:tabLst>
            </a:pPr>
            <a:r>
              <a:rPr sz="2000" b="1" dirty="0">
                <a:latin typeface="Arial"/>
                <a:cs typeface="Arial"/>
              </a:rPr>
              <a:t>Beneficiary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Rep.</a:t>
            </a:r>
            <a:endParaRPr sz="2000">
              <a:latin typeface="Arial"/>
              <a:cs typeface="Arial"/>
            </a:endParaRPr>
          </a:p>
          <a:p>
            <a:pPr marL="260350" marR="619125" indent="-167640">
              <a:lnSpc>
                <a:spcPct val="100000"/>
              </a:lnSpc>
              <a:buFont typeface="Arial"/>
              <a:buChar char="•"/>
              <a:tabLst>
                <a:tab pos="260985" algn="l"/>
              </a:tabLst>
            </a:pPr>
            <a:r>
              <a:rPr sz="2000" b="1" dirty="0">
                <a:latin typeface="Arial"/>
                <a:cs typeface="Arial"/>
              </a:rPr>
              <a:t>Council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Service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Center</a:t>
            </a:r>
            <a:endParaRPr sz="2000">
              <a:latin typeface="Arial"/>
              <a:cs typeface="Arial"/>
            </a:endParaRPr>
          </a:p>
          <a:p>
            <a:pPr marL="260350" indent="-168275">
              <a:lnSpc>
                <a:spcPct val="100000"/>
              </a:lnSpc>
              <a:buFont typeface="Arial"/>
              <a:buChar char="•"/>
              <a:tabLst>
                <a:tab pos="260985" algn="l"/>
              </a:tabLst>
            </a:pPr>
            <a:r>
              <a:rPr sz="2000" b="1" spc="-5" dirty="0">
                <a:latin typeface="Arial"/>
                <a:cs typeface="Arial"/>
              </a:rPr>
              <a:t>District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Eagle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Rep.</a:t>
            </a:r>
            <a:endParaRPr sz="2000">
              <a:latin typeface="Arial"/>
              <a:cs typeface="Arial"/>
            </a:endParaRPr>
          </a:p>
          <a:p>
            <a:pPr marL="260350" indent="-168275">
              <a:lnSpc>
                <a:spcPct val="100000"/>
              </a:lnSpc>
              <a:buFont typeface="Arial"/>
              <a:buChar char="•"/>
              <a:tabLst>
                <a:tab pos="260985" algn="l"/>
              </a:tabLst>
            </a:pPr>
            <a:r>
              <a:rPr sz="2000" b="1" spc="-5" dirty="0">
                <a:latin typeface="Arial"/>
                <a:cs typeface="Arial"/>
              </a:rPr>
              <a:t>Project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Coach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7189" y="567951"/>
            <a:ext cx="388366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00"/>
              </a:spcBef>
              <a:tabLst>
                <a:tab pos="3491865" algn="l"/>
              </a:tabLst>
            </a:pPr>
            <a:r>
              <a:rPr spc="-5" dirty="0"/>
              <a:t>Proposal</a:t>
            </a:r>
            <a:r>
              <a:rPr spc="25" dirty="0"/>
              <a:t> </a:t>
            </a:r>
            <a:r>
              <a:rPr spc="-10" dirty="0"/>
              <a:t>Page	</a:t>
            </a:r>
            <a:r>
              <a:rPr dirty="0"/>
              <a:t>B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dirty="0"/>
              <a:t>Contact</a:t>
            </a:r>
            <a:r>
              <a:rPr sz="3200" spc="-90" dirty="0"/>
              <a:t> </a:t>
            </a:r>
            <a:r>
              <a:rPr sz="3200" spc="-5" dirty="0"/>
              <a:t>Information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1487424" y="1758695"/>
            <a:ext cx="4036060" cy="5213985"/>
            <a:chOff x="1487424" y="1758695"/>
            <a:chExt cx="4036060" cy="52139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6567" y="1767840"/>
              <a:ext cx="4017263" cy="51953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91996" y="1763267"/>
              <a:ext cx="4026535" cy="5204460"/>
            </a:xfrm>
            <a:custGeom>
              <a:avLst/>
              <a:gdLst/>
              <a:ahLst/>
              <a:cxnLst/>
              <a:rect l="l" t="t" r="r" b="b"/>
              <a:pathLst>
                <a:path w="4026535" h="5204459">
                  <a:moveTo>
                    <a:pt x="0" y="0"/>
                  </a:moveTo>
                  <a:lnTo>
                    <a:pt x="4026407" y="0"/>
                  </a:lnTo>
                  <a:lnTo>
                    <a:pt x="4026407" y="5204460"/>
                  </a:lnTo>
                  <a:lnTo>
                    <a:pt x="0" y="520446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328672" y="3113532"/>
            <a:ext cx="2352040" cy="969644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179705" marR="173355" algn="ctr">
              <a:lnSpc>
                <a:spcPct val="100000"/>
              </a:lnSpc>
              <a:spcBef>
                <a:spcPts val="885"/>
              </a:spcBef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Information</a:t>
            </a:r>
            <a:r>
              <a:rPr sz="1600" b="1" spc="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you</a:t>
            </a:r>
            <a:r>
              <a:rPr sz="1600" b="1" spc="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000077"/>
                </a:solidFill>
                <a:latin typeface="Arial"/>
                <a:cs typeface="Arial"/>
              </a:rPr>
              <a:t>will </a:t>
            </a:r>
            <a:r>
              <a:rPr sz="1600" b="1" spc="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need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as</a:t>
            </a: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0077"/>
                </a:solidFill>
                <a:latin typeface="Arial"/>
                <a:cs typeface="Arial"/>
              </a:rPr>
              <a:t>you</a:t>
            </a:r>
            <a:r>
              <a:rPr sz="1600" b="1" spc="2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develop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0077"/>
                </a:solidFill>
                <a:latin typeface="Arial"/>
                <a:cs typeface="Arial"/>
              </a:rPr>
              <a:t>your</a:t>
            </a:r>
            <a:r>
              <a:rPr sz="1600" b="1" spc="4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project.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54728" y="6878984"/>
            <a:ext cx="2247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5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4811" y="2494788"/>
            <a:ext cx="2743200" cy="54864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147320" rIns="0" bIns="0" rtlCol="0">
            <a:spAutoFit/>
          </a:bodyPr>
          <a:lstStyle/>
          <a:p>
            <a:pPr marL="441325">
              <a:lnSpc>
                <a:spcPct val="100000"/>
              </a:lnSpc>
              <a:spcBef>
                <a:spcPts val="1160"/>
              </a:spcBef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Project</a:t>
            </a:r>
            <a:r>
              <a:rPr sz="1600" b="1" spc="-2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Description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7462" y="729578"/>
            <a:ext cx="378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1065" algn="l"/>
              </a:tabLst>
            </a:pPr>
            <a:r>
              <a:rPr spc="10" dirty="0"/>
              <a:t>P</a:t>
            </a:r>
            <a:r>
              <a:rPr dirty="0"/>
              <a:t>r</a:t>
            </a:r>
            <a:r>
              <a:rPr spc="-5" dirty="0"/>
              <a:t>opo</a:t>
            </a:r>
            <a:r>
              <a:rPr spc="-25" dirty="0"/>
              <a:t>s</a:t>
            </a:r>
            <a:r>
              <a:rPr spc="10" dirty="0"/>
              <a:t>a</a:t>
            </a:r>
            <a:r>
              <a:rPr dirty="0"/>
              <a:t>l</a:t>
            </a:r>
            <a:r>
              <a:rPr spc="15" dirty="0"/>
              <a:t> </a:t>
            </a:r>
            <a:r>
              <a:rPr spc="-30" dirty="0"/>
              <a:t>P</a:t>
            </a:r>
            <a:r>
              <a:rPr spc="10" dirty="0"/>
              <a:t>a</a:t>
            </a:r>
            <a:r>
              <a:rPr spc="-5" dirty="0"/>
              <a:t>g</a:t>
            </a:r>
            <a:r>
              <a:rPr dirty="0"/>
              <a:t>e	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34811" y="3444240"/>
            <a:ext cx="2743200" cy="88582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200660" marR="193675" algn="ctr">
              <a:lnSpc>
                <a:spcPct val="100000"/>
              </a:lnSpc>
              <a:spcBef>
                <a:spcPts val="560"/>
              </a:spcBef>
            </a:pPr>
            <a:r>
              <a:rPr sz="1600" b="1" spc="-25" dirty="0">
                <a:solidFill>
                  <a:srgbClr val="000077"/>
                </a:solidFill>
                <a:latin typeface="Arial"/>
                <a:cs typeface="Arial"/>
              </a:rPr>
              <a:t>Add</a:t>
            </a:r>
            <a:r>
              <a:rPr sz="1600" b="1" spc="2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Pictures,</a:t>
            </a: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Drawings,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Diagrams</a:t>
            </a:r>
            <a:r>
              <a:rPr sz="1600" b="1" spc="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etc.</a:t>
            </a:r>
            <a:r>
              <a:rPr sz="1600" b="1" spc="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(as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 separate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document)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25879" y="1412748"/>
            <a:ext cx="4208145" cy="5433060"/>
            <a:chOff x="1325879" y="1412748"/>
            <a:chExt cx="4208145" cy="54330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6548" y="1421892"/>
              <a:ext cx="4186427" cy="54147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30451" y="1417320"/>
              <a:ext cx="4198620" cy="5424170"/>
            </a:xfrm>
            <a:custGeom>
              <a:avLst/>
              <a:gdLst/>
              <a:ahLst/>
              <a:cxnLst/>
              <a:rect l="l" t="t" r="r" b="b"/>
              <a:pathLst>
                <a:path w="4198620" h="5424170">
                  <a:moveTo>
                    <a:pt x="0" y="0"/>
                  </a:moveTo>
                  <a:lnTo>
                    <a:pt x="4198619" y="0"/>
                  </a:lnTo>
                  <a:lnTo>
                    <a:pt x="4198619" y="5423915"/>
                  </a:lnTo>
                  <a:lnTo>
                    <a:pt x="0" y="5423915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34811" y="4730496"/>
            <a:ext cx="2743200" cy="70104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598805" marR="501015" indent="-90170">
              <a:lnSpc>
                <a:spcPct val="100000"/>
              </a:lnSpc>
              <a:spcBef>
                <a:spcPts val="785"/>
              </a:spcBef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Describe</a:t>
            </a:r>
            <a:r>
              <a:rPr sz="1600" b="1" spc="-2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Needs</a:t>
            </a:r>
            <a:r>
              <a:rPr sz="1600" b="1" spc="-2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&amp;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Project</a:t>
            </a:r>
            <a:r>
              <a:rPr sz="1600" b="1" spc="-2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Benefits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21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34811" y="5978652"/>
            <a:ext cx="2743200" cy="45720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406400">
              <a:lnSpc>
                <a:spcPct val="100000"/>
              </a:lnSpc>
              <a:spcBef>
                <a:spcPts val="800"/>
              </a:spcBef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Start and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End</a:t>
            </a: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Dates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8278" y="1060199"/>
            <a:ext cx="2844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Photographs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7186" y="1849578"/>
            <a:ext cx="6993255" cy="433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Photos are 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a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great way to </a:t>
            </a:r>
            <a:r>
              <a:rPr sz="3200" b="1" spc="-10" dirty="0">
                <a:solidFill>
                  <a:srgbClr val="000066"/>
                </a:solidFill>
                <a:latin typeface="Arial"/>
                <a:cs typeface="Arial"/>
              </a:rPr>
              <a:t>document </a:t>
            </a:r>
            <a:r>
              <a:rPr sz="3200" b="1" spc="-8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your</a:t>
            </a:r>
            <a:r>
              <a:rPr sz="3200" b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project.</a:t>
            </a:r>
            <a:endParaRPr sz="3200">
              <a:latin typeface="Arial"/>
              <a:cs typeface="Arial"/>
            </a:endParaRPr>
          </a:p>
          <a:p>
            <a:pPr marL="355600" marR="920750" indent="-34353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Proposal</a:t>
            </a:r>
            <a:r>
              <a:rPr sz="2800" b="1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photos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show</a:t>
            </a:r>
            <a:r>
              <a:rPr sz="2800" b="1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conditions </a:t>
            </a:r>
            <a:r>
              <a:rPr sz="2800" b="1" spc="-7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before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project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was</a:t>
            </a:r>
            <a:r>
              <a:rPr sz="28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done.</a:t>
            </a:r>
            <a:endParaRPr sz="2800">
              <a:latin typeface="Arial"/>
              <a:cs typeface="Arial"/>
            </a:endParaRPr>
          </a:p>
          <a:p>
            <a:pPr marL="355600" marR="182245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Assign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someone</a:t>
            </a:r>
            <a:r>
              <a:rPr sz="2800" b="1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to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take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photos</a:t>
            </a:r>
            <a:r>
              <a:rPr sz="2800" b="1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of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the </a:t>
            </a:r>
            <a:r>
              <a:rPr sz="2800" b="1" spc="-7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project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in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progress.</a:t>
            </a:r>
            <a:endParaRPr sz="2800">
              <a:latin typeface="Arial"/>
              <a:cs typeface="Arial"/>
            </a:endParaRPr>
          </a:p>
          <a:p>
            <a:pPr marL="355600" marR="1343025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Take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photos</a:t>
            </a:r>
            <a:r>
              <a:rPr sz="28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after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8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project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is </a:t>
            </a:r>
            <a:r>
              <a:rPr sz="2800" b="1" spc="-7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complete.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Captions</a:t>
            </a:r>
            <a:r>
              <a:rPr sz="28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are</a:t>
            </a:r>
            <a:r>
              <a:rPr sz="2800" b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very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helpful!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6900" y="2307336"/>
            <a:ext cx="2743200" cy="94488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Times New Roman"/>
              <a:cs typeface="Times New Roman"/>
            </a:endParaRPr>
          </a:p>
          <a:p>
            <a:pPr marL="345440" marR="111760" indent="-227329">
              <a:lnSpc>
                <a:spcPct val="100000"/>
              </a:lnSpc>
            </a:pP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Giving</a:t>
            </a:r>
            <a:r>
              <a:rPr sz="1600" b="1" spc="3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Leadership –</a:t>
            </a: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Work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Crew</a:t>
            </a:r>
            <a:r>
              <a:rPr sz="1600" b="1" spc="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and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Challenges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6900" y="4119372"/>
            <a:ext cx="2743200" cy="45720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535940">
              <a:lnSpc>
                <a:spcPct val="100000"/>
              </a:lnSpc>
              <a:spcBef>
                <a:spcPts val="785"/>
              </a:spcBef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Materials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Needed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7462" y="729578"/>
            <a:ext cx="378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1065" algn="l"/>
              </a:tabLst>
            </a:pPr>
            <a:r>
              <a:rPr spc="10" dirty="0"/>
              <a:t>P</a:t>
            </a:r>
            <a:r>
              <a:rPr dirty="0"/>
              <a:t>r</a:t>
            </a:r>
            <a:r>
              <a:rPr spc="-5" dirty="0"/>
              <a:t>opo</a:t>
            </a:r>
            <a:r>
              <a:rPr spc="-25" dirty="0"/>
              <a:t>s</a:t>
            </a:r>
            <a:r>
              <a:rPr spc="10" dirty="0"/>
              <a:t>a</a:t>
            </a:r>
            <a:r>
              <a:rPr dirty="0"/>
              <a:t>l</a:t>
            </a:r>
            <a:r>
              <a:rPr spc="15" dirty="0"/>
              <a:t> </a:t>
            </a:r>
            <a:r>
              <a:rPr spc="-30" dirty="0"/>
              <a:t>P</a:t>
            </a:r>
            <a:r>
              <a:rPr spc="10" dirty="0"/>
              <a:t>a</a:t>
            </a:r>
            <a:r>
              <a:rPr spc="-5" dirty="0"/>
              <a:t>g</a:t>
            </a:r>
            <a:r>
              <a:rPr dirty="0"/>
              <a:t>e	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76900" y="5721096"/>
            <a:ext cx="2743200" cy="45720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554355">
              <a:lnSpc>
                <a:spcPct val="100000"/>
              </a:lnSpc>
              <a:spcBef>
                <a:spcPts val="785"/>
              </a:spcBef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Supplies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Needed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62456" y="1534668"/>
            <a:ext cx="4156075" cy="5369560"/>
            <a:chOff x="1362456" y="1534668"/>
            <a:chExt cx="4156075" cy="53695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0" y="1543812"/>
              <a:ext cx="4137660" cy="53492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67028" y="1539240"/>
              <a:ext cx="4147185" cy="5360035"/>
            </a:xfrm>
            <a:custGeom>
              <a:avLst/>
              <a:gdLst/>
              <a:ahLst/>
              <a:cxnLst/>
              <a:rect l="l" t="t" r="r" b="b"/>
              <a:pathLst>
                <a:path w="4147185" h="5360034">
                  <a:moveTo>
                    <a:pt x="0" y="0"/>
                  </a:moveTo>
                  <a:lnTo>
                    <a:pt x="4146804" y="0"/>
                  </a:lnTo>
                  <a:lnTo>
                    <a:pt x="4146804" y="5359908"/>
                  </a:lnTo>
                  <a:lnTo>
                    <a:pt x="0" y="535990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23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9517" y="729578"/>
            <a:ext cx="3759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1065" algn="l"/>
              </a:tabLst>
            </a:pPr>
            <a:r>
              <a:rPr spc="10" dirty="0"/>
              <a:t>P</a:t>
            </a:r>
            <a:r>
              <a:rPr dirty="0"/>
              <a:t>r</a:t>
            </a:r>
            <a:r>
              <a:rPr spc="-5" dirty="0"/>
              <a:t>opo</a:t>
            </a:r>
            <a:r>
              <a:rPr spc="-25" dirty="0"/>
              <a:t>s</a:t>
            </a:r>
            <a:r>
              <a:rPr spc="10" dirty="0"/>
              <a:t>a</a:t>
            </a:r>
            <a:r>
              <a:rPr dirty="0"/>
              <a:t>l</a:t>
            </a:r>
            <a:r>
              <a:rPr spc="15" dirty="0"/>
              <a:t> </a:t>
            </a:r>
            <a:r>
              <a:rPr spc="-30" dirty="0"/>
              <a:t>P</a:t>
            </a:r>
            <a:r>
              <a:rPr spc="10" dirty="0"/>
              <a:t>a</a:t>
            </a:r>
            <a:r>
              <a:rPr spc="-5" dirty="0"/>
              <a:t>g</a:t>
            </a:r>
            <a:r>
              <a:rPr dirty="0"/>
              <a:t>e	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78879" y="2386583"/>
            <a:ext cx="2665730" cy="45720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676275">
              <a:lnSpc>
                <a:spcPct val="100000"/>
              </a:lnSpc>
              <a:spcBef>
                <a:spcPts val="800"/>
              </a:spcBef>
            </a:pPr>
            <a:r>
              <a:rPr sz="1600" b="1" spc="-35" dirty="0">
                <a:solidFill>
                  <a:srgbClr val="000077"/>
                </a:solidFill>
                <a:latin typeface="Arial"/>
                <a:cs typeface="Arial"/>
              </a:rPr>
              <a:t>Tools</a:t>
            </a: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Needed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8879" y="5593079"/>
            <a:ext cx="2665730" cy="45720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227965">
              <a:lnSpc>
                <a:spcPct val="100000"/>
              </a:lnSpc>
              <a:spcBef>
                <a:spcPts val="800"/>
              </a:spcBef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Permits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&amp;</a:t>
            </a:r>
            <a:r>
              <a:rPr sz="1600" b="1" spc="-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Permissions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8879" y="4000500"/>
            <a:ext cx="2665730" cy="45720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800"/>
              </a:spcBef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Potential</a:t>
            </a:r>
            <a:r>
              <a:rPr sz="1600" b="1" spc="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Other</a:t>
            </a:r>
            <a:r>
              <a:rPr sz="1600" b="1" spc="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Needs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21536" y="1466087"/>
            <a:ext cx="4318000" cy="5575300"/>
            <a:chOff x="1621536" y="1466087"/>
            <a:chExt cx="4318000" cy="55753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0679" y="1475232"/>
              <a:ext cx="4299203" cy="55565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26108" y="1470659"/>
              <a:ext cx="4308475" cy="5565775"/>
            </a:xfrm>
            <a:custGeom>
              <a:avLst/>
              <a:gdLst/>
              <a:ahLst/>
              <a:cxnLst/>
              <a:rect l="l" t="t" r="r" b="b"/>
              <a:pathLst>
                <a:path w="4308475" h="5565775">
                  <a:moveTo>
                    <a:pt x="0" y="0"/>
                  </a:moveTo>
                  <a:lnTo>
                    <a:pt x="4308347" y="0"/>
                  </a:lnTo>
                  <a:lnTo>
                    <a:pt x="4308347" y="5565647"/>
                  </a:lnTo>
                  <a:lnTo>
                    <a:pt x="0" y="5565647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24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9679" y="1157755"/>
            <a:ext cx="6219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Fundraising</a:t>
            </a:r>
            <a:r>
              <a:rPr spc="-30" dirty="0"/>
              <a:t> </a:t>
            </a:r>
            <a:r>
              <a:rPr dirty="0"/>
              <a:t>&amp;</a:t>
            </a:r>
            <a:r>
              <a:rPr spc="-30" dirty="0"/>
              <a:t> </a:t>
            </a:r>
            <a:r>
              <a:rPr spc="-5" dirty="0"/>
              <a:t>Contributions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25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1883" y="1977663"/>
            <a:ext cx="6978015" cy="399478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4965" marR="454025" indent="-34290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2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project</a:t>
            </a:r>
            <a:r>
              <a:rPr sz="22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purpose</a:t>
            </a:r>
            <a:r>
              <a:rPr sz="22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u="sng" spc="-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may</a:t>
            </a:r>
            <a:r>
              <a:rPr sz="2200" b="1" u="sng" spc="-1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not</a:t>
            </a:r>
            <a:r>
              <a:rPr sz="22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be</a:t>
            </a:r>
            <a:r>
              <a:rPr sz="2200" b="1" spc="5" dirty="0">
                <a:solidFill>
                  <a:srgbClr val="000066"/>
                </a:solidFill>
                <a:latin typeface="Arial"/>
                <a:cs typeface="Arial"/>
              </a:rPr>
              <a:t> to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raise</a:t>
            </a:r>
            <a:r>
              <a:rPr sz="22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funds </a:t>
            </a:r>
            <a:r>
              <a:rPr sz="2200" b="1" spc="-6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(money).</a:t>
            </a:r>
            <a:endParaRPr sz="2200">
              <a:latin typeface="Arial"/>
              <a:cs typeface="Arial"/>
            </a:endParaRPr>
          </a:p>
          <a:p>
            <a:pPr marL="354965" marR="70231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Projects</a:t>
            </a:r>
            <a:r>
              <a:rPr sz="22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u="sng" spc="-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may</a:t>
            </a:r>
            <a:r>
              <a:rPr sz="22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collect</a:t>
            </a:r>
            <a:r>
              <a:rPr sz="22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donations</a:t>
            </a:r>
            <a:r>
              <a:rPr sz="2200" b="1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(things)</a:t>
            </a:r>
            <a:r>
              <a:rPr sz="2200" b="1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0066"/>
                </a:solidFill>
                <a:latin typeface="Arial"/>
                <a:cs typeface="Arial"/>
              </a:rPr>
              <a:t>for</a:t>
            </a:r>
            <a:r>
              <a:rPr sz="22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a </a:t>
            </a:r>
            <a:r>
              <a:rPr sz="2200" b="1" spc="-59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charitable</a:t>
            </a:r>
            <a:r>
              <a:rPr sz="22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purpose.</a:t>
            </a:r>
            <a:endParaRPr sz="2200">
              <a:latin typeface="Arial"/>
              <a:cs typeface="Arial"/>
            </a:endParaRPr>
          </a:p>
          <a:p>
            <a:pPr marL="354965" marR="375920" indent="-342900">
              <a:lnSpc>
                <a:spcPts val="2110"/>
              </a:lnSpc>
              <a:spcBef>
                <a:spcPts val="5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Fundraising</a:t>
            </a:r>
            <a:r>
              <a:rPr sz="2200" b="1" spc="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u="sng" spc="-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is</a:t>
            </a:r>
            <a:r>
              <a:rPr sz="2200" b="1" u="sng" spc="-1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permitted</a:t>
            </a:r>
            <a:r>
              <a:rPr sz="2200" b="1" u="sng" spc="2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0066"/>
                </a:solidFill>
                <a:latin typeface="Arial"/>
                <a:cs typeface="Arial"/>
              </a:rPr>
              <a:t>to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support</a:t>
            </a:r>
            <a:r>
              <a:rPr sz="22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0066"/>
                </a:solidFill>
                <a:latin typeface="Arial"/>
                <a:cs typeface="Arial"/>
              </a:rPr>
              <a:t>your</a:t>
            </a:r>
            <a:r>
              <a:rPr sz="22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Eagle </a:t>
            </a:r>
            <a:r>
              <a:rPr sz="2200" b="1" spc="-59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Project.</a:t>
            </a:r>
            <a:endParaRPr sz="22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rgbClr val="000066"/>
                </a:solidFill>
                <a:latin typeface="Arial"/>
                <a:cs typeface="Arial"/>
              </a:rPr>
              <a:t>No</a:t>
            </a:r>
            <a:r>
              <a:rPr sz="22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approvals</a:t>
            </a:r>
            <a:r>
              <a:rPr sz="22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0066"/>
                </a:solidFill>
                <a:latin typeface="Arial"/>
                <a:cs typeface="Arial"/>
              </a:rPr>
              <a:t>are</a:t>
            </a:r>
            <a:r>
              <a:rPr sz="22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required</a:t>
            </a:r>
            <a:r>
              <a:rPr sz="22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0066"/>
                </a:solidFill>
                <a:latin typeface="Arial"/>
                <a:cs typeface="Arial"/>
              </a:rPr>
              <a:t>to</a:t>
            </a:r>
            <a:r>
              <a:rPr sz="22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raise</a:t>
            </a:r>
            <a:r>
              <a:rPr sz="22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less</a:t>
            </a:r>
            <a:r>
              <a:rPr sz="22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than</a:t>
            </a:r>
            <a:r>
              <a:rPr sz="22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$500.</a:t>
            </a:r>
            <a:endParaRPr sz="2200">
              <a:latin typeface="Arial"/>
              <a:cs typeface="Arial"/>
            </a:endParaRPr>
          </a:p>
          <a:p>
            <a:pPr marL="354965" marR="194945" indent="-342900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There</a:t>
            </a:r>
            <a:r>
              <a:rPr sz="22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is</a:t>
            </a:r>
            <a:r>
              <a:rPr sz="22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u="sng" spc="-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no</a:t>
            </a:r>
            <a:r>
              <a:rPr sz="2200" b="1" u="sng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limit</a:t>
            </a:r>
            <a:r>
              <a:rPr sz="2200" b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for</a:t>
            </a:r>
            <a:r>
              <a:rPr sz="22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u="sng" spc="-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fundraising</a:t>
            </a:r>
            <a:r>
              <a:rPr sz="2200" b="1" spc="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or</a:t>
            </a:r>
            <a:r>
              <a:rPr sz="22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u="sng" spc="-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contributions </a:t>
            </a:r>
            <a:r>
              <a:rPr sz="2200" b="1" spc="-59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from:</a:t>
            </a:r>
            <a:endParaRPr sz="22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000" b="1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beneficiary</a:t>
            </a:r>
            <a:endParaRPr sz="20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candidate’s</a:t>
            </a:r>
            <a:r>
              <a:rPr sz="2000" b="1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family</a:t>
            </a:r>
            <a:r>
              <a:rPr sz="2000" b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or</a:t>
            </a:r>
            <a:r>
              <a:rPr sz="20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relatives</a:t>
            </a:r>
            <a:endParaRPr sz="20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candidate’s</a:t>
            </a:r>
            <a:r>
              <a:rPr sz="2000" b="1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unit or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chartered</a:t>
            </a:r>
            <a:r>
              <a:rPr sz="2000" b="1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organization</a:t>
            </a:r>
            <a:endParaRPr sz="20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Parents</a:t>
            </a:r>
            <a:r>
              <a:rPr sz="2000" b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or</a:t>
            </a:r>
            <a:r>
              <a:rPr sz="20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members</a:t>
            </a:r>
            <a:r>
              <a:rPr sz="20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of</a:t>
            </a:r>
            <a:r>
              <a:rPr sz="20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0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candidate’s</a:t>
            </a:r>
            <a:r>
              <a:rPr sz="20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unit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"/>
            <a:ext cx="547004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22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3358" y="747884"/>
            <a:ext cx="3733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1065" algn="l"/>
              </a:tabLst>
            </a:pPr>
            <a:r>
              <a:rPr spc="10" dirty="0"/>
              <a:t>P</a:t>
            </a:r>
            <a:r>
              <a:rPr dirty="0"/>
              <a:t>r</a:t>
            </a:r>
            <a:r>
              <a:rPr spc="-5" dirty="0"/>
              <a:t>opo</a:t>
            </a:r>
            <a:r>
              <a:rPr spc="-25" dirty="0"/>
              <a:t>s</a:t>
            </a:r>
            <a:r>
              <a:rPr spc="10" dirty="0"/>
              <a:t>a</a:t>
            </a:r>
            <a:r>
              <a:rPr dirty="0"/>
              <a:t>l</a:t>
            </a:r>
            <a:r>
              <a:rPr spc="15" dirty="0"/>
              <a:t> </a:t>
            </a:r>
            <a:r>
              <a:rPr spc="-30" dirty="0"/>
              <a:t>P</a:t>
            </a:r>
            <a:r>
              <a:rPr spc="10" dirty="0"/>
              <a:t>a</a:t>
            </a:r>
            <a:r>
              <a:rPr spc="-5" dirty="0"/>
              <a:t>g</a:t>
            </a:r>
            <a:r>
              <a:rPr dirty="0"/>
              <a:t>e	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78879" y="2418588"/>
            <a:ext cx="2743200" cy="72580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516255" marR="346710" indent="-160020">
              <a:lnSpc>
                <a:spcPct val="100000"/>
              </a:lnSpc>
              <a:spcBef>
                <a:spcPts val="880"/>
              </a:spcBef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Prelim</a:t>
            </a:r>
            <a:r>
              <a:rPr sz="1600" b="1" spc="-2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Cost</a:t>
            </a:r>
            <a:r>
              <a:rPr sz="1600" b="1" spc="-2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Estimate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(and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Fundraising)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8879" y="3968496"/>
            <a:ext cx="2743200" cy="89789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254000" marR="246379" indent="-635" algn="ctr">
              <a:lnSpc>
                <a:spcPct val="100000"/>
              </a:lnSpc>
              <a:spcBef>
                <a:spcPts val="605"/>
              </a:spcBef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Project</a:t>
            </a:r>
            <a:r>
              <a:rPr sz="1600" b="1" spc="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Phases 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(Include</a:t>
            </a:r>
            <a:r>
              <a:rPr sz="1600" b="1" spc="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activities</a:t>
            </a:r>
            <a:r>
              <a:rPr sz="1600" b="1" spc="6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to 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prepare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for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the</a:t>
            </a: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project)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88008" y="1507236"/>
            <a:ext cx="4262755" cy="5504815"/>
            <a:chOff x="1588008" y="1507236"/>
            <a:chExt cx="4262755" cy="55048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7151" y="1516380"/>
              <a:ext cx="4244339" cy="54864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92580" y="1511808"/>
              <a:ext cx="4253865" cy="5495925"/>
            </a:xfrm>
            <a:custGeom>
              <a:avLst/>
              <a:gdLst/>
              <a:ahLst/>
              <a:cxnLst/>
              <a:rect l="l" t="t" r="r" b="b"/>
              <a:pathLst>
                <a:path w="4253865" h="5495925">
                  <a:moveTo>
                    <a:pt x="0" y="0"/>
                  </a:moveTo>
                  <a:lnTo>
                    <a:pt x="4253484" y="0"/>
                  </a:lnTo>
                  <a:lnTo>
                    <a:pt x="4253484" y="5495543"/>
                  </a:lnTo>
                  <a:lnTo>
                    <a:pt x="0" y="5495543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78879" y="5408676"/>
            <a:ext cx="2743200" cy="89916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417195" marR="410209" indent="1905" algn="ctr">
              <a:lnSpc>
                <a:spcPct val="100000"/>
              </a:lnSpc>
              <a:spcBef>
                <a:spcPts val="620"/>
              </a:spcBef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Logistics 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(Transportation</a:t>
            </a:r>
            <a:r>
              <a:rPr sz="1600" b="1" spc="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and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coordination)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26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5184" y="729578"/>
            <a:ext cx="3810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1065" algn="l"/>
              </a:tabLst>
            </a:pPr>
            <a:r>
              <a:rPr spc="10" dirty="0"/>
              <a:t>P</a:t>
            </a:r>
            <a:r>
              <a:rPr dirty="0"/>
              <a:t>r</a:t>
            </a:r>
            <a:r>
              <a:rPr spc="-5" dirty="0"/>
              <a:t>opo</a:t>
            </a:r>
            <a:r>
              <a:rPr spc="-25" dirty="0"/>
              <a:t>s</a:t>
            </a:r>
            <a:r>
              <a:rPr spc="10" dirty="0"/>
              <a:t>a</a:t>
            </a:r>
            <a:r>
              <a:rPr dirty="0"/>
              <a:t>l</a:t>
            </a:r>
            <a:r>
              <a:rPr spc="15" dirty="0"/>
              <a:t> </a:t>
            </a:r>
            <a:r>
              <a:rPr spc="-30" dirty="0"/>
              <a:t>P</a:t>
            </a:r>
            <a:r>
              <a:rPr spc="10" dirty="0"/>
              <a:t>a</a:t>
            </a:r>
            <a:r>
              <a:rPr spc="-5" dirty="0"/>
              <a:t>g</a:t>
            </a:r>
            <a:r>
              <a:rPr dirty="0"/>
              <a:t>e	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0403" y="2007107"/>
            <a:ext cx="2743200" cy="62992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888365" marR="504825" indent="-375285">
              <a:lnSpc>
                <a:spcPct val="100000"/>
              </a:lnSpc>
              <a:spcBef>
                <a:spcPts val="509"/>
              </a:spcBef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Safety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Issues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and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mitigation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8879" y="3974591"/>
            <a:ext cx="2743200" cy="55499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695960" marR="361950" indent="-325120">
              <a:lnSpc>
                <a:spcPct val="100000"/>
              </a:lnSpc>
              <a:spcBef>
                <a:spcPts val="220"/>
              </a:spcBef>
            </a:pP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Candidate’s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Promise </a:t>
            </a:r>
            <a:r>
              <a:rPr sz="1600" b="1" spc="-42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and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 Signature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8879" y="4768596"/>
            <a:ext cx="2743200" cy="159893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79095">
              <a:lnSpc>
                <a:spcPct val="100000"/>
              </a:lnSpc>
              <a:spcBef>
                <a:spcPts val="1145"/>
              </a:spcBef>
            </a:pP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Approval</a:t>
            </a:r>
            <a:r>
              <a:rPr sz="1600" b="1" spc="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Signatures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8879" y="3153156"/>
            <a:ext cx="2743200" cy="62992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944244" marR="441959" indent="-492759">
              <a:lnSpc>
                <a:spcPct val="100000"/>
              </a:lnSpc>
              <a:spcBef>
                <a:spcPts val="509"/>
              </a:spcBef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Additional</a:t>
            </a:r>
            <a:r>
              <a:rPr sz="1600" b="1" spc="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Detailed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Planning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3248" y="1434083"/>
            <a:ext cx="4316095" cy="5576570"/>
            <a:chOff x="1603248" y="1434083"/>
            <a:chExt cx="4316095" cy="557657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2392" y="1443228"/>
              <a:ext cx="4297679" cy="555802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7820" y="1438655"/>
              <a:ext cx="4307205" cy="5567680"/>
            </a:xfrm>
            <a:custGeom>
              <a:avLst/>
              <a:gdLst/>
              <a:ahLst/>
              <a:cxnLst/>
              <a:rect l="l" t="t" r="r" b="b"/>
              <a:pathLst>
                <a:path w="4307205" h="5567680">
                  <a:moveTo>
                    <a:pt x="0" y="0"/>
                  </a:moveTo>
                  <a:lnTo>
                    <a:pt x="4306824" y="0"/>
                  </a:lnTo>
                  <a:lnTo>
                    <a:pt x="4306824" y="5567172"/>
                  </a:lnTo>
                  <a:lnTo>
                    <a:pt x="0" y="556717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27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963" y="785745"/>
            <a:ext cx="4545965" cy="1315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4184">
              <a:lnSpc>
                <a:spcPct val="117500"/>
              </a:lnSpc>
              <a:spcBef>
                <a:spcPts val="100"/>
              </a:spcBef>
              <a:tabLst>
                <a:tab pos="3905885" algn="l"/>
              </a:tabLst>
            </a:pPr>
            <a:r>
              <a:rPr spc="-5" dirty="0"/>
              <a:t>Proposal</a:t>
            </a:r>
            <a:r>
              <a:rPr spc="25" dirty="0"/>
              <a:t> </a:t>
            </a:r>
            <a:r>
              <a:rPr spc="-10" dirty="0"/>
              <a:t>Page	</a:t>
            </a:r>
            <a:r>
              <a:rPr dirty="0"/>
              <a:t>G </a:t>
            </a:r>
            <a:r>
              <a:rPr spc="5" dirty="0"/>
              <a:t> </a:t>
            </a:r>
            <a:r>
              <a:rPr spc="-5" dirty="0"/>
              <a:t>Candidate’s</a:t>
            </a:r>
            <a:r>
              <a:rPr spc="-70" dirty="0"/>
              <a:t> </a:t>
            </a:r>
            <a:r>
              <a:rPr spc="-5" dirty="0"/>
              <a:t>Promise</a:t>
            </a:r>
          </a:p>
        </p:txBody>
      </p:sp>
      <p:sp>
        <p:nvSpPr>
          <p:cNvPr id="3" name="object 3"/>
          <p:cNvSpPr/>
          <p:nvPr/>
        </p:nvSpPr>
        <p:spPr>
          <a:xfrm>
            <a:off x="1937004" y="2772156"/>
            <a:ext cx="2357755" cy="311150"/>
          </a:xfrm>
          <a:custGeom>
            <a:avLst/>
            <a:gdLst/>
            <a:ahLst/>
            <a:cxnLst/>
            <a:rect l="l" t="t" r="r" b="b"/>
            <a:pathLst>
              <a:path w="2357754" h="311150">
                <a:moveTo>
                  <a:pt x="2357628" y="310895"/>
                </a:moveTo>
                <a:lnTo>
                  <a:pt x="0" y="310895"/>
                </a:lnTo>
                <a:lnTo>
                  <a:pt x="0" y="0"/>
                </a:lnTo>
                <a:lnTo>
                  <a:pt x="2357628" y="0"/>
                </a:lnTo>
                <a:lnTo>
                  <a:pt x="2357628" y="31089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63184" y="2467356"/>
            <a:ext cx="2348865" cy="3111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I</a:t>
            </a:r>
            <a:r>
              <a:rPr sz="2000" b="1" spc="-20" dirty="0">
                <a:solidFill>
                  <a:srgbClr val="000077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have</a:t>
            </a:r>
            <a:r>
              <a:rPr sz="2000" b="1" spc="-35" dirty="0">
                <a:solidFill>
                  <a:srgbClr val="000077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read</a:t>
            </a:r>
            <a:r>
              <a:rPr sz="2000" b="1" spc="-25" dirty="0">
                <a:solidFill>
                  <a:srgbClr val="000077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0077"/>
                </a:solidFill>
                <a:latin typeface="Verdana"/>
                <a:cs typeface="Verdana"/>
              </a:rPr>
              <a:t>this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28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45563" y="2427732"/>
            <a:ext cx="6400800" cy="2554605"/>
          </a:xfrm>
          <a:prstGeom prst="rect">
            <a:avLst/>
          </a:prstGeom>
          <a:ln w="9144">
            <a:solidFill>
              <a:srgbClr val="000066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0"/>
              </a:spcBef>
            </a:pP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“On</a:t>
            </a:r>
            <a:r>
              <a:rPr sz="2000" b="1" spc="-20" dirty="0">
                <a:solidFill>
                  <a:srgbClr val="000077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my</a:t>
            </a:r>
            <a:r>
              <a:rPr sz="2000" b="1" spc="-35" dirty="0">
                <a:solidFill>
                  <a:srgbClr val="000077"/>
                </a:solidFill>
                <a:latin typeface="Verdana"/>
                <a:cs typeface="Verdana"/>
              </a:rPr>
              <a:t> </a:t>
            </a:r>
            <a:r>
              <a:rPr sz="2000" b="1" spc="5" dirty="0">
                <a:solidFill>
                  <a:srgbClr val="000077"/>
                </a:solidFill>
                <a:latin typeface="Verdana"/>
                <a:cs typeface="Verdana"/>
              </a:rPr>
              <a:t>honor</a:t>
            </a:r>
            <a:r>
              <a:rPr sz="2000" b="1" spc="-30" dirty="0">
                <a:solidFill>
                  <a:srgbClr val="000077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as</a:t>
            </a:r>
            <a:r>
              <a:rPr sz="2000" b="1" spc="-20" dirty="0">
                <a:solidFill>
                  <a:srgbClr val="000077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a</a:t>
            </a:r>
            <a:r>
              <a:rPr sz="2000" b="1" spc="-10" dirty="0">
                <a:solidFill>
                  <a:srgbClr val="000077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Scout,</a:t>
            </a:r>
            <a:endParaRPr sz="2000">
              <a:latin typeface="Verdana"/>
              <a:cs typeface="Verdana"/>
            </a:endParaRPr>
          </a:p>
          <a:p>
            <a:pPr marL="91440" marR="438784">
              <a:lnSpc>
                <a:spcPct val="100000"/>
              </a:lnSpc>
            </a:pP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entire workbook, including </a:t>
            </a:r>
            <a:r>
              <a:rPr sz="2000" b="1" spc="-5" dirty="0">
                <a:solidFill>
                  <a:srgbClr val="000077"/>
                </a:solidFill>
                <a:latin typeface="Verdana"/>
                <a:cs typeface="Verdana"/>
              </a:rPr>
              <a:t>the </a:t>
            </a: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"Message </a:t>
            </a:r>
            <a:r>
              <a:rPr sz="2000" b="1" spc="-670" dirty="0">
                <a:solidFill>
                  <a:srgbClr val="000077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to Scouts and Parents or Guardians" </a:t>
            </a:r>
            <a:r>
              <a:rPr sz="2000" b="1" spc="5" dirty="0">
                <a:solidFill>
                  <a:srgbClr val="000077"/>
                </a:solidFill>
                <a:latin typeface="Verdana"/>
                <a:cs typeface="Verdana"/>
              </a:rPr>
              <a:t>on </a:t>
            </a:r>
            <a:r>
              <a:rPr sz="2000" b="1" spc="10" dirty="0">
                <a:solidFill>
                  <a:srgbClr val="000077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page </a:t>
            </a:r>
            <a:r>
              <a:rPr sz="2000" b="1" spc="-5" dirty="0">
                <a:solidFill>
                  <a:srgbClr val="000077"/>
                </a:solidFill>
                <a:latin typeface="Verdana"/>
                <a:cs typeface="Verdana"/>
              </a:rPr>
              <a:t>5. </a:t>
            </a: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I promise </a:t>
            </a:r>
            <a:r>
              <a:rPr sz="2000" b="1" spc="-10" dirty="0">
                <a:solidFill>
                  <a:srgbClr val="000077"/>
                </a:solidFill>
                <a:latin typeface="Verdana"/>
                <a:cs typeface="Verdana"/>
              </a:rPr>
              <a:t>to </a:t>
            </a: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be </a:t>
            </a:r>
            <a:r>
              <a:rPr sz="2000" b="1" spc="-5" dirty="0">
                <a:solidFill>
                  <a:srgbClr val="000077"/>
                </a:solidFill>
                <a:latin typeface="Verdana"/>
                <a:cs typeface="Verdana"/>
              </a:rPr>
              <a:t>the </a:t>
            </a: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leader of this </a:t>
            </a:r>
            <a:r>
              <a:rPr sz="2000" b="1" spc="-670" dirty="0">
                <a:solidFill>
                  <a:srgbClr val="000077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0077"/>
                </a:solidFill>
                <a:latin typeface="Verdana"/>
                <a:cs typeface="Verdana"/>
              </a:rPr>
              <a:t>project, </a:t>
            </a: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and to do my best </a:t>
            </a:r>
            <a:r>
              <a:rPr sz="2000" b="1" spc="-10" dirty="0">
                <a:solidFill>
                  <a:srgbClr val="000077"/>
                </a:solidFill>
                <a:latin typeface="Verdana"/>
                <a:cs typeface="Verdana"/>
              </a:rPr>
              <a:t>to </a:t>
            </a: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carry </a:t>
            </a:r>
            <a:r>
              <a:rPr sz="2000" b="1" spc="-5" dirty="0">
                <a:solidFill>
                  <a:srgbClr val="000077"/>
                </a:solidFill>
                <a:latin typeface="Verdana"/>
                <a:cs typeface="Verdana"/>
              </a:rPr>
              <a:t>it </a:t>
            </a: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out </a:t>
            </a:r>
            <a:r>
              <a:rPr sz="2000" b="1" spc="-670" dirty="0">
                <a:solidFill>
                  <a:srgbClr val="000077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for the maximum benefit </a:t>
            </a:r>
            <a:r>
              <a:rPr sz="2000" b="1" spc="-10" dirty="0">
                <a:solidFill>
                  <a:srgbClr val="000077"/>
                </a:solidFill>
                <a:latin typeface="Verdana"/>
                <a:cs typeface="Verdana"/>
              </a:rPr>
              <a:t>to </a:t>
            </a: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the religious </a:t>
            </a:r>
            <a:r>
              <a:rPr sz="2000" b="1" spc="-670" dirty="0">
                <a:solidFill>
                  <a:srgbClr val="000077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institution, school, or community I have </a:t>
            </a:r>
            <a:r>
              <a:rPr sz="2000" b="1" spc="5" dirty="0">
                <a:solidFill>
                  <a:srgbClr val="000077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chosen</a:t>
            </a:r>
            <a:r>
              <a:rPr sz="2000" b="1" spc="-35" dirty="0">
                <a:solidFill>
                  <a:srgbClr val="000077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as</a:t>
            </a:r>
            <a:r>
              <a:rPr sz="2000" b="1" spc="-10" dirty="0">
                <a:solidFill>
                  <a:srgbClr val="000077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0077"/>
                </a:solidFill>
                <a:latin typeface="Verdana"/>
                <a:cs typeface="Verdana"/>
              </a:rPr>
              <a:t>beneficiary.”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7004" y="5210555"/>
            <a:ext cx="6186170" cy="2774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Do 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not begin</a:t>
            </a:r>
            <a:r>
              <a:rPr sz="1800" b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any 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work</a:t>
            </a:r>
            <a:r>
              <a:rPr sz="1800" b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Verdana"/>
                <a:cs typeface="Verdana"/>
              </a:rPr>
              <a:t>on</a:t>
            </a:r>
            <a:r>
              <a:rPr sz="18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your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project,</a:t>
            </a:r>
            <a:r>
              <a:rPr sz="1800" b="1" spc="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or 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raise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7004" y="5487923"/>
            <a:ext cx="6049010" cy="2743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35"/>
              </a:lnSpc>
            </a:pP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any</a:t>
            </a:r>
            <a:r>
              <a:rPr sz="1800" b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money,</a:t>
            </a:r>
            <a:r>
              <a:rPr sz="1800" b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or 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obtain</a:t>
            </a:r>
            <a:r>
              <a:rPr sz="1800" b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any</a:t>
            </a:r>
            <a:r>
              <a:rPr sz="1800" b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materials,</a:t>
            </a:r>
            <a:r>
              <a:rPr sz="1800" b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until</a:t>
            </a:r>
            <a:r>
              <a:rPr sz="1800" b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your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7004" y="5762244"/>
            <a:ext cx="4707890" cy="2743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35"/>
              </a:lnSpc>
            </a:pP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project</a:t>
            </a:r>
            <a:r>
              <a:rPr sz="1800" b="1" spc="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proposal has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Verdana"/>
                <a:cs typeface="Verdana"/>
              </a:rPr>
              <a:t>been</a:t>
            </a:r>
            <a:r>
              <a:rPr sz="1800" b="1" spc="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approved.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5184" y="677562"/>
            <a:ext cx="38106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6765" marR="5080" indent="-774700">
              <a:lnSpc>
                <a:spcPct val="100000"/>
              </a:lnSpc>
              <a:spcBef>
                <a:spcPts val="100"/>
              </a:spcBef>
              <a:tabLst>
                <a:tab pos="3441065" algn="l"/>
              </a:tabLst>
            </a:pPr>
            <a:r>
              <a:rPr spc="10" dirty="0"/>
              <a:t>P</a:t>
            </a:r>
            <a:r>
              <a:rPr dirty="0"/>
              <a:t>r</a:t>
            </a:r>
            <a:r>
              <a:rPr spc="-5" dirty="0"/>
              <a:t>opo</a:t>
            </a:r>
            <a:r>
              <a:rPr spc="-25" dirty="0"/>
              <a:t>s</a:t>
            </a:r>
            <a:r>
              <a:rPr spc="10" dirty="0"/>
              <a:t>a</a:t>
            </a:r>
            <a:r>
              <a:rPr dirty="0"/>
              <a:t>l</a:t>
            </a:r>
            <a:r>
              <a:rPr spc="15" dirty="0"/>
              <a:t> </a:t>
            </a:r>
            <a:r>
              <a:rPr spc="-30" dirty="0"/>
              <a:t>P</a:t>
            </a:r>
            <a:r>
              <a:rPr spc="10" dirty="0"/>
              <a:t>a</a:t>
            </a:r>
            <a:r>
              <a:rPr spc="-5" dirty="0"/>
              <a:t>g</a:t>
            </a:r>
            <a:r>
              <a:rPr dirty="0"/>
              <a:t>e	G  </a:t>
            </a:r>
            <a:r>
              <a:rPr spc="-5" dirty="0"/>
              <a:t>Approvals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30617" y="1917001"/>
            <a:ext cx="7907020" cy="4310380"/>
            <a:chOff x="1130617" y="1917001"/>
            <a:chExt cx="7907020" cy="431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9952" y="1926335"/>
              <a:ext cx="7886699" cy="42915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35380" y="1921763"/>
              <a:ext cx="7897495" cy="4300855"/>
            </a:xfrm>
            <a:custGeom>
              <a:avLst/>
              <a:gdLst/>
              <a:ahLst/>
              <a:cxnLst/>
              <a:rect l="l" t="t" r="r" b="b"/>
              <a:pathLst>
                <a:path w="7897495" h="4300855">
                  <a:moveTo>
                    <a:pt x="0" y="0"/>
                  </a:moveTo>
                  <a:lnTo>
                    <a:pt x="7897368" y="0"/>
                  </a:lnTo>
                  <a:lnTo>
                    <a:pt x="7897368" y="4300728"/>
                  </a:lnTo>
                  <a:lnTo>
                    <a:pt x="0" y="430072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71944" y="3404615"/>
              <a:ext cx="1515110" cy="666115"/>
            </a:xfrm>
            <a:custGeom>
              <a:avLst/>
              <a:gdLst/>
              <a:ahLst/>
              <a:cxnLst/>
              <a:rect l="l" t="t" r="r" b="b"/>
              <a:pathLst>
                <a:path w="1515109" h="666114">
                  <a:moveTo>
                    <a:pt x="460248" y="665987"/>
                  </a:moveTo>
                  <a:lnTo>
                    <a:pt x="0" y="333756"/>
                  </a:lnTo>
                  <a:lnTo>
                    <a:pt x="460248" y="0"/>
                  </a:lnTo>
                  <a:lnTo>
                    <a:pt x="460248" y="166116"/>
                  </a:lnTo>
                  <a:lnTo>
                    <a:pt x="1514855" y="166116"/>
                  </a:lnTo>
                  <a:lnTo>
                    <a:pt x="1514855" y="499872"/>
                  </a:lnTo>
                  <a:lnTo>
                    <a:pt x="460248" y="499872"/>
                  </a:lnTo>
                  <a:lnTo>
                    <a:pt x="460248" y="66598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71944" y="3404615"/>
              <a:ext cx="1515110" cy="666115"/>
            </a:xfrm>
            <a:custGeom>
              <a:avLst/>
              <a:gdLst/>
              <a:ahLst/>
              <a:cxnLst/>
              <a:rect l="l" t="t" r="r" b="b"/>
              <a:pathLst>
                <a:path w="1515109" h="666114">
                  <a:moveTo>
                    <a:pt x="0" y="333756"/>
                  </a:moveTo>
                  <a:lnTo>
                    <a:pt x="460248" y="0"/>
                  </a:lnTo>
                  <a:lnTo>
                    <a:pt x="460248" y="166116"/>
                  </a:lnTo>
                  <a:lnTo>
                    <a:pt x="1514855" y="166116"/>
                  </a:lnTo>
                  <a:lnTo>
                    <a:pt x="1514855" y="499872"/>
                  </a:lnTo>
                  <a:lnTo>
                    <a:pt x="460248" y="499872"/>
                  </a:lnTo>
                  <a:lnTo>
                    <a:pt x="460248" y="665987"/>
                  </a:lnTo>
                  <a:lnTo>
                    <a:pt x="0" y="333756"/>
                  </a:lnTo>
                  <a:close/>
                </a:path>
              </a:pathLst>
            </a:custGeom>
            <a:ln w="9144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74402" y="3539669"/>
            <a:ext cx="743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0077"/>
                </a:solidFill>
                <a:latin typeface="Verdana"/>
                <a:cs typeface="Verdana"/>
              </a:rPr>
              <a:t>L</a:t>
            </a:r>
            <a:r>
              <a:rPr sz="2400" b="1" dirty="0">
                <a:solidFill>
                  <a:srgbClr val="000077"/>
                </a:solidFill>
                <a:latin typeface="Verdana"/>
                <a:cs typeface="Verdana"/>
              </a:rPr>
              <a:t>a</a:t>
            </a:r>
            <a:r>
              <a:rPr sz="2400" b="1" spc="15" dirty="0">
                <a:solidFill>
                  <a:srgbClr val="000077"/>
                </a:solidFill>
                <a:latin typeface="Verdana"/>
                <a:cs typeface="Verdana"/>
              </a:rPr>
              <a:t>s</a:t>
            </a:r>
            <a:r>
              <a:rPr sz="2400" b="1" dirty="0">
                <a:solidFill>
                  <a:srgbClr val="000077"/>
                </a:solidFill>
                <a:latin typeface="Verdana"/>
                <a:cs typeface="Verdana"/>
              </a:rPr>
              <a:t>t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2063" y="4927092"/>
            <a:ext cx="1257300" cy="769620"/>
            <a:chOff x="512063" y="4927092"/>
            <a:chExt cx="1257300" cy="769620"/>
          </a:xfrm>
        </p:grpSpPr>
        <p:sp>
          <p:nvSpPr>
            <p:cNvPr id="10" name="object 10"/>
            <p:cNvSpPr/>
            <p:nvPr/>
          </p:nvSpPr>
          <p:spPr>
            <a:xfrm>
              <a:off x="516635" y="4931664"/>
              <a:ext cx="1248410" cy="760730"/>
            </a:xfrm>
            <a:custGeom>
              <a:avLst/>
              <a:gdLst/>
              <a:ahLst/>
              <a:cxnLst/>
              <a:rect l="l" t="t" r="r" b="b"/>
              <a:pathLst>
                <a:path w="1248410" h="760729">
                  <a:moveTo>
                    <a:pt x="867155" y="760475"/>
                  </a:moveTo>
                  <a:lnTo>
                    <a:pt x="867155" y="539496"/>
                  </a:lnTo>
                  <a:lnTo>
                    <a:pt x="0" y="539496"/>
                  </a:lnTo>
                  <a:lnTo>
                    <a:pt x="0" y="220980"/>
                  </a:lnTo>
                  <a:lnTo>
                    <a:pt x="867155" y="220980"/>
                  </a:lnTo>
                  <a:lnTo>
                    <a:pt x="867155" y="0"/>
                  </a:lnTo>
                  <a:lnTo>
                    <a:pt x="1248155" y="379475"/>
                  </a:lnTo>
                  <a:lnTo>
                    <a:pt x="867155" y="760475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6635" y="4931664"/>
              <a:ext cx="1248410" cy="760730"/>
            </a:xfrm>
            <a:custGeom>
              <a:avLst/>
              <a:gdLst/>
              <a:ahLst/>
              <a:cxnLst/>
              <a:rect l="l" t="t" r="r" b="b"/>
              <a:pathLst>
                <a:path w="1248410" h="760729">
                  <a:moveTo>
                    <a:pt x="0" y="220980"/>
                  </a:moveTo>
                  <a:lnTo>
                    <a:pt x="867155" y="220980"/>
                  </a:lnTo>
                  <a:lnTo>
                    <a:pt x="867155" y="0"/>
                  </a:lnTo>
                  <a:lnTo>
                    <a:pt x="1248155" y="379475"/>
                  </a:lnTo>
                  <a:lnTo>
                    <a:pt x="867155" y="760475"/>
                  </a:lnTo>
                  <a:lnTo>
                    <a:pt x="867155" y="539496"/>
                  </a:lnTo>
                  <a:lnTo>
                    <a:pt x="0" y="539496"/>
                  </a:lnTo>
                  <a:lnTo>
                    <a:pt x="0" y="22098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29</a:t>
            </a: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3375" y="1731264"/>
            <a:ext cx="3880485" cy="5015865"/>
            <a:chOff x="1103375" y="1731264"/>
            <a:chExt cx="3880485" cy="5015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2519" y="1740408"/>
              <a:ext cx="3861815" cy="49971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07947" y="1735836"/>
              <a:ext cx="3870960" cy="5006340"/>
            </a:xfrm>
            <a:custGeom>
              <a:avLst/>
              <a:gdLst/>
              <a:ahLst/>
              <a:cxnLst/>
              <a:rect l="l" t="t" r="r" b="b"/>
              <a:pathLst>
                <a:path w="3870960" h="5006340">
                  <a:moveTo>
                    <a:pt x="0" y="0"/>
                  </a:moveTo>
                  <a:lnTo>
                    <a:pt x="3870959" y="0"/>
                  </a:lnTo>
                  <a:lnTo>
                    <a:pt x="3870959" y="5006340"/>
                  </a:lnTo>
                  <a:lnTo>
                    <a:pt x="0" y="500634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818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520439" y="1731264"/>
            <a:ext cx="5600700" cy="5026660"/>
            <a:chOff x="3520439" y="1731264"/>
            <a:chExt cx="5600700" cy="50266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2560" y="1740408"/>
              <a:ext cx="3869435" cy="500786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37987" y="1735836"/>
              <a:ext cx="3878579" cy="5017135"/>
            </a:xfrm>
            <a:custGeom>
              <a:avLst/>
              <a:gdLst/>
              <a:ahLst/>
              <a:cxnLst/>
              <a:rect l="l" t="t" r="r" b="b"/>
              <a:pathLst>
                <a:path w="3878579" h="5017134">
                  <a:moveTo>
                    <a:pt x="0" y="0"/>
                  </a:moveTo>
                  <a:lnTo>
                    <a:pt x="3878580" y="0"/>
                  </a:lnTo>
                  <a:lnTo>
                    <a:pt x="3878580" y="5017008"/>
                  </a:lnTo>
                  <a:lnTo>
                    <a:pt x="0" y="501700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818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5011" y="2494788"/>
              <a:ext cx="2898775" cy="609600"/>
            </a:xfrm>
            <a:custGeom>
              <a:avLst/>
              <a:gdLst/>
              <a:ahLst/>
              <a:cxnLst/>
              <a:rect l="l" t="t" r="r" b="b"/>
              <a:pathLst>
                <a:path w="2898775" h="609600">
                  <a:moveTo>
                    <a:pt x="2898648" y="609600"/>
                  </a:moveTo>
                  <a:lnTo>
                    <a:pt x="0" y="609600"/>
                  </a:lnTo>
                  <a:lnTo>
                    <a:pt x="0" y="0"/>
                  </a:lnTo>
                  <a:lnTo>
                    <a:pt x="2898648" y="0"/>
                  </a:lnTo>
                  <a:lnTo>
                    <a:pt x="2898648" y="60960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25011" y="2494788"/>
              <a:ext cx="2898775" cy="609600"/>
            </a:xfrm>
            <a:custGeom>
              <a:avLst/>
              <a:gdLst/>
              <a:ahLst/>
              <a:cxnLst/>
              <a:rect l="l" t="t" r="r" b="b"/>
              <a:pathLst>
                <a:path w="2898775" h="609600">
                  <a:moveTo>
                    <a:pt x="0" y="0"/>
                  </a:moveTo>
                  <a:lnTo>
                    <a:pt x="2898648" y="0"/>
                  </a:lnTo>
                  <a:lnTo>
                    <a:pt x="2898648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25011" y="3366516"/>
              <a:ext cx="2898775" cy="611505"/>
            </a:xfrm>
            <a:custGeom>
              <a:avLst/>
              <a:gdLst/>
              <a:ahLst/>
              <a:cxnLst/>
              <a:rect l="l" t="t" r="r" b="b"/>
              <a:pathLst>
                <a:path w="2898775" h="611504">
                  <a:moveTo>
                    <a:pt x="2898648" y="611124"/>
                  </a:moveTo>
                  <a:lnTo>
                    <a:pt x="0" y="611124"/>
                  </a:lnTo>
                  <a:lnTo>
                    <a:pt x="0" y="0"/>
                  </a:lnTo>
                  <a:lnTo>
                    <a:pt x="2898648" y="0"/>
                  </a:lnTo>
                  <a:lnTo>
                    <a:pt x="2898648" y="61112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25011" y="3366516"/>
              <a:ext cx="2898775" cy="611505"/>
            </a:xfrm>
            <a:custGeom>
              <a:avLst/>
              <a:gdLst/>
              <a:ahLst/>
              <a:cxnLst/>
              <a:rect l="l" t="t" r="r" b="b"/>
              <a:pathLst>
                <a:path w="2898775" h="611504">
                  <a:moveTo>
                    <a:pt x="0" y="0"/>
                  </a:moveTo>
                  <a:lnTo>
                    <a:pt x="2898648" y="0"/>
                  </a:lnTo>
                  <a:lnTo>
                    <a:pt x="2898648" y="611124"/>
                  </a:lnTo>
                  <a:lnTo>
                    <a:pt x="0" y="61112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25011" y="5646420"/>
              <a:ext cx="2898775" cy="599440"/>
            </a:xfrm>
            <a:custGeom>
              <a:avLst/>
              <a:gdLst/>
              <a:ahLst/>
              <a:cxnLst/>
              <a:rect l="l" t="t" r="r" b="b"/>
              <a:pathLst>
                <a:path w="2898775" h="599439">
                  <a:moveTo>
                    <a:pt x="2898648" y="598932"/>
                  </a:moveTo>
                  <a:lnTo>
                    <a:pt x="0" y="598932"/>
                  </a:lnTo>
                  <a:lnTo>
                    <a:pt x="0" y="0"/>
                  </a:lnTo>
                  <a:lnTo>
                    <a:pt x="2898648" y="0"/>
                  </a:lnTo>
                  <a:lnTo>
                    <a:pt x="2898648" y="59893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25011" y="5646420"/>
              <a:ext cx="2898775" cy="599440"/>
            </a:xfrm>
            <a:custGeom>
              <a:avLst/>
              <a:gdLst/>
              <a:ahLst/>
              <a:cxnLst/>
              <a:rect l="l" t="t" r="r" b="b"/>
              <a:pathLst>
                <a:path w="2898775" h="599439">
                  <a:moveTo>
                    <a:pt x="0" y="0"/>
                  </a:moveTo>
                  <a:lnTo>
                    <a:pt x="2898648" y="0"/>
                  </a:lnTo>
                  <a:lnTo>
                    <a:pt x="2898648" y="598932"/>
                  </a:lnTo>
                  <a:lnTo>
                    <a:pt x="0" y="59893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25011" y="4239767"/>
              <a:ext cx="2898775" cy="436245"/>
            </a:xfrm>
            <a:custGeom>
              <a:avLst/>
              <a:gdLst/>
              <a:ahLst/>
              <a:cxnLst/>
              <a:rect l="l" t="t" r="r" b="b"/>
              <a:pathLst>
                <a:path w="2898775" h="436245">
                  <a:moveTo>
                    <a:pt x="2898648" y="435864"/>
                  </a:moveTo>
                  <a:lnTo>
                    <a:pt x="0" y="435864"/>
                  </a:lnTo>
                  <a:lnTo>
                    <a:pt x="0" y="0"/>
                  </a:lnTo>
                  <a:lnTo>
                    <a:pt x="2898648" y="0"/>
                  </a:lnTo>
                  <a:lnTo>
                    <a:pt x="2898648" y="43586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25011" y="4239767"/>
              <a:ext cx="2898775" cy="436245"/>
            </a:xfrm>
            <a:custGeom>
              <a:avLst/>
              <a:gdLst/>
              <a:ahLst/>
              <a:cxnLst/>
              <a:rect l="l" t="t" r="r" b="b"/>
              <a:pathLst>
                <a:path w="2898775" h="436245">
                  <a:moveTo>
                    <a:pt x="0" y="0"/>
                  </a:moveTo>
                  <a:lnTo>
                    <a:pt x="2898648" y="0"/>
                  </a:lnTo>
                  <a:lnTo>
                    <a:pt x="2898648" y="435864"/>
                  </a:lnTo>
                  <a:lnTo>
                    <a:pt x="0" y="43586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69791" y="4555235"/>
              <a:ext cx="2607945" cy="21590"/>
            </a:xfrm>
            <a:custGeom>
              <a:avLst/>
              <a:gdLst/>
              <a:ahLst/>
              <a:cxnLst/>
              <a:rect l="l" t="t" r="r" b="b"/>
              <a:pathLst>
                <a:path w="2607945" h="21589">
                  <a:moveTo>
                    <a:pt x="2607564" y="21336"/>
                  </a:moveTo>
                  <a:lnTo>
                    <a:pt x="0" y="21336"/>
                  </a:lnTo>
                  <a:lnTo>
                    <a:pt x="0" y="0"/>
                  </a:lnTo>
                  <a:lnTo>
                    <a:pt x="2607564" y="0"/>
                  </a:lnTo>
                  <a:lnTo>
                    <a:pt x="2607564" y="213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25011" y="4937760"/>
              <a:ext cx="2898775" cy="447040"/>
            </a:xfrm>
            <a:custGeom>
              <a:avLst/>
              <a:gdLst/>
              <a:ahLst/>
              <a:cxnLst/>
              <a:rect l="l" t="t" r="r" b="b"/>
              <a:pathLst>
                <a:path w="2898775" h="447039">
                  <a:moveTo>
                    <a:pt x="2898648" y="446532"/>
                  </a:moveTo>
                  <a:lnTo>
                    <a:pt x="0" y="446532"/>
                  </a:lnTo>
                  <a:lnTo>
                    <a:pt x="0" y="0"/>
                  </a:lnTo>
                  <a:lnTo>
                    <a:pt x="2898648" y="0"/>
                  </a:lnTo>
                  <a:lnTo>
                    <a:pt x="2898648" y="44653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25011" y="4937760"/>
              <a:ext cx="2898775" cy="447040"/>
            </a:xfrm>
            <a:custGeom>
              <a:avLst/>
              <a:gdLst/>
              <a:ahLst/>
              <a:cxnLst/>
              <a:rect l="l" t="t" r="r" b="b"/>
              <a:pathLst>
                <a:path w="2898775" h="447039">
                  <a:moveTo>
                    <a:pt x="0" y="0"/>
                  </a:moveTo>
                  <a:lnTo>
                    <a:pt x="2898648" y="0"/>
                  </a:lnTo>
                  <a:lnTo>
                    <a:pt x="2898648" y="446532"/>
                  </a:lnTo>
                  <a:lnTo>
                    <a:pt x="0" y="44653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007914" y="654883"/>
            <a:ext cx="404431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6515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Information </a:t>
            </a:r>
            <a:r>
              <a:rPr sz="3200" spc="5" dirty="0"/>
              <a:t>for </a:t>
            </a:r>
            <a:r>
              <a:rPr sz="3200" spc="10" dirty="0"/>
              <a:t> </a:t>
            </a:r>
            <a:r>
              <a:rPr sz="3200" spc="-5" dirty="0"/>
              <a:t>Project</a:t>
            </a:r>
            <a:r>
              <a:rPr sz="3200" spc="-65" dirty="0"/>
              <a:t> </a:t>
            </a:r>
            <a:r>
              <a:rPr sz="3200" spc="-5" dirty="0"/>
              <a:t>Beneficiaries</a:t>
            </a:r>
            <a:endParaRPr sz="3200"/>
          </a:p>
        </p:txBody>
      </p:sp>
      <p:sp>
        <p:nvSpPr>
          <p:cNvPr id="21" name="object 21"/>
          <p:cNvSpPr txBox="1"/>
          <p:nvPr/>
        </p:nvSpPr>
        <p:spPr>
          <a:xfrm>
            <a:off x="9254728" y="6878984"/>
            <a:ext cx="2247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5" dirty="0">
                <a:latin typeface="Arial"/>
                <a:cs typeface="Arial"/>
              </a:rPr>
              <a:t>3</a:t>
            </a:r>
            <a:r>
              <a:rPr sz="140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19007" y="2536967"/>
            <a:ext cx="2710815" cy="3659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055" marR="17907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Project Restrictions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and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Limitations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Approving</a:t>
            </a:r>
            <a:r>
              <a:rPr sz="1600" b="1" spc="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Project</a:t>
            </a:r>
            <a:r>
              <a:rPr sz="1600" b="1" spc="-2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Proposal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and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Scheduling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1230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Approving</a:t>
            </a:r>
            <a:r>
              <a:rPr sz="16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Project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Plan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5"/>
              </a:spcBef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Supervision</a:t>
            </a:r>
            <a:r>
              <a:rPr sz="1600" b="1" spc="3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and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 Safety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L="215265" marR="207010" algn="ctr">
              <a:lnSpc>
                <a:spcPct val="100000"/>
              </a:lnSpc>
              <a:spcBef>
                <a:spcPts val="1230"/>
              </a:spcBef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Project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 Completion</a:t>
            </a:r>
            <a:r>
              <a:rPr sz="1600" b="1" spc="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and </a:t>
            </a:r>
            <a:r>
              <a:rPr sz="1600" b="1" spc="-42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Approval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6403" y="523511"/>
            <a:ext cx="8625840" cy="6196330"/>
            <a:chOff x="946403" y="523511"/>
            <a:chExt cx="8625840" cy="61963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1441704"/>
              <a:ext cx="4072127" cy="52684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50975" y="1437132"/>
              <a:ext cx="4084320" cy="5278120"/>
            </a:xfrm>
            <a:custGeom>
              <a:avLst/>
              <a:gdLst/>
              <a:ahLst/>
              <a:cxnLst/>
              <a:rect l="l" t="t" r="r" b="b"/>
              <a:pathLst>
                <a:path w="4084320" h="5278120">
                  <a:moveTo>
                    <a:pt x="0" y="0"/>
                  </a:moveTo>
                  <a:lnTo>
                    <a:pt x="4084320" y="0"/>
                  </a:lnTo>
                  <a:lnTo>
                    <a:pt x="4084320" y="5277612"/>
                  </a:lnTo>
                  <a:lnTo>
                    <a:pt x="0" y="527761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2060" y="1441704"/>
              <a:ext cx="4073651" cy="52684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47487" y="1437132"/>
              <a:ext cx="4083050" cy="5278120"/>
            </a:xfrm>
            <a:custGeom>
              <a:avLst/>
              <a:gdLst/>
              <a:ahLst/>
              <a:cxnLst/>
              <a:rect l="l" t="t" r="r" b="b"/>
              <a:pathLst>
                <a:path w="4083050" h="5278120">
                  <a:moveTo>
                    <a:pt x="0" y="0"/>
                  </a:moveTo>
                  <a:lnTo>
                    <a:pt x="4082796" y="0"/>
                  </a:lnTo>
                  <a:lnTo>
                    <a:pt x="4082796" y="5277612"/>
                  </a:lnTo>
                  <a:lnTo>
                    <a:pt x="0" y="527761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87833" y="724820"/>
            <a:ext cx="72612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56325" algn="l"/>
              </a:tabLst>
            </a:pPr>
            <a:r>
              <a:rPr sz="3200" spc="-5" dirty="0">
                <a:solidFill>
                  <a:srgbClr val="000000"/>
                </a:solidFill>
              </a:rPr>
              <a:t>Fundraising</a:t>
            </a:r>
            <a:r>
              <a:rPr sz="3200" spc="-14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Application</a:t>
            </a:r>
            <a:r>
              <a:rPr sz="3200" spc="-10" dirty="0">
                <a:solidFill>
                  <a:srgbClr val="000000"/>
                </a:solidFill>
              </a:rPr>
              <a:t> Pages	</a:t>
            </a:r>
            <a:r>
              <a:rPr sz="3200" dirty="0">
                <a:solidFill>
                  <a:srgbClr val="000000"/>
                </a:solidFill>
              </a:rPr>
              <a:t>A</a:t>
            </a:r>
            <a:r>
              <a:rPr sz="3200" spc="-16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&amp;</a:t>
            </a:r>
            <a:r>
              <a:rPr sz="3200" spc="-5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B</a:t>
            </a:r>
            <a:endParaRPr sz="32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31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57527" y="2461260"/>
            <a:ext cx="2871470" cy="168275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129539" marR="122555" indent="3175" algn="ctr">
              <a:lnSpc>
                <a:spcPct val="100000"/>
              </a:lnSpc>
              <a:spcBef>
                <a:spcPts val="565"/>
              </a:spcBef>
            </a:pPr>
            <a:r>
              <a:rPr sz="2000" b="1" dirty="0">
                <a:solidFill>
                  <a:srgbClr val="000077"/>
                </a:solidFill>
                <a:latin typeface="Arial"/>
                <a:cs typeface="Arial"/>
              </a:rPr>
              <a:t>Form </a:t>
            </a:r>
            <a:r>
              <a:rPr sz="2000" b="1" u="sng" spc="-5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must</a:t>
            </a:r>
            <a:r>
              <a:rPr sz="2000" b="1" spc="-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0077"/>
                </a:solidFill>
                <a:latin typeface="Arial"/>
                <a:cs typeface="Arial"/>
              </a:rPr>
              <a:t>be </a:t>
            </a:r>
            <a:r>
              <a:rPr sz="2000" b="1" spc="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77"/>
                </a:solidFill>
                <a:latin typeface="Arial"/>
                <a:cs typeface="Arial"/>
              </a:rPr>
              <a:t>completed </a:t>
            </a:r>
            <a:r>
              <a:rPr sz="2000" b="1" dirty="0">
                <a:solidFill>
                  <a:srgbClr val="000077"/>
                </a:solidFill>
                <a:latin typeface="Arial"/>
                <a:cs typeface="Arial"/>
              </a:rPr>
              <a:t>if more </a:t>
            </a:r>
            <a:r>
              <a:rPr sz="2000" b="1" spc="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77"/>
                </a:solidFill>
                <a:latin typeface="Arial"/>
                <a:cs typeface="Arial"/>
              </a:rPr>
              <a:t>than </a:t>
            </a:r>
            <a:r>
              <a:rPr sz="2000" b="1" dirty="0">
                <a:solidFill>
                  <a:srgbClr val="000077"/>
                </a:solidFill>
                <a:latin typeface="Arial"/>
                <a:cs typeface="Arial"/>
              </a:rPr>
              <a:t>$500 is </a:t>
            </a:r>
            <a:r>
              <a:rPr sz="2000" b="1" spc="5" dirty="0">
                <a:solidFill>
                  <a:srgbClr val="000077"/>
                </a:solidFill>
                <a:latin typeface="Arial"/>
                <a:cs typeface="Arial"/>
              </a:rPr>
              <a:t>to </a:t>
            </a:r>
            <a:r>
              <a:rPr sz="2000" b="1" spc="-5" dirty="0">
                <a:solidFill>
                  <a:srgbClr val="000077"/>
                </a:solidFill>
                <a:latin typeface="Arial"/>
                <a:cs typeface="Arial"/>
              </a:rPr>
              <a:t>be </a:t>
            </a:r>
            <a:r>
              <a:rPr sz="20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77"/>
                </a:solidFill>
                <a:latin typeface="Arial"/>
                <a:cs typeface="Arial"/>
              </a:rPr>
              <a:t>raised</a:t>
            </a:r>
            <a:r>
              <a:rPr sz="2000" b="1" spc="-5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77"/>
                </a:solidFill>
                <a:latin typeface="Arial"/>
                <a:cs typeface="Arial"/>
              </a:rPr>
              <a:t>from</a:t>
            </a:r>
            <a:r>
              <a:rPr sz="2000" b="1" spc="-4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77"/>
                </a:solidFill>
                <a:latin typeface="Arial"/>
                <a:cs typeface="Arial"/>
              </a:rPr>
              <a:t>“outside” </a:t>
            </a:r>
            <a:r>
              <a:rPr sz="2000" b="1" spc="-54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77"/>
                </a:solidFill>
                <a:latin typeface="Arial"/>
                <a:cs typeface="Arial"/>
              </a:rPr>
              <a:t>sources.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34811" y="2461260"/>
            <a:ext cx="2870200" cy="142494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247015" rIns="0" bIns="0" rtlCol="0">
            <a:spAutoFit/>
          </a:bodyPr>
          <a:lstStyle/>
          <a:p>
            <a:pPr marL="294005" marR="233045" indent="-52069" algn="just">
              <a:lnSpc>
                <a:spcPct val="100000"/>
              </a:lnSpc>
              <a:spcBef>
                <a:spcPts val="1945"/>
              </a:spcBef>
            </a:pPr>
            <a:r>
              <a:rPr sz="2000" b="1" dirty="0">
                <a:solidFill>
                  <a:srgbClr val="000077"/>
                </a:solidFill>
                <a:latin typeface="Arial"/>
                <a:cs typeface="Arial"/>
              </a:rPr>
              <a:t>Donations</a:t>
            </a:r>
            <a:r>
              <a:rPr sz="2000" b="1" spc="-6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77"/>
                </a:solidFill>
                <a:latin typeface="Arial"/>
                <a:cs typeface="Arial"/>
              </a:rPr>
              <a:t>of</a:t>
            </a:r>
            <a:r>
              <a:rPr sz="2000" b="1" spc="-4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77"/>
                </a:solidFill>
                <a:latin typeface="Arial"/>
                <a:cs typeface="Arial"/>
              </a:rPr>
              <a:t>goods </a:t>
            </a:r>
            <a:r>
              <a:rPr sz="2000" b="1" spc="-54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77"/>
                </a:solidFill>
                <a:latin typeface="Arial"/>
                <a:cs typeface="Arial"/>
              </a:rPr>
              <a:t>or materials do not </a:t>
            </a:r>
            <a:r>
              <a:rPr sz="2000" b="1" spc="-54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77"/>
                </a:solidFill>
                <a:latin typeface="Arial"/>
                <a:cs typeface="Arial"/>
              </a:rPr>
              <a:t>require</a:t>
            </a:r>
            <a:r>
              <a:rPr sz="2000" b="1" spc="-4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77"/>
                </a:solidFill>
                <a:latin typeface="Arial"/>
                <a:cs typeface="Arial"/>
              </a:rPr>
              <a:t>this</a:t>
            </a:r>
            <a:r>
              <a:rPr sz="2000" b="1" spc="-2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77"/>
                </a:solidFill>
                <a:latin typeface="Arial"/>
                <a:cs typeface="Arial"/>
              </a:rPr>
              <a:t>form.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760476"/>
            <a:ext cx="9144000" cy="6555105"/>
            <a:chOff x="457200" y="760476"/>
            <a:chExt cx="9144000" cy="65551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2232" y="769620"/>
              <a:ext cx="4823459" cy="62346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37659" y="765048"/>
              <a:ext cx="4832985" cy="6243955"/>
            </a:xfrm>
            <a:custGeom>
              <a:avLst/>
              <a:gdLst/>
              <a:ahLst/>
              <a:cxnLst/>
              <a:rect l="l" t="t" r="r" b="b"/>
              <a:pathLst>
                <a:path w="4832984" h="6243955">
                  <a:moveTo>
                    <a:pt x="0" y="0"/>
                  </a:moveTo>
                  <a:lnTo>
                    <a:pt x="4832604" y="0"/>
                  </a:lnTo>
                  <a:lnTo>
                    <a:pt x="4832604" y="6243828"/>
                  </a:lnTo>
                  <a:lnTo>
                    <a:pt x="0" y="624382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36071" y="3373725"/>
            <a:ext cx="24212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065" marR="5080" indent="-508000">
              <a:lnSpc>
                <a:spcPct val="100000"/>
              </a:lnSpc>
              <a:spcBef>
                <a:spcPts val="95"/>
              </a:spcBef>
            </a:pPr>
            <a:r>
              <a:rPr sz="4000" b="1" spc="5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4000" b="1" spc="-1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4000" b="1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4000" b="1" spc="-3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4000" b="1" spc="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4000" b="1" spc="-1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4000" b="1" spc="-5" dirty="0">
                <a:solidFill>
                  <a:srgbClr val="000066"/>
                </a:solidFill>
                <a:latin typeface="Arial"/>
                <a:cs typeface="Arial"/>
              </a:rPr>
              <a:t>T  PLAN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32</a:t>
            </a: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2575" y="1404661"/>
            <a:ext cx="4855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</a:t>
            </a:r>
            <a:r>
              <a:rPr spc="-15" dirty="0"/>
              <a:t> </a:t>
            </a:r>
            <a:r>
              <a:rPr spc="-5" dirty="0"/>
              <a:t>Workbook</a:t>
            </a:r>
            <a:r>
              <a:rPr spc="-50" dirty="0"/>
              <a:t> </a:t>
            </a:r>
            <a:r>
              <a:rPr dirty="0"/>
              <a:t>States: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33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74354" rIns="0" bIns="0" rtlCol="0">
            <a:spAutoFit/>
          </a:bodyPr>
          <a:lstStyle/>
          <a:p>
            <a:pPr marL="368300" marR="18351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“A</a:t>
            </a:r>
            <a:r>
              <a:rPr spc="-10" dirty="0"/>
              <a:t> Scout</a:t>
            </a:r>
            <a:r>
              <a:rPr spc="45" dirty="0"/>
              <a:t> </a:t>
            </a:r>
            <a:r>
              <a:rPr spc="-15" dirty="0"/>
              <a:t>who</a:t>
            </a:r>
            <a:r>
              <a:rPr spc="30" dirty="0"/>
              <a:t> </a:t>
            </a:r>
            <a:r>
              <a:rPr spc="-15" dirty="0"/>
              <a:t>is</a:t>
            </a:r>
            <a:r>
              <a:rPr spc="10" dirty="0"/>
              <a:t> </a:t>
            </a:r>
            <a:r>
              <a:rPr spc="-5" dirty="0"/>
              <a:t>prepared</a:t>
            </a:r>
            <a:r>
              <a:rPr spc="30" dirty="0"/>
              <a:t> </a:t>
            </a:r>
            <a:r>
              <a:rPr spc="-10" dirty="0"/>
              <a:t>will </a:t>
            </a:r>
            <a:r>
              <a:rPr spc="-5" dirty="0"/>
              <a:t> complete</a:t>
            </a:r>
            <a:r>
              <a:rPr spc="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project</a:t>
            </a:r>
            <a:r>
              <a:rPr spc="15" dirty="0"/>
              <a:t> </a:t>
            </a:r>
            <a:r>
              <a:rPr spc="-10" dirty="0"/>
              <a:t>plan,</a:t>
            </a:r>
            <a:r>
              <a:rPr spc="5" dirty="0"/>
              <a:t> </a:t>
            </a:r>
            <a:r>
              <a:rPr spc="-5" dirty="0"/>
              <a:t>and </a:t>
            </a:r>
            <a:r>
              <a:rPr dirty="0"/>
              <a:t>then </a:t>
            </a:r>
            <a:r>
              <a:rPr spc="5" dirty="0"/>
              <a:t> </a:t>
            </a:r>
            <a:r>
              <a:rPr spc="-5" dirty="0"/>
              <a:t>review</a:t>
            </a:r>
            <a:r>
              <a:rPr spc="5" dirty="0"/>
              <a:t> </a:t>
            </a:r>
            <a:r>
              <a:rPr dirty="0"/>
              <a:t>it</a:t>
            </a:r>
            <a:r>
              <a:rPr spc="-5" dirty="0"/>
              <a:t> with</a:t>
            </a:r>
            <a:r>
              <a:rPr dirty="0"/>
              <a:t> </a:t>
            </a:r>
            <a:r>
              <a:rPr spc="-10" dirty="0"/>
              <a:t>the</a:t>
            </a:r>
            <a:r>
              <a:rPr spc="10" dirty="0"/>
              <a:t> </a:t>
            </a:r>
            <a:r>
              <a:rPr spc="-5" dirty="0"/>
              <a:t>designated</a:t>
            </a:r>
            <a:r>
              <a:rPr spc="30" dirty="0"/>
              <a:t> </a:t>
            </a:r>
            <a:r>
              <a:rPr spc="-5" dirty="0"/>
              <a:t>project </a:t>
            </a:r>
            <a:r>
              <a:rPr spc="-765" dirty="0"/>
              <a:t> </a:t>
            </a:r>
            <a:r>
              <a:rPr spc="-5" dirty="0"/>
              <a:t>coach</a:t>
            </a:r>
            <a:r>
              <a:rPr spc="25" dirty="0"/>
              <a:t> </a:t>
            </a:r>
            <a:r>
              <a:rPr spc="-5" dirty="0"/>
              <a:t>before</a:t>
            </a:r>
            <a:r>
              <a:rPr spc="15" dirty="0"/>
              <a:t> </a:t>
            </a:r>
            <a:r>
              <a:rPr spc="-10" dirty="0"/>
              <a:t>carrying</a:t>
            </a:r>
            <a:r>
              <a:rPr spc="50" dirty="0"/>
              <a:t> </a:t>
            </a:r>
            <a:r>
              <a:rPr spc="-20" dirty="0"/>
              <a:t>out</a:t>
            </a:r>
            <a:r>
              <a:rPr spc="20" dirty="0"/>
              <a:t> </a:t>
            </a:r>
            <a:r>
              <a:rPr dirty="0"/>
              <a:t>the </a:t>
            </a:r>
            <a:r>
              <a:rPr spc="5" dirty="0"/>
              <a:t> </a:t>
            </a:r>
            <a:r>
              <a:rPr spc="-5" dirty="0"/>
              <a:t>project.”</a:t>
            </a:r>
          </a:p>
          <a:p>
            <a:pPr marL="368300" marR="5080">
              <a:lnSpc>
                <a:spcPct val="100000"/>
              </a:lnSpc>
              <a:spcBef>
                <a:spcPts val="1800"/>
              </a:spcBef>
            </a:pPr>
            <a:r>
              <a:rPr spc="-5" dirty="0"/>
              <a:t>“This</a:t>
            </a:r>
            <a:r>
              <a:rPr spc="10" dirty="0"/>
              <a:t> </a:t>
            </a:r>
            <a:r>
              <a:rPr spc="-10" dirty="0"/>
              <a:t>can</a:t>
            </a:r>
            <a:r>
              <a:rPr spc="25" dirty="0"/>
              <a:t> </a:t>
            </a:r>
            <a:r>
              <a:rPr spc="-5" dirty="0"/>
              <a:t>also </a:t>
            </a:r>
            <a:r>
              <a:rPr spc="-10" dirty="0"/>
              <a:t>improve</a:t>
            </a:r>
            <a:r>
              <a:rPr spc="10" dirty="0"/>
              <a:t> </a:t>
            </a:r>
            <a:r>
              <a:rPr spc="-10" dirty="0"/>
              <a:t>your</a:t>
            </a:r>
            <a:r>
              <a:rPr spc="60" dirty="0"/>
              <a:t> </a:t>
            </a:r>
            <a:r>
              <a:rPr spc="-5" dirty="0"/>
              <a:t>chances </a:t>
            </a:r>
            <a:r>
              <a:rPr spc="-76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dirty="0"/>
              <a:t>passing</a:t>
            </a:r>
            <a:r>
              <a:rPr spc="-5" dirty="0"/>
              <a:t> </a:t>
            </a:r>
            <a:r>
              <a:rPr dirty="0"/>
              <a:t>the</a:t>
            </a:r>
            <a:r>
              <a:rPr spc="10" dirty="0"/>
              <a:t> </a:t>
            </a:r>
            <a:r>
              <a:rPr spc="-5" dirty="0"/>
              <a:t>Eagle</a:t>
            </a:r>
            <a:r>
              <a:rPr spc="10" dirty="0"/>
              <a:t> </a:t>
            </a:r>
            <a:r>
              <a:rPr spc="-10" dirty="0"/>
              <a:t>Scout</a:t>
            </a:r>
            <a:r>
              <a:rPr spc="15" dirty="0"/>
              <a:t> </a:t>
            </a:r>
            <a:r>
              <a:rPr spc="-5" dirty="0"/>
              <a:t>board of </a:t>
            </a:r>
            <a:r>
              <a:rPr dirty="0"/>
              <a:t> </a:t>
            </a:r>
            <a:r>
              <a:rPr spc="-5" dirty="0"/>
              <a:t>review.”</a:t>
            </a: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6840" y="1724605"/>
            <a:ext cx="46240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Mike</a:t>
            </a:r>
            <a:r>
              <a:rPr sz="3200" spc="-35" dirty="0"/>
              <a:t> </a:t>
            </a:r>
            <a:r>
              <a:rPr sz="3200" spc="-5" dirty="0"/>
              <a:t>Tyson</a:t>
            </a:r>
            <a:r>
              <a:rPr sz="3200" spc="-45" dirty="0"/>
              <a:t> </a:t>
            </a:r>
            <a:r>
              <a:rPr sz="3200" dirty="0"/>
              <a:t>once</a:t>
            </a:r>
            <a:r>
              <a:rPr sz="3200" spc="-35" dirty="0"/>
              <a:t> </a:t>
            </a:r>
            <a:r>
              <a:rPr sz="3200" spc="-10" dirty="0"/>
              <a:t>said…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34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4362" y="2567449"/>
            <a:ext cx="6296660" cy="3048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4163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“Everyone</a:t>
            </a:r>
            <a:r>
              <a:rPr sz="2800" b="1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has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plan</a:t>
            </a:r>
            <a:r>
              <a:rPr sz="2800" b="1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until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they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get </a:t>
            </a:r>
            <a:r>
              <a:rPr sz="2800" b="1" spc="-7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punched</a:t>
            </a:r>
            <a:r>
              <a:rPr sz="2800" b="1" spc="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in</a:t>
            </a:r>
            <a:r>
              <a:rPr sz="2800" b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mouth…”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What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does</a:t>
            </a:r>
            <a:r>
              <a:rPr sz="28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that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mean?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820"/>
              </a:spcBef>
            </a:pP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In life,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unexpected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things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happen.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A </a:t>
            </a:r>
            <a:r>
              <a:rPr sz="2800" b="1" spc="-7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good plan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anticipates difficulties and </a:t>
            </a:r>
            <a:r>
              <a:rPr sz="2800" b="1" spc="-7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has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contingency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options.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6780" y="935184"/>
            <a:ext cx="3985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</a:t>
            </a:r>
            <a:r>
              <a:rPr spc="-4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spc="-5" dirty="0"/>
              <a:t>Planning?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35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85775" marR="5080" indent="-3435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485140" algn="l"/>
                <a:tab pos="486409" algn="l"/>
              </a:tabLst>
            </a:pPr>
            <a:r>
              <a:rPr spc="-5" dirty="0"/>
              <a:t>5</a:t>
            </a:r>
            <a:r>
              <a:rPr spc="15" dirty="0"/>
              <a:t> </a:t>
            </a:r>
            <a:r>
              <a:rPr spc="-5" dirty="0"/>
              <a:t>P’s:</a:t>
            </a:r>
            <a:r>
              <a:rPr spc="-10" dirty="0"/>
              <a:t> </a:t>
            </a:r>
            <a:r>
              <a:rPr spc="-5" dirty="0">
                <a:solidFill>
                  <a:srgbClr val="FF0000"/>
                </a:solidFill>
              </a:rPr>
              <a:t>P</a:t>
            </a:r>
            <a:r>
              <a:rPr spc="-5" dirty="0"/>
              <a:t>roper</a:t>
            </a:r>
            <a:r>
              <a:rPr spc="5" dirty="0"/>
              <a:t> </a:t>
            </a:r>
            <a:r>
              <a:rPr spc="-10" dirty="0">
                <a:solidFill>
                  <a:srgbClr val="FF0000"/>
                </a:solidFill>
              </a:rPr>
              <a:t>P</a:t>
            </a:r>
            <a:r>
              <a:rPr spc="-10" dirty="0"/>
              <a:t>lanning</a:t>
            </a:r>
            <a:r>
              <a:rPr spc="35" dirty="0"/>
              <a:t> </a:t>
            </a:r>
            <a:r>
              <a:rPr spc="-5" dirty="0">
                <a:solidFill>
                  <a:srgbClr val="FF0000"/>
                </a:solidFill>
              </a:rPr>
              <a:t>P</a:t>
            </a:r>
            <a:r>
              <a:rPr spc="-5" dirty="0"/>
              <a:t>revents</a:t>
            </a:r>
            <a:r>
              <a:rPr spc="10" dirty="0"/>
              <a:t> </a:t>
            </a:r>
            <a:r>
              <a:rPr spc="-5" dirty="0">
                <a:solidFill>
                  <a:srgbClr val="FF0000"/>
                </a:solidFill>
              </a:rPr>
              <a:t>P</a:t>
            </a:r>
            <a:r>
              <a:rPr spc="-5" dirty="0"/>
              <a:t>itiful </a:t>
            </a:r>
            <a:r>
              <a:rPr spc="-760" dirty="0"/>
              <a:t> </a:t>
            </a:r>
            <a:r>
              <a:rPr spc="-5" dirty="0">
                <a:solidFill>
                  <a:srgbClr val="FF0000"/>
                </a:solidFill>
              </a:rPr>
              <a:t>P</a:t>
            </a:r>
            <a:r>
              <a:rPr spc="-5" dirty="0"/>
              <a:t>erformance.</a:t>
            </a:r>
          </a:p>
          <a:p>
            <a:pPr marL="485775" marR="309880" indent="-343535">
              <a:lnSpc>
                <a:spcPct val="110000"/>
              </a:lnSpc>
              <a:spcBef>
                <a:spcPts val="270"/>
              </a:spcBef>
              <a:buFont typeface="Arial"/>
              <a:buChar char="•"/>
              <a:tabLst>
                <a:tab pos="485140" algn="l"/>
                <a:tab pos="486409" algn="l"/>
                <a:tab pos="4515485" algn="l"/>
              </a:tabLst>
            </a:pPr>
            <a:r>
              <a:rPr spc="-5" dirty="0"/>
              <a:t>What</a:t>
            </a:r>
            <a:r>
              <a:rPr spc="20" dirty="0"/>
              <a:t> </a:t>
            </a:r>
            <a:r>
              <a:rPr spc="-10" dirty="0"/>
              <a:t>could</a:t>
            </a:r>
            <a:r>
              <a:rPr spc="35" dirty="0"/>
              <a:t> </a:t>
            </a:r>
            <a:r>
              <a:rPr spc="-5" dirty="0"/>
              <a:t>go</a:t>
            </a:r>
            <a:r>
              <a:rPr spc="5" dirty="0"/>
              <a:t> </a:t>
            </a:r>
            <a:r>
              <a:rPr spc="-5" dirty="0"/>
              <a:t>wrong?	</a:t>
            </a:r>
            <a:r>
              <a:rPr spc="-10" dirty="0"/>
              <a:t>How</a:t>
            </a:r>
            <a:r>
              <a:rPr spc="-25" dirty="0"/>
              <a:t> </a:t>
            </a:r>
            <a:r>
              <a:rPr dirty="0"/>
              <a:t>will</a:t>
            </a:r>
            <a:r>
              <a:rPr spc="-55" dirty="0"/>
              <a:t> </a:t>
            </a:r>
            <a:r>
              <a:rPr spc="-15" dirty="0"/>
              <a:t>you </a:t>
            </a:r>
            <a:r>
              <a:rPr spc="-765" dirty="0"/>
              <a:t> </a:t>
            </a:r>
            <a:r>
              <a:rPr spc="-5" dirty="0"/>
              <a:t>make</a:t>
            </a:r>
            <a:r>
              <a:rPr spc="10" dirty="0"/>
              <a:t> </a:t>
            </a:r>
            <a:r>
              <a:rPr spc="-5" dirty="0"/>
              <a:t>sure</a:t>
            </a:r>
            <a:r>
              <a:rPr spc="10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spc="-5" dirty="0"/>
              <a:t>doesn’t</a:t>
            </a:r>
            <a:r>
              <a:rPr spc="15" dirty="0"/>
              <a:t> </a:t>
            </a:r>
            <a:r>
              <a:rPr spc="-5" dirty="0"/>
              <a:t>happen?</a:t>
            </a:r>
          </a:p>
          <a:p>
            <a:pPr marL="485775" indent="-34353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485140" algn="l"/>
                <a:tab pos="486409" algn="l"/>
              </a:tabLst>
            </a:pPr>
            <a:r>
              <a:rPr spc="-10" dirty="0"/>
              <a:t>Who</a:t>
            </a:r>
            <a:r>
              <a:rPr spc="20" dirty="0"/>
              <a:t> </a:t>
            </a:r>
            <a:r>
              <a:rPr spc="-10" dirty="0"/>
              <a:t>will</a:t>
            </a:r>
            <a:r>
              <a:rPr spc="-25" dirty="0"/>
              <a:t> </a:t>
            </a:r>
            <a:r>
              <a:rPr spc="-5" dirty="0"/>
              <a:t>do </a:t>
            </a:r>
            <a:r>
              <a:rPr dirty="0"/>
              <a:t>what</a:t>
            </a:r>
            <a:r>
              <a:rPr spc="-15" dirty="0"/>
              <a:t> </a:t>
            </a:r>
            <a:r>
              <a:rPr spc="-5" dirty="0"/>
              <a:t>–</a:t>
            </a:r>
            <a:r>
              <a:rPr spc="10" dirty="0"/>
              <a:t> </a:t>
            </a:r>
            <a:r>
              <a:rPr dirty="0"/>
              <a:t>step</a:t>
            </a:r>
            <a:r>
              <a:rPr spc="25" dirty="0"/>
              <a:t> </a:t>
            </a:r>
            <a:r>
              <a:rPr spc="-20" dirty="0"/>
              <a:t>by</a:t>
            </a:r>
            <a:r>
              <a:rPr spc="5" dirty="0"/>
              <a:t> </a:t>
            </a:r>
            <a:r>
              <a:rPr spc="-5" dirty="0"/>
              <a:t>step.</a:t>
            </a:r>
          </a:p>
          <a:p>
            <a:pPr marL="485775" indent="-3435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485140" algn="l"/>
                <a:tab pos="486409" algn="l"/>
              </a:tabLst>
            </a:pPr>
            <a:r>
              <a:rPr spc="-5" dirty="0"/>
              <a:t>Provide</a:t>
            </a:r>
            <a:r>
              <a:rPr spc="10" dirty="0"/>
              <a:t> </a:t>
            </a:r>
            <a:r>
              <a:rPr spc="-5" dirty="0"/>
              <a:t>sufficient</a:t>
            </a:r>
            <a:r>
              <a:rPr spc="10" dirty="0"/>
              <a:t> </a:t>
            </a:r>
            <a:r>
              <a:rPr spc="-5" dirty="0"/>
              <a:t>detail</a:t>
            </a:r>
            <a:r>
              <a:rPr spc="5" dirty="0"/>
              <a:t> </a:t>
            </a:r>
            <a:r>
              <a:rPr dirty="0"/>
              <a:t>so that:</a:t>
            </a:r>
          </a:p>
          <a:p>
            <a:pPr marL="886460" marR="464820" lvl="1" indent="-287020">
              <a:lnSpc>
                <a:spcPts val="2810"/>
              </a:lnSpc>
              <a:spcBef>
                <a:spcPts val="650"/>
              </a:spcBef>
              <a:buFont typeface="Arial"/>
              <a:buChar char="•"/>
              <a:tabLst>
                <a:tab pos="886460" algn="l"/>
                <a:tab pos="887094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You</a:t>
            </a:r>
            <a:r>
              <a:rPr sz="260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66"/>
                </a:solidFill>
                <a:latin typeface="Arial"/>
                <a:cs typeface="Arial"/>
              </a:rPr>
              <a:t>and</a:t>
            </a:r>
            <a:r>
              <a:rPr sz="2600" b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6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beneficiary</a:t>
            </a:r>
            <a:r>
              <a:rPr sz="260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66"/>
                </a:solidFill>
                <a:latin typeface="Arial"/>
                <a:cs typeface="Arial"/>
              </a:rPr>
              <a:t>understand </a:t>
            </a:r>
            <a:r>
              <a:rPr sz="2600" b="1" spc="-70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000066"/>
                </a:solidFill>
                <a:latin typeface="Arial"/>
                <a:cs typeface="Arial"/>
              </a:rPr>
              <a:t>how </a:t>
            </a:r>
            <a:r>
              <a:rPr sz="2600" b="1" dirty="0">
                <a:solidFill>
                  <a:srgbClr val="000066"/>
                </a:solidFill>
                <a:latin typeface="Arial"/>
                <a:cs typeface="Arial"/>
              </a:rPr>
              <a:t>and</a:t>
            </a:r>
            <a:r>
              <a:rPr sz="2600" b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66"/>
                </a:solidFill>
                <a:latin typeface="Arial"/>
                <a:cs typeface="Arial"/>
              </a:rPr>
              <a:t>what</a:t>
            </a:r>
            <a:r>
              <a:rPr sz="2600" b="1" spc="-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66"/>
                </a:solidFill>
                <a:latin typeface="Arial"/>
                <a:cs typeface="Arial"/>
              </a:rPr>
              <a:t>things</a:t>
            </a:r>
            <a:r>
              <a:rPr sz="2600" b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000066"/>
                </a:solidFill>
                <a:latin typeface="Arial"/>
                <a:cs typeface="Arial"/>
              </a:rPr>
              <a:t>will</a:t>
            </a:r>
            <a:r>
              <a:rPr sz="26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0066"/>
                </a:solidFill>
                <a:latin typeface="Arial"/>
                <a:cs typeface="Arial"/>
              </a:rPr>
              <a:t>be</a:t>
            </a:r>
            <a:r>
              <a:rPr sz="26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000066"/>
                </a:solidFill>
                <a:latin typeface="Arial"/>
                <a:cs typeface="Arial"/>
              </a:rPr>
              <a:t>done.</a:t>
            </a:r>
            <a:endParaRPr sz="2600">
              <a:latin typeface="Arial"/>
              <a:cs typeface="Arial"/>
            </a:endParaRPr>
          </a:p>
          <a:p>
            <a:pPr marL="886460" lvl="1" indent="-287655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886460" algn="l"/>
                <a:tab pos="887094" algn="l"/>
              </a:tabLst>
            </a:pPr>
            <a:r>
              <a:rPr sz="2600" b="1" dirty="0">
                <a:solidFill>
                  <a:srgbClr val="000066"/>
                </a:solidFill>
                <a:latin typeface="Arial"/>
                <a:cs typeface="Arial"/>
              </a:rPr>
              <a:t>You</a:t>
            </a:r>
            <a:r>
              <a:rPr sz="2600" b="1" spc="-5" dirty="0">
                <a:solidFill>
                  <a:srgbClr val="000066"/>
                </a:solidFill>
                <a:latin typeface="Arial"/>
                <a:cs typeface="Arial"/>
              </a:rPr>
              <a:t> can</a:t>
            </a:r>
            <a:r>
              <a:rPr sz="26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0066"/>
                </a:solidFill>
                <a:latin typeface="Arial"/>
                <a:cs typeface="Arial"/>
              </a:rPr>
              <a:t>explain</a:t>
            </a:r>
            <a:r>
              <a:rPr sz="2600" b="1" dirty="0">
                <a:solidFill>
                  <a:srgbClr val="000066"/>
                </a:solidFill>
                <a:latin typeface="Arial"/>
                <a:cs typeface="Arial"/>
              </a:rPr>
              <a:t> it</a:t>
            </a:r>
            <a:r>
              <a:rPr sz="2600" b="1" spc="-5" dirty="0">
                <a:solidFill>
                  <a:srgbClr val="000066"/>
                </a:solidFill>
                <a:latin typeface="Arial"/>
                <a:cs typeface="Arial"/>
              </a:rPr>
              <a:t> to</a:t>
            </a:r>
            <a:r>
              <a:rPr sz="26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0066"/>
                </a:solidFill>
                <a:latin typeface="Arial"/>
                <a:cs typeface="Arial"/>
              </a:rPr>
              <a:t>everyone.</a:t>
            </a:r>
            <a:endParaRPr sz="2600">
              <a:latin typeface="Arial"/>
              <a:cs typeface="Arial"/>
            </a:endParaRPr>
          </a:p>
          <a:p>
            <a:pPr marL="886460" lvl="1" indent="-28765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886460" algn="l"/>
                <a:tab pos="887094" algn="l"/>
              </a:tabLst>
            </a:pPr>
            <a:r>
              <a:rPr sz="2600" b="1" dirty="0">
                <a:solidFill>
                  <a:srgbClr val="000066"/>
                </a:solidFill>
                <a:latin typeface="Arial"/>
                <a:cs typeface="Arial"/>
              </a:rPr>
              <a:t>Your</a:t>
            </a:r>
            <a:r>
              <a:rPr sz="26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66"/>
                </a:solidFill>
                <a:latin typeface="Arial"/>
                <a:cs typeface="Arial"/>
              </a:rPr>
              <a:t>project</a:t>
            </a:r>
            <a:r>
              <a:rPr sz="2600" b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000066"/>
                </a:solidFill>
                <a:latin typeface="Arial"/>
                <a:cs typeface="Arial"/>
              </a:rPr>
              <a:t>will</a:t>
            </a:r>
            <a:r>
              <a:rPr sz="26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0066"/>
                </a:solidFill>
                <a:latin typeface="Arial"/>
                <a:cs typeface="Arial"/>
              </a:rPr>
              <a:t>be</a:t>
            </a:r>
            <a:r>
              <a:rPr sz="26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66"/>
                </a:solidFill>
                <a:latin typeface="Arial"/>
                <a:cs typeface="Arial"/>
              </a:rPr>
              <a:t>successful.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619176" y="228600"/>
            <a:ext cx="4924624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586105" algn="ctr">
              <a:spcBef>
                <a:spcPts val="100"/>
              </a:spcBef>
            </a:pPr>
            <a:r>
              <a:rPr lang="en-US" spc="5" dirty="0" smtClean="0"/>
              <a:t/>
            </a:r>
            <a:br>
              <a:rPr lang="en-US" spc="5" dirty="0" smtClean="0"/>
            </a:br>
            <a:r>
              <a:rPr lang="en-US" spc="5" dirty="0" smtClean="0"/>
              <a:t>2021</a:t>
            </a:r>
            <a:br>
              <a:rPr lang="en-US" spc="5" dirty="0" smtClean="0"/>
            </a:br>
            <a:r>
              <a:rPr lang="en-US" dirty="0" smtClean="0"/>
              <a:t>Indian </a:t>
            </a:r>
            <a:r>
              <a:rPr lang="en-US" dirty="0"/>
              <a:t>Nations </a:t>
            </a:r>
            <a:r>
              <a:rPr lang="en-US" dirty="0" smtClean="0"/>
              <a:t>Council</a:t>
            </a:r>
            <a:br>
              <a:rPr lang="en-US" dirty="0" smtClean="0"/>
            </a:br>
            <a:r>
              <a:rPr lang="en-US" dirty="0" smtClean="0"/>
              <a:t>SCOUTS BSA</a:t>
            </a:r>
            <a:br>
              <a:rPr lang="en-US" dirty="0" smtClean="0"/>
            </a:br>
            <a:r>
              <a:rPr dirty="0" smtClean="0"/>
              <a:t>LIFE</a:t>
            </a:r>
            <a:r>
              <a:rPr spc="-60" dirty="0" smtClean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dirty="0" smtClean="0"/>
              <a:t>EAGLE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SEMINAR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619176" y="3688579"/>
            <a:ext cx="488569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5080" indent="-99695">
              <a:lnSpc>
                <a:spcPct val="12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000066"/>
                </a:solidFill>
                <a:latin typeface="Arial"/>
                <a:cs typeface="Arial"/>
              </a:rPr>
              <a:t>THE </a:t>
            </a:r>
            <a:r>
              <a:rPr sz="4000" b="1" spc="-15" dirty="0">
                <a:solidFill>
                  <a:srgbClr val="000066"/>
                </a:solidFill>
                <a:latin typeface="Arial"/>
                <a:cs typeface="Arial"/>
              </a:rPr>
              <a:t>EAGLE </a:t>
            </a:r>
            <a:r>
              <a:rPr sz="4000" b="1" spc="-5" dirty="0">
                <a:solidFill>
                  <a:srgbClr val="000066"/>
                </a:solidFill>
                <a:latin typeface="Arial"/>
                <a:cs typeface="Arial"/>
              </a:rPr>
              <a:t>SCOUT </a:t>
            </a:r>
            <a:r>
              <a:rPr sz="4000" b="1" spc="-11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000066"/>
                </a:solidFill>
                <a:latin typeface="Arial"/>
                <a:cs typeface="Arial"/>
              </a:rPr>
              <a:t>SERVICE</a:t>
            </a:r>
            <a:r>
              <a:rPr sz="4000" b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4000" b="1" spc="-15" dirty="0">
                <a:solidFill>
                  <a:srgbClr val="000066"/>
                </a:solidFill>
                <a:latin typeface="Arial"/>
                <a:cs typeface="Arial"/>
              </a:rPr>
              <a:t>PROJECT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563" y="729578"/>
            <a:ext cx="4470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26865" algn="l"/>
              </a:tabLst>
            </a:pPr>
            <a:r>
              <a:rPr spc="10" dirty="0"/>
              <a:t>P</a:t>
            </a:r>
            <a:r>
              <a:rPr dirty="0"/>
              <a:t>r</a:t>
            </a:r>
            <a:r>
              <a:rPr spc="-5" dirty="0"/>
              <a:t>o</a:t>
            </a:r>
            <a:r>
              <a:rPr spc="-30" dirty="0"/>
              <a:t>j</a:t>
            </a:r>
            <a:r>
              <a:rPr spc="10" dirty="0"/>
              <a:t>ec</a:t>
            </a:r>
            <a:r>
              <a:rPr dirty="0"/>
              <a:t>t</a:t>
            </a:r>
            <a:r>
              <a:rPr spc="-5" dirty="0"/>
              <a:t> </a:t>
            </a:r>
            <a:r>
              <a:rPr spc="-30" dirty="0"/>
              <a:t>P</a:t>
            </a:r>
            <a:r>
              <a:rPr spc="5" dirty="0"/>
              <a:t>l</a:t>
            </a:r>
            <a:r>
              <a:rPr spc="10" dirty="0"/>
              <a:t>a</a:t>
            </a:r>
            <a:r>
              <a:rPr dirty="0"/>
              <a:t>n </a:t>
            </a:r>
            <a:r>
              <a:rPr spc="-30" dirty="0"/>
              <a:t>P</a:t>
            </a:r>
            <a:r>
              <a:rPr spc="10" dirty="0"/>
              <a:t>a</a:t>
            </a:r>
            <a:r>
              <a:rPr spc="-5" dirty="0"/>
              <a:t>g</a:t>
            </a:r>
            <a:r>
              <a:rPr dirty="0"/>
              <a:t>e	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32576" y="3627120"/>
            <a:ext cx="2743200" cy="83566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31140" marR="223520" algn="ctr">
              <a:lnSpc>
                <a:spcPct val="100000"/>
              </a:lnSpc>
              <a:spcBef>
                <a:spcPts val="355"/>
              </a:spcBef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Project Description and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Benefit – </a:t>
            </a:r>
            <a:r>
              <a:rPr sz="1600" b="1" u="sng" spc="-10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Changes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from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the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proposal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2576" y="5612892"/>
            <a:ext cx="2743200" cy="83375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99390" marR="190500" indent="111125" algn="just">
              <a:lnSpc>
                <a:spcPct val="100000"/>
              </a:lnSpc>
              <a:spcBef>
                <a:spcPts val="355"/>
              </a:spcBef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Present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Conditions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or 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Situation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- What </a:t>
            </a:r>
            <a:r>
              <a:rPr sz="1600" b="1" spc="10" dirty="0">
                <a:solidFill>
                  <a:srgbClr val="000077"/>
                </a:solidFill>
                <a:latin typeface="Arial"/>
                <a:cs typeface="Arial"/>
              </a:rPr>
              <a:t>will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be 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changed</a:t>
            </a:r>
            <a:r>
              <a:rPr sz="1600" b="1" spc="-2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by</a:t>
            </a:r>
            <a:r>
              <a:rPr sz="1600" b="1" spc="-2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the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 project?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2576" y="1964436"/>
            <a:ext cx="2743200" cy="83566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598805" marR="339090" indent="-252095">
              <a:lnSpc>
                <a:spcPct val="100000"/>
              </a:lnSpc>
              <a:spcBef>
                <a:spcPts val="1325"/>
              </a:spcBef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Comments</a:t>
            </a:r>
            <a:r>
              <a:rPr sz="1600" b="1" spc="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from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0077"/>
                </a:solidFill>
                <a:latin typeface="Arial"/>
                <a:cs typeface="Arial"/>
              </a:rPr>
              <a:t>your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proposal</a:t>
            </a:r>
            <a:r>
              <a:rPr sz="1600" b="1" spc="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review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2576" y="4657344"/>
            <a:ext cx="2743200" cy="59944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61390" marR="314960" indent="-632460">
              <a:lnSpc>
                <a:spcPct val="100000"/>
              </a:lnSpc>
              <a:spcBef>
                <a:spcPts val="390"/>
              </a:spcBef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Explain impact of any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changes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24000" y="1556003"/>
            <a:ext cx="4255135" cy="5495925"/>
            <a:chOff x="1524000" y="1556003"/>
            <a:chExt cx="4255135" cy="549592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3144" y="1566671"/>
              <a:ext cx="4236719" cy="547573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28572" y="1560575"/>
              <a:ext cx="4246245" cy="5486400"/>
            </a:xfrm>
            <a:custGeom>
              <a:avLst/>
              <a:gdLst/>
              <a:ahLst/>
              <a:cxnLst/>
              <a:rect l="l" t="t" r="r" b="b"/>
              <a:pathLst>
                <a:path w="4246245" h="5486400">
                  <a:moveTo>
                    <a:pt x="0" y="0"/>
                  </a:moveTo>
                  <a:lnTo>
                    <a:pt x="4245863" y="0"/>
                  </a:lnTo>
                  <a:lnTo>
                    <a:pt x="4245863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01595" y="2258567"/>
            <a:ext cx="3345179" cy="276225"/>
          </a:xfrm>
          <a:prstGeom prst="rect">
            <a:avLst/>
          </a:prstGeom>
          <a:solidFill>
            <a:srgbClr val="FFFFFF"/>
          </a:solidFill>
          <a:ln w="9144">
            <a:solidFill>
              <a:srgbClr val="003366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320"/>
              </a:spcBef>
            </a:pP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Completed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following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Proposal</a:t>
            </a:r>
            <a:r>
              <a:rPr sz="12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Approval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36</a:t>
            </a: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563" y="729578"/>
            <a:ext cx="4470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26865" algn="l"/>
              </a:tabLst>
            </a:pPr>
            <a:r>
              <a:rPr spc="10" dirty="0"/>
              <a:t>P</a:t>
            </a:r>
            <a:r>
              <a:rPr dirty="0"/>
              <a:t>r</a:t>
            </a:r>
            <a:r>
              <a:rPr spc="-5" dirty="0"/>
              <a:t>o</a:t>
            </a:r>
            <a:r>
              <a:rPr spc="-30" dirty="0"/>
              <a:t>j</a:t>
            </a:r>
            <a:r>
              <a:rPr spc="10" dirty="0"/>
              <a:t>ec</a:t>
            </a:r>
            <a:r>
              <a:rPr dirty="0"/>
              <a:t>t</a:t>
            </a:r>
            <a:r>
              <a:rPr spc="-5" dirty="0"/>
              <a:t> </a:t>
            </a:r>
            <a:r>
              <a:rPr spc="-30" dirty="0"/>
              <a:t>P</a:t>
            </a:r>
            <a:r>
              <a:rPr spc="5" dirty="0"/>
              <a:t>l</a:t>
            </a:r>
            <a:r>
              <a:rPr spc="10" dirty="0"/>
              <a:t>a</a:t>
            </a:r>
            <a:r>
              <a:rPr dirty="0"/>
              <a:t>n </a:t>
            </a:r>
            <a:r>
              <a:rPr spc="-30" dirty="0"/>
              <a:t>P</a:t>
            </a:r>
            <a:r>
              <a:rPr spc="10" dirty="0"/>
              <a:t>a</a:t>
            </a:r>
            <a:r>
              <a:rPr spc="-5" dirty="0"/>
              <a:t>g</a:t>
            </a:r>
            <a:r>
              <a:rPr dirty="0"/>
              <a:t>e	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0" y="2252472"/>
            <a:ext cx="2743200" cy="57023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543560" marR="534035" indent="14604">
              <a:lnSpc>
                <a:spcPct val="100000"/>
              </a:lnSpc>
              <a:spcBef>
                <a:spcPts val="270"/>
              </a:spcBef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Project Phases –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Sequence</a:t>
            </a:r>
            <a:r>
              <a:rPr sz="1600" b="1" spc="-7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details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90472" y="1502664"/>
            <a:ext cx="4288790" cy="5539740"/>
            <a:chOff x="1490472" y="1502664"/>
            <a:chExt cx="4288790" cy="55397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9616" y="1511808"/>
              <a:ext cx="4270248" cy="55214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95044" y="1507236"/>
              <a:ext cx="4279900" cy="5530850"/>
            </a:xfrm>
            <a:custGeom>
              <a:avLst/>
              <a:gdLst/>
              <a:ahLst/>
              <a:cxnLst/>
              <a:rect l="l" t="t" r="r" b="b"/>
              <a:pathLst>
                <a:path w="4279900" h="5530850">
                  <a:moveTo>
                    <a:pt x="0" y="0"/>
                  </a:moveTo>
                  <a:lnTo>
                    <a:pt x="4279391" y="0"/>
                  </a:lnTo>
                  <a:lnTo>
                    <a:pt x="4279391" y="5530596"/>
                  </a:lnTo>
                  <a:lnTo>
                    <a:pt x="0" y="5530596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96000" y="4012691"/>
            <a:ext cx="2743200" cy="55372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756920" marR="575310" indent="-173990">
              <a:lnSpc>
                <a:spcPct val="100000"/>
              </a:lnSpc>
              <a:spcBef>
                <a:spcPts val="210"/>
              </a:spcBef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Work</a:t>
            </a:r>
            <a:r>
              <a:rPr sz="1600" b="1" spc="-7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Processes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Step</a:t>
            </a: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by</a:t>
            </a: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Step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37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96000" y="4908803"/>
            <a:ext cx="2743200" cy="110045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135255" marR="128270" indent="624840">
              <a:lnSpc>
                <a:spcPct val="100000"/>
              </a:lnSpc>
              <a:spcBef>
                <a:spcPts val="450"/>
              </a:spcBef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Attachments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 (Lists,</a:t>
            </a:r>
            <a:r>
              <a:rPr sz="1600" b="1" spc="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diagrams,</a:t>
            </a:r>
            <a:r>
              <a:rPr sz="1600" b="1" spc="2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maps, 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drawings,</a:t>
            </a:r>
            <a:r>
              <a:rPr sz="1600" b="1" spc="-4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photos, project</a:t>
            </a:r>
            <a:endParaRPr sz="1600">
              <a:latin typeface="Arial"/>
              <a:cs typeface="Arial"/>
            </a:endParaRPr>
          </a:p>
          <a:p>
            <a:pPr marL="558800">
              <a:lnSpc>
                <a:spcPct val="100000"/>
              </a:lnSpc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documents,</a:t>
            </a:r>
            <a:r>
              <a:rPr sz="1600" b="1" spc="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etc.}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6000" y="6184392"/>
            <a:ext cx="2743200" cy="45720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785"/>
              </a:spcBef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Permits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and</a:t>
            </a:r>
            <a:r>
              <a:rPr sz="1600" b="1" spc="-2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Permissions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563" y="656354"/>
            <a:ext cx="4470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26865" algn="l"/>
              </a:tabLst>
            </a:pPr>
            <a:r>
              <a:rPr spc="10" dirty="0"/>
              <a:t>P</a:t>
            </a:r>
            <a:r>
              <a:rPr dirty="0"/>
              <a:t>r</a:t>
            </a:r>
            <a:r>
              <a:rPr spc="-5" dirty="0"/>
              <a:t>o</a:t>
            </a:r>
            <a:r>
              <a:rPr spc="-30" dirty="0"/>
              <a:t>j</a:t>
            </a:r>
            <a:r>
              <a:rPr spc="10" dirty="0"/>
              <a:t>ec</a:t>
            </a:r>
            <a:r>
              <a:rPr dirty="0"/>
              <a:t>t</a:t>
            </a:r>
            <a:r>
              <a:rPr spc="-5" dirty="0"/>
              <a:t> </a:t>
            </a:r>
            <a:r>
              <a:rPr spc="-30" dirty="0"/>
              <a:t>P</a:t>
            </a:r>
            <a:r>
              <a:rPr spc="5" dirty="0"/>
              <a:t>l</a:t>
            </a:r>
            <a:r>
              <a:rPr spc="10" dirty="0"/>
              <a:t>a</a:t>
            </a:r>
            <a:r>
              <a:rPr dirty="0"/>
              <a:t>n </a:t>
            </a:r>
            <a:r>
              <a:rPr spc="-30" dirty="0"/>
              <a:t>P</a:t>
            </a:r>
            <a:r>
              <a:rPr spc="10" dirty="0"/>
              <a:t>a</a:t>
            </a:r>
            <a:r>
              <a:rPr spc="-5" dirty="0"/>
              <a:t>g</a:t>
            </a:r>
            <a:r>
              <a:rPr dirty="0"/>
              <a:t>e	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43600" y="1955292"/>
            <a:ext cx="2743200" cy="91757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229870" marR="220979" indent="702310">
              <a:lnSpc>
                <a:spcPct val="100000"/>
              </a:lnSpc>
              <a:spcBef>
                <a:spcPts val="680"/>
              </a:spcBef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Materials 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Itemized</a:t>
            </a:r>
            <a:r>
              <a:rPr sz="1600" b="1" spc="5" dirty="0">
                <a:solidFill>
                  <a:srgbClr val="000077"/>
                </a:solidFill>
                <a:latin typeface="Arial"/>
                <a:cs typeface="Arial"/>
              </a:rPr>
              <a:t> with</a:t>
            </a:r>
            <a:r>
              <a:rPr sz="1600" b="1" spc="-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costs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969010">
              <a:lnSpc>
                <a:spcPct val="100000"/>
              </a:lnSpc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provider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2456" y="1528572"/>
            <a:ext cx="4262755" cy="5514340"/>
            <a:chOff x="1362456" y="1528572"/>
            <a:chExt cx="4262755" cy="55143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0" y="1537716"/>
              <a:ext cx="4244339" cy="54955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67028" y="1533144"/>
              <a:ext cx="4253865" cy="5504815"/>
            </a:xfrm>
            <a:custGeom>
              <a:avLst/>
              <a:gdLst/>
              <a:ahLst/>
              <a:cxnLst/>
              <a:rect l="l" t="t" r="r" b="b"/>
              <a:pathLst>
                <a:path w="4253865" h="5504815">
                  <a:moveTo>
                    <a:pt x="0" y="0"/>
                  </a:moveTo>
                  <a:lnTo>
                    <a:pt x="4253484" y="0"/>
                  </a:lnTo>
                  <a:lnTo>
                    <a:pt x="4253484" y="5504687"/>
                  </a:lnTo>
                  <a:lnTo>
                    <a:pt x="0" y="5504687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43600" y="3372611"/>
            <a:ext cx="2776855" cy="91757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246379" marR="237490" indent="718820">
              <a:lnSpc>
                <a:spcPct val="100000"/>
              </a:lnSpc>
              <a:spcBef>
                <a:spcPts val="690"/>
              </a:spcBef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Supplies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 Itemized</a:t>
            </a:r>
            <a:r>
              <a:rPr sz="1600" b="1" spc="5" dirty="0">
                <a:solidFill>
                  <a:srgbClr val="000077"/>
                </a:solidFill>
                <a:latin typeface="Arial"/>
                <a:cs typeface="Arial"/>
              </a:rPr>
              <a:t> with</a:t>
            </a:r>
            <a:r>
              <a:rPr sz="1600" b="1" spc="-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costs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985519">
              <a:lnSpc>
                <a:spcPct val="100000"/>
              </a:lnSpc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provider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38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43600" y="4727447"/>
            <a:ext cx="2743200" cy="91186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410845" marR="402590" indent="697865">
              <a:lnSpc>
                <a:spcPct val="100000"/>
              </a:lnSpc>
              <a:spcBef>
                <a:spcPts val="665"/>
              </a:spcBef>
            </a:pPr>
            <a:r>
              <a:rPr sz="1600" b="1" spc="-35" dirty="0">
                <a:solidFill>
                  <a:srgbClr val="000077"/>
                </a:solidFill>
                <a:latin typeface="Arial"/>
                <a:cs typeface="Arial"/>
              </a:rPr>
              <a:t>Tools </a:t>
            </a:r>
            <a:r>
              <a:rPr sz="1600" b="1" spc="-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Itemized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000077"/>
                </a:solidFill>
                <a:latin typeface="Arial"/>
                <a:cs typeface="Arial"/>
              </a:rPr>
              <a:t>with</a:t>
            </a:r>
            <a:r>
              <a:rPr sz="1600" b="1" spc="-5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costs,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provider</a:t>
            </a:r>
            <a:r>
              <a:rPr sz="1600" b="1" spc="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&amp;</a:t>
            </a:r>
            <a:r>
              <a:rPr sz="1600" b="1" spc="-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operator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3600" y="5888735"/>
            <a:ext cx="2743200" cy="70612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435609" marR="427355" indent="332105">
              <a:lnSpc>
                <a:spcPct val="100000"/>
              </a:lnSpc>
              <a:spcBef>
                <a:spcPts val="810"/>
              </a:spcBef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Other</a:t>
            </a:r>
            <a:r>
              <a:rPr sz="1600" b="1" spc="2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Needs 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Items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or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conditions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563" y="729578"/>
            <a:ext cx="4470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26865" algn="l"/>
              </a:tabLst>
            </a:pPr>
            <a:r>
              <a:rPr spc="10" dirty="0"/>
              <a:t>P</a:t>
            </a:r>
            <a:r>
              <a:rPr dirty="0"/>
              <a:t>r</a:t>
            </a:r>
            <a:r>
              <a:rPr spc="-5" dirty="0"/>
              <a:t>o</a:t>
            </a:r>
            <a:r>
              <a:rPr spc="-30" dirty="0"/>
              <a:t>j</a:t>
            </a:r>
            <a:r>
              <a:rPr spc="10" dirty="0"/>
              <a:t>ec</a:t>
            </a:r>
            <a:r>
              <a:rPr dirty="0"/>
              <a:t>t</a:t>
            </a:r>
            <a:r>
              <a:rPr spc="-5" dirty="0"/>
              <a:t> </a:t>
            </a:r>
            <a:r>
              <a:rPr spc="-30" dirty="0"/>
              <a:t>P</a:t>
            </a:r>
            <a:r>
              <a:rPr spc="5" dirty="0"/>
              <a:t>l</a:t>
            </a:r>
            <a:r>
              <a:rPr spc="10" dirty="0"/>
              <a:t>a</a:t>
            </a:r>
            <a:r>
              <a:rPr dirty="0"/>
              <a:t>n </a:t>
            </a:r>
            <a:r>
              <a:rPr spc="-30" dirty="0"/>
              <a:t>P</a:t>
            </a:r>
            <a:r>
              <a:rPr spc="10" dirty="0"/>
              <a:t>a</a:t>
            </a:r>
            <a:r>
              <a:rPr spc="-5" dirty="0"/>
              <a:t>g</a:t>
            </a:r>
            <a:r>
              <a:rPr dirty="0"/>
              <a:t>e	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22847" y="3113532"/>
            <a:ext cx="2743200" cy="222504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600"/>
              </a:spcBef>
            </a:pPr>
            <a:r>
              <a:rPr sz="1800" b="1" u="sng" spc="-10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Giving </a:t>
            </a:r>
            <a:r>
              <a:rPr sz="1800" b="1" u="sng" spc="-5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Leadership</a:t>
            </a:r>
            <a:endParaRPr sz="1800">
              <a:latin typeface="Arial"/>
              <a:cs typeface="Arial"/>
            </a:endParaRPr>
          </a:p>
          <a:p>
            <a:pPr marL="377825" marR="220979" indent="-28702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Staffing</a:t>
            </a:r>
            <a:r>
              <a:rPr sz="1600" b="1" spc="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by</a:t>
            </a:r>
            <a:r>
              <a:rPr sz="1600" b="1" spc="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task -</a:t>
            </a:r>
            <a:r>
              <a:rPr sz="1600" b="1" spc="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Who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000077"/>
                </a:solidFill>
                <a:latin typeface="Arial"/>
                <a:cs typeface="Arial"/>
              </a:rPr>
              <a:t>will</a:t>
            </a:r>
            <a:r>
              <a:rPr sz="1600" b="1" spc="-2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do 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what?</a:t>
            </a:r>
            <a:endParaRPr sz="1600">
              <a:latin typeface="Arial"/>
              <a:cs typeface="Arial"/>
            </a:endParaRPr>
          </a:p>
          <a:p>
            <a:pPr marL="377825" marR="501650" indent="-28702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Describe </a:t>
            </a:r>
            <a:r>
              <a:rPr sz="1600" b="1" spc="-20" dirty="0">
                <a:solidFill>
                  <a:srgbClr val="000077"/>
                </a:solidFill>
                <a:latin typeface="Arial"/>
                <a:cs typeface="Arial"/>
              </a:rPr>
              <a:t>your </a:t>
            </a: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“Leadership</a:t>
            </a:r>
            <a:r>
              <a:rPr sz="1600" b="1" spc="-6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000077"/>
                </a:solidFill>
                <a:latin typeface="Arial"/>
                <a:cs typeface="Arial"/>
              </a:rPr>
              <a:t>Team”</a:t>
            </a:r>
            <a:endParaRPr sz="1600">
              <a:latin typeface="Arial"/>
              <a:cs typeface="Arial"/>
            </a:endParaRPr>
          </a:p>
          <a:p>
            <a:pPr marL="377825" indent="-287655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600" b="1" spc="-40" dirty="0">
                <a:solidFill>
                  <a:srgbClr val="000077"/>
                </a:solidFill>
                <a:latin typeface="Arial"/>
                <a:cs typeface="Arial"/>
              </a:rPr>
              <a:t>Your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“Training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 Plan”</a:t>
            </a:r>
            <a:endParaRPr sz="1600">
              <a:latin typeface="Arial"/>
              <a:cs typeface="Arial"/>
            </a:endParaRPr>
          </a:p>
          <a:p>
            <a:pPr marL="377825" marR="222885" indent="-28702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600" b="1" spc="-40" dirty="0">
                <a:solidFill>
                  <a:srgbClr val="000077"/>
                </a:solidFill>
                <a:latin typeface="Arial"/>
                <a:cs typeface="Arial"/>
              </a:rPr>
              <a:t>Your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 “Communication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Plan”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2847" y="5722620"/>
            <a:ext cx="2743200" cy="960119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868044">
              <a:lnSpc>
                <a:spcPct val="100000"/>
              </a:lnSpc>
              <a:spcBef>
                <a:spcPts val="420"/>
              </a:spcBef>
            </a:pPr>
            <a:r>
              <a:rPr sz="1800" b="1" u="sng" spc="-5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Logistics</a:t>
            </a:r>
            <a:endParaRPr sz="1800">
              <a:latin typeface="Arial"/>
              <a:cs typeface="Arial"/>
            </a:endParaRPr>
          </a:p>
          <a:p>
            <a:pPr marL="377825" indent="-28765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Transporting</a:t>
            </a:r>
            <a:r>
              <a:rPr sz="1600" b="1" spc="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workers</a:t>
            </a:r>
            <a:endParaRPr sz="1600">
              <a:latin typeface="Arial"/>
              <a:cs typeface="Arial"/>
            </a:endParaRPr>
          </a:p>
          <a:p>
            <a:pPr marL="377825" indent="-287655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Transporting</a:t>
            </a:r>
            <a:r>
              <a:rPr sz="1600" b="1" spc="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materials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46276" y="1507236"/>
            <a:ext cx="4261485" cy="5504815"/>
            <a:chOff x="1446276" y="1507236"/>
            <a:chExt cx="4261485" cy="55048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5420" y="1516380"/>
              <a:ext cx="4242815" cy="54864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50848" y="1511808"/>
              <a:ext cx="4251960" cy="5495925"/>
            </a:xfrm>
            <a:custGeom>
              <a:avLst/>
              <a:gdLst/>
              <a:ahLst/>
              <a:cxnLst/>
              <a:rect l="l" t="t" r="r" b="b"/>
              <a:pathLst>
                <a:path w="4251960" h="5495925">
                  <a:moveTo>
                    <a:pt x="0" y="0"/>
                  </a:moveTo>
                  <a:lnTo>
                    <a:pt x="4251959" y="0"/>
                  </a:lnTo>
                  <a:lnTo>
                    <a:pt x="4251959" y="5495543"/>
                  </a:lnTo>
                  <a:lnTo>
                    <a:pt x="0" y="5495543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22847" y="1888236"/>
            <a:ext cx="2710180" cy="84328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171450" rIns="0" bIns="0" rtlCol="0">
            <a:spAutoFit/>
          </a:bodyPr>
          <a:lstStyle/>
          <a:p>
            <a:pPr marL="680720" marR="267335" indent="-407034">
              <a:lnSpc>
                <a:spcPct val="100000"/>
              </a:lnSpc>
              <a:spcBef>
                <a:spcPts val="1350"/>
              </a:spcBef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Expenses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&amp;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Revenue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0077"/>
                </a:solidFill>
                <a:latin typeface="Arial"/>
                <a:cs typeface="Arial"/>
              </a:rPr>
              <a:t>Totals</a:t>
            </a:r>
            <a:r>
              <a:rPr sz="1600" b="1" spc="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by </a:t>
            </a:r>
            <a:r>
              <a:rPr sz="1600" b="1" spc="-20" dirty="0">
                <a:solidFill>
                  <a:srgbClr val="000077"/>
                </a:solidFill>
                <a:latin typeface="Arial"/>
                <a:cs typeface="Arial"/>
              </a:rPr>
              <a:t>type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39</a:t>
            </a:r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6618" y="729578"/>
            <a:ext cx="4445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26865" algn="l"/>
              </a:tabLst>
            </a:pPr>
            <a:r>
              <a:rPr spc="10" dirty="0"/>
              <a:t>P</a:t>
            </a:r>
            <a:r>
              <a:rPr dirty="0"/>
              <a:t>r</a:t>
            </a:r>
            <a:r>
              <a:rPr spc="-5" dirty="0"/>
              <a:t>o</a:t>
            </a:r>
            <a:r>
              <a:rPr spc="-30" dirty="0"/>
              <a:t>j</a:t>
            </a:r>
            <a:r>
              <a:rPr spc="10" dirty="0"/>
              <a:t>ec</a:t>
            </a:r>
            <a:r>
              <a:rPr dirty="0"/>
              <a:t>t</a:t>
            </a:r>
            <a:r>
              <a:rPr spc="-5" dirty="0"/>
              <a:t> </a:t>
            </a:r>
            <a:r>
              <a:rPr spc="-30" dirty="0"/>
              <a:t>P</a:t>
            </a:r>
            <a:r>
              <a:rPr spc="5" dirty="0"/>
              <a:t>l</a:t>
            </a:r>
            <a:r>
              <a:rPr spc="10" dirty="0"/>
              <a:t>a</a:t>
            </a:r>
            <a:r>
              <a:rPr dirty="0"/>
              <a:t>n </a:t>
            </a:r>
            <a:r>
              <a:rPr spc="-30" dirty="0"/>
              <a:t>P</a:t>
            </a:r>
            <a:r>
              <a:rPr spc="10" dirty="0"/>
              <a:t>a</a:t>
            </a:r>
            <a:r>
              <a:rPr spc="-5" dirty="0"/>
              <a:t>g</a:t>
            </a:r>
            <a:r>
              <a:rPr dirty="0"/>
              <a:t>e	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6479" y="1897379"/>
            <a:ext cx="2743200" cy="127444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869950">
              <a:lnSpc>
                <a:spcPct val="100000"/>
              </a:lnSpc>
              <a:spcBef>
                <a:spcPts val="705"/>
              </a:spcBef>
            </a:pPr>
            <a:r>
              <a:rPr sz="1800" b="1" u="sng" spc="-5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Logistics</a:t>
            </a:r>
            <a:endParaRPr sz="1800">
              <a:latin typeface="Arial"/>
              <a:cs typeface="Arial"/>
            </a:endParaRPr>
          </a:p>
          <a:p>
            <a:pPr marL="379095" indent="-28702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600" b="1" spc="-40" dirty="0">
                <a:solidFill>
                  <a:srgbClr val="000077"/>
                </a:solidFill>
                <a:latin typeface="Arial"/>
                <a:cs typeface="Arial"/>
              </a:rPr>
              <a:t>Tool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use</a:t>
            </a:r>
            <a:r>
              <a:rPr sz="1600" b="1" spc="-2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and</a:t>
            </a: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safety</a:t>
            </a:r>
            <a:endParaRPr sz="1600">
              <a:latin typeface="Arial"/>
              <a:cs typeface="Arial"/>
            </a:endParaRPr>
          </a:p>
          <a:p>
            <a:pPr marL="379095" indent="-287020">
              <a:lnSpc>
                <a:spcPct val="100000"/>
              </a:lnSpc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Work</a:t>
            </a:r>
            <a:r>
              <a:rPr sz="1600" b="1" spc="-2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Schedules</a:t>
            </a:r>
            <a:endParaRPr sz="1600">
              <a:latin typeface="Arial"/>
              <a:cs typeface="Arial"/>
            </a:endParaRPr>
          </a:p>
          <a:p>
            <a:pPr marL="379095" indent="-287020">
              <a:lnSpc>
                <a:spcPct val="100000"/>
              </a:lnSpc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Food</a:t>
            </a:r>
            <a:r>
              <a:rPr sz="1600" b="1" spc="-2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and</a:t>
            </a:r>
            <a:r>
              <a:rPr sz="1600" b="1" spc="-2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restrooms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0" y="1476756"/>
            <a:ext cx="4299585" cy="5556885"/>
            <a:chOff x="1524000" y="1476756"/>
            <a:chExt cx="4299585" cy="55568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3144" y="1485900"/>
              <a:ext cx="4280915" cy="55382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28572" y="1481328"/>
              <a:ext cx="4290060" cy="5547360"/>
            </a:xfrm>
            <a:custGeom>
              <a:avLst/>
              <a:gdLst/>
              <a:ahLst/>
              <a:cxnLst/>
              <a:rect l="l" t="t" r="r" b="b"/>
              <a:pathLst>
                <a:path w="4290060" h="5547359">
                  <a:moveTo>
                    <a:pt x="0" y="0"/>
                  </a:moveTo>
                  <a:lnTo>
                    <a:pt x="4290060" y="0"/>
                  </a:lnTo>
                  <a:lnTo>
                    <a:pt x="4290060" y="5547359"/>
                  </a:lnTo>
                  <a:lnTo>
                    <a:pt x="0" y="5547359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26479" y="3851147"/>
            <a:ext cx="2775585" cy="202438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marL="1046480">
              <a:lnSpc>
                <a:spcPct val="100000"/>
              </a:lnSpc>
              <a:spcBef>
                <a:spcPts val="765"/>
              </a:spcBef>
            </a:pPr>
            <a:r>
              <a:rPr sz="1800" b="1" spc="-5" dirty="0">
                <a:solidFill>
                  <a:srgbClr val="000077"/>
                </a:solidFill>
                <a:latin typeface="Arial"/>
                <a:cs typeface="Arial"/>
              </a:rPr>
              <a:t>Safety</a:t>
            </a:r>
            <a:endParaRPr sz="1800">
              <a:latin typeface="Arial"/>
              <a:cs typeface="Arial"/>
            </a:endParaRPr>
          </a:p>
          <a:p>
            <a:pPr marL="379095" marR="287655" indent="-28702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Potential hazards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and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proposed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 mitigation</a:t>
            </a:r>
            <a:endParaRPr sz="1600">
              <a:latin typeface="Arial"/>
              <a:cs typeface="Arial"/>
            </a:endParaRPr>
          </a:p>
          <a:p>
            <a:pPr marL="379095" indent="-287020">
              <a:lnSpc>
                <a:spcPct val="100000"/>
              </a:lnSpc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Safety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communication</a:t>
            </a:r>
            <a:endParaRPr sz="1600">
              <a:latin typeface="Arial"/>
              <a:cs typeface="Arial"/>
            </a:endParaRPr>
          </a:p>
          <a:p>
            <a:pPr marL="379095" indent="-287020">
              <a:lnSpc>
                <a:spcPct val="100000"/>
              </a:lnSpc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Safety</a:t>
            </a: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equipment</a:t>
            </a:r>
            <a:endParaRPr sz="1600">
              <a:latin typeface="Arial"/>
              <a:cs typeface="Arial"/>
            </a:endParaRPr>
          </a:p>
          <a:p>
            <a:pPr marL="379095" indent="-287020">
              <a:lnSpc>
                <a:spcPct val="100000"/>
              </a:lnSpc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Safety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 briefings</a:t>
            </a:r>
            <a:endParaRPr sz="1600">
              <a:latin typeface="Arial"/>
              <a:cs typeface="Arial"/>
            </a:endParaRPr>
          </a:p>
          <a:p>
            <a:pPr marL="379095" indent="-287020">
              <a:lnSpc>
                <a:spcPct val="100000"/>
              </a:lnSpc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Emergency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 access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54728" y="6878984"/>
            <a:ext cx="2247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5" dirty="0">
                <a:latin typeface="Arial"/>
                <a:cs typeface="Arial"/>
              </a:rPr>
              <a:t>4</a:t>
            </a:r>
            <a:r>
              <a:rPr sz="140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6618" y="729578"/>
            <a:ext cx="4445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26865" algn="l"/>
              </a:tabLst>
            </a:pPr>
            <a:r>
              <a:rPr spc="10" dirty="0"/>
              <a:t>P</a:t>
            </a:r>
            <a:r>
              <a:rPr dirty="0"/>
              <a:t>r</a:t>
            </a:r>
            <a:r>
              <a:rPr spc="-5" dirty="0"/>
              <a:t>o</a:t>
            </a:r>
            <a:r>
              <a:rPr spc="-30" dirty="0"/>
              <a:t>j</a:t>
            </a:r>
            <a:r>
              <a:rPr spc="10" dirty="0"/>
              <a:t>ec</a:t>
            </a:r>
            <a:r>
              <a:rPr dirty="0"/>
              <a:t>t</a:t>
            </a:r>
            <a:r>
              <a:rPr spc="-5" dirty="0"/>
              <a:t> </a:t>
            </a:r>
            <a:r>
              <a:rPr spc="-30" dirty="0"/>
              <a:t>P</a:t>
            </a:r>
            <a:r>
              <a:rPr spc="5" dirty="0"/>
              <a:t>l</a:t>
            </a:r>
            <a:r>
              <a:rPr spc="10" dirty="0"/>
              <a:t>a</a:t>
            </a:r>
            <a:r>
              <a:rPr dirty="0"/>
              <a:t>n </a:t>
            </a:r>
            <a:r>
              <a:rPr spc="-30" dirty="0"/>
              <a:t>P</a:t>
            </a:r>
            <a:r>
              <a:rPr spc="10" dirty="0"/>
              <a:t>a</a:t>
            </a:r>
            <a:r>
              <a:rPr spc="-5" dirty="0"/>
              <a:t>g</a:t>
            </a:r>
            <a:r>
              <a:rPr dirty="0"/>
              <a:t>e	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42076" y="2063495"/>
            <a:ext cx="2745105" cy="63563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932180" marR="448945" indent="-473075">
              <a:lnSpc>
                <a:spcPct val="100000"/>
              </a:lnSpc>
              <a:spcBef>
                <a:spcPts val="535"/>
              </a:spcBef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Contingency</a:t>
            </a:r>
            <a:r>
              <a:rPr sz="1600" b="1" spc="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Plans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What</a:t>
            </a:r>
            <a:r>
              <a:rPr sz="1600" b="1" spc="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if…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3892" y="3276600"/>
            <a:ext cx="2748280" cy="80962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154940" rIns="0" bIns="0" rtlCol="0">
            <a:spAutoFit/>
          </a:bodyPr>
          <a:lstStyle/>
          <a:p>
            <a:pPr marL="812165" marR="181610" indent="-623570">
              <a:lnSpc>
                <a:spcPct val="100000"/>
              </a:lnSpc>
              <a:spcBef>
                <a:spcPts val="1220"/>
              </a:spcBef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Review</a:t>
            </a:r>
            <a:r>
              <a:rPr sz="1600" b="1" spc="2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Comments</a:t>
            </a:r>
            <a:r>
              <a:rPr sz="1600" b="1" spc="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From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000077"/>
                </a:solidFill>
                <a:latin typeface="Arial"/>
                <a:cs typeface="Arial"/>
              </a:rPr>
              <a:t>Your</a:t>
            </a:r>
            <a:r>
              <a:rPr sz="1600" b="1" spc="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Coach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94460" y="1475232"/>
            <a:ext cx="4302760" cy="5558155"/>
            <a:chOff x="1394460" y="1475232"/>
            <a:chExt cx="4302760" cy="55581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3604" y="1484375"/>
              <a:ext cx="4283963" cy="55397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99032" y="1479804"/>
              <a:ext cx="4293235" cy="5549265"/>
            </a:xfrm>
            <a:custGeom>
              <a:avLst/>
              <a:gdLst/>
              <a:ahLst/>
              <a:cxnLst/>
              <a:rect l="l" t="t" r="r" b="b"/>
              <a:pathLst>
                <a:path w="4293235" h="5549265">
                  <a:moveTo>
                    <a:pt x="0" y="0"/>
                  </a:moveTo>
                  <a:lnTo>
                    <a:pt x="4293107" y="0"/>
                  </a:lnTo>
                  <a:lnTo>
                    <a:pt x="4293107" y="5548883"/>
                  </a:lnTo>
                  <a:lnTo>
                    <a:pt x="0" y="5548883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41</a:t>
            </a:r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3196" y="1342153"/>
            <a:ext cx="4194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Beneficiary</a:t>
            </a:r>
            <a:r>
              <a:rPr spc="-50" dirty="0"/>
              <a:t> </a:t>
            </a:r>
            <a:r>
              <a:rPr spc="-5" dirty="0"/>
              <a:t>Review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42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29997" y="2117799"/>
            <a:ext cx="6097270" cy="339471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3200" b="1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Workbook</a:t>
            </a:r>
            <a:r>
              <a:rPr sz="3200" b="1" spc="-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states:</a:t>
            </a:r>
            <a:endParaRPr sz="3200">
              <a:latin typeface="Arial"/>
              <a:cs typeface="Arial"/>
            </a:endParaRPr>
          </a:p>
          <a:p>
            <a:pPr marL="12700" marR="347980">
              <a:lnSpc>
                <a:spcPct val="100000"/>
              </a:lnSpc>
              <a:spcBef>
                <a:spcPts val="615"/>
              </a:spcBef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“You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 should</a:t>
            </a:r>
            <a:r>
              <a:rPr sz="2800" b="1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… show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0066"/>
                </a:solidFill>
                <a:latin typeface="Arial"/>
                <a:cs typeface="Arial"/>
              </a:rPr>
              <a:t>your</a:t>
            </a:r>
            <a:r>
              <a:rPr sz="2800" b="1" spc="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project </a:t>
            </a:r>
            <a:r>
              <a:rPr sz="2800" b="1" spc="-7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plan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 to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your</a:t>
            </a:r>
            <a:r>
              <a:rPr sz="28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u="sng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beneficiary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prior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carrying</a:t>
            </a:r>
            <a:r>
              <a:rPr sz="28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out</a:t>
            </a:r>
            <a:r>
              <a:rPr sz="2800" b="1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your</a:t>
            </a:r>
            <a:r>
              <a:rPr sz="2800" b="1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project.”</a:t>
            </a:r>
            <a:endParaRPr sz="2800">
              <a:latin typeface="Arial"/>
              <a:cs typeface="Arial"/>
            </a:endParaRPr>
          </a:p>
          <a:p>
            <a:pPr marL="70485" marR="5080">
              <a:lnSpc>
                <a:spcPct val="100000"/>
              </a:lnSpc>
              <a:spcBef>
                <a:spcPts val="1205"/>
              </a:spcBef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“Remember,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the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project beneficiary </a:t>
            </a:r>
            <a:r>
              <a:rPr sz="2800" b="1" spc="-7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has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authority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to</a:t>
            </a:r>
            <a:r>
              <a:rPr sz="2800" b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u="sng" spc="-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require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and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u="sng" spc="-1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approve</a:t>
            </a:r>
            <a:r>
              <a:rPr sz="2800" b="1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project</a:t>
            </a:r>
            <a:r>
              <a:rPr sz="2800" b="1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plan.”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5407" y="1281060"/>
            <a:ext cx="40278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Project</a:t>
            </a:r>
            <a:r>
              <a:rPr sz="4000" spc="-60" dirty="0"/>
              <a:t> </a:t>
            </a:r>
            <a:r>
              <a:rPr sz="4000" spc="-10" dirty="0"/>
              <a:t>Changes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872520" y="2340314"/>
            <a:ext cx="6698615" cy="3335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604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Many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projects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require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BF0000"/>
                </a:solidFill>
                <a:latin typeface="Arial"/>
                <a:cs typeface="Arial"/>
              </a:rPr>
              <a:t>some</a:t>
            </a:r>
            <a:r>
              <a:rPr sz="28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changes </a:t>
            </a:r>
            <a:r>
              <a:rPr sz="2800" b="1" spc="-7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from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 the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approved</a:t>
            </a:r>
            <a:r>
              <a:rPr sz="28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Proposal.</a:t>
            </a:r>
            <a:endParaRPr sz="2800">
              <a:latin typeface="Arial"/>
              <a:cs typeface="Arial"/>
            </a:endParaRPr>
          </a:p>
          <a:p>
            <a:pPr marL="355600" marR="2440305" indent="-343535">
              <a:lnSpc>
                <a:spcPct val="100000"/>
              </a:lnSpc>
              <a:spcBef>
                <a:spcPts val="127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Changes could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include </a:t>
            </a:r>
            <a:r>
              <a:rPr sz="2800" b="1" spc="-7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improvements.</a:t>
            </a:r>
            <a:endParaRPr sz="280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275"/>
              </a:spcBef>
              <a:buFont typeface="Arial"/>
              <a:buChar char="•"/>
              <a:tabLst>
                <a:tab pos="356235" algn="l"/>
              </a:tabLst>
            </a:pP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If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a </a:t>
            </a:r>
            <a:r>
              <a:rPr sz="2800" b="1" spc="-10" dirty="0">
                <a:solidFill>
                  <a:srgbClr val="BF0000"/>
                </a:solidFill>
                <a:latin typeface="Arial"/>
                <a:cs typeface="Arial"/>
              </a:rPr>
              <a:t>major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change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is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necessary, notify </a:t>
            </a:r>
            <a:r>
              <a:rPr sz="2800" b="1" spc="-7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the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Proposal approvers.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BF0000"/>
                </a:solidFill>
                <a:latin typeface="Arial"/>
                <a:cs typeface="Arial"/>
              </a:rPr>
              <a:t>Re-approval </a:t>
            </a:r>
            <a:r>
              <a:rPr sz="2800" b="1" spc="-7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may</a:t>
            </a:r>
            <a:r>
              <a:rPr sz="28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be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necessary.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54728" y="6862094"/>
            <a:ext cx="2247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latin typeface="Arial"/>
                <a:cs typeface="Arial"/>
              </a:rPr>
              <a:t>4</a:t>
            </a:r>
            <a:r>
              <a:rPr sz="140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059" y="7031735"/>
            <a:ext cx="2444750" cy="283845"/>
          </a:xfrm>
          <a:prstGeom prst="rect">
            <a:avLst/>
          </a:prstGeom>
          <a:ln w="9144">
            <a:solidFill>
              <a:srgbClr val="0000F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</a:pPr>
            <a:r>
              <a:rPr sz="1200" b="1" spc="-5" dirty="0">
                <a:solidFill>
                  <a:srgbClr val="000077"/>
                </a:solidFill>
                <a:latin typeface="Verdana"/>
                <a:cs typeface="Verdana"/>
              </a:rPr>
              <a:t>GTA</a:t>
            </a:r>
            <a:r>
              <a:rPr sz="1200" b="1" spc="-15" dirty="0">
                <a:solidFill>
                  <a:srgbClr val="000077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0077"/>
                </a:solidFill>
                <a:latin typeface="Verdana"/>
                <a:cs typeface="Verdana"/>
              </a:rPr>
              <a:t>Para</a:t>
            </a:r>
            <a:r>
              <a:rPr sz="1200" b="1" spc="-15" dirty="0">
                <a:solidFill>
                  <a:srgbClr val="000077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0077"/>
                </a:solidFill>
                <a:latin typeface="Verdana"/>
                <a:cs typeface="Verdana"/>
              </a:rPr>
              <a:t>9.0.2.7;</a:t>
            </a:r>
            <a:r>
              <a:rPr sz="1200" b="1" dirty="0">
                <a:solidFill>
                  <a:srgbClr val="000077"/>
                </a:solidFill>
                <a:latin typeface="Verdana"/>
                <a:cs typeface="Verdana"/>
              </a:rPr>
              <a:t> page</a:t>
            </a:r>
            <a:r>
              <a:rPr sz="1200" b="1" spc="-25" dirty="0">
                <a:solidFill>
                  <a:srgbClr val="000077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0077"/>
                </a:solidFill>
                <a:latin typeface="Verdana"/>
                <a:cs typeface="Verdana"/>
              </a:rPr>
              <a:t>65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762000"/>
            <a:ext cx="9144000" cy="6553200"/>
            <a:chOff x="457200" y="762000"/>
            <a:chExt cx="9144000" cy="6553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17264" y="771144"/>
              <a:ext cx="4835651" cy="624992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12691" y="766572"/>
              <a:ext cx="4845050" cy="6259195"/>
            </a:xfrm>
            <a:custGeom>
              <a:avLst/>
              <a:gdLst/>
              <a:ahLst/>
              <a:cxnLst/>
              <a:rect l="l" t="t" r="r" b="b"/>
              <a:pathLst>
                <a:path w="4845050" h="6259195">
                  <a:moveTo>
                    <a:pt x="0" y="0"/>
                  </a:moveTo>
                  <a:lnTo>
                    <a:pt x="4844795" y="0"/>
                  </a:lnTo>
                  <a:lnTo>
                    <a:pt x="4844795" y="6259067"/>
                  </a:lnTo>
                  <a:lnTo>
                    <a:pt x="0" y="6259067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57049" y="3507785"/>
            <a:ext cx="24212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 marR="5080" indent="-142240">
              <a:lnSpc>
                <a:spcPct val="100000"/>
              </a:lnSpc>
              <a:spcBef>
                <a:spcPts val="95"/>
              </a:spcBef>
            </a:pPr>
            <a:r>
              <a:rPr sz="4000" b="1" spc="5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4000" b="1" spc="-1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4000" b="1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4000" b="1" spc="-3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4000" b="1" spc="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4000" b="1" spc="-1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4000" b="1" spc="-5" dirty="0">
                <a:solidFill>
                  <a:srgbClr val="000066"/>
                </a:solidFill>
                <a:latin typeface="Arial"/>
                <a:cs typeface="Arial"/>
              </a:rPr>
              <a:t>T  </a:t>
            </a:r>
            <a:r>
              <a:rPr sz="4000" b="1" spc="-10" dirty="0">
                <a:solidFill>
                  <a:srgbClr val="000066"/>
                </a:solidFill>
                <a:latin typeface="Arial"/>
                <a:cs typeface="Arial"/>
              </a:rPr>
              <a:t>REPORT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44</a:t>
            </a:r>
          </a:p>
        </p:txBody>
      </p:sp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9092" y="1349743"/>
            <a:ext cx="4140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Project</a:t>
            </a:r>
            <a:r>
              <a:rPr spc="-60" dirty="0"/>
              <a:t> </a:t>
            </a:r>
            <a:r>
              <a:rPr spc="-5" dirty="0"/>
              <a:t>Leadership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45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2238" y="2226053"/>
            <a:ext cx="6734809" cy="3182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832485" indent="-342900" algn="ctr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Eagle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candidate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must</a:t>
            </a:r>
            <a:r>
              <a:rPr sz="2800" b="1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be</a:t>
            </a:r>
            <a:r>
              <a:rPr sz="28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the </a:t>
            </a:r>
            <a:r>
              <a:rPr sz="2800" b="1" spc="-7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cap="all" spc="-5" dirty="0">
                <a:solidFill>
                  <a:srgbClr val="BF0000"/>
                </a:solidFill>
                <a:latin typeface="Arial"/>
                <a:cs typeface="Arial"/>
              </a:rPr>
              <a:t>project</a:t>
            </a:r>
            <a:r>
              <a:rPr sz="2800" b="1" cap="all" spc="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b="1" cap="all" dirty="0">
                <a:solidFill>
                  <a:srgbClr val="BF0000"/>
                </a:solidFill>
                <a:latin typeface="Arial"/>
                <a:cs typeface="Arial"/>
              </a:rPr>
              <a:t>leader.</a:t>
            </a:r>
            <a:endParaRPr sz="2800" cap="all" dirty="0">
              <a:latin typeface="Arial"/>
              <a:cs typeface="Arial"/>
            </a:endParaRPr>
          </a:p>
          <a:p>
            <a:pPr marL="354965" marR="259079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Others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must be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involved</a:t>
            </a:r>
            <a:r>
              <a:rPr sz="2800" b="1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so </a:t>
            </a:r>
            <a:r>
              <a:rPr sz="2800" b="1" spc="-25" dirty="0">
                <a:solidFill>
                  <a:srgbClr val="000066"/>
                </a:solidFill>
                <a:latin typeface="Arial"/>
                <a:cs typeface="Arial"/>
              </a:rPr>
              <a:t>you</a:t>
            </a:r>
            <a:r>
              <a:rPr sz="2800" b="1" spc="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can </a:t>
            </a:r>
            <a:r>
              <a:rPr sz="2800" b="1" spc="-7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demonstrate</a:t>
            </a:r>
            <a:r>
              <a:rPr sz="2800" b="1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leadership.</a:t>
            </a:r>
            <a:endParaRPr sz="2800" dirty="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1839595" algn="l"/>
              </a:tabLst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Don’t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permit</a:t>
            </a:r>
            <a:r>
              <a:rPr sz="28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BF0000"/>
                </a:solidFill>
                <a:latin typeface="Arial"/>
                <a:cs typeface="Arial"/>
              </a:rPr>
              <a:t>adults</a:t>
            </a:r>
            <a:r>
              <a:rPr sz="2800" b="1" spc="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to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highjack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0066"/>
                </a:solidFill>
                <a:latin typeface="Arial"/>
                <a:cs typeface="Arial"/>
              </a:rPr>
              <a:t>your </a:t>
            </a:r>
            <a:r>
              <a:rPr sz="28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project.	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They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should</a:t>
            </a:r>
            <a:r>
              <a:rPr sz="28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direct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their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suggestions</a:t>
            </a:r>
            <a:r>
              <a:rPr sz="2800" b="1" spc="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to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0066"/>
                </a:solidFill>
                <a:latin typeface="Arial"/>
                <a:cs typeface="Arial"/>
              </a:rPr>
              <a:t>you</a:t>
            </a:r>
            <a:r>
              <a:rPr sz="2800" b="1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for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consideration.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000" y="1881516"/>
            <a:ext cx="365950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0066"/>
                </a:solidFill>
                <a:latin typeface="Arial"/>
                <a:cs typeface="Arial"/>
              </a:rPr>
              <a:t>WHAT</a:t>
            </a:r>
            <a:r>
              <a:rPr sz="4400" b="1" spc="-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66"/>
                </a:solidFill>
                <a:latin typeface="Arial"/>
                <a:cs typeface="Arial"/>
              </a:rPr>
              <a:t>IS</a:t>
            </a:r>
            <a:r>
              <a:rPr sz="44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28418" y="6878984"/>
            <a:ext cx="1885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5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4905" y="2544467"/>
            <a:ext cx="41217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0" dirty="0"/>
              <a:t>PURPOSE</a:t>
            </a:r>
            <a:endParaRPr sz="66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74152" rIns="0" bIns="0" rtlCol="0">
            <a:spAutoFit/>
          </a:bodyPr>
          <a:lstStyle/>
          <a:p>
            <a:pPr marL="80010" algn="ctr">
              <a:lnSpc>
                <a:spcPct val="100000"/>
              </a:lnSpc>
              <a:spcBef>
                <a:spcPts val="640"/>
              </a:spcBef>
            </a:pPr>
            <a:r>
              <a:rPr sz="4400" spc="5" dirty="0"/>
              <a:t>OF</a:t>
            </a:r>
            <a:r>
              <a:rPr sz="4400" spc="-40" dirty="0"/>
              <a:t> </a:t>
            </a:r>
            <a:r>
              <a:rPr sz="4400" spc="-5" dirty="0"/>
              <a:t>AN</a:t>
            </a:r>
            <a:endParaRPr sz="4400"/>
          </a:p>
          <a:p>
            <a:pPr marL="80010" algn="ctr">
              <a:lnSpc>
                <a:spcPct val="100000"/>
              </a:lnSpc>
              <a:spcBef>
                <a:spcPts val="580"/>
              </a:spcBef>
            </a:pPr>
            <a:r>
              <a:rPr sz="4800" dirty="0"/>
              <a:t>EAGLE</a:t>
            </a:r>
            <a:r>
              <a:rPr sz="4800" spc="-100" dirty="0"/>
              <a:t> </a:t>
            </a:r>
            <a:r>
              <a:rPr sz="4800" dirty="0"/>
              <a:t>PROJECT?</a:t>
            </a:r>
            <a:endParaRPr sz="4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1664" y="1438147"/>
            <a:ext cx="5156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Completing</a:t>
            </a:r>
            <a:r>
              <a:rPr spc="-20" dirty="0"/>
              <a:t> </a:t>
            </a:r>
            <a:r>
              <a:rPr spc="-5" dirty="0"/>
              <a:t>The</a:t>
            </a:r>
            <a:r>
              <a:rPr spc="-30" dirty="0"/>
              <a:t> </a:t>
            </a:r>
            <a:r>
              <a:rPr spc="-5" dirty="0"/>
              <a:t>Project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46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2238" y="2343435"/>
            <a:ext cx="6556375" cy="3182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Complete</a:t>
            </a:r>
            <a:r>
              <a:rPr sz="2800" b="1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Project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Report</a:t>
            </a:r>
            <a:r>
              <a:rPr sz="2800" b="1" spc="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0066"/>
                </a:solidFill>
                <a:latin typeface="Arial"/>
                <a:cs typeface="Arial"/>
              </a:rPr>
              <a:t>ASAP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– </a:t>
            </a:r>
            <a:r>
              <a:rPr sz="2800" b="1" spc="-7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while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your</a:t>
            </a:r>
            <a:r>
              <a:rPr sz="2800" b="1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memory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is</a:t>
            </a:r>
            <a:r>
              <a:rPr sz="28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fresh.</a:t>
            </a:r>
            <a:endParaRPr sz="2800">
              <a:latin typeface="Arial"/>
              <a:cs typeface="Arial"/>
            </a:endParaRPr>
          </a:p>
          <a:p>
            <a:pPr marL="354965" marR="4127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Candidate</a:t>
            </a:r>
            <a:r>
              <a:rPr sz="2800" b="1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and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Beneficiary</a:t>
            </a:r>
            <a:r>
              <a:rPr sz="2800" b="1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must </a:t>
            </a:r>
            <a:r>
              <a:rPr sz="2800" b="1" spc="-7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BF0000"/>
                </a:solidFill>
                <a:latin typeface="Arial"/>
                <a:cs typeface="Arial"/>
              </a:rPr>
              <a:t>agree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that</a:t>
            </a:r>
            <a:r>
              <a:rPr sz="2800" b="1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work</a:t>
            </a:r>
            <a:r>
              <a:rPr sz="28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is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complete.</a:t>
            </a:r>
            <a:endParaRPr sz="2800">
              <a:latin typeface="Arial"/>
              <a:cs typeface="Arial"/>
            </a:endParaRPr>
          </a:p>
          <a:p>
            <a:pPr marL="354965" marR="16065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BF0000"/>
                </a:solidFill>
                <a:latin typeface="Arial"/>
                <a:cs typeface="Arial"/>
              </a:rPr>
              <a:t>completion</a:t>
            </a:r>
            <a:r>
              <a:rPr sz="2800" b="1" spc="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BF0000"/>
                </a:solidFill>
                <a:latin typeface="Arial"/>
                <a:cs typeface="Arial"/>
              </a:rPr>
              <a:t>date</a:t>
            </a:r>
            <a:r>
              <a:rPr sz="28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will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be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entered </a:t>
            </a:r>
            <a:r>
              <a:rPr sz="2800" b="1" spc="-7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on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your</a:t>
            </a:r>
            <a:r>
              <a:rPr sz="2800" b="1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Eagle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Scout</a:t>
            </a:r>
            <a:r>
              <a:rPr sz="2800" b="1" spc="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0066"/>
                </a:solidFill>
                <a:latin typeface="Arial"/>
                <a:cs typeface="Arial"/>
              </a:rPr>
              <a:t>Rank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Application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(ESRA)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4865" algn="l"/>
              </a:tabLst>
            </a:pPr>
            <a:r>
              <a:rPr spc="10" dirty="0"/>
              <a:t>P</a:t>
            </a:r>
            <a:r>
              <a:rPr dirty="0"/>
              <a:t>r</a:t>
            </a:r>
            <a:r>
              <a:rPr spc="-5" dirty="0"/>
              <a:t>o</a:t>
            </a:r>
            <a:r>
              <a:rPr spc="-30" dirty="0"/>
              <a:t>j</a:t>
            </a:r>
            <a:r>
              <a:rPr spc="10" dirty="0"/>
              <a:t>ec</a:t>
            </a:r>
            <a:r>
              <a:rPr dirty="0"/>
              <a:t>t</a:t>
            </a:r>
            <a:r>
              <a:rPr spc="-5" dirty="0"/>
              <a:t> </a:t>
            </a:r>
            <a:r>
              <a:rPr spc="-10" dirty="0"/>
              <a:t>R</a:t>
            </a:r>
            <a:r>
              <a:rPr spc="10" dirty="0"/>
              <a:t>e</a:t>
            </a:r>
            <a:r>
              <a:rPr spc="-5" dirty="0"/>
              <a:t>po</a:t>
            </a:r>
            <a:r>
              <a:rPr dirty="0"/>
              <a:t>rt</a:t>
            </a:r>
            <a:r>
              <a:rPr spc="-5" dirty="0"/>
              <a:t> </a:t>
            </a:r>
            <a:r>
              <a:rPr spc="-30" dirty="0"/>
              <a:t>P</a:t>
            </a:r>
            <a:r>
              <a:rPr spc="10" dirty="0"/>
              <a:t>a</a:t>
            </a:r>
            <a:r>
              <a:rPr spc="-5" dirty="0"/>
              <a:t>g</a:t>
            </a:r>
            <a:r>
              <a:rPr dirty="0"/>
              <a:t>e	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89903" y="2253995"/>
            <a:ext cx="2743200" cy="144018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324485">
              <a:lnSpc>
                <a:spcPct val="100000"/>
              </a:lnSpc>
              <a:spcBef>
                <a:spcPts val="695"/>
              </a:spcBef>
            </a:pPr>
            <a:r>
              <a:rPr sz="1800" b="1" spc="-5" dirty="0">
                <a:solidFill>
                  <a:srgbClr val="000077"/>
                </a:solidFill>
                <a:latin typeface="Arial"/>
                <a:cs typeface="Arial"/>
              </a:rPr>
              <a:t>Project</a:t>
            </a:r>
            <a:r>
              <a:rPr sz="1800" b="1" spc="-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77"/>
                </a:solidFill>
                <a:latin typeface="Arial"/>
                <a:cs typeface="Arial"/>
              </a:rPr>
              <a:t>Description</a:t>
            </a:r>
            <a:endParaRPr sz="1800">
              <a:latin typeface="Arial"/>
              <a:cs typeface="Arial"/>
            </a:endParaRPr>
          </a:p>
          <a:p>
            <a:pPr marL="379095" marR="605155" indent="-28702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What</a:t>
            </a:r>
            <a:r>
              <a:rPr sz="1600" b="1" spc="-2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000077"/>
                </a:solidFill>
                <a:latin typeface="Arial"/>
                <a:cs typeface="Arial"/>
              </a:rPr>
              <a:t>was</a:t>
            </a:r>
            <a:r>
              <a:rPr sz="1600" b="1" spc="-7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actually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done</a:t>
            </a:r>
            <a:endParaRPr sz="1600">
              <a:latin typeface="Arial"/>
              <a:cs typeface="Arial"/>
            </a:endParaRPr>
          </a:p>
          <a:p>
            <a:pPr marL="379095" marR="101600" indent="-287020">
              <a:lnSpc>
                <a:spcPct val="100000"/>
              </a:lnSpc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Describe</a:t>
            </a: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0077"/>
                </a:solidFill>
                <a:latin typeface="Arial"/>
                <a:cs typeface="Arial"/>
              </a:rPr>
              <a:t>your</a:t>
            </a:r>
            <a:r>
              <a:rPr sz="1600" b="1" spc="3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planning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process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89903" y="4052315"/>
            <a:ext cx="2743200" cy="117221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644525">
              <a:lnSpc>
                <a:spcPct val="100000"/>
              </a:lnSpc>
              <a:spcBef>
                <a:spcPts val="600"/>
              </a:spcBef>
            </a:pPr>
            <a:r>
              <a:rPr sz="1800" b="1" spc="-10" dirty="0">
                <a:solidFill>
                  <a:srgbClr val="000077"/>
                </a:solidFill>
                <a:latin typeface="Arial"/>
                <a:cs typeface="Arial"/>
              </a:rPr>
              <a:t>Observations</a:t>
            </a:r>
            <a:endParaRPr sz="1800">
              <a:latin typeface="Arial"/>
              <a:cs typeface="Arial"/>
            </a:endParaRPr>
          </a:p>
          <a:p>
            <a:pPr marL="37909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What </a:t>
            </a:r>
            <a:r>
              <a:rPr sz="1600" b="1" spc="5" dirty="0">
                <a:solidFill>
                  <a:srgbClr val="000077"/>
                </a:solidFill>
                <a:latin typeface="Arial"/>
                <a:cs typeface="Arial"/>
              </a:rPr>
              <a:t>went</a:t>
            </a:r>
            <a:r>
              <a:rPr sz="1600" b="1" spc="-6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000077"/>
                </a:solidFill>
                <a:latin typeface="Arial"/>
                <a:cs typeface="Arial"/>
              </a:rPr>
              <a:t>well?</a:t>
            </a:r>
            <a:endParaRPr sz="1600">
              <a:latin typeface="Arial"/>
              <a:cs typeface="Arial"/>
            </a:endParaRPr>
          </a:p>
          <a:p>
            <a:pPr marL="379095" marR="226060" indent="-287020">
              <a:lnSpc>
                <a:spcPct val="100000"/>
              </a:lnSpc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What challenges </a:t>
            </a:r>
            <a:r>
              <a:rPr sz="1600" b="1" spc="5" dirty="0">
                <a:solidFill>
                  <a:srgbClr val="000077"/>
                </a:solidFill>
                <a:latin typeface="Arial"/>
                <a:cs typeface="Arial"/>
              </a:rPr>
              <a:t>were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encountered?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89903" y="5750052"/>
            <a:ext cx="2743200" cy="80772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90"/>
              </a:spcBef>
            </a:pPr>
            <a:r>
              <a:rPr sz="1800" b="1" spc="-5" dirty="0">
                <a:solidFill>
                  <a:srgbClr val="000077"/>
                </a:solidFill>
                <a:latin typeface="Arial"/>
                <a:cs typeface="Arial"/>
              </a:rPr>
              <a:t>Changes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Positive,</a:t>
            </a:r>
            <a:r>
              <a:rPr sz="1600" b="1" spc="5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neutral,</a:t>
            </a:r>
            <a:r>
              <a:rPr sz="1600" b="1" spc="2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negative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89903" y="1620012"/>
            <a:ext cx="2743200" cy="45720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514984">
              <a:lnSpc>
                <a:spcPct val="100000"/>
              </a:lnSpc>
              <a:spcBef>
                <a:spcPts val="800"/>
              </a:spcBef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Project</a:t>
            </a:r>
            <a:r>
              <a:rPr sz="1600" b="1" spc="-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Execution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81327" y="1511808"/>
            <a:ext cx="4295140" cy="5547360"/>
            <a:chOff x="1481327" y="1511808"/>
            <a:chExt cx="4295140" cy="554736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1995" y="1520951"/>
              <a:ext cx="4274819" cy="55275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85899" y="1516380"/>
              <a:ext cx="4285615" cy="5538470"/>
            </a:xfrm>
            <a:custGeom>
              <a:avLst/>
              <a:gdLst/>
              <a:ahLst/>
              <a:cxnLst/>
              <a:rect l="l" t="t" r="r" b="b"/>
              <a:pathLst>
                <a:path w="4285615" h="5538470">
                  <a:moveTo>
                    <a:pt x="0" y="0"/>
                  </a:moveTo>
                  <a:lnTo>
                    <a:pt x="4285487" y="0"/>
                  </a:lnTo>
                  <a:lnTo>
                    <a:pt x="4285487" y="5538216"/>
                  </a:lnTo>
                  <a:lnTo>
                    <a:pt x="0" y="553821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47</a:t>
            </a:r>
          </a:p>
        </p:txBody>
      </p:sp>
    </p:spTree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4564" y="1540764"/>
            <a:ext cx="4284345" cy="5534025"/>
            <a:chOff x="1464564" y="1540764"/>
            <a:chExt cx="4284345" cy="5534025"/>
          </a:xfrm>
        </p:grpSpPr>
        <p:sp>
          <p:nvSpPr>
            <p:cNvPr id="3" name="object 3"/>
            <p:cNvSpPr/>
            <p:nvPr/>
          </p:nvSpPr>
          <p:spPr>
            <a:xfrm>
              <a:off x="4347972" y="6742176"/>
              <a:ext cx="494030" cy="220979"/>
            </a:xfrm>
            <a:custGeom>
              <a:avLst/>
              <a:gdLst/>
              <a:ahLst/>
              <a:cxnLst/>
              <a:rect l="l" t="t" r="r" b="b"/>
              <a:pathLst>
                <a:path w="494029" h="220979">
                  <a:moveTo>
                    <a:pt x="493775" y="220979"/>
                  </a:moveTo>
                  <a:lnTo>
                    <a:pt x="0" y="220979"/>
                  </a:lnTo>
                  <a:lnTo>
                    <a:pt x="0" y="0"/>
                  </a:lnTo>
                  <a:lnTo>
                    <a:pt x="493775" y="0"/>
                  </a:lnTo>
                  <a:lnTo>
                    <a:pt x="493775" y="2209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47972" y="6742176"/>
              <a:ext cx="494030" cy="220979"/>
            </a:xfrm>
            <a:custGeom>
              <a:avLst/>
              <a:gdLst/>
              <a:ahLst/>
              <a:cxnLst/>
              <a:rect l="l" t="t" r="r" b="b"/>
              <a:pathLst>
                <a:path w="494029" h="220979">
                  <a:moveTo>
                    <a:pt x="0" y="0"/>
                  </a:moveTo>
                  <a:lnTo>
                    <a:pt x="493775" y="0"/>
                  </a:lnTo>
                  <a:lnTo>
                    <a:pt x="493775" y="220979"/>
                  </a:lnTo>
                  <a:lnTo>
                    <a:pt x="0" y="220979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3708" y="1549908"/>
              <a:ext cx="4265675" cy="55153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69136" y="1545336"/>
              <a:ext cx="4274820" cy="5524500"/>
            </a:xfrm>
            <a:custGeom>
              <a:avLst/>
              <a:gdLst/>
              <a:ahLst/>
              <a:cxnLst/>
              <a:rect l="l" t="t" r="r" b="b"/>
              <a:pathLst>
                <a:path w="4274820" h="5524500">
                  <a:moveTo>
                    <a:pt x="0" y="0"/>
                  </a:moveTo>
                  <a:lnTo>
                    <a:pt x="4274819" y="0"/>
                  </a:lnTo>
                  <a:lnTo>
                    <a:pt x="4274819" y="5524499"/>
                  </a:lnTo>
                  <a:lnTo>
                    <a:pt x="0" y="5524499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4865" algn="l"/>
              </a:tabLst>
            </a:pPr>
            <a:r>
              <a:rPr spc="10" dirty="0"/>
              <a:t>P</a:t>
            </a:r>
            <a:r>
              <a:rPr dirty="0"/>
              <a:t>r</a:t>
            </a:r>
            <a:r>
              <a:rPr spc="-5" dirty="0"/>
              <a:t>o</a:t>
            </a:r>
            <a:r>
              <a:rPr spc="-30" dirty="0"/>
              <a:t>j</a:t>
            </a:r>
            <a:r>
              <a:rPr spc="10" dirty="0"/>
              <a:t>ec</a:t>
            </a:r>
            <a:r>
              <a:rPr dirty="0"/>
              <a:t>t</a:t>
            </a:r>
            <a:r>
              <a:rPr spc="-5" dirty="0"/>
              <a:t> </a:t>
            </a:r>
            <a:r>
              <a:rPr spc="-10" dirty="0"/>
              <a:t>R</a:t>
            </a:r>
            <a:r>
              <a:rPr spc="10" dirty="0"/>
              <a:t>e</a:t>
            </a:r>
            <a:r>
              <a:rPr spc="-5" dirty="0"/>
              <a:t>po</a:t>
            </a:r>
            <a:r>
              <a:rPr dirty="0"/>
              <a:t>rt</a:t>
            </a:r>
            <a:r>
              <a:rPr spc="-5" dirty="0"/>
              <a:t> </a:t>
            </a:r>
            <a:r>
              <a:rPr spc="-30" dirty="0"/>
              <a:t>P</a:t>
            </a:r>
            <a:r>
              <a:rPr spc="10" dirty="0"/>
              <a:t>a</a:t>
            </a:r>
            <a:r>
              <a:rPr spc="-5" dirty="0"/>
              <a:t>g</a:t>
            </a:r>
            <a:r>
              <a:rPr dirty="0"/>
              <a:t>e	B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48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22847" y="2168651"/>
            <a:ext cx="2664460" cy="175260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682625">
              <a:lnSpc>
                <a:spcPct val="100000"/>
              </a:lnSpc>
              <a:spcBef>
                <a:spcPts val="670"/>
              </a:spcBef>
            </a:pPr>
            <a:r>
              <a:rPr sz="1800" b="1" spc="-5" dirty="0">
                <a:solidFill>
                  <a:srgbClr val="000077"/>
                </a:solidFill>
                <a:latin typeface="Arial"/>
                <a:cs typeface="Arial"/>
              </a:rPr>
              <a:t>Leadership:</a:t>
            </a:r>
            <a:endParaRPr sz="1800">
              <a:latin typeface="Arial"/>
              <a:cs typeface="Arial"/>
            </a:endParaRPr>
          </a:p>
          <a:p>
            <a:pPr marL="377825" indent="-28765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Demonsatrated?</a:t>
            </a:r>
            <a:endParaRPr sz="1600">
              <a:latin typeface="Arial"/>
              <a:cs typeface="Arial"/>
            </a:endParaRPr>
          </a:p>
          <a:p>
            <a:pPr marL="456565" marR="789940" indent="-36576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What</a:t>
            </a:r>
            <a:r>
              <a:rPr sz="1600" b="1" spc="114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000077"/>
                </a:solidFill>
                <a:latin typeface="Arial"/>
                <a:cs typeface="Arial"/>
              </a:rPr>
              <a:t>was: </a:t>
            </a:r>
            <a:r>
              <a:rPr sz="1600" b="1" spc="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Most</a:t>
            </a:r>
            <a:r>
              <a:rPr sz="1600" b="1" spc="-6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Difficult?</a:t>
            </a:r>
            <a:endParaRPr sz="1600">
              <a:latin typeface="Arial"/>
              <a:cs typeface="Arial"/>
            </a:endParaRPr>
          </a:p>
          <a:p>
            <a:pPr marL="456565">
              <a:lnSpc>
                <a:spcPct val="100000"/>
              </a:lnSpc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Most</a:t>
            </a:r>
            <a:r>
              <a:rPr sz="1600" b="1" spc="-3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Rewarding?</a:t>
            </a:r>
            <a:endParaRPr sz="1600">
              <a:latin typeface="Arial"/>
              <a:cs typeface="Arial"/>
            </a:endParaRPr>
          </a:p>
          <a:p>
            <a:pPr marL="377825" indent="-287655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What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did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0077"/>
                </a:solidFill>
                <a:latin typeface="Arial"/>
                <a:cs typeface="Arial"/>
              </a:rPr>
              <a:t>you</a:t>
            </a:r>
            <a:r>
              <a:rPr sz="1600" b="1" spc="2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learn?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2847" y="4529327"/>
            <a:ext cx="2664460" cy="91948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1025525" marR="375285" indent="-641985">
              <a:lnSpc>
                <a:spcPct val="100000"/>
              </a:lnSpc>
              <a:spcBef>
                <a:spcPts val="690"/>
              </a:spcBef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Materials,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Supplies,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000077"/>
                </a:solidFill>
                <a:latin typeface="Arial"/>
                <a:cs typeface="Arial"/>
              </a:rPr>
              <a:t>&amp;Tools</a:t>
            </a:r>
            <a:endParaRPr sz="1600">
              <a:latin typeface="Arial"/>
              <a:cs typeface="Arial"/>
            </a:endParaRPr>
          </a:p>
          <a:p>
            <a:pPr marL="287655">
              <a:lnSpc>
                <a:spcPct val="100000"/>
              </a:lnSpc>
            </a:pPr>
            <a:r>
              <a:rPr sz="1600" b="1" spc="-50" dirty="0">
                <a:solidFill>
                  <a:srgbClr val="000077"/>
                </a:solidFill>
                <a:latin typeface="Arial"/>
                <a:cs typeface="Arial"/>
              </a:rPr>
              <a:t>Too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much?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000077"/>
                </a:solidFill>
                <a:latin typeface="Arial"/>
                <a:cs typeface="Arial"/>
              </a:rPr>
              <a:t>Too</a:t>
            </a:r>
            <a:r>
              <a:rPr sz="1600" b="1" spc="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little?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22847" y="5605271"/>
            <a:ext cx="2664460" cy="1036319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1145"/>
              </a:spcBef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Service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 Project</a:t>
            </a:r>
            <a:r>
              <a:rPr sz="1600" b="1" spc="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Data:</a:t>
            </a:r>
            <a:endParaRPr sz="1600">
              <a:latin typeface="Arial"/>
              <a:cs typeface="Arial"/>
            </a:endParaRPr>
          </a:p>
          <a:p>
            <a:pPr marL="377825" indent="-287655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Number</a:t>
            </a:r>
            <a:r>
              <a:rPr sz="1600" b="1" spc="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of</a:t>
            </a:r>
            <a:r>
              <a:rPr sz="1600" b="1" spc="-2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workers</a:t>
            </a:r>
            <a:endParaRPr sz="1600">
              <a:latin typeface="Arial"/>
              <a:cs typeface="Arial"/>
            </a:endParaRPr>
          </a:p>
          <a:p>
            <a:pPr marL="377825" indent="-287655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Hours</a:t>
            </a:r>
            <a:r>
              <a:rPr sz="1600" b="1" spc="-2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worked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53895" y="1530095"/>
            <a:ext cx="4262755" cy="5506720"/>
            <a:chOff x="1453895" y="1530095"/>
            <a:chExt cx="4262755" cy="5506720"/>
          </a:xfrm>
        </p:grpSpPr>
        <p:sp>
          <p:nvSpPr>
            <p:cNvPr id="3" name="object 3"/>
            <p:cNvSpPr/>
            <p:nvPr/>
          </p:nvSpPr>
          <p:spPr>
            <a:xfrm>
              <a:off x="4347972" y="6742176"/>
              <a:ext cx="494030" cy="220979"/>
            </a:xfrm>
            <a:custGeom>
              <a:avLst/>
              <a:gdLst/>
              <a:ahLst/>
              <a:cxnLst/>
              <a:rect l="l" t="t" r="r" b="b"/>
              <a:pathLst>
                <a:path w="494029" h="220979">
                  <a:moveTo>
                    <a:pt x="493775" y="220979"/>
                  </a:moveTo>
                  <a:lnTo>
                    <a:pt x="0" y="220979"/>
                  </a:lnTo>
                  <a:lnTo>
                    <a:pt x="0" y="0"/>
                  </a:lnTo>
                  <a:lnTo>
                    <a:pt x="493775" y="0"/>
                  </a:lnTo>
                  <a:lnTo>
                    <a:pt x="493775" y="2209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47972" y="6742176"/>
              <a:ext cx="494030" cy="220979"/>
            </a:xfrm>
            <a:custGeom>
              <a:avLst/>
              <a:gdLst/>
              <a:ahLst/>
              <a:cxnLst/>
              <a:rect l="l" t="t" r="r" b="b"/>
              <a:pathLst>
                <a:path w="494029" h="220979">
                  <a:moveTo>
                    <a:pt x="0" y="0"/>
                  </a:moveTo>
                  <a:lnTo>
                    <a:pt x="493775" y="0"/>
                  </a:lnTo>
                  <a:lnTo>
                    <a:pt x="493775" y="220979"/>
                  </a:lnTo>
                  <a:lnTo>
                    <a:pt x="0" y="220979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3040" y="1539240"/>
              <a:ext cx="4244339" cy="548792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58467" y="1534667"/>
              <a:ext cx="4253865" cy="5497195"/>
            </a:xfrm>
            <a:custGeom>
              <a:avLst/>
              <a:gdLst/>
              <a:ahLst/>
              <a:cxnLst/>
              <a:rect l="l" t="t" r="r" b="b"/>
              <a:pathLst>
                <a:path w="4253865" h="5497195">
                  <a:moveTo>
                    <a:pt x="0" y="0"/>
                  </a:moveTo>
                  <a:lnTo>
                    <a:pt x="4253483" y="0"/>
                  </a:lnTo>
                  <a:lnTo>
                    <a:pt x="4253483" y="5497067"/>
                  </a:lnTo>
                  <a:lnTo>
                    <a:pt x="0" y="5497067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4865" algn="l"/>
              </a:tabLst>
            </a:pPr>
            <a:r>
              <a:rPr spc="10" dirty="0"/>
              <a:t>P</a:t>
            </a:r>
            <a:r>
              <a:rPr dirty="0"/>
              <a:t>r</a:t>
            </a:r>
            <a:r>
              <a:rPr spc="-5" dirty="0"/>
              <a:t>o</a:t>
            </a:r>
            <a:r>
              <a:rPr spc="-30" dirty="0"/>
              <a:t>j</a:t>
            </a:r>
            <a:r>
              <a:rPr spc="10" dirty="0"/>
              <a:t>ec</a:t>
            </a:r>
            <a:r>
              <a:rPr dirty="0"/>
              <a:t>t</a:t>
            </a:r>
            <a:r>
              <a:rPr spc="-5" dirty="0"/>
              <a:t> </a:t>
            </a:r>
            <a:r>
              <a:rPr spc="-10" dirty="0"/>
              <a:t>R</a:t>
            </a:r>
            <a:r>
              <a:rPr spc="10" dirty="0"/>
              <a:t>e</a:t>
            </a:r>
            <a:r>
              <a:rPr spc="-5" dirty="0"/>
              <a:t>po</a:t>
            </a:r>
            <a:r>
              <a:rPr dirty="0"/>
              <a:t>rt</a:t>
            </a:r>
            <a:r>
              <a:rPr spc="-5" dirty="0"/>
              <a:t> </a:t>
            </a:r>
            <a:r>
              <a:rPr spc="-30" dirty="0"/>
              <a:t>P</a:t>
            </a:r>
            <a:r>
              <a:rPr spc="10" dirty="0"/>
              <a:t>a</a:t>
            </a:r>
            <a:r>
              <a:rPr spc="-5" dirty="0"/>
              <a:t>g</a:t>
            </a:r>
            <a:r>
              <a:rPr dirty="0"/>
              <a:t>e	C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49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16752" y="1790700"/>
            <a:ext cx="2743200" cy="180149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marL="973455">
              <a:lnSpc>
                <a:spcPct val="100000"/>
              </a:lnSpc>
              <a:spcBef>
                <a:spcPts val="990"/>
              </a:spcBef>
            </a:pPr>
            <a:r>
              <a:rPr sz="1600" b="1" u="sng" spc="-10" dirty="0">
                <a:solidFill>
                  <a:srgbClr val="000077"/>
                </a:solidFill>
                <a:uFill>
                  <a:solidFill>
                    <a:srgbClr val="000077"/>
                  </a:solidFill>
                </a:uFill>
                <a:latin typeface="Arial"/>
                <a:cs typeface="Arial"/>
              </a:rPr>
              <a:t>Funding</a:t>
            </a:r>
            <a:endParaRPr sz="1600">
              <a:latin typeface="Arial"/>
              <a:cs typeface="Arial"/>
            </a:endParaRPr>
          </a:p>
          <a:p>
            <a:pPr marL="379095" marR="38544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Funds and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materials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collected</a:t>
            </a:r>
            <a:endParaRPr sz="1600">
              <a:latin typeface="Arial"/>
              <a:cs typeface="Arial"/>
            </a:endParaRPr>
          </a:p>
          <a:p>
            <a:pPr marL="379095" indent="-287020">
              <a:lnSpc>
                <a:spcPct val="100000"/>
              </a:lnSpc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Sufficient?</a:t>
            </a:r>
            <a:endParaRPr sz="1600">
              <a:latin typeface="Arial"/>
              <a:cs typeface="Arial"/>
            </a:endParaRPr>
          </a:p>
          <a:p>
            <a:pPr marL="379095" indent="-287020">
              <a:lnSpc>
                <a:spcPct val="100000"/>
              </a:lnSpc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Excess?</a:t>
            </a:r>
            <a:endParaRPr sz="1600">
              <a:latin typeface="Arial"/>
              <a:cs typeface="Arial"/>
            </a:endParaRPr>
          </a:p>
          <a:p>
            <a:pPr marL="379095" indent="-287020">
              <a:lnSpc>
                <a:spcPct val="100000"/>
              </a:lnSpc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Acknowledgments?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16752" y="4556759"/>
            <a:ext cx="2743200" cy="61150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55879" rIns="0" bIns="0" rtlCol="0">
            <a:spAutoFit/>
          </a:bodyPr>
          <a:lstStyle/>
          <a:p>
            <a:pPr marL="447675" marR="167005" indent="-271780">
              <a:lnSpc>
                <a:spcPct val="100000"/>
              </a:lnSpc>
              <a:spcBef>
                <a:spcPts val="439"/>
              </a:spcBef>
            </a:pP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Attach</a:t>
            </a:r>
            <a:r>
              <a:rPr sz="1600" b="1" spc="5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Photos</a:t>
            </a:r>
            <a:r>
              <a:rPr sz="1600" b="1" spc="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and</a:t>
            </a:r>
            <a:r>
              <a:rPr sz="1600" b="1" spc="1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Other </a:t>
            </a:r>
            <a:r>
              <a:rPr sz="1600" b="1" spc="-43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Project</a:t>
            </a:r>
            <a:r>
              <a:rPr sz="1600" b="1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77"/>
                </a:solidFill>
                <a:latin typeface="Arial"/>
                <a:cs typeface="Arial"/>
              </a:rPr>
              <a:t>Documents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31992" y="5341620"/>
            <a:ext cx="2743200" cy="416559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371475">
              <a:lnSpc>
                <a:spcPct val="100000"/>
              </a:lnSpc>
              <a:spcBef>
                <a:spcPts val="630"/>
              </a:spcBef>
            </a:pPr>
            <a:r>
              <a:rPr sz="1600" b="1" spc="-15" dirty="0">
                <a:solidFill>
                  <a:srgbClr val="000077"/>
                </a:solidFill>
                <a:latin typeface="Arial"/>
                <a:cs typeface="Arial"/>
              </a:rPr>
              <a:t>Candidate’s</a:t>
            </a:r>
            <a:r>
              <a:rPr sz="1600" b="1" spc="1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Promise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16752" y="5928360"/>
            <a:ext cx="2773680" cy="99060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850"/>
              </a:spcBef>
            </a:pPr>
            <a:r>
              <a:rPr sz="1800" b="1" spc="-5" dirty="0">
                <a:solidFill>
                  <a:srgbClr val="000077"/>
                </a:solidFill>
                <a:latin typeface="Arial"/>
                <a:cs typeface="Arial"/>
              </a:rPr>
              <a:t>Completion</a:t>
            </a:r>
            <a:r>
              <a:rPr sz="1800" b="1" spc="-100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77"/>
                </a:solidFill>
                <a:latin typeface="Arial"/>
                <a:cs typeface="Arial"/>
              </a:rPr>
              <a:t>Approvals</a:t>
            </a:r>
            <a:endParaRPr sz="1800">
              <a:latin typeface="Arial"/>
              <a:cs typeface="Arial"/>
            </a:endParaRPr>
          </a:p>
          <a:p>
            <a:pPr marL="379095" indent="-28702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Beneficiary</a:t>
            </a:r>
            <a:endParaRPr sz="1600">
              <a:latin typeface="Arial"/>
              <a:cs typeface="Arial"/>
            </a:endParaRPr>
          </a:p>
          <a:p>
            <a:pPr marL="379095" indent="-287020">
              <a:lnSpc>
                <a:spcPct val="100000"/>
              </a:lnSpc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Unit</a:t>
            </a:r>
            <a:r>
              <a:rPr sz="1600" b="1" spc="-85" dirty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77"/>
                </a:solidFill>
                <a:latin typeface="Arial"/>
                <a:cs typeface="Arial"/>
              </a:rPr>
              <a:t>Leader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5563" y="1522475"/>
            <a:ext cx="1323340" cy="585470"/>
          </a:xfrm>
          <a:custGeom>
            <a:avLst/>
            <a:gdLst/>
            <a:ahLst/>
            <a:cxnLst/>
            <a:rect l="l" t="t" r="r" b="b"/>
            <a:pathLst>
              <a:path w="1323339" h="585469">
                <a:moveTo>
                  <a:pt x="0" y="0"/>
                </a:moveTo>
                <a:lnTo>
                  <a:pt x="1322832" y="0"/>
                </a:lnTo>
                <a:lnTo>
                  <a:pt x="1322832" y="585216"/>
                </a:lnTo>
                <a:lnTo>
                  <a:pt x="0" y="58521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4283" y="1543205"/>
            <a:ext cx="1153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5" dirty="0">
                <a:latin typeface="Arial"/>
                <a:cs typeface="Arial"/>
              </a:rPr>
              <a:t>S</a:t>
            </a:r>
            <a:r>
              <a:rPr sz="3200" b="1" spc="-20" dirty="0">
                <a:latin typeface="Arial"/>
                <a:cs typeface="Arial"/>
              </a:rPr>
              <a:t>c</a:t>
            </a:r>
            <a:r>
              <a:rPr sz="3200" b="1" spc="-5" dirty="0">
                <a:latin typeface="Arial"/>
                <a:cs typeface="Arial"/>
              </a:rPr>
              <a:t>ou</a:t>
            </a:r>
            <a:r>
              <a:rPr sz="3200" b="1" dirty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95793" y="6204013"/>
            <a:ext cx="2404110" cy="594995"/>
            <a:chOff x="1395793" y="6204013"/>
            <a:chExt cx="2404110" cy="594995"/>
          </a:xfrm>
        </p:grpSpPr>
        <p:sp>
          <p:nvSpPr>
            <p:cNvPr id="5" name="object 5"/>
            <p:cNvSpPr/>
            <p:nvPr/>
          </p:nvSpPr>
          <p:spPr>
            <a:xfrm>
              <a:off x="1400555" y="6208776"/>
              <a:ext cx="2394585" cy="585470"/>
            </a:xfrm>
            <a:custGeom>
              <a:avLst/>
              <a:gdLst/>
              <a:ahLst/>
              <a:cxnLst/>
              <a:rect l="l" t="t" r="r" b="b"/>
              <a:pathLst>
                <a:path w="2394585" h="585470">
                  <a:moveTo>
                    <a:pt x="2394204" y="585216"/>
                  </a:moveTo>
                  <a:lnTo>
                    <a:pt x="0" y="585216"/>
                  </a:lnTo>
                  <a:lnTo>
                    <a:pt x="0" y="0"/>
                  </a:lnTo>
                  <a:lnTo>
                    <a:pt x="2394204" y="0"/>
                  </a:lnTo>
                  <a:lnTo>
                    <a:pt x="2394204" y="5852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0555" y="6208776"/>
              <a:ext cx="2394585" cy="585470"/>
            </a:xfrm>
            <a:custGeom>
              <a:avLst/>
              <a:gdLst/>
              <a:ahLst/>
              <a:cxnLst/>
              <a:rect l="l" t="t" r="r" b="b"/>
              <a:pathLst>
                <a:path w="2394585" h="585470">
                  <a:moveTo>
                    <a:pt x="0" y="0"/>
                  </a:moveTo>
                  <a:lnTo>
                    <a:pt x="2394204" y="0"/>
                  </a:lnTo>
                  <a:lnTo>
                    <a:pt x="2394204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80818" y="6229598"/>
            <a:ext cx="22174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Beneficiary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652325" y="6204013"/>
            <a:ext cx="2447925" cy="594995"/>
            <a:chOff x="5652325" y="6204013"/>
            <a:chExt cx="2447925" cy="594995"/>
          </a:xfrm>
        </p:grpSpPr>
        <p:sp>
          <p:nvSpPr>
            <p:cNvPr id="9" name="object 9"/>
            <p:cNvSpPr/>
            <p:nvPr/>
          </p:nvSpPr>
          <p:spPr>
            <a:xfrm>
              <a:off x="5657088" y="6208776"/>
              <a:ext cx="2438400" cy="585470"/>
            </a:xfrm>
            <a:custGeom>
              <a:avLst/>
              <a:gdLst/>
              <a:ahLst/>
              <a:cxnLst/>
              <a:rect l="l" t="t" r="r" b="b"/>
              <a:pathLst>
                <a:path w="2438400" h="585470">
                  <a:moveTo>
                    <a:pt x="2438400" y="585216"/>
                  </a:moveTo>
                  <a:lnTo>
                    <a:pt x="0" y="585216"/>
                  </a:lnTo>
                  <a:lnTo>
                    <a:pt x="0" y="0"/>
                  </a:lnTo>
                  <a:lnTo>
                    <a:pt x="2438400" y="0"/>
                  </a:lnTo>
                  <a:lnTo>
                    <a:pt x="2438400" y="5852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57088" y="6208776"/>
              <a:ext cx="2438400" cy="585470"/>
            </a:xfrm>
            <a:custGeom>
              <a:avLst/>
              <a:gdLst/>
              <a:ahLst/>
              <a:cxnLst/>
              <a:rect l="l" t="t" r="r" b="b"/>
              <a:pathLst>
                <a:path w="2438400" h="585470">
                  <a:moveTo>
                    <a:pt x="0" y="0"/>
                  </a:moveTo>
                  <a:lnTo>
                    <a:pt x="2438400" y="0"/>
                  </a:lnTo>
                  <a:lnTo>
                    <a:pt x="2438400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735864" y="6229598"/>
            <a:ext cx="22593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Unit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Leader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40067" y="834725"/>
            <a:ext cx="4978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4865" algn="l"/>
              </a:tabLst>
            </a:pPr>
            <a:r>
              <a:rPr spc="10" dirty="0"/>
              <a:t>P</a:t>
            </a:r>
            <a:r>
              <a:rPr dirty="0"/>
              <a:t>r</a:t>
            </a:r>
            <a:r>
              <a:rPr spc="-5" dirty="0"/>
              <a:t>o</a:t>
            </a:r>
            <a:r>
              <a:rPr spc="-30" dirty="0"/>
              <a:t>j</a:t>
            </a:r>
            <a:r>
              <a:rPr spc="10" dirty="0"/>
              <a:t>ec</a:t>
            </a:r>
            <a:r>
              <a:rPr dirty="0"/>
              <a:t>t</a:t>
            </a:r>
            <a:r>
              <a:rPr spc="-5" dirty="0"/>
              <a:t> </a:t>
            </a:r>
            <a:r>
              <a:rPr spc="-10" dirty="0"/>
              <a:t>R</a:t>
            </a:r>
            <a:r>
              <a:rPr spc="10" dirty="0"/>
              <a:t>e</a:t>
            </a:r>
            <a:r>
              <a:rPr spc="-5" dirty="0"/>
              <a:t>po</a:t>
            </a:r>
            <a:r>
              <a:rPr dirty="0"/>
              <a:t>rt</a:t>
            </a:r>
            <a:r>
              <a:rPr spc="-5" dirty="0"/>
              <a:t> </a:t>
            </a:r>
            <a:r>
              <a:rPr spc="-30" dirty="0"/>
              <a:t>P</a:t>
            </a:r>
            <a:r>
              <a:rPr spc="10" dirty="0"/>
              <a:t>a</a:t>
            </a:r>
            <a:r>
              <a:rPr spc="-5" dirty="0"/>
              <a:t>g</a:t>
            </a:r>
            <a:r>
              <a:rPr dirty="0"/>
              <a:t>e	C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1040701" y="2375725"/>
            <a:ext cx="7978775" cy="3434079"/>
            <a:chOff x="1040701" y="2375725"/>
            <a:chExt cx="7978775" cy="3434079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2048" y="2385059"/>
              <a:ext cx="7155825" cy="297330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45463" y="2380488"/>
              <a:ext cx="7969250" cy="3424554"/>
            </a:xfrm>
            <a:custGeom>
              <a:avLst/>
              <a:gdLst/>
              <a:ahLst/>
              <a:cxnLst/>
              <a:rect l="l" t="t" r="r" b="b"/>
              <a:pathLst>
                <a:path w="7969250" h="3424554">
                  <a:moveTo>
                    <a:pt x="0" y="0"/>
                  </a:moveTo>
                  <a:lnTo>
                    <a:pt x="7968996" y="0"/>
                  </a:lnTo>
                  <a:lnTo>
                    <a:pt x="7968996" y="3424428"/>
                  </a:lnTo>
                  <a:lnTo>
                    <a:pt x="0" y="342442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58511" y="3275076"/>
            <a:ext cx="2545080" cy="61150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66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309245" marR="144145" indent="-157480">
              <a:lnSpc>
                <a:spcPct val="100000"/>
              </a:lnSpc>
              <a:spcBef>
                <a:spcPts val="200"/>
              </a:spcBef>
            </a:pPr>
            <a:r>
              <a:rPr sz="1800" b="1" i="1" spc="-215" dirty="0">
                <a:latin typeface="Arial"/>
                <a:cs typeface="Arial"/>
              </a:rPr>
              <a:t>S</a:t>
            </a:r>
            <a:r>
              <a:rPr sz="1800" b="1" i="1" spc="-105" dirty="0">
                <a:latin typeface="Arial"/>
                <a:cs typeface="Arial"/>
              </a:rPr>
              <a:t>i</a:t>
            </a:r>
            <a:r>
              <a:rPr sz="1800" b="1" i="1" spc="-204" dirty="0">
                <a:latin typeface="Arial"/>
                <a:cs typeface="Arial"/>
              </a:rPr>
              <a:t>g</a:t>
            </a:r>
            <a:r>
              <a:rPr sz="1800" b="1" i="1" spc="-200" dirty="0">
                <a:latin typeface="Arial"/>
                <a:cs typeface="Arial"/>
              </a:rPr>
              <a:t>n</a:t>
            </a:r>
            <a:r>
              <a:rPr sz="1800" b="1" i="1" spc="-70" dirty="0">
                <a:latin typeface="Arial"/>
                <a:cs typeface="Arial"/>
              </a:rPr>
              <a:t> </a:t>
            </a:r>
            <a:r>
              <a:rPr sz="1800" b="1" i="1" spc="-200" dirty="0">
                <a:latin typeface="Arial"/>
                <a:cs typeface="Arial"/>
              </a:rPr>
              <a:t>a</a:t>
            </a:r>
            <a:r>
              <a:rPr sz="1800" b="1" i="1" spc="-204" dirty="0">
                <a:latin typeface="Arial"/>
                <a:cs typeface="Arial"/>
              </a:rPr>
              <a:t>n</a:t>
            </a:r>
            <a:r>
              <a:rPr sz="1800" b="1" i="1" spc="-200" dirty="0">
                <a:latin typeface="Arial"/>
                <a:cs typeface="Arial"/>
              </a:rPr>
              <a:t>d</a:t>
            </a:r>
            <a:r>
              <a:rPr sz="1800" b="1" i="1" spc="-90" dirty="0">
                <a:latin typeface="Arial"/>
                <a:cs typeface="Arial"/>
              </a:rPr>
              <a:t> </a:t>
            </a:r>
            <a:r>
              <a:rPr sz="1800" b="1" i="1" spc="-204" dirty="0">
                <a:latin typeface="Arial"/>
                <a:cs typeface="Arial"/>
              </a:rPr>
              <a:t>d</a:t>
            </a:r>
            <a:r>
              <a:rPr sz="1800" b="1" i="1" spc="-180" dirty="0">
                <a:latin typeface="Arial"/>
                <a:cs typeface="Arial"/>
              </a:rPr>
              <a:t>a</a:t>
            </a:r>
            <a:r>
              <a:rPr sz="1800" b="1" i="1" spc="-120" dirty="0">
                <a:latin typeface="Arial"/>
                <a:cs typeface="Arial"/>
              </a:rPr>
              <a:t>t</a:t>
            </a:r>
            <a:r>
              <a:rPr sz="1800" b="1" i="1" spc="-185" dirty="0">
                <a:latin typeface="Arial"/>
                <a:cs typeface="Arial"/>
              </a:rPr>
              <a:t>e</a:t>
            </a:r>
            <a:r>
              <a:rPr sz="1800" b="1" i="1" spc="-80" dirty="0">
                <a:latin typeface="Arial"/>
                <a:cs typeface="Arial"/>
              </a:rPr>
              <a:t> </a:t>
            </a:r>
            <a:r>
              <a:rPr sz="1800" b="1" i="1" spc="-204" dirty="0">
                <a:latin typeface="Arial"/>
                <a:cs typeface="Arial"/>
              </a:rPr>
              <a:t>b</a:t>
            </a:r>
            <a:r>
              <a:rPr sz="1800" b="1" i="1" spc="-180" dirty="0">
                <a:latin typeface="Arial"/>
                <a:cs typeface="Arial"/>
              </a:rPr>
              <a:t>e</a:t>
            </a:r>
            <a:r>
              <a:rPr sz="1800" b="1" i="1" spc="-120" dirty="0">
                <a:latin typeface="Arial"/>
                <a:cs typeface="Arial"/>
              </a:rPr>
              <a:t>f</a:t>
            </a:r>
            <a:r>
              <a:rPr sz="1800" b="1" i="1" spc="-204" dirty="0">
                <a:latin typeface="Arial"/>
                <a:cs typeface="Arial"/>
              </a:rPr>
              <a:t>o</a:t>
            </a:r>
            <a:r>
              <a:rPr sz="1800" b="1" i="1" spc="-130" dirty="0">
                <a:latin typeface="Arial"/>
                <a:cs typeface="Arial"/>
              </a:rPr>
              <a:t>r</a:t>
            </a:r>
            <a:r>
              <a:rPr sz="1800" b="1" i="1" spc="-185" dirty="0">
                <a:latin typeface="Arial"/>
                <a:cs typeface="Arial"/>
              </a:rPr>
              <a:t>e</a:t>
            </a:r>
            <a:r>
              <a:rPr sz="1800" b="1" i="1" spc="-80" dirty="0">
                <a:latin typeface="Arial"/>
                <a:cs typeface="Arial"/>
              </a:rPr>
              <a:t> </a:t>
            </a:r>
            <a:r>
              <a:rPr sz="1800" b="1" i="1" spc="-200" dirty="0">
                <a:latin typeface="Arial"/>
                <a:cs typeface="Arial"/>
              </a:rPr>
              <a:t>y</a:t>
            </a:r>
            <a:r>
              <a:rPr sz="1800" b="1" i="1" spc="-204" dirty="0">
                <a:latin typeface="Arial"/>
                <a:cs typeface="Arial"/>
              </a:rPr>
              <a:t>o</a:t>
            </a:r>
            <a:r>
              <a:rPr sz="1800" b="1" i="1" spc="-145" dirty="0">
                <a:latin typeface="Arial"/>
                <a:cs typeface="Arial"/>
              </a:rPr>
              <a:t>u </a:t>
            </a:r>
            <a:r>
              <a:rPr sz="1800" b="1" i="1" spc="-90" dirty="0">
                <a:latin typeface="Arial"/>
                <a:cs typeface="Arial"/>
              </a:rPr>
              <a:t> </a:t>
            </a:r>
            <a:r>
              <a:rPr sz="1800" b="1" i="1" spc="-200" dirty="0">
                <a:latin typeface="Arial"/>
                <a:cs typeface="Arial"/>
              </a:rPr>
              <a:t>s</a:t>
            </a:r>
            <a:r>
              <a:rPr sz="1800" b="1" i="1" spc="-180" dirty="0">
                <a:latin typeface="Arial"/>
                <a:cs typeface="Arial"/>
              </a:rPr>
              <a:t>e</a:t>
            </a:r>
            <a:r>
              <a:rPr sz="1800" b="1" i="1" spc="-200" dirty="0">
                <a:latin typeface="Arial"/>
                <a:cs typeface="Arial"/>
              </a:rPr>
              <a:t>e</a:t>
            </a:r>
            <a:r>
              <a:rPr sz="1800" b="1" i="1" spc="-185" dirty="0">
                <a:latin typeface="Arial"/>
                <a:cs typeface="Arial"/>
              </a:rPr>
              <a:t>k</a:t>
            </a:r>
            <a:r>
              <a:rPr sz="1800" b="1" i="1" spc="-65" dirty="0">
                <a:latin typeface="Arial"/>
                <a:cs typeface="Arial"/>
              </a:rPr>
              <a:t> </a:t>
            </a:r>
            <a:r>
              <a:rPr sz="1800" b="1" i="1" spc="-204" dirty="0">
                <a:latin typeface="Arial"/>
                <a:cs typeface="Arial"/>
              </a:rPr>
              <a:t>o</a:t>
            </a:r>
            <a:r>
              <a:rPr sz="1800" b="1" i="1" spc="-120" dirty="0">
                <a:latin typeface="Arial"/>
                <a:cs typeface="Arial"/>
              </a:rPr>
              <a:t>t</a:t>
            </a:r>
            <a:r>
              <a:rPr sz="1800" b="1" i="1" spc="-204" dirty="0">
                <a:latin typeface="Arial"/>
                <a:cs typeface="Arial"/>
              </a:rPr>
              <a:t>h</a:t>
            </a:r>
            <a:r>
              <a:rPr sz="1800" b="1" i="1" spc="-180" dirty="0">
                <a:latin typeface="Arial"/>
                <a:cs typeface="Arial"/>
              </a:rPr>
              <a:t>e</a:t>
            </a:r>
            <a:r>
              <a:rPr sz="1800" b="1" i="1" spc="-130" dirty="0">
                <a:latin typeface="Arial"/>
                <a:cs typeface="Arial"/>
              </a:rPr>
              <a:t>r</a:t>
            </a:r>
            <a:r>
              <a:rPr sz="1800" b="1" i="1" spc="-85" dirty="0">
                <a:latin typeface="Arial"/>
                <a:cs typeface="Arial"/>
              </a:rPr>
              <a:t> </a:t>
            </a:r>
            <a:r>
              <a:rPr sz="1800" b="1" i="1" spc="-200" dirty="0">
                <a:latin typeface="Arial"/>
                <a:cs typeface="Arial"/>
              </a:rPr>
              <a:t>a</a:t>
            </a:r>
            <a:r>
              <a:rPr sz="1800" b="1" i="1" spc="-204" dirty="0">
                <a:latin typeface="Arial"/>
                <a:cs typeface="Arial"/>
              </a:rPr>
              <a:t>pp</a:t>
            </a:r>
            <a:r>
              <a:rPr sz="1800" b="1" i="1" spc="-130" dirty="0">
                <a:latin typeface="Arial"/>
                <a:cs typeface="Arial"/>
              </a:rPr>
              <a:t>r</a:t>
            </a:r>
            <a:r>
              <a:rPr sz="1800" b="1" i="1" spc="-204" dirty="0">
                <a:latin typeface="Arial"/>
                <a:cs typeface="Arial"/>
              </a:rPr>
              <a:t>o</a:t>
            </a:r>
            <a:r>
              <a:rPr sz="1800" b="1" i="1" spc="-180" dirty="0">
                <a:latin typeface="Arial"/>
                <a:cs typeface="Arial"/>
              </a:rPr>
              <a:t>v</a:t>
            </a:r>
            <a:r>
              <a:rPr sz="1800" b="1" i="1" spc="-200" dirty="0">
                <a:latin typeface="Arial"/>
                <a:cs typeface="Arial"/>
              </a:rPr>
              <a:t>a</a:t>
            </a:r>
            <a:r>
              <a:rPr sz="1800" b="1" i="1" spc="-90" dirty="0">
                <a:latin typeface="Arial"/>
                <a:cs typeface="Arial"/>
              </a:rPr>
              <a:t>l</a:t>
            </a:r>
            <a:r>
              <a:rPr sz="1800" b="1" i="1" spc="-200" dirty="0">
                <a:latin typeface="Arial"/>
                <a:cs typeface="Arial"/>
              </a:rPr>
              <a:t>s</a:t>
            </a:r>
            <a:r>
              <a:rPr sz="1800" b="1" i="1" spc="-9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19122" y="2007870"/>
            <a:ext cx="5146675" cy="4251960"/>
            <a:chOff x="2119122" y="2007870"/>
            <a:chExt cx="5146675" cy="4251960"/>
          </a:xfrm>
        </p:grpSpPr>
        <p:sp>
          <p:nvSpPr>
            <p:cNvPr id="18" name="object 18"/>
            <p:cNvSpPr/>
            <p:nvPr/>
          </p:nvSpPr>
          <p:spPr>
            <a:xfrm>
              <a:off x="2138172" y="5163312"/>
              <a:ext cx="739140" cy="1077595"/>
            </a:xfrm>
            <a:custGeom>
              <a:avLst/>
              <a:gdLst/>
              <a:ahLst/>
              <a:cxnLst/>
              <a:rect l="l" t="t" r="r" b="b"/>
              <a:pathLst>
                <a:path w="739139" h="1077595">
                  <a:moveTo>
                    <a:pt x="554736" y="1077467"/>
                  </a:moveTo>
                  <a:lnTo>
                    <a:pt x="184404" y="1077467"/>
                  </a:lnTo>
                  <a:lnTo>
                    <a:pt x="184404" y="281939"/>
                  </a:lnTo>
                  <a:lnTo>
                    <a:pt x="0" y="281939"/>
                  </a:lnTo>
                  <a:lnTo>
                    <a:pt x="368808" y="0"/>
                  </a:lnTo>
                  <a:lnTo>
                    <a:pt x="739139" y="281939"/>
                  </a:lnTo>
                  <a:lnTo>
                    <a:pt x="554736" y="281939"/>
                  </a:lnTo>
                  <a:lnTo>
                    <a:pt x="554736" y="107746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38172" y="5163312"/>
              <a:ext cx="739140" cy="1077595"/>
            </a:xfrm>
            <a:custGeom>
              <a:avLst/>
              <a:gdLst/>
              <a:ahLst/>
              <a:cxnLst/>
              <a:rect l="l" t="t" r="r" b="b"/>
              <a:pathLst>
                <a:path w="739139" h="1077595">
                  <a:moveTo>
                    <a:pt x="739139" y="281939"/>
                  </a:moveTo>
                  <a:lnTo>
                    <a:pt x="554736" y="281939"/>
                  </a:lnTo>
                  <a:lnTo>
                    <a:pt x="554736" y="1077467"/>
                  </a:lnTo>
                  <a:lnTo>
                    <a:pt x="184404" y="1077467"/>
                  </a:lnTo>
                  <a:lnTo>
                    <a:pt x="184404" y="281939"/>
                  </a:lnTo>
                  <a:lnTo>
                    <a:pt x="0" y="281939"/>
                  </a:lnTo>
                  <a:lnTo>
                    <a:pt x="368808" y="0"/>
                  </a:lnTo>
                  <a:lnTo>
                    <a:pt x="739139" y="28193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5955" y="5163312"/>
              <a:ext cx="741045" cy="1077595"/>
            </a:xfrm>
            <a:custGeom>
              <a:avLst/>
              <a:gdLst/>
              <a:ahLst/>
              <a:cxnLst/>
              <a:rect l="l" t="t" r="r" b="b"/>
              <a:pathLst>
                <a:path w="741045" h="1077595">
                  <a:moveTo>
                    <a:pt x="554736" y="1077467"/>
                  </a:moveTo>
                  <a:lnTo>
                    <a:pt x="185928" y="1077467"/>
                  </a:lnTo>
                  <a:lnTo>
                    <a:pt x="185928" y="281939"/>
                  </a:lnTo>
                  <a:lnTo>
                    <a:pt x="0" y="281939"/>
                  </a:lnTo>
                  <a:lnTo>
                    <a:pt x="370332" y="0"/>
                  </a:lnTo>
                  <a:lnTo>
                    <a:pt x="740664" y="281939"/>
                  </a:lnTo>
                  <a:lnTo>
                    <a:pt x="554736" y="281939"/>
                  </a:lnTo>
                  <a:lnTo>
                    <a:pt x="554736" y="107746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5955" y="5163312"/>
              <a:ext cx="741045" cy="1077595"/>
            </a:xfrm>
            <a:custGeom>
              <a:avLst/>
              <a:gdLst/>
              <a:ahLst/>
              <a:cxnLst/>
              <a:rect l="l" t="t" r="r" b="b"/>
              <a:pathLst>
                <a:path w="741045" h="1077595">
                  <a:moveTo>
                    <a:pt x="740664" y="281939"/>
                  </a:moveTo>
                  <a:lnTo>
                    <a:pt x="554736" y="281939"/>
                  </a:lnTo>
                  <a:lnTo>
                    <a:pt x="554736" y="1077467"/>
                  </a:lnTo>
                  <a:lnTo>
                    <a:pt x="185928" y="1077467"/>
                  </a:lnTo>
                  <a:lnTo>
                    <a:pt x="185928" y="281939"/>
                  </a:lnTo>
                  <a:lnTo>
                    <a:pt x="0" y="281939"/>
                  </a:lnTo>
                  <a:lnTo>
                    <a:pt x="370332" y="0"/>
                  </a:lnTo>
                  <a:lnTo>
                    <a:pt x="740664" y="28193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93036" y="2026920"/>
              <a:ext cx="685800" cy="669290"/>
            </a:xfrm>
            <a:custGeom>
              <a:avLst/>
              <a:gdLst/>
              <a:ahLst/>
              <a:cxnLst/>
              <a:rect l="l" t="t" r="r" b="b"/>
              <a:pathLst>
                <a:path w="685800" h="669289">
                  <a:moveTo>
                    <a:pt x="342899" y="669036"/>
                  </a:moveTo>
                  <a:lnTo>
                    <a:pt x="0" y="414528"/>
                  </a:lnTo>
                  <a:lnTo>
                    <a:pt x="172212" y="414528"/>
                  </a:lnTo>
                  <a:lnTo>
                    <a:pt x="172212" y="0"/>
                  </a:lnTo>
                  <a:lnTo>
                    <a:pt x="515112" y="0"/>
                  </a:lnTo>
                  <a:lnTo>
                    <a:pt x="515112" y="414528"/>
                  </a:lnTo>
                  <a:lnTo>
                    <a:pt x="685799" y="414528"/>
                  </a:lnTo>
                  <a:lnTo>
                    <a:pt x="342899" y="66903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93036" y="2026920"/>
              <a:ext cx="685800" cy="669290"/>
            </a:xfrm>
            <a:custGeom>
              <a:avLst/>
              <a:gdLst/>
              <a:ahLst/>
              <a:cxnLst/>
              <a:rect l="l" t="t" r="r" b="b"/>
              <a:pathLst>
                <a:path w="685800" h="669289">
                  <a:moveTo>
                    <a:pt x="0" y="414528"/>
                  </a:moveTo>
                  <a:lnTo>
                    <a:pt x="172212" y="414528"/>
                  </a:lnTo>
                  <a:lnTo>
                    <a:pt x="172212" y="0"/>
                  </a:lnTo>
                  <a:lnTo>
                    <a:pt x="515112" y="0"/>
                  </a:lnTo>
                  <a:lnTo>
                    <a:pt x="515112" y="414528"/>
                  </a:lnTo>
                  <a:lnTo>
                    <a:pt x="685799" y="414528"/>
                  </a:lnTo>
                  <a:lnTo>
                    <a:pt x="342899" y="669036"/>
                  </a:lnTo>
                  <a:lnTo>
                    <a:pt x="0" y="41452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254728" y="6878984"/>
            <a:ext cx="2247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5" dirty="0">
                <a:latin typeface="Arial"/>
                <a:cs typeface="Arial"/>
              </a:rPr>
              <a:t>5</a:t>
            </a:r>
            <a:r>
              <a:rPr sz="140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1859" y="1224728"/>
            <a:ext cx="4875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Final </a:t>
            </a:r>
            <a:r>
              <a:rPr spc="-5" dirty="0"/>
              <a:t>Project</a:t>
            </a:r>
            <a:r>
              <a:rPr spc="-30" dirty="0"/>
              <a:t> </a:t>
            </a:r>
            <a:r>
              <a:rPr spc="-5" dirty="0"/>
              <a:t>Approval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04552" y="1977592"/>
            <a:ext cx="7171690" cy="3940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Members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of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0066"/>
                </a:solidFill>
                <a:latin typeface="Arial"/>
                <a:cs typeface="Arial"/>
              </a:rPr>
              <a:t>your</a:t>
            </a:r>
            <a:r>
              <a:rPr sz="2800" b="1" spc="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Eagle</a:t>
            </a:r>
            <a:r>
              <a:rPr sz="28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Board</a:t>
            </a:r>
            <a:r>
              <a:rPr sz="28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of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Review </a:t>
            </a:r>
            <a:r>
              <a:rPr sz="2800" b="1" spc="-7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will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decide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if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project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was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completed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properly.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Be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 prepared</a:t>
            </a:r>
            <a:r>
              <a:rPr sz="28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to</a:t>
            </a:r>
            <a:r>
              <a:rPr sz="2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discuss: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How </a:t>
            </a:r>
            <a:r>
              <a:rPr sz="2400" b="1" spc="-15" dirty="0">
                <a:solidFill>
                  <a:srgbClr val="000066"/>
                </a:solidFill>
                <a:latin typeface="Arial"/>
                <a:cs typeface="Arial"/>
              </a:rPr>
              <a:t>you</a:t>
            </a:r>
            <a:r>
              <a:rPr sz="24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demonstrate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leadership.</a:t>
            </a:r>
            <a:endParaRPr sz="2400">
              <a:latin typeface="Arial"/>
              <a:cs typeface="Arial"/>
            </a:endParaRPr>
          </a:p>
          <a:p>
            <a:pPr marL="756285" marR="17780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How </a:t>
            </a:r>
            <a:r>
              <a:rPr sz="2400" b="1" spc="-15" dirty="0">
                <a:solidFill>
                  <a:srgbClr val="000066"/>
                </a:solidFill>
                <a:latin typeface="Arial"/>
                <a:cs typeface="Arial"/>
              </a:rPr>
              <a:t>you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directed others </a:t>
            </a:r>
            <a:r>
              <a:rPr sz="2400" b="1" spc="5" dirty="0">
                <a:solidFill>
                  <a:srgbClr val="000066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accomplish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the </a:t>
            </a:r>
            <a:r>
              <a:rPr sz="2400" b="1" spc="-6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000066"/>
                </a:solidFill>
                <a:latin typeface="Arial"/>
                <a:cs typeface="Arial"/>
              </a:rPr>
              <a:t>work.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What</a:t>
            </a:r>
            <a:r>
              <a:rPr sz="24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benefits</a:t>
            </a:r>
            <a:r>
              <a:rPr sz="24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were</a:t>
            </a:r>
            <a:r>
              <a:rPr sz="24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achieved.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What</a:t>
            </a:r>
            <a:r>
              <a:rPr sz="24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changes</a:t>
            </a:r>
            <a:r>
              <a:rPr sz="24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000066"/>
                </a:solidFill>
                <a:latin typeface="Arial"/>
                <a:cs typeface="Arial"/>
              </a:rPr>
              <a:t>were</a:t>
            </a:r>
            <a:r>
              <a:rPr sz="2400" b="1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necessary</a:t>
            </a:r>
            <a:r>
              <a:rPr sz="24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and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why.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7837" y="3964813"/>
            <a:ext cx="37979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Questions?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704" y="1228344"/>
            <a:ext cx="1773936" cy="14036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6052" y="1853183"/>
            <a:ext cx="1435608" cy="15560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11440" y="1007364"/>
            <a:ext cx="1315212" cy="18425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52</a:t>
            </a:r>
          </a:p>
        </p:txBody>
      </p:sp>
    </p:spTree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28" y="0"/>
            <a:ext cx="7033022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72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3048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latin typeface="Woodbadge" panose="00000400000000000000" pitchFamily="2" charset="0"/>
              </a:rPr>
              <a:t>trappers rendezvous</a:t>
            </a:r>
          </a:p>
          <a:p>
            <a:pPr algn="ctr"/>
            <a:r>
              <a:rPr lang="en-US" sz="3200" b="1" cap="all" dirty="0" err="1" smtClean="0">
                <a:latin typeface="Woodbadge" panose="00000400000000000000" pitchFamily="2" charset="0"/>
              </a:rPr>
              <a:t>Quivira</a:t>
            </a:r>
            <a:r>
              <a:rPr lang="en-US" sz="3200" b="1" cap="all" dirty="0" smtClean="0">
                <a:latin typeface="Woodbadge" panose="00000400000000000000" pitchFamily="2" charset="0"/>
              </a:rPr>
              <a:t> Council</a:t>
            </a:r>
            <a:endParaRPr lang="en-US" sz="3200" b="1" cap="all" dirty="0">
              <a:latin typeface="Woodbadge" panose="00000400000000000000" pitchFamily="2" charset="0"/>
            </a:endParaRPr>
          </a:p>
        </p:txBody>
      </p:sp>
      <p:pic>
        <p:nvPicPr>
          <p:cNvPr id="1026" name="Picture 2" descr="C:\Users\Red Bear\Desktop\Trapp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8100"/>
            <a:ext cx="1914525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ed Bear\Desktop\Trapp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184898"/>
            <a:ext cx="1914525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ed Bear\Desktop\Trapp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1914525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ed Bear\Desktop\Trapp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8100"/>
            <a:ext cx="1914525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40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76275"/>
            <a:ext cx="722289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20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7645" y="1051102"/>
            <a:ext cx="2224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" dirty="0"/>
              <a:t>P</a:t>
            </a:r>
            <a:r>
              <a:rPr sz="4000" spc="-10" dirty="0"/>
              <a:t>u</a:t>
            </a:r>
            <a:r>
              <a:rPr sz="4000" spc="-5" dirty="0"/>
              <a:t>r</a:t>
            </a:r>
            <a:r>
              <a:rPr sz="4000" spc="-10" dirty="0"/>
              <a:t>po</a:t>
            </a:r>
            <a:r>
              <a:rPr sz="4000" spc="-30" dirty="0"/>
              <a:t>s</a:t>
            </a:r>
            <a:r>
              <a:rPr sz="4000" spc="10" dirty="0"/>
              <a:t>e</a:t>
            </a:r>
            <a:r>
              <a:rPr sz="4000" spc="-5" dirty="0"/>
              <a:t>: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9328418" y="6878984"/>
            <a:ext cx="1885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3456" y="1977722"/>
            <a:ext cx="5448300" cy="419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37731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solidFill>
                  <a:srgbClr val="000066"/>
                </a:solidFill>
                <a:latin typeface="Arial"/>
                <a:cs typeface="Arial"/>
              </a:rPr>
              <a:t>Help</a:t>
            </a:r>
            <a:r>
              <a:rPr sz="3600" b="1" spc="-8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36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66"/>
                </a:solidFill>
                <a:latin typeface="Arial"/>
                <a:cs typeface="Arial"/>
              </a:rPr>
              <a:t>Deserving </a:t>
            </a:r>
            <a:r>
              <a:rPr sz="3600" b="1" spc="-98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66"/>
                </a:solidFill>
                <a:latin typeface="Arial"/>
                <a:cs typeface="Arial"/>
              </a:rPr>
              <a:t>Organization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solidFill>
                  <a:srgbClr val="000066"/>
                </a:solidFill>
                <a:latin typeface="Arial"/>
                <a:cs typeface="Arial"/>
              </a:rPr>
              <a:t>Gain</a:t>
            </a:r>
            <a:r>
              <a:rPr sz="36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66"/>
                </a:solidFill>
                <a:latin typeface="Arial"/>
                <a:cs typeface="Arial"/>
              </a:rPr>
              <a:t>Useful</a:t>
            </a:r>
            <a:r>
              <a:rPr sz="3600" b="1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66"/>
                </a:solidFill>
                <a:latin typeface="Arial"/>
                <a:cs typeface="Arial"/>
              </a:rPr>
              <a:t>Skills</a:t>
            </a:r>
            <a:endParaRPr sz="36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solidFill>
                  <a:srgbClr val="000066"/>
                </a:solidFill>
                <a:latin typeface="Arial"/>
                <a:cs typeface="Arial"/>
              </a:rPr>
              <a:t>Accomplish</a:t>
            </a:r>
            <a:r>
              <a:rPr sz="3600" b="1" spc="-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66"/>
                </a:solidFill>
                <a:latin typeface="Arial"/>
                <a:cs typeface="Arial"/>
              </a:rPr>
              <a:t>Something </a:t>
            </a:r>
            <a:r>
              <a:rPr sz="3600" b="1" spc="-98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66"/>
                </a:solidFill>
                <a:latin typeface="Arial"/>
                <a:cs typeface="Arial"/>
              </a:rPr>
              <a:t>Important</a:t>
            </a:r>
            <a:endParaRPr sz="3600">
              <a:latin typeface="Arial"/>
              <a:cs typeface="Arial"/>
            </a:endParaRPr>
          </a:p>
          <a:p>
            <a:pPr marL="354965" marR="155194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3600" b="1" spc="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600" b="1" spc="-15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3600" b="1" spc="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3600" b="1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3600" b="1" spc="1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3600" b="1" spc="-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3600" b="1" spc="-1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3600" b="1" spc="2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3600" b="1" spc="-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3600" b="1" dirty="0">
                <a:solidFill>
                  <a:srgbClr val="000066"/>
                </a:solidFill>
                <a:latin typeface="Arial"/>
                <a:cs typeface="Arial"/>
              </a:rPr>
              <a:t>E  </a:t>
            </a:r>
            <a:r>
              <a:rPr sz="3600" b="1" spc="-5" dirty="0">
                <a:solidFill>
                  <a:srgbClr val="000066"/>
                </a:solidFill>
                <a:latin typeface="Arial"/>
                <a:cs typeface="Arial"/>
              </a:rPr>
              <a:t>LEADERSHIP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798"/>
            <a:ext cx="7676954" cy="575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17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911678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3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7315200" cy="48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9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92" y="1066800"/>
            <a:ext cx="9086399" cy="51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54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1554" y="1057049"/>
            <a:ext cx="3834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Requirement</a:t>
            </a:r>
            <a:r>
              <a:rPr sz="4000" spc="10" dirty="0"/>
              <a:t> </a:t>
            </a:r>
            <a:r>
              <a:rPr sz="4000" spc="-15" dirty="0"/>
              <a:t>#5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9328418" y="6878984"/>
            <a:ext cx="1885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7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1810" y="1867182"/>
            <a:ext cx="6906895" cy="417067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32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Scout</a:t>
            </a:r>
            <a:r>
              <a:rPr sz="3200" b="1" spc="-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Must: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</a:pP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Plan,</a:t>
            </a:r>
            <a:r>
              <a:rPr sz="32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Develop,</a:t>
            </a:r>
            <a:r>
              <a:rPr sz="32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and</a:t>
            </a:r>
            <a:r>
              <a:rPr sz="3200" b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Give</a:t>
            </a:r>
            <a:r>
              <a:rPr sz="32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Leadership </a:t>
            </a:r>
            <a:r>
              <a:rPr sz="3200" b="1" spc="-8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to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 others</a:t>
            </a:r>
            <a:r>
              <a:rPr sz="3200" b="1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in</a:t>
            </a:r>
            <a:r>
              <a:rPr sz="3200" b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32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66"/>
                </a:solidFill>
                <a:latin typeface="Arial"/>
                <a:cs typeface="Arial"/>
              </a:rPr>
              <a:t>Service</a:t>
            </a:r>
            <a:r>
              <a:rPr sz="32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Project.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32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Project </a:t>
            </a:r>
            <a:r>
              <a:rPr sz="3200" b="1" spc="-10" dirty="0">
                <a:solidFill>
                  <a:srgbClr val="000066"/>
                </a:solidFill>
                <a:latin typeface="Arial"/>
                <a:cs typeface="Arial"/>
              </a:rPr>
              <a:t>Must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be</a:t>
            </a:r>
            <a:r>
              <a:rPr sz="32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Helpful</a:t>
            </a:r>
            <a:r>
              <a:rPr sz="3200" b="1" spc="-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000066"/>
                </a:solidFill>
                <a:latin typeface="Arial"/>
                <a:cs typeface="Arial"/>
              </a:rPr>
              <a:t>for</a:t>
            </a:r>
            <a:r>
              <a:rPr sz="32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000066"/>
                </a:solidFill>
                <a:latin typeface="Arial"/>
                <a:cs typeface="Arial"/>
              </a:rPr>
              <a:t>a:</a:t>
            </a:r>
            <a:endParaRPr sz="3200">
              <a:latin typeface="Arial"/>
              <a:cs typeface="Arial"/>
            </a:endParaRPr>
          </a:p>
          <a:p>
            <a:pPr marL="756285" indent="-28765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756920" algn="l"/>
              </a:tabLst>
            </a:pP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Religious</a:t>
            </a:r>
            <a:r>
              <a:rPr sz="3200" b="1" spc="-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Institution,</a:t>
            </a:r>
            <a:endParaRPr sz="3200">
              <a:latin typeface="Arial"/>
              <a:cs typeface="Arial"/>
            </a:endParaRPr>
          </a:p>
          <a:p>
            <a:pPr marL="756285" indent="-28765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756920" algn="l"/>
              </a:tabLst>
            </a:pP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School,</a:t>
            </a:r>
            <a:r>
              <a:rPr sz="3200" b="1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  <a:p>
            <a:pPr marL="756285" indent="-28765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756920" algn="l"/>
              </a:tabLst>
            </a:pP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Community</a:t>
            </a:r>
            <a:r>
              <a:rPr sz="3200" b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Organization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1554" y="1227783"/>
            <a:ext cx="3834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Requirement</a:t>
            </a:r>
            <a:r>
              <a:rPr sz="4000" spc="10" dirty="0"/>
              <a:t> </a:t>
            </a:r>
            <a:r>
              <a:rPr sz="4000" spc="-15" dirty="0"/>
              <a:t>#5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9328418" y="6878984"/>
            <a:ext cx="1885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8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9714" y="2456164"/>
            <a:ext cx="6096635" cy="325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60045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Scouts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must 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use </a:t>
            </a:r>
            <a:r>
              <a:rPr sz="3200" b="1" spc="5" dirty="0">
                <a:solidFill>
                  <a:srgbClr val="000066"/>
                </a:solidFill>
                <a:latin typeface="Arial"/>
                <a:cs typeface="Arial"/>
              </a:rPr>
              <a:t>the 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BSA </a:t>
            </a:r>
            <a:r>
              <a:rPr sz="32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Eagle</a:t>
            </a:r>
            <a:r>
              <a:rPr sz="32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Scout</a:t>
            </a:r>
            <a:r>
              <a:rPr sz="3200" b="1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Service</a:t>
            </a:r>
            <a:r>
              <a:rPr sz="32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Project </a:t>
            </a:r>
            <a:r>
              <a:rPr sz="3200" b="1" spc="-8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Workbook.</a:t>
            </a:r>
            <a:endParaRPr sz="32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240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3200" b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Project</a:t>
            </a:r>
            <a:r>
              <a:rPr sz="32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Proposal</a:t>
            </a:r>
            <a:r>
              <a:rPr sz="3200" b="1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must</a:t>
            </a:r>
            <a:r>
              <a:rPr sz="3200" b="1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be </a:t>
            </a:r>
            <a:r>
              <a:rPr sz="3200" b="1" spc="-8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approved </a:t>
            </a:r>
            <a:r>
              <a:rPr sz="3200" b="1" u="sng" cap="all" dirty="0">
                <a:solidFill>
                  <a:srgbClr val="FF0000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before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66"/>
                </a:solidFill>
                <a:latin typeface="Arial"/>
                <a:cs typeface="Arial"/>
              </a:rPr>
              <a:t>any 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work is </a:t>
            </a:r>
            <a:r>
              <a:rPr sz="32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started.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992" y="1116565"/>
            <a:ext cx="35947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How</a:t>
            </a:r>
            <a:r>
              <a:rPr sz="4400" spc="-10" dirty="0"/>
              <a:t> to</a:t>
            </a:r>
            <a:r>
              <a:rPr sz="4400" spc="-20" dirty="0"/>
              <a:t> </a:t>
            </a:r>
            <a:r>
              <a:rPr sz="4400" spc="-10" dirty="0"/>
              <a:t>start?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328418" y="6878984"/>
            <a:ext cx="1885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9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5523" y="1896031"/>
            <a:ext cx="6987540" cy="413194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Project</a:t>
            </a:r>
            <a:r>
              <a:rPr sz="3200" b="1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Ideas:</a:t>
            </a:r>
            <a:endParaRPr sz="3200">
              <a:latin typeface="Arial"/>
              <a:cs typeface="Arial"/>
            </a:endParaRPr>
          </a:p>
          <a:p>
            <a:pPr marL="1155065" lvl="1" indent="-22923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Build,</a:t>
            </a:r>
            <a:r>
              <a:rPr sz="2400" b="1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Improve</a:t>
            </a:r>
            <a:r>
              <a:rPr sz="24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000066"/>
                </a:solidFill>
                <a:latin typeface="Arial"/>
                <a:cs typeface="Arial"/>
              </a:rPr>
              <a:t>or</a:t>
            </a:r>
            <a:r>
              <a:rPr sz="24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Install</a:t>
            </a:r>
            <a:r>
              <a:rPr sz="24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something.</a:t>
            </a:r>
            <a:endParaRPr sz="2400">
              <a:latin typeface="Arial"/>
              <a:cs typeface="Arial"/>
            </a:endParaRPr>
          </a:p>
          <a:p>
            <a:pPr marL="1155065" lvl="1" indent="-2292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Organize</a:t>
            </a:r>
            <a:r>
              <a:rPr sz="2400" b="1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Drive</a:t>
            </a:r>
            <a:r>
              <a:rPr sz="24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66"/>
                </a:solidFill>
                <a:latin typeface="Arial"/>
                <a:cs typeface="Arial"/>
              </a:rPr>
              <a:t>or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Community</a:t>
            </a:r>
            <a:r>
              <a:rPr sz="24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Effort.</a:t>
            </a:r>
            <a:endParaRPr sz="2400">
              <a:latin typeface="Arial"/>
              <a:cs typeface="Arial"/>
            </a:endParaRPr>
          </a:p>
          <a:p>
            <a:pPr marL="1155065" marR="406400" lvl="1" indent="-2286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The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CBD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Life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to Eagle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Guide (on-line) </a:t>
            </a:r>
            <a:r>
              <a:rPr sz="2400" b="1" spc="-6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has</a:t>
            </a:r>
            <a:r>
              <a:rPr sz="24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many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project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ideas.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Benefiting</a:t>
            </a:r>
            <a:r>
              <a:rPr sz="3200" b="1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Arial"/>
                <a:cs typeface="Arial"/>
              </a:rPr>
              <a:t>Organizations:</a:t>
            </a:r>
            <a:endParaRPr sz="3200">
              <a:latin typeface="Arial"/>
              <a:cs typeface="Arial"/>
            </a:endParaRPr>
          </a:p>
          <a:p>
            <a:pPr marL="1155065" marR="5080" lvl="1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Find</a:t>
            </a:r>
            <a:r>
              <a:rPr sz="2400" b="1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Organizations</a:t>
            </a:r>
            <a:r>
              <a:rPr sz="2400" b="1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that</a:t>
            </a:r>
            <a:r>
              <a:rPr sz="2400" b="1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have</a:t>
            </a:r>
            <a:r>
              <a:rPr sz="24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sponsored </a:t>
            </a:r>
            <a:r>
              <a:rPr sz="2400" b="1" spc="-6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Eagle</a:t>
            </a:r>
            <a:r>
              <a:rPr sz="24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Projects.</a:t>
            </a:r>
            <a:endParaRPr sz="2400">
              <a:latin typeface="Arial"/>
              <a:cs typeface="Arial"/>
            </a:endParaRPr>
          </a:p>
          <a:p>
            <a:pPr marL="1155065" lvl="1" indent="-2292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Ask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000066"/>
                </a:solidFill>
                <a:latin typeface="Arial"/>
                <a:cs typeface="Arial"/>
              </a:rPr>
              <a:t>what</a:t>
            </a:r>
            <a:r>
              <a:rPr sz="2400" b="1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they</a:t>
            </a:r>
            <a:r>
              <a:rPr sz="24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need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done.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1561</Words>
  <Application>Microsoft Office PowerPoint</Application>
  <PresentationFormat>Custom</PresentationFormat>
  <Paragraphs>347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PowerPoint Presentation</vt:lpstr>
      <vt:lpstr>Eagle Project Guide  Red Bear ( David Bowery )  BsaEagleProject@Cox.net  918-857-3561 Cell 918-838-4238 Land  BsaEagleProject.ORG </vt:lpstr>
      <vt:lpstr>PowerPoint Presentation</vt:lpstr>
      <vt:lpstr> 2021 Indian Nations Council SCOUTS BSA LIFE TO EAGLE SEMINAR</vt:lpstr>
      <vt:lpstr>PURPOSE</vt:lpstr>
      <vt:lpstr>Purpose:</vt:lpstr>
      <vt:lpstr>Requirement #5</vt:lpstr>
      <vt:lpstr>Requirement #5</vt:lpstr>
      <vt:lpstr>How to start?</vt:lpstr>
      <vt:lpstr>Looking for a Project?</vt:lpstr>
      <vt:lpstr>Acceptable Projects:</vt:lpstr>
      <vt:lpstr>Unacceptable Projects:</vt:lpstr>
      <vt:lpstr>Obstacles to Success</vt:lpstr>
      <vt:lpstr>Don’t Panic!</vt:lpstr>
      <vt:lpstr>The Project Workbook Publication No. 512-927 Jan. 2021</vt:lpstr>
      <vt:lpstr>The Workbook Publication No. 512-927 Jan. 2021</vt:lpstr>
      <vt:lpstr>Service Project Process</vt:lpstr>
      <vt:lpstr>Clarifying Expectations</vt:lpstr>
      <vt:lpstr>Notes on Risk Management (Page 5)</vt:lpstr>
      <vt:lpstr>Track Your Time!</vt:lpstr>
      <vt:lpstr>Track Your Time!</vt:lpstr>
      <vt:lpstr>PROJECT  PROPOSAL</vt:lpstr>
      <vt:lpstr>Proposal Page A Instructions for Completing Proposal</vt:lpstr>
      <vt:lpstr>Proposal Page B Contact Information</vt:lpstr>
      <vt:lpstr>Proposal Page C</vt:lpstr>
      <vt:lpstr>Photographs</vt:lpstr>
      <vt:lpstr>Proposal Page D</vt:lpstr>
      <vt:lpstr>Proposal Page E</vt:lpstr>
      <vt:lpstr>Fundraising &amp; Contributions</vt:lpstr>
      <vt:lpstr>Proposal Page F</vt:lpstr>
      <vt:lpstr>Proposal Page G</vt:lpstr>
      <vt:lpstr>Proposal Page G  Candidate’s Promise</vt:lpstr>
      <vt:lpstr>Proposal Page G  Approvals</vt:lpstr>
      <vt:lpstr>Information for  Project Beneficiaries</vt:lpstr>
      <vt:lpstr>Fundraising Application Pages A &amp; B</vt:lpstr>
      <vt:lpstr>PowerPoint Presentation</vt:lpstr>
      <vt:lpstr>The Workbook States:</vt:lpstr>
      <vt:lpstr>Mike Tyson once said…</vt:lpstr>
      <vt:lpstr>What is Planning?</vt:lpstr>
      <vt:lpstr>Project Plan Page A</vt:lpstr>
      <vt:lpstr>Project Plan Page B</vt:lpstr>
      <vt:lpstr>Project Plan Page C</vt:lpstr>
      <vt:lpstr>Project Plan Page D</vt:lpstr>
      <vt:lpstr>Project Plan Page E</vt:lpstr>
      <vt:lpstr>Project Plan Page E</vt:lpstr>
      <vt:lpstr>Beneficiary Review</vt:lpstr>
      <vt:lpstr>Project Changes</vt:lpstr>
      <vt:lpstr>PowerPoint Presentation</vt:lpstr>
      <vt:lpstr>Project Leadership</vt:lpstr>
      <vt:lpstr>Completing The Project</vt:lpstr>
      <vt:lpstr>Project Report Page A</vt:lpstr>
      <vt:lpstr>Project Report Page B</vt:lpstr>
      <vt:lpstr>Project Report Page C</vt:lpstr>
      <vt:lpstr>Project Report Page C</vt:lpstr>
      <vt:lpstr>Final Project Approval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Eagle Project-2021-F [Compatibility Mode]</dc:title>
  <dc:creator>David</dc:creator>
  <cp:lastModifiedBy>Red Bear</cp:lastModifiedBy>
  <cp:revision>17</cp:revision>
  <dcterms:created xsi:type="dcterms:W3CDTF">2021-08-20T22:45:59Z</dcterms:created>
  <dcterms:modified xsi:type="dcterms:W3CDTF">2021-08-21T04:30:32Z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2021-01-24T00:00:00Z</vt:filetime>
  </property>
  <property fmtid="{D5CDD505-2E9C-101B-9397-08002B2CF9AE}" pid="3" name="LastSaved">
    <vt:filetime>2021-08-20T00:00:00Z</vt:filetime>
  </property>
</Properties>
</file>