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1" r:id="rId6"/>
  </p:sldMasterIdLst>
  <p:notesMasterIdLst>
    <p:notesMasterId r:id="rId33"/>
  </p:notesMasterIdLst>
  <p:sldIdLst>
    <p:sldId id="257" r:id="rId7"/>
    <p:sldId id="258" r:id="rId8"/>
    <p:sldId id="259" r:id="rId9"/>
    <p:sldId id="271" r:id="rId10"/>
    <p:sldId id="260" r:id="rId11"/>
    <p:sldId id="261" r:id="rId12"/>
    <p:sldId id="265" r:id="rId13"/>
    <p:sldId id="262" r:id="rId14"/>
    <p:sldId id="263" r:id="rId15"/>
    <p:sldId id="264" r:id="rId16"/>
    <p:sldId id="266" r:id="rId17"/>
    <p:sldId id="267" r:id="rId18"/>
    <p:sldId id="268" r:id="rId19"/>
    <p:sldId id="269" r:id="rId20"/>
    <p:sldId id="270"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Grebmeier" initials="J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8" autoAdjust="0"/>
    <p:restoredTop sz="94660"/>
  </p:normalViewPr>
  <p:slideViewPr>
    <p:cSldViewPr snapToGrid="0">
      <p:cViewPr varScale="1">
        <p:scale>
          <a:sx n="102" d="100"/>
          <a:sy n="102" d="100"/>
        </p:scale>
        <p:origin x="1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notesMaster" Target="notesMasters/notesMaster1.xml"/><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6934D8-F117-4C90-8D39-47F76A202025}" type="datetimeFigureOut">
              <a:rPr lang="en-US" smtClean="0"/>
              <a:t>12/3/17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20E0F-CE1F-40C0-8D58-C198D039FE66}" type="slidenum">
              <a:rPr lang="en-US" smtClean="0"/>
              <a:t>‹#›</a:t>
            </a:fld>
            <a:endParaRPr lang="en-US"/>
          </a:p>
        </p:txBody>
      </p:sp>
    </p:spTree>
    <p:extLst>
      <p:ext uri="{BB962C8B-B14F-4D97-AF65-F5344CB8AC3E}">
        <p14:creationId xmlns:p14="http://schemas.microsoft.com/office/powerpoint/2010/main" val="248045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8873D6-1D5C-6143-9ADD-0F659C303C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949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Change MAP to 4 sites</a:t>
            </a:r>
          </a:p>
        </p:txBody>
      </p:sp>
      <p:sp>
        <p:nvSpPr>
          <p:cNvPr id="1146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98B495-6FC2-7346-98E1-0ACCEEAF4DE3}"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389993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7575" y="744538"/>
            <a:ext cx="4962525" cy="3722687"/>
          </a:xfrm>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dirty="0" smtClean="0">
              <a:latin typeface="굴림" charset="-127"/>
              <a:ea typeface="굴림" charset="-127"/>
            </a:endParaRPr>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9BD34-83F6-4311-8B9C-C70E8A9ADD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23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184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10ACEA-6D3B-BC45-A172-E9A445E8A0E4}"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14497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9"/>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1"/>
            <a:ext cx="1293813" cy="752475"/>
          </a:xfrm>
        </p:spPr>
        <p:txBody>
          <a:bodyPr lIns="0" tIns="0" rIns="0" bIns="0">
            <a:normAutofit/>
          </a:bodyPr>
          <a:lstStyle>
            <a:lvl1pPr algn="l">
              <a:defRPr sz="135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350"/>
            </a:lvl1pPr>
          </a:lstStyle>
          <a:p>
            <a:pPr lvl="0"/>
            <a:r>
              <a:rPr lang="en-US" dirty="0" smtClean="0"/>
              <a:t>July 19, 2012</a:t>
            </a:r>
            <a:endParaRPr lang="en-US" dirty="0"/>
          </a:p>
        </p:txBody>
      </p:sp>
    </p:spTree>
    <p:extLst>
      <p:ext uri="{BB962C8B-B14F-4D97-AF65-F5344CB8AC3E}">
        <p14:creationId xmlns:p14="http://schemas.microsoft.com/office/powerpoint/2010/main" val="220937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spTree>
    <p:extLst>
      <p:ext uri="{BB962C8B-B14F-4D97-AF65-F5344CB8AC3E}">
        <p14:creationId xmlns:p14="http://schemas.microsoft.com/office/powerpoint/2010/main" val="61049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6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1D778-B565-4D7E-94D7-64010A445B68}"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12/3/17</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6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C6B1FF6-39B9-40F5-8B67-33C6354A3D4F}"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0428231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E9A24F-255F-4322-9D15-64F249D480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53E98-B534-4DFB-AEEB-BD319D9847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131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E9A24F-255F-4322-9D15-64F249D480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53E98-B534-4DFB-AEEB-BD319D9847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412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E9A24F-255F-4322-9D15-64F249D480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53E98-B534-4DFB-AEEB-BD319D9847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291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31DFD-6BCF-47E3-B939-C0194F046DE8}"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12/3/17</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6CAEF7-4A15-4C56-BCD7-A781BF6A58A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a:ea typeface="+mn-ea"/>
              <a:cs typeface="+mn-cs"/>
            </a:endParaRPr>
          </a:p>
        </p:txBody>
      </p:sp>
    </p:spTree>
    <p:extLst>
      <p:ext uri="{BB962C8B-B14F-4D97-AF65-F5344CB8AC3E}">
        <p14:creationId xmlns:p14="http://schemas.microsoft.com/office/powerpoint/2010/main" val="112812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1BF6D6-9CD7-D043-BC64-30B8C9DEEA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E95BD-E4E6-2541-8256-1F6DC0493E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350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1BF6D6-9CD7-D043-BC64-30B8C9DEEA5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E95BD-E4E6-2541-8256-1F6DC0493E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614495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4.xml"/><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3" y="2631405"/>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2"/>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36473573"/>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r" defTabSz="342900" rtl="0" eaLnBrk="1" latinLnBrk="0" hangingPunct="1">
        <a:lnSpc>
          <a:spcPct val="80000"/>
        </a:lnSpc>
        <a:spcBef>
          <a:spcPct val="0"/>
        </a:spcBef>
        <a:buNone/>
        <a:defRPr sz="3300" b="1" i="0" kern="1200">
          <a:solidFill>
            <a:schemeClr val="accent1"/>
          </a:solidFill>
          <a:latin typeface="+mj-lt"/>
          <a:ea typeface="+mj-ea"/>
          <a:cs typeface="Arial Narrow Bold"/>
        </a:defRPr>
      </a:lvl1pPr>
    </p:titleStyle>
    <p:bodyStyle>
      <a:lvl1pPr marL="0" indent="0" algn="r" defTabSz="342900" rtl="0" eaLnBrk="1" latinLnBrk="0" hangingPunct="1">
        <a:spcBef>
          <a:spcPct val="20000"/>
        </a:spcBef>
        <a:buFont typeface="Arial"/>
        <a:buNone/>
        <a:defRPr sz="1800" kern="1200">
          <a:solidFill>
            <a:schemeClr val="tx2"/>
          </a:solidFill>
          <a:latin typeface="+mn-lt"/>
          <a:ea typeface="+mn-ea"/>
          <a:cs typeface="+mn-cs"/>
        </a:defRPr>
      </a:lvl1pPr>
      <a:lvl2pPr marL="557213" indent="-214313" algn="l" defTabSz="342900" rtl="0" eaLnBrk="1" latinLnBrk="0" hangingPunct="1">
        <a:spcBef>
          <a:spcPct val="20000"/>
        </a:spcBef>
        <a:buFont typeface="Arial"/>
        <a:buChar char="•"/>
        <a:defRPr sz="2400" kern="1200">
          <a:solidFill>
            <a:schemeClr val="tx2"/>
          </a:solidFill>
          <a:latin typeface="+mn-lt"/>
          <a:ea typeface="+mn-ea"/>
          <a:cs typeface="+mn-cs"/>
        </a:defRPr>
      </a:lvl2pPr>
      <a:lvl3pPr marL="857250" indent="-171450" algn="l" defTabSz="342900" rtl="0" eaLnBrk="1" latinLnBrk="0" hangingPunct="1">
        <a:spcBef>
          <a:spcPct val="20000"/>
        </a:spcBef>
        <a:buFont typeface="Arial"/>
        <a:buChar char="•"/>
        <a:defRPr sz="2100" kern="1200">
          <a:solidFill>
            <a:schemeClr val="tx2"/>
          </a:solidFill>
          <a:latin typeface="+mn-lt"/>
          <a:ea typeface="+mn-ea"/>
          <a:cs typeface="+mn-cs"/>
        </a:defRPr>
      </a:lvl3pPr>
      <a:lvl4pPr marL="1200150" indent="-171450" algn="l" defTabSz="342900" rtl="0" eaLnBrk="1" latinLnBrk="0" hangingPunct="1">
        <a:spcBef>
          <a:spcPct val="20000"/>
        </a:spcBef>
        <a:buFont typeface="Arial"/>
        <a:buChar char="•"/>
        <a:defRPr sz="2100" kern="1200">
          <a:solidFill>
            <a:schemeClr val="tx2"/>
          </a:solidFill>
          <a:latin typeface="+mn-lt"/>
          <a:ea typeface="+mn-ea"/>
          <a:cs typeface="+mn-cs"/>
        </a:defRPr>
      </a:lvl4pPr>
      <a:lvl5pPr marL="1543050" indent="-171450" algn="l" defTabSz="342900" rtl="0" eaLnBrk="1" latinLnBrk="0" hangingPunct="1">
        <a:spcBef>
          <a:spcPct val="20000"/>
        </a:spcBef>
        <a:buFont typeface="Arial"/>
        <a:buChar char="•"/>
        <a:defRPr sz="21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4504" y="6419088"/>
            <a:ext cx="1643940" cy="388747"/>
          </a:xfrm>
          <a:prstGeom prst="rect">
            <a:avLst/>
          </a:prstGeom>
        </p:spPr>
      </p:pic>
    </p:spTree>
    <p:extLst>
      <p:ext uri="{BB962C8B-B14F-4D97-AF65-F5344CB8AC3E}">
        <p14:creationId xmlns:p14="http://schemas.microsoft.com/office/powerpoint/2010/main" val="3929935157"/>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9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D21D778-B565-4D7E-94D7-64010A445B68}" type="datetimeFigureOut">
              <a:rPr lang="en-US" smtClean="0"/>
              <a:pPr/>
              <a:t>12/3/17</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8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C6B1FF6-39B9-40F5-8B67-33C6354A3D4F}" type="slidenum">
              <a:rPr lang="en-US" smtClean="0">
                <a:solidFill>
                  <a:srgbClr val="8CADAE">
                    <a:shade val="75000"/>
                  </a:srgbClr>
                </a:solidFill>
              </a:rPr>
              <a:pPr/>
              <a:t>‹#›</a:t>
            </a:fld>
            <a:endParaRPr lang="en-US" dirty="0">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84680618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A24F-255F-4322-9D15-64F249D48025}" type="datetimeFigureOut">
              <a:rPr lang="en-US" smtClean="0">
                <a:solidFill>
                  <a:prstClr val="black">
                    <a:tint val="75000"/>
                  </a:prstClr>
                </a:solidFill>
                <a:latin typeface="Calibri"/>
              </a:rPr>
              <a:pPr/>
              <a:t>12/3/17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53E98-B534-4DFB-AEEB-BD319D9847B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6249365"/>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101"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102"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ED31DFD-6BCF-47E3-B939-C0194F046DE8}" type="datetimeFigureOut">
              <a:rPr lang="en-US" smtClean="0">
                <a:solidFill>
                  <a:prstClr val="black">
                    <a:lumMod val="95000"/>
                    <a:lumOff val="5000"/>
                  </a:prstClr>
                </a:solidFill>
                <a:latin typeface="Tw Cen MT Condensed"/>
              </a:rPr>
              <a:pPr/>
              <a:t>12/3/17</a:t>
            </a:fld>
            <a:endParaRPr lang="en-US">
              <a:solidFill>
                <a:prstClr val="black">
                  <a:lumMod val="95000"/>
                  <a:lumOff val="5000"/>
                </a:prstClr>
              </a:solidFill>
              <a:latin typeface="Tw Cen MT Condensed"/>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solidFill>
                <a:prstClr val="black">
                  <a:lumMod val="95000"/>
                  <a:lumOff val="5000"/>
                </a:prstClr>
              </a:solidFill>
              <a:latin typeface="Tw Cen MT Condensed"/>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6CAEF7-4A15-4C56-BCD7-A781BF6A58A1}" type="slidenum">
              <a:rPr lang="en-US" smtClean="0">
                <a:solidFill>
                  <a:prstClr val="black">
                    <a:lumMod val="95000"/>
                    <a:lumOff val="5000"/>
                  </a:prstClr>
                </a:solidFill>
                <a:latin typeface="Tw Cen MT Condensed"/>
              </a:rPr>
              <a:pPr/>
              <a:t>‹#›</a:t>
            </a:fld>
            <a:endParaRPr lang="en-US">
              <a:solidFill>
                <a:prstClr val="black">
                  <a:lumMod val="95000"/>
                  <a:lumOff val="5000"/>
                </a:prstClr>
              </a:solidFill>
              <a:latin typeface="Tw Cen MT Condensed"/>
            </a:endParaRPr>
          </a:p>
        </p:txBody>
      </p:sp>
    </p:spTree>
    <p:extLst>
      <p:ext uri="{BB962C8B-B14F-4D97-AF65-F5344CB8AC3E}">
        <p14:creationId xmlns:p14="http://schemas.microsoft.com/office/powerpoint/2010/main" val="865235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21BF6D6-9CD7-D043-BC64-30B8C9DEEA5A}" type="datetimeFigureOut">
              <a:rPr lang="en-US" smtClean="0">
                <a:solidFill>
                  <a:prstClr val="black">
                    <a:tint val="75000"/>
                  </a:prstClr>
                </a:solidFill>
                <a:latin typeface="Calibri"/>
              </a:rPr>
              <a:pPr defTabSz="457200"/>
              <a:t>12/3/17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31E95BD-E4E6-2541-8256-1F6DC0493EE4}"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1839999518"/>
      </p:ext>
    </p:extLst>
  </p:cSld>
  <p:clrMap bg1="lt1" tx1="dk1" bg2="lt2" tx2="dk2" accent1="accent1" accent2="accent2" accent3="accent3" accent4="accent4" accent5="accent5" accent6="accent6" hlink="hlink" folHlink="folHlink"/>
  <p:sldLayoutIdLst>
    <p:sldLayoutId id="2147483672" r:id="rId1"/>
    <p:sldLayoutId id="21474836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mel.noaa.gov/itae/mariner-and-public-notice-research-platforms" TargetMode="External"/><Relationship Id="rId4" Type="http://schemas.openxmlformats.org/officeDocument/2006/relationships/hyperlink" Target="https://www.pmel.noaa.gov/itae/follow-saildrone-2017" TargetMode="External"/><Relationship Id="rId5" Type="http://schemas.openxmlformats.org/officeDocument/2006/relationships/hyperlink" Target="https://goo.gl/forms/4fBQkg2GXp3obCn42" TargetMode="External"/><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hyperlink" Target="https://www.afsc.noaa.gov/NmmL/cetacean/bwasp/index.ph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 Id="rId11"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5.xml"/><Relationship Id="rId2" Type="http://schemas.openxmlformats.org/officeDocument/2006/relationships/hyperlink" Target="https://ads.nipr.ac.j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hyperlink" Target="mailto:Svein.Vagle@dfo-mpo.gc.ca" TargetMode="External"/><Relationship Id="rId6" Type="http://schemas.openxmlformats.org/officeDocument/2006/relationships/hyperlink" Target="mailto:jgrebmei@umces.edu" TargetMode="External"/><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jpeg"/><Relationship Id="rId10" Type="http://schemas.openxmlformats.org/officeDocument/2006/relationships/image" Target="../media/image38.jpeg"/><Relationship Id="rId11"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4.jpeg"/><Relationship Id="rId7" Type="http://schemas.openxmlformats.org/officeDocument/2006/relationships/image" Target="../media/image45.jpeg"/><Relationship Id="rId8" Type="http://schemas.openxmlformats.org/officeDocument/2006/relationships/image" Target="../media/image46.jpeg"/><Relationship Id="rId9" Type="http://schemas.openxmlformats.org/officeDocument/2006/relationships/image" Target="../media/image47.jpeg"/><Relationship Id="rId10" Type="http://schemas.openxmlformats.org/officeDocument/2006/relationships/image" Target="../media/image48.jpeg"/><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 Id="rId3"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hyperlink" Target="mailto:shkang@kopri.re.kr" TargetMode="External"/><Relationship Id="rId5" Type="http://schemas.openxmlformats.org/officeDocument/2006/relationships/image" Target="../media/image52.png"/><Relationship Id="rId6" Type="http://schemas.openxmlformats.org/officeDocument/2006/relationships/image" Target="../media/image53.jpeg"/><Relationship Id="rId7" Type="http://schemas.openxmlformats.org/officeDocument/2006/relationships/image" Target="../media/image54.png"/><Relationship Id="rId8" Type="http://schemas.openxmlformats.org/officeDocument/2006/relationships/image" Target="../media/image55.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ofoci.noaa.gov/" TargetMode="External"/><Relationship Id="rId4" Type="http://schemas.openxmlformats.org/officeDocument/2006/relationships/image" Target="../media/image57.gif"/><Relationship Id="rId5" Type="http://schemas.openxmlformats.org/officeDocument/2006/relationships/image" Target="../media/image58.png"/><Relationship Id="rId6" Type="http://schemas.openxmlformats.org/officeDocument/2006/relationships/hyperlink" Target="mailto:phyllis.stabeno@noaa.gov" TargetMode="External"/><Relationship Id="rId7" Type="http://schemas.openxmlformats.org/officeDocument/2006/relationships/hyperlink" Target="mailto:jgrebmei@umces.edu" TargetMode="External"/><Relationship Id="rId8" Type="http://schemas.openxmlformats.org/officeDocument/2006/relationships/image" Target="../media/image34.jpeg"/><Relationship Id="rId1" Type="http://schemas.openxmlformats.org/officeDocument/2006/relationships/slideLayout" Target="../slideLayouts/slideLayout4.xml"/><Relationship Id="rId2"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hyperlink" Target="http://www.arctic.noaa.gov/dbo/" TargetMode="Externa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https://www.pmel.noaa.gov/itae/follow-saildrone-2017" TargetMode="External"/><Relationship Id="rId4" Type="http://schemas.openxmlformats.org/officeDocument/2006/relationships/hyperlink" Target="https://nsidc.org/data/docs/noaa/g10005-masam2/" TargetMode="External"/><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mailto:heather.tabisola@noa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892829" y="925530"/>
            <a:ext cx="5793971" cy="1398472"/>
          </a:xfrm>
        </p:spPr>
        <p:txBody>
          <a:bodyPr/>
          <a:lstStyle/>
          <a:p>
            <a:pPr algn="ctr"/>
            <a:r>
              <a:rPr lang="en-US" sz="4000" dirty="0" smtClean="0"/>
              <a:t>Brief 2017 Recap and 2018 Planned </a:t>
            </a:r>
            <a:r>
              <a:rPr lang="en-US" sz="4000" dirty="0"/>
              <a:t>&amp; Proposed NOAA </a:t>
            </a:r>
            <a:r>
              <a:rPr lang="en-US" sz="4000" dirty="0" smtClean="0"/>
              <a:t>Surveys</a:t>
            </a:r>
            <a:endParaRPr lang="en-US" sz="4000" dirty="0"/>
          </a:p>
        </p:txBody>
      </p:sp>
      <p:sp>
        <p:nvSpPr>
          <p:cNvPr id="11" name="Text Placeholder 10"/>
          <p:cNvSpPr>
            <a:spLocks noGrp="1"/>
          </p:cNvSpPr>
          <p:nvPr>
            <p:ph type="body" sz="quarter" idx="10"/>
          </p:nvPr>
        </p:nvSpPr>
        <p:spPr>
          <a:xfrm>
            <a:off x="2892829" y="2890339"/>
            <a:ext cx="6076604" cy="1224439"/>
          </a:xfrm>
        </p:spPr>
        <p:txBody>
          <a:bodyPr>
            <a:normAutofit/>
          </a:bodyPr>
          <a:lstStyle/>
          <a:p>
            <a:pPr algn="ctr"/>
            <a:r>
              <a:rPr lang="en-US" sz="2400" dirty="0"/>
              <a:t>Presentation to the Arctic Waterways Safety </a:t>
            </a:r>
            <a:r>
              <a:rPr lang="en-US" sz="2400" dirty="0" smtClean="0"/>
              <a:t>Committee Meeting</a:t>
            </a:r>
            <a:endParaRPr lang="en-US" sz="2400" dirty="0"/>
          </a:p>
        </p:txBody>
      </p:sp>
      <p:sp>
        <p:nvSpPr>
          <p:cNvPr id="13" name="Text Placeholder 12"/>
          <p:cNvSpPr>
            <a:spLocks noGrp="1"/>
          </p:cNvSpPr>
          <p:nvPr>
            <p:ph type="body" sz="quarter" idx="12"/>
          </p:nvPr>
        </p:nvSpPr>
        <p:spPr>
          <a:xfrm>
            <a:off x="3168736" y="4340490"/>
            <a:ext cx="5484812" cy="1071095"/>
          </a:xfrm>
        </p:spPr>
        <p:txBody>
          <a:bodyPr>
            <a:noAutofit/>
          </a:bodyPr>
          <a:lstStyle/>
          <a:p>
            <a:pPr algn="ctr"/>
            <a:r>
              <a:rPr lang="en-US" sz="2000" dirty="0"/>
              <a:t>December </a:t>
            </a:r>
            <a:r>
              <a:rPr lang="en-US" sz="2000" dirty="0" smtClean="0"/>
              <a:t>2017</a:t>
            </a:r>
            <a:endParaRPr lang="en-US" sz="2000" dirty="0"/>
          </a:p>
          <a:p>
            <a:pPr algn="ctr"/>
            <a:r>
              <a:rPr lang="en-US" sz="2000" dirty="0"/>
              <a:t>Candace Nachman, HQ Arctic Liaison, Office of Policy, on behalf of all NOAA programs</a:t>
            </a:r>
          </a:p>
        </p:txBody>
      </p:sp>
    </p:spTree>
    <p:extLst>
      <p:ext uri="{BB962C8B-B14F-4D97-AF65-F5344CB8AC3E}">
        <p14:creationId xmlns:p14="http://schemas.microsoft.com/office/powerpoint/2010/main" val="2799262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5" name="Title 1"/>
          <p:cNvSpPr>
            <a:spLocks noGrp="1"/>
          </p:cNvSpPr>
          <p:nvPr>
            <p:ph type="title"/>
          </p:nvPr>
        </p:nvSpPr>
        <p:spPr>
          <a:xfrm>
            <a:off x="457200" y="0"/>
            <a:ext cx="8229600" cy="676014"/>
          </a:xfrm>
        </p:spPr>
        <p:txBody>
          <a:bodyPr>
            <a:normAutofit/>
          </a:bodyPr>
          <a:lstStyle/>
          <a:p>
            <a:pPr algn="ctr"/>
            <a:r>
              <a:rPr lang="en-US" dirty="0" smtClean="0"/>
              <a:t>2018 OAR Saildrone Project</a:t>
            </a:r>
            <a:endParaRPr lang="en-US" dirty="0"/>
          </a:p>
        </p:txBody>
      </p:sp>
      <p:sp>
        <p:nvSpPr>
          <p:cNvPr id="6" name="Content Placeholder 2"/>
          <p:cNvSpPr>
            <a:spLocks noGrp="1"/>
          </p:cNvSpPr>
          <p:nvPr>
            <p:ph idx="1"/>
          </p:nvPr>
        </p:nvSpPr>
        <p:spPr>
          <a:xfrm>
            <a:off x="4628684" y="661145"/>
            <a:ext cx="4515315" cy="5417829"/>
          </a:xfrm>
        </p:spPr>
        <p:txBody>
          <a:bodyPr>
            <a:normAutofit lnSpcReduction="10000"/>
          </a:bodyPr>
          <a:lstStyle/>
          <a:p>
            <a:pPr marL="0" indent="0">
              <a:buNone/>
            </a:pPr>
            <a:r>
              <a:rPr lang="en-US" sz="2200" b="1" dirty="0" smtClean="0"/>
              <a:t>Two Projects </a:t>
            </a:r>
            <a:r>
              <a:rPr lang="en-US" sz="2200" b="1" dirty="0"/>
              <a:t>in 2018 </a:t>
            </a:r>
          </a:p>
          <a:p>
            <a:pPr marL="0" indent="0">
              <a:buNone/>
            </a:pPr>
            <a:r>
              <a:rPr lang="en-US" sz="2200" dirty="0"/>
              <a:t>Bering Strait &amp; Chukchi </a:t>
            </a:r>
            <a:r>
              <a:rPr lang="en-US" sz="2200" dirty="0" smtClean="0"/>
              <a:t>Sea</a:t>
            </a:r>
          </a:p>
          <a:p>
            <a:pPr marL="0" indent="0">
              <a:buNone/>
            </a:pPr>
            <a:r>
              <a:rPr lang="en-US" sz="2200" dirty="0" smtClean="0"/>
              <a:t>July through September 2018</a:t>
            </a:r>
          </a:p>
          <a:p>
            <a:pPr marL="0" indent="0">
              <a:buNone/>
            </a:pPr>
            <a:endParaRPr lang="en-US" sz="2200" dirty="0"/>
          </a:p>
          <a:p>
            <a:pPr marL="0" indent="0">
              <a:buNone/>
            </a:pPr>
            <a:r>
              <a:rPr lang="en-US" sz="2200" dirty="0" smtClean="0"/>
              <a:t>Ocean Acidification</a:t>
            </a:r>
          </a:p>
          <a:p>
            <a:r>
              <a:rPr lang="en-US" sz="2200" dirty="0" smtClean="0"/>
              <a:t>No active acoustics</a:t>
            </a:r>
          </a:p>
          <a:p>
            <a:r>
              <a:rPr lang="en-US" sz="2200" dirty="0" smtClean="0"/>
              <a:t>Assess </a:t>
            </a:r>
            <a:r>
              <a:rPr lang="en-US" sz="2200" dirty="0"/>
              <a:t>important questions about physical circulation, ice melt, ecosystems, and ocean acidification in the region</a:t>
            </a:r>
            <a:endParaRPr lang="en-US" sz="2200" dirty="0" smtClean="0"/>
          </a:p>
          <a:p>
            <a:pPr marL="0" lvl="1" indent="0">
              <a:buNone/>
            </a:pPr>
            <a:endParaRPr lang="en-US" sz="2200" dirty="0" smtClean="0"/>
          </a:p>
          <a:p>
            <a:pPr marL="0" lvl="1" indent="0">
              <a:buNone/>
            </a:pPr>
            <a:r>
              <a:rPr lang="en-US" sz="2200" dirty="0" smtClean="0"/>
              <a:t>Fisheries Survey</a:t>
            </a:r>
          </a:p>
          <a:p>
            <a:pPr marL="342900" lvl="1" indent="-342900"/>
            <a:r>
              <a:rPr lang="en-US" sz="2200" dirty="0" smtClean="0"/>
              <a:t>Active acoustics</a:t>
            </a:r>
          </a:p>
          <a:p>
            <a:pPr marL="342900" lvl="1" indent="-342900"/>
            <a:r>
              <a:rPr lang="en-US" sz="2200" dirty="0" smtClean="0"/>
              <a:t>Understand </a:t>
            </a:r>
            <a:r>
              <a:rPr lang="en-US" sz="2200" dirty="0"/>
              <a:t>the fate of the age-0 Arctic cod on the Chukchi shelf</a:t>
            </a:r>
            <a:endParaRPr lang="en-US" sz="2200" dirty="0" smtClean="0"/>
          </a:p>
          <a:p>
            <a:pPr marL="342900" lvl="1" indent="-342900"/>
            <a:endParaRPr lang="en-US" sz="2400" dirty="0" smtClean="0"/>
          </a:p>
          <a:p>
            <a:pPr marL="857250" lvl="1" indent="-457200">
              <a:buFont typeface="+mj-lt"/>
              <a:buAutoNum type="arabicPeriod"/>
            </a:pPr>
            <a:endParaRPr lang="en-US" sz="2400" dirty="0" smtClean="0"/>
          </a:p>
          <a:p>
            <a:pPr marL="857250" lvl="1" indent="-457200">
              <a:buFont typeface="+mj-lt"/>
              <a:buAutoNum type="arabicPeriod"/>
            </a:pPr>
            <a:endParaRPr lang="en-US" sz="2400" dirty="0" smtClean="0"/>
          </a:p>
          <a:p>
            <a:pPr marL="857250" lvl="1" indent="-457200">
              <a:buFont typeface="+mj-lt"/>
              <a:buAutoNum type="arabicPeriod"/>
            </a:pPr>
            <a:endParaRPr lang="en-US" sz="24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299" y="661146"/>
            <a:ext cx="4324815" cy="2886774"/>
          </a:xfrm>
          <a:prstGeom prst="rect">
            <a:avLst/>
          </a:prstGeom>
        </p:spPr>
      </p:pic>
      <p:sp>
        <p:nvSpPr>
          <p:cNvPr id="8" name="TextBox 7"/>
          <p:cNvSpPr txBox="1"/>
          <p:nvPr/>
        </p:nvSpPr>
        <p:spPr>
          <a:xfrm>
            <a:off x="95714" y="3616762"/>
            <a:ext cx="4532970" cy="2462213"/>
          </a:xfrm>
          <a:prstGeom prst="rect">
            <a:avLst/>
          </a:prstGeom>
          <a:noFill/>
        </p:spPr>
        <p:txBody>
          <a:bodyPr wrap="square" rtlCol="0">
            <a:spAutoFit/>
          </a:bodyPr>
          <a:lstStyle/>
          <a:p>
            <a:r>
              <a:rPr lang="en-US" b="1" dirty="0" smtClean="0">
                <a:solidFill>
                  <a:schemeClr val="bg2">
                    <a:lumMod val="50000"/>
                  </a:schemeClr>
                </a:solidFill>
              </a:rPr>
              <a:t>FOR INFORMATION</a:t>
            </a:r>
          </a:p>
          <a:p>
            <a:r>
              <a:rPr lang="en-US" dirty="0" smtClean="0"/>
              <a:t>Notice of Operations (not yet updated for 2018)- </a:t>
            </a:r>
            <a:r>
              <a:rPr lang="en-US" sz="1200" dirty="0">
                <a:hlinkClick r:id="rId3"/>
              </a:rPr>
              <a:t>https://</a:t>
            </a:r>
            <a:r>
              <a:rPr lang="en-US" sz="1200" dirty="0" smtClean="0">
                <a:hlinkClick r:id="rId3"/>
              </a:rPr>
              <a:t>www.pmel.noaa.gov/itae/mariner-and-public-notice-research-platforms</a:t>
            </a:r>
            <a:endParaRPr lang="en-US" sz="1200" dirty="0" smtClean="0"/>
          </a:p>
          <a:p>
            <a:endParaRPr lang="en-US" sz="800" dirty="0" smtClean="0"/>
          </a:p>
          <a:p>
            <a:r>
              <a:rPr lang="en-US" dirty="0" smtClean="0"/>
              <a:t>Saildrone </a:t>
            </a:r>
            <a:r>
              <a:rPr lang="en-US" dirty="0"/>
              <a:t>Research Blog - </a:t>
            </a:r>
            <a:r>
              <a:rPr lang="en-US" sz="1200" dirty="0">
                <a:hlinkClick r:id="rId4"/>
              </a:rPr>
              <a:t>https://</a:t>
            </a:r>
            <a:r>
              <a:rPr lang="en-US" sz="1200" dirty="0" smtClean="0">
                <a:hlinkClick r:id="rId4"/>
              </a:rPr>
              <a:t>www.pmel.noaa.gov/itae/follow-saildrone-2017</a:t>
            </a:r>
            <a:endParaRPr lang="en-US" sz="1200" dirty="0" smtClean="0"/>
          </a:p>
          <a:p>
            <a:endParaRPr lang="en-US" sz="1200" dirty="0"/>
          </a:p>
          <a:p>
            <a:r>
              <a:rPr lang="en-US" dirty="0" smtClean="0"/>
              <a:t>Email Updates – sign-up using </a:t>
            </a:r>
            <a:r>
              <a:rPr lang="en-US" sz="1200" dirty="0">
                <a:hlinkClick r:id="rId5"/>
              </a:rPr>
              <a:t>https://</a:t>
            </a:r>
            <a:r>
              <a:rPr lang="en-US" sz="1200" dirty="0" smtClean="0">
                <a:hlinkClick r:id="rId5"/>
              </a:rPr>
              <a:t>goo.gl/forms/4fBQkg2GXp3obCn42</a:t>
            </a:r>
            <a:endParaRPr lang="en-US" sz="1200" dirty="0"/>
          </a:p>
          <a:p>
            <a:endParaRPr lang="en-US" sz="800" dirty="0" smtClean="0"/>
          </a:p>
          <a:p>
            <a:r>
              <a:rPr lang="en-US" dirty="0" smtClean="0"/>
              <a:t>Contact: </a:t>
            </a:r>
            <a:r>
              <a:rPr lang="en-US" dirty="0" err="1" smtClean="0"/>
              <a:t>heather.tabisola@noaa.gov</a:t>
            </a:r>
            <a:endParaRPr lang="en-US" dirty="0" smtClean="0"/>
          </a:p>
        </p:txBody>
      </p:sp>
    </p:spTree>
    <p:extLst>
      <p:ext uri="{BB962C8B-B14F-4D97-AF65-F5344CB8AC3E}">
        <p14:creationId xmlns:p14="http://schemas.microsoft.com/office/powerpoint/2010/main" val="101047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18"/>
            <a:ext cx="9144000" cy="676014"/>
          </a:xfrm>
        </p:spPr>
        <p:txBody>
          <a:bodyPr>
            <a:normAutofit fontScale="90000"/>
          </a:bodyPr>
          <a:lstStyle/>
          <a:p>
            <a:pPr algn="ctr"/>
            <a:r>
              <a:rPr lang="en-US" dirty="0"/>
              <a:t>IWC Pacific Ocean Whale and Ecosystem </a:t>
            </a:r>
            <a:r>
              <a:rPr lang="en-US" dirty="0" smtClean="0"/>
              <a:t>Survey </a:t>
            </a:r>
            <a:r>
              <a:rPr lang="en-US" dirty="0"/>
              <a:t/>
            </a:r>
            <a:br>
              <a:rPr lang="en-US" dirty="0"/>
            </a:br>
            <a:endParaRPr lang="en-US" dirty="0"/>
          </a:p>
        </p:txBody>
      </p:sp>
      <p:sp>
        <p:nvSpPr>
          <p:cNvPr id="3" name="Content Placeholder 2"/>
          <p:cNvSpPr>
            <a:spLocks noGrp="1"/>
          </p:cNvSpPr>
          <p:nvPr>
            <p:ph idx="1"/>
          </p:nvPr>
        </p:nvSpPr>
        <p:spPr>
          <a:xfrm>
            <a:off x="457200" y="1207293"/>
            <a:ext cx="2892829" cy="4525963"/>
          </a:xfrm>
        </p:spPr>
        <p:txBody>
          <a:bodyPr>
            <a:normAutofit fontScale="92500" lnSpcReduction="20000"/>
          </a:bodyPr>
          <a:lstStyle/>
          <a:p>
            <a:r>
              <a:rPr lang="en-US" dirty="0" smtClean="0"/>
              <a:t>Line transect survey, photo-id &amp; biopsy sampling of whales</a:t>
            </a:r>
          </a:p>
          <a:p>
            <a:r>
              <a:rPr lang="en-US" dirty="0" smtClean="0"/>
              <a:t>Come within 30 mi of shore</a:t>
            </a:r>
          </a:p>
          <a:p>
            <a:r>
              <a:rPr lang="en-US" dirty="0" smtClean="0"/>
              <a:t>Ship uses </a:t>
            </a:r>
            <a:r>
              <a:rPr lang="en-US" dirty="0" err="1" smtClean="0"/>
              <a:t>echosounders</a:t>
            </a:r>
            <a:endParaRPr lang="en-US" dirty="0" smtClean="0"/>
          </a:p>
          <a:p>
            <a:r>
              <a:rPr lang="en-US" dirty="0" smtClean="0"/>
              <a:t>Mid-July – Mid-Sept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grpSp>
        <p:nvGrpSpPr>
          <p:cNvPr id="5" name="Group 4"/>
          <p:cNvGrpSpPr/>
          <p:nvPr/>
        </p:nvGrpSpPr>
        <p:grpSpPr>
          <a:xfrm>
            <a:off x="3557846" y="1028564"/>
            <a:ext cx="5462661" cy="4050512"/>
            <a:chOff x="4767046" y="1082649"/>
            <a:chExt cx="4169663" cy="2538375"/>
          </a:xfrm>
        </p:grpSpPr>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a:xfrm>
              <a:off x="4767046" y="1082649"/>
              <a:ext cx="4169663" cy="2538375"/>
            </a:xfrm>
            <a:prstGeom prst="rect">
              <a:avLst/>
            </a:prstGeom>
          </p:spPr>
        </p:pic>
        <p:sp>
          <p:nvSpPr>
            <p:cNvPr id="7" name="TextBox 6"/>
            <p:cNvSpPr txBox="1"/>
            <p:nvPr/>
          </p:nvSpPr>
          <p:spPr>
            <a:xfrm>
              <a:off x="7484183" y="2531650"/>
              <a:ext cx="498855" cy="261610"/>
            </a:xfrm>
            <a:prstGeom prst="rect">
              <a:avLst/>
            </a:prstGeom>
            <a:noFill/>
          </p:spPr>
          <p:txBody>
            <a:bodyPr wrap="none" rtlCol="0">
              <a:spAutoFit/>
            </a:bodyPr>
            <a:lstStyle/>
            <a:p>
              <a:r>
                <a:rPr lang="en-US" sz="1100" dirty="0" smtClean="0"/>
                <a:t>2017</a:t>
              </a:r>
              <a:endParaRPr lang="en-US" sz="1100" dirty="0"/>
            </a:p>
          </p:txBody>
        </p:sp>
        <p:sp>
          <p:nvSpPr>
            <p:cNvPr id="8" name="TextBox 7"/>
            <p:cNvSpPr txBox="1"/>
            <p:nvPr/>
          </p:nvSpPr>
          <p:spPr>
            <a:xfrm>
              <a:off x="6368732" y="2447011"/>
              <a:ext cx="822109" cy="430887"/>
            </a:xfrm>
            <a:prstGeom prst="rect">
              <a:avLst/>
            </a:prstGeom>
            <a:noFill/>
          </p:spPr>
          <p:txBody>
            <a:bodyPr wrap="square" rtlCol="0">
              <a:spAutoFit/>
            </a:bodyPr>
            <a:lstStyle/>
            <a:p>
              <a:pPr algn="ctr"/>
              <a:r>
                <a:rPr lang="en-US" sz="1100" dirty="0" smtClean="0"/>
                <a:t>2018 or 2019</a:t>
              </a:r>
              <a:endParaRPr lang="en-US" sz="1100" dirty="0"/>
            </a:p>
          </p:txBody>
        </p:sp>
        <p:sp>
          <p:nvSpPr>
            <p:cNvPr id="9" name="TextBox 8"/>
            <p:cNvSpPr txBox="1"/>
            <p:nvPr/>
          </p:nvSpPr>
          <p:spPr>
            <a:xfrm>
              <a:off x="5546623" y="2351836"/>
              <a:ext cx="822109" cy="430887"/>
            </a:xfrm>
            <a:prstGeom prst="rect">
              <a:avLst/>
            </a:prstGeom>
            <a:noFill/>
          </p:spPr>
          <p:txBody>
            <a:bodyPr wrap="square" rtlCol="0">
              <a:spAutoFit/>
            </a:bodyPr>
            <a:lstStyle/>
            <a:p>
              <a:pPr algn="ctr"/>
              <a:r>
                <a:rPr lang="en-US" sz="1100" dirty="0" smtClean="0"/>
                <a:t>2018 or 2019</a:t>
              </a:r>
              <a:endParaRPr lang="en-US" sz="1100" dirty="0"/>
            </a:p>
          </p:txBody>
        </p:sp>
      </p:grpSp>
      <p:sp>
        <p:nvSpPr>
          <p:cNvPr id="10" name="TextBox 9"/>
          <p:cNvSpPr txBox="1"/>
          <p:nvPr/>
        </p:nvSpPr>
        <p:spPr>
          <a:xfrm>
            <a:off x="3557846" y="5102762"/>
            <a:ext cx="4380809" cy="307777"/>
          </a:xfrm>
          <a:prstGeom prst="rect">
            <a:avLst/>
          </a:prstGeom>
          <a:noFill/>
        </p:spPr>
        <p:txBody>
          <a:bodyPr wrap="square" rtlCol="0">
            <a:spAutoFit/>
          </a:bodyPr>
          <a:lstStyle/>
          <a:p>
            <a:r>
              <a:rPr lang="en-US" sz="1400" dirty="0" smtClean="0"/>
              <a:t>Proposed Power Survey Areas for 2017-2019</a:t>
            </a:r>
            <a:endParaRPr lang="en-US" sz="1400" dirty="0"/>
          </a:p>
        </p:txBody>
      </p:sp>
    </p:spTree>
    <p:extLst>
      <p:ext uri="{BB962C8B-B14F-4D97-AF65-F5344CB8AC3E}">
        <p14:creationId xmlns:p14="http://schemas.microsoft.com/office/powerpoint/2010/main" val="195056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503"/>
            <a:ext cx="8229600" cy="676014"/>
          </a:xfrm>
        </p:spPr>
        <p:txBody>
          <a:bodyPr>
            <a:noAutofit/>
          </a:bodyPr>
          <a:lstStyle/>
          <a:p>
            <a:pPr algn="ctr"/>
            <a:r>
              <a:rPr lang="en-US" sz="3000" dirty="0" smtClean="0"/>
              <a:t>Arctic Long-Term Integrated Mooring Array (ALTIMA)</a:t>
            </a:r>
            <a:endParaRPr lang="en-US" sz="3000" dirty="0"/>
          </a:p>
        </p:txBody>
      </p:sp>
      <p:sp>
        <p:nvSpPr>
          <p:cNvPr id="3" name="Content Placeholder 2"/>
          <p:cNvSpPr>
            <a:spLocks noGrp="1"/>
          </p:cNvSpPr>
          <p:nvPr>
            <p:ph idx="1"/>
          </p:nvPr>
        </p:nvSpPr>
        <p:spPr>
          <a:xfrm>
            <a:off x="191193" y="972589"/>
            <a:ext cx="4189614" cy="4760667"/>
          </a:xfrm>
        </p:spPr>
        <p:txBody>
          <a:bodyPr>
            <a:noAutofit/>
          </a:bodyPr>
          <a:lstStyle/>
          <a:p>
            <a:r>
              <a:rPr lang="en-US" sz="2400" dirty="0" smtClean="0"/>
              <a:t>CTD tows</a:t>
            </a:r>
          </a:p>
          <a:p>
            <a:r>
              <a:rPr lang="en-US" sz="2400" dirty="0" smtClean="0"/>
              <a:t>Plankton tows</a:t>
            </a:r>
          </a:p>
          <a:p>
            <a:r>
              <a:rPr lang="en-US" sz="2400" dirty="0" smtClean="0"/>
              <a:t>Marine mammal surveys</a:t>
            </a:r>
          </a:p>
          <a:p>
            <a:r>
              <a:rPr lang="en-US" sz="2400" dirty="0" smtClean="0"/>
              <a:t>Mooring deployment/recovery for long-term, year-round data record to relate changes in oceanography &amp; prey availability to marine mammal occurrence</a:t>
            </a:r>
          </a:p>
          <a:p>
            <a:r>
              <a:rPr lang="en-US" sz="2400" dirty="0" smtClean="0"/>
              <a:t>Sept 2018</a:t>
            </a:r>
          </a:p>
          <a:p>
            <a:r>
              <a:rPr lang="en-US" sz="2400" dirty="0" smtClean="0"/>
              <a:t>One season of field work done and will continue in 2018 &amp; 2019</a:t>
            </a:r>
            <a:endParaRPr lang="en-US" sz="2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Shape 1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380807" y="739833"/>
            <a:ext cx="4555375" cy="4993423"/>
          </a:xfrm>
          <a:prstGeom prst="rect">
            <a:avLst/>
          </a:prstGeom>
          <a:noFill/>
          <a:ln>
            <a:noFill/>
          </a:ln>
        </p:spPr>
      </p:pic>
      <p:sp>
        <p:nvSpPr>
          <p:cNvPr id="6" name="TextBox 5"/>
          <p:cNvSpPr txBox="1"/>
          <p:nvPr/>
        </p:nvSpPr>
        <p:spPr>
          <a:xfrm>
            <a:off x="4380807" y="5600253"/>
            <a:ext cx="3890357" cy="523220"/>
          </a:xfrm>
          <a:prstGeom prst="rect">
            <a:avLst/>
          </a:prstGeom>
          <a:noFill/>
        </p:spPr>
        <p:txBody>
          <a:bodyPr wrap="square" rtlCol="0">
            <a:spAutoFit/>
          </a:bodyPr>
          <a:lstStyle/>
          <a:p>
            <a:pPr algn="ctr"/>
            <a:r>
              <a:rPr lang="en-US" sz="1400" dirty="0" smtClean="0"/>
              <a:t>Proposed ALTIMA cruise survey area and operations </a:t>
            </a:r>
            <a:r>
              <a:rPr lang="en-US" sz="1400" dirty="0" smtClean="0">
                <a:solidFill>
                  <a:srgbClr val="FF0000"/>
                </a:solidFill>
              </a:rPr>
              <a:t>(figure may change)</a:t>
            </a:r>
            <a:endParaRPr lang="en-US" sz="1400" dirty="0">
              <a:solidFill>
                <a:srgbClr val="FF0000"/>
              </a:solidFill>
            </a:endParaRPr>
          </a:p>
        </p:txBody>
      </p:sp>
    </p:spTree>
    <p:extLst>
      <p:ext uri="{BB962C8B-B14F-4D97-AF65-F5344CB8AC3E}">
        <p14:creationId xmlns:p14="http://schemas.microsoft.com/office/powerpoint/2010/main" val="394464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04"/>
            <a:ext cx="8229600" cy="676014"/>
          </a:xfrm>
        </p:spPr>
        <p:txBody>
          <a:bodyPr>
            <a:normAutofit fontScale="90000"/>
          </a:bodyPr>
          <a:lstStyle/>
          <a:p>
            <a:pPr algn="ctr"/>
            <a:r>
              <a:rPr lang="en-US" dirty="0" smtClean="0"/>
              <a:t>Abundance &amp; Health of Spotted &amp; Ribbon Seals</a:t>
            </a:r>
            <a:endParaRPr lang="en-US" dirty="0"/>
          </a:p>
        </p:txBody>
      </p:sp>
      <p:sp>
        <p:nvSpPr>
          <p:cNvPr id="3" name="Content Placeholder 2"/>
          <p:cNvSpPr>
            <a:spLocks noGrp="1"/>
          </p:cNvSpPr>
          <p:nvPr>
            <p:ph idx="1"/>
          </p:nvPr>
        </p:nvSpPr>
        <p:spPr>
          <a:xfrm>
            <a:off x="133004" y="809019"/>
            <a:ext cx="3358341" cy="5309148"/>
          </a:xfrm>
        </p:spPr>
        <p:txBody>
          <a:bodyPr>
            <a:normAutofit lnSpcReduction="10000"/>
          </a:bodyPr>
          <a:lstStyle/>
          <a:p>
            <a:r>
              <a:rPr lang="en-US" sz="2400" dirty="0" smtClean="0"/>
              <a:t>Launch researchers in small boats to sample, tag &amp; satellite track seals</a:t>
            </a:r>
          </a:p>
          <a:p>
            <a:r>
              <a:rPr lang="en-US" sz="2400" dirty="0" smtClean="0"/>
              <a:t>Improve estimates of haul-out timelines &amp; understanding of seals’ dependence on sea ice for reproduction &amp; molting</a:t>
            </a:r>
          </a:p>
          <a:p>
            <a:r>
              <a:rPr lang="en-US" sz="2400" dirty="0" smtClean="0"/>
              <a:t>Ship uses </a:t>
            </a:r>
            <a:r>
              <a:rPr lang="en-US" sz="2400" dirty="0" err="1" smtClean="0"/>
              <a:t>echosounders</a:t>
            </a:r>
            <a:endParaRPr lang="en-US" sz="2400" dirty="0" smtClean="0"/>
          </a:p>
          <a:p>
            <a:r>
              <a:rPr lang="en-US" sz="2400" dirty="0" smtClean="0"/>
              <a:t>Late March – Late April 2018</a:t>
            </a:r>
          </a:p>
          <a:p>
            <a:r>
              <a:rPr lang="en-US" sz="2400" dirty="0" smtClean="0"/>
              <a:t>Conducted similar projects in 2014 &amp; 2016</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Picture 4" descr="2014_Dyson"/>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7848" y="1155470"/>
            <a:ext cx="5484286" cy="4094031"/>
          </a:xfrm>
          <a:prstGeom prst="rect">
            <a:avLst/>
          </a:prstGeom>
          <a:noFill/>
          <a:ln w="9525">
            <a:noFill/>
            <a:miter lim="800000"/>
            <a:headEnd/>
            <a:tailEnd/>
          </a:ln>
        </p:spPr>
      </p:pic>
      <p:sp>
        <p:nvSpPr>
          <p:cNvPr id="6" name="TextBox 5"/>
          <p:cNvSpPr txBox="1"/>
          <p:nvPr/>
        </p:nvSpPr>
        <p:spPr>
          <a:xfrm>
            <a:off x="3906982" y="5181234"/>
            <a:ext cx="5237018" cy="523220"/>
          </a:xfrm>
          <a:prstGeom prst="rect">
            <a:avLst/>
          </a:prstGeom>
          <a:noFill/>
        </p:spPr>
        <p:txBody>
          <a:bodyPr wrap="square" rtlCol="0">
            <a:spAutoFit/>
          </a:bodyPr>
          <a:lstStyle/>
          <a:p>
            <a:pPr algn="ctr"/>
            <a:r>
              <a:rPr lang="en-US" sz="1400" dirty="0"/>
              <a:t>Area of operations (green box). April sea ice concentration is shown in blue, red line is the median ice extent for April. </a:t>
            </a:r>
          </a:p>
        </p:txBody>
      </p:sp>
    </p:spTree>
    <p:extLst>
      <p:ext uri="{BB962C8B-B14F-4D97-AF65-F5344CB8AC3E}">
        <p14:creationId xmlns:p14="http://schemas.microsoft.com/office/powerpoint/2010/main" val="185290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47" y="232757"/>
            <a:ext cx="8462357" cy="676014"/>
          </a:xfrm>
        </p:spPr>
        <p:txBody>
          <a:bodyPr>
            <a:normAutofit fontScale="90000"/>
          </a:bodyPr>
          <a:lstStyle/>
          <a:p>
            <a:pPr algn="ctr"/>
            <a:r>
              <a:rPr lang="en-US" u="sng" dirty="0" smtClean="0"/>
              <a:t>Aerial Surveys </a:t>
            </a:r>
            <a:r>
              <a:rPr lang="en-US" dirty="0" smtClean="0"/>
              <a:t>of Arctic Marine Mammals (ASAMM)</a:t>
            </a:r>
            <a:endParaRPr lang="en-US" dirty="0"/>
          </a:p>
        </p:txBody>
      </p:sp>
      <p:sp>
        <p:nvSpPr>
          <p:cNvPr id="3" name="Content Placeholder 2"/>
          <p:cNvSpPr>
            <a:spLocks noGrp="1"/>
          </p:cNvSpPr>
          <p:nvPr>
            <p:ph idx="1"/>
          </p:nvPr>
        </p:nvSpPr>
        <p:spPr>
          <a:xfrm>
            <a:off x="299258" y="1207293"/>
            <a:ext cx="2801389" cy="3805282"/>
          </a:xfrm>
        </p:spPr>
        <p:txBody>
          <a:bodyPr>
            <a:normAutofit lnSpcReduction="10000"/>
          </a:bodyPr>
          <a:lstStyle/>
          <a:p>
            <a:r>
              <a:rPr lang="en-US" sz="2400" dirty="0" smtClean="0"/>
              <a:t>Aerial surveys of bowhead whales &amp; other marine mammals in the Chukchi &amp; Beaufort Seas</a:t>
            </a:r>
          </a:p>
          <a:p>
            <a:r>
              <a:rPr lang="en-US" sz="2400" dirty="0" smtClean="0"/>
              <a:t>Survey has taken place annually since 1979</a:t>
            </a:r>
          </a:p>
          <a:p>
            <a:r>
              <a:rPr lang="en-US" sz="2400" dirty="0" smtClean="0"/>
              <a:t>Summer – Fall 2018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Shape 13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3616037" y="941746"/>
            <a:ext cx="5370020" cy="4454831"/>
          </a:xfrm>
          <a:prstGeom prst="rect">
            <a:avLst/>
          </a:prstGeom>
          <a:noFill/>
          <a:ln>
            <a:solidFill>
              <a:schemeClr val="tx1"/>
            </a:solidFill>
          </a:ln>
        </p:spPr>
      </p:pic>
      <p:sp>
        <p:nvSpPr>
          <p:cNvPr id="6" name="TextBox 5"/>
          <p:cNvSpPr txBox="1"/>
          <p:nvPr/>
        </p:nvSpPr>
        <p:spPr>
          <a:xfrm>
            <a:off x="3616037" y="5396577"/>
            <a:ext cx="5203767" cy="523220"/>
          </a:xfrm>
          <a:prstGeom prst="rect">
            <a:avLst/>
          </a:prstGeom>
          <a:noFill/>
        </p:spPr>
        <p:txBody>
          <a:bodyPr wrap="square" rtlCol="0">
            <a:spAutoFit/>
          </a:bodyPr>
          <a:lstStyle/>
          <a:p>
            <a:pPr algn="ctr"/>
            <a:r>
              <a:rPr lang="en-US" sz="1400" dirty="0" smtClean="0"/>
              <a:t>The ASAMM aerial survey area is depicted by the light blue polygon extending from the Chukchi to Beaufort Seas</a:t>
            </a:r>
            <a:endParaRPr lang="en-US" sz="1400" dirty="0"/>
          </a:p>
        </p:txBody>
      </p:sp>
      <p:sp>
        <p:nvSpPr>
          <p:cNvPr id="7" name="TextBox 6"/>
          <p:cNvSpPr txBox="1"/>
          <p:nvPr/>
        </p:nvSpPr>
        <p:spPr>
          <a:xfrm>
            <a:off x="0" y="5952772"/>
            <a:ext cx="5494713" cy="369332"/>
          </a:xfrm>
          <a:prstGeom prst="rect">
            <a:avLst/>
          </a:prstGeom>
          <a:noFill/>
        </p:spPr>
        <p:txBody>
          <a:bodyPr wrap="square" rtlCol="0">
            <a:spAutoFit/>
          </a:bodyPr>
          <a:lstStyle/>
          <a:p>
            <a:r>
              <a:rPr lang="en-US" dirty="0">
                <a:hlinkClick r:id="rId3"/>
              </a:rPr>
              <a:t>https://www.afsc.noaa.gov/NmmL/cetacean/bwasp/index.php</a:t>
            </a:r>
            <a:r>
              <a:rPr lang="en-US" dirty="0"/>
              <a:t> </a:t>
            </a:r>
          </a:p>
        </p:txBody>
      </p:sp>
    </p:spTree>
    <p:extLst>
      <p:ext uri="{BB962C8B-B14F-4D97-AF65-F5344CB8AC3E}">
        <p14:creationId xmlns:p14="http://schemas.microsoft.com/office/powerpoint/2010/main" val="73054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4" y="224443"/>
            <a:ext cx="8886305" cy="676014"/>
          </a:xfrm>
        </p:spPr>
        <p:txBody>
          <a:bodyPr>
            <a:normAutofit/>
          </a:bodyPr>
          <a:lstStyle/>
          <a:p>
            <a:pPr algn="ctr"/>
            <a:r>
              <a:rPr lang="en-US" sz="3000" dirty="0" smtClean="0"/>
              <a:t>U.S.-Canada Joint </a:t>
            </a:r>
            <a:r>
              <a:rPr lang="en-US" sz="3000" u="sng" dirty="0" smtClean="0"/>
              <a:t>Aerial Surveys </a:t>
            </a:r>
            <a:r>
              <a:rPr lang="en-US" sz="3000" dirty="0" smtClean="0"/>
              <a:t>for Seals &amp; Polar Bears</a:t>
            </a:r>
            <a:endParaRPr lang="en-US" sz="3000" dirty="0"/>
          </a:p>
        </p:txBody>
      </p:sp>
      <p:sp>
        <p:nvSpPr>
          <p:cNvPr id="3" name="Content Placeholder 2"/>
          <p:cNvSpPr>
            <a:spLocks noGrp="1"/>
          </p:cNvSpPr>
          <p:nvPr>
            <p:ph idx="1"/>
          </p:nvPr>
        </p:nvSpPr>
        <p:spPr>
          <a:xfrm>
            <a:off x="207818" y="1207293"/>
            <a:ext cx="2984269" cy="4525963"/>
          </a:xfrm>
        </p:spPr>
        <p:txBody>
          <a:bodyPr>
            <a:normAutofit/>
          </a:bodyPr>
          <a:lstStyle/>
          <a:p>
            <a:r>
              <a:rPr lang="en-US" sz="2400" dirty="0" smtClean="0"/>
              <a:t>Aerial photographic &amp; thermal surveys of ice-associated seals &amp; polar bears</a:t>
            </a:r>
          </a:p>
          <a:p>
            <a:r>
              <a:rPr lang="en-US" sz="2400" dirty="0" smtClean="0"/>
              <a:t>Twin-engine aircraft operating at 1,000 </a:t>
            </a:r>
            <a:r>
              <a:rPr lang="en-US" sz="2400" dirty="0" err="1" smtClean="0"/>
              <a:t>ft</a:t>
            </a:r>
            <a:endParaRPr lang="en-US" sz="2400" dirty="0" smtClean="0"/>
          </a:p>
          <a:p>
            <a:r>
              <a:rPr lang="en-US" sz="2400" dirty="0" smtClean="0"/>
              <a:t>April – May </a:t>
            </a:r>
            <a:r>
              <a:rPr lang="en-US" sz="2400" b="1" dirty="0" smtClean="0">
                <a:solidFill>
                  <a:srgbClr val="FF0000"/>
                </a:solidFill>
              </a:rPr>
              <a:t>2019</a:t>
            </a:r>
          </a:p>
          <a:p>
            <a:r>
              <a:rPr lang="en-US" sz="2400" dirty="0" smtClean="0"/>
              <a:t>One season of surveys already conducted</a:t>
            </a:r>
            <a:endParaRPr lang="en-US" sz="2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bwMode="auto">
          <a:xfrm>
            <a:off x="3483033" y="942022"/>
            <a:ext cx="5436523" cy="3979113"/>
          </a:xfrm>
          <a:prstGeom prst="rect">
            <a:avLst/>
          </a:prstGeom>
          <a:ln w="3175" cap="rnd" cmpd="sng" algn="ctr">
            <a:solidFill>
              <a:srgbClr val="000000"/>
            </a:solidFill>
            <a:prstDash val="solid"/>
            <a:miter lim="800000"/>
            <a:headEnd type="none" w="med" len="med"/>
            <a:tailEnd type="none" w="med" len="med"/>
          </a:ln>
          <a:effectLst/>
          <a:extLst>
            <a:ext uri="{53640926-AAD7-44D8-BBD7-CCE9431645EC}">
              <a14:shadowObscured xmlns:a14="http://schemas.microsoft.com/office/drawing/2010/main"/>
            </a:ext>
          </a:extLst>
        </p:spPr>
      </p:pic>
      <p:sp>
        <p:nvSpPr>
          <p:cNvPr id="6" name="TextBox 5"/>
          <p:cNvSpPr txBox="1"/>
          <p:nvPr/>
        </p:nvSpPr>
        <p:spPr>
          <a:xfrm>
            <a:off x="3483033" y="4919797"/>
            <a:ext cx="5436523" cy="1384995"/>
          </a:xfrm>
          <a:prstGeom prst="rect">
            <a:avLst/>
          </a:prstGeom>
          <a:noFill/>
        </p:spPr>
        <p:txBody>
          <a:bodyPr wrap="square" rtlCol="0">
            <a:spAutoFit/>
          </a:bodyPr>
          <a:lstStyle/>
          <a:p>
            <a:r>
              <a:rPr lang="en-US" sz="1400" dirty="0"/>
              <a:t>Example track lines for surveys of the Southern and Northern Beaufort Sea for bearded seals, ringed seals and polar bears. The blue (US) and violet (Canadian) survey tracks would be flown by separate aircraft. The thin curved red line indicates the US and Canadian exclusive economic zones, while the thin grey lines around areas of light blue shading indicate polar bear sub-population boundaries. Total track length shown exceeds 27,000 km. </a:t>
            </a:r>
          </a:p>
        </p:txBody>
      </p:sp>
    </p:spTree>
    <p:extLst>
      <p:ext uri="{BB962C8B-B14F-4D97-AF65-F5344CB8AC3E}">
        <p14:creationId xmlns:p14="http://schemas.microsoft.com/office/powerpoint/2010/main" val="40506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1949" y="390183"/>
            <a:ext cx="8505016" cy="1603192"/>
          </a:xfrm>
        </p:spPr>
        <p:txBody>
          <a:bodyPr>
            <a:normAutofit/>
          </a:bodyPr>
          <a:lstStyle/>
          <a:p>
            <a:r>
              <a:rPr lang="en-US" sz="3200" dirty="0" smtClean="0">
                <a:solidFill>
                  <a:schemeClr val="accent3">
                    <a:lumMod val="75000"/>
                  </a:schemeClr>
                </a:solidFill>
                <a:latin typeface="Arial"/>
                <a:cs typeface="Arial"/>
              </a:rPr>
              <a:t>2018 Pacific Arctic group (PAG) and the distributed </a:t>
            </a:r>
            <a:r>
              <a:rPr lang="en-US" sz="3200" dirty="0" err="1" smtClean="0">
                <a:solidFill>
                  <a:schemeClr val="accent3">
                    <a:lumMod val="75000"/>
                  </a:schemeClr>
                </a:solidFill>
                <a:latin typeface="Arial"/>
                <a:cs typeface="Arial"/>
              </a:rPr>
              <a:t>biologiCal</a:t>
            </a:r>
            <a:r>
              <a:rPr lang="en-US" sz="3200" dirty="0" smtClean="0">
                <a:solidFill>
                  <a:schemeClr val="accent3">
                    <a:lumMod val="75000"/>
                  </a:schemeClr>
                </a:solidFill>
                <a:latin typeface="Arial"/>
                <a:cs typeface="Arial"/>
              </a:rPr>
              <a:t> observatory (DBO) Cruises</a:t>
            </a:r>
          </a:p>
        </p:txBody>
      </p:sp>
      <p:sp>
        <p:nvSpPr>
          <p:cNvPr id="3" name="Title 2"/>
          <p:cNvSpPr>
            <a:spLocks noGrp="1"/>
          </p:cNvSpPr>
          <p:nvPr>
            <p:ph type="ctrTitle"/>
          </p:nvPr>
        </p:nvSpPr>
        <p:spPr>
          <a:xfrm>
            <a:off x="178937" y="4865061"/>
            <a:ext cx="8771040" cy="1691945"/>
          </a:xfrm>
        </p:spPr>
        <p:txBody>
          <a:bodyPr>
            <a:noAutofit/>
          </a:bodyPr>
          <a:lstStyle/>
          <a:p>
            <a:r>
              <a:rPr lang="en-US" sz="2200" dirty="0" smtClean="0">
                <a:solidFill>
                  <a:schemeClr val="tx1"/>
                </a:solidFill>
                <a:latin typeface="Calibri" charset="0"/>
                <a:ea typeface="Calibri" charset="0"/>
                <a:cs typeface="Calibri" charset="0"/>
              </a:rPr>
              <a:t>Arctic Waterways Safety Committee Meeting</a:t>
            </a:r>
            <a:br>
              <a:rPr lang="en-US" sz="2200" dirty="0" smtClean="0">
                <a:solidFill>
                  <a:schemeClr val="tx1"/>
                </a:solidFill>
                <a:latin typeface="Calibri" charset="0"/>
                <a:ea typeface="Calibri" charset="0"/>
                <a:cs typeface="Calibri" charset="0"/>
              </a:rPr>
            </a:br>
            <a:r>
              <a:rPr lang="en-US" sz="2200" dirty="0" smtClean="0">
                <a:solidFill>
                  <a:schemeClr val="tx1"/>
                </a:solidFill>
                <a:latin typeface="Calibri" charset="0"/>
                <a:ea typeface="Calibri" charset="0"/>
                <a:cs typeface="Calibri" charset="0"/>
              </a:rPr>
              <a:t>Open Public Meeting</a:t>
            </a:r>
            <a:br>
              <a:rPr lang="en-US" sz="2200" dirty="0" smtClean="0">
                <a:solidFill>
                  <a:schemeClr val="tx1"/>
                </a:solidFill>
                <a:latin typeface="Calibri" charset="0"/>
                <a:ea typeface="Calibri" charset="0"/>
                <a:cs typeface="Calibri" charset="0"/>
              </a:rPr>
            </a:br>
            <a:r>
              <a:rPr lang="en-US" sz="2200" dirty="0" smtClean="0">
                <a:solidFill>
                  <a:schemeClr val="tx1"/>
                </a:solidFill>
                <a:latin typeface="Calibri" charset="0"/>
                <a:ea typeface="Calibri" charset="0"/>
                <a:cs typeface="Calibri" charset="0"/>
              </a:rPr>
              <a:t>Anchorage, Alaska, USA</a:t>
            </a:r>
            <a:br>
              <a:rPr lang="en-US" sz="2200" dirty="0" smtClean="0">
                <a:solidFill>
                  <a:schemeClr val="tx1"/>
                </a:solidFill>
                <a:latin typeface="Calibri" charset="0"/>
                <a:ea typeface="Calibri" charset="0"/>
                <a:cs typeface="Calibri" charset="0"/>
              </a:rPr>
            </a:br>
            <a:r>
              <a:rPr lang="en-US" sz="2200" dirty="0">
                <a:solidFill>
                  <a:schemeClr val="tx1"/>
                </a:solidFill>
                <a:latin typeface="Calibri" charset="0"/>
                <a:ea typeface="Calibri" charset="0"/>
                <a:cs typeface="Calibri" charset="0"/>
              </a:rPr>
              <a:t/>
            </a:r>
            <a:br>
              <a:rPr lang="en-US" sz="2200" dirty="0">
                <a:solidFill>
                  <a:schemeClr val="tx1"/>
                </a:solidFill>
                <a:latin typeface="Calibri" charset="0"/>
                <a:ea typeface="Calibri" charset="0"/>
                <a:cs typeface="Calibri" charset="0"/>
              </a:rPr>
            </a:br>
            <a:r>
              <a:rPr lang="en-US" sz="2200" dirty="0">
                <a:solidFill>
                  <a:schemeClr val="tx1"/>
                </a:solidFill>
                <a:latin typeface="Calibri" charset="0"/>
                <a:ea typeface="Calibri" charset="0"/>
                <a:cs typeface="Calibri" charset="0"/>
              </a:rPr>
              <a:t> </a:t>
            </a:r>
            <a:r>
              <a:rPr lang="en-US" sz="2200" dirty="0" smtClean="0">
                <a:solidFill>
                  <a:schemeClr val="tx1"/>
                </a:solidFill>
                <a:latin typeface="Calibri" charset="0"/>
                <a:ea typeface="Calibri" charset="0"/>
                <a:cs typeface="Calibri" charset="0"/>
              </a:rPr>
              <a:t>December 5, </a:t>
            </a:r>
            <a:r>
              <a:rPr lang="en-US" sz="2200" dirty="0">
                <a:solidFill>
                  <a:schemeClr val="tx1"/>
                </a:solidFill>
                <a:latin typeface="Calibri" charset="0"/>
                <a:ea typeface="Calibri" charset="0"/>
                <a:cs typeface="Calibri" charset="0"/>
              </a:rPr>
              <a:t>2017 </a:t>
            </a:r>
            <a:r>
              <a:rPr lang="en-US" sz="2200" b="1" dirty="0">
                <a:solidFill>
                  <a:schemeClr val="tx1"/>
                </a:solidFill>
                <a:latin typeface="Arial"/>
                <a:cs typeface="Arial"/>
              </a:rPr>
              <a:t/>
            </a:r>
            <a:br>
              <a:rPr lang="en-US" sz="2200" b="1" dirty="0">
                <a:solidFill>
                  <a:schemeClr val="tx1"/>
                </a:solidFill>
                <a:latin typeface="Arial"/>
                <a:cs typeface="Arial"/>
              </a:rPr>
            </a:br>
            <a:endParaRPr lang="en-US" sz="2200" b="1" dirty="0">
              <a:solidFill>
                <a:schemeClr val="tx1"/>
              </a:solidFill>
              <a:latin typeface="Arial"/>
              <a:cs typeface="Arial"/>
            </a:endParaRPr>
          </a:p>
        </p:txBody>
      </p:sp>
      <p:sp>
        <p:nvSpPr>
          <p:cNvPr id="4" name="TextBox 3"/>
          <p:cNvSpPr txBox="1"/>
          <p:nvPr/>
        </p:nvSpPr>
        <p:spPr>
          <a:xfrm>
            <a:off x="178937" y="2687322"/>
            <a:ext cx="863620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Arial"/>
                <a:ea typeface="+mn-ea"/>
                <a:cs typeface="Arial"/>
              </a:rPr>
              <a:t>Candace Nachman</a:t>
            </a:r>
            <a:r>
              <a:rPr kumimoji="0" lang="en-GB" sz="2400" b="1" i="0" u="none" strike="noStrike" kern="1200" cap="none" spc="0" normalizeH="0" baseline="30000" noProof="0" dirty="0" smtClean="0">
                <a:ln>
                  <a:noFill/>
                </a:ln>
                <a:solidFill>
                  <a:prstClr val="black"/>
                </a:solidFill>
                <a:effectLst/>
                <a:uLnTx/>
                <a:uFillTx/>
                <a:latin typeface="Arial"/>
                <a:ea typeface="+mn-ea"/>
                <a:cs typeface="Arial"/>
              </a:rPr>
              <a:t>1</a:t>
            </a:r>
            <a:r>
              <a:rPr kumimoji="0" lang="en-GB" sz="2400" b="1" i="0" u="none" strike="noStrike" kern="1200" cap="none" spc="0" normalizeH="0" baseline="0" noProof="0" dirty="0" smtClean="0">
                <a:ln>
                  <a:noFill/>
                </a:ln>
                <a:solidFill>
                  <a:prstClr val="black"/>
                </a:solidFill>
                <a:effectLst/>
                <a:uLnTx/>
                <a:uFillTx/>
                <a:latin typeface="Arial"/>
                <a:ea typeface="+mn-ea"/>
                <a:cs typeface="Arial"/>
              </a:rPr>
              <a:t> and Jacqueline Grebmeier</a:t>
            </a:r>
            <a:r>
              <a:rPr kumimoji="0" lang="en-GB" sz="2400" b="1" i="0" u="none" strike="noStrike" kern="1200" cap="none" spc="0" normalizeH="0" baseline="30000" noProof="0" dirty="0" smtClean="0">
                <a:ln>
                  <a:noFill/>
                </a:ln>
                <a:solidFill>
                  <a:prstClr val="black"/>
                </a:solidFill>
                <a:effectLst/>
                <a:uLnTx/>
                <a:uFillTx/>
                <a:latin typeface="Arial"/>
                <a:ea typeface="+mn-ea"/>
                <a:cs typeface="Arial"/>
              </a:rPr>
              <a:t>2</a:t>
            </a:r>
            <a:r>
              <a:rPr kumimoji="0" lang="en-GB" sz="2400" b="0" i="0" u="none" strike="noStrike" kern="1200" cap="none" spc="0" normalizeH="0" baseline="0" noProof="0" dirty="0" smtClean="0">
                <a:ln>
                  <a:noFill/>
                </a:ln>
                <a:solidFill>
                  <a:prstClr val="black"/>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30000" noProof="0" dirty="0" smtClean="0">
                <a:ln>
                  <a:noFill/>
                </a:ln>
                <a:solidFill>
                  <a:prstClr val="black"/>
                </a:solidFill>
                <a:effectLst/>
                <a:uLnTx/>
                <a:uFillTx/>
                <a:latin typeface="Arial"/>
                <a:ea typeface="+mn-ea"/>
                <a:cs typeface="Arial"/>
              </a:rPr>
              <a:t>1</a:t>
            </a:r>
            <a:r>
              <a:rPr kumimoji="0" lang="en-GB" sz="1800" b="0" i="0" u="none" strike="noStrike" kern="1200" cap="none" spc="0" normalizeH="0" baseline="0" noProof="0" dirty="0" smtClean="0">
                <a:ln>
                  <a:noFill/>
                </a:ln>
                <a:solidFill>
                  <a:prstClr val="black"/>
                </a:solidFill>
                <a:effectLst/>
                <a:uLnTx/>
                <a:uFillTx/>
                <a:latin typeface="Arial"/>
                <a:ea typeface="+mn-ea"/>
                <a:cs typeface="Arial"/>
              </a:rPr>
              <a:t>Arctic Liaison, NOAA Fisheries, Office of Policy, NOAA Headquarters,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Arial"/>
                <a:ea typeface="+mn-ea"/>
                <a:cs typeface="Arial"/>
              </a:rPr>
              <a:t>Silver Spring, Maryland 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30000" noProof="0" dirty="0" smtClean="0">
                <a:ln>
                  <a:noFill/>
                </a:ln>
                <a:solidFill>
                  <a:prstClr val="black"/>
                </a:solidFill>
                <a:effectLst/>
                <a:uLnTx/>
                <a:uFillTx/>
                <a:latin typeface="Arial"/>
                <a:ea typeface="+mn-ea"/>
                <a:cs typeface="Arial"/>
              </a:rPr>
              <a:t>2</a:t>
            </a:r>
            <a:r>
              <a:rPr kumimoji="0" lang="en-GB" sz="1800" b="0" i="0" u="none" strike="noStrike" kern="1200" cap="none" spc="0" normalizeH="0" baseline="0" noProof="0" dirty="0" smtClean="0">
                <a:ln>
                  <a:noFill/>
                </a:ln>
                <a:solidFill>
                  <a:prstClr val="black"/>
                </a:solidFill>
                <a:effectLst/>
                <a:uLnTx/>
                <a:uFillTx/>
                <a:latin typeface="Arial"/>
                <a:ea typeface="+mn-ea"/>
                <a:cs typeface="Arial"/>
              </a:rPr>
              <a:t>University </a:t>
            </a:r>
            <a:r>
              <a:rPr kumimoji="0" lang="en-GB" sz="1800" b="0" i="0" u="none" strike="noStrike" kern="1200" cap="none" spc="0" normalizeH="0" baseline="0" noProof="0" dirty="0">
                <a:ln>
                  <a:noFill/>
                </a:ln>
                <a:solidFill>
                  <a:prstClr val="black"/>
                </a:solidFill>
                <a:effectLst/>
                <a:uLnTx/>
                <a:uFillTx/>
                <a:latin typeface="Arial"/>
                <a:ea typeface="+mn-ea"/>
                <a:cs typeface="Arial"/>
              </a:rPr>
              <a:t>of </a:t>
            </a:r>
            <a:r>
              <a:rPr kumimoji="0" lang="en-GB" sz="1800" b="0" i="0" u="none" strike="noStrike" kern="1200" cap="none" spc="0" normalizeH="0" baseline="0" noProof="0" dirty="0" smtClean="0">
                <a:ln>
                  <a:noFill/>
                </a:ln>
                <a:solidFill>
                  <a:prstClr val="black"/>
                </a:solidFill>
                <a:effectLst/>
                <a:uLnTx/>
                <a:uFillTx/>
                <a:latin typeface="Arial"/>
                <a:ea typeface="+mn-ea"/>
                <a:cs typeface="Arial"/>
              </a:rPr>
              <a:t>Maryland </a:t>
            </a:r>
            <a:r>
              <a:rPr kumimoji="0" lang="en-GB" sz="1800" b="0" i="0" u="none" strike="noStrike" kern="1200" cap="none" spc="0" normalizeH="0" baseline="0" noProof="0" dirty="0" err="1" smtClean="0">
                <a:ln>
                  <a:noFill/>
                </a:ln>
                <a:solidFill>
                  <a:prstClr val="black"/>
                </a:solidFill>
                <a:effectLst/>
                <a:uLnTx/>
                <a:uFillTx/>
                <a:latin typeface="Arial"/>
                <a:ea typeface="+mn-ea"/>
                <a:cs typeface="Arial"/>
              </a:rPr>
              <a:t>Center</a:t>
            </a:r>
            <a:r>
              <a:rPr kumimoji="0" lang="en-GB" sz="1800" b="0" i="0" u="none" strike="noStrike" kern="1200" cap="none" spc="0" normalizeH="0" baseline="0" noProof="0" dirty="0" smtClean="0">
                <a:ln>
                  <a:noFill/>
                </a:ln>
                <a:solidFill>
                  <a:prstClr val="black"/>
                </a:solidFill>
                <a:effectLst/>
                <a:uLnTx/>
                <a:uFillTx/>
                <a:latin typeface="Arial"/>
                <a:ea typeface="+mn-ea"/>
                <a:cs typeface="Arial"/>
              </a:rPr>
              <a:t> for Environmental Science, </a:t>
            </a:r>
            <a:r>
              <a:rPr kumimoji="0" lang="en-GB" sz="1800" b="0" i="0" u="none" strike="noStrike" kern="1200" cap="none" spc="0" normalizeH="0" baseline="0" noProof="0" dirty="0">
                <a:ln>
                  <a:noFill/>
                </a:ln>
                <a:solidFill>
                  <a:prstClr val="black"/>
                </a:solidFill>
                <a:effectLst/>
                <a:uLnTx/>
                <a:uFillTx/>
                <a:latin typeface="Arial"/>
                <a:ea typeface="+mn-ea"/>
                <a:cs typeface="Arial"/>
              </a:rPr>
              <a:t>Chesapeake Biological Laboratory, </a:t>
            </a:r>
            <a:r>
              <a:rPr kumimoji="0" lang="en-GB" sz="1800" b="0" i="0" u="none" strike="noStrike" kern="1200" cap="none" spc="0" normalizeH="0" baseline="0" noProof="0" dirty="0" err="1" smtClean="0">
                <a:ln>
                  <a:noFill/>
                </a:ln>
                <a:solidFill>
                  <a:prstClr val="black"/>
                </a:solidFill>
                <a:effectLst/>
                <a:uLnTx/>
                <a:uFillTx/>
                <a:latin typeface="Arial"/>
                <a:ea typeface="+mn-ea"/>
                <a:cs typeface="Arial"/>
              </a:rPr>
              <a:t>Solomons</a:t>
            </a:r>
            <a:r>
              <a:rPr kumimoji="0" lang="en-GB" sz="1800" b="0" i="0" u="none" strike="noStrike" kern="1200" cap="none" spc="0" normalizeH="0" baseline="0" noProof="0" dirty="0" smtClean="0">
                <a:ln>
                  <a:noFill/>
                </a:ln>
                <a:solidFill>
                  <a:prstClr val="black"/>
                </a:solidFill>
                <a:effectLst/>
                <a:uLnTx/>
                <a:uFillTx/>
                <a:latin typeface="Arial"/>
                <a:ea typeface="+mn-ea"/>
                <a:cs typeface="Arial"/>
              </a:rPr>
              <a:t>, Maryland, USA </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5"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27" y="5865112"/>
            <a:ext cx="874744" cy="87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934734" y="6341562"/>
            <a:ext cx="400118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Calibri"/>
                <a:ea typeface="+mn-ea"/>
                <a:cs typeface="Calibri"/>
              </a:rPr>
              <a:t>http://</a:t>
            </a:r>
            <a:r>
              <a:rPr kumimoji="0" lang="en-US" sz="2200" b="1" i="0" u="none" strike="noStrike" kern="1200" cap="none" spc="0" normalizeH="0" baseline="0" noProof="0" dirty="0" err="1" smtClean="0">
                <a:ln>
                  <a:noFill/>
                </a:ln>
                <a:solidFill>
                  <a:prstClr val="black"/>
                </a:solidFill>
                <a:effectLst/>
                <a:uLnTx/>
                <a:uFillTx/>
                <a:latin typeface="Calibri"/>
                <a:ea typeface="+mn-ea"/>
                <a:cs typeface="Calibri"/>
              </a:rPr>
              <a:t>pag.arcticportal.org</a:t>
            </a:r>
            <a:endParaRPr kumimoji="0" lang="en-US" sz="2200" b="1" i="0" u="none" strike="noStrike" kern="1200" cap="none" spc="0" normalizeH="0" baseline="0" noProof="0" dirty="0">
              <a:ln>
                <a:noFill/>
              </a:ln>
              <a:solidFill>
                <a:prstClr val="black"/>
              </a:solidFill>
              <a:effectLst/>
              <a:uLnTx/>
              <a:uFillTx/>
              <a:latin typeface="Calibri"/>
              <a:ea typeface="+mn-ea"/>
              <a:cs typeface="Calibri"/>
            </a:endParaRPr>
          </a:p>
        </p:txBody>
      </p:sp>
      <p:pic>
        <p:nvPicPr>
          <p:cNvPr id="8" name="Picture 7" descr="DBO logo.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61809" y="5876500"/>
            <a:ext cx="1221178" cy="860498"/>
          </a:xfrm>
          <a:prstGeom prst="rect">
            <a:avLst/>
          </a:prstGeom>
        </p:spPr>
      </p:pic>
    </p:spTree>
    <p:extLst>
      <p:ext uri="{BB962C8B-B14F-4D97-AF65-F5344CB8AC3E}">
        <p14:creationId xmlns:p14="http://schemas.microsoft.com/office/powerpoint/2010/main" val="1853110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DBOFigure_SeaIceContours_Jan2016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357" y="888766"/>
            <a:ext cx="5457810" cy="5131034"/>
          </a:xfrm>
          <a:prstGeom prst="rect">
            <a:avLst/>
          </a:prstGeom>
        </p:spPr>
      </p:pic>
      <p:sp>
        <p:nvSpPr>
          <p:cNvPr id="113667" name="Text Box 6"/>
          <p:cNvSpPr txBox="1">
            <a:spLocks noChangeArrowheads="1"/>
          </p:cNvSpPr>
          <p:nvPr/>
        </p:nvSpPr>
        <p:spPr bwMode="auto">
          <a:xfrm>
            <a:off x="0" y="0"/>
            <a:ext cx="915511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Black" charset="0"/>
                <a:ea typeface="ＭＳ Ｐゴシック" charset="0"/>
              </a:rPr>
              <a:t>Linking Physics to Biology: </a:t>
            </a:r>
            <a:endParaRPr kumimoji="0" lang="en-US" sz="2400" b="0" i="0" u="none" strike="noStrike" kern="1200" cap="none" spc="0" normalizeH="0" baseline="0" noProof="0" dirty="0" smtClean="0">
              <a:ln>
                <a:noFill/>
              </a:ln>
              <a:solidFill>
                <a:srgbClr val="000000"/>
              </a:solidFill>
              <a:effectLst/>
              <a:uLnTx/>
              <a:uFillTx/>
              <a:latin typeface="Arial Black"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Black" charset="0"/>
                <a:ea typeface="ＭＳ Ｐゴシック" charset="0"/>
              </a:rPr>
              <a:t>the </a:t>
            </a:r>
            <a:r>
              <a:rPr kumimoji="0" lang="en-US" sz="2400" b="0" i="0" u="none" strike="noStrike" kern="1200" cap="none" spc="0" normalizeH="0" baseline="0" noProof="0" dirty="0">
                <a:ln>
                  <a:noFill/>
                </a:ln>
                <a:solidFill>
                  <a:srgbClr val="000000"/>
                </a:solidFill>
                <a:effectLst/>
                <a:uLnTx/>
                <a:uFillTx/>
                <a:latin typeface="Arial Black" charset="0"/>
                <a:ea typeface="ＭＳ Ｐゴシック" charset="0"/>
              </a:rPr>
              <a:t>Distributed Biological Observatory (DBO)</a:t>
            </a:r>
          </a:p>
        </p:txBody>
      </p:sp>
      <p:sp>
        <p:nvSpPr>
          <p:cNvPr id="113668" name="Text Box 25"/>
          <p:cNvSpPr txBox="1">
            <a:spLocks noChangeArrowheads="1"/>
          </p:cNvSpPr>
          <p:nvPr/>
        </p:nvSpPr>
        <p:spPr bwMode="auto">
          <a:xfrm>
            <a:off x="5343525" y="970061"/>
            <a:ext cx="3800475" cy="5078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228600" marR="0" lvl="0" indent="-228600" algn="l" defTabSz="914400" rtl="0" eaLnBrk="0" fontAlgn="base" latinLnBrk="0" hangingPunct="0">
              <a:lnSpc>
                <a:spcPct val="100000"/>
              </a:lnSpc>
              <a:spcBef>
                <a:spcPct val="0"/>
              </a:spcBef>
              <a:spcAft>
                <a:spcPct val="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Calibri" charset="0"/>
                <a:ea typeface="ＭＳ Ｐゴシック" charset="0"/>
              </a:rPr>
              <a:t>DBO sites (red boxes) are regional </a:t>
            </a:r>
            <a:r>
              <a:rPr kumimoji="0" lang="ja-JP" altLang="en-US" sz="1800" b="1" i="0" u="none" strike="noStrike" kern="1200" cap="none" spc="0" normalizeH="0" baseline="0" noProof="0" dirty="0">
                <a:ln>
                  <a:noFill/>
                </a:ln>
                <a:solidFill>
                  <a:prstClr val="black"/>
                </a:solidFill>
                <a:effectLst/>
                <a:uLnTx/>
                <a:uFillTx/>
                <a:latin typeface="Calibri" charset="0"/>
                <a:ea typeface="ＭＳ Ｐゴシック" charset="0"/>
              </a:rPr>
              <a:t>“</a:t>
            </a:r>
            <a:r>
              <a:rPr kumimoji="0" lang="en-US" altLang="ja-JP" sz="1800" b="1" i="0" u="none" strike="noStrike" kern="1200" cap="none" spc="0" normalizeH="0" baseline="0" noProof="0" dirty="0">
                <a:ln>
                  <a:noFill/>
                </a:ln>
                <a:solidFill>
                  <a:prstClr val="black"/>
                </a:solidFill>
                <a:effectLst/>
                <a:uLnTx/>
                <a:uFillTx/>
                <a:latin typeface="Calibri" charset="0"/>
                <a:ea typeface="ＭＳ Ｐゴシック" charset="0"/>
              </a:rPr>
              <a:t>hotspot</a:t>
            </a:r>
            <a:r>
              <a:rPr kumimoji="0" lang="ja-JP" altLang="en-US" sz="1800" b="1" i="0" u="none" strike="noStrike" kern="1200" cap="none" spc="0" normalizeH="0" baseline="0" noProof="0" dirty="0">
                <a:ln>
                  <a:noFill/>
                </a:ln>
                <a:solidFill>
                  <a:prstClr val="black"/>
                </a:solidFill>
                <a:effectLst/>
                <a:uLnTx/>
                <a:uFillTx/>
                <a:latin typeface="Calibri" charset="0"/>
                <a:ea typeface="ＭＳ Ｐゴシック" charset="0"/>
              </a:rPr>
              <a:t>”</a:t>
            </a:r>
            <a:r>
              <a:rPr kumimoji="0" lang="en-US" altLang="ja-JP" sz="1800" b="1" i="0" u="none" strike="noStrike" kern="1200" cap="none" spc="0" normalizeH="0" baseline="0" noProof="0" dirty="0">
                <a:ln>
                  <a:noFill/>
                </a:ln>
                <a:solidFill>
                  <a:prstClr val="black"/>
                </a:solidFill>
                <a:effectLst/>
                <a:uLnTx/>
                <a:uFillTx/>
                <a:latin typeface="Calibri" charset="0"/>
                <a:ea typeface="ＭＳ Ｐゴシック" charset="0"/>
              </a:rPr>
              <a:t> transect lines and stations located along a latitudinal gradient</a:t>
            </a:r>
          </a:p>
          <a:p>
            <a:pPr marL="228600" marR="0" lvl="0" indent="-228600" algn="l" defTabSz="914400" rtl="0" eaLnBrk="0" fontAlgn="base" latinLnBrk="0" hangingPunct="0">
              <a:lnSpc>
                <a:spcPct val="100000"/>
              </a:lnSpc>
              <a:spcBef>
                <a:spcPct val="0"/>
              </a:spcBef>
              <a:spcAft>
                <a:spcPct val="0"/>
              </a:spcAft>
              <a:buClrTx/>
              <a:buSzTx/>
              <a:buFont typeface="Arial" charset="0"/>
              <a:buChar char="•"/>
              <a:tabLst/>
              <a:defRPr/>
            </a:pPr>
            <a:endParaRPr kumimoji="0" lang="en-US" sz="1800" b="1" i="0" u="none" strike="noStrike" kern="1200" cap="none" spc="0" normalizeH="0" baseline="0" noProof="0" dirty="0">
              <a:ln>
                <a:noFill/>
              </a:ln>
              <a:solidFill>
                <a:prstClr val="black"/>
              </a:solidFill>
              <a:effectLst/>
              <a:uLnTx/>
              <a:uFillTx/>
              <a:latin typeface="Calibri" charset="0"/>
              <a:ea typeface="ＭＳ Ｐゴシック" charset="0"/>
            </a:endParaRPr>
          </a:p>
          <a:p>
            <a:pPr marL="228600" marR="0" lvl="0" indent="-228600" algn="l" defTabSz="914400" rtl="0" eaLnBrk="0" fontAlgn="base" latinLnBrk="0" hangingPunct="0">
              <a:lnSpc>
                <a:spcPct val="100000"/>
              </a:lnSpc>
              <a:spcBef>
                <a:spcPct val="0"/>
              </a:spcBef>
              <a:spcAft>
                <a:spcPct val="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Calibri" charset="0"/>
                <a:ea typeface="ＭＳ Ｐゴシック" charset="0"/>
              </a:rPr>
              <a:t>DBO sites are considered to exhibit high productivity, biodiversity, and overall rates of change</a:t>
            </a:r>
          </a:p>
          <a:p>
            <a:pPr marL="228600" marR="0" lvl="0" indent="-228600" algn="l" defTabSz="914400" rtl="0" eaLnBrk="0" fontAlgn="base" latinLnBrk="0" hangingPunct="0">
              <a:lnSpc>
                <a:spcPct val="100000"/>
              </a:lnSpc>
              <a:spcBef>
                <a:spcPct val="0"/>
              </a:spcBef>
              <a:spcAft>
                <a:spcPct val="0"/>
              </a:spcAft>
              <a:buClrTx/>
              <a:buSzTx/>
              <a:buFont typeface="Arial" charset="0"/>
              <a:buChar char="•"/>
              <a:tabLst/>
              <a:defRPr/>
            </a:pPr>
            <a:endParaRPr kumimoji="0" lang="en-US" sz="1800" b="1" i="0" u="none" strike="noStrike" kern="1200" cap="none" spc="0" normalizeH="0" baseline="0" noProof="0" dirty="0">
              <a:ln>
                <a:noFill/>
              </a:ln>
              <a:solidFill>
                <a:prstClr val="black"/>
              </a:solidFill>
              <a:effectLst/>
              <a:uLnTx/>
              <a:uFillTx/>
              <a:latin typeface="Calibri" charset="0"/>
              <a:ea typeface="ＭＳ Ｐゴシック" charset="0"/>
            </a:endParaRPr>
          </a:p>
          <a:p>
            <a:pPr marL="228600" marR="0" lvl="0" indent="-228600" algn="l" defTabSz="914400" rtl="0" eaLnBrk="0" fontAlgn="base" latinLnBrk="0" hangingPunct="0">
              <a:lnSpc>
                <a:spcPct val="100000"/>
              </a:lnSpc>
              <a:spcBef>
                <a:spcPct val="0"/>
              </a:spcBef>
              <a:spcAft>
                <a:spcPct val="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Calibri" charset="0"/>
                <a:ea typeface="ＭＳ Ｐゴシック" charset="0"/>
              </a:rPr>
              <a:t>DBO sites </a:t>
            </a:r>
            <a:r>
              <a:rPr kumimoji="0" lang="en-US" sz="1800" b="1" i="0" u="none" strike="noStrike" kern="1200" cap="none" spc="0" normalizeH="0" baseline="0" noProof="0" dirty="0" smtClean="0">
                <a:ln>
                  <a:noFill/>
                </a:ln>
                <a:solidFill>
                  <a:srgbClr val="000000"/>
                </a:solidFill>
                <a:effectLst/>
                <a:uLnTx/>
                <a:uFillTx/>
                <a:latin typeface="Calibri" charset="0"/>
                <a:ea typeface="ＭＳ Ｐゴシック" charset="0"/>
              </a:rPr>
              <a:t>serve </a:t>
            </a:r>
            <a:r>
              <a:rPr kumimoji="0" lang="en-US" sz="1800" b="1" i="0" u="none" strike="noStrike" kern="1200" cap="none" spc="0" normalizeH="0" baseline="0" noProof="0" dirty="0">
                <a:ln>
                  <a:noFill/>
                </a:ln>
                <a:solidFill>
                  <a:srgbClr val="000000"/>
                </a:solidFill>
                <a:effectLst/>
                <a:uLnTx/>
                <a:uFillTx/>
                <a:latin typeface="Calibri" charset="0"/>
                <a:ea typeface="ＭＳ Ｐゴシック" charset="0"/>
              </a:rPr>
              <a:t>as a change detection array </a:t>
            </a:r>
            <a:r>
              <a:rPr kumimoji="0" lang="en-US" sz="1800" b="1" i="0" u="none" strike="noStrike" kern="1200" cap="none" spc="0" normalizeH="0" baseline="0" noProof="0" dirty="0">
                <a:ln>
                  <a:noFill/>
                </a:ln>
                <a:solidFill>
                  <a:prstClr val="black"/>
                </a:solidFill>
                <a:effectLst/>
                <a:uLnTx/>
                <a:uFillTx/>
                <a:latin typeface="Calibri" charset="0"/>
                <a:ea typeface="ＭＳ Ｐゴシック" charset="0"/>
              </a:rPr>
              <a:t>for the identification and consistent monitoring of biophysical responses</a:t>
            </a:r>
          </a:p>
          <a:p>
            <a:pPr marL="228600" marR="0" lvl="0" indent="-228600" algn="l" defTabSz="914400" rtl="0" eaLnBrk="0" fontAlgn="base" latinLnBrk="0" hangingPunct="0">
              <a:lnSpc>
                <a:spcPct val="100000"/>
              </a:lnSpc>
              <a:spcBef>
                <a:spcPct val="0"/>
              </a:spcBef>
              <a:spcAft>
                <a:spcPct val="0"/>
              </a:spcAft>
              <a:buClrTx/>
              <a:buSzTx/>
              <a:buFont typeface="Arial" charset="0"/>
              <a:buChar char="•"/>
              <a:tabLst/>
              <a:defRPr/>
            </a:pPr>
            <a:endParaRPr kumimoji="0" lang="en-US" sz="1800" b="1" i="0" u="none" strike="noStrike" kern="1200" cap="none" spc="0" normalizeH="0" baseline="0" noProof="0" dirty="0">
              <a:ln>
                <a:noFill/>
              </a:ln>
              <a:solidFill>
                <a:prstClr val="black"/>
              </a:solidFill>
              <a:effectLst/>
              <a:uLnTx/>
              <a:uFillTx/>
              <a:latin typeface="Calibri" charset="0"/>
              <a:ea typeface="ＭＳ Ｐゴシック" charset="0"/>
            </a:endParaRPr>
          </a:p>
          <a:p>
            <a:pPr marL="228600" marR="0" lvl="0" indent="-228600" algn="l" defTabSz="914400" rtl="0" eaLnBrk="0" fontAlgn="base" latinLnBrk="0" hangingPunct="0">
              <a:lnSpc>
                <a:spcPct val="100000"/>
              </a:lnSpc>
              <a:spcBef>
                <a:spcPct val="0"/>
              </a:spcBef>
              <a:spcAft>
                <a:spcPct val="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Calibri" charset="0"/>
                <a:ea typeface="ＭＳ Ｐゴシック" charset="0"/>
              </a:rPr>
              <a:t>Sites occupied by national and international entities with shared data </a:t>
            </a:r>
            <a:r>
              <a:rPr kumimoji="0" lang="en-US" sz="1800" b="1" i="0" u="none" strike="noStrike" kern="1200" cap="none" spc="0" normalizeH="0" baseline="0" noProof="0" dirty="0" smtClean="0">
                <a:ln>
                  <a:noFill/>
                </a:ln>
                <a:solidFill>
                  <a:prstClr val="black"/>
                </a:solidFill>
                <a:effectLst/>
                <a:uLnTx/>
                <a:uFillTx/>
                <a:latin typeface="Calibri" charset="0"/>
                <a:ea typeface="ＭＳ Ｐゴシック" charset="0"/>
              </a:rPr>
              <a:t>plan</a:t>
            </a:r>
            <a:endParaRPr kumimoji="0" lang="en-US" sz="1800" b="1" i="0" u="none" strike="noStrike" kern="1200" cap="none" spc="0" normalizeH="0" baseline="0" noProof="0" dirty="0">
              <a:ln>
                <a:noFill/>
              </a:ln>
              <a:solidFill>
                <a:prstClr val="black"/>
              </a:solidFill>
              <a:effectLst/>
              <a:uLnTx/>
              <a:uFillTx/>
              <a:latin typeface="Calibri" charset="0"/>
              <a:ea typeface="ＭＳ Ｐゴシック" charset="0"/>
            </a:endParaRPr>
          </a:p>
        </p:txBody>
      </p:sp>
      <p:pic>
        <p:nvPicPr>
          <p:cNvPr id="113669" name="Picture 2" descr="US image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6172200"/>
            <a:ext cx="835025"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670" name="Picture 14" descr="200732919949pag-logo%2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00" y="6048375"/>
            <a:ext cx="809625"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671" name="Picture 4" descr="Korean flag.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65240" y="6150175"/>
            <a:ext cx="819150"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672" name="Picture 6" descr="Canada.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59904" y="6172200"/>
            <a:ext cx="822325"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673" name="Picture 7" descr="Russian.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61918" y="6172200"/>
            <a:ext cx="847725"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674" name="Picture 10" descr="China.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20173" y="6172200"/>
            <a:ext cx="1016000"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675" name="Picture 2" descr="Japan.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208169" y="6135887"/>
            <a:ext cx="838200" cy="55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689" name="Rectangle 4"/>
          <p:cNvSpPr>
            <a:spLocks noChangeArrowheads="1"/>
          </p:cNvSpPr>
          <p:nvPr/>
        </p:nvSpPr>
        <p:spPr bwMode="auto">
          <a:xfrm>
            <a:off x="2117725" y="5796844"/>
            <a:ext cx="3352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[updated  by Karen Frey from Grebmeier et al. 2010, EOS 91]</a:t>
            </a:r>
            <a:endParaRPr kumimoji="0" lang="en-US" sz="900" b="0" i="0" u="none" strike="noStrike" kern="1200" cap="none" spc="0" normalizeH="0" baseline="0" noProof="0" dirty="0">
              <a:ln>
                <a:noFill/>
              </a:ln>
              <a:solidFill>
                <a:srgbClr val="000000"/>
              </a:solidFill>
              <a:effectLst/>
              <a:uLnTx/>
              <a:uFillTx/>
              <a:latin typeface="Times" charset="0"/>
              <a:ea typeface="ＭＳ Ｐゴシック" charset="0"/>
              <a:cs typeface="ＭＳ Ｐゴシック" charset="0"/>
            </a:endParaRPr>
          </a:p>
        </p:txBody>
      </p:sp>
      <p:pic>
        <p:nvPicPr>
          <p:cNvPr id="113690" name="Picture 31" descr="IASC logo.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458200" y="6019800"/>
            <a:ext cx="520700" cy="766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887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579418501"/>
              </p:ext>
            </p:extLst>
          </p:nvPr>
        </p:nvGraphicFramePr>
        <p:xfrm>
          <a:off x="508000" y="438150"/>
          <a:ext cx="8128000" cy="6324600"/>
        </p:xfrm>
        <a:graphic>
          <a:graphicData uri="http://schemas.openxmlformats.org/presentationml/2006/ole">
            <mc:AlternateContent xmlns:mc="http://schemas.openxmlformats.org/markup-compatibility/2006">
              <mc:Choice xmlns:v="urn:schemas-microsoft-com:vml" Requires="v">
                <p:oleObj spid="_x0000_s1033" name="Document" r:id="rId4" imgW="8763000" imgH="6819900" progId="Word.Document.12">
                  <p:embed/>
                </p:oleObj>
              </mc:Choice>
              <mc:Fallback>
                <p:oleObj name="Document" r:id="rId4" imgW="8763000" imgH="6819900" progId="Word.Document.12">
                  <p:embed/>
                  <p:pic>
                    <p:nvPicPr>
                      <p:cNvPr id="7" name="Object 6"/>
                      <p:cNvPicPr/>
                      <p:nvPr/>
                    </p:nvPicPr>
                    <p:blipFill>
                      <a:blip r:embed="rId5"/>
                      <a:stretch>
                        <a:fillRect/>
                      </a:stretch>
                    </p:blipFill>
                    <p:spPr>
                      <a:xfrm>
                        <a:off x="508000" y="438150"/>
                        <a:ext cx="8128000" cy="6324600"/>
                      </a:xfrm>
                      <a:prstGeom prst="rect">
                        <a:avLst/>
                      </a:prstGeom>
                    </p:spPr>
                  </p:pic>
                </p:oleObj>
              </mc:Fallback>
            </mc:AlternateContent>
          </a:graphicData>
        </a:graphic>
      </p:graphicFrame>
      <p:sp>
        <p:nvSpPr>
          <p:cNvPr id="3" name="TextBox 2"/>
          <p:cNvSpPr txBox="1"/>
          <p:nvPr/>
        </p:nvSpPr>
        <p:spPr>
          <a:xfrm>
            <a:off x="0" y="-24049"/>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Calibri"/>
              </a:rPr>
              <a:t>2018 PAG and DBO Cruise Plan Table (11-27-17)</a:t>
            </a:r>
            <a:endParaRPr kumimoji="0" lang="en-US" sz="2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TextBox 3"/>
          <p:cNvSpPr txBox="1"/>
          <p:nvPr/>
        </p:nvSpPr>
        <p:spPr>
          <a:xfrm>
            <a:off x="133673" y="6044553"/>
            <a:ext cx="81707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 name="Rectangle 4"/>
          <p:cNvSpPr/>
          <p:nvPr/>
        </p:nvSpPr>
        <p:spPr>
          <a:xfrm>
            <a:off x="393700" y="1952265"/>
            <a:ext cx="8305800" cy="367391"/>
          </a:xfrm>
          <a:prstGeom prst="rect">
            <a:avLst/>
          </a:prstGeom>
          <a:noFill/>
          <a:ln w="38100">
            <a:solidFill>
              <a:srgbClr val="C31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6" name="Rectangle 5"/>
          <p:cNvSpPr/>
          <p:nvPr/>
        </p:nvSpPr>
        <p:spPr>
          <a:xfrm>
            <a:off x="393700" y="3929021"/>
            <a:ext cx="8305800" cy="782680"/>
          </a:xfrm>
          <a:prstGeom prst="rect">
            <a:avLst/>
          </a:prstGeom>
          <a:noFill/>
          <a:ln w="38100">
            <a:solidFill>
              <a:srgbClr val="C31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393700" y="2573252"/>
            <a:ext cx="8305800" cy="367391"/>
          </a:xfrm>
          <a:prstGeom prst="rect">
            <a:avLst/>
          </a:prstGeom>
          <a:noFill/>
          <a:ln w="38100">
            <a:solidFill>
              <a:srgbClr val="C31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29924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7839"/>
            <a:ext cx="9144000" cy="587757"/>
          </a:xfrm>
        </p:spPr>
        <p:txBody>
          <a:bodyPr>
            <a:normAutofit fontScale="90000"/>
          </a:bodyPr>
          <a:lstStyle/>
          <a:p>
            <a:r>
              <a:rPr kumimoji="1" lang="en-US" altLang="ja-JP" dirty="0" smtClean="0"/>
              <a:t>T/S</a:t>
            </a:r>
            <a:r>
              <a:rPr kumimoji="1" lang="ja-JP" altLang="en-US" dirty="0" smtClean="0"/>
              <a:t> </a:t>
            </a:r>
            <a:r>
              <a:rPr kumimoji="1" lang="en-US" altLang="ja-JP" dirty="0" err="1" smtClean="0"/>
              <a:t>Oshoro-Maru</a:t>
            </a:r>
            <a:r>
              <a:rPr kumimoji="1" lang="ja-JP" altLang="en-US" dirty="0" smtClean="0"/>
              <a:t> </a:t>
            </a:r>
            <a:r>
              <a:rPr kumimoji="1" lang="en-US" altLang="ja-JP" dirty="0" smtClean="0"/>
              <a:t>2018 </a:t>
            </a:r>
            <a:r>
              <a:rPr lang="ja-JP" altLang="ja-JP" dirty="0" smtClean="0"/>
              <a:t>(</a:t>
            </a:r>
            <a:r>
              <a:rPr lang="en-US" altLang="ja-JP" dirty="0" err="1" smtClean="0"/>
              <a:t>ArCS</a:t>
            </a:r>
            <a:r>
              <a:rPr lang="ja-JP" altLang="en-US" dirty="0" smtClean="0"/>
              <a:t> </a:t>
            </a:r>
            <a:r>
              <a:rPr lang="en-US" altLang="ja-JP" dirty="0" smtClean="0"/>
              <a:t>project)</a:t>
            </a:r>
            <a:endParaRPr kumimoji="1" lang="ja-JP" altLang="en-US" dirty="0"/>
          </a:p>
        </p:txBody>
      </p:sp>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l="3154" t="5828" r="4204" b="2903"/>
          <a:stretch/>
        </p:blipFill>
        <p:spPr>
          <a:xfrm>
            <a:off x="1537855" y="785608"/>
            <a:ext cx="5904831" cy="4110846"/>
          </a:xfrm>
          <a:prstGeom prst="rect">
            <a:avLst/>
          </a:prstGeom>
        </p:spPr>
      </p:pic>
      <p:sp>
        <p:nvSpPr>
          <p:cNvPr id="6" name="テキスト ボックス 5"/>
          <p:cNvSpPr txBox="1"/>
          <p:nvPr/>
        </p:nvSpPr>
        <p:spPr>
          <a:xfrm>
            <a:off x="512346" y="4896454"/>
            <a:ext cx="8521909" cy="1754326"/>
          </a:xfrm>
          <a:prstGeom prst="rect">
            <a:avLst/>
          </a:prstGeom>
          <a:solidFill>
            <a:srgbClr val="FFFFFF"/>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June </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29–July </a:t>
            </a:r>
            <a:r>
              <a:rPr kumimoji="0"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15, </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Dutch </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Harbor - Chukchi Sea</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 </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 Dutch Harbor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Chief Scientist: </a:t>
            </a:r>
            <a:r>
              <a:rPr kumimoji="0" lang="pl-PL" sz="1800" b="0" i="0" u="none" strike="noStrike" kern="1200" cap="none" spc="0" normalizeH="0" baseline="0" noProof="0" dirty="0">
                <a:ln>
                  <a:noFill/>
                </a:ln>
                <a:solidFill>
                  <a:prstClr val="black"/>
                </a:solidFill>
                <a:effectLst/>
                <a:uLnTx/>
                <a:uFillTx/>
                <a:latin typeface="Calibri"/>
                <a:ea typeface="+mn-ea"/>
                <a:cs typeface="+mn-cs"/>
              </a:rPr>
              <a:t>Toru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Hirawake</a:t>
            </a:r>
            <a:r>
              <a:rPr kumimoji="0" lang="pl-PL" sz="1800" b="0" i="0" u="none" strike="noStrike" kern="1200" cap="none" spc="0" normalizeH="0" baseline="0" noProof="0" dirty="0">
                <a:ln>
                  <a:noFill/>
                </a:ln>
                <a:solidFill>
                  <a:prstClr val="black"/>
                </a:solidFill>
                <a:effectLst/>
                <a:uLnTx/>
                <a:uFillTx/>
                <a:latin typeface="Calibri"/>
                <a:ea typeface="+mn-ea"/>
                <a:cs typeface="+mn-cs"/>
              </a:rPr>
              <a:t> </a:t>
            </a:r>
            <a:r>
              <a:rPr kumimoji="0" lang="pl-PL" sz="1800" b="0" i="0" u="sng" strike="noStrike" kern="1200" cap="none" spc="0" normalizeH="0" baseline="0" noProof="0" dirty="0" err="1">
                <a:ln>
                  <a:noFill/>
                </a:ln>
                <a:solidFill>
                  <a:prstClr val="black"/>
                </a:solidFill>
                <a:effectLst/>
                <a:uLnTx/>
                <a:uFillTx/>
                <a:latin typeface="Calibri"/>
                <a:ea typeface="+mn-ea"/>
                <a:cs typeface="+mn-cs"/>
              </a:rPr>
              <a:t>hirawake@salmon.fish.hokudai.ac.jp</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Objectives: (1) To reveal mechanism and processes of high primary production in the Northern Bering and Southern Chukchi Seas and impact on higher trophic levels. To investigate pollutant materials in biology and sediments.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https://</a:t>
            </a:r>
            <a:r>
              <a:rPr kumimoji="0"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www.arcs-pro.jp</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/en/project/collaborated/06.html</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3806982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749"/>
            <a:ext cx="8229600" cy="676014"/>
          </a:xfrm>
        </p:spPr>
        <p:txBody>
          <a:bodyPr/>
          <a:lstStyle/>
          <a:p>
            <a:pPr algn="ctr"/>
            <a:r>
              <a:rPr lang="en-US" dirty="0" smtClean="0"/>
              <a:t>2017 Survey Recap</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443057457"/>
              </p:ext>
            </p:extLst>
          </p:nvPr>
        </p:nvGraphicFramePr>
        <p:xfrm>
          <a:off x="152400" y="911167"/>
          <a:ext cx="8915400" cy="534831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tblGrid>
              <a:tr h="540555">
                <a:tc>
                  <a:txBody>
                    <a:bodyPr/>
                    <a:lstStyle/>
                    <a:p>
                      <a:pPr algn="ctr"/>
                      <a:r>
                        <a:rPr lang="en-US" dirty="0" smtClean="0"/>
                        <a:t>Vessel Name</a:t>
                      </a:r>
                      <a:endParaRPr lang="en-US" dirty="0"/>
                    </a:p>
                  </a:txBody>
                  <a:tcPr/>
                </a:tc>
                <a:tc>
                  <a:txBody>
                    <a:bodyPr/>
                    <a:lstStyle/>
                    <a:p>
                      <a:pPr algn="ctr"/>
                      <a:r>
                        <a:rPr lang="en-US" baseline="0" dirty="0" smtClean="0"/>
                        <a:t>NOAA office</a:t>
                      </a:r>
                      <a:endParaRPr lang="en-US" dirty="0"/>
                    </a:p>
                  </a:txBody>
                  <a:tcPr/>
                </a:tc>
                <a:tc>
                  <a:txBody>
                    <a:bodyPr/>
                    <a:lstStyle/>
                    <a:p>
                      <a:pPr algn="ctr"/>
                      <a:r>
                        <a:rPr lang="en-US" dirty="0" smtClean="0"/>
                        <a:t>General Location</a:t>
                      </a:r>
                      <a:endParaRPr lang="en-US" dirty="0"/>
                    </a:p>
                  </a:txBody>
                  <a:tcPr/>
                </a:tc>
                <a:tc>
                  <a:txBody>
                    <a:bodyPr/>
                    <a:lstStyle/>
                    <a:p>
                      <a:pPr algn="ctr"/>
                      <a:r>
                        <a:rPr lang="en-US" dirty="0" smtClean="0"/>
                        <a:t>Dates</a:t>
                      </a:r>
                      <a:endParaRPr lang="en-US" dirty="0"/>
                    </a:p>
                  </a:txBody>
                  <a:tcPr/>
                </a:tc>
                <a:tc>
                  <a:txBody>
                    <a:bodyPr/>
                    <a:lstStyle/>
                    <a:p>
                      <a:pPr algn="ctr"/>
                      <a:r>
                        <a:rPr lang="en-US" dirty="0" smtClean="0"/>
                        <a:t>Purpose</a:t>
                      </a:r>
                      <a:endParaRPr lang="en-US" dirty="0"/>
                    </a:p>
                  </a:txBody>
                  <a:tcPr/>
                </a:tc>
                <a:extLst>
                  <a:ext uri="{0D108BD9-81ED-4DB2-BD59-A6C34878D82A}">
                    <a16:rowId xmlns:a16="http://schemas.microsoft.com/office/drawing/2014/main" xmlns="" val="10000"/>
                  </a:ext>
                </a:extLst>
              </a:tr>
              <a:tr h="1488117">
                <a:tc>
                  <a:txBody>
                    <a:bodyPr/>
                    <a:lstStyle/>
                    <a:p>
                      <a:r>
                        <a:rPr lang="en-US" dirty="0" smtClean="0"/>
                        <a:t>USCG Cutter</a:t>
                      </a:r>
                      <a:r>
                        <a:rPr lang="en-US" baseline="0" dirty="0" smtClean="0"/>
                        <a:t> Healy</a:t>
                      </a:r>
                      <a:endParaRPr lang="en-US" dirty="0"/>
                    </a:p>
                  </a:txBody>
                  <a:tcPr/>
                </a:tc>
                <a:tc>
                  <a:txBody>
                    <a:bodyPr/>
                    <a:lstStyle/>
                    <a:p>
                      <a:r>
                        <a:rPr lang="en-US" dirty="0" smtClean="0"/>
                        <a:t>Oceanic and Atmospheric Research (OAR)</a:t>
                      </a:r>
                      <a:endParaRPr lang="en-US" dirty="0"/>
                    </a:p>
                  </a:txBody>
                  <a:tcPr/>
                </a:tc>
                <a:tc>
                  <a:txBody>
                    <a:bodyPr/>
                    <a:lstStyle/>
                    <a:p>
                      <a:r>
                        <a:rPr lang="en-US" dirty="0" smtClean="0"/>
                        <a:t>Bering and Chukchi Seas</a:t>
                      </a:r>
                      <a:endParaRPr lang="en-US" dirty="0"/>
                    </a:p>
                  </a:txBody>
                  <a:tcPr/>
                </a:tc>
                <a:tc>
                  <a:txBody>
                    <a:bodyPr/>
                    <a:lstStyle/>
                    <a:p>
                      <a:r>
                        <a:rPr lang="en-US" dirty="0" smtClean="0"/>
                        <a:t>Aug 26 – Sept 15</a:t>
                      </a:r>
                      <a:endParaRPr lang="en-US" dirty="0"/>
                    </a:p>
                  </a:txBody>
                  <a:tcPr/>
                </a:tc>
                <a:tc>
                  <a:txBody>
                    <a:bodyPr/>
                    <a:lstStyle/>
                    <a:p>
                      <a:r>
                        <a:rPr lang="en-US" dirty="0" smtClean="0"/>
                        <a:t>Distributed Biological Observatory (DBO)</a:t>
                      </a:r>
                      <a:endParaRPr lang="en-US" dirty="0"/>
                    </a:p>
                  </a:txBody>
                  <a:tcPr/>
                </a:tc>
                <a:extLst>
                  <a:ext uri="{0D108BD9-81ED-4DB2-BD59-A6C34878D82A}">
                    <a16:rowId xmlns:a16="http://schemas.microsoft.com/office/drawing/2014/main" xmlns="" val="10002"/>
                  </a:ext>
                </a:extLst>
              </a:tr>
              <a:tr h="1831529">
                <a:tc>
                  <a:txBody>
                    <a:bodyPr/>
                    <a:lstStyle/>
                    <a:p>
                      <a:r>
                        <a:rPr lang="en-US" dirty="0" smtClean="0"/>
                        <a:t>FV Alaska Knight &amp; FV </a:t>
                      </a:r>
                      <a:r>
                        <a:rPr lang="en-US" dirty="0" err="1" smtClean="0"/>
                        <a:t>Vesteraalen</a:t>
                      </a:r>
                      <a:endParaRPr lang="en-US" dirty="0"/>
                    </a:p>
                  </a:txBody>
                  <a:tcPr/>
                </a:tc>
                <a:tc>
                  <a:txBody>
                    <a:bodyPr/>
                    <a:lstStyle/>
                    <a:p>
                      <a:r>
                        <a:rPr lang="en-US" dirty="0" smtClean="0"/>
                        <a:t>National</a:t>
                      </a:r>
                      <a:r>
                        <a:rPr lang="en-US" baseline="0" dirty="0" smtClean="0"/>
                        <a:t> Marine Fisheries Service (NMFS)</a:t>
                      </a:r>
                      <a:endParaRPr lang="en-US" dirty="0"/>
                    </a:p>
                  </a:txBody>
                  <a:tcPr/>
                </a:tc>
                <a:tc>
                  <a:txBody>
                    <a:bodyPr/>
                    <a:lstStyle/>
                    <a:p>
                      <a:r>
                        <a:rPr lang="en-US" dirty="0" smtClean="0"/>
                        <a:t>Northeastern Bering Sea</a:t>
                      </a:r>
                      <a:endParaRPr lang="en-US" dirty="0"/>
                    </a:p>
                  </a:txBody>
                  <a:tcPr/>
                </a:tc>
                <a:tc>
                  <a:txBody>
                    <a:bodyPr/>
                    <a:lstStyle/>
                    <a:p>
                      <a:r>
                        <a:rPr lang="en-US" dirty="0" smtClean="0"/>
                        <a:t>Early Aug – Early Sept</a:t>
                      </a:r>
                      <a:endParaRPr lang="en-US" dirty="0"/>
                    </a:p>
                  </a:txBody>
                  <a:tcPr/>
                </a:tc>
                <a:tc>
                  <a:txBody>
                    <a:bodyPr/>
                    <a:lstStyle/>
                    <a:p>
                      <a:r>
                        <a:rPr lang="en-US" dirty="0" smtClean="0"/>
                        <a:t>Loss of Sea Ice Project: Survey of bottom-dwelling</a:t>
                      </a:r>
                      <a:r>
                        <a:rPr lang="en-US" baseline="0" dirty="0" smtClean="0"/>
                        <a:t> fish, crabs &amp; invertebrates</a:t>
                      </a:r>
                      <a:endParaRPr lang="en-US" dirty="0"/>
                    </a:p>
                  </a:txBody>
                  <a:tcPr/>
                </a:tc>
                <a:extLst>
                  <a:ext uri="{0D108BD9-81ED-4DB2-BD59-A6C34878D82A}">
                    <a16:rowId xmlns:a16="http://schemas.microsoft.com/office/drawing/2014/main" xmlns="" val="10003"/>
                  </a:ext>
                </a:extLst>
              </a:tr>
              <a:tr h="1488117">
                <a:tc>
                  <a:txBody>
                    <a:bodyPr/>
                    <a:lstStyle/>
                    <a:p>
                      <a:r>
                        <a:rPr lang="en-US" dirty="0" smtClean="0"/>
                        <a:t>N/A</a:t>
                      </a:r>
                      <a:endParaRPr lang="en-US" dirty="0"/>
                    </a:p>
                  </a:txBody>
                  <a:tcPr/>
                </a:tc>
                <a:tc>
                  <a:txBody>
                    <a:bodyPr/>
                    <a:lstStyle/>
                    <a:p>
                      <a:r>
                        <a:rPr lang="en-US" dirty="0" smtClean="0"/>
                        <a:t>OAR</a:t>
                      </a:r>
                      <a:endParaRPr lang="en-US" dirty="0"/>
                    </a:p>
                  </a:txBody>
                  <a:tcPr/>
                </a:tc>
                <a:tc>
                  <a:txBody>
                    <a:bodyPr/>
                    <a:lstStyle/>
                    <a:p>
                      <a:r>
                        <a:rPr lang="en-US" dirty="0" smtClean="0"/>
                        <a:t>Bering Strait northward through the Chukchi Sea</a:t>
                      </a:r>
                      <a:endParaRPr lang="en-US" dirty="0"/>
                    </a:p>
                  </a:txBody>
                  <a:tcPr/>
                </a:tc>
                <a:tc>
                  <a:txBody>
                    <a:bodyPr/>
                    <a:lstStyle/>
                    <a:p>
                      <a:r>
                        <a:rPr lang="en-US" dirty="0" smtClean="0"/>
                        <a:t>July 10 – Oct</a:t>
                      </a:r>
                      <a:r>
                        <a:rPr lang="en-US" baseline="0" dirty="0" smtClean="0"/>
                        <a:t> 2</a:t>
                      </a:r>
                      <a:endParaRPr lang="en-US" dirty="0"/>
                    </a:p>
                  </a:txBody>
                  <a:tcPr/>
                </a:tc>
                <a:tc>
                  <a:txBody>
                    <a:bodyPr/>
                    <a:lstStyle/>
                    <a:p>
                      <a:r>
                        <a:rPr lang="en-US" dirty="0" smtClean="0"/>
                        <a:t>Autonomous Surface Vehicle</a:t>
                      </a:r>
                      <a:r>
                        <a:rPr lang="en-US" baseline="0" dirty="0" smtClean="0"/>
                        <a:t> deployments (i.e., </a:t>
                      </a:r>
                      <a:r>
                        <a:rPr lang="en-US" dirty="0" err="1" smtClean="0"/>
                        <a:t>Saildrone</a:t>
                      </a:r>
                      <a:r>
                        <a:rPr lang="en-US" dirty="0" smtClean="0"/>
                        <a:t> project)</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76109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552" y="376106"/>
            <a:ext cx="8686800" cy="1143000"/>
          </a:xfrm>
        </p:spPr>
        <p:txBody>
          <a:bodyPr>
            <a:normAutofit fontScale="90000"/>
          </a:bodyPr>
          <a:lstStyle/>
          <a:p>
            <a:r>
              <a:rPr lang="en-US" altLang="ja-JP" dirty="0"/>
              <a:t>T/S</a:t>
            </a:r>
            <a:r>
              <a:rPr lang="ja-JP" altLang="en-US" dirty="0"/>
              <a:t> </a:t>
            </a:r>
            <a:r>
              <a:rPr lang="en-US" altLang="ja-JP" dirty="0" err="1"/>
              <a:t>Oshoro-Maru</a:t>
            </a:r>
            <a:r>
              <a:rPr lang="ja-JP" altLang="en-US" dirty="0"/>
              <a:t> </a:t>
            </a:r>
            <a:r>
              <a:rPr lang="en-US" altLang="ja-JP" dirty="0" smtClean="0"/>
              <a:t>2017 </a:t>
            </a:r>
            <a:br>
              <a:rPr lang="en-US" altLang="ja-JP" dirty="0" smtClean="0"/>
            </a:br>
            <a:r>
              <a:rPr lang="ja-JP" altLang="ja-JP" dirty="0" smtClean="0"/>
              <a:t>(</a:t>
            </a:r>
            <a:r>
              <a:rPr lang="en-US" altLang="ja-JP" dirty="0" err="1"/>
              <a:t>ArCS</a:t>
            </a:r>
            <a:r>
              <a:rPr lang="ja-JP" altLang="en-US" dirty="0"/>
              <a:t> </a:t>
            </a:r>
            <a:r>
              <a:rPr lang="en-US" altLang="ja-JP" dirty="0"/>
              <a:t>project)</a:t>
            </a:r>
            <a:endParaRPr kumimoji="1" lang="ja-JP" altLang="en-US" dirty="0"/>
          </a:p>
        </p:txBody>
      </p:sp>
      <p:sp>
        <p:nvSpPr>
          <p:cNvPr id="3" name="正方形/長方形 2"/>
          <p:cNvSpPr/>
          <p:nvPr/>
        </p:nvSpPr>
        <p:spPr>
          <a:xfrm>
            <a:off x="123907" y="1999295"/>
            <a:ext cx="9020093" cy="34163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tab pos="6272213" algn="l"/>
              </a:tabLst>
              <a:defRPr/>
            </a:pPr>
            <a:r>
              <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CTD, DO, Salinity	A. </a:t>
            </a:r>
            <a:r>
              <a:rPr kumimoji="0" lang="en-US" altLang="ja-JP" sz="24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34" charset="-128"/>
                <a:cs typeface="+mn-cs"/>
              </a:rPr>
              <a:t>Ooki</a:t>
            </a:r>
            <a:r>
              <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 and H. Ueno</a:t>
            </a:r>
          </a:p>
          <a:p>
            <a:pPr marL="285750" marR="0" lvl="0" indent="-285750" algn="l" defTabSz="914400" rtl="0" eaLnBrk="1" fontAlgn="auto" latinLnBrk="0" hangingPunct="1">
              <a:lnSpc>
                <a:spcPct val="100000"/>
              </a:lnSpc>
              <a:spcBef>
                <a:spcPts val="0"/>
              </a:spcBef>
              <a:spcAft>
                <a:spcPts val="0"/>
              </a:spcAft>
              <a:buClrTx/>
              <a:buSzTx/>
              <a:buFont typeface="Arial"/>
              <a:buChar char="•"/>
              <a:tabLst>
                <a:tab pos="6272213" algn="l"/>
              </a:tabLst>
              <a:defRPr/>
            </a:pPr>
            <a:r>
              <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Optical properties and primary productivity	T. Hirawake</a:t>
            </a:r>
          </a:p>
          <a:p>
            <a:pPr marL="285750" marR="0" lvl="0" indent="-285750" algn="l" defTabSz="914400" rtl="0" eaLnBrk="1" fontAlgn="auto" latinLnBrk="0" hangingPunct="1">
              <a:lnSpc>
                <a:spcPct val="100000"/>
              </a:lnSpc>
              <a:spcBef>
                <a:spcPts val="0"/>
              </a:spcBef>
              <a:spcAft>
                <a:spcPts val="0"/>
              </a:spcAft>
              <a:buClrTx/>
              <a:buSzTx/>
              <a:buFont typeface="Arial"/>
              <a:buChar char="•"/>
              <a:tabLst>
                <a:tab pos="6272213" algn="l"/>
              </a:tabLst>
              <a:defRPr/>
            </a:pPr>
            <a:r>
              <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Biogeochemistry of iodine and organic gases	A. </a:t>
            </a:r>
            <a:r>
              <a:rPr kumimoji="0" lang="en-US" altLang="ja-JP" sz="24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34" charset="-128"/>
                <a:cs typeface="+mn-cs"/>
              </a:rPr>
              <a:t>Ooki</a:t>
            </a:r>
            <a:endPar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tab pos="6272213" algn="l"/>
              </a:tabLst>
              <a:defRPr/>
            </a:pPr>
            <a:r>
              <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Mooring recovery/re-deployment	M. </a:t>
            </a:r>
            <a:r>
              <a:rPr kumimoji="0" lang="en-US" altLang="ja-JP" sz="24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34" charset="-128"/>
                <a:cs typeface="+mn-cs"/>
              </a:rPr>
              <a:t>Sampei</a:t>
            </a:r>
            <a:endPar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tab pos="6272213" algn="l"/>
              </a:tabLst>
              <a:defRPr/>
            </a:pPr>
            <a:r>
              <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Benthic Ecology	M. </a:t>
            </a:r>
            <a:r>
              <a:rPr kumimoji="0" lang="en-US" altLang="ja-JP" sz="24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34" charset="-128"/>
                <a:cs typeface="+mn-cs"/>
              </a:rPr>
              <a:t>Nakaoka</a:t>
            </a:r>
            <a:endPar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tab pos="6272213" algn="l"/>
              </a:tabLst>
              <a:defRPr/>
            </a:pPr>
            <a:r>
              <a:rPr kumimoji="0" lang="en-US" altLang="ja-JP" sz="24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34" charset="-128"/>
                <a:cs typeface="+mn-cs"/>
              </a:rPr>
              <a:t>Ichtyoplankton</a:t>
            </a:r>
            <a:r>
              <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 Survey	O. Yamamura</a:t>
            </a:r>
          </a:p>
          <a:p>
            <a:pPr marL="285750" marR="0" lvl="0" indent="-285750" algn="l" defTabSz="914400" rtl="0" eaLnBrk="1" fontAlgn="auto" latinLnBrk="0" hangingPunct="1">
              <a:lnSpc>
                <a:spcPct val="100000"/>
              </a:lnSpc>
              <a:spcBef>
                <a:spcPts val="0"/>
              </a:spcBef>
              <a:spcAft>
                <a:spcPts val="0"/>
              </a:spcAft>
              <a:buClrTx/>
              <a:buSzTx/>
              <a:buFont typeface="Arial"/>
              <a:buChar char="•"/>
              <a:tabLst>
                <a:tab pos="6272213" algn="l"/>
              </a:tabLst>
              <a:defRPr/>
            </a:pPr>
            <a:r>
              <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Marine mammal sighting survey	Y. </a:t>
            </a:r>
            <a:r>
              <a:rPr kumimoji="0" lang="en-US" altLang="ja-JP" sz="24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34" charset="-128"/>
                <a:cs typeface="+mn-cs"/>
              </a:rPr>
              <a:t>Mitani</a:t>
            </a:r>
            <a:endPar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tab pos="6272213" algn="l"/>
              </a:tabLst>
              <a:defRPr/>
            </a:pPr>
            <a:r>
              <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Plankton	A. Yamaguchi</a:t>
            </a:r>
          </a:p>
          <a:p>
            <a:pPr marL="285750" marR="0" lvl="0" indent="-285750" algn="l" defTabSz="914400" rtl="0" eaLnBrk="1" fontAlgn="auto" latinLnBrk="0" hangingPunct="1">
              <a:lnSpc>
                <a:spcPct val="100000"/>
              </a:lnSpc>
              <a:spcBef>
                <a:spcPts val="0"/>
              </a:spcBef>
              <a:spcAft>
                <a:spcPts val="0"/>
              </a:spcAft>
              <a:buClrTx/>
              <a:buSzTx/>
              <a:buFont typeface="Arial"/>
              <a:buChar char="•"/>
              <a:tabLst>
                <a:tab pos="6272213" algn="l"/>
              </a:tabLst>
              <a:defRPr/>
            </a:pPr>
            <a:r>
              <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Seabirds	B. </a:t>
            </a:r>
            <a:r>
              <a:rPr kumimoji="0" lang="en-US" altLang="ja-JP" sz="24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34" charset="-128"/>
                <a:cs typeface="+mn-cs"/>
              </a:rPr>
              <a:t>Nishizawa</a:t>
            </a:r>
            <a:endParaRPr kumimoji="0"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endParaRPr>
          </a:p>
        </p:txBody>
      </p:sp>
      <p:sp>
        <p:nvSpPr>
          <p:cNvPr id="4" name="テキスト ボックス 3"/>
          <p:cNvSpPr txBox="1"/>
          <p:nvPr/>
        </p:nvSpPr>
        <p:spPr>
          <a:xfrm>
            <a:off x="123907" y="5718005"/>
            <a:ext cx="90200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Data will be shared</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800" b="0" i="0" u="none" strike="noStrike" kern="1200" cap="none" spc="0" normalizeH="0" baseline="0" noProof="0" dirty="0" smtClean="0">
                <a:ln>
                  <a:noFill/>
                </a:ln>
                <a:solidFill>
                  <a:prstClr val="black"/>
                </a:solidFill>
                <a:effectLst/>
                <a:uLnTx/>
                <a:uFillTx/>
                <a:latin typeface="Calibri"/>
                <a:ea typeface="+mn-ea"/>
                <a:cs typeface="+mn-cs"/>
              </a:rPr>
              <a:t>two years later at </a:t>
            </a:r>
            <a:r>
              <a:rPr kumimoji="0"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hlinkClick r:id="rId2"/>
              </a:rPr>
              <a:t>https</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hlinkClick r:id="rId2"/>
              </a:rPr>
              <a:t>://ads.nipr.ac.jp</a:t>
            </a:r>
            <a:r>
              <a:rPr kumimoji="0"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hlinkClick r:id="rId2"/>
              </a:rPr>
              <a:t>/</a:t>
            </a:r>
            <a:r>
              <a:rPr kumimoji="0"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Preliminary report is available. Please contact to Dr. Atsushi </a:t>
            </a:r>
            <a:r>
              <a:rPr kumimoji="0" lang="en-US" altLang="ja-JP" sz="18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34" charset="-128"/>
                <a:cs typeface="+mn-cs"/>
              </a:rPr>
              <a:t>Ooki</a:t>
            </a:r>
            <a:r>
              <a:rPr kumimoji="0"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 (</a:t>
            </a:r>
            <a:r>
              <a:rPr kumimoji="0" lang="en-US" altLang="ja-JP" sz="18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34" charset="-128"/>
                <a:cs typeface="+mn-cs"/>
              </a:rPr>
              <a:t>ooki@fish.hokudai.ac.jp</a:t>
            </a:r>
            <a:r>
              <a:rPr kumimoji="0"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a:t>
            </a: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8901" y="81612"/>
            <a:ext cx="1543050" cy="11334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23"/>
          <p:cNvSpPr txBox="1"/>
          <p:nvPr/>
        </p:nvSpPr>
        <p:spPr>
          <a:xfrm>
            <a:off x="8014995" y="1195098"/>
            <a:ext cx="885825" cy="2000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00" cap="none" spc="0" normalizeH="0" baseline="0" noProof="0">
                <a:ln>
                  <a:noFill/>
                </a:ln>
                <a:solidFill>
                  <a:prstClr val="black"/>
                </a:solidFill>
                <a:effectLst/>
                <a:uLnTx/>
                <a:uFillTx/>
                <a:latin typeface="Calibri"/>
                <a:ea typeface="ＭＳ 明朝" charset="-128"/>
                <a:cs typeface="Times New Roman" charset="0"/>
              </a:rPr>
              <a:t>Oshoro-maru</a:t>
            </a:r>
            <a:endParaRPr kumimoji="0" lang="en-US" sz="1050" b="0" i="0" u="none" strike="noStrike" kern="100" cap="none" spc="0" normalizeH="0" baseline="0" noProof="0" dirty="0">
              <a:ln>
                <a:noFill/>
              </a:ln>
              <a:solidFill>
                <a:prstClr val="black"/>
              </a:solidFill>
              <a:effectLst/>
              <a:uLnTx/>
              <a:uFillTx/>
              <a:latin typeface="Calibri"/>
              <a:ea typeface="ＭＳ 明朝" charset="-128"/>
              <a:cs typeface="Times New Roman" charset="0"/>
            </a:endParaRPr>
          </a:p>
        </p:txBody>
      </p:sp>
      <p:pic>
        <p:nvPicPr>
          <p:cNvPr id="7" name="図 24" descr="C:\Users\淳之\Desktop\北大ロゴ.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0552" y="81612"/>
            <a:ext cx="1126184" cy="113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372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6764" y="-7468"/>
            <a:ext cx="846723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Canada’s </a:t>
            </a: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Three Oceans (</a:t>
            </a:r>
            <a:r>
              <a:rPr kumimoji="0" lang="en-US" sz="2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C30) and the D</a:t>
            </a:r>
            <a:r>
              <a:rPr kumimoji="0" lang="en-U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BO: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CCGS Sir Wilfrid Laurier</a:t>
            </a:r>
            <a:r>
              <a:rPr kumimoji="0" lang="en-U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July 10-24, 2018</a:t>
            </a:r>
            <a:endPar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 name="TextBox 7"/>
          <p:cNvSpPr txBox="1"/>
          <p:nvPr/>
        </p:nvSpPr>
        <p:spPr>
          <a:xfrm>
            <a:off x="2462545" y="5312335"/>
            <a:ext cx="6671931" cy="155427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Seawater temperature and salinity; velocity measurements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Nutrients, chlorophyll, carbon products, CDOM</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Phytoplankton, zooplankton and </a:t>
            </a:r>
            <a:r>
              <a:rPr kumimoji="0" lang="en-US" sz="1900" b="0"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macrobenthic</a:t>
            </a:r>
            <a:r>
              <a:rPr kumimoji="0" lang="en-US" sz="19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abundance, biomass, community structure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Marine mammal and seabird surveys</a:t>
            </a:r>
            <a:endParaRPr kumimoji="0" lang="en-US" sz="1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 name="TextBox 8"/>
          <p:cNvSpPr txBox="1"/>
          <p:nvPr/>
        </p:nvSpPr>
        <p:spPr>
          <a:xfrm>
            <a:off x="2493476" y="5028283"/>
            <a:ext cx="233121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DBO data collections</a:t>
            </a:r>
            <a:endParaRPr kumimoji="0" lang="en-US" sz="19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18" name="Picture 14" descr="200732919949pag-logo%2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59164" y="82731"/>
            <a:ext cx="676764" cy="6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1601" y="823529"/>
            <a:ext cx="899263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Focus: sampling along latitudinal transect lines developed </a:t>
            </a:r>
            <a:r>
              <a:rPr kumimoji="0" lang="en-US" sz="1800" b="1" i="0" u="none" strike="noStrike" kern="1200" cap="none" spc="0" normalizeH="0" baseline="0" noProof="0" dirty="0" smtClean="0">
                <a:ln>
                  <a:noFill/>
                </a:ln>
                <a:solidFill>
                  <a:prstClr val="black"/>
                </a:solidFill>
                <a:effectLst/>
                <a:uLnTx/>
                <a:uFillTx/>
                <a:latin typeface="Calibri" charset="0"/>
                <a:ea typeface="+mn-ea"/>
                <a:cs typeface="+mn-cs"/>
              </a:rPr>
              <a:t>as a “change detection array” for consistent monitoring of biophysical responses to changing environmental conditions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9" name="Picture 28" descr="NSF.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4415" y="6131988"/>
            <a:ext cx="798653" cy="798653"/>
          </a:xfrm>
          <a:prstGeom prst="rect">
            <a:avLst/>
          </a:prstGeom>
        </p:spPr>
      </p:pic>
      <p:pic>
        <p:nvPicPr>
          <p:cNvPr id="30" name="Picture 4" descr="http://www.gulfwatchalaska.org/wp-content/uploads/2013/10/noaa_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33847" y="6235665"/>
            <a:ext cx="755212" cy="596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3460822942"/>
              </p:ext>
            </p:extLst>
          </p:nvPr>
        </p:nvGraphicFramePr>
        <p:xfrm>
          <a:off x="4795287" y="1600308"/>
          <a:ext cx="4262988" cy="3333642"/>
        </p:xfrm>
        <a:graphic>
          <a:graphicData uri="http://schemas.openxmlformats.org/drawingml/2006/table">
            <a:tbl>
              <a:tblPr/>
              <a:tblGrid>
                <a:gridCol w="637323">
                  <a:extLst>
                    <a:ext uri="{9D8B030D-6E8A-4147-A177-3AD203B41FA5}">
                      <a16:colId xmlns:a16="http://schemas.microsoft.com/office/drawing/2014/main" xmlns="" val="20000"/>
                    </a:ext>
                  </a:extLst>
                </a:gridCol>
                <a:gridCol w="1359624">
                  <a:extLst>
                    <a:ext uri="{9D8B030D-6E8A-4147-A177-3AD203B41FA5}">
                      <a16:colId xmlns:a16="http://schemas.microsoft.com/office/drawing/2014/main" xmlns="" val="20001"/>
                    </a:ext>
                  </a:extLst>
                </a:gridCol>
                <a:gridCol w="487199">
                  <a:extLst>
                    <a:ext uri="{9D8B030D-6E8A-4147-A177-3AD203B41FA5}">
                      <a16:colId xmlns:a16="http://schemas.microsoft.com/office/drawing/2014/main" xmlns="" val="20002"/>
                    </a:ext>
                  </a:extLst>
                </a:gridCol>
                <a:gridCol w="838435">
                  <a:extLst>
                    <a:ext uri="{9D8B030D-6E8A-4147-A177-3AD203B41FA5}">
                      <a16:colId xmlns:a16="http://schemas.microsoft.com/office/drawing/2014/main" xmlns="" val="20003"/>
                    </a:ext>
                  </a:extLst>
                </a:gridCol>
                <a:gridCol w="940407">
                  <a:extLst>
                    <a:ext uri="{9D8B030D-6E8A-4147-A177-3AD203B41FA5}">
                      <a16:colId xmlns:a16="http://schemas.microsoft.com/office/drawing/2014/main" xmlns="" val="20004"/>
                    </a:ext>
                  </a:extLst>
                </a:gridCol>
              </a:tblGrid>
              <a:tr h="934845">
                <a:tc>
                  <a:txBody>
                    <a:bodyPr/>
                    <a:lstStyle/>
                    <a:p>
                      <a:pPr algn="ctr" fontAlgn="b"/>
                      <a:r>
                        <a:rPr lang="en-US" sz="1400" b="1" i="0" u="none" strike="noStrike" dirty="0">
                          <a:solidFill>
                            <a:srgbClr val="000000"/>
                          </a:solidFill>
                          <a:effectLst/>
                          <a:latin typeface="Calibri"/>
                        </a:rPr>
                        <a:t>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effectLst/>
                          <a:latin typeface="Calibri"/>
                        </a:rPr>
                        <a:t>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a:solidFill>
                            <a:srgbClr val="000000"/>
                          </a:solidFill>
                          <a:effectLst/>
                          <a:latin typeface="Calibri"/>
                        </a:rPr>
                        <a:t>DBO 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a:solidFill>
                            <a:srgbClr val="000000"/>
                          </a:solidFill>
                          <a:effectLst/>
                          <a:latin typeface="Calibri"/>
                        </a:rPr>
                        <a:t>Distance from Shore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a:solidFill>
                            <a:srgbClr val="000000"/>
                          </a:solidFill>
                          <a:effectLst/>
                          <a:latin typeface="Calibri"/>
                        </a:rPr>
                        <a:t>Time within 12 nm of shore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685371">
                <a:tc>
                  <a:txBody>
                    <a:bodyPr/>
                    <a:lstStyle/>
                    <a:p>
                      <a:pPr algn="ctr" fontAlgn="b"/>
                      <a:r>
                        <a:rPr lang="en-US" sz="1400" b="0" i="0" u="none" strike="noStrike">
                          <a:solidFill>
                            <a:srgbClr val="000000"/>
                          </a:solidFill>
                          <a:effectLst/>
                          <a:latin typeface="Calibri"/>
                        </a:rPr>
                        <a:t>14-Jul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south St Lawrence Island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2685">
                <a:tc>
                  <a:txBody>
                    <a:bodyPr/>
                    <a:lstStyle/>
                    <a:p>
                      <a:pPr algn="ctr" fontAlgn="b"/>
                      <a:r>
                        <a:rPr lang="en-US" sz="1400" b="0" i="0" u="none" strike="noStrike">
                          <a:solidFill>
                            <a:srgbClr val="000000"/>
                          </a:solidFill>
                          <a:effectLst/>
                          <a:latin typeface="Calibri"/>
                        </a:rPr>
                        <a:t>15-Jul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Chirikov Basin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2685">
                <a:tc>
                  <a:txBody>
                    <a:bodyPr/>
                    <a:lstStyle/>
                    <a:p>
                      <a:pPr algn="ctr" fontAlgn="b"/>
                      <a:r>
                        <a:rPr lang="en-US" sz="1400" b="0" i="0" u="none" strike="noStrike">
                          <a:solidFill>
                            <a:srgbClr val="000000"/>
                          </a:solidFill>
                          <a:effectLst/>
                          <a:latin typeface="Calibri"/>
                        </a:rPr>
                        <a:t>17-Jul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SE Chukchi Sea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 nm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 hrs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85371">
                <a:tc>
                  <a:txBody>
                    <a:bodyPr/>
                    <a:lstStyle/>
                    <a:p>
                      <a:pPr algn="ctr" fontAlgn="b"/>
                      <a:r>
                        <a:rPr lang="en-US" sz="1400" b="0" i="0" u="none" strike="noStrike">
                          <a:solidFill>
                            <a:srgbClr val="000000"/>
                          </a:solidFill>
                          <a:effectLst/>
                          <a:latin typeface="Calibri"/>
                        </a:rPr>
                        <a:t>19-Jul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NE Chukchi Sea off Wainwright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30 nm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2685">
                <a:tc>
                  <a:txBody>
                    <a:bodyPr/>
                    <a:lstStyle/>
                    <a:p>
                      <a:pPr algn="ctr" fontAlgn="b"/>
                      <a:r>
                        <a:rPr lang="en-US" sz="1400" b="0" i="0" u="none" strike="noStrike" dirty="0">
                          <a:solidFill>
                            <a:srgbClr val="000000"/>
                          </a:solidFill>
                          <a:effectLst/>
                          <a:latin typeface="Calibri"/>
                        </a:rPr>
                        <a:t>20-Jul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Off Barrow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 nm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 </a:t>
                      </a:r>
                      <a:r>
                        <a:rPr lang="en-US" sz="1400" b="0" i="0" u="none" strike="noStrike" dirty="0" err="1">
                          <a:solidFill>
                            <a:srgbClr val="000000"/>
                          </a:solidFill>
                          <a:effectLst/>
                          <a:latin typeface="Calibri"/>
                        </a:rPr>
                        <a:t>hrs</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169562" y="5220643"/>
            <a:ext cx="214432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solidFill>
                <a:effectLst/>
                <a:uLnTx/>
                <a:uFillTx/>
                <a:latin typeface="Calibri"/>
                <a:ea typeface="+mn-ea"/>
                <a:cs typeface="+mn-cs"/>
              </a:rPr>
              <a:t>Contacts: </a:t>
            </a:r>
            <a:r>
              <a:rPr kumimoji="0" lang="en-US" sz="1600" b="0" i="0" u="none" strike="noStrike" kern="1200" cap="none" spc="0" normalizeH="0" baseline="0" noProof="0" dirty="0" err="1" smtClean="0">
                <a:ln>
                  <a:noFill/>
                </a:ln>
                <a:solidFill>
                  <a:prstClr val="black"/>
                </a:solidFill>
                <a:effectLst/>
                <a:uLnTx/>
                <a:uFillTx/>
                <a:latin typeface="Calibri"/>
                <a:ea typeface="+mn-ea"/>
                <a:cs typeface="+mn-cs"/>
              </a:rPr>
              <a:t>Svein</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smtClean="0">
                <a:ln>
                  <a:noFill/>
                </a:ln>
                <a:solidFill>
                  <a:prstClr val="black"/>
                </a:solidFill>
                <a:effectLst/>
                <a:uLnTx/>
                <a:uFillTx/>
                <a:latin typeface="Calibri"/>
                <a:ea typeface="+mn-ea"/>
                <a:cs typeface="+mn-cs"/>
              </a:rPr>
              <a:t>Vagle</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600" b="0" i="0" u="sng" strike="noStrike" kern="1200" cap="none" spc="0" normalizeH="0" baseline="0" noProof="0" dirty="0">
                <a:ln>
                  <a:noFill/>
                </a:ln>
                <a:solidFill>
                  <a:prstClr val="black"/>
                </a:solidFill>
                <a:effectLst/>
                <a:uLnTx/>
                <a:uFillTx/>
                <a:latin typeface="Calibri"/>
                <a:ea typeface="+mn-ea"/>
                <a:cs typeface="+mn-cs"/>
                <a:hlinkClick r:id="rId5"/>
              </a:rPr>
              <a:t>Svein.Vagle@dfo-mpo.gc.ca</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Jackie </a:t>
            </a:r>
            <a:r>
              <a:rPr kumimoji="0" lang="en-US" sz="1600" b="0" i="0" u="none" strike="noStrike" kern="1200" cap="none" spc="0" normalizeH="0" baseline="0" noProof="0" dirty="0" err="1" smtClean="0">
                <a:ln>
                  <a:noFill/>
                </a:ln>
                <a:solidFill>
                  <a:prstClr val="black"/>
                </a:solidFill>
                <a:effectLst/>
                <a:uLnTx/>
                <a:uFillTx/>
                <a:latin typeface="Calibri"/>
                <a:ea typeface="+mn-ea"/>
                <a:cs typeface="+mn-cs"/>
              </a:rPr>
              <a:t>Grebmeier</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black"/>
                </a:solidFill>
                <a:effectLst/>
                <a:uLnTx/>
                <a:uFillTx/>
                <a:latin typeface="Calibri"/>
                <a:ea typeface="+mn-ea"/>
                <a:cs typeface="+mn-cs"/>
                <a:hlinkClick r:id="rId6"/>
              </a:rPr>
              <a:t>jgrebmei@umces.edu</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1" name="Picture 6" descr="fws_col(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32500" y="6289257"/>
            <a:ext cx="403428" cy="48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51838" y="1488001"/>
            <a:ext cx="4668508" cy="3631060"/>
            <a:chOff x="248939" y="1539259"/>
            <a:chExt cx="4138613" cy="3218920"/>
          </a:xfrm>
        </p:grpSpPr>
        <p:pic>
          <p:nvPicPr>
            <p:cNvPr id="32" name="Picture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8939" y="1539259"/>
              <a:ext cx="4138613" cy="3218920"/>
            </a:xfrm>
            <a:prstGeom prst="rect">
              <a:avLst/>
            </a:prstGeom>
          </p:spPr>
        </p:pic>
        <p:pic>
          <p:nvPicPr>
            <p:cNvPr id="33" name="Picture 32" descr="US images.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69172" y="2298019"/>
              <a:ext cx="483924" cy="3291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33" descr="Canada.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09514" y="2291559"/>
              <a:ext cx="483664" cy="3218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35" name="Picture 34" descr="DBO logo.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1838" y="100565"/>
            <a:ext cx="1025996" cy="722964"/>
          </a:xfrm>
          <a:prstGeom prst="rect">
            <a:avLst/>
          </a:prstGeom>
        </p:spPr>
      </p:pic>
    </p:spTree>
    <p:extLst>
      <p:ext uri="{BB962C8B-B14F-4D97-AF65-F5344CB8AC3E}">
        <p14:creationId xmlns:p14="http://schemas.microsoft.com/office/powerpoint/2010/main" val="1139684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81" y="5524499"/>
            <a:ext cx="2177143" cy="1333501"/>
          </a:xfrm>
          <a:prstGeom prst="rect">
            <a:avLst/>
          </a:prstGeom>
        </p:spPr>
      </p:pic>
      <p:pic>
        <p:nvPicPr>
          <p:cNvPr id="2" name="Picture 1"/>
          <p:cNvPicPr/>
          <p:nvPr/>
        </p:nvPicPr>
        <p:blipFill>
          <a:blip r:embed="rId3" cstate="email">
            <a:extLst>
              <a:ext uri="{28A0092B-C50C-407E-A947-70E740481C1C}">
                <a14:useLocalDpi xmlns:a14="http://schemas.microsoft.com/office/drawing/2010/main"/>
              </a:ext>
            </a:extLst>
          </a:blip>
          <a:stretch>
            <a:fillRect/>
          </a:stretch>
        </p:blipFill>
        <p:spPr>
          <a:xfrm rot="16200000">
            <a:off x="-575386" y="3089076"/>
            <a:ext cx="2888900" cy="1688443"/>
          </a:xfrm>
          <a:prstGeom prst="rect">
            <a:avLst/>
          </a:prstGeom>
        </p:spPr>
      </p:pic>
      <p:pic>
        <p:nvPicPr>
          <p:cNvPr id="3" name="Picture 2"/>
          <p:cNvPicPr/>
          <p:nvPr/>
        </p:nvPicPr>
        <p:blipFill>
          <a:blip r:embed="rId4" cstate="email">
            <a:extLst>
              <a:ext uri="{28A0092B-C50C-407E-A947-70E740481C1C}">
                <a14:useLocalDpi xmlns:a14="http://schemas.microsoft.com/office/drawing/2010/main"/>
              </a:ext>
            </a:extLst>
          </a:blip>
          <a:stretch>
            <a:fillRect/>
          </a:stretch>
        </p:blipFill>
        <p:spPr>
          <a:xfrm rot="16200000">
            <a:off x="-270385" y="3315310"/>
            <a:ext cx="1431200" cy="847698"/>
          </a:xfrm>
          <a:prstGeom prst="rect">
            <a:avLst/>
          </a:prstGeom>
        </p:spPr>
      </p:pic>
      <p:pic>
        <p:nvPicPr>
          <p:cNvPr id="4" name="Picture 3"/>
          <p:cNvPicPr/>
          <p:nvPr/>
        </p:nvPicPr>
        <p:blipFill>
          <a:blip r:embed="rId5" cstate="email">
            <a:extLst>
              <a:ext uri="{28A0092B-C50C-407E-A947-70E740481C1C}">
                <a14:useLocalDpi xmlns:a14="http://schemas.microsoft.com/office/drawing/2010/main"/>
              </a:ext>
            </a:extLst>
          </a:blip>
          <a:stretch>
            <a:fillRect/>
          </a:stretch>
        </p:blipFill>
        <p:spPr>
          <a:xfrm>
            <a:off x="4170930" y="514726"/>
            <a:ext cx="2007103" cy="1637525"/>
          </a:xfrm>
          <a:prstGeom prst="rect">
            <a:avLst/>
          </a:prstGeom>
        </p:spPr>
      </p:pic>
      <p:pic>
        <p:nvPicPr>
          <p:cNvPr id="5" name="Picture 4"/>
          <p:cNvPicPr/>
          <p:nvPr/>
        </p:nvPicPr>
        <p:blipFill>
          <a:blip r:embed="rId6" cstate="email">
            <a:extLst>
              <a:ext uri="{28A0092B-C50C-407E-A947-70E740481C1C}">
                <a14:useLocalDpi xmlns:a14="http://schemas.microsoft.com/office/drawing/2010/main"/>
              </a:ext>
            </a:extLst>
          </a:blip>
          <a:stretch>
            <a:fillRect/>
          </a:stretch>
        </p:blipFill>
        <p:spPr>
          <a:xfrm>
            <a:off x="1904101" y="3058650"/>
            <a:ext cx="1815096" cy="1286740"/>
          </a:xfrm>
          <a:prstGeom prst="rect">
            <a:avLst/>
          </a:prstGeom>
        </p:spPr>
      </p:pic>
      <p:pic>
        <p:nvPicPr>
          <p:cNvPr id="6" name="Picture 5"/>
          <p:cNvPicPr/>
          <p:nvPr/>
        </p:nvPicPr>
        <p:blipFill>
          <a:blip r:embed="rId7" cstate="email">
            <a:extLst>
              <a:ext uri="{28A0092B-C50C-407E-A947-70E740481C1C}">
                <a14:useLocalDpi xmlns:a14="http://schemas.microsoft.com/office/drawing/2010/main"/>
              </a:ext>
            </a:extLst>
          </a:blip>
          <a:stretch>
            <a:fillRect/>
          </a:stretch>
        </p:blipFill>
        <p:spPr>
          <a:xfrm rot="5400000">
            <a:off x="2025089" y="919856"/>
            <a:ext cx="2414245" cy="1533899"/>
          </a:xfrm>
          <a:prstGeom prst="rect">
            <a:avLst/>
          </a:prstGeom>
        </p:spPr>
      </p:pic>
      <p:pic>
        <p:nvPicPr>
          <p:cNvPr id="7" name="Picture 6"/>
          <p:cNvPicPr/>
          <p:nvPr/>
        </p:nvPicPr>
        <p:blipFill>
          <a:blip r:embed="rId8" cstate="email">
            <a:extLst>
              <a:ext uri="{28A0092B-C50C-407E-A947-70E740481C1C}">
                <a14:useLocalDpi xmlns:a14="http://schemas.microsoft.com/office/drawing/2010/main"/>
              </a:ext>
            </a:extLst>
          </a:blip>
          <a:stretch>
            <a:fillRect/>
          </a:stretch>
        </p:blipFill>
        <p:spPr>
          <a:xfrm>
            <a:off x="19752" y="455736"/>
            <a:ext cx="2308281" cy="2033111"/>
          </a:xfrm>
          <a:prstGeom prst="rect">
            <a:avLst/>
          </a:prstGeom>
        </p:spPr>
      </p:pic>
      <p:pic>
        <p:nvPicPr>
          <p:cNvPr id="8" name="Picture 7"/>
          <p:cNvPicPr/>
          <p:nvPr/>
        </p:nvPicPr>
        <p:blipFill rotWithShape="1">
          <a:blip r:embed="rId9" cstate="email">
            <a:extLst>
              <a:ext uri="{28A0092B-C50C-407E-A947-70E740481C1C}">
                <a14:useLocalDpi xmlns:a14="http://schemas.microsoft.com/office/drawing/2010/main"/>
              </a:ext>
            </a:extLst>
          </a:blip>
          <a:srcRect/>
          <a:stretch/>
        </p:blipFill>
        <p:spPr>
          <a:xfrm>
            <a:off x="2347654" y="4504512"/>
            <a:ext cx="1996088" cy="2346632"/>
          </a:xfrm>
          <a:prstGeom prst="rect">
            <a:avLst/>
          </a:prstGeom>
        </p:spPr>
      </p:pic>
      <p:pic>
        <p:nvPicPr>
          <p:cNvPr id="9" name="Pictur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49802" y="455940"/>
            <a:ext cx="2710543" cy="2032907"/>
          </a:xfrm>
          <a:prstGeom prst="rect">
            <a:avLst/>
          </a:prstGeom>
        </p:spPr>
      </p:pic>
      <p:sp>
        <p:nvSpPr>
          <p:cNvPr id="11" name="TextBox 10"/>
          <p:cNvSpPr txBox="1"/>
          <p:nvPr/>
        </p:nvSpPr>
        <p:spPr>
          <a:xfrm>
            <a:off x="45499" y="392251"/>
            <a:ext cx="1317172" cy="30008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CTD/Rosette</a:t>
            </a:r>
          </a:p>
        </p:txBody>
      </p:sp>
      <p:sp>
        <p:nvSpPr>
          <p:cNvPr id="12" name="TextBox 11"/>
          <p:cNvSpPr txBox="1"/>
          <p:nvPr/>
        </p:nvSpPr>
        <p:spPr>
          <a:xfrm>
            <a:off x="2789773" y="38989"/>
            <a:ext cx="659674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100" b="1" i="0" u="none" strike="noStrike" kern="1200" cap="none" spc="0" normalizeH="0" baseline="0" noProof="0" dirty="0">
                <a:ln>
                  <a:noFill/>
                </a:ln>
                <a:solidFill>
                  <a:prstClr val="black"/>
                </a:solidFill>
                <a:effectLst/>
                <a:uLnTx/>
                <a:uFillTx/>
                <a:latin typeface="Calibri"/>
                <a:ea typeface="+mn-ea"/>
                <a:cs typeface="+mn-cs"/>
              </a:rPr>
              <a:t>DBO Transect (July 14-July 22, 2017)</a:t>
            </a:r>
          </a:p>
        </p:txBody>
      </p:sp>
      <p:sp>
        <p:nvSpPr>
          <p:cNvPr id="13" name="TextBox 12"/>
          <p:cNvSpPr txBox="1"/>
          <p:nvPr/>
        </p:nvSpPr>
        <p:spPr>
          <a:xfrm>
            <a:off x="2536013" y="440278"/>
            <a:ext cx="1317172" cy="30008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Bongo nets</a:t>
            </a:r>
          </a:p>
        </p:txBody>
      </p:sp>
      <p:sp>
        <p:nvSpPr>
          <p:cNvPr id="14" name="TextBox 13"/>
          <p:cNvSpPr txBox="1"/>
          <p:nvPr/>
        </p:nvSpPr>
        <p:spPr>
          <a:xfrm>
            <a:off x="6447665" y="486566"/>
            <a:ext cx="2000894" cy="30008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Laboratory filtrations</a:t>
            </a:r>
          </a:p>
        </p:txBody>
      </p:sp>
      <p:sp>
        <p:nvSpPr>
          <p:cNvPr id="15" name="TextBox 14"/>
          <p:cNvSpPr txBox="1"/>
          <p:nvPr/>
        </p:nvSpPr>
        <p:spPr>
          <a:xfrm>
            <a:off x="4004306" y="485939"/>
            <a:ext cx="2168582" cy="30008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Incubation experiments</a:t>
            </a:r>
          </a:p>
        </p:txBody>
      </p:sp>
      <p:sp>
        <p:nvSpPr>
          <p:cNvPr id="16" name="TextBox 15"/>
          <p:cNvSpPr txBox="1"/>
          <p:nvPr/>
        </p:nvSpPr>
        <p:spPr>
          <a:xfrm>
            <a:off x="0" y="5391354"/>
            <a:ext cx="1647231" cy="30008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Bird observations</a:t>
            </a:r>
          </a:p>
        </p:txBody>
      </p:sp>
      <p:sp>
        <p:nvSpPr>
          <p:cNvPr id="17" name="TextBox 16"/>
          <p:cNvSpPr txBox="1"/>
          <p:nvPr/>
        </p:nvSpPr>
        <p:spPr>
          <a:xfrm>
            <a:off x="2963203" y="3092621"/>
            <a:ext cx="755994" cy="30008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C-OPS</a:t>
            </a:r>
          </a:p>
        </p:txBody>
      </p:sp>
      <p:sp>
        <p:nvSpPr>
          <p:cNvPr id="18" name="TextBox 17"/>
          <p:cNvSpPr txBox="1"/>
          <p:nvPr/>
        </p:nvSpPr>
        <p:spPr>
          <a:xfrm>
            <a:off x="2372413" y="4497475"/>
            <a:ext cx="1490122" cy="30008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vanVeen</a:t>
            </a:r>
            <a:r>
              <a:rPr kumimoji="0" lang="en-CA"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grabs</a:t>
            </a:r>
          </a:p>
        </p:txBody>
      </p:sp>
      <p:sp>
        <p:nvSpPr>
          <p:cNvPr id="19" name="TextBox 18"/>
          <p:cNvSpPr txBox="1"/>
          <p:nvPr/>
        </p:nvSpPr>
        <p:spPr>
          <a:xfrm>
            <a:off x="-17764" y="2515728"/>
            <a:ext cx="1521633" cy="5078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 the side 150kHz ADCP</a:t>
            </a:r>
          </a:p>
        </p:txBody>
      </p:sp>
      <p:sp>
        <p:nvSpPr>
          <p:cNvPr id="20" name="TextBox 19"/>
          <p:cNvSpPr txBox="1"/>
          <p:nvPr/>
        </p:nvSpPr>
        <p:spPr>
          <a:xfrm>
            <a:off x="4757184" y="2303909"/>
            <a:ext cx="4288315"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Calibri"/>
                <a:ea typeface="+mn-ea"/>
                <a:cs typeface="+mn-cs"/>
              </a:rPr>
              <a:t>Science: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62 CTD stations. 45 of these with Rosette </a:t>
            </a:r>
            <a:r>
              <a:rPr kumimoji="0" lang="en-C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sampling</a:t>
            </a:r>
            <a:endPar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 Bongo net </a:t>
            </a:r>
            <a:r>
              <a:rPr kumimoji="0" lang="en-C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hauls</a:t>
            </a:r>
            <a:endPar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 deployments of 150 kHz </a:t>
            </a:r>
            <a:r>
              <a:rPr kumimoji="0" lang="en-C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ADCP</a:t>
            </a:r>
            <a:endPar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 Benthic sampling stations with up to 5 </a:t>
            </a:r>
            <a:r>
              <a:rPr kumimoji="0" lang="en-CA"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vanVeen</a:t>
            </a: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grabs at each </a:t>
            </a:r>
            <a:r>
              <a:rPr kumimoji="0" lang="en-C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station\</a:t>
            </a:r>
            <a:endPar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 Benthic Video-camera </a:t>
            </a:r>
            <a:r>
              <a:rPr kumimoji="0" lang="en-C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recordings</a:t>
            </a:r>
            <a:endPar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stations where water was collected for methane and nitrous oxide </a:t>
            </a:r>
            <a:r>
              <a:rPr kumimoji="0" lang="en-C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analysis</a:t>
            </a:r>
            <a:endPar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stations were sampled for apparent optical </a:t>
            </a:r>
            <a:r>
              <a:rPr kumimoji="0" lang="en-C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properties</a:t>
            </a:r>
            <a:endPar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stations were used for primary productivity incubation </a:t>
            </a:r>
            <a:r>
              <a:rPr kumimoji="0" lang="en-C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experiments</a:t>
            </a:r>
            <a:endPar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Bird </a:t>
            </a:r>
            <a:r>
              <a:rPr kumimoji="0" lang="en-C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observations</a:t>
            </a:r>
            <a:endPar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Meteorological and position data from ship sensors</a:t>
            </a:r>
          </a:p>
        </p:txBody>
      </p:sp>
    </p:spTree>
    <p:extLst>
      <p:ext uri="{BB962C8B-B14F-4D97-AF65-F5344CB8AC3E}">
        <p14:creationId xmlns:p14="http://schemas.microsoft.com/office/powerpoint/2010/main" val="2075664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921265"/>
            <a:ext cx="3925426" cy="3033284"/>
          </a:xfrm>
          <a:prstGeom prst="rect">
            <a:avLst/>
          </a:prstGeom>
        </p:spPr>
      </p:pic>
      <p:sp>
        <p:nvSpPr>
          <p:cNvPr id="10" name="TextBox 9"/>
          <p:cNvSpPr txBox="1"/>
          <p:nvPr/>
        </p:nvSpPr>
        <p:spPr>
          <a:xfrm>
            <a:off x="4572000" y="4006716"/>
            <a:ext cx="4382626"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Highest % total organic carbon content in silt &amp; clay regions in lower current areas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High silt &amp; clay in DBO1, offshore DBO3 sites, DBO4.4, and western half of DBO5</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High TOC and silt/clay coincident with higher benthic biomass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Lowest silt &amp; clay content in sandy area of DBO 2 (</a:t>
            </a:r>
            <a:r>
              <a:rPr kumimoji="0" lang="en-US" sz="1800" b="0" i="0" u="none" strike="noStrike" kern="1200" cap="none" spc="0" normalizeH="0" baseline="0" noProof="0" dirty="0" err="1" smtClean="0">
                <a:ln>
                  <a:noFill/>
                </a:ln>
                <a:solidFill>
                  <a:prstClr val="black"/>
                </a:solidFill>
                <a:effectLst/>
                <a:uLnTx/>
                <a:uFillTx/>
                <a:latin typeface="Calibri" charset="0"/>
                <a:ea typeface="Calibri" charset="0"/>
                <a:cs typeface="Calibri" charset="0"/>
              </a:rPr>
              <a:t>Chirikov</a:t>
            </a:r>
            <a:r>
              <a:rPr kumimoji="0" lang="en-US" sz="18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 Basin), eastern part of DBO3-DBO5 in Alaska Coastal water</a:t>
            </a:r>
            <a:endParaRPr kumimoji="0" lang="en-US" sz="1800" b="0" i="0" u="none" strike="noStrike" kern="1200" cap="none" spc="0" normalizeH="0" baseline="0" noProof="0" dirty="0">
              <a:ln>
                <a:noFill/>
              </a:ln>
              <a:solidFill>
                <a:prstClr val="black"/>
              </a:solidFill>
              <a:effectLst/>
              <a:uLnTx/>
              <a:uFillTx/>
              <a:latin typeface="Calibri" charset="0"/>
              <a:ea typeface="Calibri" charset="0"/>
              <a:cs typeface="Calibri" charset="0"/>
            </a:endParaRPr>
          </a:p>
        </p:txBody>
      </p:sp>
      <p:sp>
        <p:nvSpPr>
          <p:cNvPr id="11" name="TextBox 10"/>
          <p:cNvSpPr txBox="1"/>
          <p:nvPr/>
        </p:nvSpPr>
        <p:spPr>
          <a:xfrm>
            <a:off x="0" y="245806"/>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charset="0"/>
                <a:ea typeface="Calibri" charset="0"/>
                <a:cs typeface="Calibri" charset="0"/>
              </a:rPr>
              <a:t>SWL17 Example data product: Sediment grain size for DBO1-5</a:t>
            </a:r>
            <a:endParaRPr kumimoji="0" lang="en-US" sz="2400" b="1" i="0" u="none" strike="noStrike" kern="1200" cap="none" spc="0" normalizeH="0" baseline="0" noProof="0" dirty="0">
              <a:ln>
                <a:noFill/>
              </a:ln>
              <a:solidFill>
                <a:prstClr val="black"/>
              </a:solidFill>
              <a:effectLst/>
              <a:uLnTx/>
              <a:uFillTx/>
              <a:latin typeface="Calibri" charset="0"/>
              <a:ea typeface="Calibri" charset="0"/>
              <a:cs typeface="Calibri" charset="0"/>
            </a:endParaRPr>
          </a:p>
        </p:txBody>
      </p:sp>
      <p:sp>
        <p:nvSpPr>
          <p:cNvPr id="12" name="TextBox 11"/>
          <p:cNvSpPr txBox="1"/>
          <p:nvPr/>
        </p:nvSpPr>
        <p:spPr>
          <a:xfrm>
            <a:off x="7163247" y="6550223"/>
            <a:ext cx="20731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a:t>
            </a:r>
            <a:r>
              <a:rPr kumimoji="0" lang="en-US" sz="1400" b="0" i="0" u="none" strike="noStrike" kern="1200" cap="none" spc="0" normalizeH="0" baseline="0" noProof="0" dirty="0" err="1" smtClean="0">
                <a:ln>
                  <a:noFill/>
                </a:ln>
                <a:solidFill>
                  <a:prstClr val="black"/>
                </a:solidFill>
                <a:effectLst/>
                <a:uLnTx/>
                <a:uFillTx/>
                <a:latin typeface="Calibri" charset="0"/>
                <a:ea typeface="Calibri" charset="0"/>
                <a:cs typeface="Calibri" charset="0"/>
              </a:rPr>
              <a:t>Grebmeier</a:t>
            </a:r>
            <a:r>
              <a:rPr kumimoji="0" lang="en-US" sz="1400" b="0" i="0" u="none" strike="noStrike" kern="1200" cap="none" spc="0" normalizeH="0" baseline="0" noProof="0" dirty="0" smtClean="0">
                <a:ln>
                  <a:noFill/>
                </a:ln>
                <a:solidFill>
                  <a:prstClr val="black"/>
                </a:solidFill>
                <a:effectLst/>
                <a:uLnTx/>
                <a:uFillTx/>
                <a:latin typeface="Calibri" charset="0"/>
                <a:ea typeface="Calibri" charset="0"/>
                <a:cs typeface="Calibri" charset="0"/>
              </a:rPr>
              <a:t> and Cooper]</a:t>
            </a:r>
            <a:endParaRPr kumimoji="0" lang="en-US" sz="1400" b="0" i="0" u="none" strike="noStrike" kern="1200" cap="none" spc="0" normalizeH="0" baseline="0" noProof="0" dirty="0">
              <a:ln>
                <a:noFill/>
              </a:ln>
              <a:solidFill>
                <a:prstClr val="black"/>
              </a:solidFill>
              <a:effectLst/>
              <a:uLnTx/>
              <a:uFillTx/>
              <a:latin typeface="Calibri" charset="0"/>
              <a:ea typeface="Calibri" charset="0"/>
              <a:cs typeface="Calibri"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54531"/>
            <a:ext cx="4614498" cy="3460872"/>
          </a:xfrm>
          <a:prstGeom prst="rect">
            <a:avLst/>
          </a:prstGeom>
        </p:spPr>
      </p:pic>
      <p:sp>
        <p:nvSpPr>
          <p:cNvPr id="2" name="TextBox 1"/>
          <p:cNvSpPr txBox="1"/>
          <p:nvPr/>
        </p:nvSpPr>
        <p:spPr>
          <a:xfrm>
            <a:off x="73878" y="4220510"/>
            <a:ext cx="4498122"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Highest integrated water column chlorophyll a (</a:t>
            </a:r>
            <a:r>
              <a:rPr kumimoji="0" lang="en-US" sz="1800" b="0" i="0" u="none" strike="noStrike" kern="1200" cap="none" spc="0" normalizeH="0" baseline="0" noProof="0" dirty="0" err="1" smtClean="0">
                <a:ln>
                  <a:noFill/>
                </a:ln>
                <a:solidFill>
                  <a:prstClr val="black"/>
                </a:solidFill>
                <a:effectLst/>
                <a:uLnTx/>
                <a:uFillTx/>
                <a:latin typeface="Calibri"/>
                <a:ea typeface="+mn-ea"/>
                <a:cs typeface="+mn-cs"/>
              </a:rPr>
              <a:t>chl</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 in offshore waters of eastern </a:t>
            </a:r>
            <a:r>
              <a:rPr kumimoji="0" lang="en-US" sz="1800" b="0" i="0" u="none" strike="noStrike" kern="1200" cap="none" spc="0" normalizeH="0" baseline="0" noProof="0" dirty="0" err="1" smtClean="0">
                <a:ln>
                  <a:noFill/>
                </a:ln>
                <a:solidFill>
                  <a:prstClr val="black"/>
                </a:solidFill>
                <a:effectLst/>
                <a:uLnTx/>
                <a:uFillTx/>
                <a:latin typeface="Calibri"/>
                <a:ea typeface="+mn-ea"/>
                <a:cs typeface="+mn-cs"/>
              </a:rPr>
              <a:t>Chirikov</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Basin, southern Chukchi Sea, and upper Barrow Canyon</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ata indicate the importance for water column production in regions of high nutrient level and ultimately support pelagic and benthic prey for upper trophic marine mammal and seabirds</a:t>
            </a:r>
          </a:p>
        </p:txBody>
      </p:sp>
    </p:spTree>
    <p:extLst>
      <p:ext uri="{BB962C8B-B14F-4D97-AF65-F5344CB8AC3E}">
        <p14:creationId xmlns:p14="http://schemas.microsoft.com/office/powerpoint/2010/main" val="4268575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47" name="AutoShape 22"/>
          <p:cNvSpPr>
            <a:spLocks noChangeArrowheads="1"/>
          </p:cNvSpPr>
          <p:nvPr/>
        </p:nvSpPr>
        <p:spPr bwMode="auto">
          <a:xfrm>
            <a:off x="0" y="184943"/>
            <a:ext cx="9433048" cy="7029400"/>
          </a:xfrm>
          <a:prstGeom prst="roundRect">
            <a:avLst>
              <a:gd name="adj" fmla="val 3120"/>
            </a:avLst>
          </a:prstGeom>
          <a:solidFill>
            <a:schemeClr val="bg1"/>
          </a:solidFill>
          <a:ln w="9525" algn="ctr">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pitchFamily="34" charset="0"/>
              <a:ea typeface="굴림" pitchFamily="50" charset="-127"/>
              <a:cs typeface="+mn-cs"/>
            </a:endParaRPr>
          </a:p>
        </p:txBody>
      </p:sp>
      <p:sp>
        <p:nvSpPr>
          <p:cNvPr id="33" name="Rectangle 196"/>
          <p:cNvSpPr>
            <a:spLocks noChangeArrowheads="1"/>
          </p:cNvSpPr>
          <p:nvPr/>
        </p:nvSpPr>
        <p:spPr bwMode="auto">
          <a:xfrm>
            <a:off x="83376" y="1055261"/>
            <a:ext cx="4853999" cy="5693866"/>
          </a:xfrm>
          <a:prstGeom prst="rect">
            <a:avLst/>
          </a:prstGeom>
          <a:noFill/>
          <a:ln w="9525" algn="ctr">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ct val="50000"/>
              </a:spcBef>
              <a:spcAft>
                <a:spcPts val="0"/>
              </a:spcAft>
              <a:buClrTx/>
              <a:buSzTx/>
              <a:buFontTx/>
              <a:buBlip>
                <a:blip r:embed="rId3"/>
              </a:buBlip>
              <a:tabLst/>
              <a:defRPr/>
            </a:pPr>
            <a:r>
              <a:rPr kumimoji="0" lang="en-US" altLang="ko-KR" sz="2500" b="0" i="0" u="none" strike="noStrike" kern="1200" cap="none" spc="0" normalizeH="0" baseline="0" noProof="0" dirty="0">
                <a:ln>
                  <a:noFill/>
                </a:ln>
                <a:solidFill>
                  <a:srgbClr val="FFFF00"/>
                </a:solidFill>
                <a:effectLst/>
                <a:uLnTx/>
                <a:uFillTx/>
                <a:latin typeface="Calibri" panose="020F0502020204030204" pitchFamily="34" charset="0"/>
                <a:ea typeface="맑은 고딕" panose="020B0503020000020004" pitchFamily="34" charset="-127"/>
                <a:cs typeface="+mn-cs"/>
              </a:rPr>
              <a:t> </a:t>
            </a:r>
            <a:r>
              <a:rPr kumimoji="0" lang="en-US" altLang="ko-KR" sz="2000" b="1" i="0" u="none" strike="noStrike" kern="1200" cap="none" spc="0" normalizeH="0" baseline="0" noProof="0" dirty="0" smtClean="0">
                <a:ln>
                  <a:noFill/>
                </a:ln>
                <a:solidFill>
                  <a:prstClr val="black"/>
                </a:solidFill>
                <a:effectLst/>
                <a:uLnTx/>
                <a:uFillTx/>
                <a:latin typeface="Calibri" pitchFamily="34" charset="0"/>
                <a:ea typeface="맑은 고딕" panose="020B0503020000020004" pitchFamily="34" charset="-127"/>
                <a:cs typeface="+mn-cs"/>
              </a:rPr>
              <a:t>Ocean-Sea Ice-Atmosphere  Integrated Observations (Chukchi/East Siberian Seas of Pacific Central Arctic Ocean) </a:t>
            </a:r>
            <a:endParaRPr kumimoji="0" lang="en-US" altLang="ko-KR" sz="2000" b="0" i="0" u="none" strike="noStrike" kern="1200" cap="none" spc="0" normalizeH="0" baseline="0" noProof="0" dirty="0" smtClean="0">
              <a:ln>
                <a:noFill/>
              </a:ln>
              <a:solidFill>
                <a:prstClr val="black"/>
              </a:solidFill>
              <a:effectLst/>
              <a:uLnTx/>
              <a:uFillTx/>
              <a:latin typeface="Calibri" pitchFamily="34" charset="0"/>
              <a:ea typeface="맑은 고딕" panose="020B0503020000020004" pitchFamily="34" charset="-127"/>
              <a:cs typeface="+mn-cs"/>
            </a:endParaRPr>
          </a:p>
          <a:p>
            <a:pPr marL="0" marR="0" lvl="0" indent="0" algn="l" defTabSz="914400" rtl="0" eaLnBrk="1" fontAlgn="auto" latinLnBrk="0" hangingPunct="1">
              <a:lnSpc>
                <a:spcPct val="100000"/>
              </a:lnSpc>
              <a:spcBef>
                <a:spcPct val="50000"/>
              </a:spcBef>
              <a:spcAft>
                <a:spcPts val="0"/>
              </a:spcAft>
              <a:buClrTx/>
              <a:buSzTx/>
              <a:buFontTx/>
              <a:buBlip>
                <a:blip r:embed="rId3"/>
              </a:buBlip>
              <a:tabLst/>
              <a:defRPr/>
            </a:pPr>
            <a:r>
              <a:rPr kumimoji="0" lang="en-US" altLang="ko-KR" sz="2000" b="1" i="0" u="none" strike="noStrike" kern="1200" cap="none" spc="0" normalizeH="0" baseline="0" noProof="0" dirty="0">
                <a:ln>
                  <a:noFill/>
                </a:ln>
                <a:solidFill>
                  <a:prstClr val="black"/>
                </a:solidFill>
                <a:effectLst/>
                <a:uLnTx/>
                <a:uFillTx/>
                <a:latin typeface="Calibri" pitchFamily="34" charset="0"/>
                <a:ea typeface="맑은 고딕" panose="020B0503020000020004" pitchFamily="34" charset="-127"/>
                <a:cs typeface="+mn-cs"/>
              </a:rPr>
              <a:t> </a:t>
            </a:r>
            <a:r>
              <a:rPr kumimoji="0" lang="en-US" altLang="ko-KR" sz="2000" b="1" i="0" u="none" strike="noStrike" kern="1200" cap="none" spc="0" normalizeH="0" baseline="0" noProof="0" dirty="0" smtClean="0">
                <a:ln>
                  <a:noFill/>
                </a:ln>
                <a:solidFill>
                  <a:prstClr val="black"/>
                </a:solidFill>
                <a:effectLst/>
                <a:uLnTx/>
                <a:uFillTx/>
                <a:latin typeface="Calibri" pitchFamily="34" charset="0"/>
                <a:ea typeface="맑은 고딕" panose="020B0503020000020004" pitchFamily="34" charset="-127"/>
                <a:cs typeface="+mn-cs"/>
              </a:rPr>
              <a:t>Aims of the cruise: </a:t>
            </a:r>
          </a:p>
          <a:p>
            <a:pPr marL="0" marR="0" lvl="0" indent="0" algn="l" defTabSz="914400" rtl="0" eaLnBrk="1" fontAlgn="auto" latinLnBrk="0" hangingPunct="1">
              <a:lnSpc>
                <a:spcPts val="1800"/>
              </a:lnSpc>
              <a:spcBef>
                <a:spcPct val="50000"/>
              </a:spcBef>
              <a:spcAft>
                <a:spcPts val="0"/>
              </a:spcAft>
              <a:buClrTx/>
              <a:buSzTx/>
              <a:buFontTx/>
              <a:buNone/>
              <a:tabLst/>
              <a:defRPr/>
            </a:pPr>
            <a:r>
              <a:rPr kumimoji="0" lang="en-US" altLang="ko-KR" sz="2000" b="1" i="0" u="none" strike="noStrike" kern="1200" cap="none" spc="0" normalizeH="0" baseline="0" noProof="0" dirty="0">
                <a:ln>
                  <a:noFill/>
                </a:ln>
                <a:solidFill>
                  <a:prstClr val="black"/>
                </a:solidFill>
                <a:effectLst/>
                <a:uLnTx/>
                <a:uFillTx/>
                <a:latin typeface="Calibri" pitchFamily="34" charset="0"/>
                <a:ea typeface="맑은 고딕" panose="020B0503020000020004" pitchFamily="34" charset="-127"/>
                <a:cs typeface="+mn-cs"/>
              </a:rPr>
              <a:t> </a:t>
            </a:r>
            <a:r>
              <a:rPr kumimoji="0" lang="en-US" altLang="ko-KR" sz="2000" b="1" i="0" u="none" strike="noStrike" kern="1200" cap="none" spc="0" normalizeH="0" baseline="0" noProof="0" dirty="0" smtClean="0">
                <a:ln>
                  <a:noFill/>
                </a:ln>
                <a:solidFill>
                  <a:prstClr val="black"/>
                </a:solidFill>
                <a:effectLst/>
                <a:uLnTx/>
                <a:uFillTx/>
                <a:latin typeface="Calibri" pitchFamily="34" charset="0"/>
                <a:ea typeface="맑은 고딕" panose="020B0503020000020004" pitchFamily="34" charset="-127"/>
                <a:cs typeface="+mn-cs"/>
              </a:rPr>
              <a:t>   - To identify key environmental parameters (physical and </a:t>
            </a:r>
            <a:r>
              <a:rPr kumimoji="0" lang="en-US" altLang="ko-KR" sz="2000" b="1" i="0" u="none" strike="noStrike" kern="1200" cap="none" spc="0" normalizeH="0" baseline="0" noProof="0" dirty="0" err="1" smtClean="0">
                <a:ln>
                  <a:noFill/>
                </a:ln>
                <a:solidFill>
                  <a:prstClr val="black"/>
                </a:solidFill>
                <a:effectLst/>
                <a:uLnTx/>
                <a:uFillTx/>
                <a:latin typeface="Calibri" pitchFamily="34" charset="0"/>
                <a:ea typeface="맑은 고딕" panose="020B0503020000020004" pitchFamily="34" charset="-127"/>
                <a:cs typeface="+mn-cs"/>
              </a:rPr>
              <a:t>biogeochemcial</a:t>
            </a:r>
            <a:r>
              <a:rPr kumimoji="0" lang="en-US" altLang="ko-KR" sz="2000" b="1" i="0" u="none" strike="noStrike" kern="1200" cap="none" spc="0" normalizeH="0" baseline="0" noProof="0" dirty="0" smtClean="0">
                <a:ln>
                  <a:noFill/>
                </a:ln>
                <a:solidFill>
                  <a:prstClr val="black"/>
                </a:solidFill>
                <a:effectLst/>
                <a:uLnTx/>
                <a:uFillTx/>
                <a:latin typeface="Calibri" pitchFamily="34" charset="0"/>
                <a:ea typeface="맑은 고딕" panose="020B0503020000020004" pitchFamily="34" charset="-127"/>
                <a:cs typeface="+mn-cs"/>
              </a:rPr>
              <a:t>) in rapid transition due to the sea-ice decrease  in the Pacific Central Arctic Ocean (CAO) and predict environmental change  patterns.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ko-KR" sz="2000" b="1" i="0" u="none" strike="noStrike" kern="1200" cap="none" spc="0" normalizeH="0" baseline="0" noProof="0" dirty="0" smtClean="0">
                <a:ln>
                  <a:noFill/>
                </a:ln>
                <a:solidFill>
                  <a:prstClr val="black"/>
                </a:solidFill>
                <a:effectLst/>
                <a:uLnTx/>
                <a:uFillTx/>
                <a:latin typeface="Calibri" pitchFamily="34" charset="0"/>
                <a:ea typeface="맑은 고딕" panose="020B0503020000020004" pitchFamily="34" charset="-127"/>
                <a:cs typeface="+mn-cs"/>
              </a:rPr>
              <a:t>    - To understand  sea ice dynamics and sea ice ecosystem </a:t>
            </a:r>
          </a:p>
          <a:p>
            <a:pPr marL="0" marR="0" lvl="0" indent="0" algn="l" defTabSz="914400" rtl="0" eaLnBrk="1" fontAlgn="auto" latinLnBrk="0" hangingPunct="1">
              <a:lnSpc>
                <a:spcPct val="100000"/>
              </a:lnSpc>
              <a:spcBef>
                <a:spcPct val="50000"/>
              </a:spcBef>
              <a:spcAft>
                <a:spcPts val="0"/>
              </a:spcAft>
              <a:buClrTx/>
              <a:buSzTx/>
              <a:buFontTx/>
              <a:buBlip>
                <a:blip r:embed="rId3"/>
              </a:buBlip>
              <a:tabLst/>
              <a:defRPr/>
            </a:pPr>
            <a:r>
              <a:rPr kumimoji="0" lang="en-US" altLang="ko-KR" sz="2000" b="0" i="0" u="none" strike="noStrike" kern="1200" cap="none" spc="0" normalizeH="0" baseline="0" noProof="0" dirty="0">
                <a:ln>
                  <a:noFill/>
                </a:ln>
                <a:solidFill>
                  <a:prstClr val="black"/>
                </a:solidFill>
                <a:effectLst/>
                <a:uLnTx/>
                <a:uFillTx/>
                <a:latin typeface="Calibri" pitchFamily="34" charset="0"/>
                <a:ea typeface="맑은 고딕" panose="020B0503020000020004" pitchFamily="34" charset="-127"/>
                <a:cs typeface="+mn-cs"/>
              </a:rPr>
              <a:t> </a:t>
            </a:r>
            <a:r>
              <a:rPr kumimoji="0" lang="en-US" altLang="ko-KR" sz="2000" b="1" i="0" u="none" strike="noStrike" kern="1200" cap="none" spc="0" normalizeH="0" baseline="0" noProof="0" dirty="0" smtClean="0">
                <a:ln>
                  <a:noFill/>
                </a:ln>
                <a:solidFill>
                  <a:prstClr val="black"/>
                </a:solidFill>
                <a:effectLst/>
                <a:uLnTx/>
                <a:uFillTx/>
                <a:latin typeface="Calibri" pitchFamily="34" charset="0"/>
                <a:ea typeface="맑은 고딕" panose="020B0503020000020004" pitchFamily="34" charset="-127"/>
                <a:cs typeface="+mn-cs"/>
              </a:rPr>
              <a:t>Period: 2018. 8.6 -  8.25 (from Nome to Barrow) TBD</a:t>
            </a:r>
          </a:p>
          <a:p>
            <a:pPr marL="0" marR="0" lvl="0" indent="0" algn="l" defTabSz="914400" rtl="0" eaLnBrk="1" fontAlgn="auto" latinLnBrk="0" hangingPunct="1">
              <a:lnSpc>
                <a:spcPct val="100000"/>
              </a:lnSpc>
              <a:spcBef>
                <a:spcPts val="1200"/>
              </a:spcBef>
              <a:spcAft>
                <a:spcPts val="0"/>
              </a:spcAft>
              <a:buClrTx/>
              <a:buSzTx/>
              <a:buFontTx/>
              <a:buBlip>
                <a:blip r:embed="rId3"/>
              </a:buBlip>
              <a:tabLst/>
              <a:defRPr/>
            </a:pPr>
            <a:r>
              <a:rPr kumimoji="0" lang="en-US" altLang="ko-KR" sz="2000" b="1" i="0" u="none" strike="noStrike" kern="1200" cap="none" spc="0" normalizeH="0" baseline="0" noProof="0" dirty="0" smtClean="0">
                <a:ln>
                  <a:noFill/>
                </a:ln>
                <a:solidFill>
                  <a:prstClr val="black"/>
                </a:solidFill>
                <a:effectLst/>
                <a:uLnTx/>
                <a:uFillTx/>
                <a:latin typeface="Calibri" pitchFamily="34" charset="0"/>
                <a:ea typeface="맑은 고딕" panose="020B0503020000020004" pitchFamily="34" charset="-127"/>
                <a:cs typeface="+mn-cs"/>
              </a:rPr>
              <a:t> Chief Scientists:  Sung-Ho Kang </a:t>
            </a:r>
            <a:r>
              <a:rPr kumimoji="0" lang="en-US" altLang="ko-KR" sz="20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mn-cs"/>
              </a:rPr>
              <a:t>(</a:t>
            </a:r>
            <a:r>
              <a:rPr kumimoji="0" lang="en-US" altLang="ko-KR" sz="2000" b="0" i="0" u="sng"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mn-cs"/>
                <a:hlinkClick r:id="rId4"/>
              </a:rPr>
              <a:t>shkang@kopri.re.kr</a:t>
            </a:r>
            <a:r>
              <a:rPr kumimoji="0" lang="en-US" altLang="ko-KR" sz="2000" b="0" i="0" u="none" strike="noStrike" kern="1200" cap="none" spc="0" normalizeH="0" baseline="0" noProof="0" dirty="0" smtClean="0">
                <a:ln>
                  <a:noFill/>
                </a:ln>
                <a:solidFill>
                  <a:prstClr val="black"/>
                </a:solidFill>
                <a:effectLst/>
                <a:uLnTx/>
                <a:uFillTx/>
                <a:latin typeface="Calibri" panose="020F0502020204030204" pitchFamily="34" charset="0"/>
                <a:ea typeface="맑은 고딕" panose="020B0503020000020004" pitchFamily="34" charset="-127"/>
                <a:cs typeface="+mn-cs"/>
              </a:rPr>
              <a:t>)</a:t>
            </a:r>
            <a:endParaRPr kumimoji="0" lang="en-US" altLang="ko-KR" sz="2000" b="1" i="0" u="none" strike="noStrike" kern="1200" cap="none" spc="0" normalizeH="0" baseline="0" noProof="0" dirty="0" smtClean="0">
              <a:ln>
                <a:noFill/>
              </a:ln>
              <a:solidFill>
                <a:prstClr val="black"/>
              </a:solidFill>
              <a:effectLst/>
              <a:uLnTx/>
              <a:uFillTx/>
              <a:latin typeface="Calibri" pitchFamily="34" charset="0"/>
              <a:ea typeface="맑은 고딕" panose="020B0503020000020004" pitchFamily="34" charset="-127"/>
              <a:cs typeface="+mn-cs"/>
            </a:endParaRPr>
          </a:p>
          <a:p>
            <a:pPr marL="0" marR="0" lvl="0" indent="0" algn="l" defTabSz="914400" rtl="0" eaLnBrk="1" fontAlgn="auto" latinLnBrk="0" hangingPunct="1">
              <a:lnSpc>
                <a:spcPct val="100000"/>
              </a:lnSpc>
              <a:spcBef>
                <a:spcPts val="1200"/>
              </a:spcBef>
              <a:spcAft>
                <a:spcPts val="0"/>
              </a:spcAft>
              <a:buClrTx/>
              <a:buSzTx/>
              <a:buFontTx/>
              <a:buBlip>
                <a:blip r:embed="rId3"/>
              </a:buBlip>
              <a:tabLst/>
              <a:defRPr/>
            </a:pPr>
            <a:r>
              <a:rPr kumimoji="0" lang="en-US" altLang="ko-KR" sz="2000" b="1" i="0" u="none" strike="noStrike" kern="1200" cap="none" spc="0" normalizeH="0" baseline="0" noProof="0" dirty="0" smtClean="0">
                <a:ln>
                  <a:noFill/>
                </a:ln>
                <a:solidFill>
                  <a:prstClr val="black"/>
                </a:solidFill>
                <a:effectLst/>
                <a:uLnTx/>
                <a:uFillTx/>
                <a:latin typeface="Calibri" pitchFamily="34" charset="0"/>
                <a:ea typeface="맑은 고딕" panose="020B0503020000020004" pitchFamily="34" charset="-127"/>
                <a:cs typeface="+mn-cs"/>
              </a:rPr>
              <a:t> Participating nations: TBD</a:t>
            </a:r>
          </a:p>
        </p:txBody>
      </p:sp>
      <p:grpSp>
        <p:nvGrpSpPr>
          <p:cNvPr id="11" name="그룹 10"/>
          <p:cNvGrpSpPr/>
          <p:nvPr/>
        </p:nvGrpSpPr>
        <p:grpSpPr>
          <a:xfrm>
            <a:off x="471574" y="-119580"/>
            <a:ext cx="7488832" cy="950273"/>
            <a:chOff x="615959" y="543924"/>
            <a:chExt cx="9361040" cy="1187840"/>
          </a:xfrm>
        </p:grpSpPr>
        <p:pic>
          <p:nvPicPr>
            <p:cNvPr id="12" name="Picture 5" descr="bar"/>
            <p:cNvPicPr>
              <a:picLocks noChangeAspect="1" noChangeArrowheads="1"/>
            </p:cNvPicPr>
            <p:nvPr/>
          </p:nvPicPr>
          <p:blipFill>
            <a:blip r:embed="rId5" cstate="print"/>
            <a:srcRect/>
            <a:stretch>
              <a:fillRect/>
            </a:stretch>
          </p:blipFill>
          <p:spPr bwMode="auto">
            <a:xfrm>
              <a:off x="1176504" y="665490"/>
              <a:ext cx="8800495" cy="947421"/>
            </a:xfrm>
            <a:prstGeom prst="rect">
              <a:avLst/>
            </a:prstGeom>
            <a:noFill/>
            <a:ln w="9525">
              <a:noFill/>
              <a:miter lim="800000"/>
              <a:headEnd/>
              <a:tailEnd/>
            </a:ln>
          </p:spPr>
        </p:pic>
        <p:pic>
          <p:nvPicPr>
            <p:cNvPr id="13" name="Picture 6" descr="북극해저지형도"/>
            <p:cNvPicPr>
              <a:picLocks noChangeAspect="1" noChangeArrowheads="1"/>
            </p:cNvPicPr>
            <p:nvPr/>
          </p:nvPicPr>
          <p:blipFill>
            <a:blip r:embed="rId6"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615959" y="634484"/>
              <a:ext cx="1097280" cy="1097280"/>
            </a:xfrm>
            <a:prstGeom prst="rect">
              <a:avLst/>
            </a:prstGeom>
            <a:noFill/>
            <a:ln w="9525">
              <a:noFill/>
              <a:miter lim="800000"/>
              <a:headEnd/>
              <a:tailEnd/>
            </a:ln>
          </p:spPr>
        </p:pic>
        <p:sp>
          <p:nvSpPr>
            <p:cNvPr id="14" name="Rectangle 7"/>
            <p:cNvSpPr>
              <a:spLocks noChangeArrowheads="1"/>
            </p:cNvSpPr>
            <p:nvPr/>
          </p:nvSpPr>
          <p:spPr bwMode="auto">
            <a:xfrm>
              <a:off x="1928439" y="543924"/>
              <a:ext cx="7833359" cy="920283"/>
            </a:xfrm>
            <a:prstGeom prst="rect">
              <a:avLst/>
            </a:prstGeom>
            <a:noFill/>
            <a:ln w="9525" algn="ctr">
              <a:noFill/>
              <a:miter lim="800000"/>
              <a:headEnd/>
              <a:tailEnd/>
            </a:ln>
            <a:effectLst>
              <a:outerShdw dist="17961" dir="2700000" algn="ctr" rotWithShape="0">
                <a:srgbClr val="333333"/>
              </a:outerShdw>
            </a:effectLst>
          </p:spPr>
          <p:txBody>
            <a:bodyPr wrap="square" lIns="0" tIns="0" rIns="0" bIns="0">
              <a:spAutoFit/>
            </a:bodyPr>
            <a:lstStyle/>
            <a:p>
              <a:pPr marL="0" marR="0" lvl="0" indent="0" algn="l" defTabSz="914400" rtl="0" eaLnBrk="1" fontAlgn="auto" latinLnBrk="0" hangingPunct="1">
                <a:lnSpc>
                  <a:spcPct val="170000"/>
                </a:lnSpc>
                <a:spcBef>
                  <a:spcPts val="0"/>
                </a:spcBef>
                <a:spcAft>
                  <a:spcPts val="0"/>
                </a:spcAft>
                <a:buClrTx/>
                <a:buSzTx/>
                <a:buFontTx/>
                <a:buNone/>
                <a:tabLst/>
                <a:defRPr/>
              </a:pPr>
              <a:r>
                <a:rPr kumimoji="0" lang="en-US" altLang="ko-KR" sz="3200" b="1" i="0" u="none" strike="noStrike" kern="1200" cap="none" spc="0" normalizeH="0" baseline="0" noProof="0" dirty="0" smtClean="0">
                  <a:ln>
                    <a:noFill/>
                  </a:ln>
                  <a:solidFill>
                    <a:prstClr val="white"/>
                  </a:solidFill>
                  <a:effectLst/>
                  <a:uLnTx/>
                  <a:uFillTx/>
                  <a:latin typeface="Calibri" pitchFamily="34" charset="0"/>
                  <a:ea typeface="맑은 고딕" panose="020B0503020000020004" pitchFamily="34" charset="-127"/>
                  <a:cs typeface="Tahoma" pitchFamily="34" charset="0"/>
                </a:rPr>
                <a:t> 2018 KOPRI Arctic Cruise Plan</a:t>
              </a:r>
              <a:endParaRPr kumimoji="0" lang="ko-KR" altLang="en-US" sz="3200" b="1" i="1" u="none" strike="noStrike" kern="1200" cap="none" spc="0" normalizeH="0" baseline="0" noProof="0" dirty="0">
                <a:ln>
                  <a:noFill/>
                </a:ln>
                <a:solidFill>
                  <a:prstClr val="white"/>
                </a:solidFill>
                <a:effectLst/>
                <a:uLnTx/>
                <a:uFillTx/>
                <a:latin typeface="Calibri" pitchFamily="34" charset="0"/>
                <a:ea typeface="맑은 고딕" panose="020B0503020000020004" pitchFamily="34" charset="-127"/>
                <a:cs typeface="Tahoma" pitchFamily="34" charset="0"/>
              </a:endParaRPr>
            </a:p>
          </p:txBody>
        </p:sp>
      </p:grpSp>
      <p:pic>
        <p:nvPicPr>
          <p:cNvPr id="10" name="Picture 11" descr="Untitled-11 copy"/>
          <p:cNvPicPr>
            <a:picLocks noChangeAspect="1" noChangeArrowheads="1"/>
          </p:cNvPicPr>
          <p:nvPr/>
        </p:nvPicPr>
        <p:blipFill>
          <a:blip r:embed="rId7" cstate="email">
            <a:lum contrast="30000"/>
            <a:extLst>
              <a:ext uri="{28A0092B-C50C-407E-A947-70E740481C1C}">
                <a14:useLocalDpi xmlns:a14="http://schemas.microsoft.com/office/drawing/2010/main"/>
              </a:ext>
            </a:extLst>
          </a:blip>
          <a:srcRect/>
          <a:stretch>
            <a:fillRect/>
          </a:stretch>
        </p:blipFill>
        <p:spPr bwMode="auto">
          <a:xfrm>
            <a:off x="7166844" y="52003"/>
            <a:ext cx="1291038" cy="555285"/>
          </a:xfrm>
          <a:prstGeom prst="rect">
            <a:avLst/>
          </a:prstGeom>
          <a:noFill/>
          <a:ln w="9525">
            <a:noFill/>
            <a:miter lim="800000"/>
            <a:headEnd/>
            <a:tailEnd/>
          </a:ln>
        </p:spPr>
      </p:pic>
      <p:sp>
        <p:nvSpPr>
          <p:cNvPr id="15" name="슬라이드 번호 개체 틀 2"/>
          <p:cNvSpPr>
            <a:spLocks noGrp="1"/>
          </p:cNvSpPr>
          <p:nvPr>
            <p:ph type="sldNum" sz="quarter" idx="12"/>
          </p:nvPr>
        </p:nvSpPr>
        <p:spPr>
          <a:xfrm>
            <a:off x="8604448" y="6560906"/>
            <a:ext cx="445936" cy="2324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BF2CC-A444-4A5C-B68C-E5EA3D8803FD}" type="slidenum">
              <a:rPr kumimoji="0" lang="ko-KR" altLang="en-US" sz="1200" b="0" i="0" u="none" strike="noStrike" kern="1200" cap="none" spc="0" normalizeH="0" baseline="0" noProof="0" smtClean="0">
                <a:ln>
                  <a:noFill/>
                </a:ln>
                <a:solidFill>
                  <a:prstClr val="white"/>
                </a:solidFill>
                <a:effectLst/>
                <a:uLnTx/>
                <a:uFillTx/>
                <a:latin typeface="Calibri" panose="020F0502020204030204" pitchFamily="34" charset="0"/>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ko-KR" altLang="en-US" sz="12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mn-cs"/>
            </a:endParaRPr>
          </a:p>
        </p:txBody>
      </p:sp>
      <p:sp>
        <p:nvSpPr>
          <p:cNvPr id="2" name="Rectangle 1"/>
          <p:cNvSpPr/>
          <p:nvPr/>
        </p:nvSpPr>
        <p:spPr>
          <a:xfrm>
            <a:off x="5830216" y="942881"/>
            <a:ext cx="2997200" cy="646331"/>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ko-KR" sz="1800" b="1" i="1"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mn-cs"/>
              </a:rPr>
              <a:t>2018 Arctic Survey Map (Tentative Plan of Work) </a:t>
            </a:r>
          </a:p>
        </p:txBody>
      </p:sp>
      <p:pic>
        <p:nvPicPr>
          <p:cNvPr id="1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20751" y="1734806"/>
            <a:ext cx="4030296" cy="328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22617" y="5127741"/>
            <a:ext cx="4254500"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a:cs typeface="Arial" panose="020B0604020202020204" pitchFamily="34" charset="0"/>
              </a:rPr>
              <a:t>Northern Bering Sea to </a:t>
            </a:r>
            <a:r>
              <a:rPr kumimoji="0" lang="en-US" altLang="ko-KR" sz="1800" b="1" i="0" u="none" strike="noStrike" kern="1200" cap="none" spc="0" normalizeH="0" baseline="0" noProof="0" dirty="0" smtClean="0">
                <a:ln>
                  <a:noFill/>
                </a:ln>
                <a:solidFill>
                  <a:prstClr val="black"/>
                </a:solidFill>
                <a:effectLst/>
                <a:uLnTx/>
                <a:uFillTx/>
                <a:latin typeface="Calibri" panose="020F0502020204030204" pitchFamily="34" charset="0"/>
                <a:ea typeface="맑은 고딕"/>
                <a:cs typeface="Arial" panose="020B0604020202020204" pitchFamily="34" charset="0"/>
              </a:rPr>
              <a:t>Southern Chukchi </a:t>
            </a: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a:cs typeface="Arial" panose="020B0604020202020204" pitchFamily="34" charset="0"/>
              </a:rPr>
              <a:t>Sea </a:t>
            </a:r>
            <a:r>
              <a:rPr kumimoji="0" lang="en-US" altLang="ko-KR" sz="1800" b="1" i="0" u="none" strike="noStrike" kern="1200" cap="none" spc="0" normalizeH="0" baseline="0" noProof="0" dirty="0" smtClean="0">
                <a:ln>
                  <a:noFill/>
                </a:ln>
                <a:solidFill>
                  <a:prstClr val="black"/>
                </a:solidFill>
                <a:effectLst/>
                <a:uLnTx/>
                <a:uFillTx/>
                <a:latin typeface="Calibri" panose="020F0502020204030204" pitchFamily="34" charset="0"/>
                <a:ea typeface="맑은 고딕"/>
                <a:cs typeface="Arial" panose="020B0604020202020204" pitchFamily="34" charset="0"/>
              </a:rPr>
              <a:t> </a:t>
            </a: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a:cs typeface="Arial" panose="020B0604020202020204" pitchFamily="34" charset="0"/>
              </a:rPr>
              <a:t>(DBO 3)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a:cs typeface="Arial" panose="020B0604020202020204" pitchFamily="34" charset="0"/>
              </a:rPr>
              <a:t>Chukchi shelf</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a:cs typeface="Arial" panose="020B0604020202020204" pitchFamily="34" charset="0"/>
              </a:rPr>
              <a:t>Chukchi Borderland to East Siberian Sea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Arial" panose="020B0604020202020204" pitchFamily="34" charset="0"/>
              </a:rPr>
              <a:t>2 Sea Ice stations</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9411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059"/>
            <a:ext cx="91440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2018 Eco-/FOCI &amp; DBO-NCIS (Northern Chukchi Sea Integrated Study)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(NOAA PMEL, UMCES, WHOI)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Est. Aug 1-24, 2018 (Dutch-Nome, Alaska)</a:t>
            </a:r>
            <a:endPar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4" name="TextBox 3"/>
          <p:cNvSpPr txBox="1"/>
          <p:nvPr/>
        </p:nvSpPr>
        <p:spPr>
          <a:xfrm>
            <a:off x="0" y="2131108"/>
            <a:ext cx="887557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105937" y="1252336"/>
            <a:ext cx="4021563" cy="53245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Standard measurements and process studies (DBO 2,3,4,5) and </a:t>
            </a:r>
            <a:r>
              <a:rPr kumimoji="0" lang="en-US" sz="2000" b="0"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EcoFOCI</a:t>
            </a: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mooring array</a:t>
            </a: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Physical: CTD and </a:t>
            </a: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ADCP, mooring retrieval and replacement</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Chemical</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nutrients, oxygen-18,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t>
            </a: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hlorophyll-a, carbon components</a:t>
            </a: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Biological: Zooplankton abundance </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and </a:t>
            </a: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biomass</a:t>
            </a: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Benthos: </a:t>
            </a:r>
            <a:r>
              <a:rPr kumimoji="0" lang="en-US" sz="20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macrobenthos</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abundance, biomass and population </a:t>
            </a: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structure</a:t>
            </a: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Sediment: organic carbon/nitrogen content, </a:t>
            </a:r>
            <a:r>
              <a:rPr kumimoji="0" lang="en-US" sz="2000" b="0"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chl</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 content, grain </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size, </a:t>
            </a: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radioisotopes</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a:t>
            </a: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enthic </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oxygen uptake and nutrient exchange</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t>
            </a:r>
            <a:r>
              <a:rPr kumimoji="0" lang="en-US"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arine mammal and seabird surveys</a:t>
            </a: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3437" y="1374397"/>
            <a:ext cx="4494074" cy="3495390"/>
          </a:xfrm>
          <a:prstGeom prst="rect">
            <a:avLst/>
          </a:prstGeom>
        </p:spPr>
      </p:pic>
      <p:sp>
        <p:nvSpPr>
          <p:cNvPr id="5" name="Rectangle 4"/>
          <p:cNvSpPr/>
          <p:nvPr/>
        </p:nvSpPr>
        <p:spPr>
          <a:xfrm>
            <a:off x="4559300" y="4038600"/>
            <a:ext cx="876300" cy="622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4762500" y="4210050"/>
            <a:ext cx="6731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moorings</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riangle 15"/>
          <p:cNvSpPr/>
          <p:nvPr/>
        </p:nvSpPr>
        <p:spPr>
          <a:xfrm>
            <a:off x="4616602" y="4279900"/>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riangle 29"/>
          <p:cNvSpPr/>
          <p:nvPr/>
        </p:nvSpPr>
        <p:spPr>
          <a:xfrm>
            <a:off x="5748142" y="3877308"/>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riangle 32"/>
          <p:cNvSpPr/>
          <p:nvPr/>
        </p:nvSpPr>
        <p:spPr>
          <a:xfrm>
            <a:off x="7060739" y="1716852"/>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riangle 33"/>
          <p:cNvSpPr/>
          <p:nvPr/>
        </p:nvSpPr>
        <p:spPr>
          <a:xfrm>
            <a:off x="6091818" y="1923404"/>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Triangle 34"/>
          <p:cNvSpPr/>
          <p:nvPr/>
        </p:nvSpPr>
        <p:spPr>
          <a:xfrm>
            <a:off x="5748142" y="2715787"/>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riangle 35"/>
          <p:cNvSpPr/>
          <p:nvPr/>
        </p:nvSpPr>
        <p:spPr>
          <a:xfrm>
            <a:off x="6270704" y="2143852"/>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riangle 36"/>
          <p:cNvSpPr/>
          <p:nvPr/>
        </p:nvSpPr>
        <p:spPr>
          <a:xfrm>
            <a:off x="6018869" y="2348456"/>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Triangle 37"/>
          <p:cNvSpPr/>
          <p:nvPr/>
        </p:nvSpPr>
        <p:spPr>
          <a:xfrm>
            <a:off x="6164767" y="2018485"/>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Triangle 38"/>
          <p:cNvSpPr/>
          <p:nvPr/>
        </p:nvSpPr>
        <p:spPr>
          <a:xfrm>
            <a:off x="5839983" y="2278606"/>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riangle 43"/>
          <p:cNvSpPr/>
          <p:nvPr/>
        </p:nvSpPr>
        <p:spPr>
          <a:xfrm>
            <a:off x="6505493" y="1913429"/>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Triangle 44"/>
          <p:cNvSpPr/>
          <p:nvPr/>
        </p:nvSpPr>
        <p:spPr>
          <a:xfrm>
            <a:off x="6653558" y="1822056"/>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Triangle 45"/>
          <p:cNvSpPr/>
          <p:nvPr/>
        </p:nvSpPr>
        <p:spPr>
          <a:xfrm>
            <a:off x="7153830" y="1631570"/>
            <a:ext cx="145898" cy="1397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074" name="Picture 2" descr="https://www.ecofoci.noaa.gov/sites/default/files/header-logo.gif">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6575" y="5125748"/>
            <a:ext cx="3693236" cy="6352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DBO logo.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71955" y="5874494"/>
            <a:ext cx="1107444" cy="780356"/>
          </a:xfrm>
          <a:prstGeom prst="rect">
            <a:avLst/>
          </a:prstGeom>
        </p:spPr>
      </p:pic>
      <p:sp>
        <p:nvSpPr>
          <p:cNvPr id="47" name="TextBox 46"/>
          <p:cNvSpPr txBox="1"/>
          <p:nvPr/>
        </p:nvSpPr>
        <p:spPr>
          <a:xfrm>
            <a:off x="5179399" y="6021941"/>
            <a:ext cx="33017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libri"/>
                <a:ea typeface="+mn-ea"/>
                <a:cs typeface="+mn-cs"/>
              </a:rPr>
              <a:t>DBO: Distributed Biological Observatory </a:t>
            </a:r>
            <a:endParaRPr kumimoji="0" lang="en-US" sz="1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49" name="TextBox 48"/>
          <p:cNvSpPr txBox="1"/>
          <p:nvPr/>
        </p:nvSpPr>
        <p:spPr>
          <a:xfrm>
            <a:off x="6578442" y="5099479"/>
            <a:ext cx="24763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Contact: Phyllis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Stabeno</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/NOAA: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a:ea typeface="+mn-ea"/>
                <a:cs typeface="+mn-cs"/>
                <a:hlinkClick r:id="rId6"/>
              </a:rPr>
              <a:t>phyllis.stabeno@noaa.gov</a:t>
            </a:r>
            <a:r>
              <a:rPr kumimoji="0" lang="en-US" sz="1400" b="0" i="0" u="sng" strike="noStrike" kern="1200" cap="none" spc="0" normalizeH="0" baseline="0" noProof="0" dirty="0">
                <a:ln>
                  <a:noFill/>
                </a:ln>
                <a:solidFill>
                  <a:prstClr val="black"/>
                </a:solidFill>
                <a:effectLst/>
                <a:uLnTx/>
                <a:uFillTx/>
                <a:latin typeface="Calibri"/>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TextBox 49"/>
          <p:cNvSpPr txBox="1"/>
          <p:nvPr/>
        </p:nvSpPr>
        <p:spPr>
          <a:xfrm>
            <a:off x="5179399" y="6234346"/>
            <a:ext cx="30170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Contact: Jackie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Grebmeier</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/UMCES: </a:t>
            </a:r>
            <a:r>
              <a:rPr kumimoji="0" lang="en-US" sz="1400" b="0" i="0" u="sng" strike="noStrike" kern="1200" cap="none" spc="0" normalizeH="0" baseline="0" noProof="0" dirty="0">
                <a:ln>
                  <a:noFill/>
                </a:ln>
                <a:solidFill>
                  <a:prstClr val="black"/>
                </a:solidFill>
                <a:effectLst/>
                <a:uLnTx/>
                <a:uFillTx/>
                <a:latin typeface="Calibri"/>
                <a:ea typeface="+mn-ea"/>
                <a:cs typeface="+mn-cs"/>
                <a:hlinkClick r:id="rId7"/>
              </a:rPr>
              <a:t>jgrebmei@umces.edu</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26" name="Picture 4" descr="http://www.gulfwatchalaska.org/wp-content/uploads/2013/10/noaa_log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45837" y="5911702"/>
            <a:ext cx="755212" cy="59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15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143000"/>
          </a:xfrm>
        </p:spPr>
        <p:txBody>
          <a:bodyPr>
            <a:noAutofit/>
            <a:scene3d>
              <a:camera prst="orthographicFront"/>
              <a:lightRig rig="soft" dir="t"/>
            </a:scene3d>
            <a:sp3d prstMaterial="softEdge">
              <a:bevelT w="25400" h="25400"/>
            </a:sp3d>
          </a:bodyPr>
          <a:lstStyle/>
          <a:p>
            <a:pPr algn="ctr">
              <a:defRPr/>
            </a:pPr>
            <a:r>
              <a:rPr lang="en-US" sz="3200" dirty="0" smtClean="0">
                <a:solidFill>
                  <a:srgbClr val="000000"/>
                </a:solidFill>
                <a:ea typeface="+mj-ea"/>
                <a:cs typeface="+mj-cs"/>
              </a:rPr>
              <a:t>     </a:t>
            </a:r>
            <a:endParaRPr lang="en-US" sz="3200" dirty="0">
              <a:solidFill>
                <a:srgbClr val="000000"/>
              </a:solidFill>
              <a:ea typeface="+mj-ea"/>
              <a:cs typeface="+mj-cs"/>
            </a:endParaRPr>
          </a:p>
        </p:txBody>
      </p:sp>
      <p:sp>
        <p:nvSpPr>
          <p:cNvPr id="5" name="Title 1"/>
          <p:cNvSpPr txBox="1">
            <a:spLocks/>
          </p:cNvSpPr>
          <p:nvPr/>
        </p:nvSpPr>
        <p:spPr bwMode="auto">
          <a:xfrm>
            <a:off x="0" y="1066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5720" tIns="45720" rIns="86360" bIns="45720" numCol="1" anchor="ctr" anchorCtr="0" compatLnSpc="1">
            <a:prstTxWarp prst="textNoShape">
              <a:avLst/>
            </a:prstTxWarp>
            <a:noAutofit/>
            <a:scene3d>
              <a:camera prst="orthographicFront"/>
              <a:lightRig rig="soft" dir="t"/>
            </a:scene3d>
            <a:sp3d prstMaterial="softEdge">
              <a:bevelT w="25400" h="25400"/>
            </a:sp3d>
          </a:bodyPr>
          <a:lstStyle>
            <a:lvl1pPr marL="39688" indent="-39688" algn="ctr" defTabSz="822325" rtl="0" eaLnBrk="0" fontAlgn="base" hangingPunct="0">
              <a:spcBef>
                <a:spcPct val="0"/>
              </a:spcBef>
              <a:spcAft>
                <a:spcPct val="0"/>
              </a:spcAft>
              <a:defRPr sz="4300">
                <a:solidFill>
                  <a:schemeClr val="tx1"/>
                </a:solidFill>
                <a:latin typeface="+mj-lt"/>
                <a:ea typeface="+mj-ea"/>
                <a:cs typeface="+mj-cs"/>
                <a:sym typeface="Times" charset="0"/>
              </a:defRPr>
            </a:lvl1pPr>
            <a:lvl2pPr marL="39688" indent="-39688" algn="ctr" defTabSz="822325" rtl="0" eaLnBrk="0" fontAlgn="base" hangingPunct="0">
              <a:spcBef>
                <a:spcPct val="0"/>
              </a:spcBef>
              <a:spcAft>
                <a:spcPct val="0"/>
              </a:spcAft>
              <a:defRPr sz="4300">
                <a:solidFill>
                  <a:schemeClr val="tx1"/>
                </a:solidFill>
                <a:latin typeface="Times" charset="0"/>
                <a:ea typeface="ヒラギノ明朝 Pro W3" charset="-128"/>
                <a:cs typeface="ヒラギノ明朝 Pro W3" charset="-128"/>
                <a:sym typeface="Times" charset="0"/>
              </a:defRPr>
            </a:lvl2pPr>
            <a:lvl3pPr marL="39688" indent="-39688" algn="ctr" defTabSz="822325" rtl="0" eaLnBrk="0" fontAlgn="base" hangingPunct="0">
              <a:spcBef>
                <a:spcPct val="0"/>
              </a:spcBef>
              <a:spcAft>
                <a:spcPct val="0"/>
              </a:spcAft>
              <a:defRPr sz="4300">
                <a:solidFill>
                  <a:schemeClr val="tx1"/>
                </a:solidFill>
                <a:latin typeface="Times" charset="0"/>
                <a:ea typeface="ヒラギノ明朝 Pro W3" charset="-128"/>
                <a:cs typeface="ヒラギノ明朝 Pro W3" charset="-128"/>
                <a:sym typeface="Times" charset="0"/>
              </a:defRPr>
            </a:lvl3pPr>
            <a:lvl4pPr marL="39688" indent="-39688" algn="ctr" defTabSz="822325" rtl="0" eaLnBrk="0" fontAlgn="base" hangingPunct="0">
              <a:spcBef>
                <a:spcPct val="0"/>
              </a:spcBef>
              <a:spcAft>
                <a:spcPct val="0"/>
              </a:spcAft>
              <a:defRPr sz="4300">
                <a:solidFill>
                  <a:schemeClr val="tx1"/>
                </a:solidFill>
                <a:latin typeface="Times" charset="0"/>
                <a:ea typeface="ヒラギノ明朝 Pro W3" charset="-128"/>
                <a:cs typeface="ヒラギノ明朝 Pro W3" charset="-128"/>
                <a:sym typeface="Times" charset="0"/>
              </a:defRPr>
            </a:lvl4pPr>
            <a:lvl5pPr marL="39688" indent="-39688" algn="ctr" defTabSz="822325" rtl="0" eaLnBrk="0" fontAlgn="base" hangingPunct="0">
              <a:spcBef>
                <a:spcPct val="0"/>
              </a:spcBef>
              <a:spcAft>
                <a:spcPct val="0"/>
              </a:spcAft>
              <a:defRPr sz="4300">
                <a:solidFill>
                  <a:schemeClr val="tx1"/>
                </a:solidFill>
                <a:latin typeface="Times" charset="0"/>
                <a:ea typeface="ヒラギノ明朝 Pro W3" charset="-128"/>
                <a:cs typeface="ヒラギノ明朝 Pro W3" charset="-128"/>
                <a:sym typeface="Times" charset="0"/>
              </a:defRPr>
            </a:lvl5pPr>
            <a:lvl6pPr marL="496888" indent="-39688" algn="ctr" defTabSz="822325" rtl="0" eaLnBrk="0" fontAlgn="base" hangingPunct="0">
              <a:spcBef>
                <a:spcPct val="0"/>
              </a:spcBef>
              <a:spcAft>
                <a:spcPct val="0"/>
              </a:spcAft>
              <a:defRPr sz="4300">
                <a:solidFill>
                  <a:schemeClr val="tx1"/>
                </a:solidFill>
                <a:latin typeface="Times" charset="0"/>
                <a:ea typeface="ヒラギノ明朝 Pro W3" charset="-128"/>
                <a:cs typeface="ヒラギノ明朝 Pro W3" charset="-128"/>
                <a:sym typeface="Times" charset="0"/>
              </a:defRPr>
            </a:lvl6pPr>
            <a:lvl7pPr marL="954088" indent="-39688" algn="ctr" defTabSz="822325" rtl="0" eaLnBrk="0" fontAlgn="base" hangingPunct="0">
              <a:spcBef>
                <a:spcPct val="0"/>
              </a:spcBef>
              <a:spcAft>
                <a:spcPct val="0"/>
              </a:spcAft>
              <a:defRPr sz="4300">
                <a:solidFill>
                  <a:schemeClr val="tx1"/>
                </a:solidFill>
                <a:latin typeface="Times" charset="0"/>
                <a:ea typeface="ヒラギノ明朝 Pro W3" charset="-128"/>
                <a:cs typeface="ヒラギノ明朝 Pro W3" charset="-128"/>
                <a:sym typeface="Times" charset="0"/>
              </a:defRPr>
            </a:lvl7pPr>
            <a:lvl8pPr marL="1411288" indent="-39688" algn="ctr" defTabSz="822325" rtl="0" eaLnBrk="0" fontAlgn="base" hangingPunct="0">
              <a:spcBef>
                <a:spcPct val="0"/>
              </a:spcBef>
              <a:spcAft>
                <a:spcPct val="0"/>
              </a:spcAft>
              <a:defRPr sz="4300">
                <a:solidFill>
                  <a:schemeClr val="tx1"/>
                </a:solidFill>
                <a:latin typeface="Times" charset="0"/>
                <a:ea typeface="ヒラギノ明朝 Pro W3" charset="-128"/>
                <a:cs typeface="ヒラギノ明朝 Pro W3" charset="-128"/>
                <a:sym typeface="Times" charset="0"/>
              </a:defRPr>
            </a:lvl8pPr>
            <a:lvl9pPr marL="1868488" indent="-39688" algn="ctr" defTabSz="822325" rtl="0" eaLnBrk="0" fontAlgn="base" hangingPunct="0">
              <a:spcBef>
                <a:spcPct val="0"/>
              </a:spcBef>
              <a:spcAft>
                <a:spcPct val="0"/>
              </a:spcAft>
              <a:defRPr sz="4300">
                <a:solidFill>
                  <a:schemeClr val="tx1"/>
                </a:solidFill>
                <a:latin typeface="Times" charset="0"/>
                <a:ea typeface="ヒラギノ明朝 Pro W3" charset="-128"/>
                <a:cs typeface="ヒラギノ明朝 Pro W3" charset="-128"/>
                <a:sym typeface="Times" charset="0"/>
              </a:defRPr>
            </a:lvl9pPr>
          </a:lstStyle>
          <a:p>
            <a:pPr marL="39688" marR="0" lvl="0" indent="-39688" algn="ctr" defTabSz="822325"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Times"/>
                <a:ea typeface="ヒラギノ明朝 Pro W3"/>
                <a:cs typeface="ヒラギノ明朝 Pro W3"/>
                <a:sym typeface="Times" charset="0"/>
              </a:rPr>
              <a:t>     </a:t>
            </a:r>
            <a:endParaRPr kumimoji="0" lang="en-US" sz="3200" b="0" i="0" u="none" strike="noStrike" kern="1200" cap="none" spc="0" normalizeH="0" baseline="0" noProof="0" dirty="0">
              <a:ln>
                <a:noFill/>
              </a:ln>
              <a:solidFill>
                <a:srgbClr val="000000"/>
              </a:solidFill>
              <a:effectLst/>
              <a:uLnTx/>
              <a:uFillTx/>
              <a:latin typeface="Times"/>
              <a:ea typeface="ヒラギノ明朝 Pro W3"/>
              <a:cs typeface="ヒラギノ明朝 Pro W3"/>
              <a:sym typeface="Times" charset="0"/>
            </a:endParaRPr>
          </a:p>
        </p:txBody>
      </p:sp>
      <p:sp>
        <p:nvSpPr>
          <p:cNvPr id="6" name="TextBox 5"/>
          <p:cNvSpPr txBox="1">
            <a:spLocks noChangeArrowheads="1"/>
          </p:cNvSpPr>
          <p:nvPr/>
        </p:nvSpPr>
        <p:spPr bwMode="auto">
          <a:xfrm>
            <a:off x="0" y="2715579"/>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charset="0"/>
                <a:cs typeface="Arial" charset="0"/>
              </a:rPr>
              <a:t>Financial </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support </a:t>
            </a: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charset="0"/>
                <a:cs typeface="Arial" charset="0"/>
              </a:rPr>
              <a:t>from </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the </a:t>
            </a: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charset="0"/>
                <a:cs typeface="Arial" charset="0"/>
              </a:rPr>
              <a:t>NOAA, NSF, and international partners within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charset="0"/>
                <a:cs typeface="Arial" charset="0"/>
              </a:rPr>
              <a:t> the Pacific Arctic Group</a:t>
            </a:r>
            <a:endParaRPr kumimoji="0" lang="en-US" sz="2000" b="0" i="0" u="none" strike="noStrike" kern="1200" cap="none" spc="0" normalizeH="0" baseline="0" noProof="0" dirty="0" smtClean="0">
              <a:ln>
                <a:noFill/>
              </a:ln>
              <a:solidFill>
                <a:srgbClr val="FFFFFF"/>
              </a:solidFill>
              <a:effectLst/>
              <a:uLnTx/>
              <a:uFillTx/>
              <a:latin typeface="Arial" charset="0"/>
              <a:ea typeface="ＭＳ Ｐゴシック" charset="0"/>
            </a:endParaRPr>
          </a:p>
        </p:txBody>
      </p:sp>
      <p:sp>
        <p:nvSpPr>
          <p:cNvPr id="7" name="TextBox 6"/>
          <p:cNvSpPr txBox="1">
            <a:spLocks noChangeArrowheads="1"/>
          </p:cNvSpPr>
          <p:nvPr/>
        </p:nvSpPr>
        <p:spPr bwMode="auto">
          <a:xfrm>
            <a:off x="0" y="466636"/>
            <a:ext cx="9144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charset="0"/>
                <a:ea typeface="ＭＳ Ｐゴシック" charset="0"/>
              </a:rPr>
              <a:t>Thank you for your attention.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smtClean="0">
              <a:ln>
                <a:noFill/>
              </a:ln>
              <a:solidFill>
                <a:srgbClr val="000000"/>
              </a:solidFill>
              <a:effectLst/>
              <a:uLnTx/>
              <a:uFillTx/>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charset="0"/>
                <a:ea typeface="ＭＳ Ｐゴシック" charset="0"/>
              </a:rPr>
              <a:t>Questions and comments?</a:t>
            </a:r>
          </a:p>
        </p:txBody>
      </p:sp>
      <p:pic>
        <p:nvPicPr>
          <p:cNvPr id="13"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3832" y="4942533"/>
            <a:ext cx="1693605" cy="169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DBO logo.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87799" y="5005977"/>
            <a:ext cx="2203309" cy="1552553"/>
          </a:xfrm>
          <a:prstGeom prst="rect">
            <a:avLst/>
          </a:prstGeom>
        </p:spPr>
      </p:pic>
      <p:sp>
        <p:nvSpPr>
          <p:cNvPr id="3" name="TextBox 2"/>
          <p:cNvSpPr txBox="1"/>
          <p:nvPr/>
        </p:nvSpPr>
        <p:spPr>
          <a:xfrm>
            <a:off x="1" y="3499516"/>
            <a:ext cx="914400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ヒラギノ明朝 Pro W3"/>
                <a:cs typeface="Arial"/>
                <a:hlinkClick r:id="rId5"/>
              </a:rPr>
              <a:t>http://www.arctic.noaa.gov/dbo</a:t>
            </a:r>
            <a:r>
              <a:rPr kumimoji="0" lang="en-US" sz="2000" b="0" i="0" u="none" strike="noStrike" kern="1200" cap="none" spc="0" normalizeH="0" baseline="0" noProof="0" dirty="0" smtClean="0">
                <a:ln>
                  <a:noFill/>
                </a:ln>
                <a:solidFill>
                  <a:prstClr val="black"/>
                </a:solidFill>
                <a:effectLst/>
                <a:uLnTx/>
                <a:uFillTx/>
                <a:latin typeface="Arial"/>
                <a:ea typeface="ヒラギノ明朝 Pro W3"/>
                <a:cs typeface="Arial"/>
                <a:hlinkClick r:id="rId5"/>
              </a:rPr>
              <a:t>/</a:t>
            </a:r>
            <a:endParaRPr kumimoji="0" lang="en-US" sz="2000" b="0" i="0" u="none" strike="noStrike" kern="1200" cap="none" spc="0" normalizeH="0" baseline="0" noProof="0" dirty="0" smtClean="0">
              <a:ln>
                <a:noFill/>
              </a:ln>
              <a:solidFill>
                <a:prstClr val="black"/>
              </a:solidFill>
              <a:effectLst/>
              <a:uLnTx/>
              <a:uFillTx/>
              <a:latin typeface="Arial"/>
              <a:ea typeface="ヒラギノ明朝 Pro W3"/>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srgbClr val="FF0000"/>
                </a:solidFill>
                <a:effectLst/>
                <a:uLnTx/>
                <a:uFillTx/>
                <a:latin typeface="Arial" charset="0"/>
                <a:ea typeface="Arial" charset="0"/>
                <a:cs typeface="Arial" charset="0"/>
              </a:rPr>
              <a:t>http://</a:t>
            </a:r>
            <a:r>
              <a:rPr kumimoji="0" lang="en-US" altLang="ko-KR" sz="2000" b="1" i="0" u="none" strike="noStrike" kern="1200" cap="none" spc="0" normalizeH="0" baseline="0" noProof="0" dirty="0" err="1">
                <a:ln>
                  <a:noFill/>
                </a:ln>
                <a:solidFill>
                  <a:srgbClr val="FF0000"/>
                </a:solidFill>
                <a:effectLst/>
                <a:uLnTx/>
                <a:uFillTx/>
                <a:latin typeface="Arial" charset="0"/>
                <a:ea typeface="Arial" charset="0"/>
                <a:cs typeface="Arial" charset="0"/>
              </a:rPr>
              <a:t>pag.arcticportal.org</a:t>
            </a:r>
            <a:r>
              <a:rPr kumimoji="0" lang="en-US" altLang="ko-KR" sz="2000" b="1" i="0" u="none" strike="noStrike" kern="1200" cap="none" spc="0" normalizeH="0" baseline="0" noProof="0" dirty="0">
                <a:ln>
                  <a:noFill/>
                </a:ln>
                <a:solidFill>
                  <a:srgbClr val="FF0000"/>
                </a:solidFill>
                <a:effectLst/>
                <a:uLnTx/>
                <a:uFillTx/>
                <a:latin typeface="Arial" charset="0"/>
                <a:ea typeface="Arial" charset="0"/>
                <a:cs typeface="Arial" charset="0"/>
              </a:rPr>
              <a:t>/</a:t>
            </a:r>
            <a:endParaRPr kumimoji="0" lang="ko-KR" altLang="en-US" sz="2000" b="1" i="0" u="none" strike="noStrike" kern="1200" cap="none" spc="0" normalizeH="0" baseline="0" noProof="0" dirty="0">
              <a:ln>
                <a:noFill/>
              </a:ln>
              <a:solidFill>
                <a:srgbClr val="FF0000"/>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ヒラギノ明朝 Pro W3"/>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a:ea typeface="ヒラギノ明朝 Pro W3"/>
              <a:cs typeface="ヒラギノ明朝 Pro W3"/>
            </a:endParaRPr>
          </a:p>
        </p:txBody>
      </p:sp>
    </p:spTree>
    <p:extLst>
      <p:ext uri="{BB962C8B-B14F-4D97-AF65-F5344CB8AC3E}">
        <p14:creationId xmlns:p14="http://schemas.microsoft.com/office/powerpoint/2010/main" val="378500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2876"/>
            <a:ext cx="9019308" cy="676014"/>
          </a:xfrm>
        </p:spPr>
        <p:txBody>
          <a:bodyPr>
            <a:normAutofit fontScale="90000"/>
          </a:bodyPr>
          <a:lstStyle/>
          <a:p>
            <a:pPr algn="ctr"/>
            <a:r>
              <a:rPr lang="en-US" dirty="0" smtClean="0"/>
              <a:t>2017 DBO-NCIS (Northern Chukchi Integrated Study)</a:t>
            </a:r>
            <a:endParaRPr lang="en-US" dirty="0"/>
          </a:p>
        </p:txBody>
      </p:sp>
      <p:sp>
        <p:nvSpPr>
          <p:cNvPr id="3" name="Content Placeholder 2"/>
          <p:cNvSpPr>
            <a:spLocks noGrp="1"/>
          </p:cNvSpPr>
          <p:nvPr>
            <p:ph idx="1"/>
          </p:nvPr>
        </p:nvSpPr>
        <p:spPr>
          <a:xfrm>
            <a:off x="41566" y="982849"/>
            <a:ext cx="3923605" cy="5268322"/>
          </a:xfrm>
        </p:spPr>
        <p:txBody>
          <a:bodyPr>
            <a:normAutofit fontScale="92500"/>
          </a:bodyPr>
          <a:lstStyle/>
          <a:p>
            <a:r>
              <a:rPr lang="en-US" sz="2800" dirty="0" smtClean="0"/>
              <a:t>141 stations</a:t>
            </a:r>
          </a:p>
          <a:p>
            <a:r>
              <a:rPr lang="en-US" sz="2800" dirty="0" smtClean="0"/>
              <a:t>CTD casts &amp; water collection at all stations</a:t>
            </a:r>
          </a:p>
          <a:p>
            <a:r>
              <a:rPr lang="en-US" sz="2800" dirty="0" smtClean="0"/>
              <a:t>Bottom grabs &amp; core samples at ~half of the stations</a:t>
            </a:r>
          </a:p>
          <a:p>
            <a:r>
              <a:rPr lang="en-US" sz="2800" dirty="0" smtClean="0"/>
              <a:t>Bird &amp; marine mammal observations</a:t>
            </a:r>
          </a:p>
          <a:p>
            <a:r>
              <a:rPr lang="en-US" sz="2800" dirty="0" err="1" smtClean="0"/>
              <a:t>Multibeam</a:t>
            </a:r>
            <a:r>
              <a:rPr lang="en-US" sz="2800" dirty="0" smtClean="0"/>
              <a:t> </a:t>
            </a:r>
            <a:r>
              <a:rPr lang="en-US" sz="2800" dirty="0" err="1" smtClean="0"/>
              <a:t>echosounder</a:t>
            </a:r>
            <a:endParaRPr lang="en-US" sz="2800" dirty="0" smtClean="0"/>
          </a:p>
          <a:p>
            <a:r>
              <a:rPr lang="en-US" sz="2800" dirty="0" smtClean="0"/>
              <a:t>Closest points of approach: 3 nm near Pt Hope and 5 nm near Barrow</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75170" y="1079499"/>
            <a:ext cx="5335745" cy="4947228"/>
          </a:xfrm>
          <a:prstGeom prst="rect">
            <a:avLst/>
          </a:prstGeom>
        </p:spPr>
      </p:pic>
    </p:spTree>
    <p:extLst>
      <p:ext uri="{BB962C8B-B14F-4D97-AF65-F5344CB8AC3E}">
        <p14:creationId xmlns:p14="http://schemas.microsoft.com/office/powerpoint/2010/main" val="9592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6"/>
            <a:ext cx="8229600" cy="676014"/>
          </a:xfrm>
        </p:spPr>
        <p:txBody>
          <a:bodyPr/>
          <a:lstStyle/>
          <a:p>
            <a:pPr algn="ctr"/>
            <a:r>
              <a:rPr lang="en-US" dirty="0" smtClean="0"/>
              <a:t>NMFS Loss of Sea Ice Project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5" name="Content Placeholder 2"/>
          <p:cNvSpPr>
            <a:spLocks noGrp="1"/>
          </p:cNvSpPr>
          <p:nvPr>
            <p:ph idx="1"/>
          </p:nvPr>
        </p:nvSpPr>
        <p:spPr>
          <a:xfrm>
            <a:off x="76200" y="881148"/>
            <a:ext cx="3681153" cy="5473931"/>
          </a:xfrm>
        </p:spPr>
        <p:txBody>
          <a:bodyPr>
            <a:normAutofit fontScale="92500" lnSpcReduction="10000"/>
          </a:bodyPr>
          <a:lstStyle/>
          <a:p>
            <a:r>
              <a:rPr lang="en-US" sz="2200" dirty="0" smtClean="0"/>
              <a:t>Utilized </a:t>
            </a:r>
            <a:r>
              <a:rPr lang="en-US" sz="2200" dirty="0" err="1" smtClean="0"/>
              <a:t>echosounders</a:t>
            </a:r>
            <a:r>
              <a:rPr lang="en-US" sz="2200" dirty="0" smtClean="0"/>
              <a:t> &amp; research bottom trawl</a:t>
            </a:r>
          </a:p>
          <a:p>
            <a:r>
              <a:rPr lang="en-US" sz="2200" dirty="0" smtClean="0"/>
              <a:t>Trends in abundance &amp; distribution of fish, crabs &amp; marine life to monitor effects of climate change &amp; diminishing annual sea ice on food webs</a:t>
            </a:r>
          </a:p>
          <a:p>
            <a:r>
              <a:rPr lang="en-US" sz="2200" dirty="0" smtClean="0"/>
              <a:t>Sampled 144 stations</a:t>
            </a:r>
          </a:p>
          <a:p>
            <a:r>
              <a:rPr lang="en-US" sz="2200" dirty="0" smtClean="0"/>
              <a:t>1.5 nm in Norton Sound &amp; 2.25 nm of St. Lawrence Island</a:t>
            </a:r>
          </a:p>
          <a:p>
            <a:r>
              <a:rPr lang="en-US" sz="2200" dirty="0" smtClean="0"/>
              <a:t>In-season communication with Bering Sea communities</a:t>
            </a:r>
          </a:p>
          <a:p>
            <a:r>
              <a:rPr lang="en-US" sz="2200" dirty="0" smtClean="0"/>
              <a:t>Norton Sound Economic Development Corporation staff member on-board</a:t>
            </a:r>
          </a:p>
          <a:p>
            <a:r>
              <a:rPr lang="en-US" sz="2200" dirty="0" smtClean="0"/>
              <a:t>Open House Events</a:t>
            </a:r>
          </a:p>
          <a:p>
            <a:r>
              <a:rPr lang="en-US" sz="2200" dirty="0" smtClean="0"/>
              <a:t>Hope to continue in odd years</a:t>
            </a:r>
          </a:p>
          <a:p>
            <a:endParaRPr lang="en-US" sz="2200" dirty="0"/>
          </a:p>
          <a:p>
            <a:pPr marL="0" indent="0">
              <a:buNone/>
            </a:pPr>
            <a:endParaRPr lang="en-US" sz="22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4101" y="1128538"/>
            <a:ext cx="5386647" cy="4715309"/>
          </a:xfrm>
          <a:prstGeom prst="rect">
            <a:avLst/>
          </a:prstGeom>
        </p:spPr>
      </p:pic>
    </p:spTree>
    <p:extLst>
      <p:ext uri="{BB962C8B-B14F-4D97-AF65-F5344CB8AC3E}">
        <p14:creationId xmlns:p14="http://schemas.microsoft.com/office/powerpoint/2010/main" val="55173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625"/>
            <a:ext cx="8229600" cy="676014"/>
          </a:xfrm>
        </p:spPr>
        <p:txBody>
          <a:bodyPr/>
          <a:lstStyle/>
          <a:p>
            <a:pPr algn="ctr"/>
            <a:r>
              <a:rPr lang="en-US" dirty="0" smtClean="0"/>
              <a:t>2017 OAR Chukchi </a:t>
            </a:r>
            <a:r>
              <a:rPr lang="en-US" dirty="0" err="1" smtClean="0"/>
              <a:t>Saildrone</a:t>
            </a:r>
            <a:r>
              <a:rPr lang="en-US" dirty="0" smtClean="0"/>
              <a:t> Project</a:t>
            </a:r>
            <a:endParaRPr lang="en-US" dirty="0"/>
          </a:p>
        </p:txBody>
      </p:sp>
      <p:sp>
        <p:nvSpPr>
          <p:cNvPr id="3" name="Content Placeholder 2"/>
          <p:cNvSpPr>
            <a:spLocks noGrp="1"/>
          </p:cNvSpPr>
          <p:nvPr>
            <p:ph idx="1"/>
          </p:nvPr>
        </p:nvSpPr>
        <p:spPr>
          <a:xfrm>
            <a:off x="108066" y="941285"/>
            <a:ext cx="4705003" cy="4769558"/>
          </a:xfrm>
        </p:spPr>
        <p:txBody>
          <a:bodyPr>
            <a:normAutofit/>
          </a:bodyPr>
          <a:lstStyle/>
          <a:p>
            <a:r>
              <a:rPr lang="en-US" sz="2200" dirty="0" smtClean="0"/>
              <a:t>Tested updated </a:t>
            </a:r>
            <a:r>
              <a:rPr lang="en-US" sz="2200" dirty="0" err="1" smtClean="0"/>
              <a:t>saildrone</a:t>
            </a:r>
            <a:endParaRPr lang="en-US" sz="2200" dirty="0" smtClean="0"/>
          </a:p>
          <a:p>
            <a:r>
              <a:rPr lang="en-US" sz="2200" dirty="0"/>
              <a:t>Tested technology and successfully measured CO</a:t>
            </a:r>
            <a:r>
              <a:rPr lang="en-US" sz="2200" baseline="-25000" dirty="0"/>
              <a:t>2</a:t>
            </a:r>
            <a:r>
              <a:rPr lang="en-US" sz="2200" dirty="0"/>
              <a:t> concentrations from Dutch </a:t>
            </a:r>
            <a:r>
              <a:rPr lang="en-US" sz="2200" dirty="0" smtClean="0"/>
              <a:t>Harbor northward </a:t>
            </a:r>
            <a:endParaRPr lang="en-US" sz="2200" dirty="0"/>
          </a:p>
          <a:p>
            <a:r>
              <a:rPr lang="en-US" sz="2200" dirty="0"/>
              <a:t>Surveyed as far as 75N, as close to the ice edge as 7nm, and successfully transited Bering Strait (north and south). All firsts for unescorted, unmanned autonomous vehicles. </a:t>
            </a:r>
          </a:p>
          <a:p>
            <a:r>
              <a:rPr lang="en-US" sz="2200" dirty="0" smtClean="0"/>
              <a:t>Data will help </a:t>
            </a:r>
            <a:r>
              <a:rPr lang="en-US" sz="2200" dirty="0"/>
              <a:t>improve weather and climate forecasting and </a:t>
            </a:r>
            <a:r>
              <a:rPr lang="en-US" sz="2200" dirty="0" smtClean="0"/>
              <a:t>understanding </a:t>
            </a:r>
            <a:r>
              <a:rPr lang="en-US" sz="2200" dirty="0"/>
              <a:t>of ocean </a:t>
            </a:r>
            <a:r>
              <a:rPr lang="en-US" sz="2200" dirty="0" smtClean="0"/>
              <a:t>acidification</a:t>
            </a:r>
            <a:endParaRPr lang="en-US" sz="2200" dirty="0"/>
          </a:p>
          <a:p>
            <a:r>
              <a:rPr lang="en-US" sz="2200" dirty="0" smtClean="0"/>
              <a:t>Contact</a:t>
            </a:r>
            <a:r>
              <a:rPr lang="en-US" sz="2200" dirty="0"/>
              <a:t>: </a:t>
            </a:r>
            <a:r>
              <a:rPr lang="en-US" sz="2200" dirty="0" smtClean="0">
                <a:hlinkClick r:id="rId2"/>
              </a:rPr>
              <a:t>heather.tabisola@noaa.gov</a:t>
            </a:r>
            <a:endParaRPr lang="en-US" sz="2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5" name="TextBox 4"/>
          <p:cNvSpPr txBox="1"/>
          <p:nvPr/>
        </p:nvSpPr>
        <p:spPr>
          <a:xfrm>
            <a:off x="199502" y="5835535"/>
            <a:ext cx="5135092" cy="369332"/>
          </a:xfrm>
          <a:prstGeom prst="rect">
            <a:avLst/>
          </a:prstGeom>
          <a:noFill/>
        </p:spPr>
        <p:txBody>
          <a:bodyPr wrap="square" rtlCol="0">
            <a:spAutoFit/>
          </a:bodyPr>
          <a:lstStyle/>
          <a:p>
            <a:r>
              <a:rPr lang="en-US" dirty="0">
                <a:hlinkClick r:id="rId3"/>
              </a:rPr>
              <a:t>https://</a:t>
            </a:r>
            <a:r>
              <a:rPr lang="en-US" dirty="0" smtClean="0">
                <a:hlinkClick r:id="rId3"/>
              </a:rPr>
              <a:t>www.pmel.noaa.gov/itae/follow-saildrone-2017</a:t>
            </a:r>
            <a:r>
              <a:rPr lang="en-US" dirty="0" smtClean="0"/>
              <a:t> </a:t>
            </a:r>
            <a:endParaRPr lang="en-US" dirty="0"/>
          </a:p>
        </p:txBody>
      </p:sp>
      <p:sp>
        <p:nvSpPr>
          <p:cNvPr id="6" name="Rectangle 7"/>
          <p:cNvSpPr>
            <a:spLocks noChangeArrowheads="1"/>
          </p:cNvSpPr>
          <p:nvPr/>
        </p:nvSpPr>
        <p:spPr bwMode="auto">
          <a:xfrm flipH="1">
            <a:off x="5112327" y="4463086"/>
            <a:ext cx="37723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accent3"/>
                </a:solidFill>
                <a:effectLst/>
              </a:rPr>
              <a:t>A </a:t>
            </a:r>
            <a:r>
              <a:rPr kumimoji="0" lang="en-US" altLang="en-US" sz="1600" b="0" i="0" u="none" strike="noStrike" cap="none" normalizeH="0" baseline="0" dirty="0">
                <a:ln>
                  <a:noFill/>
                </a:ln>
                <a:solidFill>
                  <a:schemeClr val="accent3"/>
                </a:solidFill>
                <a:effectLst/>
              </a:rPr>
              <a:t>map showing ice concentration (NSIDC </a:t>
            </a:r>
            <a:r>
              <a:rPr kumimoji="0" lang="en-US" altLang="en-US" sz="1600" b="0" i="0" u="none" strike="noStrike" cap="none" normalizeH="0" baseline="0" dirty="0">
                <a:ln>
                  <a:noFill/>
                </a:ln>
                <a:solidFill>
                  <a:schemeClr val="accent3"/>
                </a:solidFill>
                <a:effectLst/>
                <a:hlinkClick r:id="rId4"/>
              </a:rPr>
              <a:t>MASAM-2</a:t>
            </a:r>
            <a:r>
              <a:rPr kumimoji="0" lang="en-US" altLang="en-US" sz="1600" b="0" i="0" u="sng" strike="noStrike" cap="none" normalizeH="0" baseline="0" dirty="0">
                <a:ln>
                  <a:noFill/>
                </a:ln>
                <a:solidFill>
                  <a:schemeClr val="accent3"/>
                </a:solidFill>
                <a:effectLst/>
              </a:rPr>
              <a:t>) and the 0% ice edge (US NIC) for 13 </a:t>
            </a:r>
            <a:r>
              <a:rPr kumimoji="0" lang="en-US" altLang="en-US" sz="1600" b="0" i="0" u="sng" strike="noStrike" cap="none" normalizeH="0" baseline="0" dirty="0" smtClean="0">
                <a:ln>
                  <a:noFill/>
                </a:ln>
                <a:solidFill>
                  <a:schemeClr val="accent3"/>
                </a:solidFill>
                <a:effectLst/>
              </a:rPr>
              <a:t>August 2017. </a:t>
            </a:r>
            <a:r>
              <a:rPr kumimoji="0" lang="en-US" altLang="en-US" sz="1600" b="0" i="0" u="sng" strike="noStrike" cap="none" normalizeH="0" baseline="0" dirty="0">
                <a:ln>
                  <a:noFill/>
                </a:ln>
                <a:solidFill>
                  <a:schemeClr val="accent3"/>
                </a:solidFill>
                <a:effectLst/>
              </a:rPr>
              <a:t>The </a:t>
            </a:r>
            <a:r>
              <a:rPr lang="en-US" altLang="en-US" sz="1600" u="sng" dirty="0" smtClean="0">
                <a:solidFill>
                  <a:schemeClr val="accent3"/>
                </a:solidFill>
              </a:rPr>
              <a:t>ASV</a:t>
            </a:r>
            <a:r>
              <a:rPr kumimoji="0" lang="en-US" altLang="en-US" sz="1600" b="0" i="0" u="sng" strike="noStrike" cap="none" normalizeH="0" baseline="0" dirty="0" smtClean="0">
                <a:ln>
                  <a:noFill/>
                </a:ln>
                <a:solidFill>
                  <a:schemeClr val="accent3"/>
                </a:solidFill>
                <a:effectLst/>
              </a:rPr>
              <a:t> track,</a:t>
            </a:r>
            <a:r>
              <a:rPr lang="en-US" altLang="en-US" sz="1600" u="sng" dirty="0">
                <a:solidFill>
                  <a:schemeClr val="accent3"/>
                </a:solidFill>
              </a:rPr>
              <a:t> </a:t>
            </a:r>
            <a:r>
              <a:rPr kumimoji="0" lang="en-US" altLang="en-US" sz="1600" b="0" i="0" u="sng" strike="noStrike" cap="none" normalizeH="0" baseline="0" dirty="0" smtClean="0">
                <a:ln>
                  <a:noFill/>
                </a:ln>
                <a:solidFill>
                  <a:schemeClr val="accent3"/>
                </a:solidFill>
                <a:effectLst/>
              </a:rPr>
              <a:t>blue colors,</a:t>
            </a:r>
            <a:r>
              <a:rPr kumimoji="0" lang="en-US" altLang="en-US" sz="1600" b="0" i="0" u="sng" strike="noStrike" cap="none" normalizeH="0" dirty="0" smtClean="0">
                <a:ln>
                  <a:noFill/>
                </a:ln>
                <a:solidFill>
                  <a:schemeClr val="accent3"/>
                </a:solidFill>
                <a:effectLst/>
              </a:rPr>
              <a:t> i</a:t>
            </a:r>
            <a:r>
              <a:rPr kumimoji="0" lang="en-US" altLang="en-US" sz="1600" b="0" i="0" u="sng" strike="noStrike" cap="none" normalizeH="0" baseline="0" dirty="0" smtClean="0">
                <a:ln>
                  <a:noFill/>
                </a:ln>
                <a:solidFill>
                  <a:schemeClr val="accent3"/>
                </a:solidFill>
                <a:effectLst/>
              </a:rPr>
              <a:t>ndicating </a:t>
            </a:r>
            <a:r>
              <a:rPr kumimoji="0" lang="en-US" altLang="en-US" sz="1600" b="0" i="0" u="sng" strike="noStrike" cap="none" normalizeH="0" baseline="0" dirty="0">
                <a:ln>
                  <a:noFill/>
                </a:ln>
                <a:solidFill>
                  <a:schemeClr val="accent3"/>
                </a:solidFill>
                <a:effectLst/>
              </a:rPr>
              <a:t>salinity (blue: 33S; white: 25 S). The </a:t>
            </a:r>
            <a:r>
              <a:rPr kumimoji="0" lang="en-US" altLang="en-US" sz="1600" b="0" i="0" u="sng" strike="noStrike" cap="none" normalizeH="0" baseline="0" dirty="0" smtClean="0">
                <a:ln>
                  <a:noFill/>
                </a:ln>
                <a:solidFill>
                  <a:schemeClr val="accent3"/>
                </a:solidFill>
                <a:effectLst/>
              </a:rPr>
              <a:t>ASV </a:t>
            </a:r>
            <a:r>
              <a:rPr kumimoji="0" lang="en-US" altLang="en-US" sz="1600" b="0" i="0" u="sng" strike="noStrike" cap="none" normalizeH="0" baseline="0" dirty="0">
                <a:ln>
                  <a:noFill/>
                </a:ln>
                <a:solidFill>
                  <a:schemeClr val="accent3"/>
                </a:solidFill>
                <a:effectLst/>
              </a:rPr>
              <a:t>briefly crossed into international territory and came within about 7 nm of the ice edge. The NIC product helps us stay </a:t>
            </a:r>
            <a:r>
              <a:rPr kumimoji="0" lang="en-US" altLang="en-US" sz="1600" b="0" i="0" u="sng" strike="noStrike" cap="none" normalizeH="0" baseline="0" dirty="0" smtClean="0">
                <a:ln>
                  <a:noFill/>
                </a:ln>
                <a:solidFill>
                  <a:schemeClr val="accent3"/>
                </a:solidFill>
                <a:effectLst/>
              </a:rPr>
              <a:t>safe! </a:t>
            </a:r>
            <a:r>
              <a:rPr kumimoji="0" lang="en-US" altLang="en-US" sz="1600" b="0" i="0" u="none" strike="noStrike" cap="none" normalizeH="0" baseline="0" dirty="0" smtClean="0">
                <a:ln>
                  <a:noFill/>
                </a:ln>
                <a:solidFill>
                  <a:schemeClr val="accent3"/>
                </a:solidFill>
                <a:effectLst/>
              </a:rPr>
              <a:t>  </a:t>
            </a:r>
            <a:endParaRPr kumimoji="0" lang="en-US" altLang="en-US" sz="1600" b="0" i="0" u="none" strike="noStrike" cap="none" normalizeH="0" baseline="0" dirty="0">
              <a:ln>
                <a:noFill/>
              </a:ln>
              <a:solidFill>
                <a:schemeClr val="accent3"/>
              </a:solidFill>
              <a:effectLst/>
            </a:endParaRPr>
          </a:p>
        </p:txBody>
      </p:sp>
      <p:pic>
        <p:nvPicPr>
          <p:cNvPr id="7" name="Picture 8" descr="https://lh5.googleusercontent.com/K77J8nXc6R_xluOc_y612lrK1qAI8aRoElwr3ebKZWcC_LOq9AZJ1RSkHtFvi8HmumJpLoOnmj86iIQmAD7wl6CGMM8cvo5rE3-7vjRwvbasJ9ByiKbEFH9XV2toTUiTSahVGmQ"/>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9117" y="975851"/>
            <a:ext cx="4117843" cy="341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0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7" name="Title 1"/>
          <p:cNvSpPr>
            <a:spLocks noGrp="1"/>
          </p:cNvSpPr>
          <p:nvPr>
            <p:ph type="title"/>
          </p:nvPr>
        </p:nvSpPr>
        <p:spPr>
          <a:xfrm>
            <a:off x="457200" y="149630"/>
            <a:ext cx="8229600" cy="676014"/>
          </a:xfrm>
        </p:spPr>
        <p:txBody>
          <a:bodyPr/>
          <a:lstStyle/>
          <a:p>
            <a:pPr algn="ctr"/>
            <a:r>
              <a:rPr lang="en-US" dirty="0" smtClean="0"/>
              <a:t>Planned &amp; Proposed 2018 Arctic Surveys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47957757"/>
              </p:ext>
            </p:extLst>
          </p:nvPr>
        </p:nvGraphicFramePr>
        <p:xfrm>
          <a:off x="152400" y="1177174"/>
          <a:ext cx="8915400" cy="467498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2212571">
                  <a:extLst>
                    <a:ext uri="{9D8B030D-6E8A-4147-A177-3AD203B41FA5}">
                      <a16:colId xmlns:a16="http://schemas.microsoft.com/office/drawing/2014/main" xmlns="" val="20002"/>
                    </a:ext>
                  </a:extLst>
                </a:gridCol>
                <a:gridCol w="1978429">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tblGrid>
              <a:tr h="431800">
                <a:tc>
                  <a:txBody>
                    <a:bodyPr/>
                    <a:lstStyle/>
                    <a:p>
                      <a:pPr algn="ctr"/>
                      <a:r>
                        <a:rPr lang="en-US" dirty="0" smtClean="0"/>
                        <a:t>Vessel Name</a:t>
                      </a:r>
                      <a:endParaRPr lang="en-US" dirty="0"/>
                    </a:p>
                  </a:txBody>
                  <a:tcPr/>
                </a:tc>
                <a:tc>
                  <a:txBody>
                    <a:bodyPr/>
                    <a:lstStyle/>
                    <a:p>
                      <a:pPr algn="ctr"/>
                      <a:r>
                        <a:rPr lang="en-US" baseline="0" dirty="0" smtClean="0"/>
                        <a:t>NOAA office</a:t>
                      </a:r>
                      <a:endParaRPr lang="en-US" dirty="0"/>
                    </a:p>
                  </a:txBody>
                  <a:tcPr/>
                </a:tc>
                <a:tc>
                  <a:txBody>
                    <a:bodyPr/>
                    <a:lstStyle/>
                    <a:p>
                      <a:pPr algn="ctr"/>
                      <a:r>
                        <a:rPr lang="en-US" dirty="0" smtClean="0"/>
                        <a:t>General Location</a:t>
                      </a:r>
                      <a:endParaRPr lang="en-US" dirty="0"/>
                    </a:p>
                  </a:txBody>
                  <a:tcPr/>
                </a:tc>
                <a:tc>
                  <a:txBody>
                    <a:bodyPr/>
                    <a:lstStyle/>
                    <a:p>
                      <a:pPr algn="ctr"/>
                      <a:r>
                        <a:rPr lang="en-US" dirty="0" smtClean="0"/>
                        <a:t>Dates</a:t>
                      </a:r>
                      <a:endParaRPr lang="en-US" dirty="0"/>
                    </a:p>
                  </a:txBody>
                  <a:tcPr/>
                </a:tc>
                <a:tc>
                  <a:txBody>
                    <a:bodyPr/>
                    <a:lstStyle/>
                    <a:p>
                      <a:pPr algn="ctr"/>
                      <a:r>
                        <a:rPr lang="en-US" dirty="0" smtClean="0"/>
                        <a:t>Purpose</a:t>
                      </a:r>
                      <a:endParaRPr lang="en-US" dirty="0"/>
                    </a:p>
                  </a:txBody>
                  <a:tcPr/>
                </a:tc>
                <a:extLst>
                  <a:ext uri="{0D108BD9-81ED-4DB2-BD59-A6C34878D82A}">
                    <a16:rowId xmlns:a16="http://schemas.microsoft.com/office/drawing/2014/main" xmlns="" val="10000"/>
                  </a:ext>
                </a:extLst>
              </a:tr>
              <a:tr h="685339">
                <a:tc>
                  <a:txBody>
                    <a:bodyPr/>
                    <a:lstStyle/>
                    <a:p>
                      <a:r>
                        <a:rPr lang="en-US" dirty="0" smtClean="0"/>
                        <a:t>NOAA Ship </a:t>
                      </a:r>
                      <a:r>
                        <a:rPr lang="en-US" dirty="0" err="1" smtClean="0"/>
                        <a:t>Fairweather</a:t>
                      </a:r>
                      <a:endParaRPr lang="en-US" dirty="0"/>
                    </a:p>
                  </a:txBody>
                  <a:tcPr/>
                </a:tc>
                <a:tc>
                  <a:txBody>
                    <a:bodyPr/>
                    <a:lstStyle/>
                    <a:p>
                      <a:r>
                        <a:rPr lang="en-US" dirty="0" smtClean="0"/>
                        <a:t>National Ocean Service (NOS)</a:t>
                      </a:r>
                      <a:endParaRPr lang="en-US" dirty="0"/>
                    </a:p>
                  </a:txBody>
                  <a:tcPr/>
                </a:tc>
                <a:tc>
                  <a:txBody>
                    <a:bodyPr/>
                    <a:lstStyle/>
                    <a:p>
                      <a:r>
                        <a:rPr lang="en-US" baseline="0" dirty="0" smtClean="0"/>
                        <a:t>Pt Hope and vicinity</a:t>
                      </a:r>
                      <a:endParaRPr lang="en-US" dirty="0"/>
                    </a:p>
                  </a:txBody>
                  <a:tcPr/>
                </a:tc>
                <a:tc>
                  <a:txBody>
                    <a:bodyPr/>
                    <a:lstStyle/>
                    <a:p>
                      <a:r>
                        <a:rPr lang="en-US" dirty="0" smtClean="0"/>
                        <a:t>unknown</a:t>
                      </a:r>
                      <a:endParaRPr lang="en-US" dirty="0"/>
                    </a:p>
                  </a:txBody>
                  <a:tcPr/>
                </a:tc>
                <a:tc>
                  <a:txBody>
                    <a:bodyPr/>
                    <a:lstStyle/>
                    <a:p>
                      <a:r>
                        <a:rPr lang="en-US" dirty="0" smtClean="0"/>
                        <a:t>Hydrographic surveys</a:t>
                      </a:r>
                      <a:endParaRPr lang="en-US" dirty="0"/>
                    </a:p>
                  </a:txBody>
                  <a:tcPr/>
                </a:tc>
                <a:extLst>
                  <a:ext uri="{0D108BD9-81ED-4DB2-BD59-A6C34878D82A}">
                    <a16:rowId xmlns:a16="http://schemas.microsoft.com/office/drawing/2014/main" xmlns="" val="10001"/>
                  </a:ext>
                </a:extLst>
              </a:tr>
              <a:tr h="1263534">
                <a:tc>
                  <a:txBody>
                    <a:bodyPr/>
                    <a:lstStyle/>
                    <a:p>
                      <a:r>
                        <a:rPr lang="en-US" dirty="0" smtClean="0"/>
                        <a:t>USCG Cutter</a:t>
                      </a:r>
                      <a:r>
                        <a:rPr lang="en-US" baseline="0" dirty="0" smtClean="0"/>
                        <a:t> Healy*</a:t>
                      </a:r>
                      <a:endParaRPr lang="en-US" dirty="0"/>
                    </a:p>
                  </a:txBody>
                  <a:tcPr/>
                </a:tc>
                <a:tc>
                  <a:txBody>
                    <a:bodyPr/>
                    <a:lstStyle/>
                    <a:p>
                      <a:r>
                        <a:rPr lang="en-US" dirty="0" smtClean="0"/>
                        <a:t>Oceanic and Atmospheric Research (OAR)</a:t>
                      </a:r>
                      <a:endParaRPr lang="en-US" dirty="0"/>
                    </a:p>
                  </a:txBody>
                  <a:tcPr/>
                </a:tc>
                <a:tc>
                  <a:txBody>
                    <a:bodyPr/>
                    <a:lstStyle/>
                    <a:p>
                      <a:r>
                        <a:rPr lang="en-US" dirty="0" smtClean="0"/>
                        <a:t>Bering and Chukchi Seas (continental shelf)</a:t>
                      </a:r>
                      <a:endParaRPr lang="en-US" dirty="0"/>
                    </a:p>
                  </a:txBody>
                  <a:tcPr/>
                </a:tc>
                <a:tc>
                  <a:txBody>
                    <a:bodyPr/>
                    <a:lstStyle/>
                    <a:p>
                      <a:r>
                        <a:rPr lang="en-US" dirty="0" smtClean="0"/>
                        <a:t>28 days likely from early Aug to late Aug or early Sept</a:t>
                      </a:r>
                      <a:endParaRPr lang="en-US" dirty="0"/>
                    </a:p>
                  </a:txBody>
                  <a:tcPr/>
                </a:tc>
                <a:tc>
                  <a:txBody>
                    <a:bodyPr/>
                    <a:lstStyle/>
                    <a:p>
                      <a:r>
                        <a:rPr lang="en-US" dirty="0" smtClean="0"/>
                        <a:t>Distributed Biological Observatory (DBO)</a:t>
                      </a:r>
                      <a:endParaRPr lang="en-US" dirty="0"/>
                    </a:p>
                  </a:txBody>
                  <a:tcPr/>
                </a:tc>
                <a:extLst>
                  <a:ext uri="{0D108BD9-81ED-4DB2-BD59-A6C34878D82A}">
                    <a16:rowId xmlns:a16="http://schemas.microsoft.com/office/drawing/2014/main" xmlns="" val="10002"/>
                  </a:ext>
                </a:extLst>
              </a:tr>
              <a:tr h="1030778">
                <a:tc>
                  <a:txBody>
                    <a:bodyPr/>
                    <a:lstStyle/>
                    <a:p>
                      <a:r>
                        <a:rPr lang="en-US" dirty="0" smtClean="0"/>
                        <a:t>Northwest Explorer</a:t>
                      </a:r>
                      <a:endParaRPr lang="en-US" dirty="0"/>
                    </a:p>
                  </a:txBody>
                  <a:tcPr/>
                </a:tc>
                <a:tc>
                  <a:txBody>
                    <a:bodyPr/>
                    <a:lstStyle/>
                    <a:p>
                      <a:r>
                        <a:rPr lang="en-US" dirty="0" smtClean="0"/>
                        <a:t>National</a:t>
                      </a:r>
                      <a:r>
                        <a:rPr lang="en-US" baseline="0" dirty="0" smtClean="0"/>
                        <a:t> Marine Fisheries Service (NMFS)</a:t>
                      </a:r>
                      <a:endParaRPr lang="en-US" dirty="0"/>
                    </a:p>
                  </a:txBody>
                  <a:tcPr/>
                </a:tc>
                <a:tc>
                  <a:txBody>
                    <a:bodyPr/>
                    <a:lstStyle/>
                    <a:p>
                      <a:r>
                        <a:rPr lang="en-US" dirty="0" smtClean="0"/>
                        <a:t>Northeastern Bering Sea (60N to 65N)</a:t>
                      </a:r>
                      <a:endParaRPr lang="en-US" dirty="0"/>
                    </a:p>
                  </a:txBody>
                  <a:tcPr/>
                </a:tc>
                <a:tc>
                  <a:txBody>
                    <a:bodyPr/>
                    <a:lstStyle/>
                    <a:p>
                      <a:r>
                        <a:rPr lang="en-US" dirty="0" smtClean="0"/>
                        <a:t>Aug 25</a:t>
                      </a:r>
                      <a:r>
                        <a:rPr lang="en-US" baseline="0" dirty="0" smtClean="0"/>
                        <a:t> – Sept 20</a:t>
                      </a:r>
                      <a:endParaRPr lang="en-US" dirty="0"/>
                    </a:p>
                  </a:txBody>
                  <a:tcPr/>
                </a:tc>
                <a:tc>
                  <a:txBody>
                    <a:bodyPr/>
                    <a:lstStyle/>
                    <a:p>
                      <a:r>
                        <a:rPr lang="en-US" dirty="0" smtClean="0"/>
                        <a:t>Loss of sea ice impacts</a:t>
                      </a:r>
                      <a:endParaRPr lang="en-US" dirty="0"/>
                    </a:p>
                  </a:txBody>
                  <a:tcPr/>
                </a:tc>
                <a:extLst>
                  <a:ext uri="{0D108BD9-81ED-4DB2-BD59-A6C34878D82A}">
                    <a16:rowId xmlns:a16="http://schemas.microsoft.com/office/drawing/2014/main" xmlns="" val="10003"/>
                  </a:ext>
                </a:extLst>
              </a:tr>
              <a:tr h="1263535">
                <a:tc>
                  <a:txBody>
                    <a:bodyPr/>
                    <a:lstStyle/>
                    <a:p>
                      <a:r>
                        <a:rPr lang="en-US" dirty="0" smtClean="0"/>
                        <a:t>N/A</a:t>
                      </a:r>
                      <a:endParaRPr lang="en-US" dirty="0"/>
                    </a:p>
                  </a:txBody>
                  <a:tcPr/>
                </a:tc>
                <a:tc>
                  <a:txBody>
                    <a:bodyPr/>
                    <a:lstStyle/>
                    <a:p>
                      <a:r>
                        <a:rPr lang="en-US" dirty="0" smtClean="0"/>
                        <a:t>OAR</a:t>
                      </a:r>
                      <a:endParaRPr lang="en-US" dirty="0"/>
                    </a:p>
                  </a:txBody>
                  <a:tcPr/>
                </a:tc>
                <a:tc>
                  <a:txBody>
                    <a:bodyPr/>
                    <a:lstStyle/>
                    <a:p>
                      <a:r>
                        <a:rPr lang="en-US" dirty="0" smtClean="0"/>
                        <a:t>Bering Strait and Chukchi Sea</a:t>
                      </a:r>
                      <a:endParaRPr lang="en-US" dirty="0"/>
                    </a:p>
                  </a:txBody>
                  <a:tcPr/>
                </a:tc>
                <a:tc>
                  <a:txBody>
                    <a:bodyPr/>
                    <a:lstStyle/>
                    <a:p>
                      <a:r>
                        <a:rPr lang="en-US" dirty="0" smtClean="0"/>
                        <a:t>July through Sept</a:t>
                      </a:r>
                      <a:endParaRPr lang="en-US" dirty="0"/>
                    </a:p>
                  </a:txBody>
                  <a:tcPr/>
                </a:tc>
                <a:tc>
                  <a:txBody>
                    <a:bodyPr/>
                    <a:lstStyle/>
                    <a:p>
                      <a:r>
                        <a:rPr lang="en-US" dirty="0" smtClean="0"/>
                        <a:t>Autonomous Surface Vehicle</a:t>
                      </a:r>
                      <a:r>
                        <a:rPr lang="en-US" baseline="0" dirty="0" smtClean="0"/>
                        <a:t> deployments (i.e., </a:t>
                      </a:r>
                      <a:r>
                        <a:rPr lang="en-US" dirty="0" err="1" smtClean="0"/>
                        <a:t>Saildrone</a:t>
                      </a:r>
                      <a:r>
                        <a:rPr lang="en-US" dirty="0" smtClean="0"/>
                        <a:t> project)</a:t>
                      </a:r>
                      <a:endParaRPr lang="en-US" dirty="0"/>
                    </a:p>
                  </a:txBody>
                  <a:tcPr/>
                </a:tc>
                <a:extLst>
                  <a:ext uri="{0D108BD9-81ED-4DB2-BD59-A6C34878D82A}">
                    <a16:rowId xmlns:a16="http://schemas.microsoft.com/office/drawing/2014/main" xmlns="" val="10004"/>
                  </a:ext>
                </a:extLst>
              </a:tr>
            </a:tbl>
          </a:graphicData>
        </a:graphic>
      </p:graphicFrame>
      <p:sp>
        <p:nvSpPr>
          <p:cNvPr id="2" name="TextBox 1"/>
          <p:cNvSpPr txBox="1"/>
          <p:nvPr/>
        </p:nvSpPr>
        <p:spPr>
          <a:xfrm>
            <a:off x="152400" y="6068291"/>
            <a:ext cx="4195156" cy="369332"/>
          </a:xfrm>
          <a:prstGeom prst="rect">
            <a:avLst/>
          </a:prstGeom>
          <a:noFill/>
        </p:spPr>
        <p:txBody>
          <a:bodyPr wrap="square" rtlCol="0">
            <a:spAutoFit/>
          </a:bodyPr>
          <a:lstStyle/>
          <a:p>
            <a:r>
              <a:rPr lang="en-US" dirty="0" smtClean="0"/>
              <a:t>*Details presented in DBO section of slides</a:t>
            </a:r>
            <a:endParaRPr lang="en-US" dirty="0"/>
          </a:p>
        </p:txBody>
      </p:sp>
    </p:spTree>
    <p:extLst>
      <p:ext uri="{BB962C8B-B14F-4D97-AF65-F5344CB8AC3E}">
        <p14:creationId xmlns:p14="http://schemas.microsoft.com/office/powerpoint/2010/main" val="239039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7" name="Title 1"/>
          <p:cNvSpPr>
            <a:spLocks noGrp="1"/>
          </p:cNvSpPr>
          <p:nvPr>
            <p:ph type="title"/>
          </p:nvPr>
        </p:nvSpPr>
        <p:spPr>
          <a:xfrm>
            <a:off x="152400" y="149630"/>
            <a:ext cx="8833658" cy="676014"/>
          </a:xfrm>
        </p:spPr>
        <p:txBody>
          <a:bodyPr>
            <a:normAutofit fontScale="90000"/>
          </a:bodyPr>
          <a:lstStyle/>
          <a:p>
            <a:pPr algn="ctr"/>
            <a:r>
              <a:rPr lang="en-US" dirty="0" smtClean="0"/>
              <a:t>NMFS Marine Mammal Lab 2018 Proposed Surveys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55522471"/>
              </p:ext>
            </p:extLst>
          </p:nvPr>
        </p:nvGraphicFramePr>
        <p:xfrm>
          <a:off x="152400" y="753228"/>
          <a:ext cx="8915400" cy="551456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2212571">
                  <a:extLst>
                    <a:ext uri="{9D8B030D-6E8A-4147-A177-3AD203B41FA5}">
                      <a16:colId xmlns:a16="http://schemas.microsoft.com/office/drawing/2014/main" xmlns="" val="20002"/>
                    </a:ext>
                  </a:extLst>
                </a:gridCol>
                <a:gridCol w="1978429">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tblGrid>
              <a:tr h="431800">
                <a:tc>
                  <a:txBody>
                    <a:bodyPr/>
                    <a:lstStyle/>
                    <a:p>
                      <a:pPr algn="ctr"/>
                      <a:r>
                        <a:rPr lang="en-US" dirty="0" smtClean="0"/>
                        <a:t>Vessel Name</a:t>
                      </a:r>
                      <a:endParaRPr lang="en-US" dirty="0"/>
                    </a:p>
                  </a:txBody>
                  <a:tcPr/>
                </a:tc>
                <a:tc>
                  <a:txBody>
                    <a:bodyPr/>
                    <a:lstStyle/>
                    <a:p>
                      <a:pPr algn="ctr"/>
                      <a:r>
                        <a:rPr lang="en-US" baseline="0" dirty="0" smtClean="0"/>
                        <a:t>NOAA office</a:t>
                      </a:r>
                      <a:endParaRPr lang="en-US" dirty="0"/>
                    </a:p>
                  </a:txBody>
                  <a:tcPr/>
                </a:tc>
                <a:tc>
                  <a:txBody>
                    <a:bodyPr/>
                    <a:lstStyle/>
                    <a:p>
                      <a:pPr algn="ctr"/>
                      <a:r>
                        <a:rPr lang="en-US" dirty="0" smtClean="0"/>
                        <a:t>General Location</a:t>
                      </a:r>
                      <a:endParaRPr lang="en-US" dirty="0"/>
                    </a:p>
                  </a:txBody>
                  <a:tcPr/>
                </a:tc>
                <a:tc>
                  <a:txBody>
                    <a:bodyPr/>
                    <a:lstStyle/>
                    <a:p>
                      <a:pPr algn="ctr"/>
                      <a:r>
                        <a:rPr lang="en-US" dirty="0" smtClean="0"/>
                        <a:t>Dates</a:t>
                      </a:r>
                      <a:endParaRPr lang="en-US" dirty="0"/>
                    </a:p>
                  </a:txBody>
                  <a:tcPr/>
                </a:tc>
                <a:tc>
                  <a:txBody>
                    <a:bodyPr/>
                    <a:lstStyle/>
                    <a:p>
                      <a:pPr algn="ctr"/>
                      <a:r>
                        <a:rPr lang="en-US" dirty="0" smtClean="0"/>
                        <a:t>Purpose</a:t>
                      </a:r>
                      <a:endParaRPr lang="en-US" dirty="0"/>
                    </a:p>
                  </a:txBody>
                  <a:tcPr/>
                </a:tc>
                <a:extLst>
                  <a:ext uri="{0D108BD9-81ED-4DB2-BD59-A6C34878D82A}">
                    <a16:rowId xmlns:a16="http://schemas.microsoft.com/office/drawing/2014/main" xmlns="" val="10000"/>
                  </a:ext>
                </a:extLst>
              </a:tr>
              <a:tr h="685339">
                <a:tc>
                  <a:txBody>
                    <a:bodyPr/>
                    <a:lstStyle/>
                    <a:p>
                      <a:r>
                        <a:rPr lang="en-US" dirty="0" err="1" smtClean="0"/>
                        <a:t>Yushin-Maru</a:t>
                      </a:r>
                      <a:r>
                        <a:rPr lang="en-US" dirty="0" smtClean="0"/>
                        <a:t> No. 2</a:t>
                      </a:r>
                      <a:endParaRPr lang="en-US" dirty="0"/>
                    </a:p>
                  </a:txBody>
                  <a:tcPr/>
                </a:tc>
                <a:tc>
                  <a:txBody>
                    <a:bodyPr/>
                    <a:lstStyle/>
                    <a:p>
                      <a:r>
                        <a:rPr lang="en-US" dirty="0" smtClean="0"/>
                        <a:t>IWC lead</a:t>
                      </a:r>
                      <a:endParaRPr lang="en-US" dirty="0"/>
                    </a:p>
                  </a:txBody>
                  <a:tcPr/>
                </a:tc>
                <a:tc>
                  <a:txBody>
                    <a:bodyPr/>
                    <a:lstStyle/>
                    <a:p>
                      <a:r>
                        <a:rPr lang="en-US" baseline="0" dirty="0" smtClean="0"/>
                        <a:t>Central Bering Sea</a:t>
                      </a:r>
                      <a:endParaRPr lang="en-US" dirty="0"/>
                    </a:p>
                  </a:txBody>
                  <a:tcPr/>
                </a:tc>
                <a:tc>
                  <a:txBody>
                    <a:bodyPr/>
                    <a:lstStyle/>
                    <a:p>
                      <a:r>
                        <a:rPr lang="en-US" dirty="0" smtClean="0"/>
                        <a:t>Mid-July – Mid-Sept</a:t>
                      </a:r>
                      <a:endParaRPr lang="en-US" dirty="0"/>
                    </a:p>
                  </a:txBody>
                  <a:tcPr/>
                </a:tc>
                <a:tc>
                  <a:txBody>
                    <a:bodyPr/>
                    <a:lstStyle/>
                    <a:p>
                      <a:r>
                        <a:rPr lang="en-US" dirty="0" smtClean="0"/>
                        <a:t>IWC Pacific Ocean Whale &amp; Ecosystem Survey</a:t>
                      </a:r>
                      <a:endParaRPr lang="en-US" dirty="0"/>
                    </a:p>
                  </a:txBody>
                  <a:tcPr/>
                </a:tc>
                <a:extLst>
                  <a:ext uri="{0D108BD9-81ED-4DB2-BD59-A6C34878D82A}">
                    <a16:rowId xmlns:a16="http://schemas.microsoft.com/office/drawing/2014/main" xmlns="" val="10001"/>
                  </a:ext>
                </a:extLst>
              </a:tr>
              <a:tr h="1263534">
                <a:tc>
                  <a:txBody>
                    <a:bodyPr/>
                    <a:lstStyle/>
                    <a:p>
                      <a:r>
                        <a:rPr lang="en-US" dirty="0" smtClean="0"/>
                        <a:t>Unknown</a:t>
                      </a:r>
                      <a:endParaRPr lang="en-US" dirty="0"/>
                    </a:p>
                  </a:txBody>
                  <a:tcPr/>
                </a:tc>
                <a:tc>
                  <a:txBody>
                    <a:bodyPr/>
                    <a:lstStyle/>
                    <a:p>
                      <a:r>
                        <a:rPr lang="en-US" dirty="0" smtClean="0"/>
                        <a:t>OAR</a:t>
                      </a:r>
                      <a:endParaRPr lang="en-US" dirty="0"/>
                    </a:p>
                  </a:txBody>
                  <a:tcPr/>
                </a:tc>
                <a:tc>
                  <a:txBody>
                    <a:bodyPr/>
                    <a:lstStyle/>
                    <a:p>
                      <a:r>
                        <a:rPr lang="en-US" dirty="0" smtClean="0"/>
                        <a:t>Bering, Chukchi and Beaufort Seas</a:t>
                      </a:r>
                      <a:endParaRPr lang="en-US" dirty="0"/>
                    </a:p>
                  </a:txBody>
                  <a:tcPr/>
                </a:tc>
                <a:tc>
                  <a:txBody>
                    <a:bodyPr/>
                    <a:lstStyle/>
                    <a:p>
                      <a:r>
                        <a:rPr lang="en-US" dirty="0" smtClean="0"/>
                        <a:t>September</a:t>
                      </a:r>
                      <a:endParaRPr lang="en-US" dirty="0"/>
                    </a:p>
                  </a:txBody>
                  <a:tcPr/>
                </a:tc>
                <a:tc>
                  <a:txBody>
                    <a:bodyPr/>
                    <a:lstStyle/>
                    <a:p>
                      <a:r>
                        <a:rPr lang="en-US" dirty="0" smtClean="0"/>
                        <a:t>Arctic Long-Term Integrated Mooring Array (ALTIMA)</a:t>
                      </a:r>
                      <a:endParaRPr lang="en-US" dirty="0"/>
                    </a:p>
                  </a:txBody>
                  <a:tcPr/>
                </a:tc>
                <a:extLst>
                  <a:ext uri="{0D108BD9-81ED-4DB2-BD59-A6C34878D82A}">
                    <a16:rowId xmlns:a16="http://schemas.microsoft.com/office/drawing/2014/main" xmlns="" val="10002"/>
                  </a:ext>
                </a:extLst>
              </a:tr>
              <a:tr h="1030778">
                <a:tc>
                  <a:txBody>
                    <a:bodyPr/>
                    <a:lstStyle/>
                    <a:p>
                      <a:r>
                        <a:rPr lang="en-US" dirty="0" smtClean="0"/>
                        <a:t>RV Oscar Dyson</a:t>
                      </a:r>
                      <a:endParaRPr lang="en-US" dirty="0"/>
                    </a:p>
                  </a:txBody>
                  <a:tcPr/>
                </a:tc>
                <a:tc>
                  <a:txBody>
                    <a:bodyPr/>
                    <a:lstStyle/>
                    <a:p>
                      <a:r>
                        <a:rPr lang="en-US" dirty="0" smtClean="0"/>
                        <a:t>NMFS</a:t>
                      </a:r>
                      <a:endParaRPr lang="en-US" dirty="0"/>
                    </a:p>
                  </a:txBody>
                  <a:tcPr/>
                </a:tc>
                <a:tc>
                  <a:txBody>
                    <a:bodyPr/>
                    <a:lstStyle/>
                    <a:p>
                      <a:r>
                        <a:rPr lang="en-US" dirty="0" smtClean="0"/>
                        <a:t>Bering Sea southern ice margins</a:t>
                      </a:r>
                      <a:endParaRPr lang="en-US" dirty="0"/>
                    </a:p>
                  </a:txBody>
                  <a:tcPr/>
                </a:tc>
                <a:tc>
                  <a:txBody>
                    <a:bodyPr/>
                    <a:lstStyle/>
                    <a:p>
                      <a:r>
                        <a:rPr lang="en-US" dirty="0" smtClean="0"/>
                        <a:t>Late March</a:t>
                      </a:r>
                      <a:r>
                        <a:rPr lang="en-US" baseline="0" dirty="0" smtClean="0"/>
                        <a:t> – Late April</a:t>
                      </a:r>
                      <a:endParaRPr lang="en-US" dirty="0"/>
                    </a:p>
                  </a:txBody>
                  <a:tcPr/>
                </a:tc>
                <a:tc>
                  <a:txBody>
                    <a:bodyPr/>
                    <a:lstStyle/>
                    <a:p>
                      <a:r>
                        <a:rPr lang="en-US" dirty="0" smtClean="0"/>
                        <a:t>Abundance &amp; Health of Spotted &amp; Ribbon Seals</a:t>
                      </a:r>
                      <a:endParaRPr lang="en-US" dirty="0"/>
                    </a:p>
                  </a:txBody>
                  <a:tcPr/>
                </a:tc>
                <a:extLst>
                  <a:ext uri="{0D108BD9-81ED-4DB2-BD59-A6C34878D82A}">
                    <a16:rowId xmlns:a16="http://schemas.microsoft.com/office/drawing/2014/main" xmlns="" val="10003"/>
                  </a:ext>
                </a:extLst>
              </a:tr>
              <a:tr h="1175787">
                <a:tc>
                  <a:txBody>
                    <a:bodyPr/>
                    <a:lstStyle/>
                    <a:p>
                      <a:r>
                        <a:rPr lang="en-US" dirty="0" smtClean="0"/>
                        <a:t>N/A – Aerial surveys</a:t>
                      </a:r>
                      <a:endParaRPr lang="en-US" dirty="0"/>
                    </a:p>
                  </a:txBody>
                  <a:tcPr/>
                </a:tc>
                <a:tc>
                  <a:txBody>
                    <a:bodyPr/>
                    <a:lstStyle/>
                    <a:p>
                      <a:r>
                        <a:rPr lang="en-US" dirty="0" smtClean="0"/>
                        <a:t>NMFS</a:t>
                      </a:r>
                      <a:endParaRPr lang="en-US" dirty="0"/>
                    </a:p>
                  </a:txBody>
                  <a:tcPr/>
                </a:tc>
                <a:tc>
                  <a:txBody>
                    <a:bodyPr/>
                    <a:lstStyle/>
                    <a:p>
                      <a:r>
                        <a:rPr lang="en-US" dirty="0" smtClean="0"/>
                        <a:t>Chukchi</a:t>
                      </a:r>
                      <a:r>
                        <a:rPr lang="en-US" baseline="0" dirty="0" smtClean="0"/>
                        <a:t> and Beaufort Seas</a:t>
                      </a:r>
                      <a:endParaRPr lang="en-US" dirty="0"/>
                    </a:p>
                  </a:txBody>
                  <a:tcPr/>
                </a:tc>
                <a:tc>
                  <a:txBody>
                    <a:bodyPr/>
                    <a:lstStyle/>
                    <a:p>
                      <a:r>
                        <a:rPr lang="en-US" dirty="0" smtClean="0"/>
                        <a:t>Summer – Fall </a:t>
                      </a:r>
                      <a:endParaRPr lang="en-US" dirty="0"/>
                    </a:p>
                  </a:txBody>
                  <a:tcPr/>
                </a:tc>
                <a:tc>
                  <a:txBody>
                    <a:bodyPr/>
                    <a:lstStyle/>
                    <a:p>
                      <a:r>
                        <a:rPr lang="en-US" dirty="0" smtClean="0"/>
                        <a:t>Aerial Surveys of Arctic</a:t>
                      </a:r>
                      <a:r>
                        <a:rPr lang="en-US" baseline="0" dirty="0" smtClean="0"/>
                        <a:t> Marine Mammals (ASAMM)</a:t>
                      </a:r>
                      <a:endParaRPr lang="en-US" dirty="0"/>
                    </a:p>
                  </a:txBody>
                  <a:tcPr/>
                </a:tc>
                <a:extLst>
                  <a:ext uri="{0D108BD9-81ED-4DB2-BD59-A6C34878D82A}">
                    <a16:rowId xmlns:a16="http://schemas.microsoft.com/office/drawing/2014/main" xmlns="" val="10004"/>
                  </a:ext>
                </a:extLst>
              </a:tr>
              <a:tr h="685336">
                <a:tc>
                  <a:txBody>
                    <a:bodyPr/>
                    <a:lstStyle/>
                    <a:p>
                      <a:r>
                        <a:rPr lang="en-US" dirty="0" smtClean="0"/>
                        <a:t>N/A – Aerial surveys</a:t>
                      </a:r>
                      <a:endParaRPr lang="en-US" dirty="0"/>
                    </a:p>
                  </a:txBody>
                  <a:tcPr/>
                </a:tc>
                <a:tc>
                  <a:txBody>
                    <a:bodyPr/>
                    <a:lstStyle/>
                    <a:p>
                      <a:r>
                        <a:rPr lang="en-US" dirty="0" smtClean="0"/>
                        <a:t>NMFS (joint with Canada)</a:t>
                      </a:r>
                      <a:endParaRPr lang="en-US" dirty="0"/>
                    </a:p>
                  </a:txBody>
                  <a:tcPr/>
                </a:tc>
                <a:tc>
                  <a:txBody>
                    <a:bodyPr/>
                    <a:lstStyle/>
                    <a:p>
                      <a:r>
                        <a:rPr lang="en-US" dirty="0" smtClean="0"/>
                        <a:t>Beaufort Sea, Eastern</a:t>
                      </a:r>
                      <a:r>
                        <a:rPr lang="en-US" baseline="0" dirty="0" smtClean="0"/>
                        <a:t> Chukchi Sea</a:t>
                      </a:r>
                      <a:endParaRPr lang="en-US" dirty="0"/>
                    </a:p>
                  </a:txBody>
                  <a:tcPr/>
                </a:tc>
                <a:tc>
                  <a:txBody>
                    <a:bodyPr/>
                    <a:lstStyle/>
                    <a:p>
                      <a:r>
                        <a:rPr lang="en-US" dirty="0" smtClean="0"/>
                        <a:t>April – May </a:t>
                      </a:r>
                      <a:r>
                        <a:rPr lang="en-US" dirty="0" smtClean="0">
                          <a:solidFill>
                            <a:srgbClr val="FF0000"/>
                          </a:solidFill>
                        </a:rPr>
                        <a:t>2019</a:t>
                      </a:r>
                      <a:endParaRPr lang="en-US" dirty="0">
                        <a:solidFill>
                          <a:srgbClr val="FF0000"/>
                        </a:solidFill>
                      </a:endParaRPr>
                    </a:p>
                  </a:txBody>
                  <a:tcPr/>
                </a:tc>
                <a:tc>
                  <a:txBody>
                    <a:bodyPr/>
                    <a:lstStyle/>
                    <a:p>
                      <a:r>
                        <a:rPr lang="en-US" dirty="0" smtClean="0"/>
                        <a:t>Seals &amp; Polar</a:t>
                      </a:r>
                      <a:r>
                        <a:rPr lang="en-US" baseline="0" dirty="0" smtClean="0"/>
                        <a:t> Bears</a:t>
                      </a:r>
                      <a:endParaRPr lang="en-US" dirty="0"/>
                    </a:p>
                  </a:txBody>
                  <a:tcPr/>
                </a:tc>
                <a:extLst>
                  <a:ext uri="{0D108BD9-81ED-4DB2-BD59-A6C34878D82A}">
                    <a16:rowId xmlns:a16="http://schemas.microsoft.com/office/drawing/2014/main" xmlns="" val="1147453832"/>
                  </a:ext>
                </a:extLst>
              </a:tr>
            </a:tbl>
          </a:graphicData>
        </a:graphic>
      </p:graphicFrame>
    </p:spTree>
    <p:extLst>
      <p:ext uri="{BB962C8B-B14F-4D97-AF65-F5344CB8AC3E}">
        <p14:creationId xmlns:p14="http://schemas.microsoft.com/office/powerpoint/2010/main" val="130920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98" y="124691"/>
            <a:ext cx="8229600" cy="676014"/>
          </a:xfrm>
        </p:spPr>
        <p:txBody>
          <a:bodyPr/>
          <a:lstStyle/>
          <a:p>
            <a:pPr algn="ctr"/>
            <a:r>
              <a:rPr lang="en-US" dirty="0" smtClean="0"/>
              <a:t>NOS Hydrographic Surveys</a:t>
            </a:r>
            <a:endParaRPr lang="en-US" dirty="0"/>
          </a:p>
        </p:txBody>
      </p:sp>
      <p:sp>
        <p:nvSpPr>
          <p:cNvPr id="3" name="Content Placeholder 2"/>
          <p:cNvSpPr>
            <a:spLocks noGrp="1"/>
          </p:cNvSpPr>
          <p:nvPr>
            <p:ph idx="1"/>
          </p:nvPr>
        </p:nvSpPr>
        <p:spPr>
          <a:xfrm>
            <a:off x="108065" y="758403"/>
            <a:ext cx="8670175" cy="1486033"/>
          </a:xfrm>
        </p:spPr>
        <p:txBody>
          <a:bodyPr>
            <a:normAutofit/>
          </a:bodyPr>
          <a:lstStyle/>
          <a:p>
            <a:r>
              <a:rPr lang="en-US" sz="2600" dirty="0" err="1"/>
              <a:t>M</a:t>
            </a:r>
            <a:r>
              <a:rPr lang="en-US" sz="2600" dirty="0" err="1" smtClean="0"/>
              <a:t>ultibeam</a:t>
            </a:r>
            <a:r>
              <a:rPr lang="en-US" sz="2600" dirty="0" smtClean="0"/>
              <a:t> </a:t>
            </a:r>
            <a:r>
              <a:rPr lang="en-US" sz="2600" dirty="0" err="1"/>
              <a:t>echosounders</a:t>
            </a:r>
            <a:r>
              <a:rPr lang="en-US" sz="2600" dirty="0"/>
              <a:t> </a:t>
            </a:r>
            <a:r>
              <a:rPr lang="en-US" sz="2600" dirty="0" smtClean="0"/>
              <a:t>&amp; </a:t>
            </a:r>
            <a:r>
              <a:rPr lang="en-US" sz="2600" dirty="0"/>
              <a:t>side-scan sonar to chart </a:t>
            </a:r>
            <a:r>
              <a:rPr lang="en-US" sz="2600" dirty="0" smtClean="0"/>
              <a:t>ocean </a:t>
            </a:r>
            <a:r>
              <a:rPr lang="en-US" sz="2600" dirty="0"/>
              <a:t>bottom</a:t>
            </a:r>
          </a:p>
          <a:p>
            <a:r>
              <a:rPr lang="en-US" sz="2600" dirty="0"/>
              <a:t>Needed to ensure vessels can pass safely</a:t>
            </a:r>
          </a:p>
          <a:p>
            <a:r>
              <a:rPr lang="en-US" sz="2600" dirty="0"/>
              <a:t>V</a:t>
            </a:r>
            <a:r>
              <a:rPr lang="en-US" sz="2600" dirty="0" smtClean="0"/>
              <a:t>essel passes </a:t>
            </a:r>
            <a:r>
              <a:rPr lang="en-US" sz="2600" dirty="0"/>
              <a:t>very close to </a:t>
            </a:r>
            <a:r>
              <a:rPr lang="en-US" sz="2600" dirty="0" smtClean="0"/>
              <a:t>shoreline</a:t>
            </a:r>
            <a:endParaRPr lang="en-US" sz="2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60689" y="2244436"/>
            <a:ext cx="6636402" cy="4514273"/>
          </a:xfrm>
          <a:prstGeom prst="rect">
            <a:avLst/>
          </a:prstGeom>
        </p:spPr>
      </p:pic>
      <p:sp>
        <p:nvSpPr>
          <p:cNvPr id="6" name="TextBox 5"/>
          <p:cNvSpPr txBox="1"/>
          <p:nvPr/>
        </p:nvSpPr>
        <p:spPr>
          <a:xfrm>
            <a:off x="5710843" y="2867888"/>
            <a:ext cx="548640" cy="307777"/>
          </a:xfrm>
          <a:prstGeom prst="rect">
            <a:avLst/>
          </a:prstGeom>
          <a:noFill/>
        </p:spPr>
        <p:txBody>
          <a:bodyPr wrap="square" rtlCol="0">
            <a:spAutoFit/>
          </a:bodyPr>
          <a:lstStyle/>
          <a:p>
            <a:r>
              <a:rPr lang="en-US" sz="1400" dirty="0" smtClean="0">
                <a:solidFill>
                  <a:srgbClr val="FF0000"/>
                </a:solidFill>
              </a:rPr>
              <a:t>2019</a:t>
            </a:r>
            <a:endParaRPr lang="en-US" sz="1400" dirty="0">
              <a:solidFill>
                <a:srgbClr val="FF0000"/>
              </a:solidFill>
            </a:endParaRPr>
          </a:p>
        </p:txBody>
      </p:sp>
      <p:sp>
        <p:nvSpPr>
          <p:cNvPr id="7" name="TextBox 6"/>
          <p:cNvSpPr txBox="1"/>
          <p:nvPr/>
        </p:nvSpPr>
        <p:spPr>
          <a:xfrm>
            <a:off x="4682836" y="3801683"/>
            <a:ext cx="548640" cy="307777"/>
          </a:xfrm>
          <a:prstGeom prst="rect">
            <a:avLst/>
          </a:prstGeom>
          <a:noFill/>
        </p:spPr>
        <p:txBody>
          <a:bodyPr wrap="square" rtlCol="0">
            <a:spAutoFit/>
          </a:bodyPr>
          <a:lstStyle/>
          <a:p>
            <a:r>
              <a:rPr lang="en-US" sz="1400" dirty="0" smtClean="0">
                <a:solidFill>
                  <a:srgbClr val="FF0000"/>
                </a:solidFill>
              </a:rPr>
              <a:t>2018</a:t>
            </a:r>
            <a:endParaRPr lang="en-US" sz="1400" dirty="0">
              <a:solidFill>
                <a:srgbClr val="FF0000"/>
              </a:solidFill>
            </a:endParaRPr>
          </a:p>
        </p:txBody>
      </p:sp>
      <p:sp>
        <p:nvSpPr>
          <p:cNvPr id="8" name="TextBox 7"/>
          <p:cNvSpPr txBox="1"/>
          <p:nvPr/>
        </p:nvSpPr>
        <p:spPr>
          <a:xfrm>
            <a:off x="3613269" y="5483631"/>
            <a:ext cx="548640" cy="307777"/>
          </a:xfrm>
          <a:prstGeom prst="rect">
            <a:avLst/>
          </a:prstGeom>
          <a:noFill/>
        </p:spPr>
        <p:txBody>
          <a:bodyPr wrap="square" rtlCol="0">
            <a:spAutoFit/>
          </a:bodyPr>
          <a:lstStyle/>
          <a:p>
            <a:r>
              <a:rPr lang="en-US" sz="1400" dirty="0" smtClean="0">
                <a:solidFill>
                  <a:srgbClr val="FF0000"/>
                </a:solidFill>
              </a:rPr>
              <a:t>2020</a:t>
            </a:r>
            <a:endParaRPr lang="en-US" sz="1400" dirty="0">
              <a:solidFill>
                <a:srgbClr val="FF0000"/>
              </a:solidFill>
            </a:endParaRPr>
          </a:p>
        </p:txBody>
      </p:sp>
    </p:spTree>
    <p:extLst>
      <p:ext uri="{BB962C8B-B14F-4D97-AF65-F5344CB8AC3E}">
        <p14:creationId xmlns:p14="http://schemas.microsoft.com/office/powerpoint/2010/main" val="214701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78"/>
            <a:ext cx="8229600" cy="676014"/>
          </a:xfrm>
        </p:spPr>
        <p:txBody>
          <a:bodyPr/>
          <a:lstStyle/>
          <a:p>
            <a:pPr algn="ctr"/>
            <a:r>
              <a:rPr lang="en-US" dirty="0" smtClean="0"/>
              <a:t>NMFS Impacts of Loss of Sea Ice Surveys</a:t>
            </a:r>
            <a:endParaRPr lang="en-US" dirty="0"/>
          </a:p>
        </p:txBody>
      </p:sp>
      <p:sp>
        <p:nvSpPr>
          <p:cNvPr id="3" name="Content Placeholder 2"/>
          <p:cNvSpPr>
            <a:spLocks noGrp="1"/>
          </p:cNvSpPr>
          <p:nvPr>
            <p:ph idx="1"/>
          </p:nvPr>
        </p:nvSpPr>
        <p:spPr>
          <a:xfrm>
            <a:off x="74814" y="1207293"/>
            <a:ext cx="3956858" cy="4525963"/>
          </a:xfrm>
        </p:spPr>
        <p:txBody>
          <a:bodyPr>
            <a:normAutofit fontScale="92500" lnSpcReduction="20000"/>
          </a:bodyPr>
          <a:lstStyle/>
          <a:p>
            <a:r>
              <a:rPr lang="en-US" dirty="0" smtClean="0"/>
              <a:t>Bio/physical oceanography &amp; fish samples using rope trawl</a:t>
            </a:r>
          </a:p>
          <a:p>
            <a:r>
              <a:rPr lang="en-US" dirty="0" smtClean="0"/>
              <a:t>Pre-determined gridded stations ~30 nm apart</a:t>
            </a:r>
          </a:p>
          <a:p>
            <a:r>
              <a:rPr lang="en-US" dirty="0" smtClean="0"/>
              <a:t>Operate 3 nm from shore to offshore</a:t>
            </a:r>
          </a:p>
          <a:p>
            <a:r>
              <a:rPr lang="en-US" dirty="0" smtClean="0"/>
              <a:t>Late Aug – Late Sept</a:t>
            </a:r>
          </a:p>
          <a:p>
            <a:r>
              <a:rPr lang="en-US" dirty="0" smtClean="0"/>
              <a:t>Annual surveys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55621" y="908770"/>
            <a:ext cx="4236234" cy="5383965"/>
          </a:xfrm>
          <a:prstGeom prst="rect">
            <a:avLst/>
          </a:prstGeom>
        </p:spPr>
      </p:pic>
    </p:spTree>
    <p:extLst>
      <p:ext uri="{BB962C8B-B14F-4D97-AF65-F5344CB8AC3E}">
        <p14:creationId xmlns:p14="http://schemas.microsoft.com/office/powerpoint/2010/main" val="192367761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2176</Words>
  <Application>Microsoft Macintosh PowerPoint</Application>
  <PresentationFormat>On-screen Show (4:3)</PresentationFormat>
  <Paragraphs>343</Paragraphs>
  <Slides>26</Slides>
  <Notes>4</Notes>
  <HiddenSlides>0</HiddenSlides>
  <MMClips>0</MMClips>
  <ScaleCrop>false</ScaleCrop>
  <HeadingPairs>
    <vt:vector size="8" baseType="variant">
      <vt:variant>
        <vt:lpstr>Fonts Used</vt:lpstr>
      </vt:variant>
      <vt:variant>
        <vt:i4>19</vt:i4>
      </vt:variant>
      <vt:variant>
        <vt:lpstr>Theme</vt:lpstr>
      </vt:variant>
      <vt:variant>
        <vt:i4>6</vt:i4>
      </vt:variant>
      <vt:variant>
        <vt:lpstr>Embedded OLE Servers</vt:lpstr>
      </vt:variant>
      <vt:variant>
        <vt:i4>1</vt:i4>
      </vt:variant>
      <vt:variant>
        <vt:lpstr>Slide Titles</vt:lpstr>
      </vt:variant>
      <vt:variant>
        <vt:i4>26</vt:i4>
      </vt:variant>
    </vt:vector>
  </HeadingPairs>
  <TitlesOfParts>
    <vt:vector size="52" baseType="lpstr">
      <vt:lpstr>Arial</vt:lpstr>
      <vt:lpstr>Arial Black</vt:lpstr>
      <vt:lpstr>Arial Narrow</vt:lpstr>
      <vt:lpstr>Arial Narrow Bold</vt:lpstr>
      <vt:lpstr>Calibri</vt:lpstr>
      <vt:lpstr>Georgia</vt:lpstr>
      <vt:lpstr>ＭＳ Ｐゴシック</vt:lpstr>
      <vt:lpstr>ＭＳ 明朝</vt:lpstr>
      <vt:lpstr>Tahoma</vt:lpstr>
      <vt:lpstr>Times</vt:lpstr>
      <vt:lpstr>Times New Roman</vt:lpstr>
      <vt:lpstr>Tw Cen MT</vt:lpstr>
      <vt:lpstr>Tw Cen MT Condensed</vt:lpstr>
      <vt:lpstr>Wingdings</vt:lpstr>
      <vt:lpstr>Wingdings 2</vt:lpstr>
      <vt:lpstr>Wingdings 3</vt:lpstr>
      <vt:lpstr>굴림</vt:lpstr>
      <vt:lpstr>맑은 고딕</vt:lpstr>
      <vt:lpstr>ヒラギノ明朝 Pro W3</vt:lpstr>
      <vt:lpstr>NOAA Title Options</vt:lpstr>
      <vt:lpstr>NOAA Fisheries Content Slides</vt:lpstr>
      <vt:lpstr>Civic</vt:lpstr>
      <vt:lpstr>6_Office Theme</vt:lpstr>
      <vt:lpstr>1_Integral</vt:lpstr>
      <vt:lpstr>Office Theme</vt:lpstr>
      <vt:lpstr>Document</vt:lpstr>
      <vt:lpstr>Brief 2017 Recap and 2018 Planned &amp; Proposed NOAA Surveys</vt:lpstr>
      <vt:lpstr>2017 Survey Recap</vt:lpstr>
      <vt:lpstr>2017 DBO-NCIS (Northern Chukchi Integrated Study)</vt:lpstr>
      <vt:lpstr>NMFS Loss of Sea Ice Project</vt:lpstr>
      <vt:lpstr>2017 OAR Chukchi Saildrone Project</vt:lpstr>
      <vt:lpstr>Planned &amp; Proposed 2018 Arctic Surveys</vt:lpstr>
      <vt:lpstr>NMFS Marine Mammal Lab 2018 Proposed Surveys</vt:lpstr>
      <vt:lpstr>NOS Hydrographic Surveys</vt:lpstr>
      <vt:lpstr>NMFS Impacts of Loss of Sea Ice Surveys</vt:lpstr>
      <vt:lpstr>2018 OAR Saildrone Project</vt:lpstr>
      <vt:lpstr>IWC Pacific Ocean Whale and Ecosystem Survey  </vt:lpstr>
      <vt:lpstr>Arctic Long-Term Integrated Mooring Array (ALTIMA)</vt:lpstr>
      <vt:lpstr>Abundance &amp; Health of Spotted &amp; Ribbon Seals</vt:lpstr>
      <vt:lpstr>Aerial Surveys of Arctic Marine Mammals (ASAMM)</vt:lpstr>
      <vt:lpstr>U.S.-Canada Joint Aerial Surveys for Seals &amp; Polar Bears</vt:lpstr>
      <vt:lpstr>Arctic Waterways Safety Committee Meeting Open Public Meeting Anchorage, Alaska, USA   December 5, 2017  </vt:lpstr>
      <vt:lpstr>PowerPoint Presentation</vt:lpstr>
      <vt:lpstr>PowerPoint Presentation</vt:lpstr>
      <vt:lpstr>T/S Oshoro-Maru 2018 (ArCS project)</vt:lpstr>
      <vt:lpstr>T/S Oshoro-Maru 2017  (ArCS project)</vt:lpstr>
      <vt:lpstr>PowerPoint Presentation</vt:lpstr>
      <vt:lpstr>PowerPoint Presentation</vt:lpstr>
      <vt:lpstr>PowerPoint Presentation</vt:lpstr>
      <vt:lpstr>PowerPoint Presentation</vt:lpstr>
      <vt:lpstr>PowerPoint Presentation</vt:lpstr>
      <vt:lpstr>     </vt:lpstr>
    </vt:vector>
  </TitlesOfParts>
  <Company>NMFS NOAA</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2017 Recap and Planned &amp; Proposed NOAA Surveys: 2018</dc:title>
  <dc:creator>Candace Nachman</dc:creator>
  <cp:lastModifiedBy>Jenny Evans</cp:lastModifiedBy>
  <cp:revision>39</cp:revision>
  <dcterms:created xsi:type="dcterms:W3CDTF">2017-11-29T20:37:16Z</dcterms:created>
  <dcterms:modified xsi:type="dcterms:W3CDTF">2017-12-04T00:53:25Z</dcterms:modified>
</cp:coreProperties>
</file>