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57" r:id="rId7"/>
    <p:sldId id="268" r:id="rId8"/>
    <p:sldId id="262" r:id="rId9"/>
    <p:sldId id="263" r:id="rId10"/>
    <p:sldId id="264" r:id="rId11"/>
    <p:sldId id="278" r:id="rId12"/>
    <p:sldId id="279" r:id="rId13"/>
    <p:sldId id="266" r:id="rId14"/>
    <p:sldId id="265" r:id="rId15"/>
    <p:sldId id="267" r:id="rId16"/>
    <p:sldId id="275" r:id="rId17"/>
    <p:sldId id="276" r:id="rId18"/>
    <p:sldId id="269" r:id="rId19"/>
    <p:sldId id="270" r:id="rId20"/>
    <p:sldId id="274" r:id="rId21"/>
    <p:sldId id="271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53" autoAdjust="0"/>
    <p:restoredTop sz="94660"/>
  </p:normalViewPr>
  <p:slideViewPr>
    <p:cSldViewPr snapToGrid="0">
      <p:cViewPr varScale="1">
        <p:scale>
          <a:sx n="57" d="100"/>
          <a:sy n="57" d="100"/>
        </p:scale>
        <p:origin x="-45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26FCBC-5D3A-4881-B7E2-04071236E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9716F59-261D-45EA-B477-E0FA70FF6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CEABAB-E8D5-4FC3-865C-BA05CC522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7D8E-2EC0-4C73-A7ED-EB21EBACBD40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B03D4D-EA6B-4C5C-9EBF-38C3DF798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6CAE97-3806-4EE3-BF78-2F9DD9704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C73E-5FC3-47A5-97D8-B93CBC63E5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19119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F20B83-188C-4FCE-9F8D-1D3EE977A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28B385F-35F7-4CE2-9254-C51FF9A11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C6E2CD-E1C9-49B2-A9D9-884885F9D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7D8E-2EC0-4C73-A7ED-EB21EBACBD40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3B4B6B-3FA6-4947-A82E-78768E41B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5732E3-67A4-4DFA-8653-927366E8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C73E-5FC3-47A5-97D8-B93CBC63E5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36197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079B93F-6BAB-4BE6-B602-4232F16981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0140E0E-2304-45B8-8EB6-AACB3F64B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86483F-9769-472F-835A-F8D962B73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7D8E-2EC0-4C73-A7ED-EB21EBACBD40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CB9BFE-6172-453F-9E22-9C20747B6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44D20F-4B51-4565-B461-67718A45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C73E-5FC3-47A5-97D8-B93CBC63E5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0493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5777E4-8A78-4CB8-9514-2317FC624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AAA2B7-E85F-4FCC-8AD2-52769BC06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61DB0-70B7-43BA-8B2B-DFF4405CB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7D8E-2EC0-4C73-A7ED-EB21EBACBD40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011D62-C83A-44DB-B476-B133DBA18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C9CF73-D0A7-4D9A-8CFD-BD7959ABE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C73E-5FC3-47A5-97D8-B93CBC63E5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6709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4C8B14-6EDF-4A69-85D9-3E805D9B4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C1EA551-9E5B-4454-90E9-44A65767C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8C3F84-F779-4FC9-AF78-BA102C75F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7D8E-2EC0-4C73-A7ED-EB21EBACBD40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F98A03-3671-4D19-A38F-773B8ACAB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7B39F6-7E65-4610-91F9-CA16CC9B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C73E-5FC3-47A5-97D8-B93CBC63E5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8041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41F1F0-CC9C-47F2-82E4-2DE990468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291389-315C-4A93-85AE-C0E93B866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350749C-D4CD-4009-9375-4C95E453E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E8C8EA-880D-4B91-96C2-A572C21AE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7D8E-2EC0-4C73-A7ED-EB21EBACBD40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0AF2A38-38D5-475E-860D-51FD08119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0703F25-94DB-4BD0-966B-AA4E6264E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C73E-5FC3-47A5-97D8-B93CBC63E5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42684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F4DF4E-BEA3-48C7-8631-ED434284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23E27CA-EE0A-4A2A-86A4-EC55CD5D2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4176518-0FDC-4F08-A5BD-28C8AA545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3E2870E-4DA4-4807-BA5A-071E1980DF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5C78AEF-052F-4654-8301-0D8B039B5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60FAB5A-A4FC-4B89-B89E-5D90AEAF3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7D8E-2EC0-4C73-A7ED-EB21EBACBD40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97CCA1F-0A2F-4373-831D-18316069F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8890446-B78D-4A1F-87EB-D275F1720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C73E-5FC3-47A5-97D8-B93CBC63E5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8584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7F1150-751C-4935-9EC3-0F2FA5ABD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C48206-7A47-43EE-999C-3EEFE0E5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7D8E-2EC0-4C73-A7ED-EB21EBACBD40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59AFD50-9606-4ABE-9061-030DAFFDB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734F5D0-B726-43EC-8B24-853ADD4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C73E-5FC3-47A5-97D8-B93CBC63E5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6318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4B9F0F0-7BEB-42AF-9839-3686DFE84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7D8E-2EC0-4C73-A7ED-EB21EBACBD40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59817A1-26BB-4E78-8613-4F82F3065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4888E5-3DFA-45C6-B054-DF0F8352F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C73E-5FC3-47A5-97D8-B93CBC63E5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9374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81175F-1821-4D84-BB30-B5762139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AB68F5A-B145-4538-B7C8-A31D73110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C844A51-8744-413E-9DE6-999783E28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68DB37-F027-428E-B456-812CE798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7D8E-2EC0-4C73-A7ED-EB21EBACBD40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A8FBAA8-B63D-4561-98CE-A19F9AD6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A75479-2CE6-44BA-AE07-BF95C8EBA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C73E-5FC3-47A5-97D8-B93CBC63E5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9554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0A7B5C-FC3E-4EDD-B756-906891D6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FB25115-6035-4552-986A-D7DDB7719C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C63D22-CD11-45FC-A3F1-81447D4A3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455568-6298-426E-BEB6-D670A0C5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37D8E-2EC0-4C73-A7ED-EB21EBACBD40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EE8724-DA5D-4B30-B4F6-B15BD783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D566783-70F4-40DE-B9EA-983B7AF91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5C73E-5FC3-47A5-97D8-B93CBC63E5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6659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09C6B8F-D926-4884-84F1-F52AE597B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70B5AC-9EB6-4B43-A34A-1A24E99C4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61574D-D584-492D-BEE6-EB1580031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37D8E-2EC0-4C73-A7ED-EB21EBACBD40}" type="datetimeFigureOut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27A101-53A6-40AC-BEFD-920BB2B31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65B444-474D-4E3A-A670-00A6B1B82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5C73E-5FC3-47A5-97D8-B93CBC63E5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614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5B96C6-52E5-48A7-9044-A23C87397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78196"/>
            <a:ext cx="9144000" cy="4128886"/>
          </a:xfrm>
        </p:spPr>
        <p:txBody>
          <a:bodyPr>
            <a:noAutofit/>
          </a:bodyPr>
          <a:lstStyle/>
          <a:p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abriola" panose="04040605051002020D02" pitchFamily="82" charset="0"/>
              </a:rPr>
              <a:t>Aqua Cremation</a:t>
            </a:r>
            <a:b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abriola" panose="04040605051002020D02" pitchFamily="82" charset="0"/>
              </a:rPr>
            </a:b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abriola" panose="04040605051002020D02" pitchFamily="82" charset="0"/>
              </a:rPr>
              <a:t>Flameless Cremation</a:t>
            </a:r>
            <a:b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abriola" panose="04040605051002020D02" pitchFamily="82" charset="0"/>
              </a:rPr>
            </a:b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Gabriola" panose="04040605051002020D02" pitchFamily="82" charset="0"/>
              </a:rPr>
              <a:t>Green Cremation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3D5E4A-6883-4FFE-837E-ED5A1BD361F8}"/>
              </a:ext>
            </a:extLst>
          </p:cNvPr>
          <p:cNvSpPr txBox="1"/>
          <p:nvPr/>
        </p:nvSpPr>
        <p:spPr>
          <a:xfrm>
            <a:off x="354418" y="5708932"/>
            <a:ext cx="11483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Deon Strommer</a:t>
            </a:r>
          </a:p>
          <a:p>
            <a:r>
              <a:rPr lang="en-US" sz="2000" dirty="0"/>
              <a:t>Death Investigator, D-MORT Member, Mortician, Funeral Director, Cremationist, Business Owner, Embalmer</a:t>
            </a:r>
          </a:p>
        </p:txBody>
      </p:sp>
    </p:spTree>
    <p:extLst>
      <p:ext uri="{BB962C8B-B14F-4D97-AF65-F5344CB8AC3E}">
        <p14:creationId xmlns="" xmlns:p14="http://schemas.microsoft.com/office/powerpoint/2010/main" val="251405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D007C0D-03BD-4C80-A5A5-C144A4DE52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E742C79-1536-4AC5-8AE4-D8BFBF6F4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765"/>
            <a:ext cx="6082748" cy="4870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1A4953-5EEC-4D0B-A089-32BE6F2109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496" y="1133061"/>
            <a:ext cx="6122504" cy="45918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520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D007C0D-03BD-4C80-A5A5-C144A4DE52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2" descr="C:\Users\HP 6200 Pro Desktop\Desktop\20180427_084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2505" y="0"/>
            <a:ext cx="1020934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90520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 6200 Pro Desktop\Desktop\20180427_084306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552754" y="-19198302"/>
            <a:ext cx="20994624" cy="109514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5" name="Picture 3" descr="C:\Users\HP 6200 Pro Desktop\Desktop\20180427_084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C18A822-8C26-4731-9885-80B04EA622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2DF82D-034C-41E3-905C-32D5FDBAE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666364"/>
            <a:ext cx="5487166" cy="5525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A3B844-625E-4CC6-913B-820CEDEB58AF}"/>
              </a:ext>
            </a:extLst>
          </p:cNvPr>
          <p:cNvSpPr txBox="1"/>
          <p:nvPr/>
        </p:nvSpPr>
        <p:spPr>
          <a:xfrm>
            <a:off x="8059479" y="1951672"/>
            <a:ext cx="3625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call it cremation but it more closely resembles earth burial. However because there are ashes returned to the family, it’s been referred to as aqua cremation.</a:t>
            </a:r>
          </a:p>
        </p:txBody>
      </p:sp>
    </p:spTree>
    <p:extLst>
      <p:ext uri="{BB962C8B-B14F-4D97-AF65-F5344CB8AC3E}">
        <p14:creationId xmlns="" xmlns:p14="http://schemas.microsoft.com/office/powerpoint/2010/main" val="8608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E0537C-8D6F-4F4D-B5DF-233D093B978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2E87667-97E5-48C2-B396-27490F7F2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7145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75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5A9E70F-B7F8-4A87-971F-03DB5698CF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07E72B-EF27-43ED-B924-F669E4951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74" y="847164"/>
            <a:ext cx="6895652" cy="51636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91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CDA7788-2CF7-43AE-9E9C-9769CFA0C6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506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9AE010D-6937-4CF1-AE79-FE9BB7B312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60" y="2154691"/>
            <a:ext cx="6615223" cy="3655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63B0983-7F20-4326-BDD5-0D94D09365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9996" y="2154691"/>
            <a:ext cx="4877959" cy="36558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87FD229-C9F9-4DF2-86E9-002563063722}"/>
              </a:ext>
            </a:extLst>
          </p:cNvPr>
          <p:cNvSpPr txBox="1"/>
          <p:nvPr/>
        </p:nvSpPr>
        <p:spPr>
          <a:xfrm>
            <a:off x="7485321" y="1339703"/>
            <a:ext cx="4877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whiteness of the ashes can be seen to compare to the whiteness of this teacup.</a:t>
            </a:r>
          </a:p>
        </p:txBody>
      </p:sp>
    </p:spTree>
    <p:extLst>
      <p:ext uri="{BB962C8B-B14F-4D97-AF65-F5344CB8AC3E}">
        <p14:creationId xmlns="" xmlns:p14="http://schemas.microsoft.com/office/powerpoint/2010/main" val="11393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72863F-9DCB-47D1-BE89-762FFFD347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F72F2D3-10CF-47E1-B0B4-6AC5194260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8500" y="128587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673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068CFB-4FD9-4AF1-AEDC-B0070698A5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5EA6FD7-08D6-486B-A069-DCCE37C9FAA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2478" y="1"/>
            <a:ext cx="8647043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1107971-6165-490B-A1F2-39EFCF172438}"/>
              </a:ext>
            </a:extLst>
          </p:cNvPr>
          <p:cNvSpPr txBox="1"/>
          <p:nvPr/>
        </p:nvSpPr>
        <p:spPr>
          <a:xfrm>
            <a:off x="8218967" y="6488667"/>
            <a:ext cx="183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Elizabeth Keijzer</a:t>
            </a:r>
          </a:p>
        </p:txBody>
      </p:sp>
    </p:spTree>
    <p:extLst>
      <p:ext uri="{BB962C8B-B14F-4D97-AF65-F5344CB8AC3E}">
        <p14:creationId xmlns="" xmlns:p14="http://schemas.microsoft.com/office/powerpoint/2010/main" val="220114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72EC5C-6B0A-4081-B1E8-2A4ABFE9B2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82" y="2355574"/>
            <a:ext cx="9742835" cy="28955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AB5062A-730A-4BF4-B8B1-0FADBF862BF0}"/>
              </a:ext>
            </a:extLst>
          </p:cNvPr>
          <p:cNvSpPr txBox="1"/>
          <p:nvPr/>
        </p:nvSpPr>
        <p:spPr>
          <a:xfrm>
            <a:off x="1192696" y="377687"/>
            <a:ext cx="99976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Campaigners say that in the US vaults for coffins use up more than 1.6m tons of concrete and 14,000 tons of steel every year.</a:t>
            </a:r>
          </a:p>
          <a:p>
            <a:r>
              <a:rPr lang="en-US" sz="2800" dirty="0"/>
              <a:t>As for cremation, it has been estimated that a typical cremation has a footprint equivalent to about 320kg (705lbs) of carbon dioxide.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61A929-3231-43E7-9192-C7D86D3EC96E}"/>
              </a:ext>
            </a:extLst>
          </p:cNvPr>
          <p:cNvSpPr txBox="1"/>
          <p:nvPr/>
        </p:nvSpPr>
        <p:spPr>
          <a:xfrm>
            <a:off x="1351722" y="5486400"/>
            <a:ext cx="9680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Elizabeth Keijzer</a:t>
            </a:r>
          </a:p>
          <a:p>
            <a:r>
              <a:rPr lang="en-US" dirty="0"/>
              <a:t>Environmental impact of Funerals. Life cycle assessments of activities after life.</a:t>
            </a:r>
          </a:p>
        </p:txBody>
      </p:sp>
    </p:spTree>
    <p:extLst>
      <p:ext uri="{BB962C8B-B14F-4D97-AF65-F5344CB8AC3E}">
        <p14:creationId xmlns="" xmlns:p14="http://schemas.microsoft.com/office/powerpoint/2010/main" val="120686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72A2112-BFC2-4C90-A421-93C28C274922}"/>
              </a:ext>
            </a:extLst>
          </p:cNvPr>
          <p:cNvSpPr txBox="1"/>
          <p:nvPr/>
        </p:nvSpPr>
        <p:spPr>
          <a:xfrm>
            <a:off x="2898912" y="150671"/>
            <a:ext cx="6394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Essentials of Flame-Based Cremation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3A2803-0AA3-4B97-AFD9-1B150C0E3A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21" y="957541"/>
            <a:ext cx="7507357" cy="56305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1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7E8EEC-1A82-4062-81B7-D0E16F0346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2C19DA-A5F6-4D0C-95DF-F7FDD23F19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1491" y="2009553"/>
            <a:ext cx="3738908" cy="2800572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="" xmlns:a16="http://schemas.microsoft.com/office/drawing/2014/main" id="{A89FE576-153D-4221-BAE4-9B78C2A36807}"/>
              </a:ext>
            </a:extLst>
          </p:cNvPr>
          <p:cNvSpPr/>
          <p:nvPr/>
        </p:nvSpPr>
        <p:spPr>
          <a:xfrm>
            <a:off x="5634938" y="3051544"/>
            <a:ext cx="755230" cy="478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264987-5FF8-4D78-83BF-D10004A658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84" y="917535"/>
            <a:ext cx="4722151" cy="47221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8714DD9-5D9F-4110-BC48-D800548D3C6E}"/>
              </a:ext>
            </a:extLst>
          </p:cNvPr>
          <p:cNvSpPr txBox="1"/>
          <p:nvPr/>
        </p:nvSpPr>
        <p:spPr>
          <a:xfrm>
            <a:off x="5634937" y="274102"/>
            <a:ext cx="598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pioneers used wood ash in their soaps. From wood ash comes sodium hydroxide (also known as caustic soda or caustic lye).</a:t>
            </a:r>
          </a:p>
        </p:txBody>
      </p:sp>
    </p:spTree>
    <p:extLst>
      <p:ext uri="{BB962C8B-B14F-4D97-AF65-F5344CB8AC3E}">
        <p14:creationId xmlns="" xmlns:p14="http://schemas.microsoft.com/office/powerpoint/2010/main" val="358481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90AC328-364E-4C44-BD36-6B1AB13D105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0264076-C50C-4B13-8BCD-1E0AF64A14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47" y="852612"/>
            <a:ext cx="5181806" cy="2220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B2025C2-D244-4B43-9C9F-30DCAF0979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0953" y="1282176"/>
            <a:ext cx="3810330" cy="3810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6371D97-DC0E-45E5-BBB3-933D8FD7A2F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76823" y="3073386"/>
            <a:ext cx="3404130" cy="30687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76F462-3F46-4E1A-9EE9-3E99E75E2A06}"/>
              </a:ext>
            </a:extLst>
          </p:cNvPr>
          <p:cNvSpPr txBox="1"/>
          <p:nvPr/>
        </p:nvSpPr>
        <p:spPr>
          <a:xfrm>
            <a:off x="6476952" y="206281"/>
            <a:ext cx="594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Potassium hydroxide is what gives soaps and cleansers its strength to cut through dirt and other grime.</a:t>
            </a:r>
          </a:p>
        </p:txBody>
      </p:sp>
    </p:spTree>
    <p:extLst>
      <p:ext uri="{BB962C8B-B14F-4D97-AF65-F5344CB8AC3E}">
        <p14:creationId xmlns="" xmlns:p14="http://schemas.microsoft.com/office/powerpoint/2010/main" val="113842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growing out of cremation ur4ns">
            <a:extLst>
              <a:ext uri="{FF2B5EF4-FFF2-40B4-BE49-F238E27FC236}">
                <a16:creationId xmlns="" xmlns:a16="http://schemas.microsoft.com/office/drawing/2014/main" id="{8C48DDD6-B0D2-476A-9BF9-CEF7A557B0B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4" y="1371600"/>
            <a:ext cx="11854069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5A78CB8-74E5-4A82-B9DD-E28FE5670E2F}"/>
              </a:ext>
            </a:extLst>
          </p:cNvPr>
          <p:cNvSpPr txBox="1"/>
          <p:nvPr/>
        </p:nvSpPr>
        <p:spPr>
          <a:xfrm>
            <a:off x="1998921" y="637952"/>
            <a:ext cx="6643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Water used in the process is called ‘effluent’. The remaining effluent is used to fertilize fields and crops. Thus fulfilling the life cycle.</a:t>
            </a:r>
          </a:p>
        </p:txBody>
      </p:sp>
    </p:spTree>
    <p:extLst>
      <p:ext uri="{BB962C8B-B14F-4D97-AF65-F5344CB8AC3E}">
        <p14:creationId xmlns="" xmlns:p14="http://schemas.microsoft.com/office/powerpoint/2010/main" val="20001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FE9E88-856E-4A99-93F4-7324C73F4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8" y="1570383"/>
            <a:ext cx="5525693" cy="4144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E270DEE-E7B4-4DB5-9E98-ECF30CD2D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229350" cy="4162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7FA1018-C9B5-4A1D-A5B9-7D6F68B339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08" y="4049069"/>
            <a:ext cx="5015948" cy="28089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65B117C-6DB3-4DAB-BF6A-5CEF5FAAC24D}"/>
              </a:ext>
            </a:extLst>
          </p:cNvPr>
          <p:cNvSpPr txBox="1"/>
          <p:nvPr/>
        </p:nvSpPr>
        <p:spPr>
          <a:xfrm>
            <a:off x="233916" y="95693"/>
            <a:ext cx="5050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Uses natural gas and is heated to 1800 degrees Fahrenheit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354ED5D-802A-48A5-A555-58F89F6421E0}"/>
              </a:ext>
            </a:extLst>
          </p:cNvPr>
          <p:cNvSpPr txBox="1"/>
          <p:nvPr/>
        </p:nvSpPr>
        <p:spPr>
          <a:xfrm>
            <a:off x="233917" y="5714653"/>
            <a:ext cx="5326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Enough fuel is used to take a 500 mile road trip in your car. </a:t>
            </a:r>
          </a:p>
        </p:txBody>
      </p:sp>
    </p:spTree>
    <p:extLst>
      <p:ext uri="{BB962C8B-B14F-4D97-AF65-F5344CB8AC3E}">
        <p14:creationId xmlns="" xmlns:p14="http://schemas.microsoft.com/office/powerpoint/2010/main" val="3660920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45F59D9-0143-45B6-8AC2-E2D97518F5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654" y="0"/>
            <a:ext cx="8031124" cy="6500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0454ACE-F956-41BC-BEAA-95297F3C64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66" y="854765"/>
            <a:ext cx="5969447" cy="39756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105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ated image">
            <a:extLst>
              <a:ext uri="{FF2B5EF4-FFF2-40B4-BE49-F238E27FC236}">
                <a16:creationId xmlns="" xmlns:a16="http://schemas.microsoft.com/office/drawing/2014/main" id="{E72E185D-1930-4D36-80FA-AC16D098EE3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25" y="1052636"/>
            <a:ext cx="6999550" cy="4752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04976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DBFA02-C1DC-4BAD-82DC-A4922F4800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3BC5242-E224-44E2-BA80-5D4291784F38}"/>
              </a:ext>
            </a:extLst>
          </p:cNvPr>
          <p:cNvSpPr txBox="1"/>
          <p:nvPr/>
        </p:nvSpPr>
        <p:spPr>
          <a:xfrm>
            <a:off x="6420679" y="19878"/>
            <a:ext cx="5565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Kunstler Script" panose="030304020206070D0D06" pitchFamily="66" charset="0"/>
                <a:cs typeface="Calibri Light" panose="020F0302020204030204" pitchFamily="34" charset="0"/>
              </a:rPr>
              <a:t>Water</a:t>
            </a:r>
            <a:r>
              <a:rPr lang="en-US" dirty="0"/>
              <a:t>      </a:t>
            </a:r>
            <a:r>
              <a:rPr lang="en-US" sz="2800" dirty="0">
                <a:latin typeface="Castellar" panose="020A0402060406010301" pitchFamily="18" charset="0"/>
                <a:cs typeface="Arabic Typesetting" panose="020B0604020202020204" pitchFamily="66" charset="-78"/>
              </a:rPr>
              <a:t>not</a:t>
            </a:r>
            <a:r>
              <a:rPr lang="en-US" dirty="0"/>
              <a:t>       </a:t>
            </a:r>
            <a:r>
              <a:rPr lang="en-US" sz="6000" dirty="0">
                <a:latin typeface="Informal Roman" panose="030604020304060B0204" pitchFamily="66" charset="0"/>
                <a:ea typeface="Batang" panose="02030600000101010101" pitchFamily="18" charset="-127"/>
                <a:cs typeface="DaunPenh" panose="020B0604020202020204" pitchFamily="2" charset="0"/>
              </a:rPr>
              <a:t>Fire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E903B1E-611E-42A1-A0D6-D220E969E6A9}"/>
              </a:ext>
            </a:extLst>
          </p:cNvPr>
          <p:cNvSpPr txBox="1"/>
          <p:nvPr/>
        </p:nvSpPr>
        <p:spPr>
          <a:xfrm>
            <a:off x="5148469" y="1127874"/>
            <a:ext cx="66393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DaunPenh" panose="01010101010101010101" pitchFamily="2" charset="0"/>
                <a:cs typeface="DaunPenh" panose="01010101010101010101" pitchFamily="2" charset="0"/>
              </a:rPr>
              <a:t>A gentle and respectful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DaunPenh" panose="01010101010101010101" pitchFamily="2" charset="0"/>
                <a:cs typeface="DaunPenh" panose="01010101010101010101" pitchFamily="2" charset="0"/>
              </a:rPr>
              <a:t>No emissions of harmful greenhouse gasses or mercury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DaunPenh" panose="01010101010101010101" pitchFamily="2" charset="0"/>
                <a:cs typeface="DaunPenh" panose="01010101010101010101" pitchFamily="2" charset="0"/>
              </a:rPr>
              <a:t>Over 90% energy savings when compared to flame-based cremation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DaunPenh" panose="01010101010101010101" pitchFamily="2" charset="0"/>
                <a:cs typeface="DaunPenh" panose="01010101010101010101" pitchFamily="2" charset="0"/>
              </a:rPr>
              <a:t>1/10 the carbon footprint of flame-based cremation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DaunPenh" panose="01010101010101010101" pitchFamily="2" charset="0"/>
                <a:cs typeface="DaunPenh" panose="01010101010101010101" pitchFamily="2" charset="0"/>
              </a:rPr>
              <a:t>20% more ash remains returned to the family</a:t>
            </a:r>
          </a:p>
        </p:txBody>
      </p:sp>
    </p:spTree>
    <p:extLst>
      <p:ext uri="{BB962C8B-B14F-4D97-AF65-F5344CB8AC3E}">
        <p14:creationId xmlns="" xmlns:p14="http://schemas.microsoft.com/office/powerpoint/2010/main" val="25037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9B789C2-73CC-469A-945C-309152CD03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 descr="Image result for truck with visible emissions">
            <a:extLst>
              <a:ext uri="{FF2B5EF4-FFF2-40B4-BE49-F238E27FC236}">
                <a16:creationId xmlns="" xmlns:a16="http://schemas.microsoft.com/office/drawing/2014/main" id="{4C5727A4-04F3-4480-813E-AD72C98BB93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47060"/>
            <a:ext cx="5943600" cy="3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age result for pRIUS">
            <a:extLst>
              <a:ext uri="{FF2B5EF4-FFF2-40B4-BE49-F238E27FC236}">
                <a16:creationId xmlns="" xmlns:a16="http://schemas.microsoft.com/office/drawing/2014/main" id="{C3FB9EAB-002C-40E8-BF34-02504AB50D4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0"/>
            <a:ext cx="4762500" cy="31470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2396760-12E6-4874-90C8-372D6E64AC77}"/>
              </a:ext>
            </a:extLst>
          </p:cNvPr>
          <p:cNvSpPr txBox="1"/>
          <p:nvPr/>
        </p:nvSpPr>
        <p:spPr>
          <a:xfrm>
            <a:off x="7798490" y="2264391"/>
            <a:ext cx="19480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vs</a:t>
            </a:r>
          </a:p>
        </p:txBody>
      </p:sp>
    </p:spTree>
    <p:extLst>
      <p:ext uri="{BB962C8B-B14F-4D97-AF65-F5344CB8AC3E}">
        <p14:creationId xmlns="" xmlns:p14="http://schemas.microsoft.com/office/powerpoint/2010/main" val="148305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E92D56C-2235-4EE5-9543-6E58590D2B0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7521C8B-52E5-4407-A1A7-8989F359E4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290"/>
          <a:stretch/>
        </p:blipFill>
        <p:spPr>
          <a:xfrm>
            <a:off x="4411288" y="2206487"/>
            <a:ext cx="7780712" cy="4651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3C3174-8936-4E8A-BCAB-97AC18194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174"/>
            <a:ext cx="4770783" cy="35780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E84C1F-3A1F-4480-8BF3-E80E0EBC3A30}"/>
              </a:ext>
            </a:extLst>
          </p:cNvPr>
          <p:cNvSpPr txBox="1"/>
          <p:nvPr/>
        </p:nvSpPr>
        <p:spPr>
          <a:xfrm>
            <a:off x="5443870" y="669851"/>
            <a:ext cx="5295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 high pressure machine on the West Coast arrives in Portland Oregon 2018</a:t>
            </a:r>
          </a:p>
        </p:txBody>
      </p:sp>
    </p:spTree>
    <p:extLst>
      <p:ext uri="{BB962C8B-B14F-4D97-AF65-F5344CB8AC3E}">
        <p14:creationId xmlns="" xmlns:p14="http://schemas.microsoft.com/office/powerpoint/2010/main" val="329881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900EC20-D578-4F77-9A33-56599799FC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5B80A9-70D7-4C09-8D0D-3240429E38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64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292</Words>
  <Application>Microsoft Office PowerPoint</Application>
  <PresentationFormat>Custom</PresentationFormat>
  <Paragraphs>24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Aqua Cremation Flameless Cremation Green Cremation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 Cremation</dc:title>
  <dc:creator>Cameron Smith</dc:creator>
  <cp:lastModifiedBy>Windows User</cp:lastModifiedBy>
  <cp:revision>31</cp:revision>
  <dcterms:created xsi:type="dcterms:W3CDTF">2018-03-23T01:38:50Z</dcterms:created>
  <dcterms:modified xsi:type="dcterms:W3CDTF">2018-05-02T16:37:55Z</dcterms:modified>
</cp:coreProperties>
</file>