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27"/>
  </p:notesMasterIdLst>
  <p:sldIdLst>
    <p:sldId id="256" r:id="rId2"/>
    <p:sldId id="258" r:id="rId3"/>
    <p:sldId id="260" r:id="rId4"/>
    <p:sldId id="262" r:id="rId5"/>
    <p:sldId id="263" r:id="rId6"/>
    <p:sldId id="264" r:id="rId7"/>
    <p:sldId id="322" r:id="rId8"/>
    <p:sldId id="266" r:id="rId9"/>
    <p:sldId id="323" r:id="rId10"/>
    <p:sldId id="267" r:id="rId11"/>
    <p:sldId id="269" r:id="rId12"/>
    <p:sldId id="283" r:id="rId13"/>
    <p:sldId id="270" r:id="rId14"/>
    <p:sldId id="271" r:id="rId15"/>
    <p:sldId id="272" r:id="rId16"/>
    <p:sldId id="275" r:id="rId17"/>
    <p:sldId id="273" r:id="rId18"/>
    <p:sldId id="274" r:id="rId19"/>
    <p:sldId id="276" r:id="rId20"/>
    <p:sldId id="277" r:id="rId21"/>
    <p:sldId id="278" r:id="rId22"/>
    <p:sldId id="305" r:id="rId23"/>
    <p:sldId id="289" r:id="rId24"/>
    <p:sldId id="320" r:id="rId25"/>
    <p:sldId id="32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40066D-26D5-4D75-A7BD-3C27C4BEFA89}" v="41" dt="2023-01-27T00:42:40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1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450A2-41C1-4A5B-A6BD-C4B015DE02BF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9263B-6ADA-4D22-B625-68E5B1DD2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22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Cosumnes/Mokelumne was high (thankfully releases from Comanche were low)</a:t>
            </a:r>
          </a:p>
          <a:p>
            <a:r>
              <a:rPr lang="en-US" dirty="0"/>
              <a:t>San Joaquin River remained low, allowing flows to convey through the pinch point without catastrophic damage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0167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975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61698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8829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7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74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7EE1B7-D3F1-4E32-9F2D-B8B55EE4668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8228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7EE1B7-D3F1-4E32-9F2D-B8B55EE46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11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7EE1B7-D3F1-4E32-9F2D-B8B55EE4668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5426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7EE1B7-D3F1-4E32-9F2D-B8B55EE46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71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E1B7-D3F1-4E32-9F2D-B8B55EE46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52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E1B7-D3F1-4E32-9F2D-B8B55EE46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27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DFE4645-6F1D-459D-A937-26C5C6B77E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26400" y="1"/>
            <a:ext cx="4165600" cy="6858000"/>
          </a:xfrm>
          <a:custGeom>
            <a:avLst/>
            <a:gdLst>
              <a:gd name="connsiteX0" fmla="*/ 0 w 5057930"/>
              <a:gd name="connsiteY0" fmla="*/ 0 h 6858000"/>
              <a:gd name="connsiteX1" fmla="*/ 5057930 w 5057930"/>
              <a:gd name="connsiteY1" fmla="*/ 0 h 6858000"/>
              <a:gd name="connsiteX2" fmla="*/ 5057930 w 5057930"/>
              <a:gd name="connsiteY2" fmla="*/ 6858000 h 6858000"/>
              <a:gd name="connsiteX3" fmla="*/ 0 w 505793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7930" h="6858000">
                <a:moveTo>
                  <a:pt x="0" y="0"/>
                </a:moveTo>
                <a:lnTo>
                  <a:pt x="5057930" y="0"/>
                </a:lnTo>
                <a:lnTo>
                  <a:pt x="505793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7970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ADBEB22-5828-499C-8C35-644CC9F75A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6096000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37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56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43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7EE1B7-D3F1-4E32-9F2D-B8B55EE46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6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7EE1B7-D3F1-4E32-9F2D-B8B55EE46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5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E1B7-D3F1-4E32-9F2D-B8B55EE46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9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E1B7-D3F1-4E32-9F2D-B8B55EE46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1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E1B7-D3F1-4E32-9F2D-B8B55EE46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7EE1B7-D3F1-4E32-9F2D-B8B55EE46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1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DE7CD-57E4-42AA-9D4D-4D4A21E5C065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A7EE1B7-D3F1-4E32-9F2D-B8B55EE46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7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25468F-61CF-E2CC-327D-8D7F2F87A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7280" y="3602225"/>
            <a:ext cx="8131550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January CVFPB Meeting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California</a:t>
            </a:r>
            <a:r>
              <a:rPr lang="en-US" dirty="0"/>
              <a:t> </a:t>
            </a:r>
            <a:r>
              <a:rPr lang="en-US" sz="3600" dirty="0"/>
              <a:t>Central Valley Flood Control Association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Informational Briefing on January 2023 Storm Damage</a:t>
            </a:r>
          </a:p>
        </p:txBody>
      </p:sp>
    </p:spTree>
    <p:extLst>
      <p:ext uri="{BB962C8B-B14F-4D97-AF65-F5344CB8AC3E}">
        <p14:creationId xmlns:p14="http://schemas.microsoft.com/office/powerpoint/2010/main" val="2032930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6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8" name="Rectangle 4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E16F8-9567-9046-ADC3-F1C29AA70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5" y="645106"/>
            <a:ext cx="2541016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600" dirty="0">
              <a:solidFill>
                <a:srgbClr val="5B5C40"/>
              </a:solidFill>
            </a:endParaRPr>
          </a:p>
        </p:txBody>
      </p:sp>
      <p:sp>
        <p:nvSpPr>
          <p:cNvPr id="59" name="Rectangle 4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B5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25288-96F3-AB46-76BE-253F82EE8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5" y="2133600"/>
            <a:ext cx="2530855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B7BB65"/>
              </a:buClr>
              <a:buFont typeface="Wingdings 3" charset="2"/>
              <a:buChar char=""/>
            </a:pPr>
            <a:endParaRPr lang="en-US"/>
          </a:p>
        </p:txBody>
      </p:sp>
      <p:sp>
        <p:nvSpPr>
          <p:cNvPr id="60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people on a hill&#10;&#10;Description automatically generated with low confidence">
            <a:extLst>
              <a:ext uri="{FF2B5EF4-FFF2-40B4-BE49-F238E27FC236}">
                <a16:creationId xmlns:a16="http://schemas.microsoft.com/office/drawing/2014/main" id="{8B28F07A-315D-5AD9-4FD1-9E626A4E41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r="10494" b="2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6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8" name="Rectangle 4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4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sky, outdoor, nature&#10;&#10;Description automatically generated">
            <a:extLst>
              <a:ext uri="{FF2B5EF4-FFF2-40B4-BE49-F238E27FC236}">
                <a16:creationId xmlns:a16="http://schemas.microsoft.com/office/drawing/2014/main" id="{76A2D505-A024-38AB-3DDB-9A082D4A6B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7" r="2" b="2778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06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459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bulldozer on a hill&#10;&#10;Description automatically generated with low confidence">
            <a:extLst>
              <a:ext uri="{FF2B5EF4-FFF2-40B4-BE49-F238E27FC236}">
                <a16:creationId xmlns:a16="http://schemas.microsoft.com/office/drawing/2014/main" id="{EF782113-D2D4-57D5-D303-F0FBA6AB7E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r="8564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31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C241-BA80-8A7B-FB49-C5E961653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dirty="0">
                <a:solidFill>
                  <a:schemeClr val="tx1"/>
                </a:solidFill>
              </a:rPr>
              <a:t>Reclamation District 108 Sites</a:t>
            </a:r>
          </a:p>
        </p:txBody>
      </p:sp>
    </p:spTree>
    <p:extLst>
      <p:ext uri="{BB962C8B-B14F-4D97-AF65-F5344CB8AC3E}">
        <p14:creationId xmlns:p14="http://schemas.microsoft.com/office/powerpoint/2010/main" val="457161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6F5F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EEC26D8F-A50C-5FBD-D367-35A8461649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1" r="2" b="2483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61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05C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105D2E74-7A55-5167-A63E-06083D5EB8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3" r="18924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80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14A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140A9C84-7E18-AABE-97DE-D593BE952B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4" r="2" b="698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8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E5D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outdoor, grass, sky, rock&#10;&#10;Description automatically generated">
            <a:extLst>
              <a:ext uri="{FF2B5EF4-FFF2-40B4-BE49-F238E27FC236}">
                <a16:creationId xmlns:a16="http://schemas.microsoft.com/office/drawing/2014/main" id="{D5D156F6-C721-CFAF-70C2-6F91B7BF53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3" r="2" b="2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81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6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8" name="Rectangle 4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6858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car driving on a gravel road&#10;&#10;Description automatically generated with low confidence">
            <a:extLst>
              <a:ext uri="{FF2B5EF4-FFF2-40B4-BE49-F238E27FC236}">
                <a16:creationId xmlns:a16="http://schemas.microsoft.com/office/drawing/2014/main" id="{E6F1583C-A493-D8AF-DB57-75D4EB2815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5" r="2" b="6099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55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D5E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B90E3F59-B437-E565-3B87-9A33C298AF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3" r="2" b="2017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76998-9D79-9FAE-3221-2CB5DDFD6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93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C241-BA80-8A7B-FB49-C5E961653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6813737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City of Sacramento </a:t>
            </a:r>
            <a:br>
              <a:rPr lang="en-US" sz="4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Erosion and Sloughing Sites Along SREL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Dowstream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of the American River</a:t>
            </a:r>
          </a:p>
        </p:txBody>
      </p:sp>
    </p:spTree>
    <p:extLst>
      <p:ext uri="{BB962C8B-B14F-4D97-AF65-F5344CB8AC3E}">
        <p14:creationId xmlns:p14="http://schemas.microsoft.com/office/powerpoint/2010/main" val="3943641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C241-BA80-8A7B-FB49-C5E961653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dirty="0">
                <a:solidFill>
                  <a:schemeClr val="tx1"/>
                </a:solidFill>
              </a:rPr>
              <a:t>Reclamation District 551 Sites</a:t>
            </a:r>
          </a:p>
        </p:txBody>
      </p:sp>
    </p:spTree>
    <p:extLst>
      <p:ext uri="{BB962C8B-B14F-4D97-AF65-F5344CB8AC3E}">
        <p14:creationId xmlns:p14="http://schemas.microsoft.com/office/powerpoint/2010/main" val="264649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D5E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F36410-3B31-3182-D7FB-DD4FCED5C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505" y="233680"/>
            <a:ext cx="3650278" cy="600456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749DCD"/>
              </a:buClr>
            </a:pP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RD 551, Pearson District, erosion on Sacramento River, directly downstream of MA 9</a:t>
            </a:r>
          </a:p>
          <a:p>
            <a:pPr>
              <a:buClr>
                <a:srgbClr val="749DCD"/>
              </a:buClr>
            </a:pP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Clr>
                <a:srgbClr val="749DCD"/>
              </a:buClr>
              <a:buFont typeface="Wingdings 3" charset="2"/>
              <a:buChar char=""/>
            </a:pPr>
            <a:endParaRPr lang="en-US" dirty="0"/>
          </a:p>
        </p:txBody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body of water with rocks and grass on the side&#10;&#10;Description automatically generated with low confidence">
            <a:extLst>
              <a:ext uri="{FF2B5EF4-FFF2-40B4-BE49-F238E27FC236}">
                <a16:creationId xmlns:a16="http://schemas.microsoft.com/office/drawing/2014/main" id="{E683D2C4-ACCB-FA8E-B8D4-D4EEAFFAB2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r="8564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48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DF4581-B6CF-402D-9531-E64EFF72EE01}"/>
              </a:ext>
            </a:extLst>
          </p:cNvPr>
          <p:cNvSpPr/>
          <p:nvPr/>
        </p:nvSpPr>
        <p:spPr>
          <a:xfrm>
            <a:off x="1" y="0"/>
            <a:ext cx="756443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FF3EE41-AFA1-5232-7A18-778F8B2F3E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3" b="93739" l="10000" r="96203">
                        <a14:foregroundMark x1="83165" y1="5739" x2="60000" y2="2783"/>
                        <a14:foregroundMark x1="88481" y1="9043" x2="96203" y2="21217"/>
                        <a14:foregroundMark x1="33924" y1="90783" x2="38987" y2="93739"/>
                        <a14:foregroundMark x1="24810" y1="93217" x2="24810" y2="93217"/>
                        <a14:backgroundMark x1="72911" y1="36696" x2="72911" y2="3669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9133"/>
          <a:stretch/>
        </p:blipFill>
        <p:spPr>
          <a:xfrm>
            <a:off x="-609000" y="1075084"/>
            <a:ext cx="6739424" cy="5398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Picture Placeholder 71">
            <a:extLst>
              <a:ext uri="{FF2B5EF4-FFF2-40B4-BE49-F238E27FC236}">
                <a16:creationId xmlns:a16="http://schemas.microsoft.com/office/drawing/2014/main" id="{6BFFB059-6449-892F-F790-7700874D0F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r="27222"/>
          <a:stretch>
            <a:fillRect/>
          </a:stretch>
        </p:blipFill>
        <p:spPr>
          <a:xfrm>
            <a:off x="7559836" y="1"/>
            <a:ext cx="4632164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D60EED-66EA-4074-BE3B-73442E0D06AE}"/>
              </a:ext>
            </a:extLst>
          </p:cNvPr>
          <p:cNvSpPr/>
          <p:nvPr/>
        </p:nvSpPr>
        <p:spPr>
          <a:xfrm>
            <a:off x="7559836" y="1266"/>
            <a:ext cx="4675773" cy="6856733"/>
          </a:xfrm>
          <a:prstGeom prst="rect">
            <a:avLst/>
          </a:prstGeom>
          <a:solidFill>
            <a:schemeClr val="tx2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7EEB0D3-0E5C-456E-8555-DC0C7008F49D}"/>
              </a:ext>
            </a:extLst>
          </p:cNvPr>
          <p:cNvSpPr/>
          <p:nvPr/>
        </p:nvSpPr>
        <p:spPr bwMode="auto">
          <a:xfrm>
            <a:off x="5326947" y="2463046"/>
            <a:ext cx="6436825" cy="1215272"/>
          </a:xfrm>
          <a:custGeom>
            <a:avLst/>
            <a:gdLst>
              <a:gd name="connsiteX0" fmla="*/ 0 w 6436825"/>
              <a:gd name="connsiteY0" fmla="*/ 0 h 1215272"/>
              <a:gd name="connsiteX1" fmla="*/ 6436825 w 6436825"/>
              <a:gd name="connsiteY1" fmla="*/ 0 h 1215272"/>
              <a:gd name="connsiteX2" fmla="*/ 6436825 w 6436825"/>
              <a:gd name="connsiteY2" fmla="*/ 1215272 h 1215272"/>
              <a:gd name="connsiteX3" fmla="*/ 0 w 6436825"/>
              <a:gd name="connsiteY3" fmla="*/ 1215272 h 1215272"/>
              <a:gd name="connsiteX4" fmla="*/ 0 w 6436825"/>
              <a:gd name="connsiteY4" fmla="*/ 831423 h 1215272"/>
              <a:gd name="connsiteX5" fmla="*/ 21024 w 6436825"/>
              <a:gd name="connsiteY5" fmla="*/ 831423 h 1215272"/>
              <a:gd name="connsiteX6" fmla="*/ 21024 w 6436825"/>
              <a:gd name="connsiteY6" fmla="*/ 1194248 h 1215272"/>
              <a:gd name="connsiteX7" fmla="*/ 6415801 w 6436825"/>
              <a:gd name="connsiteY7" fmla="*/ 1194248 h 1215272"/>
              <a:gd name="connsiteX8" fmla="*/ 6415801 w 6436825"/>
              <a:gd name="connsiteY8" fmla="*/ 21024 h 1215272"/>
              <a:gd name="connsiteX9" fmla="*/ 21024 w 6436825"/>
              <a:gd name="connsiteY9" fmla="*/ 21024 h 1215272"/>
              <a:gd name="connsiteX10" fmla="*/ 21024 w 6436825"/>
              <a:gd name="connsiteY10" fmla="*/ 383849 h 1215272"/>
              <a:gd name="connsiteX11" fmla="*/ 0 w 6436825"/>
              <a:gd name="connsiteY11" fmla="*/ 383849 h 121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36825" h="1215272">
                <a:moveTo>
                  <a:pt x="0" y="0"/>
                </a:moveTo>
                <a:lnTo>
                  <a:pt x="6436825" y="0"/>
                </a:lnTo>
                <a:lnTo>
                  <a:pt x="6436825" y="1215272"/>
                </a:lnTo>
                <a:lnTo>
                  <a:pt x="0" y="1215272"/>
                </a:lnTo>
                <a:lnTo>
                  <a:pt x="0" y="831423"/>
                </a:lnTo>
                <a:lnTo>
                  <a:pt x="21024" y="831423"/>
                </a:lnTo>
                <a:lnTo>
                  <a:pt x="21024" y="1194248"/>
                </a:lnTo>
                <a:lnTo>
                  <a:pt x="6415801" y="1194248"/>
                </a:lnTo>
                <a:lnTo>
                  <a:pt x="6415801" y="21024"/>
                </a:lnTo>
                <a:lnTo>
                  <a:pt x="21024" y="21024"/>
                </a:lnTo>
                <a:lnTo>
                  <a:pt x="21024" y="383849"/>
                </a:lnTo>
                <a:lnTo>
                  <a:pt x="0" y="3838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1D4B31-E5B5-4825-BCF4-3DC2F73CDFF2}"/>
              </a:ext>
            </a:extLst>
          </p:cNvPr>
          <p:cNvSpPr txBox="1"/>
          <p:nvPr/>
        </p:nvSpPr>
        <p:spPr>
          <a:xfrm>
            <a:off x="7799044" y="2726870"/>
            <a:ext cx="35803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Sans Serif" panose="02020603050405020304" pitchFamily="18" charset="0"/>
              </a:rPr>
              <a:t>DEADHORSE ISLAND</a:t>
            </a:r>
          </a:p>
        </p:txBody>
      </p:sp>
      <p:sp>
        <p:nvSpPr>
          <p:cNvPr id="49" name="7 CuadroTexto">
            <a:extLst>
              <a:ext uri="{FF2B5EF4-FFF2-40B4-BE49-F238E27FC236}">
                <a16:creationId xmlns:a16="http://schemas.microsoft.com/office/drawing/2014/main" id="{D59975D7-1036-48EB-ABAC-1034F91F02F9}"/>
              </a:ext>
            </a:extLst>
          </p:cNvPr>
          <p:cNvSpPr txBox="1"/>
          <p:nvPr/>
        </p:nvSpPr>
        <p:spPr>
          <a:xfrm>
            <a:off x="7799044" y="3092197"/>
            <a:ext cx="3964728" cy="2962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t>Seepage, Slips, Emergency Rock Slope Protection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A78EA1-15F7-43D0-A48C-E9D3FD9C269A}"/>
              </a:ext>
            </a:extLst>
          </p:cNvPr>
          <p:cNvSpPr txBox="1"/>
          <p:nvPr/>
        </p:nvSpPr>
        <p:spPr>
          <a:xfrm>
            <a:off x="5711339" y="2793683"/>
            <a:ext cx="18626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Sans Serif" panose="02020603050405020304" pitchFamily="18" charset="0"/>
              </a:rPr>
              <a:t>RD 2111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02092437-D62D-48DE-8D71-A7158E01EBFA}"/>
              </a:ext>
            </a:extLst>
          </p:cNvPr>
          <p:cNvSpPr/>
          <p:nvPr/>
        </p:nvSpPr>
        <p:spPr bwMode="auto">
          <a:xfrm>
            <a:off x="5293209" y="5397396"/>
            <a:ext cx="6436825" cy="1215272"/>
          </a:xfrm>
          <a:custGeom>
            <a:avLst/>
            <a:gdLst>
              <a:gd name="connsiteX0" fmla="*/ 0 w 6436825"/>
              <a:gd name="connsiteY0" fmla="*/ 0 h 1215272"/>
              <a:gd name="connsiteX1" fmla="*/ 6436825 w 6436825"/>
              <a:gd name="connsiteY1" fmla="*/ 0 h 1215272"/>
              <a:gd name="connsiteX2" fmla="*/ 6436825 w 6436825"/>
              <a:gd name="connsiteY2" fmla="*/ 1215272 h 1215272"/>
              <a:gd name="connsiteX3" fmla="*/ 0 w 6436825"/>
              <a:gd name="connsiteY3" fmla="*/ 1215272 h 1215272"/>
              <a:gd name="connsiteX4" fmla="*/ 0 w 6436825"/>
              <a:gd name="connsiteY4" fmla="*/ 831423 h 1215272"/>
              <a:gd name="connsiteX5" fmla="*/ 21024 w 6436825"/>
              <a:gd name="connsiteY5" fmla="*/ 831423 h 1215272"/>
              <a:gd name="connsiteX6" fmla="*/ 21024 w 6436825"/>
              <a:gd name="connsiteY6" fmla="*/ 1194248 h 1215272"/>
              <a:gd name="connsiteX7" fmla="*/ 6415801 w 6436825"/>
              <a:gd name="connsiteY7" fmla="*/ 1194248 h 1215272"/>
              <a:gd name="connsiteX8" fmla="*/ 6415801 w 6436825"/>
              <a:gd name="connsiteY8" fmla="*/ 21024 h 1215272"/>
              <a:gd name="connsiteX9" fmla="*/ 21024 w 6436825"/>
              <a:gd name="connsiteY9" fmla="*/ 21024 h 1215272"/>
              <a:gd name="connsiteX10" fmla="*/ 21024 w 6436825"/>
              <a:gd name="connsiteY10" fmla="*/ 383849 h 1215272"/>
              <a:gd name="connsiteX11" fmla="*/ 0 w 6436825"/>
              <a:gd name="connsiteY11" fmla="*/ 383849 h 121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36825" h="1215272">
                <a:moveTo>
                  <a:pt x="0" y="0"/>
                </a:moveTo>
                <a:lnTo>
                  <a:pt x="6436825" y="0"/>
                </a:lnTo>
                <a:lnTo>
                  <a:pt x="6436825" y="1215272"/>
                </a:lnTo>
                <a:lnTo>
                  <a:pt x="0" y="1215272"/>
                </a:lnTo>
                <a:lnTo>
                  <a:pt x="0" y="831423"/>
                </a:lnTo>
                <a:lnTo>
                  <a:pt x="21024" y="831423"/>
                </a:lnTo>
                <a:lnTo>
                  <a:pt x="21024" y="1194248"/>
                </a:lnTo>
                <a:lnTo>
                  <a:pt x="6415801" y="1194248"/>
                </a:lnTo>
                <a:lnTo>
                  <a:pt x="6415801" y="21024"/>
                </a:lnTo>
                <a:lnTo>
                  <a:pt x="21024" y="21024"/>
                </a:lnTo>
                <a:lnTo>
                  <a:pt x="21024" y="383849"/>
                </a:lnTo>
                <a:lnTo>
                  <a:pt x="0" y="3838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E2B5E9-BC7D-4E51-B8E9-969050CE5008}"/>
              </a:ext>
            </a:extLst>
          </p:cNvPr>
          <p:cNvSpPr txBox="1"/>
          <p:nvPr/>
        </p:nvSpPr>
        <p:spPr>
          <a:xfrm>
            <a:off x="7765306" y="5661220"/>
            <a:ext cx="35803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Sans Serif" panose="02020603050405020304" pitchFamily="18" charset="0"/>
              </a:rPr>
              <a:t>TWITCHELL ISLAND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E80520-9C80-459E-B9DC-B01CC2C89A80}"/>
              </a:ext>
            </a:extLst>
          </p:cNvPr>
          <p:cNvSpPr txBox="1"/>
          <p:nvPr/>
        </p:nvSpPr>
        <p:spPr>
          <a:xfrm>
            <a:off x="5677601" y="5728033"/>
            <a:ext cx="18626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Sans Serif" panose="02020603050405020304" pitchFamily="18" charset="0"/>
              </a:rPr>
              <a:t>RD 1601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700B4CC-6AA6-4742-8C42-1E87DB3FEEF5}"/>
              </a:ext>
            </a:extLst>
          </p:cNvPr>
          <p:cNvSpPr/>
          <p:nvPr/>
        </p:nvSpPr>
        <p:spPr>
          <a:xfrm>
            <a:off x="655773" y="1332860"/>
            <a:ext cx="2622490" cy="13465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Latha" panose="020B0502040204020203" pitchFamily="34" charset="0"/>
              </a:rPr>
              <a:t>Mokelumne River at Benson’s Ferry peaked over Flood Stage</a:t>
            </a:r>
            <a:endParaRPr lang="en-US" sz="2000" dirty="0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663012C-352A-42EE-A91A-B8C78128EED7}"/>
              </a:ext>
            </a:extLst>
          </p:cNvPr>
          <p:cNvSpPr txBox="1"/>
          <p:nvPr/>
        </p:nvSpPr>
        <p:spPr>
          <a:xfrm>
            <a:off x="662290" y="258751"/>
            <a:ext cx="5989963" cy="4488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NORTH DELTA OVERVIEW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F48E654-C844-4323-97E5-892E85E484C6}"/>
              </a:ext>
            </a:extLst>
          </p:cNvPr>
          <p:cNvCxnSpPr>
            <a:cxnSpLocks/>
          </p:cNvCxnSpPr>
          <p:nvPr/>
        </p:nvCxnSpPr>
        <p:spPr>
          <a:xfrm flipH="1" flipV="1">
            <a:off x="5050971" y="2463045"/>
            <a:ext cx="275975" cy="263825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72E91CC-79CA-4526-87B9-8609FE6E6672}"/>
              </a:ext>
            </a:extLst>
          </p:cNvPr>
          <p:cNvCxnSpPr>
            <a:cxnSpLocks/>
          </p:cNvCxnSpPr>
          <p:nvPr/>
        </p:nvCxnSpPr>
        <p:spPr>
          <a:xfrm flipH="1" flipV="1">
            <a:off x="3023860" y="4682430"/>
            <a:ext cx="2225740" cy="1013223"/>
          </a:xfrm>
          <a:prstGeom prst="straightConnector1">
            <a:avLst/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BA0F2516-D8F0-71D0-0E46-F0B7BA5D7FC3}"/>
              </a:ext>
            </a:extLst>
          </p:cNvPr>
          <p:cNvSpPr/>
          <p:nvPr/>
        </p:nvSpPr>
        <p:spPr bwMode="auto">
          <a:xfrm>
            <a:off x="5293209" y="3834277"/>
            <a:ext cx="6436825" cy="1215272"/>
          </a:xfrm>
          <a:custGeom>
            <a:avLst/>
            <a:gdLst>
              <a:gd name="connsiteX0" fmla="*/ 0 w 6436825"/>
              <a:gd name="connsiteY0" fmla="*/ 0 h 1215272"/>
              <a:gd name="connsiteX1" fmla="*/ 6436825 w 6436825"/>
              <a:gd name="connsiteY1" fmla="*/ 0 h 1215272"/>
              <a:gd name="connsiteX2" fmla="*/ 6436825 w 6436825"/>
              <a:gd name="connsiteY2" fmla="*/ 1215272 h 1215272"/>
              <a:gd name="connsiteX3" fmla="*/ 0 w 6436825"/>
              <a:gd name="connsiteY3" fmla="*/ 1215272 h 1215272"/>
              <a:gd name="connsiteX4" fmla="*/ 0 w 6436825"/>
              <a:gd name="connsiteY4" fmla="*/ 831423 h 1215272"/>
              <a:gd name="connsiteX5" fmla="*/ 21024 w 6436825"/>
              <a:gd name="connsiteY5" fmla="*/ 831423 h 1215272"/>
              <a:gd name="connsiteX6" fmla="*/ 21024 w 6436825"/>
              <a:gd name="connsiteY6" fmla="*/ 1194248 h 1215272"/>
              <a:gd name="connsiteX7" fmla="*/ 6415801 w 6436825"/>
              <a:gd name="connsiteY7" fmla="*/ 1194248 h 1215272"/>
              <a:gd name="connsiteX8" fmla="*/ 6415801 w 6436825"/>
              <a:gd name="connsiteY8" fmla="*/ 21024 h 1215272"/>
              <a:gd name="connsiteX9" fmla="*/ 21024 w 6436825"/>
              <a:gd name="connsiteY9" fmla="*/ 21024 h 1215272"/>
              <a:gd name="connsiteX10" fmla="*/ 21024 w 6436825"/>
              <a:gd name="connsiteY10" fmla="*/ 383849 h 1215272"/>
              <a:gd name="connsiteX11" fmla="*/ 0 w 6436825"/>
              <a:gd name="connsiteY11" fmla="*/ 383849 h 121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36825" h="1215272">
                <a:moveTo>
                  <a:pt x="0" y="0"/>
                </a:moveTo>
                <a:lnTo>
                  <a:pt x="6436825" y="0"/>
                </a:lnTo>
                <a:lnTo>
                  <a:pt x="6436825" y="1215272"/>
                </a:lnTo>
                <a:lnTo>
                  <a:pt x="0" y="1215272"/>
                </a:lnTo>
                <a:lnTo>
                  <a:pt x="0" y="831423"/>
                </a:lnTo>
                <a:lnTo>
                  <a:pt x="21024" y="831423"/>
                </a:lnTo>
                <a:lnTo>
                  <a:pt x="21024" y="1194248"/>
                </a:lnTo>
                <a:lnTo>
                  <a:pt x="6415801" y="1194248"/>
                </a:lnTo>
                <a:lnTo>
                  <a:pt x="6415801" y="21024"/>
                </a:lnTo>
                <a:lnTo>
                  <a:pt x="21024" y="21024"/>
                </a:lnTo>
                <a:lnTo>
                  <a:pt x="21024" y="383849"/>
                </a:lnTo>
                <a:lnTo>
                  <a:pt x="0" y="3838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bg1"/>
              </a:solidFill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3BB7EF2-7EEE-C939-C71F-E24BFDAED457}"/>
              </a:ext>
            </a:extLst>
          </p:cNvPr>
          <p:cNvSpPr txBox="1"/>
          <p:nvPr/>
        </p:nvSpPr>
        <p:spPr>
          <a:xfrm>
            <a:off x="7765306" y="4098101"/>
            <a:ext cx="35803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Sans Serif" panose="02020603050405020304" pitchFamily="18" charset="0"/>
              </a:rPr>
              <a:t>TYLER ISLAND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904CF1-9A00-4191-1595-83890828696F}"/>
              </a:ext>
            </a:extLst>
          </p:cNvPr>
          <p:cNvSpPr txBox="1"/>
          <p:nvPr/>
        </p:nvSpPr>
        <p:spPr>
          <a:xfrm>
            <a:off x="5677601" y="4164914"/>
            <a:ext cx="18626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Sans Serif" panose="02020603050405020304" pitchFamily="18" charset="0"/>
              </a:rPr>
              <a:t>RD 563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4CFA64E-7746-9206-5BA2-1B397C2FA7E1}"/>
              </a:ext>
            </a:extLst>
          </p:cNvPr>
          <p:cNvCxnSpPr>
            <a:cxnSpLocks/>
          </p:cNvCxnSpPr>
          <p:nvPr/>
        </p:nvCxnSpPr>
        <p:spPr>
          <a:xfrm flipH="1" flipV="1">
            <a:off x="4322638" y="3834277"/>
            <a:ext cx="892997" cy="951358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7 CuadroTexto">
            <a:extLst>
              <a:ext uri="{FF2B5EF4-FFF2-40B4-BE49-F238E27FC236}">
                <a16:creationId xmlns:a16="http://schemas.microsoft.com/office/drawing/2014/main" id="{274FB594-8B90-E83A-B197-9B6ECAC4A37A}"/>
              </a:ext>
            </a:extLst>
          </p:cNvPr>
          <p:cNvSpPr txBox="1"/>
          <p:nvPr/>
        </p:nvSpPr>
        <p:spPr>
          <a:xfrm>
            <a:off x="7797786" y="4313545"/>
            <a:ext cx="3825228" cy="6194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t>Pre-positioned materials for Muscle Wall, Fallen Trees, Emergency Patrolling</a:t>
            </a:r>
          </a:p>
        </p:txBody>
      </p:sp>
      <p:sp>
        <p:nvSpPr>
          <p:cNvPr id="81" name="7 CuadroTexto">
            <a:extLst>
              <a:ext uri="{FF2B5EF4-FFF2-40B4-BE49-F238E27FC236}">
                <a16:creationId xmlns:a16="http://schemas.microsoft.com/office/drawing/2014/main" id="{44ED0CA9-81CF-4402-C6CD-F8C1B57E0053}"/>
              </a:ext>
            </a:extLst>
          </p:cNvPr>
          <p:cNvSpPr txBox="1"/>
          <p:nvPr/>
        </p:nvSpPr>
        <p:spPr>
          <a:xfrm>
            <a:off x="7778545" y="5891296"/>
            <a:ext cx="3825228" cy="6194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t>Seepage, Slumping, Levee Crown Road Damage, Wave Runup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63531-C4A3-3AFA-EAC5-78343FF588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92"/>
          <a:stretch/>
        </p:blipFill>
        <p:spPr>
          <a:xfrm>
            <a:off x="37341" y="6083320"/>
            <a:ext cx="546221" cy="780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0C74A-A204-CE8D-94CB-DFDD404D9B35}"/>
              </a:ext>
            </a:extLst>
          </p:cNvPr>
          <p:cNvSpPr txBox="1"/>
          <p:nvPr/>
        </p:nvSpPr>
        <p:spPr>
          <a:xfrm rot="17926791">
            <a:off x="4095950" y="2726770"/>
            <a:ext cx="2351314" cy="30777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ADB5DF"/>
                </a:solidFill>
              </a:rPr>
              <a:t>M O K E L U M N E</a:t>
            </a:r>
          </a:p>
        </p:txBody>
      </p:sp>
    </p:spTree>
    <p:extLst>
      <p:ext uri="{BB962C8B-B14F-4D97-AF65-F5344CB8AC3E}">
        <p14:creationId xmlns:p14="http://schemas.microsoft.com/office/powerpoint/2010/main" val="776743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A119BD6-5226-469A-CE02-D14AFC16A4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4914900" y="-1"/>
            <a:ext cx="7277100" cy="685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8751C4-2697-4B22-9C58-C5CB41AFDB66}"/>
              </a:ext>
            </a:extLst>
          </p:cNvPr>
          <p:cNvSpPr txBox="1"/>
          <p:nvPr/>
        </p:nvSpPr>
        <p:spPr>
          <a:xfrm>
            <a:off x="1292609" y="126957"/>
            <a:ext cx="3877056" cy="11285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b="1" dirty="0">
                <a:latin typeface="Montserrat Black" panose="00000A00000000000000" pitchFamily="50" charset="0"/>
                <a:ea typeface="Source Serif Pro" panose="02040603050405020204" pitchFamily="18" charset="0"/>
              </a:rPr>
              <a:t>DEADHORSE ISLAND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F1E1B-9BF0-47FB-9E38-67F3735CE65C}"/>
              </a:ext>
            </a:extLst>
          </p:cNvPr>
          <p:cNvSpPr/>
          <p:nvPr/>
        </p:nvSpPr>
        <p:spPr>
          <a:xfrm>
            <a:off x="1251969" y="1966615"/>
            <a:ext cx="3622291" cy="7963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Rock Slope Protection,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Slumping, Seepage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A5AF06-9108-4E95-AD0A-FD0601193650}"/>
              </a:ext>
            </a:extLst>
          </p:cNvPr>
          <p:cNvSpPr txBox="1"/>
          <p:nvPr/>
        </p:nvSpPr>
        <p:spPr>
          <a:xfrm>
            <a:off x="1292609" y="1482841"/>
            <a:ext cx="387705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RD 2111</a:t>
            </a:r>
            <a:endParaRPr lang="id-ID" sz="2400" b="1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18ED68-A842-4A80-9C96-CD0974BCC33A}"/>
              </a:ext>
            </a:extLst>
          </p:cNvPr>
          <p:cNvSpPr/>
          <p:nvPr/>
        </p:nvSpPr>
        <p:spPr>
          <a:xfrm>
            <a:off x="1109472" y="-236302"/>
            <a:ext cx="45720" cy="38076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41A7C-D847-5371-8BFC-A676740F0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92"/>
          <a:stretch/>
        </p:blipFill>
        <p:spPr>
          <a:xfrm>
            <a:off x="37341" y="6083320"/>
            <a:ext cx="546221" cy="7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63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E8751C4-2697-4B22-9C58-C5CB41AFDB66}"/>
              </a:ext>
            </a:extLst>
          </p:cNvPr>
          <p:cNvSpPr txBox="1"/>
          <p:nvPr/>
        </p:nvSpPr>
        <p:spPr>
          <a:xfrm>
            <a:off x="1299653" y="35516"/>
            <a:ext cx="3877056" cy="11285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b="1" dirty="0">
                <a:latin typeface="Montserrat Black" panose="00000A00000000000000" pitchFamily="50" charset="0"/>
                <a:ea typeface="Source Serif Pro" panose="02040603050405020204" pitchFamily="18" charset="0"/>
              </a:rPr>
              <a:t>TWITCHELL</a:t>
            </a:r>
          </a:p>
          <a:p>
            <a:pPr>
              <a:lnSpc>
                <a:spcPts val="4400"/>
              </a:lnSpc>
            </a:pPr>
            <a:r>
              <a:rPr lang="en-US" sz="4000" b="1" dirty="0">
                <a:latin typeface="Montserrat Black" panose="00000A00000000000000" pitchFamily="50" charset="0"/>
                <a:ea typeface="Source Serif Pro" panose="02040603050405020204" pitchFamily="18" charset="0"/>
              </a:rPr>
              <a:t>ISLAND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F1E1B-9BF0-47FB-9E38-67F3735CE65C}"/>
              </a:ext>
            </a:extLst>
          </p:cNvPr>
          <p:cNvSpPr/>
          <p:nvPr/>
        </p:nvSpPr>
        <p:spPr>
          <a:xfrm>
            <a:off x="1299653" y="1657227"/>
            <a:ext cx="3877056" cy="7963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Wave Run Up, Slumping that Damaged Levee Crown Road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A5AF06-9108-4E95-AD0A-FD0601193650}"/>
              </a:ext>
            </a:extLst>
          </p:cNvPr>
          <p:cNvSpPr txBox="1"/>
          <p:nvPr/>
        </p:nvSpPr>
        <p:spPr>
          <a:xfrm>
            <a:off x="1401253" y="1164030"/>
            <a:ext cx="387705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RD 1601</a:t>
            </a:r>
            <a:endParaRPr lang="id-ID" sz="2400" b="1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18ED68-A842-4A80-9C96-CD0974BCC33A}"/>
              </a:ext>
            </a:extLst>
          </p:cNvPr>
          <p:cNvSpPr/>
          <p:nvPr/>
        </p:nvSpPr>
        <p:spPr>
          <a:xfrm>
            <a:off x="1109472" y="-246582"/>
            <a:ext cx="45720" cy="38076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0F2980-3ECC-AB77-364A-DEAEB5208C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5D9D68-D7F5-6F13-1D62-8BC4F856FB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92"/>
          <a:stretch/>
        </p:blipFill>
        <p:spPr>
          <a:xfrm>
            <a:off x="37341" y="6083320"/>
            <a:ext cx="546221" cy="7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6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E8751C4-2697-4B22-9C58-C5CB41AFDB66}"/>
              </a:ext>
            </a:extLst>
          </p:cNvPr>
          <p:cNvSpPr txBox="1"/>
          <p:nvPr/>
        </p:nvSpPr>
        <p:spPr>
          <a:xfrm>
            <a:off x="1241861" y="45831"/>
            <a:ext cx="3877056" cy="11285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b="1" dirty="0">
                <a:latin typeface="Montserrat Black" panose="00000A00000000000000" pitchFamily="50" charset="0"/>
                <a:ea typeface="Source Serif Pro" panose="02040603050405020204" pitchFamily="18" charset="0"/>
              </a:rPr>
              <a:t>TYLER </a:t>
            </a:r>
          </a:p>
          <a:p>
            <a:pPr>
              <a:lnSpc>
                <a:spcPts val="4400"/>
              </a:lnSpc>
            </a:pPr>
            <a:r>
              <a:rPr lang="en-US" sz="4000" b="1" dirty="0">
                <a:latin typeface="Montserrat Black" panose="00000A00000000000000" pitchFamily="50" charset="0"/>
                <a:ea typeface="Source Serif Pro" panose="02040603050405020204" pitchFamily="18" charset="0"/>
              </a:rPr>
              <a:t>ISLAND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F1E1B-9BF0-47FB-9E38-67F3735CE65C}"/>
              </a:ext>
            </a:extLst>
          </p:cNvPr>
          <p:cNvSpPr/>
          <p:nvPr/>
        </p:nvSpPr>
        <p:spPr>
          <a:xfrm>
            <a:off x="1198527" y="1616741"/>
            <a:ext cx="3519550" cy="1211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Pre-Staged Material for Muscle Wall in Anticipation of High Water, Felled Trees, Seepage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A5AF06-9108-4E95-AD0A-FD0601193650}"/>
              </a:ext>
            </a:extLst>
          </p:cNvPr>
          <p:cNvSpPr txBox="1"/>
          <p:nvPr/>
        </p:nvSpPr>
        <p:spPr>
          <a:xfrm>
            <a:off x="1241861" y="1247409"/>
            <a:ext cx="387705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RD 563</a:t>
            </a:r>
            <a:endParaRPr lang="id-ID" sz="2400" b="1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18ED68-A842-4A80-9C96-CD0974BCC33A}"/>
              </a:ext>
            </a:extLst>
          </p:cNvPr>
          <p:cNvSpPr/>
          <p:nvPr/>
        </p:nvSpPr>
        <p:spPr>
          <a:xfrm>
            <a:off x="1109472" y="-729464"/>
            <a:ext cx="45720" cy="38076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2819240-0619-BD99-9563-E951E96A2D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r="16667"/>
          <a:stretch/>
        </p:blipFill>
        <p:spPr>
          <a:xfrm>
            <a:off x="4761411" y="0"/>
            <a:ext cx="7430589" cy="68580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022B9E-5A2C-44BD-7799-229B999E40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92"/>
          <a:stretch/>
        </p:blipFill>
        <p:spPr>
          <a:xfrm>
            <a:off x="37341" y="6083320"/>
            <a:ext cx="546221" cy="7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75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C3D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tree, outdoor, plant, wood&#10;&#10;Description automatically generated">
            <a:extLst>
              <a:ext uri="{FF2B5EF4-FFF2-40B4-BE49-F238E27FC236}">
                <a16:creationId xmlns:a16="http://schemas.microsoft.com/office/drawing/2014/main" id="{DC853AE8-D5FB-BC35-1E40-CF974021E2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r="30295" b="2"/>
          <a:stretch/>
        </p:blipFill>
        <p:spPr>
          <a:xfrm rot="5400000">
            <a:off x="4979145" y="-359602"/>
            <a:ext cx="6853252" cy="757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26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C56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6FAB6CA-285D-536C-E6A5-90A4B82ECE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25" b="2"/>
          <a:stretch/>
        </p:blipFill>
        <p:spPr>
          <a:xfrm rot="5400000">
            <a:off x="4979145" y="-359602"/>
            <a:ext cx="6853252" cy="757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C3D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A64C0FE6-6C42-BF17-F0A9-84E2BA4136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r="25689" b="2"/>
          <a:stretch/>
        </p:blipFill>
        <p:spPr>
          <a:xfrm rot="5400000">
            <a:off x="4979146" y="-359601"/>
            <a:ext cx="6853252" cy="757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9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C241-BA80-8A7B-FB49-C5E961653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dirty="0">
                <a:solidFill>
                  <a:schemeClr val="tx2">
                    <a:lumMod val="75000"/>
                  </a:schemeClr>
                </a:solidFill>
              </a:rPr>
              <a:t>Reclamation District 1600 Sites</a:t>
            </a:r>
          </a:p>
        </p:txBody>
      </p:sp>
    </p:spTree>
    <p:extLst>
      <p:ext uri="{BB962C8B-B14F-4D97-AF65-F5344CB8AC3E}">
        <p14:creationId xmlns:p14="http://schemas.microsoft.com/office/powerpoint/2010/main" val="3853409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icture containing outdoor, ground, grass, nature&#10;&#10;Description automatically generated">
            <a:extLst>
              <a:ext uri="{FF2B5EF4-FFF2-40B4-BE49-F238E27FC236}">
                <a16:creationId xmlns:a16="http://schemas.microsoft.com/office/drawing/2014/main" id="{4C396A2E-6884-11EF-7CE4-C262E18A136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8" b="21178"/>
          <a:stretch>
            <a:fillRect/>
          </a:stretch>
        </p:blipFill>
        <p:spPr bwMode="auto">
          <a:xfrm>
            <a:off x="2589212" y="634964"/>
            <a:ext cx="8915400" cy="604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48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9" name="Group 8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19" name="Rectangle 9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0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1" name="Rectangle 101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EFA5B-5E63-15D1-6F2B-F76F600DE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600"/>
          </a:p>
        </p:txBody>
      </p:sp>
      <p:sp>
        <p:nvSpPr>
          <p:cNvPr id="122" name="Rectangle 103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46454-DC9A-BA3A-6C31-A2DD64115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endParaRPr lang="en-US" dirty="0"/>
          </a:p>
        </p:txBody>
      </p:sp>
      <p:sp>
        <p:nvSpPr>
          <p:cNvPr id="123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outdoor, ramp, trick&#10;&#10;Description automatically generated">
            <a:extLst>
              <a:ext uri="{FF2B5EF4-FFF2-40B4-BE49-F238E27FC236}">
                <a16:creationId xmlns:a16="http://schemas.microsoft.com/office/drawing/2014/main" id="{F0E35305-4203-5DB4-34BD-C22656AB95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r="8702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86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dirt road with grass and trees on either side of it&#10;&#10;Description automatically generated with low confidence">
            <a:extLst>
              <a:ext uri="{FF2B5EF4-FFF2-40B4-BE49-F238E27FC236}">
                <a16:creationId xmlns:a16="http://schemas.microsoft.com/office/drawing/2014/main" id="{B77ACC30-C3D9-ABA9-DFBC-8E0C50138E0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7" b="33787"/>
          <a:stretch>
            <a:fillRect/>
          </a:stretch>
        </p:blipFill>
        <p:spPr bwMode="auto">
          <a:xfrm>
            <a:off x="2589212" y="0"/>
            <a:ext cx="98250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3099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374</TotalTime>
  <Words>205</Words>
  <Application>Microsoft Office PowerPoint</Application>
  <PresentationFormat>Widescreen</PresentationFormat>
  <Paragraphs>36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Century Gothic</vt:lpstr>
      <vt:lpstr>Montserrat Black</vt:lpstr>
      <vt:lpstr>Source Serif Pro</vt:lpstr>
      <vt:lpstr>Wingdings 3</vt:lpstr>
      <vt:lpstr>Wisp</vt:lpstr>
      <vt:lpstr>January CVFPB Meeting   California Central Valley Flood Control Association  Informational Briefing on January 2023 Storm Damage</vt:lpstr>
      <vt:lpstr>City of Sacramento  Erosion and Sloughing Sites Along SREL Dowstream of the American River</vt:lpstr>
      <vt:lpstr>PowerPoint Presentation</vt:lpstr>
      <vt:lpstr>PowerPoint Presentation</vt:lpstr>
      <vt:lpstr>PowerPoint Presentation</vt:lpstr>
      <vt:lpstr>Reclamation District 1600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Reclamation District 108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Reclamation District 551 Sites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CVFPB Board Meeting</dc:title>
  <dc:creator>Oneia Hawkins</dc:creator>
  <cp:lastModifiedBy>Melinda Terry</cp:lastModifiedBy>
  <cp:revision>2</cp:revision>
  <dcterms:created xsi:type="dcterms:W3CDTF">2023-01-26T19:45:52Z</dcterms:created>
  <dcterms:modified xsi:type="dcterms:W3CDTF">2023-01-28T18:30:08Z</dcterms:modified>
</cp:coreProperties>
</file>