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0"/>
  </p:notesMasterIdLst>
  <p:handoutMasterIdLst>
    <p:handoutMasterId r:id="rId171"/>
  </p:handoutMasterIdLst>
  <p:sldIdLst>
    <p:sldId id="299" r:id="rId2"/>
    <p:sldId id="3648" r:id="rId3"/>
    <p:sldId id="3988" r:id="rId4"/>
    <p:sldId id="3649" r:id="rId5"/>
    <p:sldId id="3651" r:id="rId6"/>
    <p:sldId id="3940" r:id="rId7"/>
    <p:sldId id="3652" r:id="rId8"/>
    <p:sldId id="3727" r:id="rId9"/>
    <p:sldId id="3728" r:id="rId10"/>
    <p:sldId id="3741" r:id="rId11"/>
    <p:sldId id="3742" r:id="rId12"/>
    <p:sldId id="3737" r:id="rId13"/>
    <p:sldId id="3738" r:id="rId14"/>
    <p:sldId id="343" r:id="rId15"/>
    <p:sldId id="3739" r:id="rId16"/>
    <p:sldId id="3740" r:id="rId17"/>
    <p:sldId id="3959" r:id="rId18"/>
    <p:sldId id="3657" r:id="rId19"/>
    <p:sldId id="3658" r:id="rId20"/>
    <p:sldId id="3659" r:id="rId21"/>
    <p:sldId id="3660" r:id="rId22"/>
    <p:sldId id="3941" r:id="rId23"/>
    <p:sldId id="3661" r:id="rId24"/>
    <p:sldId id="3662" r:id="rId25"/>
    <p:sldId id="3663" r:id="rId26"/>
    <p:sldId id="3664" r:id="rId27"/>
    <p:sldId id="3665" r:id="rId28"/>
    <p:sldId id="4044" r:id="rId29"/>
    <p:sldId id="3672" r:id="rId30"/>
    <p:sldId id="3673" r:id="rId31"/>
    <p:sldId id="3942" r:id="rId32"/>
    <p:sldId id="3696" r:id="rId33"/>
    <p:sldId id="3712" r:id="rId34"/>
    <p:sldId id="4042" r:id="rId35"/>
    <p:sldId id="4053" r:id="rId36"/>
    <p:sldId id="4054" r:id="rId37"/>
    <p:sldId id="4055" r:id="rId38"/>
    <p:sldId id="906" r:id="rId39"/>
    <p:sldId id="907" r:id="rId40"/>
    <p:sldId id="3962" r:id="rId41"/>
    <p:sldId id="3992" r:id="rId42"/>
    <p:sldId id="3993" r:id="rId43"/>
    <p:sldId id="3994" r:id="rId44"/>
    <p:sldId id="3995" r:id="rId45"/>
    <p:sldId id="3996" r:id="rId46"/>
    <p:sldId id="3997" r:id="rId47"/>
    <p:sldId id="3963" r:id="rId48"/>
    <p:sldId id="3974" r:id="rId49"/>
    <p:sldId id="3964" r:id="rId50"/>
    <p:sldId id="3965" r:id="rId51"/>
    <p:sldId id="3966" r:id="rId52"/>
    <p:sldId id="3975" r:id="rId53"/>
    <p:sldId id="3967" r:id="rId54"/>
    <p:sldId id="3968" r:id="rId55"/>
    <p:sldId id="3998" r:id="rId56"/>
    <p:sldId id="3999" r:id="rId57"/>
    <p:sldId id="3969" r:id="rId58"/>
    <p:sldId id="4000" r:id="rId59"/>
    <p:sldId id="3970" r:id="rId60"/>
    <p:sldId id="4001" r:id="rId61"/>
    <p:sldId id="4002" r:id="rId62"/>
    <p:sldId id="3976" r:id="rId63"/>
    <p:sldId id="604" r:id="rId64"/>
    <p:sldId id="3819" r:id="rId65"/>
    <p:sldId id="3971" r:id="rId66"/>
    <p:sldId id="3977" r:id="rId67"/>
    <p:sldId id="4056" r:id="rId68"/>
    <p:sldId id="3435" r:id="rId69"/>
    <p:sldId id="3513" r:id="rId70"/>
    <p:sldId id="3407" r:id="rId71"/>
    <p:sldId id="3406" r:id="rId72"/>
    <p:sldId id="3405" r:id="rId73"/>
    <p:sldId id="3404" r:id="rId74"/>
    <p:sldId id="3403" r:id="rId75"/>
    <p:sldId id="3402" r:id="rId76"/>
    <p:sldId id="3401" r:id="rId77"/>
    <p:sldId id="3400" r:id="rId78"/>
    <p:sldId id="3399" r:id="rId79"/>
    <p:sldId id="3398" r:id="rId80"/>
    <p:sldId id="3744" r:id="rId81"/>
    <p:sldId id="4023" r:id="rId82"/>
    <p:sldId id="3408" r:id="rId83"/>
    <p:sldId id="3423" r:id="rId84"/>
    <p:sldId id="4014" r:id="rId85"/>
    <p:sldId id="4015" r:id="rId86"/>
    <p:sldId id="3426" r:id="rId87"/>
    <p:sldId id="3427" r:id="rId88"/>
    <p:sldId id="3428" r:id="rId89"/>
    <p:sldId id="3430" r:id="rId90"/>
    <p:sldId id="4016" r:id="rId91"/>
    <p:sldId id="3432" r:id="rId92"/>
    <p:sldId id="4017" r:id="rId93"/>
    <p:sldId id="3519" r:id="rId94"/>
    <p:sldId id="377" r:id="rId95"/>
    <p:sldId id="376" r:id="rId96"/>
    <p:sldId id="4018" r:id="rId97"/>
    <p:sldId id="379" r:id="rId98"/>
    <p:sldId id="381" r:id="rId99"/>
    <p:sldId id="382" r:id="rId100"/>
    <p:sldId id="4020" r:id="rId101"/>
    <p:sldId id="4021" r:id="rId102"/>
    <p:sldId id="4022" r:id="rId103"/>
    <p:sldId id="3830" r:id="rId104"/>
    <p:sldId id="3829" r:id="rId105"/>
    <p:sldId id="363" r:id="rId106"/>
    <p:sldId id="4005" r:id="rId107"/>
    <p:sldId id="4006" r:id="rId108"/>
    <p:sldId id="4007" r:id="rId109"/>
    <p:sldId id="365" r:id="rId110"/>
    <p:sldId id="3973" r:id="rId111"/>
    <p:sldId id="4008" r:id="rId112"/>
    <p:sldId id="4009" r:id="rId113"/>
    <p:sldId id="4010" r:id="rId114"/>
    <p:sldId id="368" r:id="rId115"/>
    <p:sldId id="4011" r:id="rId116"/>
    <p:sldId id="4012" r:id="rId117"/>
    <p:sldId id="3980" r:id="rId118"/>
    <p:sldId id="4057" r:id="rId119"/>
    <p:sldId id="635" r:id="rId120"/>
    <p:sldId id="636" r:id="rId121"/>
    <p:sldId id="637" r:id="rId122"/>
    <p:sldId id="3725" r:id="rId123"/>
    <p:sldId id="3711" r:id="rId124"/>
    <p:sldId id="638" r:id="rId125"/>
    <p:sldId id="3708" r:id="rId126"/>
    <p:sldId id="3981" r:id="rId127"/>
    <p:sldId id="4058" r:id="rId128"/>
    <p:sldId id="949" r:id="rId129"/>
    <p:sldId id="956" r:id="rId130"/>
    <p:sldId id="544" r:id="rId131"/>
    <p:sldId id="3949" r:id="rId132"/>
    <p:sldId id="3833" r:id="rId133"/>
    <p:sldId id="3456" r:id="rId134"/>
    <p:sldId id="3457" r:id="rId135"/>
    <p:sldId id="3835" r:id="rId136"/>
    <p:sldId id="750" r:id="rId137"/>
    <p:sldId id="3494" r:id="rId138"/>
    <p:sldId id="3495" r:id="rId139"/>
    <p:sldId id="3837" r:id="rId140"/>
    <p:sldId id="3838" r:id="rId141"/>
    <p:sldId id="3839" r:id="rId142"/>
    <p:sldId id="3840" r:id="rId143"/>
    <p:sldId id="3496" r:id="rId144"/>
    <p:sldId id="3497" r:id="rId145"/>
    <p:sldId id="3498" r:id="rId146"/>
    <p:sldId id="3841" r:id="rId147"/>
    <p:sldId id="3842" r:id="rId148"/>
    <p:sldId id="3459" r:id="rId149"/>
    <p:sldId id="3843" r:id="rId150"/>
    <p:sldId id="3499" r:id="rId151"/>
    <p:sldId id="3500" r:id="rId152"/>
    <p:sldId id="3845" r:id="rId153"/>
    <p:sldId id="3460" r:id="rId154"/>
    <p:sldId id="4024" r:id="rId155"/>
    <p:sldId id="3600" r:id="rId156"/>
    <p:sldId id="3602" r:id="rId157"/>
    <p:sldId id="3604" r:id="rId158"/>
    <p:sldId id="3606" r:id="rId159"/>
    <p:sldId id="3982" r:id="rId160"/>
    <p:sldId id="4059" r:id="rId161"/>
    <p:sldId id="952" r:id="rId162"/>
    <p:sldId id="953" r:id="rId163"/>
    <p:sldId id="4045" r:id="rId164"/>
    <p:sldId id="4041" r:id="rId165"/>
    <p:sldId id="4060" r:id="rId166"/>
    <p:sldId id="3694" r:id="rId167"/>
    <p:sldId id="4046" r:id="rId168"/>
    <p:sldId id="3703" r:id="rId1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RDAN SIMONS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AD8"/>
    <a:srgbClr val="D883FF"/>
    <a:srgbClr val="FF2600"/>
    <a:srgbClr val="76D6FF"/>
    <a:srgbClr val="FF9300"/>
    <a:srgbClr val="011893"/>
    <a:srgbClr val="009051"/>
    <a:srgbClr val="FFFC00"/>
    <a:srgbClr val="8EFA00"/>
    <a:srgbClr val="941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93" autoAdjust="0"/>
    <p:restoredTop sz="96561" autoAdjust="0"/>
  </p:normalViewPr>
  <p:slideViewPr>
    <p:cSldViewPr snapToGrid="0">
      <p:cViewPr varScale="1">
        <p:scale>
          <a:sx n="131" d="100"/>
          <a:sy n="131" d="100"/>
        </p:scale>
        <p:origin x="1456" y="176"/>
      </p:cViewPr>
      <p:guideLst>
        <p:guide orient="horz" pos="2160"/>
        <p:guide pos="2880"/>
      </p:guideLst>
    </p:cSldViewPr>
  </p:slideViewPr>
  <p:notesTextViewPr>
    <p:cViewPr>
      <p:scale>
        <a:sx n="300" d="100"/>
        <a:sy n="3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2481" y="45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notesMaster" Target="notesMasters/notesMaster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handoutMaster" Target="handoutMasters/handoutMaster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2" Type="http://schemas.openxmlformats.org/officeDocument/2006/relationships/commentAuthors" Target="commentAuthor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theme" Target="theme/theme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tableStyles" Target="tableStyle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5847511445136548E-2"/>
          <c:y val="2.1347727508142761E-2"/>
          <c:w val="0.94415248855486344"/>
          <c:h val="0.8801307445302519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Sheet1!$A$2:$A$10</c:f>
              <c:strCache>
                <c:ptCount val="9"/>
                <c:pt idx="0">
                  <c:v>Kindergarten</c:v>
                </c:pt>
                <c:pt idx="1">
                  <c:v>1st</c:v>
                </c:pt>
                <c:pt idx="2">
                  <c:v>2nd</c:v>
                </c:pt>
                <c:pt idx="3">
                  <c:v>3rd</c:v>
                </c:pt>
                <c:pt idx="4">
                  <c:v>4th</c:v>
                </c:pt>
                <c:pt idx="5">
                  <c:v>5th</c:v>
                </c:pt>
                <c:pt idx="6">
                  <c:v>6th</c:v>
                </c:pt>
                <c:pt idx="7">
                  <c:v>7th</c:v>
                </c:pt>
                <c:pt idx="8">
                  <c:v>8th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158</c:v>
                </c:pt>
                <c:pt idx="1">
                  <c:v>126</c:v>
                </c:pt>
                <c:pt idx="2">
                  <c:v>147</c:v>
                </c:pt>
                <c:pt idx="3">
                  <c:v>334</c:v>
                </c:pt>
                <c:pt idx="4">
                  <c:v>400</c:v>
                </c:pt>
                <c:pt idx="5">
                  <c:v>415</c:v>
                </c:pt>
                <c:pt idx="6">
                  <c:v>553</c:v>
                </c:pt>
                <c:pt idx="7">
                  <c:v>459</c:v>
                </c:pt>
                <c:pt idx="8">
                  <c:v>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C1-9B4B-866A-B7363594BB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53714560"/>
        <c:axId val="1255719440"/>
        <c:axId val="0"/>
      </c:bar3DChart>
      <c:catAx>
        <c:axId val="125371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defRPr>
            </a:pPr>
            <a:endParaRPr lang="en-US"/>
          </a:p>
        </c:txPr>
        <c:crossAx val="1255719440"/>
        <c:crosses val="autoZero"/>
        <c:auto val="1"/>
        <c:lblAlgn val="ctr"/>
        <c:lblOffset val="100"/>
        <c:noMultiLvlLbl val="0"/>
      </c:catAx>
      <c:valAx>
        <c:axId val="1255719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defRPr>
            </a:pPr>
            <a:endParaRPr lang="en-US"/>
          </a:p>
        </c:txPr>
        <c:crossAx val="1253714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E19696-914B-0849-98BB-4551FE2771F9}" type="doc">
      <dgm:prSet loTypeId="urn:microsoft.com/office/officeart/2005/8/layout/cycle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1C0382-3CE1-5546-BF78-316EBEBD8936}">
      <dgm:prSet phldrT="[Text]"/>
      <dgm:spPr/>
      <dgm:t>
        <a:bodyPr/>
        <a:lstStyle/>
        <a:p>
          <a:r>
            <a:rPr lang="en-US" dirty="0"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rPr>
            <a:t>Listening</a:t>
          </a:r>
        </a:p>
      </dgm:t>
    </dgm:pt>
    <dgm:pt modelId="{8D91458B-621A-CF4B-851E-D1418650EFF4}" type="parTrans" cxnId="{60098AA0-D323-2548-AA66-7D6C9289B079}">
      <dgm:prSet/>
      <dgm:spPr/>
      <dgm:t>
        <a:bodyPr/>
        <a:lstStyle/>
        <a:p>
          <a:endParaRPr lang="en-US"/>
        </a:p>
      </dgm:t>
    </dgm:pt>
    <dgm:pt modelId="{26B262D9-B62F-1045-89CA-489C5CE4FFBE}" type="sibTrans" cxnId="{60098AA0-D323-2548-AA66-7D6C9289B079}">
      <dgm:prSet/>
      <dgm:spPr/>
      <dgm:t>
        <a:bodyPr/>
        <a:lstStyle/>
        <a:p>
          <a:endParaRPr lang="en-US">
            <a:latin typeface="Klee Medium" panose="02020600000000000000" pitchFamily="18" charset="-128"/>
            <a:ea typeface="Klee Medium" panose="02020600000000000000" pitchFamily="18" charset="-128"/>
          </a:endParaRPr>
        </a:p>
      </dgm:t>
    </dgm:pt>
    <dgm:pt modelId="{C810120D-ADBF-2144-9B5D-3F1DDDD77EA2}">
      <dgm:prSet phldrT="[Text]"/>
      <dgm:spPr/>
      <dgm:t>
        <a:bodyPr/>
        <a:lstStyle/>
        <a:p>
          <a:r>
            <a:rPr lang="en-US" dirty="0"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rPr>
            <a:t>Speaking</a:t>
          </a:r>
        </a:p>
      </dgm:t>
    </dgm:pt>
    <dgm:pt modelId="{B3BC3797-1F17-5F49-B3DE-A5F494B12B62}" type="parTrans" cxnId="{AF0D2872-FF97-DC4A-BD3C-B9B734FF2F41}">
      <dgm:prSet/>
      <dgm:spPr/>
      <dgm:t>
        <a:bodyPr/>
        <a:lstStyle/>
        <a:p>
          <a:endParaRPr lang="en-US"/>
        </a:p>
      </dgm:t>
    </dgm:pt>
    <dgm:pt modelId="{AA9A4380-1847-254C-AC37-811807373081}" type="sibTrans" cxnId="{AF0D2872-FF97-DC4A-BD3C-B9B734FF2F41}">
      <dgm:prSet/>
      <dgm:spPr/>
      <dgm:t>
        <a:bodyPr/>
        <a:lstStyle/>
        <a:p>
          <a:endParaRPr lang="en-US">
            <a:latin typeface="Klee Medium" panose="02020600000000000000" pitchFamily="18" charset="-128"/>
            <a:ea typeface="Klee Medium" panose="02020600000000000000" pitchFamily="18" charset="-128"/>
          </a:endParaRPr>
        </a:p>
      </dgm:t>
    </dgm:pt>
    <dgm:pt modelId="{24FE7809-98F9-9049-9D4F-1D6DB0DFF8C4}">
      <dgm:prSet phldrT="[Text]"/>
      <dgm:spPr/>
      <dgm:t>
        <a:bodyPr/>
        <a:lstStyle/>
        <a:p>
          <a:r>
            <a:rPr lang="en-US" dirty="0"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rPr>
            <a:t>Reading</a:t>
          </a:r>
        </a:p>
      </dgm:t>
    </dgm:pt>
    <dgm:pt modelId="{B3857768-7670-024E-8ECF-90335AC813A3}" type="parTrans" cxnId="{10067E31-644B-0B45-8FF2-042A4C906782}">
      <dgm:prSet/>
      <dgm:spPr/>
      <dgm:t>
        <a:bodyPr/>
        <a:lstStyle/>
        <a:p>
          <a:endParaRPr lang="en-US"/>
        </a:p>
      </dgm:t>
    </dgm:pt>
    <dgm:pt modelId="{95CDDA64-85E8-2C47-9A5C-F09402BE1B7F}" type="sibTrans" cxnId="{10067E31-644B-0B45-8FF2-042A4C906782}">
      <dgm:prSet/>
      <dgm:spPr/>
      <dgm:t>
        <a:bodyPr/>
        <a:lstStyle/>
        <a:p>
          <a:endParaRPr lang="en-US">
            <a:latin typeface="Klee Medium" panose="02020600000000000000" pitchFamily="18" charset="-128"/>
            <a:ea typeface="Klee Medium" panose="02020600000000000000" pitchFamily="18" charset="-128"/>
          </a:endParaRPr>
        </a:p>
      </dgm:t>
    </dgm:pt>
    <dgm:pt modelId="{08DBCE4F-A18A-F44C-AD8A-B08EE042509E}">
      <dgm:prSet phldrT="[Text]"/>
      <dgm:spPr/>
      <dgm:t>
        <a:bodyPr/>
        <a:lstStyle/>
        <a:p>
          <a:r>
            <a:rPr lang="en-US" dirty="0"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rPr>
            <a:t>Writing</a:t>
          </a:r>
        </a:p>
      </dgm:t>
    </dgm:pt>
    <dgm:pt modelId="{6C47FFF9-2C34-3D40-990A-BC66F71E791B}" type="parTrans" cxnId="{95F46DB3-ECAA-EF46-9AAF-37CB5D9CDE82}">
      <dgm:prSet/>
      <dgm:spPr/>
      <dgm:t>
        <a:bodyPr/>
        <a:lstStyle/>
        <a:p>
          <a:endParaRPr lang="en-US"/>
        </a:p>
      </dgm:t>
    </dgm:pt>
    <dgm:pt modelId="{3BD89C4A-C757-604A-B51E-DD7176ADC1F7}" type="sibTrans" cxnId="{95F46DB3-ECAA-EF46-9AAF-37CB5D9CDE82}">
      <dgm:prSet/>
      <dgm:spPr/>
      <dgm:t>
        <a:bodyPr/>
        <a:lstStyle/>
        <a:p>
          <a:endParaRPr lang="en-US">
            <a:latin typeface="Klee Medium" panose="02020600000000000000" pitchFamily="18" charset="-128"/>
            <a:ea typeface="Klee Medium" panose="02020600000000000000" pitchFamily="18" charset="-128"/>
          </a:endParaRPr>
        </a:p>
      </dgm:t>
    </dgm:pt>
    <dgm:pt modelId="{5FC72398-04AF-7149-A3D6-66C24A2E1EC7}" type="pres">
      <dgm:prSet presAssocID="{CDE19696-914B-0849-98BB-4551FE2771F9}" presName="cycle" presStyleCnt="0">
        <dgm:presLayoutVars>
          <dgm:dir/>
          <dgm:resizeHandles val="exact"/>
        </dgm:presLayoutVars>
      </dgm:prSet>
      <dgm:spPr/>
    </dgm:pt>
    <dgm:pt modelId="{2F58F6FB-72A2-9440-87A1-4FEE0EDFE9E9}" type="pres">
      <dgm:prSet presAssocID="{BB1C0382-3CE1-5546-BF78-316EBEBD8936}" presName="node" presStyleLbl="node1" presStyleIdx="0" presStyleCnt="4">
        <dgm:presLayoutVars>
          <dgm:bulletEnabled val="1"/>
        </dgm:presLayoutVars>
      </dgm:prSet>
      <dgm:spPr/>
    </dgm:pt>
    <dgm:pt modelId="{1914E923-56CA-8240-B565-F737F88CABAA}" type="pres">
      <dgm:prSet presAssocID="{BB1C0382-3CE1-5546-BF78-316EBEBD8936}" presName="spNode" presStyleCnt="0"/>
      <dgm:spPr/>
    </dgm:pt>
    <dgm:pt modelId="{9B931B3C-7EED-AA4A-9A87-3CB4B3D07BC6}" type="pres">
      <dgm:prSet presAssocID="{26B262D9-B62F-1045-89CA-489C5CE4FFBE}" presName="sibTrans" presStyleLbl="sibTrans1D1" presStyleIdx="0" presStyleCnt="4"/>
      <dgm:spPr/>
    </dgm:pt>
    <dgm:pt modelId="{B6DCDB8F-D6D8-F94B-970C-9459A3F2EC81}" type="pres">
      <dgm:prSet presAssocID="{C810120D-ADBF-2144-9B5D-3F1DDDD77EA2}" presName="node" presStyleLbl="node1" presStyleIdx="1" presStyleCnt="4" custRadScaleRad="131923" custRadScaleInc="-963">
        <dgm:presLayoutVars>
          <dgm:bulletEnabled val="1"/>
        </dgm:presLayoutVars>
      </dgm:prSet>
      <dgm:spPr/>
    </dgm:pt>
    <dgm:pt modelId="{B68384C6-B829-E144-99B0-8BAB8893A736}" type="pres">
      <dgm:prSet presAssocID="{C810120D-ADBF-2144-9B5D-3F1DDDD77EA2}" presName="spNode" presStyleCnt="0"/>
      <dgm:spPr/>
    </dgm:pt>
    <dgm:pt modelId="{47184358-EFF9-5545-A3AB-C458BA12FE9D}" type="pres">
      <dgm:prSet presAssocID="{AA9A4380-1847-254C-AC37-811807373081}" presName="sibTrans" presStyleLbl="sibTrans1D1" presStyleIdx="1" presStyleCnt="4"/>
      <dgm:spPr/>
    </dgm:pt>
    <dgm:pt modelId="{9E43B656-71F0-8941-82FC-F9C5E723E605}" type="pres">
      <dgm:prSet presAssocID="{24FE7809-98F9-9049-9D4F-1D6DB0DFF8C4}" presName="node" presStyleLbl="node1" presStyleIdx="2" presStyleCnt="4">
        <dgm:presLayoutVars>
          <dgm:bulletEnabled val="1"/>
        </dgm:presLayoutVars>
      </dgm:prSet>
      <dgm:spPr/>
    </dgm:pt>
    <dgm:pt modelId="{E5FDB0F8-7ADE-9E49-BDE8-76BD51564310}" type="pres">
      <dgm:prSet presAssocID="{24FE7809-98F9-9049-9D4F-1D6DB0DFF8C4}" presName="spNode" presStyleCnt="0"/>
      <dgm:spPr/>
    </dgm:pt>
    <dgm:pt modelId="{F231706D-F0A2-0249-AAB9-5AD2B3D3FB17}" type="pres">
      <dgm:prSet presAssocID="{95CDDA64-85E8-2C47-9A5C-F09402BE1B7F}" presName="sibTrans" presStyleLbl="sibTrans1D1" presStyleIdx="2" presStyleCnt="4"/>
      <dgm:spPr/>
    </dgm:pt>
    <dgm:pt modelId="{1D39C7BD-3560-4046-83B0-B276A0BDE029}" type="pres">
      <dgm:prSet presAssocID="{08DBCE4F-A18A-F44C-AD8A-B08EE042509E}" presName="node" presStyleLbl="node1" presStyleIdx="3" presStyleCnt="4" custRadScaleRad="131258" custRadScaleInc="968">
        <dgm:presLayoutVars>
          <dgm:bulletEnabled val="1"/>
        </dgm:presLayoutVars>
      </dgm:prSet>
      <dgm:spPr/>
    </dgm:pt>
    <dgm:pt modelId="{02864819-355C-BB4C-9BD0-AC85BEA2CD7D}" type="pres">
      <dgm:prSet presAssocID="{08DBCE4F-A18A-F44C-AD8A-B08EE042509E}" presName="spNode" presStyleCnt="0"/>
      <dgm:spPr/>
    </dgm:pt>
    <dgm:pt modelId="{2F575F66-D63F-894E-87D3-5FB6B2BE89C2}" type="pres">
      <dgm:prSet presAssocID="{3BD89C4A-C757-604A-B51E-DD7176ADC1F7}" presName="sibTrans" presStyleLbl="sibTrans1D1" presStyleIdx="3" presStyleCnt="4"/>
      <dgm:spPr/>
    </dgm:pt>
  </dgm:ptLst>
  <dgm:cxnLst>
    <dgm:cxn modelId="{84C64A23-0A33-0C41-9BCE-09D956DC790C}" type="presOf" srcId="{95CDDA64-85E8-2C47-9A5C-F09402BE1B7F}" destId="{F231706D-F0A2-0249-AAB9-5AD2B3D3FB17}" srcOrd="0" destOrd="0" presId="urn:microsoft.com/office/officeart/2005/8/layout/cycle6"/>
    <dgm:cxn modelId="{DC106E25-38BE-114E-A168-11647473DFE2}" type="presOf" srcId="{26B262D9-B62F-1045-89CA-489C5CE4FFBE}" destId="{9B931B3C-7EED-AA4A-9A87-3CB4B3D07BC6}" srcOrd="0" destOrd="0" presId="urn:microsoft.com/office/officeart/2005/8/layout/cycle6"/>
    <dgm:cxn modelId="{275A342E-35BA-3741-89D6-5FF9C4CD3348}" type="presOf" srcId="{3BD89C4A-C757-604A-B51E-DD7176ADC1F7}" destId="{2F575F66-D63F-894E-87D3-5FB6B2BE89C2}" srcOrd="0" destOrd="0" presId="urn:microsoft.com/office/officeart/2005/8/layout/cycle6"/>
    <dgm:cxn modelId="{10067E31-644B-0B45-8FF2-042A4C906782}" srcId="{CDE19696-914B-0849-98BB-4551FE2771F9}" destId="{24FE7809-98F9-9049-9D4F-1D6DB0DFF8C4}" srcOrd="2" destOrd="0" parTransId="{B3857768-7670-024E-8ECF-90335AC813A3}" sibTransId="{95CDDA64-85E8-2C47-9A5C-F09402BE1B7F}"/>
    <dgm:cxn modelId="{857D2B46-1342-FD40-A540-95A851F9D830}" type="presOf" srcId="{24FE7809-98F9-9049-9D4F-1D6DB0DFF8C4}" destId="{9E43B656-71F0-8941-82FC-F9C5E723E605}" srcOrd="0" destOrd="0" presId="urn:microsoft.com/office/officeart/2005/8/layout/cycle6"/>
    <dgm:cxn modelId="{91A7355A-16F6-0840-869F-DC592B74BF72}" type="presOf" srcId="{AA9A4380-1847-254C-AC37-811807373081}" destId="{47184358-EFF9-5545-A3AB-C458BA12FE9D}" srcOrd="0" destOrd="0" presId="urn:microsoft.com/office/officeart/2005/8/layout/cycle6"/>
    <dgm:cxn modelId="{A4F84E6B-9298-C540-93E0-B1803788D57B}" type="presOf" srcId="{08DBCE4F-A18A-F44C-AD8A-B08EE042509E}" destId="{1D39C7BD-3560-4046-83B0-B276A0BDE029}" srcOrd="0" destOrd="0" presId="urn:microsoft.com/office/officeart/2005/8/layout/cycle6"/>
    <dgm:cxn modelId="{AF0D2872-FF97-DC4A-BD3C-B9B734FF2F41}" srcId="{CDE19696-914B-0849-98BB-4551FE2771F9}" destId="{C810120D-ADBF-2144-9B5D-3F1DDDD77EA2}" srcOrd="1" destOrd="0" parTransId="{B3BC3797-1F17-5F49-B3DE-A5F494B12B62}" sibTransId="{AA9A4380-1847-254C-AC37-811807373081}"/>
    <dgm:cxn modelId="{60098AA0-D323-2548-AA66-7D6C9289B079}" srcId="{CDE19696-914B-0849-98BB-4551FE2771F9}" destId="{BB1C0382-3CE1-5546-BF78-316EBEBD8936}" srcOrd="0" destOrd="0" parTransId="{8D91458B-621A-CF4B-851E-D1418650EFF4}" sibTransId="{26B262D9-B62F-1045-89CA-489C5CE4FFBE}"/>
    <dgm:cxn modelId="{75380AAC-D24A-F242-AFCF-01972C15D073}" type="presOf" srcId="{BB1C0382-3CE1-5546-BF78-316EBEBD8936}" destId="{2F58F6FB-72A2-9440-87A1-4FEE0EDFE9E9}" srcOrd="0" destOrd="0" presId="urn:microsoft.com/office/officeart/2005/8/layout/cycle6"/>
    <dgm:cxn modelId="{95F46DB3-ECAA-EF46-9AAF-37CB5D9CDE82}" srcId="{CDE19696-914B-0849-98BB-4551FE2771F9}" destId="{08DBCE4F-A18A-F44C-AD8A-B08EE042509E}" srcOrd="3" destOrd="0" parTransId="{6C47FFF9-2C34-3D40-990A-BC66F71E791B}" sibTransId="{3BD89C4A-C757-604A-B51E-DD7176ADC1F7}"/>
    <dgm:cxn modelId="{3B2655B4-B906-CE4B-98D3-424AD8E6497A}" type="presOf" srcId="{CDE19696-914B-0849-98BB-4551FE2771F9}" destId="{5FC72398-04AF-7149-A3D6-66C24A2E1EC7}" srcOrd="0" destOrd="0" presId="urn:microsoft.com/office/officeart/2005/8/layout/cycle6"/>
    <dgm:cxn modelId="{6C5E29CD-A9B4-CB4B-AF79-E398A05B206A}" type="presOf" srcId="{C810120D-ADBF-2144-9B5D-3F1DDDD77EA2}" destId="{B6DCDB8F-D6D8-F94B-970C-9459A3F2EC81}" srcOrd="0" destOrd="0" presId="urn:microsoft.com/office/officeart/2005/8/layout/cycle6"/>
    <dgm:cxn modelId="{79D9C5A8-E523-9143-AA8B-542EDFB45416}" type="presParOf" srcId="{5FC72398-04AF-7149-A3D6-66C24A2E1EC7}" destId="{2F58F6FB-72A2-9440-87A1-4FEE0EDFE9E9}" srcOrd="0" destOrd="0" presId="urn:microsoft.com/office/officeart/2005/8/layout/cycle6"/>
    <dgm:cxn modelId="{39AA4C27-82E0-384F-8AC9-8C6658D005F9}" type="presParOf" srcId="{5FC72398-04AF-7149-A3D6-66C24A2E1EC7}" destId="{1914E923-56CA-8240-B565-F737F88CABAA}" srcOrd="1" destOrd="0" presId="urn:microsoft.com/office/officeart/2005/8/layout/cycle6"/>
    <dgm:cxn modelId="{9440B16B-76F6-2545-9ECA-402A756C04FB}" type="presParOf" srcId="{5FC72398-04AF-7149-A3D6-66C24A2E1EC7}" destId="{9B931B3C-7EED-AA4A-9A87-3CB4B3D07BC6}" srcOrd="2" destOrd="0" presId="urn:microsoft.com/office/officeart/2005/8/layout/cycle6"/>
    <dgm:cxn modelId="{8C742AA8-396C-7B40-B386-D1F6D7F2748F}" type="presParOf" srcId="{5FC72398-04AF-7149-A3D6-66C24A2E1EC7}" destId="{B6DCDB8F-D6D8-F94B-970C-9459A3F2EC81}" srcOrd="3" destOrd="0" presId="urn:microsoft.com/office/officeart/2005/8/layout/cycle6"/>
    <dgm:cxn modelId="{F6FAA3CD-3035-AF43-A399-8B36B6E3A862}" type="presParOf" srcId="{5FC72398-04AF-7149-A3D6-66C24A2E1EC7}" destId="{B68384C6-B829-E144-99B0-8BAB8893A736}" srcOrd="4" destOrd="0" presId="urn:microsoft.com/office/officeart/2005/8/layout/cycle6"/>
    <dgm:cxn modelId="{AD1D49EF-2A8C-7F4E-AC52-D62F3BD3BD1B}" type="presParOf" srcId="{5FC72398-04AF-7149-A3D6-66C24A2E1EC7}" destId="{47184358-EFF9-5545-A3AB-C458BA12FE9D}" srcOrd="5" destOrd="0" presId="urn:microsoft.com/office/officeart/2005/8/layout/cycle6"/>
    <dgm:cxn modelId="{8E325EA2-1144-EC42-969E-24C168B751F3}" type="presParOf" srcId="{5FC72398-04AF-7149-A3D6-66C24A2E1EC7}" destId="{9E43B656-71F0-8941-82FC-F9C5E723E605}" srcOrd="6" destOrd="0" presId="urn:microsoft.com/office/officeart/2005/8/layout/cycle6"/>
    <dgm:cxn modelId="{E8F44DB8-862C-3846-8254-994DCA7B84AF}" type="presParOf" srcId="{5FC72398-04AF-7149-A3D6-66C24A2E1EC7}" destId="{E5FDB0F8-7ADE-9E49-BDE8-76BD51564310}" srcOrd="7" destOrd="0" presId="urn:microsoft.com/office/officeart/2005/8/layout/cycle6"/>
    <dgm:cxn modelId="{000AE3A6-B3D5-0642-BFE0-395CC39E7A41}" type="presParOf" srcId="{5FC72398-04AF-7149-A3D6-66C24A2E1EC7}" destId="{F231706D-F0A2-0249-AAB9-5AD2B3D3FB17}" srcOrd="8" destOrd="0" presId="urn:microsoft.com/office/officeart/2005/8/layout/cycle6"/>
    <dgm:cxn modelId="{0F628A89-FABA-B040-A937-B5E2AAD66759}" type="presParOf" srcId="{5FC72398-04AF-7149-A3D6-66C24A2E1EC7}" destId="{1D39C7BD-3560-4046-83B0-B276A0BDE029}" srcOrd="9" destOrd="0" presId="urn:microsoft.com/office/officeart/2005/8/layout/cycle6"/>
    <dgm:cxn modelId="{F0EFD04C-89FF-1E43-AB2C-F9239FACC292}" type="presParOf" srcId="{5FC72398-04AF-7149-A3D6-66C24A2E1EC7}" destId="{02864819-355C-BB4C-9BD0-AC85BEA2CD7D}" srcOrd="10" destOrd="0" presId="urn:microsoft.com/office/officeart/2005/8/layout/cycle6"/>
    <dgm:cxn modelId="{A5761338-87BF-9C4C-8651-81EB6A753A54}" type="presParOf" srcId="{5FC72398-04AF-7149-A3D6-66C24A2E1EC7}" destId="{2F575F66-D63F-894E-87D3-5FB6B2BE89C2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rPr>
            <a:t>Pictorial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B52A4640-FD85-D64F-8F35-E07304235F5F}" type="presOf" srcId="{2EC81A35-8D57-124B-ABCE-2ABCF936B667}" destId="{9EC0FAFF-6CE3-7640-BE7A-52C4AF5538E2}" srcOrd="1" destOrd="0" presId="urn:microsoft.com/office/officeart/2005/8/layout/venn1"/>
    <dgm:cxn modelId="{034C6D4E-2FBA-474A-9077-0FF8C9C804CA}" type="presOf" srcId="{C2DCDBC5-95E9-4F42-8754-6810EB41A3B6}" destId="{ABB0EE10-8504-404A-8824-5F22425D91BF}" srcOrd="0" destOrd="0" presId="urn:microsoft.com/office/officeart/2005/8/layout/venn1"/>
    <dgm:cxn modelId="{EF1E985C-4C83-514F-AAB7-E897E1014759}" type="presOf" srcId="{E47640B8-E388-6141-8043-F310278C03B2}" destId="{524DE1D1-1650-674C-AA9B-4DB5A8E1AD84}" srcOrd="1" destOrd="0" presId="urn:microsoft.com/office/officeart/2005/8/layout/venn1"/>
    <dgm:cxn modelId="{C3825867-C405-7B42-A7E5-424A4EAD6450}" type="presOf" srcId="{E47640B8-E388-6141-8043-F310278C03B2}" destId="{E0F896BF-E8D9-2145-B631-F874C101A436}" srcOrd="0" destOrd="0" presId="urn:microsoft.com/office/officeart/2005/8/layout/venn1"/>
    <dgm:cxn modelId="{E979DA97-980B-3643-BB92-317601AA8A1C}" type="presOf" srcId="{865D233C-903B-9F4C-9226-AC6433E046AF}" destId="{337EDADF-F20D-C040-81EA-8B0554C72AC2}" srcOrd="1" destOrd="0" presId="urn:microsoft.com/office/officeart/2005/8/layout/venn1"/>
    <dgm:cxn modelId="{3007A799-B6FD-C042-BC31-FD8640B2F69C}" type="presOf" srcId="{865D233C-903B-9F4C-9226-AC6433E046AF}" destId="{DDAD003A-79BB-F54B-8024-DA7A6A25F4EE}" srcOrd="0" destOrd="0" presId="urn:microsoft.com/office/officeart/2005/8/layout/venn1"/>
    <dgm:cxn modelId="{2BE821C9-2121-9B41-97DB-B374926960B4}" type="presOf" srcId="{2EC81A35-8D57-124B-ABCE-2ABCF936B667}" destId="{93E056BD-4766-394C-A4DC-5E4C2451228E}" srcOrd="0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E3AA8411-1348-674D-BBB3-180030DCDE43}" type="presParOf" srcId="{ABB0EE10-8504-404A-8824-5F22425D91BF}" destId="{93E056BD-4766-394C-A4DC-5E4C2451228E}" srcOrd="0" destOrd="0" presId="urn:microsoft.com/office/officeart/2005/8/layout/venn1"/>
    <dgm:cxn modelId="{7BE10229-9ECC-B04C-BCBD-5C48734A388C}" type="presParOf" srcId="{ABB0EE10-8504-404A-8824-5F22425D91BF}" destId="{9EC0FAFF-6CE3-7640-BE7A-52C4AF5538E2}" srcOrd="1" destOrd="0" presId="urn:microsoft.com/office/officeart/2005/8/layout/venn1"/>
    <dgm:cxn modelId="{40178842-B790-BA4E-9D3B-93341614B1D0}" type="presParOf" srcId="{ABB0EE10-8504-404A-8824-5F22425D91BF}" destId="{E0F896BF-E8D9-2145-B631-F874C101A436}" srcOrd="2" destOrd="0" presId="urn:microsoft.com/office/officeart/2005/8/layout/venn1"/>
    <dgm:cxn modelId="{D1A9D604-ECA4-3A4F-AF71-6AC9ABA33704}" type="presParOf" srcId="{ABB0EE10-8504-404A-8824-5F22425D91BF}" destId="{524DE1D1-1650-674C-AA9B-4DB5A8E1AD84}" srcOrd="3" destOrd="0" presId="urn:microsoft.com/office/officeart/2005/8/layout/venn1"/>
    <dgm:cxn modelId="{6664AA12-529F-F740-887C-153AB714C68D}" type="presParOf" srcId="{ABB0EE10-8504-404A-8824-5F22425D91BF}" destId="{DDAD003A-79BB-F54B-8024-DA7A6A25F4EE}" srcOrd="4" destOrd="0" presId="urn:microsoft.com/office/officeart/2005/8/layout/venn1"/>
    <dgm:cxn modelId="{2240D205-BFFC-CB44-A1A3-BF8308066BCD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rPr>
            <a:t>Pictorial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AA7ACB3B-0DC9-F44A-91F2-35A535761FBF}" type="presOf" srcId="{E47640B8-E388-6141-8043-F310278C03B2}" destId="{E0F896BF-E8D9-2145-B631-F874C101A436}" srcOrd="0" destOrd="0" presId="urn:microsoft.com/office/officeart/2005/8/layout/venn1"/>
    <dgm:cxn modelId="{E651103E-1232-ED4F-999A-D7E850AA70FE}" type="presOf" srcId="{2EC81A35-8D57-124B-ABCE-2ABCF936B667}" destId="{93E056BD-4766-394C-A4DC-5E4C2451228E}" srcOrd="0" destOrd="0" presId="urn:microsoft.com/office/officeart/2005/8/layout/venn1"/>
    <dgm:cxn modelId="{73DB1964-0EB3-4A4A-ADBA-419CFE6FBA5E}" type="presOf" srcId="{865D233C-903B-9F4C-9226-AC6433E046AF}" destId="{DDAD003A-79BB-F54B-8024-DA7A6A25F4EE}" srcOrd="0" destOrd="0" presId="urn:microsoft.com/office/officeart/2005/8/layout/venn1"/>
    <dgm:cxn modelId="{F9D350B3-89E1-454F-B61F-2AF1CD196808}" type="presOf" srcId="{E47640B8-E388-6141-8043-F310278C03B2}" destId="{524DE1D1-1650-674C-AA9B-4DB5A8E1AD84}" srcOrd="1" destOrd="0" presId="urn:microsoft.com/office/officeart/2005/8/layout/venn1"/>
    <dgm:cxn modelId="{94C729CA-581B-F146-AB67-C831D468B72F}" type="presOf" srcId="{C2DCDBC5-95E9-4F42-8754-6810EB41A3B6}" destId="{ABB0EE10-8504-404A-8824-5F22425D91BF}" srcOrd="0" destOrd="0" presId="urn:microsoft.com/office/officeart/2005/8/layout/venn1"/>
    <dgm:cxn modelId="{C0C095CC-231E-0146-92E5-9F29AA876E53}" type="presOf" srcId="{2EC81A35-8D57-124B-ABCE-2ABCF936B667}" destId="{9EC0FAFF-6CE3-7640-BE7A-52C4AF5538E2}" srcOrd="1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FC8FDED9-DE95-5F4F-BD5F-02B189DD940A}" type="presOf" srcId="{865D233C-903B-9F4C-9226-AC6433E046AF}" destId="{337EDADF-F20D-C040-81EA-8B0554C72AC2}" srcOrd="1" destOrd="0" presId="urn:microsoft.com/office/officeart/2005/8/layout/venn1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44EEC507-5C07-2541-A7D1-2C22C5DF6D86}" type="presParOf" srcId="{ABB0EE10-8504-404A-8824-5F22425D91BF}" destId="{93E056BD-4766-394C-A4DC-5E4C2451228E}" srcOrd="0" destOrd="0" presId="urn:microsoft.com/office/officeart/2005/8/layout/venn1"/>
    <dgm:cxn modelId="{17B6DDEC-2559-EE4A-A030-7626FC075293}" type="presParOf" srcId="{ABB0EE10-8504-404A-8824-5F22425D91BF}" destId="{9EC0FAFF-6CE3-7640-BE7A-52C4AF5538E2}" srcOrd="1" destOrd="0" presId="urn:microsoft.com/office/officeart/2005/8/layout/venn1"/>
    <dgm:cxn modelId="{AE5D67AE-214A-B04F-B8C3-5D26F3F716B4}" type="presParOf" srcId="{ABB0EE10-8504-404A-8824-5F22425D91BF}" destId="{E0F896BF-E8D9-2145-B631-F874C101A436}" srcOrd="2" destOrd="0" presId="urn:microsoft.com/office/officeart/2005/8/layout/venn1"/>
    <dgm:cxn modelId="{A33DB061-A248-424A-A132-B87A01D21DD9}" type="presParOf" srcId="{ABB0EE10-8504-404A-8824-5F22425D91BF}" destId="{524DE1D1-1650-674C-AA9B-4DB5A8E1AD84}" srcOrd="3" destOrd="0" presId="urn:microsoft.com/office/officeart/2005/8/layout/venn1"/>
    <dgm:cxn modelId="{383B8B92-0AFE-234E-B49E-0539FFD29D13}" type="presParOf" srcId="{ABB0EE10-8504-404A-8824-5F22425D91BF}" destId="{DDAD003A-79BB-F54B-8024-DA7A6A25F4EE}" srcOrd="4" destOrd="0" presId="urn:microsoft.com/office/officeart/2005/8/layout/venn1"/>
    <dgm:cxn modelId="{58E3E84C-94C5-7D43-BD72-3C069981F116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rPr>
            <a:t>Pictorial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0EE2F050-6F3D-6047-987E-1C87A4614D55}" type="presOf" srcId="{2EC81A35-8D57-124B-ABCE-2ABCF936B667}" destId="{93E056BD-4766-394C-A4DC-5E4C2451228E}" srcOrd="0" destOrd="0" presId="urn:microsoft.com/office/officeart/2005/8/layout/venn1"/>
    <dgm:cxn modelId="{1CFFD88C-013A-E648-BC77-2D70A74C0952}" type="presOf" srcId="{865D233C-903B-9F4C-9226-AC6433E046AF}" destId="{DDAD003A-79BB-F54B-8024-DA7A6A25F4EE}" srcOrd="0" destOrd="0" presId="urn:microsoft.com/office/officeart/2005/8/layout/venn1"/>
    <dgm:cxn modelId="{03EA058E-DFB9-F048-8274-3116B234153C}" type="presOf" srcId="{2EC81A35-8D57-124B-ABCE-2ABCF936B667}" destId="{9EC0FAFF-6CE3-7640-BE7A-52C4AF5538E2}" srcOrd="1" destOrd="0" presId="urn:microsoft.com/office/officeart/2005/8/layout/venn1"/>
    <dgm:cxn modelId="{CEF747B0-0EED-9E49-BAA9-886FAEB2D206}" type="presOf" srcId="{C2DCDBC5-95E9-4F42-8754-6810EB41A3B6}" destId="{ABB0EE10-8504-404A-8824-5F22425D91BF}" srcOrd="0" destOrd="0" presId="urn:microsoft.com/office/officeart/2005/8/layout/venn1"/>
    <dgm:cxn modelId="{BD83C5C7-A986-A14A-A141-B146B4FDA2C9}" type="presOf" srcId="{E47640B8-E388-6141-8043-F310278C03B2}" destId="{E0F896BF-E8D9-2145-B631-F874C101A436}" srcOrd="0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4E389BF2-F629-A041-A2E2-9FF1F3229114}" type="presOf" srcId="{E47640B8-E388-6141-8043-F310278C03B2}" destId="{524DE1D1-1650-674C-AA9B-4DB5A8E1AD84}" srcOrd="1" destOrd="0" presId="urn:microsoft.com/office/officeart/2005/8/layout/venn1"/>
    <dgm:cxn modelId="{EC0F57FF-91C0-5049-AA6F-BFD60A687C47}" type="presOf" srcId="{865D233C-903B-9F4C-9226-AC6433E046AF}" destId="{337EDADF-F20D-C040-81EA-8B0554C72AC2}" srcOrd="1" destOrd="0" presId="urn:microsoft.com/office/officeart/2005/8/layout/venn1"/>
    <dgm:cxn modelId="{82EA6427-147B-E54B-BD57-456EE02039E1}" type="presParOf" srcId="{ABB0EE10-8504-404A-8824-5F22425D91BF}" destId="{93E056BD-4766-394C-A4DC-5E4C2451228E}" srcOrd="0" destOrd="0" presId="urn:microsoft.com/office/officeart/2005/8/layout/venn1"/>
    <dgm:cxn modelId="{2639AC9D-A5A2-134D-8670-1A857255385E}" type="presParOf" srcId="{ABB0EE10-8504-404A-8824-5F22425D91BF}" destId="{9EC0FAFF-6CE3-7640-BE7A-52C4AF5538E2}" srcOrd="1" destOrd="0" presId="urn:microsoft.com/office/officeart/2005/8/layout/venn1"/>
    <dgm:cxn modelId="{CC2F048B-D071-074A-986D-CE0956D9BF25}" type="presParOf" srcId="{ABB0EE10-8504-404A-8824-5F22425D91BF}" destId="{E0F896BF-E8D9-2145-B631-F874C101A436}" srcOrd="2" destOrd="0" presId="urn:microsoft.com/office/officeart/2005/8/layout/venn1"/>
    <dgm:cxn modelId="{6E4E2A54-B51B-294F-92EB-F5AAD1B4E6AB}" type="presParOf" srcId="{ABB0EE10-8504-404A-8824-5F22425D91BF}" destId="{524DE1D1-1650-674C-AA9B-4DB5A8E1AD84}" srcOrd="3" destOrd="0" presId="urn:microsoft.com/office/officeart/2005/8/layout/venn1"/>
    <dgm:cxn modelId="{82B78D41-C9B5-2C40-A007-42681C424C10}" type="presParOf" srcId="{ABB0EE10-8504-404A-8824-5F22425D91BF}" destId="{DDAD003A-79BB-F54B-8024-DA7A6A25F4EE}" srcOrd="4" destOrd="0" presId="urn:microsoft.com/office/officeart/2005/8/layout/venn1"/>
    <dgm:cxn modelId="{818D8293-6F93-0A41-B392-886599CDA3DD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rPr>
            <a:t>Pictorial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0EE2F050-6F3D-6047-987E-1C87A4614D55}" type="presOf" srcId="{2EC81A35-8D57-124B-ABCE-2ABCF936B667}" destId="{93E056BD-4766-394C-A4DC-5E4C2451228E}" srcOrd="0" destOrd="0" presId="urn:microsoft.com/office/officeart/2005/8/layout/venn1"/>
    <dgm:cxn modelId="{1CFFD88C-013A-E648-BC77-2D70A74C0952}" type="presOf" srcId="{865D233C-903B-9F4C-9226-AC6433E046AF}" destId="{DDAD003A-79BB-F54B-8024-DA7A6A25F4EE}" srcOrd="0" destOrd="0" presId="urn:microsoft.com/office/officeart/2005/8/layout/venn1"/>
    <dgm:cxn modelId="{03EA058E-DFB9-F048-8274-3116B234153C}" type="presOf" srcId="{2EC81A35-8D57-124B-ABCE-2ABCF936B667}" destId="{9EC0FAFF-6CE3-7640-BE7A-52C4AF5538E2}" srcOrd="1" destOrd="0" presId="urn:microsoft.com/office/officeart/2005/8/layout/venn1"/>
    <dgm:cxn modelId="{CEF747B0-0EED-9E49-BAA9-886FAEB2D206}" type="presOf" srcId="{C2DCDBC5-95E9-4F42-8754-6810EB41A3B6}" destId="{ABB0EE10-8504-404A-8824-5F22425D91BF}" srcOrd="0" destOrd="0" presId="urn:microsoft.com/office/officeart/2005/8/layout/venn1"/>
    <dgm:cxn modelId="{BD83C5C7-A986-A14A-A141-B146B4FDA2C9}" type="presOf" srcId="{E47640B8-E388-6141-8043-F310278C03B2}" destId="{E0F896BF-E8D9-2145-B631-F874C101A436}" srcOrd="0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4E389BF2-F629-A041-A2E2-9FF1F3229114}" type="presOf" srcId="{E47640B8-E388-6141-8043-F310278C03B2}" destId="{524DE1D1-1650-674C-AA9B-4DB5A8E1AD84}" srcOrd="1" destOrd="0" presId="urn:microsoft.com/office/officeart/2005/8/layout/venn1"/>
    <dgm:cxn modelId="{EC0F57FF-91C0-5049-AA6F-BFD60A687C47}" type="presOf" srcId="{865D233C-903B-9F4C-9226-AC6433E046AF}" destId="{337EDADF-F20D-C040-81EA-8B0554C72AC2}" srcOrd="1" destOrd="0" presId="urn:microsoft.com/office/officeart/2005/8/layout/venn1"/>
    <dgm:cxn modelId="{82EA6427-147B-E54B-BD57-456EE02039E1}" type="presParOf" srcId="{ABB0EE10-8504-404A-8824-5F22425D91BF}" destId="{93E056BD-4766-394C-A4DC-5E4C2451228E}" srcOrd="0" destOrd="0" presId="urn:microsoft.com/office/officeart/2005/8/layout/venn1"/>
    <dgm:cxn modelId="{2639AC9D-A5A2-134D-8670-1A857255385E}" type="presParOf" srcId="{ABB0EE10-8504-404A-8824-5F22425D91BF}" destId="{9EC0FAFF-6CE3-7640-BE7A-52C4AF5538E2}" srcOrd="1" destOrd="0" presId="urn:microsoft.com/office/officeart/2005/8/layout/venn1"/>
    <dgm:cxn modelId="{CC2F048B-D071-074A-986D-CE0956D9BF25}" type="presParOf" srcId="{ABB0EE10-8504-404A-8824-5F22425D91BF}" destId="{E0F896BF-E8D9-2145-B631-F874C101A436}" srcOrd="2" destOrd="0" presId="urn:microsoft.com/office/officeart/2005/8/layout/venn1"/>
    <dgm:cxn modelId="{6E4E2A54-B51B-294F-92EB-F5AAD1B4E6AB}" type="presParOf" srcId="{ABB0EE10-8504-404A-8824-5F22425D91BF}" destId="{524DE1D1-1650-674C-AA9B-4DB5A8E1AD84}" srcOrd="3" destOrd="0" presId="urn:microsoft.com/office/officeart/2005/8/layout/venn1"/>
    <dgm:cxn modelId="{82B78D41-C9B5-2C40-A007-42681C424C10}" type="presParOf" srcId="{ABB0EE10-8504-404A-8824-5F22425D91BF}" destId="{DDAD003A-79BB-F54B-8024-DA7A6A25F4EE}" srcOrd="4" destOrd="0" presId="urn:microsoft.com/office/officeart/2005/8/layout/venn1"/>
    <dgm:cxn modelId="{818D8293-6F93-0A41-B392-886599CDA3DD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rPr>
            <a:t>Pictorial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0EE2F050-6F3D-6047-987E-1C87A4614D55}" type="presOf" srcId="{2EC81A35-8D57-124B-ABCE-2ABCF936B667}" destId="{93E056BD-4766-394C-A4DC-5E4C2451228E}" srcOrd="0" destOrd="0" presId="urn:microsoft.com/office/officeart/2005/8/layout/venn1"/>
    <dgm:cxn modelId="{1CFFD88C-013A-E648-BC77-2D70A74C0952}" type="presOf" srcId="{865D233C-903B-9F4C-9226-AC6433E046AF}" destId="{DDAD003A-79BB-F54B-8024-DA7A6A25F4EE}" srcOrd="0" destOrd="0" presId="urn:microsoft.com/office/officeart/2005/8/layout/venn1"/>
    <dgm:cxn modelId="{03EA058E-DFB9-F048-8274-3116B234153C}" type="presOf" srcId="{2EC81A35-8D57-124B-ABCE-2ABCF936B667}" destId="{9EC0FAFF-6CE3-7640-BE7A-52C4AF5538E2}" srcOrd="1" destOrd="0" presId="urn:microsoft.com/office/officeart/2005/8/layout/venn1"/>
    <dgm:cxn modelId="{CEF747B0-0EED-9E49-BAA9-886FAEB2D206}" type="presOf" srcId="{C2DCDBC5-95E9-4F42-8754-6810EB41A3B6}" destId="{ABB0EE10-8504-404A-8824-5F22425D91BF}" srcOrd="0" destOrd="0" presId="urn:microsoft.com/office/officeart/2005/8/layout/venn1"/>
    <dgm:cxn modelId="{BD83C5C7-A986-A14A-A141-B146B4FDA2C9}" type="presOf" srcId="{E47640B8-E388-6141-8043-F310278C03B2}" destId="{E0F896BF-E8D9-2145-B631-F874C101A436}" srcOrd="0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4E389BF2-F629-A041-A2E2-9FF1F3229114}" type="presOf" srcId="{E47640B8-E388-6141-8043-F310278C03B2}" destId="{524DE1D1-1650-674C-AA9B-4DB5A8E1AD84}" srcOrd="1" destOrd="0" presId="urn:microsoft.com/office/officeart/2005/8/layout/venn1"/>
    <dgm:cxn modelId="{EC0F57FF-91C0-5049-AA6F-BFD60A687C47}" type="presOf" srcId="{865D233C-903B-9F4C-9226-AC6433E046AF}" destId="{337EDADF-F20D-C040-81EA-8B0554C72AC2}" srcOrd="1" destOrd="0" presId="urn:microsoft.com/office/officeart/2005/8/layout/venn1"/>
    <dgm:cxn modelId="{82EA6427-147B-E54B-BD57-456EE02039E1}" type="presParOf" srcId="{ABB0EE10-8504-404A-8824-5F22425D91BF}" destId="{93E056BD-4766-394C-A4DC-5E4C2451228E}" srcOrd="0" destOrd="0" presId="urn:microsoft.com/office/officeart/2005/8/layout/venn1"/>
    <dgm:cxn modelId="{2639AC9D-A5A2-134D-8670-1A857255385E}" type="presParOf" srcId="{ABB0EE10-8504-404A-8824-5F22425D91BF}" destId="{9EC0FAFF-6CE3-7640-BE7A-52C4AF5538E2}" srcOrd="1" destOrd="0" presId="urn:microsoft.com/office/officeart/2005/8/layout/venn1"/>
    <dgm:cxn modelId="{CC2F048B-D071-074A-986D-CE0956D9BF25}" type="presParOf" srcId="{ABB0EE10-8504-404A-8824-5F22425D91BF}" destId="{E0F896BF-E8D9-2145-B631-F874C101A436}" srcOrd="2" destOrd="0" presId="urn:microsoft.com/office/officeart/2005/8/layout/venn1"/>
    <dgm:cxn modelId="{6E4E2A54-B51B-294F-92EB-F5AAD1B4E6AB}" type="presParOf" srcId="{ABB0EE10-8504-404A-8824-5F22425D91BF}" destId="{524DE1D1-1650-674C-AA9B-4DB5A8E1AD84}" srcOrd="3" destOrd="0" presId="urn:microsoft.com/office/officeart/2005/8/layout/venn1"/>
    <dgm:cxn modelId="{82B78D41-C9B5-2C40-A007-42681C424C10}" type="presParOf" srcId="{ABB0EE10-8504-404A-8824-5F22425D91BF}" destId="{DDAD003A-79BB-F54B-8024-DA7A6A25F4EE}" srcOrd="4" destOrd="0" presId="urn:microsoft.com/office/officeart/2005/8/layout/venn1"/>
    <dgm:cxn modelId="{818D8293-6F93-0A41-B392-886599CDA3DD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rPr>
            <a:t>Pictorial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BCD3312A-F231-7542-B9EA-BF2074BF41DB}" type="presOf" srcId="{E47640B8-E388-6141-8043-F310278C03B2}" destId="{E0F896BF-E8D9-2145-B631-F874C101A436}" srcOrd="0" destOrd="0" presId="urn:microsoft.com/office/officeart/2005/8/layout/venn1"/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FDA3CE65-B65F-6B47-BC31-24C11E75A7A1}" type="presOf" srcId="{865D233C-903B-9F4C-9226-AC6433E046AF}" destId="{337EDADF-F20D-C040-81EA-8B0554C72AC2}" srcOrd="1" destOrd="0" presId="urn:microsoft.com/office/officeart/2005/8/layout/venn1"/>
    <dgm:cxn modelId="{9429C596-5938-B640-8987-A241B5AB4A10}" type="presOf" srcId="{865D233C-903B-9F4C-9226-AC6433E046AF}" destId="{DDAD003A-79BB-F54B-8024-DA7A6A25F4EE}" srcOrd="0" destOrd="0" presId="urn:microsoft.com/office/officeart/2005/8/layout/venn1"/>
    <dgm:cxn modelId="{B41F079F-0FFE-D548-B045-9824CC8C760E}" type="presOf" srcId="{2EC81A35-8D57-124B-ABCE-2ABCF936B667}" destId="{93E056BD-4766-394C-A4DC-5E4C2451228E}" srcOrd="0" destOrd="0" presId="urn:microsoft.com/office/officeart/2005/8/layout/venn1"/>
    <dgm:cxn modelId="{304597B2-8DE7-9D47-AFBE-CD1672B2E916}" type="presOf" srcId="{E47640B8-E388-6141-8043-F310278C03B2}" destId="{524DE1D1-1650-674C-AA9B-4DB5A8E1AD84}" srcOrd="1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C9F8A5DE-78C0-374E-A895-76187DCD0D99}" type="presOf" srcId="{2EC81A35-8D57-124B-ABCE-2ABCF936B667}" destId="{9EC0FAFF-6CE3-7640-BE7A-52C4AF5538E2}" srcOrd="1" destOrd="0" presId="urn:microsoft.com/office/officeart/2005/8/layout/venn1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7467DFFE-6241-8244-91DF-5A08738C691F}" type="presOf" srcId="{C2DCDBC5-95E9-4F42-8754-6810EB41A3B6}" destId="{ABB0EE10-8504-404A-8824-5F22425D91BF}" srcOrd="0" destOrd="0" presId="urn:microsoft.com/office/officeart/2005/8/layout/venn1"/>
    <dgm:cxn modelId="{DC0B293C-5BE3-1F4B-B908-E2A8A265E1FA}" type="presParOf" srcId="{ABB0EE10-8504-404A-8824-5F22425D91BF}" destId="{93E056BD-4766-394C-A4DC-5E4C2451228E}" srcOrd="0" destOrd="0" presId="urn:microsoft.com/office/officeart/2005/8/layout/venn1"/>
    <dgm:cxn modelId="{4003E80E-8DD1-7841-BA63-707AE3E7DC98}" type="presParOf" srcId="{ABB0EE10-8504-404A-8824-5F22425D91BF}" destId="{9EC0FAFF-6CE3-7640-BE7A-52C4AF5538E2}" srcOrd="1" destOrd="0" presId="urn:microsoft.com/office/officeart/2005/8/layout/venn1"/>
    <dgm:cxn modelId="{7878769F-2B2A-BF4A-BD1D-8A97AFB45591}" type="presParOf" srcId="{ABB0EE10-8504-404A-8824-5F22425D91BF}" destId="{E0F896BF-E8D9-2145-B631-F874C101A436}" srcOrd="2" destOrd="0" presId="urn:microsoft.com/office/officeart/2005/8/layout/venn1"/>
    <dgm:cxn modelId="{0A788832-DA36-D944-ABC7-8566495CFDEC}" type="presParOf" srcId="{ABB0EE10-8504-404A-8824-5F22425D91BF}" destId="{524DE1D1-1650-674C-AA9B-4DB5A8E1AD84}" srcOrd="3" destOrd="0" presId="urn:microsoft.com/office/officeart/2005/8/layout/venn1"/>
    <dgm:cxn modelId="{7CCD2D93-0361-C04E-9431-3567F72B7D93}" type="presParOf" srcId="{ABB0EE10-8504-404A-8824-5F22425D91BF}" destId="{DDAD003A-79BB-F54B-8024-DA7A6A25F4EE}" srcOrd="4" destOrd="0" presId="urn:microsoft.com/office/officeart/2005/8/layout/venn1"/>
    <dgm:cxn modelId="{B0B6B778-2037-324C-9849-0F41E2BFA4EF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58F6FB-72A2-9440-87A1-4FEE0EDFE9E9}">
      <dsp:nvSpPr>
        <dsp:cNvPr id="0" name=""/>
        <dsp:cNvSpPr/>
      </dsp:nvSpPr>
      <dsp:spPr>
        <a:xfrm>
          <a:off x="3462649" y="396"/>
          <a:ext cx="1462052" cy="9503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rPr>
            <a:t>Listening</a:t>
          </a:r>
        </a:p>
      </dsp:txBody>
      <dsp:txXfrm>
        <a:off x="3509040" y="46787"/>
        <a:ext cx="1369270" cy="857552"/>
      </dsp:txXfrm>
    </dsp:sp>
    <dsp:sp modelId="{9B931B3C-7EED-AA4A-9A87-3CB4B3D07BC6}">
      <dsp:nvSpPr>
        <dsp:cNvPr id="0" name=""/>
        <dsp:cNvSpPr/>
      </dsp:nvSpPr>
      <dsp:spPr>
        <a:xfrm>
          <a:off x="3211585" y="649564"/>
          <a:ext cx="3142241" cy="3142241"/>
        </a:xfrm>
        <a:custGeom>
          <a:avLst/>
          <a:gdLst/>
          <a:ahLst/>
          <a:cxnLst/>
          <a:rect l="0" t="0" r="0" b="0"/>
          <a:pathLst>
            <a:path>
              <a:moveTo>
                <a:pt x="1728753" y="7927"/>
              </a:moveTo>
              <a:arcTo wR="1571120" hR="1571120" stAng="16545496" swAng="353066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DCDB8F-D6D8-F94B-970C-9459A3F2EC81}">
      <dsp:nvSpPr>
        <dsp:cNvPr id="0" name=""/>
        <dsp:cNvSpPr/>
      </dsp:nvSpPr>
      <dsp:spPr>
        <a:xfrm>
          <a:off x="5535292" y="1561066"/>
          <a:ext cx="1462052" cy="9503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rPr>
            <a:t>Speaking</a:t>
          </a:r>
        </a:p>
      </dsp:txBody>
      <dsp:txXfrm>
        <a:off x="5581683" y="1607457"/>
        <a:ext cx="1369270" cy="857552"/>
      </dsp:txXfrm>
    </dsp:sp>
    <dsp:sp modelId="{47184358-EFF9-5545-A3AB-C458BA12FE9D}">
      <dsp:nvSpPr>
        <dsp:cNvPr id="0" name=""/>
        <dsp:cNvSpPr/>
      </dsp:nvSpPr>
      <dsp:spPr>
        <a:xfrm>
          <a:off x="3206829" y="302002"/>
          <a:ext cx="3142241" cy="3142241"/>
        </a:xfrm>
        <a:custGeom>
          <a:avLst/>
          <a:gdLst/>
          <a:ahLst/>
          <a:cxnLst/>
          <a:rect l="0" t="0" r="0" b="0"/>
          <a:pathLst>
            <a:path>
              <a:moveTo>
                <a:pt x="3000226" y="2223866"/>
              </a:moveTo>
              <a:arcTo wR="1571120" hR="1571120" stAng="1472918" swAng="357078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43B656-71F0-8941-82FC-F9C5E723E605}">
      <dsp:nvSpPr>
        <dsp:cNvPr id="0" name=""/>
        <dsp:cNvSpPr/>
      </dsp:nvSpPr>
      <dsp:spPr>
        <a:xfrm>
          <a:off x="3462649" y="3142637"/>
          <a:ext cx="1462052" cy="9503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rPr>
            <a:t>Reading</a:t>
          </a:r>
        </a:p>
      </dsp:txBody>
      <dsp:txXfrm>
        <a:off x="3509040" y="3189028"/>
        <a:ext cx="1369270" cy="857552"/>
      </dsp:txXfrm>
    </dsp:sp>
    <dsp:sp modelId="{F231706D-F0A2-0249-AAB9-5AD2B3D3FB17}">
      <dsp:nvSpPr>
        <dsp:cNvPr id="0" name=""/>
        <dsp:cNvSpPr/>
      </dsp:nvSpPr>
      <dsp:spPr>
        <a:xfrm>
          <a:off x="2049488" y="303094"/>
          <a:ext cx="3142241" cy="3142241"/>
        </a:xfrm>
        <a:custGeom>
          <a:avLst/>
          <a:gdLst/>
          <a:ahLst/>
          <a:cxnLst/>
          <a:rect l="0" t="0" r="0" b="0"/>
          <a:pathLst>
            <a:path>
              <a:moveTo>
                <a:pt x="1397465" y="3132614"/>
              </a:moveTo>
              <a:arcTo wR="1571120" hR="1571120" stAng="5780749" swAng="354914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39C7BD-3560-4046-83B0-B276A0BDE029}">
      <dsp:nvSpPr>
        <dsp:cNvPr id="0" name=""/>
        <dsp:cNvSpPr/>
      </dsp:nvSpPr>
      <dsp:spPr>
        <a:xfrm>
          <a:off x="1400454" y="1561065"/>
          <a:ext cx="1462052" cy="9503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rPr>
            <a:t>Writing</a:t>
          </a:r>
        </a:p>
      </dsp:txBody>
      <dsp:txXfrm>
        <a:off x="1446845" y="1607456"/>
        <a:ext cx="1369270" cy="857552"/>
      </dsp:txXfrm>
    </dsp:sp>
    <dsp:sp modelId="{2F575F66-D63F-894E-87D3-5FB6B2BE89C2}">
      <dsp:nvSpPr>
        <dsp:cNvPr id="0" name=""/>
        <dsp:cNvSpPr/>
      </dsp:nvSpPr>
      <dsp:spPr>
        <a:xfrm>
          <a:off x="2044762" y="648503"/>
          <a:ext cx="3142241" cy="3142241"/>
        </a:xfrm>
        <a:custGeom>
          <a:avLst/>
          <a:gdLst/>
          <a:ahLst/>
          <a:cxnLst/>
          <a:rect l="0" t="0" r="0" b="0"/>
          <a:pathLst>
            <a:path>
              <a:moveTo>
                <a:pt x="151302" y="898411"/>
              </a:moveTo>
              <a:arcTo wR="1571120" hR="1571120" stAng="12321094" swAng="350890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2125678" y="0"/>
          <a:ext cx="4132624" cy="2266200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solidFill>
                <a:schemeClr val="bg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rPr>
            <a:t>Abstract</a:t>
          </a:r>
        </a:p>
      </dsp:txBody>
      <dsp:txXfrm>
        <a:off x="2676695" y="396585"/>
        <a:ext cx="3030591" cy="1019790"/>
      </dsp:txXfrm>
    </dsp:sp>
    <dsp:sp modelId="{E0F896BF-E8D9-2145-B631-F874C101A436}">
      <dsp:nvSpPr>
        <dsp:cNvPr id="0" name=""/>
        <dsp:cNvSpPr/>
      </dsp:nvSpPr>
      <dsp:spPr>
        <a:xfrm>
          <a:off x="3968531" y="1221853"/>
          <a:ext cx="3750429" cy="2438400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b="1" kern="1200" dirty="0">
              <a:solidFill>
                <a:schemeClr val="bg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rPr>
            <a:t>Pictorial</a:t>
          </a:r>
        </a:p>
      </dsp:txBody>
      <dsp:txXfrm>
        <a:off x="5115538" y="1851773"/>
        <a:ext cx="2250257" cy="1341120"/>
      </dsp:txXfrm>
    </dsp:sp>
    <dsp:sp modelId="{DDAD003A-79BB-F54B-8024-DA7A6A25F4EE}">
      <dsp:nvSpPr>
        <dsp:cNvPr id="0" name=""/>
        <dsp:cNvSpPr/>
      </dsp:nvSpPr>
      <dsp:spPr>
        <a:xfrm>
          <a:off x="760020" y="1353137"/>
          <a:ext cx="3750429" cy="2320625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b="1" kern="1200" dirty="0">
              <a:solidFill>
                <a:schemeClr val="bg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rPr>
            <a:t>Concrete</a:t>
          </a:r>
        </a:p>
      </dsp:txBody>
      <dsp:txXfrm>
        <a:off x="1113185" y="1952632"/>
        <a:ext cx="2250257" cy="12763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692987" y="0"/>
          <a:ext cx="1904629" cy="1044438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bg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rPr>
            <a:t>Abstract</a:t>
          </a:r>
        </a:p>
      </dsp:txBody>
      <dsp:txXfrm>
        <a:off x="946938" y="182776"/>
        <a:ext cx="1396728" cy="469997"/>
      </dsp:txXfrm>
    </dsp:sp>
    <dsp:sp modelId="{E0F896BF-E8D9-2145-B631-F874C101A436}">
      <dsp:nvSpPr>
        <dsp:cNvPr id="0" name=""/>
        <dsp:cNvSpPr/>
      </dsp:nvSpPr>
      <dsp:spPr>
        <a:xfrm>
          <a:off x="1542315" y="563123"/>
          <a:ext cx="1728484" cy="1123801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rPr>
            <a:t>Pictorial</a:t>
          </a:r>
        </a:p>
      </dsp:txBody>
      <dsp:txXfrm>
        <a:off x="2070943" y="853438"/>
        <a:ext cx="1037090" cy="618090"/>
      </dsp:txXfrm>
    </dsp:sp>
    <dsp:sp modelId="{DDAD003A-79BB-F54B-8024-DA7A6A25F4EE}">
      <dsp:nvSpPr>
        <dsp:cNvPr id="0" name=""/>
        <dsp:cNvSpPr/>
      </dsp:nvSpPr>
      <dsp:spPr>
        <a:xfrm>
          <a:off x="63587" y="623629"/>
          <a:ext cx="1728484" cy="1069521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bg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rPr>
            <a:t>Concrete</a:t>
          </a:r>
        </a:p>
      </dsp:txBody>
      <dsp:txXfrm>
        <a:off x="226353" y="899922"/>
        <a:ext cx="1037090" cy="5882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692987" y="0"/>
          <a:ext cx="1904629" cy="1044438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bg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rPr>
            <a:t>Abstract</a:t>
          </a:r>
        </a:p>
      </dsp:txBody>
      <dsp:txXfrm>
        <a:off x="946938" y="182776"/>
        <a:ext cx="1396728" cy="469997"/>
      </dsp:txXfrm>
    </dsp:sp>
    <dsp:sp modelId="{E0F896BF-E8D9-2145-B631-F874C101A436}">
      <dsp:nvSpPr>
        <dsp:cNvPr id="0" name=""/>
        <dsp:cNvSpPr/>
      </dsp:nvSpPr>
      <dsp:spPr>
        <a:xfrm>
          <a:off x="1542315" y="563123"/>
          <a:ext cx="1728484" cy="1123801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rPr>
            <a:t>Pictorial</a:t>
          </a:r>
        </a:p>
      </dsp:txBody>
      <dsp:txXfrm>
        <a:off x="2070943" y="853438"/>
        <a:ext cx="1037090" cy="618090"/>
      </dsp:txXfrm>
    </dsp:sp>
    <dsp:sp modelId="{DDAD003A-79BB-F54B-8024-DA7A6A25F4EE}">
      <dsp:nvSpPr>
        <dsp:cNvPr id="0" name=""/>
        <dsp:cNvSpPr/>
      </dsp:nvSpPr>
      <dsp:spPr>
        <a:xfrm>
          <a:off x="63587" y="623629"/>
          <a:ext cx="1728484" cy="1069521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bg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rPr>
            <a:t>Concrete</a:t>
          </a:r>
        </a:p>
      </dsp:txBody>
      <dsp:txXfrm>
        <a:off x="226353" y="899922"/>
        <a:ext cx="1037090" cy="58823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692987" y="0"/>
          <a:ext cx="1904629" cy="1044438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bg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rPr>
            <a:t>Abstract</a:t>
          </a:r>
        </a:p>
      </dsp:txBody>
      <dsp:txXfrm>
        <a:off x="946938" y="182776"/>
        <a:ext cx="1396728" cy="469997"/>
      </dsp:txXfrm>
    </dsp:sp>
    <dsp:sp modelId="{E0F896BF-E8D9-2145-B631-F874C101A436}">
      <dsp:nvSpPr>
        <dsp:cNvPr id="0" name=""/>
        <dsp:cNvSpPr/>
      </dsp:nvSpPr>
      <dsp:spPr>
        <a:xfrm>
          <a:off x="1542315" y="563123"/>
          <a:ext cx="1728484" cy="1123801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rPr>
            <a:t>Pictorial</a:t>
          </a:r>
        </a:p>
      </dsp:txBody>
      <dsp:txXfrm>
        <a:off x="2070943" y="853438"/>
        <a:ext cx="1037090" cy="618090"/>
      </dsp:txXfrm>
    </dsp:sp>
    <dsp:sp modelId="{DDAD003A-79BB-F54B-8024-DA7A6A25F4EE}">
      <dsp:nvSpPr>
        <dsp:cNvPr id="0" name=""/>
        <dsp:cNvSpPr/>
      </dsp:nvSpPr>
      <dsp:spPr>
        <a:xfrm>
          <a:off x="63587" y="623629"/>
          <a:ext cx="1728484" cy="1069521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bg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rPr>
            <a:t>Concrete</a:t>
          </a:r>
        </a:p>
      </dsp:txBody>
      <dsp:txXfrm>
        <a:off x="226353" y="899922"/>
        <a:ext cx="1037090" cy="58823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692987" y="0"/>
          <a:ext cx="1904629" cy="1044438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bg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rPr>
            <a:t>Abstract</a:t>
          </a:r>
        </a:p>
      </dsp:txBody>
      <dsp:txXfrm>
        <a:off x="946938" y="182776"/>
        <a:ext cx="1396728" cy="469997"/>
      </dsp:txXfrm>
    </dsp:sp>
    <dsp:sp modelId="{E0F896BF-E8D9-2145-B631-F874C101A436}">
      <dsp:nvSpPr>
        <dsp:cNvPr id="0" name=""/>
        <dsp:cNvSpPr/>
      </dsp:nvSpPr>
      <dsp:spPr>
        <a:xfrm>
          <a:off x="1542315" y="563123"/>
          <a:ext cx="1728484" cy="1123801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rPr>
            <a:t>Pictorial</a:t>
          </a:r>
        </a:p>
      </dsp:txBody>
      <dsp:txXfrm>
        <a:off x="2070943" y="853438"/>
        <a:ext cx="1037090" cy="618090"/>
      </dsp:txXfrm>
    </dsp:sp>
    <dsp:sp modelId="{DDAD003A-79BB-F54B-8024-DA7A6A25F4EE}">
      <dsp:nvSpPr>
        <dsp:cNvPr id="0" name=""/>
        <dsp:cNvSpPr/>
      </dsp:nvSpPr>
      <dsp:spPr>
        <a:xfrm>
          <a:off x="63587" y="623629"/>
          <a:ext cx="1728484" cy="1069521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bg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rPr>
            <a:t>Concrete</a:t>
          </a:r>
        </a:p>
      </dsp:txBody>
      <dsp:txXfrm>
        <a:off x="226353" y="899922"/>
        <a:ext cx="1037090" cy="58823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692987" y="0"/>
          <a:ext cx="1904629" cy="1044438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bg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rPr>
            <a:t>Abstract</a:t>
          </a:r>
        </a:p>
      </dsp:txBody>
      <dsp:txXfrm>
        <a:off x="946938" y="182776"/>
        <a:ext cx="1396728" cy="469997"/>
      </dsp:txXfrm>
    </dsp:sp>
    <dsp:sp modelId="{E0F896BF-E8D9-2145-B631-F874C101A436}">
      <dsp:nvSpPr>
        <dsp:cNvPr id="0" name=""/>
        <dsp:cNvSpPr/>
      </dsp:nvSpPr>
      <dsp:spPr>
        <a:xfrm>
          <a:off x="1542315" y="563123"/>
          <a:ext cx="1728484" cy="1123801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rPr>
            <a:t>Pictorial</a:t>
          </a:r>
        </a:p>
      </dsp:txBody>
      <dsp:txXfrm>
        <a:off x="2070943" y="853438"/>
        <a:ext cx="1037090" cy="618090"/>
      </dsp:txXfrm>
    </dsp:sp>
    <dsp:sp modelId="{DDAD003A-79BB-F54B-8024-DA7A6A25F4EE}">
      <dsp:nvSpPr>
        <dsp:cNvPr id="0" name=""/>
        <dsp:cNvSpPr/>
      </dsp:nvSpPr>
      <dsp:spPr>
        <a:xfrm>
          <a:off x="63587" y="623629"/>
          <a:ext cx="1728484" cy="1069521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bg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rPr>
            <a:t>Concrete</a:t>
          </a:r>
        </a:p>
      </dsp:txBody>
      <dsp:txXfrm>
        <a:off x="226353" y="899922"/>
        <a:ext cx="1037090" cy="5882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224BDA-D6BF-4386-9525-DF906CDAA658}" type="datetimeFigureOut">
              <a:rPr lang="en-US" smtClean="0"/>
              <a:t>10/29/21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948857-A4E2-47A3-BE24-C42D3BE24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212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B8A71-C697-4FEB-8778-C5F523E41333}" type="datetimeFigureOut">
              <a:rPr lang="en-US" smtClean="0"/>
              <a:t>10/29/21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C28B76-325F-4EB6-B770-D7CFC87B8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5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5ED7-64AB-4B50-B88C-D9DEB4E392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5585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4996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54210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89979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7166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88038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16802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46988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60606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28389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explicit instruction, we’ll rely on the model of explicit instruction from the National Center on Intensive Intervention. This model is a meaningful combination of modeling, practice, and supports.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b="1"/>
              <a:t>TIER: </a:t>
            </a:r>
            <a:r>
              <a:rPr lang="en-US"/>
              <a:t>Introduction: Data-Based Individualization Within MTSS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F962-AC2E-1E44-B456-FD17A057D886}" type="slidenum">
              <a:rPr lang="en-US" smtClean="0"/>
              <a:t>38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2020 The University of Texas System/Texas Education Agency. Licensed under CC-BY-ND-NC 4.0 International.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634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5ED7-64AB-4B50-B88C-D9DEB4E3920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3818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talk about Modeling. Modeling is a dialogue between the teacher and students. In Modeling, a teacher introduces or review mathematical content.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b="1"/>
              <a:t>TIER: </a:t>
            </a:r>
            <a:r>
              <a:rPr lang="en-US"/>
              <a:t>Introduction: Data-Based Individualization Within MTSS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F962-AC2E-1E44-B456-FD17A057D886}" type="slidenum">
              <a:rPr lang="en-US" smtClean="0"/>
              <a:t>39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2020 The University of Texas System/Texas Education Agency. Licensed under CC-BY-ND-NC 4.0 International.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0261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talk about Modeling. Modeling is a dialogue between the teacher and students. In Modeling, a teacher introduces or review mathematical content.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b="1"/>
              <a:t>TIER: </a:t>
            </a:r>
            <a:r>
              <a:rPr lang="en-US"/>
              <a:t>Introduction: Data-Based Individualization Within MTSS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F962-AC2E-1E44-B456-FD17A057D886}" type="slidenum">
              <a:rPr lang="en-US" smtClean="0"/>
              <a:t>40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2020 The University of Texas System/Texas Education Agency. Licensed under CC-BY-ND-NC 4.0 International.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927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talk about Modeling. Modeling is a dialogue between the teacher and students. In Modeling, a teacher introduces or review mathematical content.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b="1"/>
              <a:t>TIER: </a:t>
            </a:r>
            <a:r>
              <a:rPr lang="en-US"/>
              <a:t>Introduction: Data-Based Individualization Within MTSS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F962-AC2E-1E44-B456-FD17A057D886}" type="slidenum">
              <a:rPr lang="en-US" smtClean="0"/>
              <a:t>47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2020 The University of Texas System/Texas Education Agency. Licensed under CC-BY-ND-NC 4.0 International.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5553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talk about Modeling. Modeling is a dialogue between the teacher and students. In Modeling, a teacher introduces or review mathematical content.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b="1"/>
              <a:t>TIER: </a:t>
            </a:r>
            <a:r>
              <a:rPr lang="en-US"/>
              <a:t>Introduction: Data-Based Individualization Within MTSS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F962-AC2E-1E44-B456-FD17A057D886}" type="slidenum">
              <a:rPr lang="en-US" smtClean="0"/>
              <a:t>48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2020 The University of Texas System/Texas Education Agency. Licensed under CC-BY-ND-NC 4.0 International.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661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talk about Modeling. Modeling is a dialogue between the teacher and students. In Modeling, a teacher introduces or review mathematical content.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b="1"/>
              <a:t>TIER: </a:t>
            </a:r>
            <a:r>
              <a:rPr lang="en-US"/>
              <a:t>Introduction: Data-Based Individualization Within MTSS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F962-AC2E-1E44-B456-FD17A057D886}" type="slidenum">
              <a:rPr lang="en-US" smtClean="0"/>
              <a:t>49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2020 The University of Texas System/Texas Education Agency. Licensed under CC-BY-ND-NC 4.0 International.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5100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talk about Modeling. Modeling is a dialogue between the teacher and students. In Modeling, a teacher introduces or review mathematical content.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b="1"/>
              <a:t>TIER: </a:t>
            </a:r>
            <a:r>
              <a:rPr lang="en-US"/>
              <a:t>Introduction: Data-Based Individualization Within MTSS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F962-AC2E-1E44-B456-FD17A057D886}" type="slidenum">
              <a:rPr lang="en-US" smtClean="0"/>
              <a:t>50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2020 The University of Texas System/Texas Education Agency. Licensed under CC-BY-ND-NC 4.0 International.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9264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talk about Modeling. Modeling is a dialogue between the teacher and students. In Modeling, a teacher introduces or review mathematical content.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b="1"/>
              <a:t>TIER: </a:t>
            </a:r>
            <a:r>
              <a:rPr lang="en-US"/>
              <a:t>Introduction: Data-Based Individualization Within MTSS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F962-AC2E-1E44-B456-FD17A057D886}" type="slidenum">
              <a:rPr lang="en-US" smtClean="0"/>
              <a:t>51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2020 The University of Texas System/Texas Education Agency. Licensed under CC-BY-ND-NC 4.0 International.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2711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talk about Modeling. Modeling is a dialogue between the teacher and students. In Modeling, a teacher introduces or review mathematical content.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b="1"/>
              <a:t>TIER: </a:t>
            </a:r>
            <a:r>
              <a:rPr lang="en-US"/>
              <a:t>Introduction: Data-Based Individualization Within MTSS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F962-AC2E-1E44-B456-FD17A057D886}" type="slidenum">
              <a:rPr lang="en-US" smtClean="0"/>
              <a:t>52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2020 The University of Texas System/Texas Education Agency. Licensed under CC-BY-ND-NC 4.0 International.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1530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talk about Modeling. Modeling is a dialogue between the teacher and students. In Modeling, a teacher introduces or review mathematical content.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b="1"/>
              <a:t>TIER: </a:t>
            </a:r>
            <a:r>
              <a:rPr lang="en-US"/>
              <a:t>Introduction: Data-Based Individualization Within MTSS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F962-AC2E-1E44-B456-FD17A057D886}" type="slidenum">
              <a:rPr lang="en-US" smtClean="0"/>
              <a:t>53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2020 The University of Texas System/Texas Education Agency. Licensed under CC-BY-ND-NC 4.0 International.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3535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talk about Modeling. Modeling is a dialogue between the teacher and students. In Modeling, a teacher introduces or review mathematical content.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b="1"/>
              <a:t>TIER: </a:t>
            </a:r>
            <a:r>
              <a:rPr lang="en-US"/>
              <a:t>Introduction: Data-Based Individualization Within MTSS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F962-AC2E-1E44-B456-FD17A057D886}" type="slidenum">
              <a:rPr lang="en-US" smtClean="0"/>
              <a:t>54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2020 The University of Texas System/Texas Education Agency. Licensed under CC-BY-ND-NC 4.0 International.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018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C28B76-325F-4EB6-B770-D7CFC87B802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042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talk about Modeling. Modeling is a dialogue between the teacher and students. In Modeling, a teacher introduces or review mathematical content.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b="1"/>
              <a:t>TIER: </a:t>
            </a:r>
            <a:r>
              <a:rPr lang="en-US"/>
              <a:t>Introduction: Data-Based Individualization Within MTSS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F962-AC2E-1E44-B456-FD17A057D886}" type="slidenum">
              <a:rPr lang="en-US" smtClean="0"/>
              <a:t>55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2020 The University of Texas System/Texas Education Agency. Licensed under CC-BY-ND-NC 4.0 International.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2997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talk about Modeling. Modeling is a dialogue between the teacher and students. In Modeling, a teacher introduces or review mathematical content.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b="1"/>
              <a:t>TIER: </a:t>
            </a:r>
            <a:r>
              <a:rPr lang="en-US"/>
              <a:t>Introduction: Data-Based Individualization Within MTSS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F962-AC2E-1E44-B456-FD17A057D886}" type="slidenum">
              <a:rPr lang="en-US" smtClean="0"/>
              <a:t>56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2020 The University of Texas System/Texas Education Agency. Licensed under CC-BY-ND-NC 4.0 International.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2280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talk about Modeling. Modeling is a dialogue between the teacher and students. In Modeling, a teacher introduces or review mathematical content.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b="1"/>
              <a:t>TIER: </a:t>
            </a:r>
            <a:r>
              <a:rPr lang="en-US"/>
              <a:t>Introduction: Data-Based Individualization Within MTSS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F962-AC2E-1E44-B456-FD17A057D886}" type="slidenum">
              <a:rPr lang="en-US" smtClean="0"/>
              <a:t>57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2020 The University of Texas System/Texas Education Agency. Licensed under CC-BY-ND-NC 4.0 International.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5702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talk about Modeling. Modeling is a dialogue between the teacher and students. In Modeling, a teacher introduces or review mathematical content.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b="1"/>
              <a:t>TIER: </a:t>
            </a:r>
            <a:r>
              <a:rPr lang="en-US"/>
              <a:t>Introduction: Data-Based Individualization Within MTSS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F962-AC2E-1E44-B456-FD17A057D886}" type="slidenum">
              <a:rPr lang="en-US" smtClean="0"/>
              <a:t>58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2020 The University of Texas System/Texas Education Agency. Licensed under CC-BY-ND-NC 4.0 International.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4452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talk about Modeling. Modeling is a dialogue between the teacher and students. In Modeling, a teacher introduces or review mathematical content.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b="1"/>
              <a:t>TIER: </a:t>
            </a:r>
            <a:r>
              <a:rPr lang="en-US"/>
              <a:t>Introduction: Data-Based Individualization Within MTSS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F962-AC2E-1E44-B456-FD17A057D886}" type="slidenum">
              <a:rPr lang="en-US" smtClean="0"/>
              <a:t>59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2020 The University of Texas System/Texas Education Agency. Licensed under CC-BY-ND-NC 4.0 International.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5047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talk about Modeling. Modeling is a dialogue between the teacher and students. In Modeling, a teacher introduces or review mathematical content.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b="1"/>
              <a:t>TIER: </a:t>
            </a:r>
            <a:r>
              <a:rPr lang="en-US"/>
              <a:t>Introduction: Data-Based Individualization Within MTSS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F962-AC2E-1E44-B456-FD17A057D886}" type="slidenum">
              <a:rPr lang="en-US" smtClean="0"/>
              <a:t>60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2020 The University of Texas System/Texas Education Agency. Licensed under CC-BY-ND-NC 4.0 International.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7278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talk about Modeling. Modeling is a dialogue between the teacher and students. In Modeling, a teacher introduces or review mathematical content.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b="1"/>
              <a:t>TIER: </a:t>
            </a:r>
            <a:r>
              <a:rPr lang="en-US"/>
              <a:t>Introduction: Data-Based Individualization Within MTSS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F962-AC2E-1E44-B456-FD17A057D886}" type="slidenum">
              <a:rPr lang="en-US" smtClean="0"/>
              <a:t>61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2020 The University of Texas System/Texas Education Agency. Licensed under CC-BY-ND-NC 4.0 International.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6361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talk about Modeling. Modeling is a dialogue between the teacher and students. In Modeling, a teacher introduces or review mathematical content.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b="1"/>
              <a:t>TIER: </a:t>
            </a:r>
            <a:r>
              <a:rPr lang="en-US"/>
              <a:t>Introduction: Data-Based Individualization Within MTSS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F962-AC2E-1E44-B456-FD17A057D886}" type="slidenum">
              <a:rPr lang="en-US" smtClean="0"/>
              <a:t>62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2020 The University of Texas System/Texas Education Agency. Licensed under CC-BY-ND-NC 4.0 International.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6891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explicit instruction, we’ll rely on the model of explicit instruction from the National Center on Intensive Intervention. This model is a meaningful combination of modeling, practice, and supports.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b="1"/>
              <a:t>TIER: </a:t>
            </a:r>
            <a:r>
              <a:rPr lang="en-US"/>
              <a:t>Introduction: Data-Based Individualization Within MTSS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F962-AC2E-1E44-B456-FD17A057D886}" type="slidenum">
              <a:rPr lang="en-US" smtClean="0"/>
              <a:t>65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2020 The University of Texas System/Texas Education Agency. Licensed under CC-BY-ND-NC 4.0 International.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0358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8B616-07E6-0148-BF87-30EC47C44EC4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94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84802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C28B76-325F-4EB6-B770-D7CFC87B8021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9381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AA185-45A6-BF42-9CB0-53D71B895AEC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21809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D87C-EFF4-B147-A5A0-CA2DCA7F5BB1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6906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D87C-EFF4-B147-A5A0-CA2DCA7F5BB1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20887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D87C-EFF4-B147-A5A0-CA2DCA7F5BB1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36302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D87C-EFF4-B147-A5A0-CA2DCA7F5BB1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18098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D87C-EFF4-B147-A5A0-CA2DCA7F5BB1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2139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D87C-EFF4-B147-A5A0-CA2DCA7F5BB1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477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let’s talk about fluency.</a:t>
            </a:r>
          </a:p>
          <a:p>
            <a:endParaRPr lang="en-US" dirty="0"/>
          </a:p>
          <a:p>
            <a:r>
              <a:rPr lang="en-US" dirty="0"/>
              <a:t>Our conversation related to fluency will focus on addition, subtraction, multiplication, and division.</a:t>
            </a:r>
          </a:p>
          <a:p>
            <a:r>
              <a:rPr lang="en-US" dirty="0"/>
              <a:t>Fluency is doing mathematics easily and accurately. Note, we are not strictly talking about memorization when we talk about fluency.</a:t>
            </a:r>
          </a:p>
          <a:p>
            <a:endParaRPr lang="en-US" dirty="0"/>
          </a:p>
          <a:p>
            <a:r>
              <a:rPr lang="en-US" dirty="0"/>
              <a:t>Fluency in mathematics makes mathematics easier.</a:t>
            </a:r>
          </a:p>
          <a:p>
            <a:r>
              <a:rPr lang="en-US" dirty="0"/>
              <a:t>Fluency provides less stress on working memory.</a:t>
            </a:r>
          </a:p>
          <a:p>
            <a:r>
              <a:rPr lang="en-US" dirty="0"/>
              <a:t>Fluency helps students build confidence with mathematics.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b="1"/>
              <a:t>TIER: </a:t>
            </a:r>
            <a:r>
              <a:rPr lang="en-US"/>
              <a:t>Introduction: Data-Based Individualization Within MTSS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F962-AC2E-1E44-B456-FD17A057D886}" type="slidenum">
              <a:rPr lang="en-US" smtClean="0"/>
              <a:t>128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2020 The University of Texas System/Texas Education Agency. Licensed under CC-BY-ND-NC 4.0 International.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61816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fluency, it’s important to emphasize both conceptual learning and procedural learning.</a:t>
            </a:r>
          </a:p>
          <a:p>
            <a:r>
              <a:rPr lang="en-US" dirty="0"/>
              <a:t>Fluency is not strictly procedural!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b="1"/>
              <a:t>TIER: </a:t>
            </a:r>
            <a:r>
              <a:rPr lang="en-US"/>
              <a:t>Introduction: Data-Based Individualization Within MTSS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F962-AC2E-1E44-B456-FD17A057D886}" type="slidenum">
              <a:rPr lang="en-US" smtClean="0"/>
              <a:t>129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2020 The University of Texas System/Texas Education Agency. Licensed under CC-BY-ND-NC 4.0 International.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072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35315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131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405803957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132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22583593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F1DB5E-8EB0-4E97-AFC3-B093D86A1CBE}" type="slidenum">
              <a:rPr lang="ru-RU" smtClean="0">
                <a:solidFill>
                  <a:prstClr val="black"/>
                </a:solidFill>
              </a:rPr>
              <a:pPr eaLnBrk="1" hangingPunct="1"/>
              <a:t>137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57920565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F1DB5E-8EB0-4E97-AFC3-B093D86A1CBE}" type="slidenum">
              <a:rPr lang="ru-RU" smtClean="0">
                <a:solidFill>
                  <a:prstClr val="black"/>
                </a:solidFill>
              </a:rPr>
              <a:pPr eaLnBrk="1" hangingPunct="1"/>
              <a:t>138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61846028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143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39877156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144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87489531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145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9639794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F1DB5E-8EB0-4E97-AFC3-B093D86A1CBE}" type="slidenum">
              <a:rPr lang="ru-RU" smtClean="0">
                <a:solidFill>
                  <a:prstClr val="black"/>
                </a:solidFill>
              </a:rPr>
              <a:pPr eaLnBrk="1" hangingPunct="1"/>
              <a:t>150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49802536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F1DB5E-8EB0-4E97-AFC3-B093D86A1CBE}" type="slidenum">
              <a:rPr lang="ru-RU" smtClean="0">
                <a:solidFill>
                  <a:prstClr val="black"/>
                </a:solidFill>
              </a:rPr>
              <a:pPr eaLnBrk="1" hangingPunct="1"/>
              <a:t>151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83829001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Students should develop fluency with math facts. Math facts include:</a:t>
            </a:r>
          </a:p>
          <a:p>
            <a:r>
              <a:rPr lang="en-US" dirty="0"/>
              <a:t>In addition, math facts have single-digit addends.</a:t>
            </a:r>
          </a:p>
          <a:p>
            <a:endParaRPr lang="en-US" dirty="0"/>
          </a:p>
          <a:p>
            <a:r>
              <a:rPr lang="en-US" i="1" dirty="0"/>
              <a:t>Click</a:t>
            </a:r>
            <a:r>
              <a:rPr lang="en-US" i="0" dirty="0"/>
              <a:t>.</a:t>
            </a:r>
          </a:p>
          <a:p>
            <a:endParaRPr lang="en-US" i="0" dirty="0"/>
          </a:p>
          <a:p>
            <a:r>
              <a:rPr lang="en-US" i="0" dirty="0"/>
              <a:t>Like 5 plus 8. What’s another addition fact?</a:t>
            </a:r>
          </a:p>
          <a:p>
            <a:endParaRPr lang="en-US" i="0" dirty="0"/>
          </a:p>
          <a:p>
            <a:r>
              <a:rPr lang="en-US" i="0" dirty="0"/>
              <a:t>In subtraction, math facts have a single-digit subtrahend subtracted from a single- or double-digit minuend.</a:t>
            </a:r>
          </a:p>
          <a:p>
            <a:endParaRPr lang="en-US" i="0" dirty="0"/>
          </a:p>
          <a:p>
            <a:r>
              <a:rPr lang="en-US" i="1" dirty="0"/>
              <a:t>Click</a:t>
            </a:r>
            <a:r>
              <a:rPr lang="en-US" i="0" dirty="0"/>
              <a:t>.</a:t>
            </a:r>
          </a:p>
          <a:p>
            <a:endParaRPr lang="en-US" i="0" dirty="0"/>
          </a:p>
          <a:p>
            <a:r>
              <a:rPr lang="en-US" i="0" dirty="0"/>
              <a:t>Like 9 minus 4. What’s another subtraction fact?</a:t>
            </a:r>
          </a:p>
          <a:p>
            <a:endParaRPr lang="en-US" i="0" dirty="0"/>
          </a:p>
          <a:p>
            <a:r>
              <a:rPr lang="en-US" i="0" dirty="0"/>
              <a:t>In multiplication, math facts have single-digit factors.</a:t>
            </a:r>
          </a:p>
          <a:p>
            <a:endParaRPr lang="en-US" i="1" dirty="0"/>
          </a:p>
          <a:p>
            <a:r>
              <a:rPr lang="en-US" i="1" dirty="0"/>
              <a:t>Click</a:t>
            </a:r>
            <a:r>
              <a:rPr lang="en-US" i="0" dirty="0"/>
              <a:t>.</a:t>
            </a:r>
          </a:p>
          <a:p>
            <a:endParaRPr lang="en-US" i="0" dirty="0"/>
          </a:p>
          <a:p>
            <a:r>
              <a:rPr lang="en-US" i="0" dirty="0"/>
              <a:t>Like 6 times 7. What’s another multiplication fact?</a:t>
            </a:r>
          </a:p>
          <a:p>
            <a:endParaRPr lang="en-US" i="0" dirty="0"/>
          </a:p>
          <a:p>
            <a:r>
              <a:rPr lang="en-US" i="0" dirty="0"/>
              <a:t>And in division, math facts have a single-digit divisor with a single-or double-digit dividend. </a:t>
            </a:r>
          </a:p>
          <a:p>
            <a:endParaRPr lang="en-US" i="0" dirty="0"/>
          </a:p>
          <a:p>
            <a:r>
              <a:rPr lang="en-US" i="1" dirty="0"/>
              <a:t>Click</a:t>
            </a:r>
            <a:r>
              <a:rPr lang="en-US" i="0" dirty="0"/>
              <a:t>.</a:t>
            </a:r>
          </a:p>
          <a:p>
            <a:endParaRPr lang="en-US" i="0" dirty="0"/>
          </a:p>
          <a:p>
            <a:r>
              <a:rPr lang="en-US" i="0" dirty="0"/>
              <a:t>56 divided by 8. What’s another division fact?</a:t>
            </a:r>
          </a:p>
          <a:p>
            <a:endParaRPr lang="en-US" i="0" dirty="0"/>
          </a:p>
          <a:p>
            <a:endParaRPr lang="en-US" i="0" dirty="0"/>
          </a:p>
          <a:p>
            <a:endParaRPr lang="en-US" i="0" dirty="0"/>
          </a:p>
          <a:p>
            <a:endParaRPr lang="en-US" i="1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b="1"/>
              <a:t>TIER: </a:t>
            </a:r>
            <a:r>
              <a:rPr lang="en-US"/>
              <a:t>Introduction: Data-Based Individualization Within MTSS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F962-AC2E-1E44-B456-FD17A057D886}" type="slidenum">
              <a:rPr lang="en-US" smtClean="0"/>
              <a:t>154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2020 The University of Texas System/Texas Education Agency. Licensed under CC-BY-ND-NC 4.0 International.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776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426423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review, the fourth evidence-based strategy you should include in your instructional platform is to build fluency.</a:t>
            </a:r>
          </a:p>
          <a:p>
            <a:endParaRPr lang="en-US" dirty="0"/>
          </a:p>
          <a:p>
            <a:r>
              <a:rPr lang="en-US" dirty="0"/>
              <a:t>Fluency is doing mathematics easily and accurately.</a:t>
            </a:r>
          </a:p>
          <a:p>
            <a:r>
              <a:rPr lang="en-US" dirty="0"/>
              <a:t>With fluency, it’s important to emphasize both conceptual learning and procedural learning.</a:t>
            </a:r>
          </a:p>
          <a:p>
            <a:r>
              <a:rPr lang="en-US" dirty="0"/>
              <a:t>Fluency is not strictly procedural!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b="1"/>
              <a:t>TIER: </a:t>
            </a:r>
            <a:r>
              <a:rPr lang="en-US"/>
              <a:t>Introduction: Data-Based Individualization Within MTSS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F962-AC2E-1E44-B456-FD17A057D886}" type="slidenum">
              <a:rPr lang="en-US" smtClean="0"/>
              <a:t>159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2020 The University of Texas System/Texas Education Agency. Licensed under CC-BY-ND-NC 4.0 International.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06428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b="1"/>
              <a:t>TIER: </a:t>
            </a:r>
            <a:r>
              <a:rPr lang="en-US"/>
              <a:t>Introduction: Data-Based Individualization Within MTSS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F962-AC2E-1E44-B456-FD17A057D886}" type="slidenum">
              <a:rPr lang="en-US" smtClean="0"/>
              <a:t>160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2020 The University of Texas System/Texas Education Agency. Licensed under CC-BY-ND-NC 4.0 International.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67247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b="1"/>
              <a:t>TIER: </a:t>
            </a:r>
            <a:r>
              <a:rPr lang="en-US"/>
              <a:t>Introduction: Data-Based Individualization Within MTSS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F962-AC2E-1E44-B456-FD17A057D886}" type="slidenum">
              <a:rPr lang="en-US" smtClean="0"/>
              <a:t>161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2020 The University of Texas System/Texas Education Agency. Licensed under CC-BY-ND-NC 4.0 International.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82846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b="1"/>
              <a:t>TIER: </a:t>
            </a:r>
            <a:r>
              <a:rPr lang="en-US"/>
              <a:t>Introduction: Data-Based Individualization Within MTSS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F962-AC2E-1E44-B456-FD17A057D886}" type="slidenum">
              <a:rPr lang="en-US" smtClean="0"/>
              <a:t>162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2020 The University of Texas System/Texas Education Agency. Licensed under CC-BY-ND-NC 4.0 International.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15104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review, the fourth evidence-based strategy you should include in your instructional platform is to build fluency.</a:t>
            </a:r>
          </a:p>
          <a:p>
            <a:endParaRPr lang="en-US" dirty="0"/>
          </a:p>
          <a:p>
            <a:r>
              <a:rPr lang="en-US" dirty="0"/>
              <a:t>Fluency is doing mathematics easily and accurately.</a:t>
            </a:r>
          </a:p>
          <a:p>
            <a:r>
              <a:rPr lang="en-US" dirty="0"/>
              <a:t>With fluency, it’s important to emphasize both conceptual learning and procedural learning.</a:t>
            </a:r>
          </a:p>
          <a:p>
            <a:r>
              <a:rPr lang="en-US" dirty="0"/>
              <a:t>Fluency is not strictly procedural!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b="1"/>
              <a:t>TIER: </a:t>
            </a:r>
            <a:r>
              <a:rPr lang="en-US"/>
              <a:t>Introduction: Data-Based Individualization Within MTSS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F962-AC2E-1E44-B456-FD17A057D886}" type="slidenum">
              <a:rPr lang="en-US" smtClean="0"/>
              <a:t>163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2020 The University of Texas System/Texas Education Agency. Licensed under CC-BY-ND-NC 4.0 International.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33199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5ED7-64AB-4B50-B88C-D9DEB4E3920F}" type="slidenum">
              <a:rPr lang="en-US" smtClean="0"/>
              <a:t>168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700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0474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9868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6140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575242" y="6520022"/>
            <a:ext cx="340158" cy="153888"/>
          </a:xfrm>
          <a:prstGeom prst="rect">
            <a:avLst/>
          </a:prstGeom>
        </p:spPr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32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3862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A3F8D-C5E3-9940-8911-D250427A0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AD53D-92E9-C347-B9C8-822C9A67E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58E8D-8668-714B-A8A1-8C3CDC8D93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E0C641-F93E-6F41-964B-B03DE58C3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7C10B-D44F-AF41-AC93-C61AD9A045BB}" type="datetimeFigureOut">
              <a:rPr lang="en-US" smtClean="0"/>
              <a:t>10/29/21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8C35C6-2414-A746-8F67-6AD000D7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11352" y="6520749"/>
            <a:ext cx="1785667" cy="1538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BBC3C8-672D-F14B-A492-44744ACE2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5242" y="6520022"/>
            <a:ext cx="340158" cy="153888"/>
          </a:xfrm>
          <a:prstGeom prst="rect">
            <a:avLst/>
          </a:prstGeom>
        </p:spPr>
        <p:txBody>
          <a:bodyPr/>
          <a:lstStyle/>
          <a:p>
            <a:fld id="{673633B0-2AE4-C447-9FBE-48C239E31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704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711352" y="6443805"/>
            <a:ext cx="1785667" cy="30777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Copyright 2018 Sarah R. Powell, Ph.D.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575242" y="6520022"/>
            <a:ext cx="340158" cy="153888"/>
          </a:xfrm>
          <a:prstGeom prst="rect">
            <a:avLst/>
          </a:prstGeom>
        </p:spPr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93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231" y="3962400"/>
            <a:ext cx="9137650" cy="2896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939484"/>
            <a:ext cx="8686800" cy="1353965"/>
          </a:xfrm>
        </p:spPr>
        <p:txBody>
          <a:bodyPr anchor="t" anchorCtr="0">
            <a:normAutofit/>
          </a:bodyPr>
          <a:lstStyle>
            <a:lvl1pPr algn="l">
              <a:defRPr sz="4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416280"/>
            <a:ext cx="8686800" cy="69494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4"/>
          </p:nvPr>
        </p:nvSpPr>
        <p:spPr>
          <a:xfrm>
            <a:off x="6978771" y="6479523"/>
            <a:ext cx="1936630" cy="1538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Copyright 2018 Sarah R. Powell, Ph.D.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34" y="4496619"/>
            <a:ext cx="4138682" cy="845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3055" y="4675708"/>
            <a:ext cx="3568974" cy="38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65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09739"/>
            <a:ext cx="8686800" cy="114300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3230890"/>
            <a:ext cx="8686800" cy="950976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75242" y="6520022"/>
            <a:ext cx="340158" cy="153888"/>
          </a:xfrm>
          <a:prstGeom prst="rect">
            <a:avLst/>
          </a:prstGeom>
        </p:spPr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525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75242" y="6520022"/>
            <a:ext cx="340158" cy="153888"/>
          </a:xfrm>
          <a:prstGeom prst="rect">
            <a:avLst/>
          </a:prstGeom>
        </p:spPr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280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36345"/>
            <a:ext cx="4270248" cy="463600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1236345"/>
            <a:ext cx="4270248" cy="463600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75242" y="6520022"/>
            <a:ext cx="340158" cy="153888"/>
          </a:xfrm>
          <a:prstGeom prst="rect">
            <a:avLst/>
          </a:prstGeom>
        </p:spPr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575242" y="6520022"/>
            <a:ext cx="340158" cy="153888"/>
          </a:xfrm>
          <a:prstGeom prst="rect">
            <a:avLst/>
          </a:prstGeom>
        </p:spPr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28600" y="1219202"/>
            <a:ext cx="8686800" cy="4632325"/>
          </a:xfrm>
        </p:spPr>
        <p:txBody>
          <a:bodyPr>
            <a:normAutofit/>
          </a:bodyPr>
          <a:lstStyle>
            <a:lvl1pPr marL="457200" indent="-457200">
              <a:defRPr sz="1800"/>
            </a:lvl1pPr>
            <a:lvl2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2pPr>
            <a:lvl3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3pPr>
            <a:lvl4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4pPr>
            <a:lvl5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212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19200"/>
            <a:ext cx="8686800" cy="1143000"/>
          </a:xfrm>
        </p:spPr>
        <p:txBody>
          <a:bodyPr anchor="b" anchorCtr="0"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711352" y="6443805"/>
            <a:ext cx="1785667" cy="30777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Copyright 2018 Sarah R. Powell, Ph.D.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575242" y="6520022"/>
            <a:ext cx="340158" cy="153888"/>
          </a:xfrm>
          <a:prstGeom prst="rect">
            <a:avLst/>
          </a:prstGeom>
        </p:spPr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28600" y="2357120"/>
            <a:ext cx="8686800" cy="29718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/>
            </a:lvl1pPr>
            <a:lvl2pPr marL="1588" indent="0">
              <a:lnSpc>
                <a:spcPct val="100000"/>
              </a:lnSpc>
              <a:spcBef>
                <a:spcPts val="0"/>
              </a:spcBef>
              <a:buNone/>
              <a:defRPr sz="2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1084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687526" y="2055813"/>
            <a:ext cx="8224699" cy="3852006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+mn-lt"/>
                <a:cs typeface="Franklin Gothic Book" pitchFamily="34" charset="0"/>
              </a:defRPr>
            </a:lvl1pPr>
            <a:lvl2pPr>
              <a:defRPr sz="1800">
                <a:solidFill>
                  <a:schemeClr val="tx2">
                    <a:lumMod val="75000"/>
                  </a:schemeClr>
                </a:solidFill>
                <a:latin typeface="+mn-lt"/>
                <a:cs typeface="Franklin Gothic Book" pitchFamily="34" charset="0"/>
              </a:defRPr>
            </a:lvl2pPr>
            <a:lvl3pPr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  <a:cs typeface="Franklin Gothic Book" pitchFamily="34" charset="0"/>
              </a:defRPr>
            </a:lvl3pPr>
            <a:lvl4pPr marL="915988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defRPr>
            </a:lvl4pPr>
            <a:lvl5pPr marL="1143000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defRPr>
            </a:lvl5pPr>
            <a:lvl6pPr marL="1377950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6pPr>
            <a:lvl7pPr marL="1597025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7pPr>
            <a:lvl8pPr marL="1830388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8pPr>
            <a:lvl9pPr marL="2057400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</a:t>
            </a:r>
          </a:p>
          <a:p>
            <a:pPr lvl="4"/>
            <a:r>
              <a:rPr lang="en-US" dirty="0"/>
              <a:t>Five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	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 bwMode="gray">
          <a:xfrm>
            <a:off x="8755131" y="6507316"/>
            <a:ext cx="157094" cy="153888"/>
          </a:xfrm>
          <a:prstGeom prst="rect">
            <a:avLst/>
          </a:prstGeom>
        </p:spPr>
        <p:txBody>
          <a:bodyPr wrap="none" anchor="b" anchorCtr="0"/>
          <a:lstStyle/>
          <a:p>
            <a:pPr algn="r"/>
            <a:fld id="{F3477EC8-074D-41C4-94AE-E9EA7CEEA348}" type="slidenum">
              <a:rPr>
                <a:solidFill>
                  <a:srgbClr val="FFFFFF">
                    <a:lumMod val="75000"/>
                  </a:srgbClr>
                </a:solidFill>
              </a:rPr>
              <a:pPr algn="r"/>
              <a:t>‹#›</a:t>
            </a:fld>
            <a:endParaRPr dirty="0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578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888" y="6178549"/>
            <a:ext cx="9137650" cy="680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315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45128"/>
            <a:ext cx="8686800" cy="4839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20063F8-1DA9-5F4C-88A8-8CD04F267F2B}"/>
              </a:ext>
            </a:extLst>
          </p:cNvPr>
          <p:cNvSpPr txBox="1">
            <a:spLocks/>
          </p:cNvSpPr>
          <p:nvPr userDrawn="1"/>
        </p:nvSpPr>
        <p:spPr>
          <a:xfrm>
            <a:off x="-779616" y="6675001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Klee Medium" panose="02020600000000000000" pitchFamily="18" charset="-128"/>
                <a:ea typeface="Klee Medium" panose="02020600000000000000" pitchFamily="18" charset="-128"/>
              </a:rPr>
              <a:t>Copyright 2021 Sarah R. Powell, Ph.D.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5F3D5B-C25B-7041-9090-543DDFDAA81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0902" y="6263652"/>
            <a:ext cx="2074607" cy="54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08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1" kern="1200">
          <a:solidFill>
            <a:srgbClr val="FF9300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buClr>
          <a:schemeClr val="accent4">
            <a:lumMod val="75000"/>
          </a:schemeClr>
        </a:buClr>
        <a:buFont typeface="Arial" panose="020B0604020202020204" pitchFamily="34" charset="0"/>
        <a:buNone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1pPr>
      <a:lvl2pPr marL="344488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2pPr>
      <a:lvl3pPr marL="571500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3pPr>
      <a:lvl4pPr marL="798513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4pPr>
      <a:lvl5pPr marL="1028700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SzPct val="100000"/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9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tiff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74.tiff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73.tiff"/><Relationship Id="rId4" Type="http://schemas.openxmlformats.org/officeDocument/2006/relationships/diagramLayout" Target="../diagrams/layout3.xml"/><Relationship Id="rId9" Type="http://schemas.openxmlformats.org/officeDocument/2006/relationships/image" Target="../media/image72.tiff"/></Relationships>
</file>

<file path=ppt/slides/_rels/slide1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diagramDrawing" Target="../diagrams/drawing4.xml"/><Relationship Id="rId3" Type="http://schemas.openxmlformats.org/officeDocument/2006/relationships/image" Target="../media/image75.jpeg"/><Relationship Id="rId7" Type="http://schemas.microsoft.com/office/2007/relationships/hdphoto" Target="../media/hdphoto1.wdp"/><Relationship Id="rId12" Type="http://schemas.openxmlformats.org/officeDocument/2006/relationships/diagramColors" Target="../diagrams/colors4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png"/><Relationship Id="rId11" Type="http://schemas.openxmlformats.org/officeDocument/2006/relationships/diagramQuickStyle" Target="../diagrams/quickStyle4.xml"/><Relationship Id="rId5" Type="http://schemas.openxmlformats.org/officeDocument/2006/relationships/image" Target="../media/image77.tiff"/><Relationship Id="rId10" Type="http://schemas.openxmlformats.org/officeDocument/2006/relationships/diagramLayout" Target="../diagrams/layout4.xml"/><Relationship Id="rId4" Type="http://schemas.openxmlformats.org/officeDocument/2006/relationships/image" Target="../media/image76.tiff"/><Relationship Id="rId9" Type="http://schemas.openxmlformats.org/officeDocument/2006/relationships/diagramData" Target="../diagrams/data4.xml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81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80.png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84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83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7.tiff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7.tiff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if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if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9.tiff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if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if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if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if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5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tiff"/><Relationship Id="rId7" Type="http://schemas.openxmlformats.org/officeDocument/2006/relationships/image" Target="../media/image104.tiff"/><Relationship Id="rId2" Type="http://schemas.openxmlformats.org/officeDocument/2006/relationships/image" Target="../media/image9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tiff"/><Relationship Id="rId5" Type="http://schemas.openxmlformats.org/officeDocument/2006/relationships/image" Target="../media/image102.tiff"/><Relationship Id="rId4" Type="http://schemas.openxmlformats.org/officeDocument/2006/relationships/image" Target="../media/image101.tiff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tiff"/><Relationship Id="rId3" Type="http://schemas.openxmlformats.org/officeDocument/2006/relationships/image" Target="../media/image106.tiff"/><Relationship Id="rId7" Type="http://schemas.openxmlformats.org/officeDocument/2006/relationships/image" Target="../media/image110.tiff"/><Relationship Id="rId2" Type="http://schemas.openxmlformats.org/officeDocument/2006/relationships/image" Target="../media/image10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tiff"/><Relationship Id="rId5" Type="http://schemas.openxmlformats.org/officeDocument/2006/relationships/image" Target="../media/image108.tiff"/><Relationship Id="rId4" Type="http://schemas.openxmlformats.org/officeDocument/2006/relationships/image" Target="../media/image107.tiff"/><Relationship Id="rId9" Type="http://schemas.openxmlformats.org/officeDocument/2006/relationships/image" Target="../media/image112.tiff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svg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hyperlink" Target="https://intensiveintervention.org/intensive-intervention-math-cours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Teaching-Math-Middle-School-Students/dp/1598572741" TargetMode="External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hyperlink" Target="https://www.inclusionintexas.org/apps/pages/index.jsp?uREC_ID=2155039&amp;type=d&amp;pREC_ID=2169859" TargetMode="Externa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xasgateway.org/resource/vertical-alignment-charts-revised-mathematics-teks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chievethecore.org/category/774/mathematics-focus-by-grade-leve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nctm.org/curriculumfocalpoints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ies.ed.gov/ncee/wwc/PracticeGuides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sv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sv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tif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tif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656847"/>
            <a:ext cx="915752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9300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Essential Components</a:t>
            </a:r>
          </a:p>
          <a:p>
            <a:pPr algn="ctr"/>
            <a:r>
              <a:rPr lang="en-US" sz="5000" b="1" dirty="0">
                <a:solidFill>
                  <a:srgbClr val="FF9300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of </a:t>
            </a:r>
          </a:p>
          <a:p>
            <a:pPr algn="ctr"/>
            <a:r>
              <a:rPr lang="en-US" sz="5000" b="1" dirty="0">
                <a:solidFill>
                  <a:srgbClr val="FF9300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Mathematics Intervention</a:t>
            </a:r>
          </a:p>
        </p:txBody>
      </p:sp>
    </p:spTree>
    <p:extLst>
      <p:ext uri="{BB962C8B-B14F-4D97-AF65-F5344CB8AC3E}">
        <p14:creationId xmlns:p14="http://schemas.microsoft.com/office/powerpoint/2010/main" val="2342862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88"/>
          <p:cNvSpPr/>
          <p:nvPr/>
        </p:nvSpPr>
        <p:spPr>
          <a:xfrm>
            <a:off x="2171700" y="2971800"/>
            <a:ext cx="4800600" cy="20642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chemeClr val="lt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Place Value</a:t>
            </a:r>
            <a:endParaRPr sz="5000">
              <a:solidFill>
                <a:schemeClr val="lt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/>
              <a:sym typeface="Calibri"/>
            </a:endParaRPr>
          </a:p>
        </p:txBody>
      </p:sp>
      <p:cxnSp>
        <p:nvCxnSpPr>
          <p:cNvPr id="5" name="Google Shape;664;p75">
            <a:extLst>
              <a:ext uri="{FF2B5EF4-FFF2-40B4-BE49-F238E27FC236}">
                <a16:creationId xmlns:a16="http://schemas.microsoft.com/office/drawing/2014/main" id="{16408571-822D-0B40-AFC6-02EE8CCDE769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67977553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6738B1-8C12-E24C-A14B-F2195FDC7FCE}"/>
              </a:ext>
            </a:extLst>
          </p:cNvPr>
          <p:cNvSpPr txBox="1"/>
          <p:nvPr/>
        </p:nvSpPr>
        <p:spPr>
          <a:xfrm>
            <a:off x="0" y="5640917"/>
            <a:ext cx="17828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1">
                    <a:lumMod val="50000"/>
                  </a:schemeClr>
                </a:solidFill>
              </a:rPr>
              <a:t>Rubenstein &amp; Thompson (2002)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66691F-CE6B-2A40-AE91-757F18B3EA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266" y="137289"/>
            <a:ext cx="4450047" cy="28186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D2A907-43E5-7040-A380-82BAC9E13B7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6357" y="3212189"/>
            <a:ext cx="4518377" cy="281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581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6738B1-8C12-E24C-A14B-F2195FDC7FCE}"/>
              </a:ext>
            </a:extLst>
          </p:cNvPr>
          <p:cNvSpPr txBox="1"/>
          <p:nvPr/>
        </p:nvSpPr>
        <p:spPr>
          <a:xfrm>
            <a:off x="0" y="5640917"/>
            <a:ext cx="17828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1">
                    <a:lumMod val="50000"/>
                  </a:schemeClr>
                </a:solidFill>
              </a:rPr>
              <a:t>Rubenstein &amp; Thompson (2002)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C3FEFB-7814-BB43-8ADD-FF928EE45D9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8148" y="1101673"/>
            <a:ext cx="6329441" cy="437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9326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ECBC7E6B-6BEC-8045-AA6D-73D7B0E8FACC}"/>
              </a:ext>
            </a:extLst>
          </p:cNvPr>
          <p:cNvSpPr txBox="1">
            <a:spLocks/>
          </p:cNvSpPr>
          <p:nvPr/>
        </p:nvSpPr>
        <p:spPr>
          <a:xfrm>
            <a:off x="2382551" y="2102386"/>
            <a:ext cx="6686035" cy="48395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344488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5715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798513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10287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accent2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rPr>
              <a:t>Which terms do your students not use precisely?</a:t>
            </a:r>
          </a:p>
          <a:p>
            <a:pPr marL="342900" lvl="1" indent="0">
              <a:buFont typeface="Arial" panose="020B0604020202020204" pitchFamily="34" charset="0"/>
              <a:buNone/>
            </a:pPr>
            <a:endParaRPr lang="en-US" sz="3600" dirty="0">
              <a:latin typeface="FOT-Klee Pro M" panose="02020600000000000000" pitchFamily="18" charset="-128"/>
              <a:ea typeface="FOT-Klee Pro M" panose="02020600000000000000" pitchFamily="18" charset="-128"/>
            </a:endParaRPr>
          </a:p>
          <a:p>
            <a:pPr marL="342900" lvl="1" indent="0">
              <a:buFont typeface="Arial" panose="020B0604020202020204" pitchFamily="34" charset="0"/>
              <a:buNone/>
            </a:pPr>
            <a:endParaRPr lang="en-US" dirty="0">
              <a:latin typeface="FOT-Klee Pro M" panose="02020600000000000000" pitchFamily="18" charset="-128"/>
              <a:ea typeface="FOT-Klee Pro M" panose="02020600000000000000" pitchFamily="18" charset="-128"/>
            </a:endParaRPr>
          </a:p>
        </p:txBody>
      </p:sp>
      <p:pic>
        <p:nvPicPr>
          <p:cNvPr id="8" name="Graphic 7" descr="Laptop">
            <a:extLst>
              <a:ext uri="{FF2B5EF4-FFF2-40B4-BE49-F238E27FC236}">
                <a16:creationId xmlns:a16="http://schemas.microsoft.com/office/drawing/2014/main" id="{3A3185CB-23EF-8046-A82E-6F253E947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2370" y="1746114"/>
            <a:ext cx="1810181" cy="181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49519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4BA57D7-08DB-A543-B1BA-7EE603E7823E}"/>
              </a:ext>
            </a:extLst>
          </p:cNvPr>
          <p:cNvSpPr/>
          <p:nvPr/>
        </p:nvSpPr>
        <p:spPr>
          <a:xfrm>
            <a:off x="1505383" y="1862571"/>
            <a:ext cx="6102062" cy="114559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13" dirty="0">
                <a:latin typeface="FOT-Klee Pro M" panose="02020600000000000000" pitchFamily="18" charset="-128"/>
                <a:ea typeface="FOT-Klee Pro M" panose="02020600000000000000" pitchFamily="18" charset="-128"/>
                <a:cs typeface="Calibri" panose="020F0502020204030204" pitchFamily="34" charset="0"/>
              </a:rPr>
              <a:t>Use formal math language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20C90-7F01-974D-9A87-A68588E2114B}"/>
              </a:ext>
            </a:extLst>
          </p:cNvPr>
          <p:cNvSpPr/>
          <p:nvPr/>
        </p:nvSpPr>
        <p:spPr>
          <a:xfrm>
            <a:off x="1505383" y="3245861"/>
            <a:ext cx="6102062" cy="114559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13" dirty="0">
                <a:latin typeface="FOT-Klee Pro M" panose="02020600000000000000" pitchFamily="18" charset="-128"/>
                <a:ea typeface="FOT-Klee Pro M" panose="02020600000000000000" pitchFamily="18" charset="-128"/>
                <a:cs typeface="Calibri" panose="020F0502020204030204" pitchFamily="34" charset="0"/>
              </a:rPr>
              <a:t>Use terms precisely</a:t>
            </a:r>
          </a:p>
        </p:txBody>
      </p:sp>
    </p:spTree>
    <p:extLst>
      <p:ext uri="{BB962C8B-B14F-4D97-AF65-F5344CB8AC3E}">
        <p14:creationId xmlns:p14="http://schemas.microsoft.com/office/powerpoint/2010/main" val="263700012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7F204-0F68-7047-8324-62F56BFD4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1. Use explicit instruction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E58F60-89AC-A047-B965-B454D252C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80988">
            <a:off x="4736005" y="1386808"/>
            <a:ext cx="3397775" cy="42163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10F7DC-8661-A64C-944E-EC17A1AB24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81862">
            <a:off x="667512" y="1392236"/>
            <a:ext cx="3209036" cy="420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27308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B6B00-DFCD-AC4C-B9C4-02E0F44BF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2. Use graphic organizers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BA8BDE-8AC4-B448-816A-F1B8DF169D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175" y="827011"/>
            <a:ext cx="4216078" cy="2170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DF2F58-F063-234B-8491-6255604085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780" y="3112834"/>
            <a:ext cx="4838620" cy="26872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A59E39-6E8C-6E4A-BDD0-39CE3146F655}"/>
              </a:ext>
            </a:extLst>
          </p:cNvPr>
          <p:cNvSpPr txBox="1"/>
          <p:nvPr/>
        </p:nvSpPr>
        <p:spPr>
          <a:xfrm>
            <a:off x="4952291" y="5800041"/>
            <a:ext cx="3469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rPr>
              <a:t>Dunston &amp; Tyminski (2013)</a:t>
            </a:r>
          </a:p>
        </p:txBody>
      </p:sp>
    </p:spTree>
    <p:extLst>
      <p:ext uri="{BB962C8B-B14F-4D97-AF65-F5344CB8AC3E}">
        <p14:creationId xmlns:p14="http://schemas.microsoft.com/office/powerpoint/2010/main" val="152728794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B6B00-DFCD-AC4C-B9C4-02E0F44BF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2. Use graphic organizers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A59E39-6E8C-6E4A-BDD0-39CE3146F655}"/>
              </a:ext>
            </a:extLst>
          </p:cNvPr>
          <p:cNvSpPr txBox="1"/>
          <p:nvPr/>
        </p:nvSpPr>
        <p:spPr>
          <a:xfrm>
            <a:off x="4952291" y="5800041"/>
            <a:ext cx="3469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rPr>
              <a:t>Dunston &amp; Tyminski (2013)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CB10E5-9F4C-8D4D-8285-3F0DC30743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550" y="1371600"/>
            <a:ext cx="74549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9599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B6B00-DFCD-AC4C-B9C4-02E0F44BF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3. Have students create vocabulary cards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E8A5D4-2E61-FB4C-AC74-FE825AE5877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62" y="2049110"/>
            <a:ext cx="4209483" cy="23608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F356B3-C07B-AA42-A48D-91AE97663B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0473" y="1053688"/>
            <a:ext cx="3756209" cy="485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1746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B6B00-DFCD-AC4C-B9C4-02E0F44BF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4. Have students create glossaries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3A0381-8B61-F540-A52F-88467C4F41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493" y="960120"/>
            <a:ext cx="4473297" cy="26164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3F965A-E9D8-4746-948C-3BE27E536F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6602" y="3680749"/>
            <a:ext cx="4518798" cy="231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9168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B6B00-DFCD-AC4C-B9C4-02E0F44BF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5. Create a word wall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B4E95D-921B-4D43-AFD5-529C8C6E3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294" y="1226339"/>
            <a:ext cx="7933585" cy="439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531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95"/>
          <p:cNvSpPr/>
          <p:nvPr/>
        </p:nvSpPr>
        <p:spPr>
          <a:xfrm>
            <a:off x="1731560" y="2762955"/>
            <a:ext cx="1325880" cy="26738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Understand that the two digits of a two-digit number represent amounts of tens and ones. </a:t>
            </a:r>
            <a:endParaRPr sz="1200">
              <a:solidFill>
                <a:srgbClr val="FFFFFF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/>
              <a:sym typeface="Calibri"/>
            </a:endParaRPr>
          </a:p>
        </p:txBody>
      </p:sp>
      <p:sp>
        <p:nvSpPr>
          <p:cNvPr id="856" name="Google Shape;856;p95"/>
          <p:cNvSpPr/>
          <p:nvPr/>
        </p:nvSpPr>
        <p:spPr>
          <a:xfrm>
            <a:off x="3157297" y="2762955"/>
            <a:ext cx="1325880" cy="267382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Understand that the three digits of a three-digit number represent amounts of hundreds, tens, and ones.</a:t>
            </a:r>
            <a:endParaRPr sz="1200">
              <a:solidFill>
                <a:srgbClr val="FFFFFF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/>
              <a:sym typeface="Calibri"/>
            </a:endParaRPr>
          </a:p>
        </p:txBody>
      </p:sp>
      <p:sp>
        <p:nvSpPr>
          <p:cNvPr id="857" name="Google Shape;857;p95"/>
          <p:cNvSpPr/>
          <p:nvPr/>
        </p:nvSpPr>
        <p:spPr>
          <a:xfrm>
            <a:off x="4606119" y="2762955"/>
            <a:ext cx="1325880" cy="26738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FFFFFF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Use place value understanding to round whole numbers to the nearest 10 or 100.</a:t>
            </a:r>
            <a:endParaRPr sz="1200" dirty="0">
              <a:solidFill>
                <a:srgbClr val="FFFFFF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/>
              <a:sym typeface="Calibri"/>
            </a:endParaRPr>
          </a:p>
        </p:txBody>
      </p:sp>
      <p:sp>
        <p:nvSpPr>
          <p:cNvPr id="858" name="Google Shape;858;p95"/>
          <p:cNvSpPr/>
          <p:nvPr/>
        </p:nvSpPr>
        <p:spPr>
          <a:xfrm>
            <a:off x="6054941" y="2762955"/>
            <a:ext cx="1325880" cy="2673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Recognize that in a multi-digit number, a digit in one place represents ten times what it represents in the place to its right…</a:t>
            </a:r>
            <a:endParaRPr sz="1200">
              <a:solidFill>
                <a:srgbClr val="FFFFFF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/>
              <a:sym typeface="Calibri"/>
            </a:endParaRPr>
          </a:p>
        </p:txBody>
      </p:sp>
      <p:sp>
        <p:nvSpPr>
          <p:cNvPr id="859" name="Google Shape;859;p95"/>
          <p:cNvSpPr/>
          <p:nvPr/>
        </p:nvSpPr>
        <p:spPr>
          <a:xfrm>
            <a:off x="7501719" y="2762955"/>
            <a:ext cx="1325880" cy="26738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Recognize that in a multi-digit number, a digit in one place represents 10 times as much as it represents in the place to its right and 1/10 of what it represents in the place to its left.</a:t>
            </a:r>
            <a:endParaRPr sz="1200">
              <a:solidFill>
                <a:srgbClr val="FFFFFF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/>
              <a:sym typeface="Calibri"/>
            </a:endParaRPr>
          </a:p>
        </p:txBody>
      </p:sp>
      <p:sp>
        <p:nvSpPr>
          <p:cNvPr id="860" name="Google Shape;860;p95"/>
          <p:cNvSpPr/>
          <p:nvPr/>
        </p:nvSpPr>
        <p:spPr>
          <a:xfrm>
            <a:off x="304800" y="2762955"/>
            <a:ext cx="1325880" cy="2673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Compose and decompose numbers from 11 to 19 into ten ones and some further ones…</a:t>
            </a:r>
            <a:endParaRPr sz="1200">
              <a:solidFill>
                <a:srgbClr val="FFFFFF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/>
              <a:sym typeface="Calibri"/>
            </a:endParaRPr>
          </a:p>
        </p:txBody>
      </p:sp>
      <p:cxnSp>
        <p:nvCxnSpPr>
          <p:cNvPr id="9" name="Google Shape;664;p75">
            <a:extLst>
              <a:ext uri="{FF2B5EF4-FFF2-40B4-BE49-F238E27FC236}">
                <a16:creationId xmlns:a16="http://schemas.microsoft.com/office/drawing/2014/main" id="{9872DE9E-5DDC-9A45-ACBE-83DDE01CFA74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10" name="Google Shape;950;p102">
            <a:extLst>
              <a:ext uri="{FF2B5EF4-FFF2-40B4-BE49-F238E27FC236}">
                <a16:creationId xmlns:a16="http://schemas.microsoft.com/office/drawing/2014/main" id="{A35B5DB0-0920-6D41-95CD-89BC0DB84D56}"/>
              </a:ext>
            </a:extLst>
          </p:cNvPr>
          <p:cNvSpPr/>
          <p:nvPr/>
        </p:nvSpPr>
        <p:spPr>
          <a:xfrm rot="3277194">
            <a:off x="4058675" y="1196740"/>
            <a:ext cx="3639921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Where student NEEDS TO BE</a:t>
            </a:r>
            <a:endParaRPr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sp>
        <p:nvSpPr>
          <p:cNvPr id="11" name="Google Shape;951;p102">
            <a:extLst>
              <a:ext uri="{FF2B5EF4-FFF2-40B4-BE49-F238E27FC236}">
                <a16:creationId xmlns:a16="http://schemas.microsoft.com/office/drawing/2014/main" id="{ABEFF2A8-4650-664C-9413-AE904CED879D}"/>
              </a:ext>
            </a:extLst>
          </p:cNvPr>
          <p:cNvSpPr/>
          <p:nvPr/>
        </p:nvSpPr>
        <p:spPr>
          <a:xfrm rot="3258815">
            <a:off x="1033518" y="1200572"/>
            <a:ext cx="3639921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Where student IS</a:t>
            </a:r>
            <a:endParaRPr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3E29CA1-8382-4241-B866-1626EE312C1C}"/>
              </a:ext>
            </a:extLst>
          </p:cNvPr>
          <p:cNvSpPr/>
          <p:nvPr/>
        </p:nvSpPr>
        <p:spPr>
          <a:xfrm>
            <a:off x="3095678" y="1139128"/>
            <a:ext cx="2782957" cy="116500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Klee Medium" panose="02020600000000000000" pitchFamily="18" charset="-128"/>
                <a:ea typeface="Klee Medium" panose="02020600000000000000" pitchFamily="18" charset="-128"/>
              </a:rPr>
              <a:t>MATH INTERVENTION</a:t>
            </a:r>
          </a:p>
        </p:txBody>
      </p:sp>
    </p:spTree>
    <p:extLst>
      <p:ext uri="{BB962C8B-B14F-4D97-AF65-F5344CB8AC3E}">
        <p14:creationId xmlns:p14="http://schemas.microsoft.com/office/powerpoint/2010/main" val="92945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5" grpId="0" animBg="1"/>
      <p:bldP spid="856" grpId="0" animBg="1"/>
      <p:bldP spid="857" grpId="0" animBg="1"/>
      <p:bldP spid="858" grpId="0" animBg="1"/>
      <p:bldP spid="859" grpId="0" animBg="1"/>
      <p:bldP spid="860" grpId="0" animBg="1"/>
      <p:bldP spid="10" grpId="0" animBg="1"/>
      <p:bldP spid="11" grpId="0" animBg="1"/>
      <p:bldP spid="12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B6B00-DFCD-AC4C-B9C4-02E0F44BF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6. Preview vocabulary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264C5E-6D7A-6C44-B2B7-3A386AB205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943" y="917220"/>
            <a:ext cx="6710543" cy="47847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B87396-5F06-834C-BEF8-AD88768A60A6}"/>
              </a:ext>
            </a:extLst>
          </p:cNvPr>
          <p:cNvSpPr txBox="1"/>
          <p:nvPr/>
        </p:nvSpPr>
        <p:spPr>
          <a:xfrm>
            <a:off x="2742012" y="5659100"/>
            <a:ext cx="3659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rPr>
              <a:t>Bay-Williams &amp; Livers (2009)</a:t>
            </a:r>
          </a:p>
        </p:txBody>
      </p:sp>
    </p:spTree>
    <p:extLst>
      <p:ext uri="{BB962C8B-B14F-4D97-AF65-F5344CB8AC3E}">
        <p14:creationId xmlns:p14="http://schemas.microsoft.com/office/powerpoint/2010/main" val="332429161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B6B00-DFCD-AC4C-B9C4-02E0F44BF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7. Cluster vocabulary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B87396-5F06-834C-BEF8-AD88768A60A6}"/>
              </a:ext>
            </a:extLst>
          </p:cNvPr>
          <p:cNvSpPr txBox="1"/>
          <p:nvPr/>
        </p:nvSpPr>
        <p:spPr>
          <a:xfrm>
            <a:off x="2742012" y="4548409"/>
            <a:ext cx="3659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rPr>
              <a:t>Livers &amp; Bay-Williams (2014)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E6950B-6DF9-0C44-9D7D-CF7D1CFEED1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65" y="1705817"/>
            <a:ext cx="8426370" cy="280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1319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B6B00-DFCD-AC4C-B9C4-02E0F44BF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7. Cluster vocabulary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B87396-5F06-834C-BEF8-AD88768A60A6}"/>
              </a:ext>
            </a:extLst>
          </p:cNvPr>
          <p:cNvSpPr txBox="1"/>
          <p:nvPr/>
        </p:nvSpPr>
        <p:spPr>
          <a:xfrm>
            <a:off x="3309172" y="5568056"/>
            <a:ext cx="1765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rPr>
              <a:t>Marin (2018)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D8B68A-48F5-3144-9179-595C2CBE68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98" y="855947"/>
            <a:ext cx="7240558" cy="471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21565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B6B00-DFCD-AC4C-B9C4-02E0F44BF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8. Use mnemonics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B87396-5F06-834C-BEF8-AD88768A60A6}"/>
              </a:ext>
            </a:extLst>
          </p:cNvPr>
          <p:cNvSpPr txBox="1"/>
          <p:nvPr/>
        </p:nvSpPr>
        <p:spPr>
          <a:xfrm>
            <a:off x="3309172" y="5568056"/>
            <a:ext cx="2929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rPr>
              <a:t>Riccomini et al. (2015)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F17239-7B73-EF45-B0BF-DF352245BDD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960120"/>
            <a:ext cx="4483667" cy="2790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B66E99-16BE-3148-9950-D2BB706D1D2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3675" y="2858947"/>
            <a:ext cx="4190375" cy="248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11603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68416-0507-1848-8574-BF3CEC4BC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9. Do word games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F56EB6-5A23-FF4C-A931-AB8DB76563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22" y="1316160"/>
            <a:ext cx="3873608" cy="38610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70E60D-2D97-594B-9D00-F597960314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3966" y="423088"/>
            <a:ext cx="3488149" cy="530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1265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68416-0507-1848-8574-BF3CEC4BC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10. Use technology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8D64A8-A548-6641-981E-7521FE90EA1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4598" y="1820898"/>
            <a:ext cx="4387894" cy="38279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BCB088-15EF-EC46-A9F3-D7237325ED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16" y="1076445"/>
            <a:ext cx="4415990" cy="28667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A04D93-5471-354C-A7E0-973E4CE3E592}"/>
              </a:ext>
            </a:extLst>
          </p:cNvPr>
          <p:cNvSpPr txBox="1"/>
          <p:nvPr/>
        </p:nvSpPr>
        <p:spPr>
          <a:xfrm>
            <a:off x="897487" y="3943219"/>
            <a:ext cx="28440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rPr>
              <a:t>Math Learning Center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03492C-D161-5247-8342-BEFB7289A86A}"/>
              </a:ext>
            </a:extLst>
          </p:cNvPr>
          <p:cNvSpPr txBox="1"/>
          <p:nvPr/>
        </p:nvSpPr>
        <p:spPr>
          <a:xfrm>
            <a:off x="6293219" y="5648852"/>
            <a:ext cx="1537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rPr>
              <a:t>Math Lingo</a:t>
            </a:r>
          </a:p>
        </p:txBody>
      </p:sp>
    </p:spTree>
    <p:extLst>
      <p:ext uri="{BB962C8B-B14F-4D97-AF65-F5344CB8AC3E}">
        <p14:creationId xmlns:p14="http://schemas.microsoft.com/office/powerpoint/2010/main" val="30141844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3345D15B-60A5-9440-9AC9-A57BC4B5A2A0}"/>
              </a:ext>
            </a:extLst>
          </p:cNvPr>
          <p:cNvSpPr txBox="1">
            <a:spLocks/>
          </p:cNvSpPr>
          <p:nvPr/>
        </p:nvSpPr>
        <p:spPr>
          <a:xfrm>
            <a:off x="2366127" y="1623051"/>
            <a:ext cx="6471045" cy="48395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344488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5715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798513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10287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lvl="1" indent="0">
              <a:buFont typeface="Arial" panose="020B0604020202020204" pitchFamily="34" charset="0"/>
              <a:buNone/>
            </a:pPr>
            <a:endParaRPr lang="en-US" sz="2800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sz="3500" b="1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What are other ways to support learning mathematics vocabulary?</a:t>
            </a:r>
          </a:p>
          <a:p>
            <a:endParaRPr lang="en-US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pic>
        <p:nvPicPr>
          <p:cNvPr id="8" name="Graphic 7" descr="Laptop">
            <a:extLst>
              <a:ext uri="{FF2B5EF4-FFF2-40B4-BE49-F238E27FC236}">
                <a16:creationId xmlns:a16="http://schemas.microsoft.com/office/drawing/2014/main" id="{431C9139-3C1F-5342-ACA7-9E4AE0977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5946" y="1979578"/>
            <a:ext cx="1810181" cy="181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75414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75EB7B3-30DB-BB4A-9A19-13103788FB66}"/>
              </a:ext>
            </a:extLst>
          </p:cNvPr>
          <p:cNvSpPr/>
          <p:nvPr/>
        </p:nvSpPr>
        <p:spPr>
          <a:xfrm>
            <a:off x="1977111" y="186695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10DF94-92B8-764E-85FB-C27D2D005BED}"/>
              </a:ext>
            </a:extLst>
          </p:cNvPr>
          <p:cNvSpPr txBox="1"/>
          <p:nvPr/>
        </p:nvSpPr>
        <p:spPr>
          <a:xfrm>
            <a:off x="2253987" y="1310314"/>
            <a:ext cx="450315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INSTRUCTIONAL DELIVERY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8FE86A-FD53-344C-81E0-51357A908B78}"/>
              </a:ext>
            </a:extLst>
          </p:cNvPr>
          <p:cNvSpPr txBox="1"/>
          <p:nvPr/>
        </p:nvSpPr>
        <p:spPr>
          <a:xfrm>
            <a:off x="2253987" y="4173327"/>
            <a:ext cx="494718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INSTRUCTIONAL STRATEGIES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14185AB-ECAD-734E-9B06-FAF217A16564}"/>
              </a:ext>
            </a:extLst>
          </p:cNvPr>
          <p:cNvSpPr/>
          <p:nvPr/>
        </p:nvSpPr>
        <p:spPr>
          <a:xfrm>
            <a:off x="1141499" y="1873197"/>
            <a:ext cx="3081419" cy="84226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70FFCC2-0956-9C4D-8BE9-0D51F2FABCB0}"/>
              </a:ext>
            </a:extLst>
          </p:cNvPr>
          <p:cNvSpPr/>
          <p:nvPr/>
        </p:nvSpPr>
        <p:spPr>
          <a:xfrm>
            <a:off x="5021181" y="3260623"/>
            <a:ext cx="3081419" cy="84226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C61546B-55A1-DA4D-AB63-858048632F66}"/>
              </a:ext>
            </a:extLst>
          </p:cNvPr>
          <p:cNvSpPr/>
          <p:nvPr/>
        </p:nvSpPr>
        <p:spPr>
          <a:xfrm>
            <a:off x="2964855" y="2591720"/>
            <a:ext cx="3081419" cy="8422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Precise language</a:t>
            </a:r>
          </a:p>
        </p:txBody>
      </p:sp>
    </p:spTree>
    <p:extLst>
      <p:ext uri="{BB962C8B-B14F-4D97-AF65-F5344CB8AC3E}">
        <p14:creationId xmlns:p14="http://schemas.microsoft.com/office/powerpoint/2010/main" val="110481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5AB9CA-1347-A348-8935-B91B569C6D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5816" y="226243"/>
            <a:ext cx="4380267" cy="579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82522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Multiple Representations</a:t>
            </a:r>
          </a:p>
        </p:txBody>
      </p:sp>
      <p:graphicFrame>
        <p:nvGraphicFramePr>
          <p:cNvPr id="5" name="Diagram 4"/>
          <p:cNvGraphicFramePr/>
          <p:nvPr/>
        </p:nvGraphicFramePr>
        <p:xfrm>
          <a:off x="329210" y="1276103"/>
          <a:ext cx="845523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35379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99"/>
          <p:cNvSpPr/>
          <p:nvPr/>
        </p:nvSpPr>
        <p:spPr>
          <a:xfrm>
            <a:off x="2171700" y="2971800"/>
            <a:ext cx="4800600" cy="20642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chemeClr val="lt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Problem Solving</a:t>
            </a:r>
            <a:endParaRPr sz="5000">
              <a:solidFill>
                <a:schemeClr val="lt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/>
              <a:sym typeface="Calibri"/>
            </a:endParaRPr>
          </a:p>
        </p:txBody>
      </p:sp>
      <p:cxnSp>
        <p:nvCxnSpPr>
          <p:cNvPr id="5" name="Google Shape;664;p75">
            <a:extLst>
              <a:ext uri="{FF2B5EF4-FFF2-40B4-BE49-F238E27FC236}">
                <a16:creationId xmlns:a16="http://schemas.microsoft.com/office/drawing/2014/main" id="{889B5C19-682B-EA4D-939C-55B2526C5C2F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9268799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3874866"/>
          </a:xfrm>
        </p:spPr>
        <p:txBody>
          <a:bodyPr/>
          <a:lstStyle/>
          <a:p>
            <a:r>
              <a:rPr lang="en-US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Three-dimensional objects</a:t>
            </a:r>
          </a:p>
        </p:txBody>
      </p:sp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2128407490"/>
              </p:ext>
            </p:extLst>
          </p:nvPr>
        </p:nvGraphicFramePr>
        <p:xfrm>
          <a:off x="228600" y="203200"/>
          <a:ext cx="3323442" cy="1873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Right Arrow 20"/>
          <p:cNvSpPr/>
          <p:nvPr/>
        </p:nvSpPr>
        <p:spPr>
          <a:xfrm rot="8273815" flipH="1">
            <a:off x="28518" y="1641706"/>
            <a:ext cx="1081120" cy="501187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OT-Klee Pro M" panose="02020600000000000000" pitchFamily="18" charset="-128"/>
              <a:ea typeface="FOT-Klee Pro M" panose="02020600000000000000" pitchFamily="18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555" y="1099504"/>
            <a:ext cx="2162169" cy="21621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4804" y="3685552"/>
            <a:ext cx="2334683" cy="23346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7709" y="271369"/>
            <a:ext cx="2271860" cy="2271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630" y="2866861"/>
            <a:ext cx="2357590" cy="235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03882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encrypted-tbn0.google.com/images?q=tbn:ANd9GcSuK-LCVjcZ8G0kXmGSvJ3Lp-SOHLm0lzgSFsPtMN31kev1dnEy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6978" y="3058033"/>
            <a:ext cx="2438400" cy="137160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3874866"/>
          </a:xfrm>
        </p:spPr>
        <p:txBody>
          <a:bodyPr/>
          <a:lstStyle/>
          <a:p>
            <a:r>
              <a:rPr lang="en-US" dirty="0">
                <a:latin typeface="Klee Medium" panose="02020600000000000000" pitchFamily="18" charset="-128"/>
                <a:ea typeface="Klee Medium" panose="02020600000000000000" pitchFamily="18" charset="-128"/>
              </a:rPr>
              <a:t>Two-dimensional images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9606" y="262462"/>
            <a:ext cx="1878188" cy="188053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0740" y="869954"/>
            <a:ext cx="1764660" cy="176466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537" y="2827957"/>
            <a:ext cx="1019175" cy="12368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894" y="2839197"/>
            <a:ext cx="1019175" cy="12368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3718" y="2827957"/>
            <a:ext cx="1019175" cy="123686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2075" y="2839197"/>
            <a:ext cx="1019175" cy="123686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431" y="2839197"/>
            <a:ext cx="1019175" cy="1236863"/>
          </a:xfrm>
          <a:prstGeom prst="rect">
            <a:avLst/>
          </a:prstGeom>
        </p:spPr>
      </p:pic>
      <p:graphicFrame>
        <p:nvGraphicFramePr>
          <p:cNvPr id="24" name="Diagram 23"/>
          <p:cNvGraphicFramePr/>
          <p:nvPr/>
        </p:nvGraphicFramePr>
        <p:xfrm>
          <a:off x="228600" y="203200"/>
          <a:ext cx="3323442" cy="1873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5" name="Right Arrow 24"/>
          <p:cNvSpPr/>
          <p:nvPr/>
        </p:nvSpPr>
        <p:spPr>
          <a:xfrm rot="2511063" flipH="1">
            <a:off x="3011481" y="1591497"/>
            <a:ext cx="1081120" cy="501187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041263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3874866"/>
          </a:xfrm>
        </p:spPr>
        <p:txBody>
          <a:bodyPr/>
          <a:lstStyle/>
          <a:p>
            <a:r>
              <a:rPr lang="en-US" dirty="0">
                <a:latin typeface="Klee Medium" panose="02020600000000000000" pitchFamily="18" charset="-128"/>
                <a:ea typeface="Klee Medium" panose="02020600000000000000" pitchFamily="18" charset="-128"/>
              </a:rPr>
              <a:t>Two-dimensional images</a:t>
            </a:r>
          </a:p>
        </p:txBody>
      </p:sp>
      <p:graphicFrame>
        <p:nvGraphicFramePr>
          <p:cNvPr id="24" name="Diagram 23"/>
          <p:cNvGraphicFramePr/>
          <p:nvPr/>
        </p:nvGraphicFramePr>
        <p:xfrm>
          <a:off x="228600" y="203200"/>
          <a:ext cx="3323442" cy="1873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5" name="Right Arrow 24"/>
          <p:cNvSpPr/>
          <p:nvPr/>
        </p:nvSpPr>
        <p:spPr>
          <a:xfrm rot="2511063" flipH="1">
            <a:off x="3011481" y="1591497"/>
            <a:ext cx="1081120" cy="501187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66FBE7-F5CE-A442-BA4C-BD2B68620FD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7764" y="107654"/>
            <a:ext cx="3678555" cy="27769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7C6D59-9D64-A34B-8CAB-87A87FD963A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7407" y="4000193"/>
            <a:ext cx="3064725" cy="19731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E9F2CC-C1A6-8945-B332-01561E4BC04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325" y="3120075"/>
            <a:ext cx="4437490" cy="238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0932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3874866"/>
          </a:xfrm>
        </p:spPr>
        <p:txBody>
          <a:bodyPr/>
          <a:lstStyle/>
          <a:p>
            <a:r>
              <a:rPr lang="en-US" dirty="0">
                <a:latin typeface="Klee Medium" panose="02020600000000000000" pitchFamily="18" charset="-128"/>
                <a:ea typeface="Klee Medium" panose="02020600000000000000" pitchFamily="18" charset="-128"/>
              </a:rPr>
              <a:t>Two-dimensional images</a:t>
            </a:r>
          </a:p>
        </p:txBody>
      </p:sp>
      <p:graphicFrame>
        <p:nvGraphicFramePr>
          <p:cNvPr id="24" name="Diagram 23"/>
          <p:cNvGraphicFramePr/>
          <p:nvPr/>
        </p:nvGraphicFramePr>
        <p:xfrm>
          <a:off x="228600" y="203200"/>
          <a:ext cx="3323442" cy="1873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5" name="Right Arrow 24"/>
          <p:cNvSpPr/>
          <p:nvPr/>
        </p:nvSpPr>
        <p:spPr>
          <a:xfrm rot="2511063" flipH="1">
            <a:off x="3011481" y="1591497"/>
            <a:ext cx="1081120" cy="501187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17FEDC-02D1-6F48-882A-2AB36C8CA40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132" y="2991234"/>
            <a:ext cx="2230377" cy="22303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867F32-8348-C342-A73B-EB696B65AF6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1890" y="435732"/>
            <a:ext cx="4658571" cy="26331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36343D-07B8-2B43-AAD2-EE4BF97FDEF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5470" y="3202435"/>
            <a:ext cx="4639634" cy="262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90952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3874866"/>
          </a:xfrm>
        </p:spPr>
        <p:txBody>
          <a:bodyPr/>
          <a:lstStyle/>
          <a:p>
            <a:r>
              <a:rPr lang="en-US" dirty="0">
                <a:latin typeface="Klee Medium" panose="02020600000000000000" pitchFamily="18" charset="-128"/>
                <a:ea typeface="Klee Medium" panose="02020600000000000000" pitchFamily="18" charset="-128"/>
              </a:rPr>
              <a:t>Numerals and symbols and words</a:t>
            </a:r>
          </a:p>
        </p:txBody>
      </p:sp>
      <p:graphicFrame>
        <p:nvGraphicFramePr>
          <p:cNvPr id="20" name="Diagram 19"/>
          <p:cNvGraphicFramePr/>
          <p:nvPr/>
        </p:nvGraphicFramePr>
        <p:xfrm>
          <a:off x="228600" y="203200"/>
          <a:ext cx="3323442" cy="1873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Right Arrow 20"/>
          <p:cNvSpPr/>
          <p:nvPr/>
        </p:nvSpPr>
        <p:spPr>
          <a:xfrm rot="12695587" flipH="1">
            <a:off x="402211" y="47316"/>
            <a:ext cx="1081120" cy="501187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9277" y="3025422"/>
            <a:ext cx="2246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2 + 8 = 10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59377" y="4363210"/>
            <a:ext cx="2246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x</a:t>
            </a:r>
            <a:r>
              <a:rPr lang="en-US" sz="2800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 </a:t>
            </a:r>
            <a:r>
              <a:rPr lang="mr-IN" sz="2800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–</a:t>
            </a:r>
            <a:r>
              <a:rPr lang="en-US" sz="2800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 6 = 8</a:t>
            </a:r>
            <a:endParaRPr lang="en-US" sz="2800" i="1" dirty="0">
              <a:solidFill>
                <a:schemeClr val="bg1"/>
              </a:solidFill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39923" y="3024895"/>
            <a:ext cx="4704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34 = 3 tens and 4 ones</a:t>
            </a:r>
            <a:endParaRPr lang="en-US" sz="2800" dirty="0">
              <a:solidFill>
                <a:schemeClr val="bg1"/>
              </a:solidFill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13678" y="4363210"/>
            <a:ext cx="19326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4,179</a:t>
            </a:r>
          </a:p>
          <a:p>
            <a:pPr algn="r"/>
            <a:r>
              <a:rPr lang="en-US" sz="2800" u="sng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+    569</a:t>
            </a:r>
          </a:p>
          <a:p>
            <a:pPr algn="r"/>
            <a:endParaRPr lang="en-US" sz="2800" dirty="0">
              <a:solidFill>
                <a:schemeClr val="bg1"/>
              </a:solidFill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107266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ECBC7E6B-6BEC-8045-AA6D-73D7B0E8FACC}"/>
              </a:ext>
            </a:extLst>
          </p:cNvPr>
          <p:cNvSpPr txBox="1">
            <a:spLocks/>
          </p:cNvSpPr>
          <p:nvPr/>
        </p:nvSpPr>
        <p:spPr>
          <a:xfrm>
            <a:off x="2247853" y="1177621"/>
            <a:ext cx="7387084" cy="48395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344488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5715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798513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10287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lvl="1" indent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If you are left handed: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sz="3600" dirty="0">
                <a:latin typeface="Klee Medium" panose="02020600000000000000" pitchFamily="18" charset="-128"/>
                <a:ea typeface="Klee Medium" panose="02020600000000000000" pitchFamily="18" charset="-128"/>
              </a:rPr>
              <a:t>What’s one of your favorite hands-on manipulatives?</a:t>
            </a:r>
            <a:endParaRPr lang="en-US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D2769A96-D5DC-EC4B-8FCA-E94ED7FD7372}"/>
              </a:ext>
            </a:extLst>
          </p:cNvPr>
          <p:cNvSpPr txBox="1">
            <a:spLocks/>
          </p:cNvSpPr>
          <p:nvPr/>
        </p:nvSpPr>
        <p:spPr>
          <a:xfrm>
            <a:off x="2247853" y="3371121"/>
            <a:ext cx="7387084" cy="48395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344488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5715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798513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10287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lvl="1" indent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If you are right handed: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sz="3600" dirty="0">
                <a:latin typeface="Klee Medium" panose="02020600000000000000" pitchFamily="18" charset="-128"/>
                <a:ea typeface="Klee Medium" panose="02020600000000000000" pitchFamily="18" charset="-128"/>
              </a:rPr>
              <a:t>What’s one of your favorite virtual manipulatives?</a:t>
            </a:r>
            <a:endParaRPr lang="en-US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pic>
        <p:nvPicPr>
          <p:cNvPr id="7" name="Graphic 6" descr="Laptop">
            <a:extLst>
              <a:ext uri="{FF2B5EF4-FFF2-40B4-BE49-F238E27FC236}">
                <a16:creationId xmlns:a16="http://schemas.microsoft.com/office/drawing/2014/main" id="{A67E2E39-1729-6B4C-ABAB-EC18B201D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5070" y="948446"/>
            <a:ext cx="1810181" cy="181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55242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75EB7B3-30DB-BB4A-9A19-13103788FB66}"/>
              </a:ext>
            </a:extLst>
          </p:cNvPr>
          <p:cNvSpPr/>
          <p:nvPr/>
        </p:nvSpPr>
        <p:spPr>
          <a:xfrm>
            <a:off x="1977111" y="186695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10DF94-92B8-764E-85FB-C27D2D005BED}"/>
              </a:ext>
            </a:extLst>
          </p:cNvPr>
          <p:cNvSpPr txBox="1"/>
          <p:nvPr/>
        </p:nvSpPr>
        <p:spPr>
          <a:xfrm>
            <a:off x="2253987" y="1310314"/>
            <a:ext cx="450315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INSTRUCTIONAL DELIVERY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8FE86A-FD53-344C-81E0-51357A908B78}"/>
              </a:ext>
            </a:extLst>
          </p:cNvPr>
          <p:cNvSpPr txBox="1"/>
          <p:nvPr/>
        </p:nvSpPr>
        <p:spPr>
          <a:xfrm>
            <a:off x="2253987" y="4173327"/>
            <a:ext cx="494718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INSTRUCTIONAL STRATEGIES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14185AB-ECAD-734E-9B06-FAF217A16564}"/>
              </a:ext>
            </a:extLst>
          </p:cNvPr>
          <p:cNvSpPr/>
          <p:nvPr/>
        </p:nvSpPr>
        <p:spPr>
          <a:xfrm>
            <a:off x="1141499" y="1873197"/>
            <a:ext cx="3081419" cy="84226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70FFCC2-0956-9C4D-8BE9-0D51F2FABCB0}"/>
              </a:ext>
            </a:extLst>
          </p:cNvPr>
          <p:cNvSpPr/>
          <p:nvPr/>
        </p:nvSpPr>
        <p:spPr>
          <a:xfrm>
            <a:off x="5021181" y="3260623"/>
            <a:ext cx="3081419" cy="84226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C61546B-55A1-DA4D-AB63-858048632F66}"/>
              </a:ext>
            </a:extLst>
          </p:cNvPr>
          <p:cNvSpPr/>
          <p:nvPr/>
        </p:nvSpPr>
        <p:spPr>
          <a:xfrm>
            <a:off x="2964855" y="2591720"/>
            <a:ext cx="3081419" cy="8422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2F35F0F-BEFB-704B-B284-2A37AE186CA8}"/>
              </a:ext>
            </a:extLst>
          </p:cNvPr>
          <p:cNvSpPr/>
          <p:nvPr/>
        </p:nvSpPr>
        <p:spPr>
          <a:xfrm>
            <a:off x="1930831" y="4671055"/>
            <a:ext cx="3081528" cy="8412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Fluency building</a:t>
            </a:r>
          </a:p>
        </p:txBody>
      </p:sp>
    </p:spTree>
    <p:extLst>
      <p:ext uri="{BB962C8B-B14F-4D97-AF65-F5344CB8AC3E}">
        <p14:creationId xmlns:p14="http://schemas.microsoft.com/office/powerpoint/2010/main" val="89825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BF1BEC-EF8A-7843-BA98-F812E381FD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2619" y="141402"/>
            <a:ext cx="4441814" cy="590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43991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507FBF-8013-0542-B9C5-567838E07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Building Fluency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BF6A1763-4490-DB4E-9058-B07BFE8EEB7C}"/>
              </a:ext>
            </a:extLst>
          </p:cNvPr>
          <p:cNvSpPr txBox="1">
            <a:spLocks/>
          </p:cNvSpPr>
          <p:nvPr/>
        </p:nvSpPr>
        <p:spPr>
          <a:xfrm>
            <a:off x="4367253" y="1300097"/>
            <a:ext cx="4548147" cy="456849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5083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5083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5083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5083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5083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rPr>
              <a:t>Fluency is doing mathematics easily and accurately.</a:t>
            </a:r>
          </a:p>
          <a:p>
            <a:pPr marL="0" indent="0">
              <a:buNone/>
            </a:pPr>
            <a:endParaRPr lang="en-US" sz="2100" dirty="0">
              <a:solidFill>
                <a:schemeClr val="bg1"/>
              </a:solidFill>
              <a:latin typeface="FOT-Klee Pro M" panose="02020600000000000000" pitchFamily="18" charset="-128"/>
              <a:ea typeface="FOT-Klee Pro M" panose="02020600000000000000" pitchFamily="18" charset="-128"/>
            </a:endParaRPr>
          </a:p>
          <a:p>
            <a:r>
              <a:rPr lang="en-US" sz="2100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rPr>
              <a:t>Fluency in mathematics makes mathematics easier.</a:t>
            </a:r>
          </a:p>
          <a:p>
            <a:endParaRPr lang="en-US" sz="2100" dirty="0">
              <a:solidFill>
                <a:schemeClr val="bg1"/>
              </a:solidFill>
              <a:latin typeface="FOT-Klee Pro M" panose="02020600000000000000" pitchFamily="18" charset="-128"/>
              <a:ea typeface="FOT-Klee Pro M" panose="02020600000000000000" pitchFamily="18" charset="-128"/>
            </a:endParaRPr>
          </a:p>
          <a:p>
            <a:r>
              <a:rPr lang="en-US" sz="2100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rPr>
              <a:t>Fluency provides less stress on working memory.</a:t>
            </a:r>
          </a:p>
          <a:p>
            <a:endParaRPr lang="en-US" sz="2100" dirty="0">
              <a:solidFill>
                <a:schemeClr val="bg1"/>
              </a:solidFill>
              <a:latin typeface="FOT-Klee Pro M" panose="02020600000000000000" pitchFamily="18" charset="-128"/>
              <a:ea typeface="FOT-Klee Pro M" panose="02020600000000000000" pitchFamily="18" charset="-128"/>
            </a:endParaRPr>
          </a:p>
          <a:p>
            <a:r>
              <a:rPr lang="en-US" sz="2100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rPr>
              <a:t>Fluency helps students build confidence with mathematics.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F97BF1B-A19E-2B41-B59B-AEF250BBE6E8}"/>
              </a:ext>
            </a:extLst>
          </p:cNvPr>
          <p:cNvGrpSpPr/>
          <p:nvPr/>
        </p:nvGrpSpPr>
        <p:grpSpPr>
          <a:xfrm>
            <a:off x="353994" y="1300097"/>
            <a:ext cx="3751737" cy="2180844"/>
            <a:chOff x="363962" y="2109216"/>
            <a:chExt cx="5002316" cy="290779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AF6D62E-AB40-2841-B072-C45454A4424C}"/>
                </a:ext>
              </a:extLst>
            </p:cNvPr>
            <p:cNvSpPr/>
            <p:nvPr/>
          </p:nvSpPr>
          <p:spPr>
            <a:xfrm>
              <a:off x="363962" y="2109216"/>
              <a:ext cx="2501158" cy="1463040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rgbClr val="F1CA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FOT-Klee Pro M" panose="02020600000000000000" pitchFamily="18" charset="-128"/>
                  <a:ea typeface="FOT-Klee Pro M" panose="02020600000000000000" pitchFamily="18" charset="-128"/>
                </a:rPr>
                <a:t>Addition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11892F9-87D2-804A-A2B9-A85A128470C5}"/>
                </a:ext>
              </a:extLst>
            </p:cNvPr>
            <p:cNvSpPr/>
            <p:nvPr/>
          </p:nvSpPr>
          <p:spPr>
            <a:xfrm>
              <a:off x="2865120" y="2109216"/>
              <a:ext cx="2501158" cy="1463040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rgbClr val="F1CA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FOT-Klee Pro M" panose="02020600000000000000" pitchFamily="18" charset="-128"/>
                  <a:ea typeface="FOT-Klee Pro M" panose="02020600000000000000" pitchFamily="18" charset="-128"/>
                </a:rPr>
                <a:t>Subtraction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0EA4EB4-F1DA-8E41-B55F-F4AC26E44ECC}"/>
                </a:ext>
              </a:extLst>
            </p:cNvPr>
            <p:cNvSpPr/>
            <p:nvPr/>
          </p:nvSpPr>
          <p:spPr>
            <a:xfrm>
              <a:off x="2865120" y="3553968"/>
              <a:ext cx="2501158" cy="1463040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rgbClr val="F1CA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FOT-Klee Pro M" panose="02020600000000000000" pitchFamily="18" charset="-128"/>
                  <a:ea typeface="FOT-Klee Pro M" panose="02020600000000000000" pitchFamily="18" charset="-128"/>
                </a:rPr>
                <a:t>Division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C206218-E60B-B943-B215-49A906AC9EBA}"/>
                </a:ext>
              </a:extLst>
            </p:cNvPr>
            <p:cNvSpPr/>
            <p:nvPr/>
          </p:nvSpPr>
          <p:spPr>
            <a:xfrm>
              <a:off x="363962" y="3553968"/>
              <a:ext cx="2501158" cy="1463040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rgbClr val="F1CA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FOT-Klee Pro M" panose="02020600000000000000" pitchFamily="18" charset="-128"/>
                  <a:ea typeface="FOT-Klee Pro M" panose="02020600000000000000" pitchFamily="18" charset="-128"/>
                </a:rPr>
                <a:t>Multiplication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347740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BF6A1763-4490-DB4E-9058-B07BFE8EEB7C}"/>
              </a:ext>
            </a:extLst>
          </p:cNvPr>
          <p:cNvSpPr txBox="1">
            <a:spLocks/>
          </p:cNvSpPr>
          <p:nvPr/>
        </p:nvSpPr>
        <p:spPr>
          <a:xfrm>
            <a:off x="4343979" y="1300097"/>
            <a:ext cx="4548147" cy="270240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5083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5083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5083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5083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5083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rPr>
              <a:t>With fluency, it is important to emphasize both conceptual learning and procedural learning.</a:t>
            </a:r>
          </a:p>
          <a:p>
            <a:endParaRPr lang="en-US" sz="2100" dirty="0">
              <a:solidFill>
                <a:schemeClr val="bg1"/>
              </a:solidFill>
              <a:latin typeface="FOT-Klee Pro M" panose="02020600000000000000" pitchFamily="18" charset="-128"/>
              <a:ea typeface="FOT-Klee Pro M" panose="02020600000000000000" pitchFamily="18" charset="-128"/>
            </a:endParaRPr>
          </a:p>
          <a:p>
            <a:r>
              <a:rPr lang="en-US" sz="2100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rPr>
              <a:t>Fluency is not strictly procedural!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0D4E70B-FBEF-384C-8F2B-6B769DBF4D92}"/>
              </a:ext>
            </a:extLst>
          </p:cNvPr>
          <p:cNvGrpSpPr/>
          <p:nvPr/>
        </p:nvGrpSpPr>
        <p:grpSpPr>
          <a:xfrm>
            <a:off x="353994" y="1300097"/>
            <a:ext cx="3751737" cy="2180844"/>
            <a:chOff x="363962" y="2109216"/>
            <a:chExt cx="5002316" cy="290779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E23B154-83A0-5548-A936-767D39F3A879}"/>
                </a:ext>
              </a:extLst>
            </p:cNvPr>
            <p:cNvSpPr/>
            <p:nvPr/>
          </p:nvSpPr>
          <p:spPr>
            <a:xfrm>
              <a:off x="363962" y="2109216"/>
              <a:ext cx="2501158" cy="1463040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rgbClr val="F1CA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FOT-Klee Pro M" panose="02020600000000000000" pitchFamily="18" charset="-128"/>
                  <a:ea typeface="FOT-Klee Pro M" panose="02020600000000000000" pitchFamily="18" charset="-128"/>
                </a:rPr>
                <a:t>Addition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1C4CB30-2FB2-4241-AD87-9DD5FDFF4B0E}"/>
                </a:ext>
              </a:extLst>
            </p:cNvPr>
            <p:cNvSpPr/>
            <p:nvPr/>
          </p:nvSpPr>
          <p:spPr>
            <a:xfrm>
              <a:off x="2865120" y="2109216"/>
              <a:ext cx="2501158" cy="1463040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rgbClr val="F1CA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FOT-Klee Pro M" panose="02020600000000000000" pitchFamily="18" charset="-128"/>
                  <a:ea typeface="FOT-Klee Pro M" panose="02020600000000000000" pitchFamily="18" charset="-128"/>
                </a:rPr>
                <a:t>Subtraction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6EEFDBA-D338-7145-BB08-A0BF8E6DC1D6}"/>
                </a:ext>
              </a:extLst>
            </p:cNvPr>
            <p:cNvSpPr/>
            <p:nvPr/>
          </p:nvSpPr>
          <p:spPr>
            <a:xfrm>
              <a:off x="2865120" y="3553968"/>
              <a:ext cx="2501158" cy="1463040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rgbClr val="F1CA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FOT-Klee Pro M" panose="02020600000000000000" pitchFamily="18" charset="-128"/>
                  <a:ea typeface="FOT-Klee Pro M" panose="02020600000000000000" pitchFamily="18" charset="-128"/>
                </a:rPr>
                <a:t>Division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25C3DA5-133E-3745-9E39-A6D920858EC0}"/>
                </a:ext>
              </a:extLst>
            </p:cNvPr>
            <p:cNvSpPr/>
            <p:nvPr/>
          </p:nvSpPr>
          <p:spPr>
            <a:xfrm>
              <a:off x="363962" y="3553968"/>
              <a:ext cx="2501158" cy="1463040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rgbClr val="F1CA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FOT-Klee Pro M" panose="02020600000000000000" pitchFamily="18" charset="-128"/>
                  <a:ea typeface="FOT-Klee Pro M" panose="02020600000000000000" pitchFamily="18" charset="-128"/>
                </a:rPr>
                <a:t>Multiplication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4400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100"/>
          <p:cNvSpPr/>
          <p:nvPr/>
        </p:nvSpPr>
        <p:spPr>
          <a:xfrm>
            <a:off x="5061969" y="2008673"/>
            <a:ext cx="1100320" cy="36762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Solve addition and subtraction word problems, and add and subtract within 10…</a:t>
            </a:r>
            <a:endParaRPr sz="1000">
              <a:solidFill>
                <a:srgbClr val="FFFFFF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/>
              <a:sym typeface="Calibri"/>
            </a:endParaRPr>
          </a:p>
        </p:txBody>
      </p:sp>
      <p:sp>
        <p:nvSpPr>
          <p:cNvPr id="911" name="Google Shape;911;p100"/>
          <p:cNvSpPr/>
          <p:nvPr/>
        </p:nvSpPr>
        <p:spPr>
          <a:xfrm>
            <a:off x="3991681" y="829901"/>
            <a:ext cx="1032982" cy="36762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Solve word problems that call for addition of three whole numbers whose sum is less than or equal to 20…</a:t>
            </a:r>
            <a:endParaRPr sz="1000">
              <a:solidFill>
                <a:srgbClr val="FFFFFF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/>
              <a:sym typeface="Calibri"/>
            </a:endParaRPr>
          </a:p>
        </p:txBody>
      </p:sp>
      <p:sp>
        <p:nvSpPr>
          <p:cNvPr id="912" name="Google Shape;912;p100"/>
          <p:cNvSpPr/>
          <p:nvPr/>
        </p:nvSpPr>
        <p:spPr>
          <a:xfrm>
            <a:off x="8145522" y="829901"/>
            <a:ext cx="1032982" cy="3676276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Use addition and subtraction within 100 to solve one- and two-step word problems…</a:t>
            </a:r>
            <a:endParaRPr sz="1000">
              <a:solidFill>
                <a:srgbClr val="FFFFFF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/>
              <a:sym typeface="Calibri"/>
            </a:endParaRPr>
          </a:p>
        </p:txBody>
      </p:sp>
      <p:sp>
        <p:nvSpPr>
          <p:cNvPr id="913" name="Google Shape;913;p100"/>
          <p:cNvSpPr/>
          <p:nvPr/>
        </p:nvSpPr>
        <p:spPr>
          <a:xfrm>
            <a:off x="2884087" y="1748734"/>
            <a:ext cx="1032982" cy="367627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Use multiplication and division within 100 to solve word problems…</a:t>
            </a:r>
            <a:endParaRPr sz="1000">
              <a:solidFill>
                <a:srgbClr val="FFFFFF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/>
              <a:sym typeface="Calibri"/>
            </a:endParaRPr>
          </a:p>
        </p:txBody>
      </p:sp>
      <p:sp>
        <p:nvSpPr>
          <p:cNvPr id="914" name="Google Shape;914;p100"/>
          <p:cNvSpPr/>
          <p:nvPr/>
        </p:nvSpPr>
        <p:spPr>
          <a:xfrm>
            <a:off x="1929933" y="2258211"/>
            <a:ext cx="1032982" cy="36762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Solve multi-step word problems posed with whole numbers and having whole-number answers using the four operations…</a:t>
            </a:r>
            <a:endParaRPr sz="1000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sp>
        <p:nvSpPr>
          <p:cNvPr id="915" name="Google Shape;915;p100"/>
          <p:cNvSpPr/>
          <p:nvPr/>
        </p:nvSpPr>
        <p:spPr>
          <a:xfrm>
            <a:off x="7168883" y="2430124"/>
            <a:ext cx="1032982" cy="3676276"/>
          </a:xfrm>
          <a:prstGeom prst="rect">
            <a:avLst/>
          </a:prstGeom>
          <a:solidFill>
            <a:srgbClr val="FF8A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Solve word problems involving addition and subtraction of fractions referring to the same whole, including cases of unlike denominators…</a:t>
            </a:r>
            <a:endParaRPr sz="100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sp>
        <p:nvSpPr>
          <p:cNvPr id="916" name="Google Shape;916;p100"/>
          <p:cNvSpPr/>
          <p:nvPr/>
        </p:nvSpPr>
        <p:spPr>
          <a:xfrm>
            <a:off x="970410" y="393258"/>
            <a:ext cx="1032982" cy="36762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Interpret and compute quotients of fractions, and solve word problems involving division of fractions by fractions…</a:t>
            </a:r>
            <a:endParaRPr sz="1000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sp>
        <p:nvSpPr>
          <p:cNvPr id="917" name="Google Shape;917;p100"/>
          <p:cNvSpPr/>
          <p:nvPr/>
        </p:nvSpPr>
        <p:spPr>
          <a:xfrm>
            <a:off x="6169563" y="798328"/>
            <a:ext cx="1032982" cy="36762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Solve real-world and mathematical problems involving the four operations with rational numbers.</a:t>
            </a:r>
            <a:endParaRPr sz="100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sp>
        <p:nvSpPr>
          <p:cNvPr id="918" name="Google Shape;918;p100"/>
          <p:cNvSpPr/>
          <p:nvPr/>
        </p:nvSpPr>
        <p:spPr>
          <a:xfrm>
            <a:off x="0" y="2119110"/>
            <a:ext cx="1032982" cy="36762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Solve real-world and mathematical problems leading to two linear equations in two variables.</a:t>
            </a:r>
            <a:endParaRPr sz="100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cxnSp>
        <p:nvCxnSpPr>
          <p:cNvPr id="12" name="Google Shape;664;p75">
            <a:extLst>
              <a:ext uri="{FF2B5EF4-FFF2-40B4-BE49-F238E27FC236}">
                <a16:creationId xmlns:a16="http://schemas.microsoft.com/office/drawing/2014/main" id="{6C2930A9-3441-6A46-8CC7-59091CC9E40D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423036694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51750"/>
            <a:ext cx="8686800" cy="73152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latin typeface="Klee Medium" panose="02020600000000000000" pitchFamily="18" charset="-128"/>
                <a:ea typeface="Klee Medium" panose="02020600000000000000" pitchFamily="18" charset="-128"/>
              </a:rPr>
              <a:t>Addition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600" dirty="0">
                <a:latin typeface="Klee Medium" panose="02020600000000000000" pitchFamily="18" charset="-128"/>
                <a:ea typeface="Klee Medium" panose="02020600000000000000" pitchFamily="18" charset="-128"/>
              </a:rPr>
              <a:t>100 addition basic facts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000" b="0" dirty="0">
                <a:latin typeface="Klee Medium" panose="02020600000000000000" pitchFamily="18" charset="-128"/>
                <a:ea typeface="Klee Medium" panose="02020600000000000000" pitchFamily="18" charset="-128"/>
              </a:rPr>
              <a:t>Single-digit addends sum to a single- or double-digit number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3000" dirty="0">
                <a:latin typeface="Klee Medium" panose="02020600000000000000" pitchFamily="18" charset="-128"/>
                <a:ea typeface="Klee Medium" panose="02020600000000000000" pitchFamily="18" charset="-128"/>
              </a:rPr>
              <a:t>		5  	</a:t>
            </a:r>
            <a:r>
              <a:rPr lang="en-US" sz="3000" b="1" dirty="0">
                <a:solidFill>
                  <a:srgbClr val="EB641B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(</a:t>
            </a:r>
            <a:r>
              <a:rPr lang="en-US" sz="3000" b="1" u="sng" dirty="0">
                <a:solidFill>
                  <a:srgbClr val="EB641B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addend</a:t>
            </a:r>
            <a:r>
              <a:rPr lang="en-US" sz="3000" b="1" dirty="0">
                <a:solidFill>
                  <a:srgbClr val="EB641B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3000" dirty="0">
                <a:latin typeface="Klee Medium" panose="02020600000000000000" pitchFamily="18" charset="-128"/>
                <a:ea typeface="Klee Medium" panose="02020600000000000000" pitchFamily="18" charset="-128"/>
              </a:rPr>
              <a:t>	</a:t>
            </a:r>
            <a:r>
              <a:rPr lang="en-US" sz="3000" u="sng" dirty="0">
                <a:latin typeface="Klee Medium" panose="02020600000000000000" pitchFamily="18" charset="-128"/>
                <a:ea typeface="Klee Medium" panose="02020600000000000000" pitchFamily="18" charset="-128"/>
              </a:rPr>
              <a:t>+	4</a:t>
            </a:r>
            <a:r>
              <a:rPr lang="en-US" sz="3000" dirty="0">
                <a:latin typeface="Klee Medium" panose="02020600000000000000" pitchFamily="18" charset="-128"/>
                <a:ea typeface="Klee Medium" panose="02020600000000000000" pitchFamily="18" charset="-128"/>
              </a:rPr>
              <a:t>	</a:t>
            </a:r>
            <a:r>
              <a:rPr lang="en-US" sz="3000" b="1" dirty="0">
                <a:solidFill>
                  <a:srgbClr val="EB641B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(addend)</a:t>
            </a:r>
            <a:endParaRPr lang="en-US" sz="3000" b="1" u="sng" dirty="0">
              <a:solidFill>
                <a:srgbClr val="EB641B"/>
              </a:solidFill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3000" dirty="0">
                <a:latin typeface="Klee Medium" panose="02020600000000000000" pitchFamily="18" charset="-128"/>
                <a:ea typeface="Klee Medium" panose="02020600000000000000" pitchFamily="18" charset="-128"/>
              </a:rPr>
              <a:t>		9	</a:t>
            </a:r>
            <a:r>
              <a:rPr lang="en-US" sz="3000" b="1" dirty="0">
                <a:solidFill>
                  <a:srgbClr val="EB641B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(</a:t>
            </a:r>
            <a:r>
              <a:rPr lang="en-US" sz="3000" b="1" u="sng" dirty="0">
                <a:solidFill>
                  <a:srgbClr val="EB641B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sum</a:t>
            </a:r>
            <a:r>
              <a:rPr lang="en-US" sz="3000" b="1" dirty="0">
                <a:solidFill>
                  <a:srgbClr val="EB641B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en-US" sz="2000" u="sng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6140067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599" y="228600"/>
            <a:ext cx="9135319" cy="731520"/>
          </a:xfrm>
        </p:spPr>
        <p:txBody>
          <a:bodyPr>
            <a:noAutofit/>
          </a:bodyPr>
          <a:lstStyle/>
          <a:p>
            <a:r>
              <a:rPr lang="en-US" dirty="0">
                <a:latin typeface="Klee Medium" panose="02020600000000000000" pitchFamily="18" charset="-128"/>
                <a:ea typeface="Klee Medium" panose="02020600000000000000" pitchFamily="18" charset="-128"/>
              </a:rPr>
              <a:t>Addition: Total (Part-Part-Whole, Combine)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245128"/>
            <a:ext cx="8915400" cy="4839538"/>
          </a:xfrm>
        </p:spPr>
        <p:txBody>
          <a:bodyPr>
            <a:noAutofit/>
          </a:bodyPr>
          <a:lstStyle/>
          <a:p>
            <a:r>
              <a:rPr lang="en-US" dirty="0">
                <a:latin typeface="Klee Medium" panose="02020600000000000000" pitchFamily="18" charset="-128"/>
                <a:ea typeface="Klee Medium" panose="02020600000000000000" pitchFamily="18" charset="-128"/>
              </a:rPr>
              <a:t>Count one set, count another set, put sets together, count sum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1B2F5B-AD8B-394A-B014-EF1F9D1F600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4312" y="2460181"/>
            <a:ext cx="825731" cy="7315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D7A6C4-F70E-524E-8909-32FC4E8C41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178" y="3668605"/>
            <a:ext cx="825731" cy="73152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67D1A69-FABC-E549-A72F-26E85E07EBBE}"/>
              </a:ext>
            </a:extLst>
          </p:cNvPr>
          <p:cNvSpPr/>
          <p:nvPr/>
        </p:nvSpPr>
        <p:spPr>
          <a:xfrm>
            <a:off x="2814498" y="2161534"/>
            <a:ext cx="3352800" cy="251727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B029AF-4230-8A44-BD9B-C77B1ADFF28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8887" y="2316826"/>
            <a:ext cx="1268884" cy="6344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974B16A-2140-BE43-A766-1B17050CDAB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1753" y="3102949"/>
            <a:ext cx="1268884" cy="6344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0D0C2C1-F900-5B49-8920-B5C06B8D595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8887" y="3889072"/>
            <a:ext cx="1268884" cy="63444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CD15CC6-D778-9E45-98EF-B43340DBF340}"/>
              </a:ext>
            </a:extLst>
          </p:cNvPr>
          <p:cNvSpPr txBox="1"/>
          <p:nvPr/>
        </p:nvSpPr>
        <p:spPr>
          <a:xfrm>
            <a:off x="3028507" y="5315225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2 + 3 = 5</a:t>
            </a:r>
          </a:p>
        </p:txBody>
      </p:sp>
    </p:spTree>
    <p:extLst>
      <p:ext uri="{BB962C8B-B14F-4D97-AF65-F5344CB8AC3E}">
        <p14:creationId xmlns:p14="http://schemas.microsoft.com/office/powerpoint/2010/main" val="429490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14 -0.00232 L 0.19948 -0.002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14 0.00278 L 0.16285 0.002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27 -0.00625 L -0.25503 -0.006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27 -1.11111E-6 L -0.23871 -1.11111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27 0.0051 L -0.2335 0.005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599" y="228600"/>
            <a:ext cx="9101667" cy="731520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>
                <a:latin typeface="Klee Medium" panose="02020600000000000000" pitchFamily="18" charset="-128"/>
                <a:ea typeface="Klee Medium" panose="02020600000000000000" pitchFamily="18" charset="-128"/>
              </a:rPr>
              <a:t>Addition: Join (Change Increase)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A20702-68C4-8340-AC6B-99A1C23F9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Klee Medium" panose="02020600000000000000" pitchFamily="18" charset="-128"/>
                <a:ea typeface="Klee Medium" panose="02020600000000000000" pitchFamily="18" charset="-128"/>
              </a:rPr>
              <a:t>Start with a set, add the other set, count sum </a:t>
            </a:r>
          </a:p>
          <a:p>
            <a:endParaRPr lang="en-US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8507" y="2371429"/>
            <a:ext cx="825731" cy="73152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5022" y="3401727"/>
            <a:ext cx="825731" cy="7315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14498" y="2161534"/>
            <a:ext cx="3352800" cy="251727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28507" y="5315225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2 + 3 = 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3685E0-D385-9A43-8899-6087F6F7545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8887" y="2316826"/>
            <a:ext cx="1268884" cy="6344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01B202A-592B-524E-9DDA-FABCCFCFF37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1753" y="3102949"/>
            <a:ext cx="1268884" cy="6344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E86896-1AB1-BE4F-960A-A32F04FC0EC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8887" y="3889072"/>
            <a:ext cx="1268884" cy="63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7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27 -0.00625 L -0.25503 -0.00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27 -1.11111E-6 L -0.23871 -1.1111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27 0.0051 L -0.2335 0.005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304800" y="1219200"/>
            <a:ext cx="8305800" cy="4445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>
                <a:solidFill>
                  <a:schemeClr val="accent4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Parts</a:t>
            </a:r>
            <a:r>
              <a:rPr lang="en-US" sz="2800" dirty="0">
                <a:latin typeface="Klee Medium" panose="02020600000000000000" pitchFamily="18" charset="-128"/>
                <a:ea typeface="Klee Medium" panose="02020600000000000000" pitchFamily="18" charset="-128"/>
              </a:rPr>
              <a:t> put together into a </a:t>
            </a:r>
            <a:r>
              <a:rPr lang="en-US" sz="2800" b="1" dirty="0">
                <a:solidFill>
                  <a:srgbClr val="D883FF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total</a:t>
            </a:r>
            <a:endParaRPr lang="en-US" sz="2800" dirty="0">
              <a:solidFill>
                <a:srgbClr val="D883FF"/>
              </a:solidFill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lvl="1"/>
            <a:r>
              <a:rPr lang="en-US" sz="2800" dirty="0">
                <a:latin typeface="Klee Medium" panose="02020600000000000000" pitchFamily="18" charset="-128"/>
                <a:ea typeface="Klee Medium" panose="02020600000000000000" pitchFamily="18" charset="-128"/>
              </a:rPr>
              <a:t>Karly saw </a:t>
            </a:r>
            <a:r>
              <a:rPr lang="en-US" sz="2800" b="1" dirty="0">
                <a:solidFill>
                  <a:schemeClr val="accent4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4</a:t>
            </a:r>
            <a:r>
              <a:rPr lang="en-US" sz="2800" dirty="0">
                <a:latin typeface="Klee Medium" panose="02020600000000000000" pitchFamily="18" charset="-128"/>
                <a:ea typeface="Klee Medium" panose="02020600000000000000" pitchFamily="18" charset="-128"/>
              </a:rPr>
              <a:t> cardinals and </a:t>
            </a:r>
            <a:r>
              <a:rPr lang="en-US" sz="2800" b="1" dirty="0">
                <a:solidFill>
                  <a:schemeClr val="accent4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5</a:t>
            </a:r>
            <a:r>
              <a:rPr lang="en-US" sz="2800" dirty="0">
                <a:latin typeface="Klee Medium" panose="02020600000000000000" pitchFamily="18" charset="-128"/>
                <a:ea typeface="Klee Medium" panose="02020600000000000000" pitchFamily="18" charset="-128"/>
              </a:rPr>
              <a:t> blue jays. How many birds did Karly see?</a:t>
            </a:r>
          </a:p>
          <a:p>
            <a:pPr marL="731520" lvl="2" indent="0" eaLnBrk="1" hangingPunct="1">
              <a:buNone/>
            </a:pPr>
            <a:r>
              <a:rPr lang="en-US" sz="2800" b="1" dirty="0">
                <a:solidFill>
                  <a:schemeClr val="accent4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4</a:t>
            </a:r>
            <a:r>
              <a:rPr lang="en-US" sz="2800" dirty="0">
                <a:latin typeface="Klee Medium" panose="02020600000000000000" pitchFamily="18" charset="-128"/>
                <a:ea typeface="Klee Medium" panose="02020600000000000000" pitchFamily="18" charset="-128"/>
              </a:rPr>
              <a:t> + </a:t>
            </a:r>
            <a:r>
              <a:rPr lang="en-US" sz="2800" b="1" dirty="0">
                <a:solidFill>
                  <a:schemeClr val="accent4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5</a:t>
            </a:r>
            <a:r>
              <a:rPr lang="en-US" sz="2800" dirty="0">
                <a:latin typeface="Klee Medium" panose="02020600000000000000" pitchFamily="18" charset="-128"/>
                <a:ea typeface="Klee Medium" panose="02020600000000000000" pitchFamily="18" charset="-128"/>
              </a:rPr>
              <a:t> = </a:t>
            </a:r>
            <a:r>
              <a:rPr lang="en-US" sz="2800" b="1" dirty="0">
                <a:solidFill>
                  <a:srgbClr val="D883FF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199329469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152400" y="1143000"/>
            <a:ext cx="8839200" cy="54864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Klee Medium" panose="02020600000000000000" pitchFamily="18" charset="-128"/>
                <a:ea typeface="Klee Medium" panose="02020600000000000000" pitchFamily="18" charset="-128"/>
              </a:rPr>
              <a:t>An amount that </a:t>
            </a:r>
            <a:r>
              <a:rPr lang="en-US" sz="2800" b="1" dirty="0">
                <a:latin typeface="Klee Medium" panose="02020600000000000000" pitchFamily="18" charset="-128"/>
                <a:ea typeface="Klee Medium" panose="02020600000000000000" pitchFamily="18" charset="-128"/>
              </a:rPr>
              <a:t>increases</a:t>
            </a:r>
            <a:r>
              <a:rPr lang="en-US" sz="2800" dirty="0">
                <a:latin typeface="Klee Medium" panose="02020600000000000000" pitchFamily="18" charset="-128"/>
                <a:ea typeface="Klee Medium" panose="02020600000000000000" pitchFamily="18" charset="-128"/>
              </a:rPr>
              <a:t> or decreases</a:t>
            </a:r>
          </a:p>
          <a:p>
            <a:pPr lvl="1"/>
            <a:r>
              <a:rPr lang="en-US" sz="2600" dirty="0" err="1">
                <a:latin typeface="Klee Medium" panose="02020600000000000000" pitchFamily="18" charset="-128"/>
                <a:ea typeface="Klee Medium" panose="02020600000000000000" pitchFamily="18" charset="-128"/>
              </a:rPr>
              <a:t>Premila</a:t>
            </a:r>
            <a:r>
              <a:rPr lang="en-US" sz="2600" dirty="0">
                <a:latin typeface="Klee Medium" panose="02020600000000000000" pitchFamily="18" charset="-128"/>
                <a:ea typeface="Klee Medium" panose="02020600000000000000" pitchFamily="18" charset="-128"/>
              </a:rPr>
              <a:t> had $</a:t>
            </a:r>
            <a:r>
              <a:rPr lang="en-US" sz="2600" b="1" dirty="0">
                <a:solidFill>
                  <a:schemeClr val="accent4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4</a:t>
            </a:r>
            <a:r>
              <a:rPr lang="en-US" sz="2600" dirty="0">
                <a:latin typeface="Klee Medium" panose="02020600000000000000" pitchFamily="18" charset="-128"/>
                <a:ea typeface="Klee Medium" panose="02020600000000000000" pitchFamily="18" charset="-128"/>
              </a:rPr>
              <a:t>. Then they earned $</a:t>
            </a:r>
            <a:r>
              <a:rPr lang="en-US" sz="2600" b="1" dirty="0">
                <a:solidFill>
                  <a:srgbClr val="00B050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3</a:t>
            </a:r>
            <a:r>
              <a:rPr lang="en-US" sz="2600" dirty="0">
                <a:latin typeface="Klee Medium" panose="02020600000000000000" pitchFamily="18" charset="-128"/>
                <a:ea typeface="Klee Medium" panose="02020600000000000000" pitchFamily="18" charset="-128"/>
              </a:rPr>
              <a:t> for cleaning their room. How much money does </a:t>
            </a:r>
            <a:r>
              <a:rPr lang="en-US" sz="2600" dirty="0" err="1">
                <a:latin typeface="Klee Medium" panose="02020600000000000000" pitchFamily="18" charset="-128"/>
                <a:ea typeface="Klee Medium" panose="02020600000000000000" pitchFamily="18" charset="-128"/>
              </a:rPr>
              <a:t>Premila</a:t>
            </a:r>
            <a:r>
              <a:rPr lang="en-US" sz="2600" dirty="0">
                <a:latin typeface="Klee Medium" panose="02020600000000000000" pitchFamily="18" charset="-128"/>
                <a:ea typeface="Klee Medium" panose="02020600000000000000" pitchFamily="18" charset="-128"/>
              </a:rPr>
              <a:t> have now? </a:t>
            </a:r>
          </a:p>
          <a:p>
            <a:pPr marL="731520" lvl="2" indent="0">
              <a:buNone/>
            </a:pPr>
            <a:r>
              <a:rPr lang="en-US" sz="2600" b="1" dirty="0">
                <a:solidFill>
                  <a:schemeClr val="accent4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4</a:t>
            </a:r>
            <a:r>
              <a:rPr lang="en-US" sz="2600" dirty="0">
                <a:latin typeface="Klee Medium" panose="02020600000000000000" pitchFamily="18" charset="-128"/>
                <a:ea typeface="Klee Medium" panose="02020600000000000000" pitchFamily="18" charset="-128"/>
              </a:rPr>
              <a:t> + </a:t>
            </a:r>
            <a:r>
              <a:rPr lang="en-US" sz="2600" b="1" dirty="0">
                <a:solidFill>
                  <a:srgbClr val="00B050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3</a:t>
            </a:r>
            <a:r>
              <a:rPr lang="en-US" sz="2600" dirty="0">
                <a:latin typeface="Klee Medium" panose="02020600000000000000" pitchFamily="18" charset="-128"/>
                <a:ea typeface="Klee Medium" panose="02020600000000000000" pitchFamily="18" charset="-128"/>
              </a:rPr>
              <a:t> = </a:t>
            </a:r>
            <a:r>
              <a:rPr lang="en-US" sz="2600" b="1" dirty="0">
                <a:solidFill>
                  <a:schemeClr val="accent1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127459449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3152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Total Versus Change (Join)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chemeClr val="accent4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				3 + 9 = __</a:t>
            </a:r>
          </a:p>
          <a:p>
            <a:endParaRPr lang="en-US" dirty="0">
              <a:solidFill>
                <a:schemeClr val="tx2"/>
              </a:solidFill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9029CB49-A59D-CD44-9517-62D44501104F}"/>
              </a:ext>
            </a:extLst>
          </p:cNvPr>
          <p:cNvSpPr txBox="1">
            <a:spLocks/>
          </p:cNvSpPr>
          <p:nvPr/>
        </p:nvSpPr>
        <p:spPr>
          <a:xfrm>
            <a:off x="2336702" y="2018462"/>
            <a:ext cx="6911561" cy="48395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344488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5715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798513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10287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lvl="1" indent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If you have brown eyes: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sz="3600" dirty="0">
                <a:latin typeface="Klee Medium" panose="02020600000000000000" pitchFamily="18" charset="-128"/>
                <a:ea typeface="Klee Medium" panose="02020600000000000000" pitchFamily="18" charset="-128"/>
              </a:rPr>
              <a:t>What’s a Total story to show addition?</a:t>
            </a:r>
          </a:p>
          <a:p>
            <a:pPr marL="1588" lvl="1" indent="0">
              <a:buNone/>
            </a:pPr>
            <a:r>
              <a:rPr lang="en-US" sz="3600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If you don’t have brown eyes:</a:t>
            </a:r>
          </a:p>
          <a:p>
            <a:pPr marL="342900" lvl="1" indent="0">
              <a:buNone/>
            </a:pPr>
            <a:r>
              <a:rPr lang="en-US" sz="3600" dirty="0">
                <a:latin typeface="Klee Medium" panose="02020600000000000000" pitchFamily="18" charset="-128"/>
                <a:ea typeface="Klee Medium" panose="02020600000000000000" pitchFamily="18" charset="-128"/>
              </a:rPr>
              <a:t>What’s a Change/Join story to show addition?</a:t>
            </a:r>
          </a:p>
          <a:p>
            <a:pPr marL="342900" lvl="1" indent="0">
              <a:buFont typeface="Arial" panose="020B0604020202020204" pitchFamily="34" charset="0"/>
              <a:buNone/>
            </a:pPr>
            <a:endParaRPr lang="en-US" sz="3600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marL="342900" lvl="1" indent="0">
              <a:buFont typeface="Arial" panose="020B0604020202020204" pitchFamily="34" charset="0"/>
              <a:buNone/>
            </a:pPr>
            <a:endParaRPr lang="en-US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pic>
        <p:nvPicPr>
          <p:cNvPr id="9" name="Graphic 8" descr="Laptop">
            <a:extLst>
              <a:ext uri="{FF2B5EF4-FFF2-40B4-BE49-F238E27FC236}">
                <a16:creationId xmlns:a16="http://schemas.microsoft.com/office/drawing/2014/main" id="{E13DC066-E60A-344C-A473-F057452541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1765569"/>
            <a:ext cx="1810181" cy="181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377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>
                <a:latin typeface="Klee Medium" panose="02020600000000000000" pitchFamily="18" charset="-128"/>
                <a:ea typeface="Klee Medium" panose="02020600000000000000" pitchFamily="18" charset="-128"/>
              </a:rPr>
              <a:t>Subtraction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600" dirty="0">
                <a:latin typeface="Klee Medium" panose="02020600000000000000" pitchFamily="18" charset="-128"/>
                <a:ea typeface="Klee Medium" panose="02020600000000000000" pitchFamily="18" charset="-128"/>
              </a:rPr>
              <a:t>100 subtraction basic facts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000" b="0" dirty="0">
                <a:latin typeface="Klee Medium" panose="02020600000000000000" pitchFamily="18" charset="-128"/>
                <a:ea typeface="Klee Medium" panose="02020600000000000000" pitchFamily="18" charset="-128"/>
              </a:rPr>
              <a:t>Subtrahend and difference are single-digit numbers and minuend is single- or double-digit number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3000" dirty="0">
                <a:latin typeface="Klee Medium" panose="02020600000000000000" pitchFamily="18" charset="-128"/>
                <a:ea typeface="Klee Medium" panose="02020600000000000000" pitchFamily="18" charset="-128"/>
              </a:rPr>
              <a:t>		16		</a:t>
            </a:r>
            <a:r>
              <a:rPr lang="en-US" sz="3000" b="1" dirty="0">
                <a:solidFill>
                  <a:srgbClr val="EB641B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(minuend)</a:t>
            </a:r>
          </a:p>
          <a:p>
            <a:pPr>
              <a:lnSpc>
                <a:spcPct val="90000"/>
              </a:lnSpc>
              <a:buNone/>
            </a:pPr>
            <a:r>
              <a:rPr lang="en-US" sz="3000" dirty="0">
                <a:latin typeface="Klee Medium" panose="02020600000000000000" pitchFamily="18" charset="-128"/>
                <a:ea typeface="Klee Medium" panose="02020600000000000000" pitchFamily="18" charset="-128"/>
              </a:rPr>
              <a:t>	</a:t>
            </a:r>
            <a:r>
              <a:rPr lang="en-US" sz="3000" u="sng" dirty="0">
                <a:latin typeface="Klee Medium" panose="02020600000000000000" pitchFamily="18" charset="-128"/>
                <a:ea typeface="Klee Medium" panose="02020600000000000000" pitchFamily="18" charset="-128"/>
              </a:rPr>
              <a:t>–	  8</a:t>
            </a:r>
            <a:r>
              <a:rPr lang="en-US" sz="3000" dirty="0">
                <a:latin typeface="Klee Medium" panose="02020600000000000000" pitchFamily="18" charset="-128"/>
                <a:ea typeface="Klee Medium" panose="02020600000000000000" pitchFamily="18" charset="-128"/>
              </a:rPr>
              <a:t>		</a:t>
            </a:r>
            <a:r>
              <a:rPr lang="en-US" sz="3000" b="1" dirty="0">
                <a:solidFill>
                  <a:srgbClr val="EB641B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(subtrahend)</a:t>
            </a:r>
            <a:endParaRPr lang="en-US" sz="3000" b="1" u="sng" dirty="0">
              <a:solidFill>
                <a:srgbClr val="EB641B"/>
              </a:solidFill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3000" dirty="0">
                <a:latin typeface="Klee Medium" panose="02020600000000000000" pitchFamily="18" charset="-128"/>
                <a:ea typeface="Klee Medium" panose="02020600000000000000" pitchFamily="18" charset="-128"/>
              </a:rPr>
              <a:t>		  8		</a:t>
            </a:r>
            <a:r>
              <a:rPr lang="en-US" sz="3000" b="1" dirty="0">
                <a:solidFill>
                  <a:srgbClr val="EB641B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(</a:t>
            </a:r>
            <a:r>
              <a:rPr lang="en-US" sz="3000" b="1" u="sng" dirty="0">
                <a:solidFill>
                  <a:srgbClr val="EB641B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difference</a:t>
            </a:r>
            <a:r>
              <a:rPr lang="en-US" sz="3000" b="1" dirty="0">
                <a:solidFill>
                  <a:srgbClr val="EB641B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en-US" sz="2000" u="sng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8812276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Subtraction: Separate (Change Decrease)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D13DE5-5630-2942-BDC4-1DCB83E43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Klee Medium" panose="02020600000000000000" pitchFamily="18" charset="-128"/>
                <a:ea typeface="Klee Medium" panose="02020600000000000000" pitchFamily="18" charset="-128"/>
              </a:rPr>
              <a:t>Start with a set, take away from that set, count difference</a:t>
            </a:r>
          </a:p>
          <a:p>
            <a:endParaRPr lang="en-US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07571" y="1845733"/>
            <a:ext cx="4376058" cy="258475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1213F6-761B-C942-84CB-48B231090156}"/>
              </a:ext>
            </a:extLst>
          </p:cNvPr>
          <p:cNvSpPr txBox="1"/>
          <p:nvPr/>
        </p:nvSpPr>
        <p:spPr>
          <a:xfrm>
            <a:off x="3109561" y="5315225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5 – 3 =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0620CB-3806-C144-824B-29BA210166C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541" y="2001480"/>
            <a:ext cx="1005114" cy="100511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CA95485-94C0-BB4E-B13D-20A64F4D64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300" y="2635552"/>
            <a:ext cx="1005114" cy="100511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26EE441-E248-D340-A1CF-D354ECBDA0A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4013" y="2088539"/>
            <a:ext cx="1005114" cy="100511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A52C431-79F7-1447-9267-C0B4EEBE50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434" y="3162340"/>
            <a:ext cx="1005114" cy="100511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B89C338-2E59-384F-A90A-0A3DF3AC28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5166" y="3191701"/>
            <a:ext cx="1005114" cy="100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4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03 0.00648 L 0.41267 0.00648 " pathEditMode="relative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07 -0.00417 L 0.41007 -0.00417 " pathEditMode="relative" ptsTypes="AA">
                                      <p:cBhvr>
                                        <p:cTn id="1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07 0.00023 L 0.39236 0.00023 " pathEditMode="relative" ptsTypes="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Subtraction: Difference (Compare)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D13DE5-5630-2942-BDC4-1DCB83E43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Klee Medium" panose="02020600000000000000" pitchFamily="18" charset="-128"/>
                <a:ea typeface="Klee Medium" panose="02020600000000000000" pitchFamily="18" charset="-128"/>
              </a:rPr>
              <a:t>Compare two sets, count difference</a:t>
            </a:r>
          </a:p>
          <a:p>
            <a:endParaRPr lang="en-US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0620CB-3806-C144-824B-29BA210166C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541" y="2001480"/>
            <a:ext cx="1005114" cy="100511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CA95485-94C0-BB4E-B13D-20A64F4D64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300" y="2001480"/>
            <a:ext cx="1005114" cy="100511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26EE441-E248-D340-A1CF-D354ECBDA0A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0059" y="2001480"/>
            <a:ext cx="1005114" cy="100511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A52C431-79F7-1447-9267-C0B4EEBE50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5577" y="2001480"/>
            <a:ext cx="1005114" cy="100511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B89C338-2E59-384F-A90A-0A3DF3AC28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7818" y="2001480"/>
            <a:ext cx="1005114" cy="10051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CAA0E8-5383-C043-B7B5-0EDC3D05B92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541" y="3160603"/>
            <a:ext cx="1005114" cy="10051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4C0531-A071-1047-840C-CEF2DEA6F4D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300" y="3160603"/>
            <a:ext cx="1005114" cy="1005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38B00E-4043-B74F-AAB4-2FE8A892763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0059" y="3160603"/>
            <a:ext cx="1005114" cy="10051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1070536-B969-FA40-8C3A-6F29BB127912}"/>
              </a:ext>
            </a:extLst>
          </p:cNvPr>
          <p:cNvSpPr txBox="1"/>
          <p:nvPr/>
        </p:nvSpPr>
        <p:spPr>
          <a:xfrm>
            <a:off x="3109561" y="5315225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5 – 3 = 2</a:t>
            </a:r>
          </a:p>
        </p:txBody>
      </p:sp>
    </p:spTree>
    <p:extLst>
      <p:ext uri="{BB962C8B-B14F-4D97-AF65-F5344CB8AC3E}">
        <p14:creationId xmlns:p14="http://schemas.microsoft.com/office/powerpoint/2010/main" val="105807707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228600" y="1143000"/>
            <a:ext cx="8763000" cy="48387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Klee Medium" panose="02020600000000000000" pitchFamily="18" charset="-128"/>
                <a:ea typeface="Klee Medium" panose="02020600000000000000" pitchFamily="18" charset="-128"/>
              </a:rPr>
              <a:t>An amount that increases or </a:t>
            </a:r>
            <a:r>
              <a:rPr lang="en-US" sz="2800" b="1" dirty="0">
                <a:latin typeface="Klee Medium" panose="02020600000000000000" pitchFamily="18" charset="-128"/>
                <a:ea typeface="Klee Medium" panose="02020600000000000000" pitchFamily="18" charset="-128"/>
              </a:rPr>
              <a:t>decreases</a:t>
            </a:r>
          </a:p>
          <a:p>
            <a:pPr lvl="1"/>
            <a:r>
              <a:rPr lang="en-US" sz="2600" dirty="0">
                <a:latin typeface="Klee Medium" panose="02020600000000000000" pitchFamily="18" charset="-128"/>
                <a:ea typeface="Klee Medium" panose="02020600000000000000" pitchFamily="18" charset="-128"/>
              </a:rPr>
              <a:t>Bronwyn had </a:t>
            </a:r>
            <a:r>
              <a:rPr lang="en-US" sz="2600" b="1" dirty="0">
                <a:solidFill>
                  <a:schemeClr val="accent4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9</a:t>
            </a:r>
            <a:r>
              <a:rPr lang="en-US" sz="2600" b="1" dirty="0">
                <a:latin typeface="Klee Medium" panose="02020600000000000000" pitchFamily="18" charset="-128"/>
                <a:ea typeface="Klee Medium" panose="02020600000000000000" pitchFamily="18" charset="-128"/>
              </a:rPr>
              <a:t> </a:t>
            </a:r>
            <a:r>
              <a:rPr lang="en-US" sz="2600" dirty="0">
                <a:latin typeface="Klee Medium" panose="02020600000000000000" pitchFamily="18" charset="-128"/>
                <a:ea typeface="Klee Medium" panose="02020600000000000000" pitchFamily="18" charset="-128"/>
              </a:rPr>
              <a:t>cookies. Then they ate </a:t>
            </a:r>
            <a:r>
              <a:rPr lang="en-US" sz="2600" b="1" dirty="0">
                <a:solidFill>
                  <a:srgbClr val="00B050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2</a:t>
            </a:r>
            <a:r>
              <a:rPr lang="en-US" sz="2600" dirty="0">
                <a:latin typeface="Klee Medium" panose="02020600000000000000" pitchFamily="18" charset="-128"/>
                <a:ea typeface="Klee Medium" panose="02020600000000000000" pitchFamily="18" charset="-128"/>
              </a:rPr>
              <a:t> of the cookies. How many cookies does Bronwyn have now?  </a:t>
            </a:r>
          </a:p>
          <a:p>
            <a:pPr marL="731520" lvl="2" indent="0">
              <a:buNone/>
            </a:pPr>
            <a:r>
              <a:rPr lang="en-US" sz="2600" b="1" dirty="0">
                <a:solidFill>
                  <a:schemeClr val="accent4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9</a:t>
            </a:r>
            <a:r>
              <a:rPr lang="en-US" sz="2600" dirty="0">
                <a:latin typeface="Klee Medium" panose="02020600000000000000" pitchFamily="18" charset="-128"/>
                <a:ea typeface="Klee Medium" panose="02020600000000000000" pitchFamily="18" charset="-128"/>
              </a:rPr>
              <a:t> – </a:t>
            </a:r>
            <a:r>
              <a:rPr lang="en-US" sz="2600" b="1" dirty="0">
                <a:solidFill>
                  <a:srgbClr val="00B050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2</a:t>
            </a:r>
            <a:r>
              <a:rPr lang="en-US" sz="2600" dirty="0">
                <a:latin typeface="Klee Medium" panose="02020600000000000000" pitchFamily="18" charset="-128"/>
                <a:ea typeface="Klee Medium" panose="02020600000000000000" pitchFamily="18" charset="-128"/>
              </a:rPr>
              <a:t> = </a:t>
            </a:r>
            <a:r>
              <a:rPr lang="en-US" sz="2600" b="1" dirty="0">
                <a:solidFill>
                  <a:schemeClr val="accent1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B575E9-5335-5A42-B3E1-68941AD306E9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2898076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01"/>
          <p:cNvSpPr/>
          <p:nvPr/>
        </p:nvSpPr>
        <p:spPr>
          <a:xfrm>
            <a:off x="87682" y="1746366"/>
            <a:ext cx="1100320" cy="36762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Solve addition and subtraction word problems, and add and subtract within 10…</a:t>
            </a:r>
            <a:endParaRPr sz="1000">
              <a:solidFill>
                <a:srgbClr val="FFFFFF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/>
              <a:sym typeface="Calibri"/>
            </a:endParaRPr>
          </a:p>
        </p:txBody>
      </p:sp>
      <p:sp>
        <p:nvSpPr>
          <p:cNvPr id="926" name="Google Shape;926;p101"/>
          <p:cNvSpPr/>
          <p:nvPr/>
        </p:nvSpPr>
        <p:spPr>
          <a:xfrm>
            <a:off x="1140446" y="1743998"/>
            <a:ext cx="1032982" cy="36762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Solve word problems that call for addition of three whole numbers whose sum is less than or equal to 20…</a:t>
            </a:r>
            <a:endParaRPr sz="1000">
              <a:solidFill>
                <a:srgbClr val="FFFFFF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/>
              <a:sym typeface="Calibri"/>
            </a:endParaRPr>
          </a:p>
        </p:txBody>
      </p:sp>
      <p:sp>
        <p:nvSpPr>
          <p:cNvPr id="927" name="Google Shape;927;p101"/>
          <p:cNvSpPr/>
          <p:nvPr/>
        </p:nvSpPr>
        <p:spPr>
          <a:xfrm>
            <a:off x="2128068" y="1739262"/>
            <a:ext cx="1032982" cy="3676276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Use addition and subtraction within 100 to solve one- and two-step word problems…</a:t>
            </a:r>
            <a:endParaRPr sz="1000">
              <a:solidFill>
                <a:srgbClr val="FFFFFF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/>
              <a:sym typeface="Calibri"/>
            </a:endParaRPr>
          </a:p>
        </p:txBody>
      </p:sp>
      <p:sp>
        <p:nvSpPr>
          <p:cNvPr id="928" name="Google Shape;928;p101"/>
          <p:cNvSpPr/>
          <p:nvPr/>
        </p:nvSpPr>
        <p:spPr>
          <a:xfrm>
            <a:off x="3068134" y="1739262"/>
            <a:ext cx="1032982" cy="367627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Use multiplication and division within 100 to solve word problems…</a:t>
            </a:r>
            <a:endParaRPr sz="1000">
              <a:solidFill>
                <a:srgbClr val="FFFFFF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/>
              <a:sym typeface="Calibri"/>
            </a:endParaRPr>
          </a:p>
        </p:txBody>
      </p:sp>
      <p:sp>
        <p:nvSpPr>
          <p:cNvPr id="929" name="Google Shape;929;p101"/>
          <p:cNvSpPr/>
          <p:nvPr/>
        </p:nvSpPr>
        <p:spPr>
          <a:xfrm>
            <a:off x="4041621" y="1746366"/>
            <a:ext cx="1032982" cy="36762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Solve multi-step word problems posed with whole numbers and having whole-number answers using the four operations…</a:t>
            </a:r>
            <a:endParaRPr sz="100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sp>
        <p:nvSpPr>
          <p:cNvPr id="930" name="Google Shape;930;p101"/>
          <p:cNvSpPr/>
          <p:nvPr/>
        </p:nvSpPr>
        <p:spPr>
          <a:xfrm>
            <a:off x="5015108" y="1739262"/>
            <a:ext cx="1032982" cy="3676276"/>
          </a:xfrm>
          <a:prstGeom prst="rect">
            <a:avLst/>
          </a:prstGeom>
          <a:solidFill>
            <a:srgbClr val="FF8A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Solve word problems involving addition and subtraction of fractions referring to the same whole, including cases of unlike denominators…</a:t>
            </a:r>
            <a:endParaRPr sz="1000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sp>
        <p:nvSpPr>
          <p:cNvPr id="931" name="Google Shape;931;p101"/>
          <p:cNvSpPr/>
          <p:nvPr/>
        </p:nvSpPr>
        <p:spPr>
          <a:xfrm>
            <a:off x="5988595" y="1739262"/>
            <a:ext cx="1032982" cy="36762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Interpret and compute quotients of fractions, and solve word problems involving division of fractions by fractions…</a:t>
            </a:r>
            <a:endParaRPr sz="100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sp>
        <p:nvSpPr>
          <p:cNvPr id="932" name="Google Shape;932;p101"/>
          <p:cNvSpPr/>
          <p:nvPr/>
        </p:nvSpPr>
        <p:spPr>
          <a:xfrm>
            <a:off x="6986546" y="1739262"/>
            <a:ext cx="1032982" cy="36762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Solve real-world and mathematical problems involving the four operations with rational numbers.</a:t>
            </a:r>
            <a:endParaRPr sz="100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sp>
        <p:nvSpPr>
          <p:cNvPr id="933" name="Google Shape;933;p101"/>
          <p:cNvSpPr/>
          <p:nvPr/>
        </p:nvSpPr>
        <p:spPr>
          <a:xfrm>
            <a:off x="7995064" y="1739262"/>
            <a:ext cx="1032982" cy="36762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Solve real-world and mathematical problems leading to two linear equations in two variables.</a:t>
            </a:r>
            <a:endParaRPr sz="100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cxnSp>
        <p:nvCxnSpPr>
          <p:cNvPr id="14" name="Google Shape;664;p75">
            <a:extLst>
              <a:ext uri="{FF2B5EF4-FFF2-40B4-BE49-F238E27FC236}">
                <a16:creationId xmlns:a16="http://schemas.microsoft.com/office/drawing/2014/main" id="{A2C0155E-1AE2-9D46-BB87-5491A8F6A735}"/>
              </a:ext>
            </a:extLst>
          </p:cNvPr>
          <p:cNvCxnSpPr/>
          <p:nvPr/>
        </p:nvCxnSpPr>
        <p:spPr>
          <a:xfrm>
            <a:off x="216074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93001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228600" y="1219201"/>
            <a:ext cx="8736106" cy="4752722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Greater</a:t>
            </a:r>
            <a:r>
              <a:rPr lang="en-US" sz="2800" dirty="0">
                <a:latin typeface="Klee Medium" panose="02020600000000000000" pitchFamily="18" charset="-128"/>
                <a:ea typeface="Klee Medium" panose="02020600000000000000" pitchFamily="18" charset="-128"/>
              </a:rPr>
              <a:t> and </a:t>
            </a:r>
            <a:r>
              <a:rPr lang="en-US" sz="2800" dirty="0">
                <a:solidFill>
                  <a:schemeClr val="accent4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less</a:t>
            </a:r>
            <a:r>
              <a:rPr lang="en-US" sz="2800" dirty="0">
                <a:latin typeface="Klee Medium" panose="02020600000000000000" pitchFamily="18" charset="-128"/>
                <a:ea typeface="Klee Medium" panose="02020600000000000000" pitchFamily="18" charset="-128"/>
              </a:rPr>
              <a:t> amounts compared for a </a:t>
            </a:r>
            <a:r>
              <a:rPr lang="en-US" sz="2800" dirty="0">
                <a:solidFill>
                  <a:srgbClr val="FF0000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difference</a:t>
            </a:r>
          </a:p>
          <a:p>
            <a:pPr lvl="1"/>
            <a:r>
              <a:rPr lang="en-US" sz="2600" dirty="0">
                <a:latin typeface="Klee Medium" panose="02020600000000000000" pitchFamily="18" charset="-128"/>
                <a:ea typeface="Klee Medium" panose="02020600000000000000" pitchFamily="18" charset="-128"/>
              </a:rPr>
              <a:t>Rachel has </a:t>
            </a:r>
            <a:r>
              <a:rPr lang="en-US" sz="2600" b="1" dirty="0">
                <a:solidFill>
                  <a:schemeClr val="accent1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9</a:t>
            </a:r>
            <a:r>
              <a:rPr lang="en-US" sz="2600" dirty="0">
                <a:latin typeface="Klee Medium" panose="02020600000000000000" pitchFamily="18" charset="-128"/>
                <a:ea typeface="Klee Medium" panose="02020600000000000000" pitchFamily="18" charset="-128"/>
              </a:rPr>
              <a:t> apples. Jodie has </a:t>
            </a:r>
            <a:r>
              <a:rPr lang="en-US" sz="2600" b="1" dirty="0">
                <a:solidFill>
                  <a:schemeClr val="accent4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4</a:t>
            </a:r>
            <a:r>
              <a:rPr lang="en-US" sz="2600" dirty="0">
                <a:latin typeface="Klee Medium" panose="02020600000000000000" pitchFamily="18" charset="-128"/>
                <a:ea typeface="Klee Medium" panose="02020600000000000000" pitchFamily="18" charset="-128"/>
              </a:rPr>
              <a:t> apples. How many more apples does Rachel have? (How many fewer does Jodie have?)</a:t>
            </a:r>
          </a:p>
          <a:p>
            <a:pPr marL="228600" lvl="2" indent="0">
              <a:buNone/>
            </a:pPr>
            <a:r>
              <a:rPr lang="en-US" sz="2600" b="1" dirty="0">
                <a:solidFill>
                  <a:schemeClr val="accent1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	9</a:t>
            </a:r>
            <a:r>
              <a:rPr lang="en-US" sz="2600" dirty="0">
                <a:latin typeface="Klee Medium" panose="02020600000000000000" pitchFamily="18" charset="-128"/>
                <a:ea typeface="Klee Medium" panose="02020600000000000000" pitchFamily="18" charset="-128"/>
              </a:rPr>
              <a:t> – </a:t>
            </a:r>
            <a:r>
              <a:rPr lang="en-US" sz="2600" b="1" dirty="0">
                <a:solidFill>
                  <a:schemeClr val="accent4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4</a:t>
            </a:r>
            <a:r>
              <a:rPr lang="en-US" sz="2600" dirty="0">
                <a:latin typeface="Klee Medium" panose="02020600000000000000" pitchFamily="18" charset="-128"/>
                <a:ea typeface="Klee Medium" panose="02020600000000000000" pitchFamily="18" charset="-128"/>
              </a:rPr>
              <a:t> = </a:t>
            </a:r>
            <a:r>
              <a:rPr lang="en-US" sz="2600" b="1" dirty="0">
                <a:solidFill>
                  <a:srgbClr val="FF0000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141984"/>
            <a:ext cx="2362200" cy="7306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283832376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Change (Separate) versus Difference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00B0F0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				9 – 5 = __</a:t>
            </a:r>
          </a:p>
          <a:p>
            <a:endParaRPr lang="en-US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4D640E32-C6C8-D643-90C0-2EE2347A1D9C}"/>
              </a:ext>
            </a:extLst>
          </p:cNvPr>
          <p:cNvSpPr txBox="1">
            <a:spLocks/>
          </p:cNvSpPr>
          <p:nvPr/>
        </p:nvSpPr>
        <p:spPr>
          <a:xfrm>
            <a:off x="2336700" y="2018462"/>
            <a:ext cx="6948631" cy="48395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344488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5715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798513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10287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lvl="1" indent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If you weren’t born in Texas: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sz="3600" dirty="0">
                <a:latin typeface="Klee Medium" panose="02020600000000000000" pitchFamily="18" charset="-128"/>
                <a:ea typeface="Klee Medium" panose="02020600000000000000" pitchFamily="18" charset="-128"/>
              </a:rPr>
              <a:t>What’s a Change/Separate story to show subtraction?</a:t>
            </a:r>
          </a:p>
          <a:p>
            <a:pPr marL="1588" lvl="1" indent="0">
              <a:buNone/>
            </a:pPr>
            <a:r>
              <a:rPr lang="en-US" sz="3600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If you were born in Texas:</a:t>
            </a:r>
          </a:p>
          <a:p>
            <a:pPr marL="342900" lvl="1" indent="0">
              <a:buNone/>
            </a:pPr>
            <a:r>
              <a:rPr lang="en-US" sz="3600" dirty="0">
                <a:latin typeface="Klee Medium" panose="02020600000000000000" pitchFamily="18" charset="-128"/>
                <a:ea typeface="Klee Medium" panose="02020600000000000000" pitchFamily="18" charset="-128"/>
              </a:rPr>
              <a:t>What’s a Difference story to show subtraction?</a:t>
            </a:r>
          </a:p>
          <a:p>
            <a:pPr marL="342900" lvl="1" indent="0">
              <a:buFont typeface="Arial" panose="020B0604020202020204" pitchFamily="34" charset="0"/>
              <a:buNone/>
            </a:pPr>
            <a:endParaRPr lang="en-US" sz="3600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marL="342900" lvl="1" indent="0">
              <a:buFont typeface="Arial" panose="020B0604020202020204" pitchFamily="34" charset="0"/>
              <a:buNone/>
            </a:pPr>
            <a:endParaRPr lang="en-US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pic>
        <p:nvPicPr>
          <p:cNvPr id="9" name="Graphic 8" descr="Laptop">
            <a:extLst>
              <a:ext uri="{FF2B5EF4-FFF2-40B4-BE49-F238E27FC236}">
                <a16:creationId xmlns:a16="http://schemas.microsoft.com/office/drawing/2014/main" id="{CF184AF8-4F69-1A49-8ECB-5C0119453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7560" y="1854716"/>
            <a:ext cx="1810181" cy="181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4024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 dirty="0">
                <a:latin typeface="Klee Medium" panose="02020600000000000000" pitchFamily="18" charset="-128"/>
                <a:ea typeface="Klee Medium" panose="02020600000000000000" pitchFamily="18" charset="-128"/>
              </a:rPr>
              <a:t>Multiplication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dirty="0">
                <a:latin typeface="Klee Medium" panose="02020600000000000000" pitchFamily="18" charset="-128"/>
                <a:ea typeface="Klee Medium" panose="02020600000000000000" pitchFamily="18" charset="-128"/>
              </a:rPr>
              <a:t>100 multiplication basic facts </a:t>
            </a:r>
          </a:p>
          <a:p>
            <a:pPr lvl="1" eaLnBrk="1" hangingPunct="1"/>
            <a:r>
              <a:rPr lang="en-US" sz="3000" b="0" dirty="0">
                <a:latin typeface="Klee Medium" panose="02020600000000000000" pitchFamily="18" charset="-128"/>
                <a:ea typeface="Klee Medium" panose="02020600000000000000" pitchFamily="18" charset="-128"/>
              </a:rPr>
              <a:t>Multiplication of single-digit factors results in a single- or double-digit product </a:t>
            </a:r>
          </a:p>
          <a:p>
            <a:pPr eaLnBrk="1" hangingPunct="1">
              <a:buFontTx/>
              <a:buNone/>
            </a:pPr>
            <a:r>
              <a:rPr lang="en-US" sz="3000" dirty="0">
                <a:latin typeface="Klee Medium" panose="02020600000000000000" pitchFamily="18" charset="-128"/>
                <a:ea typeface="Klee Medium" panose="02020600000000000000" pitchFamily="18" charset="-128"/>
              </a:rPr>
              <a:t>		2  		</a:t>
            </a:r>
            <a:r>
              <a:rPr lang="en-US" sz="3000" b="1" dirty="0">
                <a:solidFill>
                  <a:srgbClr val="EB641B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(</a:t>
            </a:r>
            <a:r>
              <a:rPr lang="en-US" sz="3000" b="1" u="sng" dirty="0">
                <a:solidFill>
                  <a:srgbClr val="EB641B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factor</a:t>
            </a:r>
            <a:r>
              <a:rPr lang="en-US" sz="3000" b="1" dirty="0">
                <a:solidFill>
                  <a:srgbClr val="EB641B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)</a:t>
            </a:r>
          </a:p>
          <a:p>
            <a:pPr eaLnBrk="1" hangingPunct="1">
              <a:buFontTx/>
              <a:buNone/>
            </a:pPr>
            <a:r>
              <a:rPr lang="en-US" sz="3000" dirty="0">
                <a:latin typeface="Klee Medium" panose="02020600000000000000" pitchFamily="18" charset="-128"/>
                <a:ea typeface="Klee Medium" panose="02020600000000000000" pitchFamily="18" charset="-128"/>
              </a:rPr>
              <a:t>	</a:t>
            </a:r>
            <a:r>
              <a:rPr lang="en-US" sz="3000" u="sng" dirty="0">
                <a:latin typeface="Klee Medium" panose="02020600000000000000" pitchFamily="18" charset="-128"/>
                <a:ea typeface="Klee Medium" panose="02020600000000000000" pitchFamily="18" charset="-128"/>
                <a:cs typeface="Times New Roman" pitchFamily="18" charset="0"/>
              </a:rPr>
              <a:t>×</a:t>
            </a:r>
            <a:r>
              <a:rPr lang="en-US" sz="3000" u="sng" dirty="0">
                <a:latin typeface="Klee Medium" panose="02020600000000000000" pitchFamily="18" charset="-128"/>
                <a:ea typeface="Klee Medium" panose="02020600000000000000" pitchFamily="18" charset="-128"/>
              </a:rPr>
              <a:t>	3</a:t>
            </a:r>
            <a:r>
              <a:rPr lang="en-US" sz="3000" dirty="0">
                <a:latin typeface="Klee Medium" panose="02020600000000000000" pitchFamily="18" charset="-128"/>
                <a:ea typeface="Klee Medium" panose="02020600000000000000" pitchFamily="18" charset="-128"/>
              </a:rPr>
              <a:t>		</a:t>
            </a:r>
            <a:r>
              <a:rPr lang="en-US" sz="3000" b="1" dirty="0">
                <a:solidFill>
                  <a:srgbClr val="EB641B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(factor)</a:t>
            </a:r>
            <a:endParaRPr lang="en-US" sz="3000" b="1" u="sng" dirty="0">
              <a:solidFill>
                <a:srgbClr val="EB641B"/>
              </a:solidFill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eaLnBrk="1" hangingPunct="1">
              <a:buFontTx/>
              <a:buNone/>
            </a:pPr>
            <a:r>
              <a:rPr lang="en-US" sz="3000" dirty="0">
                <a:latin typeface="Klee Medium" panose="02020600000000000000" pitchFamily="18" charset="-128"/>
                <a:ea typeface="Klee Medium" panose="02020600000000000000" pitchFamily="18" charset="-128"/>
              </a:rPr>
              <a:t>		6		</a:t>
            </a:r>
            <a:r>
              <a:rPr lang="en-US" sz="3000" b="1" dirty="0">
                <a:solidFill>
                  <a:srgbClr val="EB641B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(</a:t>
            </a:r>
            <a:r>
              <a:rPr lang="en-US" sz="3000" b="1" u="sng" dirty="0">
                <a:solidFill>
                  <a:srgbClr val="EB641B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product</a:t>
            </a:r>
            <a:r>
              <a:rPr lang="en-US" sz="3000" b="1" dirty="0">
                <a:solidFill>
                  <a:srgbClr val="EB641B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)</a:t>
            </a:r>
          </a:p>
          <a:p>
            <a:pPr eaLnBrk="1" hangingPunct="1">
              <a:buFontTx/>
              <a:buNone/>
            </a:pPr>
            <a:endParaRPr lang="en-US" sz="3000" u="sng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lvl="1" eaLnBrk="1" hangingPunct="1">
              <a:buFontTx/>
              <a:buNone/>
            </a:pPr>
            <a:endParaRPr lang="en-US" sz="2800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086279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>
            <a:extLst>
              <a:ext uri="{FF2B5EF4-FFF2-40B4-BE49-F238E27FC236}">
                <a16:creationId xmlns:a16="http://schemas.microsoft.com/office/drawing/2014/main" id="{8748F964-BA00-3A4E-92DA-FAF1E3E18FE7}"/>
              </a:ext>
            </a:extLst>
          </p:cNvPr>
          <p:cNvSpPr/>
          <p:nvPr/>
        </p:nvSpPr>
        <p:spPr>
          <a:xfrm>
            <a:off x="426170" y="2316826"/>
            <a:ext cx="2394857" cy="21680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Klee Medium" panose="02020600000000000000" pitchFamily="18" charset="-128"/>
                <a:ea typeface="Klee Medium" panose="02020600000000000000" pitchFamily="18" charset="-128"/>
              </a:rPr>
              <a:t>Multiplication: Equal Groups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6552A3-9C98-F847-B451-8A47AA9D03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Klee Medium" panose="02020600000000000000" pitchFamily="18" charset="-128"/>
                <a:ea typeface="Klee Medium" panose="02020600000000000000" pitchFamily="18" charset="-128"/>
              </a:rPr>
              <a:t>Show the groups, show the amount for each group, count product</a:t>
            </a:r>
          </a:p>
          <a:p>
            <a:endParaRPr lang="en-US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71586" y="5315225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3 × 2 = 6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2BCC7A6-0F9B-B742-86EB-897D914B9E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458" y="2647055"/>
            <a:ext cx="1268884" cy="63444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029F2C6-9A7B-8140-AB86-5F4FBDB91050}"/>
              </a:ext>
            </a:extLst>
          </p:cNvPr>
          <p:cNvSpPr/>
          <p:nvPr/>
        </p:nvSpPr>
        <p:spPr>
          <a:xfrm>
            <a:off x="6125029" y="2681989"/>
            <a:ext cx="2394857" cy="21680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962C22E-8C74-A844-94F7-0827F91FBDE0}"/>
              </a:ext>
            </a:extLst>
          </p:cNvPr>
          <p:cNvSpPr/>
          <p:nvPr/>
        </p:nvSpPr>
        <p:spPr>
          <a:xfrm>
            <a:off x="3334658" y="1880232"/>
            <a:ext cx="2394857" cy="21680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9C82AB7-B225-B248-A79C-6EE5928481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087" y="3446931"/>
            <a:ext cx="1268884" cy="63444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42215D4-121C-1A4E-8FEF-A9277E01B85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145" y="2178969"/>
            <a:ext cx="1268884" cy="63444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46A4E6-4875-6141-92D7-21A907E651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0774" y="2978845"/>
            <a:ext cx="1268884" cy="63444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A154006-5F43-E54B-84F5-8D7BFE925BC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3201" y="3111779"/>
            <a:ext cx="1268884" cy="63444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B978113-B1AA-E84A-8E13-1C290565047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2830" y="3911655"/>
            <a:ext cx="1268884" cy="63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94885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Klee Medium" panose="02020600000000000000" pitchFamily="18" charset="-128"/>
                <a:ea typeface="Klee Medium" panose="02020600000000000000" pitchFamily="18" charset="-128"/>
              </a:rPr>
              <a:t>Multiplication: Equal Groups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6552A3-9C98-F847-B451-8A47AA9D03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Klee Medium" panose="02020600000000000000" pitchFamily="18" charset="-128"/>
                <a:ea typeface="Klee Medium" panose="02020600000000000000" pitchFamily="18" charset="-128"/>
              </a:rPr>
              <a:t>Show the groups, show the amount for each group, count product</a:t>
            </a:r>
          </a:p>
          <a:p>
            <a:endParaRPr lang="en-US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FBC63A-8F18-9A43-AC6A-BB9C594C5A5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2116" y="3994699"/>
            <a:ext cx="1005114" cy="10051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B2DE1FE-A91A-5348-AE68-E5F60F70FB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2116" y="2940378"/>
            <a:ext cx="1005114" cy="10051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C74794-0E21-6F45-B1B6-75D46B21508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2116" y="1877235"/>
            <a:ext cx="1005114" cy="10051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63F9A0-F70B-0942-B4DC-2B2D8F97CDD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994699"/>
            <a:ext cx="1005114" cy="10051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2054F09-B56C-264A-ABF9-F59A7B1245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940378"/>
            <a:ext cx="1005114" cy="10051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563C99E-3455-6B49-9F14-AE1F176B3B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877235"/>
            <a:ext cx="1005114" cy="10051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930E72-8470-1F44-A113-CAB1D7F2167D}"/>
              </a:ext>
            </a:extLst>
          </p:cNvPr>
          <p:cNvSpPr txBox="1"/>
          <p:nvPr/>
        </p:nvSpPr>
        <p:spPr>
          <a:xfrm>
            <a:off x="3071586" y="5315225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3 × 2 = 6</a:t>
            </a:r>
          </a:p>
        </p:txBody>
      </p:sp>
    </p:spTree>
    <p:extLst>
      <p:ext uri="{BB962C8B-B14F-4D97-AF65-F5344CB8AC3E}">
        <p14:creationId xmlns:p14="http://schemas.microsoft.com/office/powerpoint/2010/main" val="358447602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Multiplication: Comparison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929F47-A23A-774C-A08F-FA8081095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Klee Medium" panose="02020600000000000000" pitchFamily="18" charset="-128"/>
                <a:ea typeface="Klee Medium" panose="02020600000000000000" pitchFamily="18" charset="-128"/>
              </a:rPr>
              <a:t>Show a set, then multiply the set</a:t>
            </a:r>
          </a:p>
          <a:p>
            <a:endParaRPr lang="en-US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2C8DEA9-54C9-E547-9B5D-863F45021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844" y="2860211"/>
            <a:ext cx="5834311" cy="139887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BB49162D-F6E9-1143-8FE4-3616FDEDD487}"/>
              </a:ext>
            </a:extLst>
          </p:cNvPr>
          <p:cNvSpPr/>
          <p:nvPr/>
        </p:nvSpPr>
        <p:spPr>
          <a:xfrm>
            <a:off x="2095111" y="2719559"/>
            <a:ext cx="2765941" cy="428978"/>
          </a:xfrm>
          <a:custGeom>
            <a:avLst/>
            <a:gdLst>
              <a:gd name="connsiteX0" fmla="*/ 0 w 2765941"/>
              <a:gd name="connsiteY0" fmla="*/ 428978 h 428978"/>
              <a:gd name="connsiteX1" fmla="*/ 22577 w 2765941"/>
              <a:gd name="connsiteY1" fmla="*/ 316089 h 428978"/>
              <a:gd name="connsiteX2" fmla="*/ 56444 w 2765941"/>
              <a:gd name="connsiteY2" fmla="*/ 282222 h 428978"/>
              <a:gd name="connsiteX3" fmla="*/ 79022 w 2765941"/>
              <a:gd name="connsiteY3" fmla="*/ 248355 h 428978"/>
              <a:gd name="connsiteX4" fmla="*/ 112889 w 2765941"/>
              <a:gd name="connsiteY4" fmla="*/ 225778 h 428978"/>
              <a:gd name="connsiteX5" fmla="*/ 180622 w 2765941"/>
              <a:gd name="connsiteY5" fmla="*/ 180622 h 428978"/>
              <a:gd name="connsiteX6" fmla="*/ 248355 w 2765941"/>
              <a:gd name="connsiteY6" fmla="*/ 124178 h 428978"/>
              <a:gd name="connsiteX7" fmla="*/ 316089 w 2765941"/>
              <a:gd name="connsiteY7" fmla="*/ 101600 h 428978"/>
              <a:gd name="connsiteX8" fmla="*/ 383822 w 2765941"/>
              <a:gd name="connsiteY8" fmla="*/ 79022 h 428978"/>
              <a:gd name="connsiteX9" fmla="*/ 428977 w 2765941"/>
              <a:gd name="connsiteY9" fmla="*/ 67733 h 428978"/>
              <a:gd name="connsiteX10" fmla="*/ 541866 w 2765941"/>
              <a:gd name="connsiteY10" fmla="*/ 56444 h 428978"/>
              <a:gd name="connsiteX11" fmla="*/ 790222 w 2765941"/>
              <a:gd name="connsiteY11" fmla="*/ 45155 h 428978"/>
              <a:gd name="connsiteX12" fmla="*/ 1016000 w 2765941"/>
              <a:gd name="connsiteY12" fmla="*/ 56444 h 428978"/>
              <a:gd name="connsiteX13" fmla="*/ 1140177 w 2765941"/>
              <a:gd name="connsiteY13" fmla="*/ 79022 h 428978"/>
              <a:gd name="connsiteX14" fmla="*/ 1207911 w 2765941"/>
              <a:gd name="connsiteY14" fmla="*/ 101600 h 428978"/>
              <a:gd name="connsiteX15" fmla="*/ 1241777 w 2765941"/>
              <a:gd name="connsiteY15" fmla="*/ 112889 h 428978"/>
              <a:gd name="connsiteX16" fmla="*/ 1275644 w 2765941"/>
              <a:gd name="connsiteY16" fmla="*/ 135466 h 428978"/>
              <a:gd name="connsiteX17" fmla="*/ 1320800 w 2765941"/>
              <a:gd name="connsiteY17" fmla="*/ 191911 h 428978"/>
              <a:gd name="connsiteX18" fmla="*/ 1332089 w 2765941"/>
              <a:gd name="connsiteY18" fmla="*/ 225778 h 428978"/>
              <a:gd name="connsiteX19" fmla="*/ 1365955 w 2765941"/>
              <a:gd name="connsiteY19" fmla="*/ 293511 h 428978"/>
              <a:gd name="connsiteX20" fmla="*/ 1377244 w 2765941"/>
              <a:gd name="connsiteY20" fmla="*/ 406400 h 428978"/>
              <a:gd name="connsiteX21" fmla="*/ 1388533 w 2765941"/>
              <a:gd name="connsiteY21" fmla="*/ 316089 h 428978"/>
              <a:gd name="connsiteX22" fmla="*/ 1399822 w 2765941"/>
              <a:gd name="connsiteY22" fmla="*/ 270933 h 428978"/>
              <a:gd name="connsiteX23" fmla="*/ 1467555 w 2765941"/>
              <a:gd name="connsiteY23" fmla="*/ 169333 h 428978"/>
              <a:gd name="connsiteX24" fmla="*/ 1490133 w 2765941"/>
              <a:gd name="connsiteY24" fmla="*/ 135466 h 428978"/>
              <a:gd name="connsiteX25" fmla="*/ 1557866 w 2765941"/>
              <a:gd name="connsiteY25" fmla="*/ 90311 h 428978"/>
              <a:gd name="connsiteX26" fmla="*/ 1693333 w 2765941"/>
              <a:gd name="connsiteY26" fmla="*/ 45155 h 428978"/>
              <a:gd name="connsiteX27" fmla="*/ 1761066 w 2765941"/>
              <a:gd name="connsiteY27" fmla="*/ 22578 h 428978"/>
              <a:gd name="connsiteX28" fmla="*/ 1919111 w 2765941"/>
              <a:gd name="connsiteY28" fmla="*/ 0 h 428978"/>
              <a:gd name="connsiteX29" fmla="*/ 2201333 w 2765941"/>
              <a:gd name="connsiteY29" fmla="*/ 11289 h 428978"/>
              <a:gd name="connsiteX30" fmla="*/ 2269066 w 2765941"/>
              <a:gd name="connsiteY30" fmla="*/ 22578 h 428978"/>
              <a:gd name="connsiteX31" fmla="*/ 2427111 w 2765941"/>
              <a:gd name="connsiteY31" fmla="*/ 67733 h 428978"/>
              <a:gd name="connsiteX32" fmla="*/ 2460977 w 2765941"/>
              <a:gd name="connsiteY32" fmla="*/ 79022 h 428978"/>
              <a:gd name="connsiteX33" fmla="*/ 2494844 w 2765941"/>
              <a:gd name="connsiteY33" fmla="*/ 90311 h 428978"/>
              <a:gd name="connsiteX34" fmla="*/ 2562577 w 2765941"/>
              <a:gd name="connsiteY34" fmla="*/ 135466 h 428978"/>
              <a:gd name="connsiteX35" fmla="*/ 2630311 w 2765941"/>
              <a:gd name="connsiteY35" fmla="*/ 191911 h 428978"/>
              <a:gd name="connsiteX36" fmla="*/ 2686755 w 2765941"/>
              <a:gd name="connsiteY36" fmla="*/ 248355 h 428978"/>
              <a:gd name="connsiteX37" fmla="*/ 2743200 w 2765941"/>
              <a:gd name="connsiteY37" fmla="*/ 304800 h 428978"/>
              <a:gd name="connsiteX38" fmla="*/ 2765777 w 2765941"/>
              <a:gd name="connsiteY38" fmla="*/ 406400 h 42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765941" h="428978">
                <a:moveTo>
                  <a:pt x="0" y="428978"/>
                </a:moveTo>
                <a:cubicBezTo>
                  <a:pt x="955" y="422292"/>
                  <a:pt x="8249" y="337581"/>
                  <a:pt x="22577" y="316089"/>
                </a:cubicBezTo>
                <a:cubicBezTo>
                  <a:pt x="31433" y="302805"/>
                  <a:pt x="46223" y="294487"/>
                  <a:pt x="56444" y="282222"/>
                </a:cubicBezTo>
                <a:cubicBezTo>
                  <a:pt x="65130" y="271799"/>
                  <a:pt x="69428" y="257949"/>
                  <a:pt x="79022" y="248355"/>
                </a:cubicBezTo>
                <a:cubicBezTo>
                  <a:pt x="88616" y="238761"/>
                  <a:pt x="102466" y="234464"/>
                  <a:pt x="112889" y="225778"/>
                </a:cubicBezTo>
                <a:cubicBezTo>
                  <a:pt x="169265" y="178798"/>
                  <a:pt x="121103" y="200462"/>
                  <a:pt x="180622" y="180622"/>
                </a:cubicBezTo>
                <a:cubicBezTo>
                  <a:pt x="201890" y="159354"/>
                  <a:pt x="220065" y="136751"/>
                  <a:pt x="248355" y="124178"/>
                </a:cubicBezTo>
                <a:cubicBezTo>
                  <a:pt x="270103" y="114512"/>
                  <a:pt x="293511" y="109126"/>
                  <a:pt x="316089" y="101600"/>
                </a:cubicBezTo>
                <a:lnTo>
                  <a:pt x="383822" y="79022"/>
                </a:lnTo>
                <a:cubicBezTo>
                  <a:pt x="398874" y="75259"/>
                  <a:pt x="413618" y="69927"/>
                  <a:pt x="428977" y="67733"/>
                </a:cubicBezTo>
                <a:cubicBezTo>
                  <a:pt x="466414" y="62385"/>
                  <a:pt x="504122" y="58803"/>
                  <a:pt x="541866" y="56444"/>
                </a:cubicBezTo>
                <a:cubicBezTo>
                  <a:pt x="624575" y="51275"/>
                  <a:pt x="707437" y="48918"/>
                  <a:pt x="790222" y="45155"/>
                </a:cubicBezTo>
                <a:cubicBezTo>
                  <a:pt x="865481" y="48918"/>
                  <a:pt x="940853" y="50877"/>
                  <a:pt x="1016000" y="56444"/>
                </a:cubicBezTo>
                <a:cubicBezTo>
                  <a:pt x="1054712" y="59312"/>
                  <a:pt x="1101668" y="67469"/>
                  <a:pt x="1140177" y="79022"/>
                </a:cubicBezTo>
                <a:cubicBezTo>
                  <a:pt x="1162973" y="85861"/>
                  <a:pt x="1185333" y="94074"/>
                  <a:pt x="1207911" y="101600"/>
                </a:cubicBezTo>
                <a:cubicBezTo>
                  <a:pt x="1219200" y="105363"/>
                  <a:pt x="1231876" y="106289"/>
                  <a:pt x="1241777" y="112889"/>
                </a:cubicBezTo>
                <a:lnTo>
                  <a:pt x="1275644" y="135466"/>
                </a:lnTo>
                <a:cubicBezTo>
                  <a:pt x="1304019" y="220592"/>
                  <a:pt x="1262443" y="118964"/>
                  <a:pt x="1320800" y="191911"/>
                </a:cubicBezTo>
                <a:cubicBezTo>
                  <a:pt x="1328234" y="201203"/>
                  <a:pt x="1326767" y="215135"/>
                  <a:pt x="1332089" y="225778"/>
                </a:cubicBezTo>
                <a:cubicBezTo>
                  <a:pt x="1375856" y="313314"/>
                  <a:pt x="1337579" y="208384"/>
                  <a:pt x="1365955" y="293511"/>
                </a:cubicBezTo>
                <a:cubicBezTo>
                  <a:pt x="1369718" y="331141"/>
                  <a:pt x="1350503" y="379659"/>
                  <a:pt x="1377244" y="406400"/>
                </a:cubicBezTo>
                <a:cubicBezTo>
                  <a:pt x="1398696" y="427852"/>
                  <a:pt x="1383545" y="346014"/>
                  <a:pt x="1388533" y="316089"/>
                </a:cubicBezTo>
                <a:cubicBezTo>
                  <a:pt x="1391084" y="300785"/>
                  <a:pt x="1392883" y="284810"/>
                  <a:pt x="1399822" y="270933"/>
                </a:cubicBezTo>
                <a:cubicBezTo>
                  <a:pt x="1399823" y="270931"/>
                  <a:pt x="1456266" y="186267"/>
                  <a:pt x="1467555" y="169333"/>
                </a:cubicBezTo>
                <a:cubicBezTo>
                  <a:pt x="1475081" y="158044"/>
                  <a:pt x="1478844" y="142992"/>
                  <a:pt x="1490133" y="135466"/>
                </a:cubicBezTo>
                <a:cubicBezTo>
                  <a:pt x="1512711" y="120414"/>
                  <a:pt x="1532124" y="98892"/>
                  <a:pt x="1557866" y="90311"/>
                </a:cubicBezTo>
                <a:lnTo>
                  <a:pt x="1693333" y="45155"/>
                </a:lnTo>
                <a:lnTo>
                  <a:pt x="1761066" y="22578"/>
                </a:lnTo>
                <a:cubicBezTo>
                  <a:pt x="1850924" y="4606"/>
                  <a:pt x="1798441" y="13408"/>
                  <a:pt x="1919111" y="0"/>
                </a:cubicBezTo>
                <a:cubicBezTo>
                  <a:pt x="2013185" y="3763"/>
                  <a:pt x="2107379" y="5227"/>
                  <a:pt x="2201333" y="11289"/>
                </a:cubicBezTo>
                <a:cubicBezTo>
                  <a:pt x="2224175" y="12763"/>
                  <a:pt x="2246685" y="17782"/>
                  <a:pt x="2269066" y="22578"/>
                </a:cubicBezTo>
                <a:cubicBezTo>
                  <a:pt x="2348449" y="39588"/>
                  <a:pt x="2356029" y="44039"/>
                  <a:pt x="2427111" y="67733"/>
                </a:cubicBezTo>
                <a:lnTo>
                  <a:pt x="2460977" y="79022"/>
                </a:lnTo>
                <a:cubicBezTo>
                  <a:pt x="2472266" y="82785"/>
                  <a:pt x="2484943" y="83710"/>
                  <a:pt x="2494844" y="90311"/>
                </a:cubicBezTo>
                <a:cubicBezTo>
                  <a:pt x="2517422" y="105363"/>
                  <a:pt x="2543390" y="116279"/>
                  <a:pt x="2562577" y="135466"/>
                </a:cubicBezTo>
                <a:cubicBezTo>
                  <a:pt x="2606038" y="178927"/>
                  <a:pt x="2583160" y="160477"/>
                  <a:pt x="2630311" y="191911"/>
                </a:cubicBezTo>
                <a:cubicBezTo>
                  <a:pt x="2690520" y="282225"/>
                  <a:pt x="2611496" y="173096"/>
                  <a:pt x="2686755" y="248355"/>
                </a:cubicBezTo>
                <a:cubicBezTo>
                  <a:pt x="2762015" y="323615"/>
                  <a:pt x="2652888" y="244592"/>
                  <a:pt x="2743200" y="304800"/>
                </a:cubicBezTo>
                <a:cubicBezTo>
                  <a:pt x="2769347" y="383243"/>
                  <a:pt x="2765777" y="348734"/>
                  <a:pt x="2765777" y="406400"/>
                </a:cubicBez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3A4E4D-436A-ED41-B812-E67017D4F070}"/>
              </a:ext>
            </a:extLst>
          </p:cNvPr>
          <p:cNvSpPr txBox="1"/>
          <p:nvPr/>
        </p:nvSpPr>
        <p:spPr>
          <a:xfrm>
            <a:off x="3071586" y="5315225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3 × 2 = 6</a:t>
            </a:r>
          </a:p>
        </p:txBody>
      </p:sp>
    </p:spTree>
    <p:extLst>
      <p:ext uri="{BB962C8B-B14F-4D97-AF65-F5344CB8AC3E}">
        <p14:creationId xmlns:p14="http://schemas.microsoft.com/office/powerpoint/2010/main" val="1526475855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800" b="1" dirty="0">
                <a:solidFill>
                  <a:srgbClr val="00B050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Groups</a:t>
            </a:r>
            <a:r>
              <a:rPr lang="en-US" sz="2800" dirty="0">
                <a:latin typeface="Klee Medium" panose="02020600000000000000" pitchFamily="18" charset="-128"/>
                <a:ea typeface="Klee Medium" panose="02020600000000000000" pitchFamily="18" charset="-128"/>
              </a:rPr>
              <a:t> multiplied by </a:t>
            </a:r>
            <a:r>
              <a:rPr lang="en-US" sz="2800" b="1" dirty="0">
                <a:solidFill>
                  <a:srgbClr val="FF6600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number in each group</a:t>
            </a:r>
            <a:r>
              <a:rPr lang="en-US" sz="2800" dirty="0">
                <a:latin typeface="Klee Medium" panose="02020600000000000000" pitchFamily="18" charset="-128"/>
                <a:ea typeface="Klee Medium" panose="02020600000000000000" pitchFamily="18" charset="-128"/>
              </a:rPr>
              <a:t> for a </a:t>
            </a:r>
            <a:r>
              <a:rPr lang="en-US" sz="2800" b="1" dirty="0">
                <a:solidFill>
                  <a:srgbClr val="0070C0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product</a:t>
            </a:r>
            <a:r>
              <a:rPr lang="en-US" sz="2800" b="1" dirty="0">
                <a:latin typeface="Klee Medium" panose="02020600000000000000" pitchFamily="18" charset="-128"/>
                <a:ea typeface="Klee Medium" panose="02020600000000000000" pitchFamily="18" charset="-128"/>
              </a:rPr>
              <a:t> </a:t>
            </a:r>
          </a:p>
          <a:p>
            <a:pPr lvl="1"/>
            <a:r>
              <a:rPr lang="en-US" sz="2800" dirty="0">
                <a:latin typeface="Klee Medium" panose="02020600000000000000" pitchFamily="18" charset="-128"/>
                <a:ea typeface="Klee Medium" panose="02020600000000000000" pitchFamily="18" charset="-128"/>
              </a:rPr>
              <a:t>Rhiannon has </a:t>
            </a:r>
            <a:r>
              <a:rPr lang="en-US" sz="2800" b="1" dirty="0">
                <a:solidFill>
                  <a:srgbClr val="00B050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2</a:t>
            </a:r>
            <a:r>
              <a:rPr lang="en-US" sz="2800" dirty="0">
                <a:latin typeface="Klee Medium" panose="02020600000000000000" pitchFamily="18" charset="-128"/>
                <a:ea typeface="Klee Medium" panose="02020600000000000000" pitchFamily="18" charset="-128"/>
              </a:rPr>
              <a:t> boxes of crayons. There are </a:t>
            </a:r>
            <a:r>
              <a:rPr lang="en-US" sz="2800" b="1" dirty="0">
                <a:solidFill>
                  <a:srgbClr val="EB641B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12</a:t>
            </a:r>
            <a:r>
              <a:rPr lang="en-US" sz="2800" dirty="0">
                <a:latin typeface="Klee Medium" panose="02020600000000000000" pitchFamily="18" charset="-128"/>
                <a:ea typeface="Klee Medium" panose="02020600000000000000" pitchFamily="18" charset="-128"/>
              </a:rPr>
              <a:t> crayons in each box. How many crayons does Rhiannon have altogether? </a:t>
            </a:r>
          </a:p>
          <a:p>
            <a:pPr marL="228600" lvl="2" indent="0">
              <a:buNone/>
            </a:pPr>
            <a:r>
              <a:rPr lang="en-US" sz="2800" b="1" dirty="0">
                <a:solidFill>
                  <a:srgbClr val="00B050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	2</a:t>
            </a:r>
            <a:r>
              <a:rPr lang="en-US" sz="2800" dirty="0">
                <a:latin typeface="Klee Medium" panose="02020600000000000000" pitchFamily="18" charset="-128"/>
                <a:ea typeface="Klee Medium" panose="02020600000000000000" pitchFamily="18" charset="-128"/>
              </a:rPr>
              <a:t> × </a:t>
            </a:r>
            <a:r>
              <a:rPr lang="en-US" sz="2800" b="1" dirty="0">
                <a:solidFill>
                  <a:srgbClr val="EB641B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6</a:t>
            </a:r>
            <a:r>
              <a:rPr lang="en-US" sz="2800" dirty="0">
                <a:latin typeface="Klee Medium" panose="02020600000000000000" pitchFamily="18" charset="-128"/>
                <a:ea typeface="Klee Medium" panose="02020600000000000000" pitchFamily="18" charset="-128"/>
              </a:rPr>
              <a:t> = </a:t>
            </a:r>
            <a:r>
              <a:rPr lang="en-US" sz="2800" b="1" dirty="0">
                <a:solidFill>
                  <a:srgbClr val="0070C0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? </a:t>
            </a:r>
            <a:r>
              <a:rPr lang="en-US" sz="5100" b="1" dirty="0">
                <a:solidFill>
                  <a:srgbClr val="0070C0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		</a:t>
            </a:r>
          </a:p>
          <a:p>
            <a:pPr lvl="2"/>
            <a:endParaRPr lang="en-US" sz="2800" b="1" dirty="0">
              <a:solidFill>
                <a:srgbClr val="0070C0"/>
              </a:solidFill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lvl="2" eaLnBrk="1" hangingPunct="1"/>
            <a:endParaRPr lang="en-US" b="1" dirty="0">
              <a:solidFill>
                <a:srgbClr val="0070C0"/>
              </a:solidFill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4863EE-06FF-5D4C-8195-184B65B3FF96}"/>
              </a:ext>
            </a:extLst>
          </p:cNvPr>
          <p:cNvSpPr/>
          <p:nvPr/>
        </p:nvSpPr>
        <p:spPr>
          <a:xfrm>
            <a:off x="228599" y="141984"/>
            <a:ext cx="3056467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79955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2800" b="1" dirty="0">
                <a:solidFill>
                  <a:srgbClr val="00B050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Set</a:t>
            </a:r>
            <a:r>
              <a:rPr lang="en-US" sz="2800" dirty="0">
                <a:latin typeface="Klee Medium" panose="02020600000000000000" pitchFamily="18" charset="-128"/>
                <a:ea typeface="Klee Medium" panose="02020600000000000000" pitchFamily="18" charset="-128"/>
              </a:rPr>
              <a:t> multiplied by a number of </a:t>
            </a:r>
            <a:r>
              <a:rPr lang="en-US" sz="2800" b="1" dirty="0">
                <a:solidFill>
                  <a:srgbClr val="EB641B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times</a:t>
            </a:r>
            <a:r>
              <a:rPr lang="en-US" sz="2800" dirty="0">
                <a:latin typeface="Klee Medium" panose="02020600000000000000" pitchFamily="18" charset="-128"/>
                <a:ea typeface="Klee Medium" panose="02020600000000000000" pitchFamily="18" charset="-128"/>
              </a:rPr>
              <a:t> for a </a:t>
            </a:r>
            <a:r>
              <a:rPr lang="en-US" sz="2800" b="1" dirty="0">
                <a:solidFill>
                  <a:srgbClr val="0070C0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product</a:t>
            </a:r>
            <a:endParaRPr lang="en-US" sz="2800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lvl="1"/>
            <a:r>
              <a:rPr lang="en-US" sz="2800" dirty="0">
                <a:latin typeface="Klee Medium" panose="02020600000000000000" pitchFamily="18" charset="-128"/>
                <a:ea typeface="Klee Medium" panose="02020600000000000000" pitchFamily="18" charset="-128"/>
              </a:rPr>
              <a:t>Vivienne picked </a:t>
            </a:r>
            <a:r>
              <a:rPr lang="en-US" sz="2800" b="1" dirty="0">
                <a:solidFill>
                  <a:srgbClr val="00B050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6</a:t>
            </a:r>
            <a:r>
              <a:rPr lang="en-US" sz="2800" dirty="0">
                <a:latin typeface="Klee Medium" panose="02020600000000000000" pitchFamily="18" charset="-128"/>
                <a:ea typeface="Klee Medium" panose="02020600000000000000" pitchFamily="18" charset="-128"/>
              </a:rPr>
              <a:t> apples. Jessica picked </a:t>
            </a:r>
            <a:r>
              <a:rPr lang="en-US" sz="2800" b="1" dirty="0">
                <a:solidFill>
                  <a:srgbClr val="EB641B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2</a:t>
            </a:r>
            <a:r>
              <a:rPr lang="en-US" sz="2800" dirty="0">
                <a:latin typeface="Klee Medium" panose="02020600000000000000" pitchFamily="18" charset="-128"/>
                <a:ea typeface="Klee Medium" panose="02020600000000000000" pitchFamily="18" charset="-128"/>
              </a:rPr>
              <a:t> times as many apples as Vivienne. How many apples did Jessica pick?  </a:t>
            </a:r>
          </a:p>
          <a:p>
            <a:pPr marL="228600" lvl="2" indent="0">
              <a:buNone/>
            </a:pPr>
            <a:r>
              <a:rPr lang="en-US" sz="2800" b="1" dirty="0">
                <a:solidFill>
                  <a:srgbClr val="00B050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	6</a:t>
            </a:r>
            <a:r>
              <a:rPr lang="en-US" sz="2800" dirty="0">
                <a:latin typeface="Klee Medium" panose="02020600000000000000" pitchFamily="18" charset="-128"/>
                <a:ea typeface="Klee Medium" panose="02020600000000000000" pitchFamily="18" charset="-128"/>
              </a:rPr>
              <a:t> × </a:t>
            </a:r>
            <a:r>
              <a:rPr lang="en-US" sz="2800" b="1" dirty="0">
                <a:solidFill>
                  <a:srgbClr val="EB641B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2</a:t>
            </a:r>
            <a:r>
              <a:rPr lang="en-US" sz="2800" dirty="0">
                <a:latin typeface="Klee Medium" panose="02020600000000000000" pitchFamily="18" charset="-128"/>
                <a:ea typeface="Klee Medium" panose="02020600000000000000" pitchFamily="18" charset="-128"/>
              </a:rPr>
              <a:t> = </a:t>
            </a:r>
            <a:r>
              <a:rPr lang="en-US" sz="2800" b="1" dirty="0">
                <a:solidFill>
                  <a:srgbClr val="0070C0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?	</a:t>
            </a:r>
            <a:r>
              <a:rPr lang="en-US" sz="2400" b="1" dirty="0">
                <a:solidFill>
                  <a:srgbClr val="0070C0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	</a:t>
            </a:r>
          </a:p>
          <a:p>
            <a:pPr marL="731520" lvl="2" indent="0">
              <a:buNone/>
            </a:pPr>
            <a:endParaRPr lang="en-US" sz="2400" b="1" dirty="0">
              <a:solidFill>
                <a:srgbClr val="0070C0"/>
              </a:solidFill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lvl="2" eaLnBrk="1" hangingPunct="1"/>
            <a:endParaRPr lang="en-US" sz="2400" b="1" dirty="0">
              <a:solidFill>
                <a:srgbClr val="0070C0"/>
              </a:solidFill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E4207D-6FE2-2B42-8959-489FC554E64B}"/>
              </a:ext>
            </a:extLst>
          </p:cNvPr>
          <p:cNvSpPr/>
          <p:nvPr/>
        </p:nvSpPr>
        <p:spPr>
          <a:xfrm>
            <a:off x="228600" y="141984"/>
            <a:ext cx="2693894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9423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Equal Groups versus Comparison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FF8AD8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				2 × 5 = __</a:t>
            </a:r>
          </a:p>
          <a:p>
            <a:endParaRPr lang="en-US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F5404F48-DA76-D44A-BB29-39564F992B30}"/>
              </a:ext>
            </a:extLst>
          </p:cNvPr>
          <p:cNvSpPr txBox="1">
            <a:spLocks/>
          </p:cNvSpPr>
          <p:nvPr/>
        </p:nvSpPr>
        <p:spPr>
          <a:xfrm>
            <a:off x="2385014" y="2018462"/>
            <a:ext cx="6900317" cy="48395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344488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5715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798513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10287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lvl="1" indent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If you have glasses on: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sz="3600" dirty="0">
                <a:latin typeface="Klee Medium" panose="02020600000000000000" pitchFamily="18" charset="-128"/>
                <a:ea typeface="Klee Medium" panose="02020600000000000000" pitchFamily="18" charset="-128"/>
              </a:rPr>
              <a:t>What’s an Equal Groups story to show multiplication?</a:t>
            </a:r>
          </a:p>
          <a:p>
            <a:pPr marL="1588" lvl="1" indent="0">
              <a:buNone/>
            </a:pPr>
            <a:r>
              <a:rPr lang="en-US" sz="3600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If you don’t have glasses on:</a:t>
            </a:r>
          </a:p>
          <a:p>
            <a:pPr marL="342900" lvl="1" indent="0">
              <a:buNone/>
            </a:pPr>
            <a:r>
              <a:rPr lang="en-US" sz="3600" dirty="0">
                <a:latin typeface="Klee Medium" panose="02020600000000000000" pitchFamily="18" charset="-128"/>
                <a:ea typeface="Klee Medium" panose="02020600000000000000" pitchFamily="18" charset="-128"/>
              </a:rPr>
              <a:t>What’s a Comparison story to show multiplication?</a:t>
            </a:r>
          </a:p>
          <a:p>
            <a:pPr marL="342900" lvl="1" indent="0">
              <a:buFont typeface="Arial" panose="020B0604020202020204" pitchFamily="34" charset="0"/>
              <a:buNone/>
            </a:pPr>
            <a:endParaRPr lang="en-US" sz="3600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marL="342900" lvl="1" indent="0">
              <a:buFont typeface="Arial" panose="020B0604020202020204" pitchFamily="34" charset="0"/>
              <a:buNone/>
            </a:pPr>
            <a:endParaRPr lang="en-US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pic>
        <p:nvPicPr>
          <p:cNvPr id="9" name="Graphic 8" descr="Laptop">
            <a:extLst>
              <a:ext uri="{FF2B5EF4-FFF2-40B4-BE49-F238E27FC236}">
                <a16:creationId xmlns:a16="http://schemas.microsoft.com/office/drawing/2014/main" id="{577A404D-EAED-C94A-B853-FF1C04FBF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1717" y="1854716"/>
            <a:ext cx="1810181" cy="181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6968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 dirty="0">
                <a:latin typeface="Klee Medium" panose="02020600000000000000" pitchFamily="18" charset="-128"/>
                <a:ea typeface="Klee Medium" panose="02020600000000000000" pitchFamily="18" charset="-128"/>
              </a:rPr>
              <a:t>Division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300" dirty="0">
                <a:latin typeface="Klee Medium" panose="02020600000000000000" pitchFamily="18" charset="-128"/>
                <a:ea typeface="Klee Medium" panose="02020600000000000000" pitchFamily="18" charset="-128"/>
              </a:rPr>
              <a:t>90 division basic facts</a:t>
            </a:r>
          </a:p>
          <a:p>
            <a:pPr lvl="1" eaLnBrk="1" hangingPunct="1"/>
            <a:r>
              <a:rPr lang="en-US" sz="3000" b="0" dirty="0">
                <a:latin typeface="Klee Medium" panose="02020600000000000000" pitchFamily="18" charset="-128"/>
                <a:ea typeface="Klee Medium" panose="02020600000000000000" pitchFamily="18" charset="-128"/>
              </a:rPr>
              <a:t>Divisor and quotient are single-digit numbers and dividend is single- or double-digit number</a:t>
            </a:r>
          </a:p>
          <a:p>
            <a:pPr eaLnBrk="1" hangingPunct="1">
              <a:buFontTx/>
              <a:buNone/>
            </a:pPr>
            <a:r>
              <a:rPr lang="en-US" sz="3000" dirty="0">
                <a:latin typeface="Klee Medium" panose="02020600000000000000" pitchFamily="18" charset="-128"/>
                <a:ea typeface="Klee Medium" panose="02020600000000000000" pitchFamily="18" charset="-128"/>
              </a:rPr>
              <a:t>	   8 	</a:t>
            </a:r>
            <a:r>
              <a:rPr lang="en-US" sz="3000" dirty="0">
                <a:latin typeface="Klee Medium" panose="02020600000000000000" pitchFamily="18" charset="-128"/>
                <a:ea typeface="Klee Medium" panose="02020600000000000000" pitchFamily="18" charset="-128"/>
                <a:cs typeface="Arial" charset="0"/>
              </a:rPr>
              <a:t>÷	4	=	2</a:t>
            </a:r>
            <a:r>
              <a:rPr lang="en-US" sz="3000" dirty="0">
                <a:latin typeface="Klee Medium" panose="02020600000000000000" pitchFamily="18" charset="-128"/>
                <a:ea typeface="Klee Medium" panose="02020600000000000000" pitchFamily="18" charset="-128"/>
              </a:rPr>
              <a:t>	</a:t>
            </a:r>
          </a:p>
          <a:p>
            <a:pPr eaLnBrk="1" hangingPunct="1">
              <a:buFontTx/>
              <a:buNone/>
            </a:pPr>
            <a:r>
              <a:rPr lang="en-US" sz="3000" b="1" dirty="0">
                <a:solidFill>
                  <a:srgbClr val="EB641B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   (</a:t>
            </a:r>
            <a:r>
              <a:rPr lang="en-US" sz="3000" b="1" u="sng" dirty="0">
                <a:solidFill>
                  <a:srgbClr val="EB641B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dividend</a:t>
            </a:r>
            <a:r>
              <a:rPr lang="en-US" sz="3000" b="1" dirty="0">
                <a:solidFill>
                  <a:srgbClr val="EB641B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)</a:t>
            </a:r>
            <a:r>
              <a:rPr lang="en-US" sz="3000" dirty="0">
                <a:latin typeface="Klee Medium" panose="02020600000000000000" pitchFamily="18" charset="-128"/>
                <a:ea typeface="Klee Medium" panose="02020600000000000000" pitchFamily="18" charset="-128"/>
              </a:rPr>
              <a:t> </a:t>
            </a:r>
            <a:r>
              <a:rPr lang="en-US" sz="3000" b="1" dirty="0">
                <a:solidFill>
                  <a:srgbClr val="EB641B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(</a:t>
            </a:r>
            <a:r>
              <a:rPr lang="en-US" sz="3000" b="1" u="sng" dirty="0">
                <a:solidFill>
                  <a:srgbClr val="EB641B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divisor</a:t>
            </a:r>
            <a:r>
              <a:rPr lang="en-US" sz="3000" b="1" dirty="0">
                <a:solidFill>
                  <a:srgbClr val="EB641B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)</a:t>
            </a:r>
            <a:r>
              <a:rPr lang="en-US" sz="3000" dirty="0">
                <a:latin typeface="Klee Medium" panose="02020600000000000000" pitchFamily="18" charset="-128"/>
                <a:ea typeface="Klee Medium" panose="02020600000000000000" pitchFamily="18" charset="-128"/>
              </a:rPr>
              <a:t>  </a:t>
            </a:r>
            <a:r>
              <a:rPr lang="en-US" sz="3000" b="1" dirty="0">
                <a:solidFill>
                  <a:srgbClr val="EB641B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(</a:t>
            </a:r>
            <a:r>
              <a:rPr lang="en-US" sz="3000" b="1" u="sng" dirty="0">
                <a:solidFill>
                  <a:srgbClr val="EB641B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quotient</a:t>
            </a:r>
            <a:r>
              <a:rPr lang="en-US" sz="3000" b="1" dirty="0">
                <a:solidFill>
                  <a:srgbClr val="EB641B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)</a:t>
            </a:r>
          </a:p>
          <a:p>
            <a:pPr eaLnBrk="1" hangingPunct="1">
              <a:buFontTx/>
              <a:buNone/>
            </a:pPr>
            <a:endParaRPr lang="en-US" sz="3000" u="sng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lvl="1" eaLnBrk="1" hangingPunct="1">
              <a:buFontTx/>
              <a:buNone/>
            </a:pPr>
            <a:endParaRPr lang="en-US" sz="2800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01248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27;p101">
            <a:extLst>
              <a:ext uri="{FF2B5EF4-FFF2-40B4-BE49-F238E27FC236}">
                <a16:creationId xmlns:a16="http://schemas.microsoft.com/office/drawing/2014/main" id="{0C92FB1F-43C8-A044-8A79-069253575A44}"/>
              </a:ext>
            </a:extLst>
          </p:cNvPr>
          <p:cNvSpPr/>
          <p:nvPr/>
        </p:nvSpPr>
        <p:spPr>
          <a:xfrm>
            <a:off x="2128068" y="1739262"/>
            <a:ext cx="1032982" cy="3676276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rgbClr val="FFFFFF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Use addition and subtraction within 100 to solve one- and two-step word problems…</a:t>
            </a:r>
            <a:endParaRPr sz="1100" dirty="0">
              <a:solidFill>
                <a:srgbClr val="FFFFFF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/>
              <a:sym typeface="Calibri"/>
            </a:endParaRPr>
          </a:p>
        </p:txBody>
      </p:sp>
      <p:sp>
        <p:nvSpPr>
          <p:cNvPr id="12" name="Google Shape;928;p101">
            <a:extLst>
              <a:ext uri="{FF2B5EF4-FFF2-40B4-BE49-F238E27FC236}">
                <a16:creationId xmlns:a16="http://schemas.microsoft.com/office/drawing/2014/main" id="{CDD039FE-21E5-C242-997D-8B0C6EABE323}"/>
              </a:ext>
            </a:extLst>
          </p:cNvPr>
          <p:cNvSpPr/>
          <p:nvPr/>
        </p:nvSpPr>
        <p:spPr>
          <a:xfrm>
            <a:off x="3068134" y="1739262"/>
            <a:ext cx="1032982" cy="367627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Use multiplication and division within 100 to solve word problems…</a:t>
            </a:r>
            <a:endParaRPr sz="1100">
              <a:solidFill>
                <a:srgbClr val="FFFFFF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/>
              <a:sym typeface="Calibri"/>
            </a:endParaRPr>
          </a:p>
        </p:txBody>
      </p:sp>
      <p:sp>
        <p:nvSpPr>
          <p:cNvPr id="13" name="Google Shape;929;p101">
            <a:extLst>
              <a:ext uri="{FF2B5EF4-FFF2-40B4-BE49-F238E27FC236}">
                <a16:creationId xmlns:a16="http://schemas.microsoft.com/office/drawing/2014/main" id="{0BA9B22F-908A-9445-940B-A1CF2E8DE7C7}"/>
              </a:ext>
            </a:extLst>
          </p:cNvPr>
          <p:cNvSpPr/>
          <p:nvPr/>
        </p:nvSpPr>
        <p:spPr>
          <a:xfrm>
            <a:off x="4041621" y="1746366"/>
            <a:ext cx="1032982" cy="36762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Solve multi-step word problems posed with whole numbers and having whole-number answers using the four operations…</a:t>
            </a:r>
            <a:endParaRPr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cxnSp>
        <p:nvCxnSpPr>
          <p:cNvPr id="10" name="Google Shape;664;p75">
            <a:extLst>
              <a:ext uri="{FF2B5EF4-FFF2-40B4-BE49-F238E27FC236}">
                <a16:creationId xmlns:a16="http://schemas.microsoft.com/office/drawing/2014/main" id="{D0089950-D17F-614E-B90F-3009EC2AEC3A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9" name="Google Shape;950;p102">
            <a:extLst>
              <a:ext uri="{FF2B5EF4-FFF2-40B4-BE49-F238E27FC236}">
                <a16:creationId xmlns:a16="http://schemas.microsoft.com/office/drawing/2014/main" id="{D767F453-92C9-444A-BD63-3EDF9AECF21A}"/>
              </a:ext>
            </a:extLst>
          </p:cNvPr>
          <p:cNvSpPr/>
          <p:nvPr/>
        </p:nvSpPr>
        <p:spPr>
          <a:xfrm rot="3277194">
            <a:off x="1859185" y="519406"/>
            <a:ext cx="3639921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Where student NEEDS TO BE</a:t>
            </a:r>
            <a:endParaRPr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sp>
        <p:nvSpPr>
          <p:cNvPr id="14" name="Google Shape;951;p102">
            <a:extLst>
              <a:ext uri="{FF2B5EF4-FFF2-40B4-BE49-F238E27FC236}">
                <a16:creationId xmlns:a16="http://schemas.microsoft.com/office/drawing/2014/main" id="{840A3ABD-9ADB-B047-975B-FD41E5E18777}"/>
              </a:ext>
            </a:extLst>
          </p:cNvPr>
          <p:cNvSpPr/>
          <p:nvPr/>
        </p:nvSpPr>
        <p:spPr>
          <a:xfrm rot="3258815">
            <a:off x="-132180" y="506102"/>
            <a:ext cx="3639921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Where student IS</a:t>
            </a:r>
            <a:endParaRPr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5029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>
            <a:extLst>
              <a:ext uri="{FF2B5EF4-FFF2-40B4-BE49-F238E27FC236}">
                <a16:creationId xmlns:a16="http://schemas.microsoft.com/office/drawing/2014/main" id="{8830543F-208C-D54C-8CF7-011E2E0A9234}"/>
              </a:ext>
            </a:extLst>
          </p:cNvPr>
          <p:cNvSpPr/>
          <p:nvPr/>
        </p:nvSpPr>
        <p:spPr>
          <a:xfrm>
            <a:off x="3597893" y="1714466"/>
            <a:ext cx="3315477" cy="21680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09114B6-25E6-E442-9923-2C0781171F02}"/>
              </a:ext>
            </a:extLst>
          </p:cNvPr>
          <p:cNvSpPr/>
          <p:nvPr/>
        </p:nvSpPr>
        <p:spPr>
          <a:xfrm>
            <a:off x="5599923" y="3657350"/>
            <a:ext cx="3315477" cy="21680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Division: Equal Groups (Partitive Division)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762A89A-F522-8C4E-9A96-60C51A6D3B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Klee Medium" panose="02020600000000000000" pitchFamily="18" charset="-128"/>
                <a:ea typeface="Klee Medium" panose="02020600000000000000" pitchFamily="18" charset="-128"/>
              </a:rPr>
              <a:t>Show the dividend, divide equally among divisor, count quotient</a:t>
            </a:r>
          </a:p>
          <a:p>
            <a:endParaRPr lang="en-US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91821" y="5276823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8 ÷ 2 = 4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8B86DA0-5809-594A-92D1-828A174B6F9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055568"/>
            <a:ext cx="1268884" cy="63444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07A0607-8B23-0C47-B820-C2426865EA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6148" y="2308656"/>
            <a:ext cx="1268884" cy="63444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5BAF877-5C85-9A4C-A8B3-9FB2622330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02" y="2957503"/>
            <a:ext cx="1268884" cy="63444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C7DBF97-8691-A846-A05D-1F490C3159E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514" y="3565333"/>
            <a:ext cx="1268884" cy="63444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C7B5B1B-D74F-2C47-B8D1-E245FB233A2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5227" y="3136115"/>
            <a:ext cx="1268884" cy="63444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FC94080-3762-8A4B-A0AA-9A2A1789276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379" y="4064882"/>
            <a:ext cx="1268884" cy="63444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0769E32-9224-7A45-8F22-ABD952467C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025" y="4332156"/>
            <a:ext cx="1268884" cy="63444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A819552-1087-7C4D-83F6-06BADA814D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4037" y="4939986"/>
            <a:ext cx="1268884" cy="63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5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26 -0.00208 L 0.38403 0.029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38" y="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26 -0.00347 L 0.45746 0.2488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01" y="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83 -0.00139 L 0.56771 -0.1564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35" y="-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52 0.00324 L 0.57239 0.1090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35" y="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95 -3.7037E-6 L 0.3309 -0.0925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47" y="-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25 -0.00463 L 0.40538 0.121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06" y="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52 -0.00301 L 0.53524 -0.2442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86" y="-1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 -0.00209 L 0.66424 -0.0143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62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9077446" cy="731520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Division: Equal Groups (Quotative Division)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C01B57-4A5E-E543-A590-8FAA566870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Klee Medium" panose="02020600000000000000" pitchFamily="18" charset="-128"/>
                <a:ea typeface="Klee Medium" panose="02020600000000000000" pitchFamily="18" charset="-128"/>
              </a:rPr>
              <a:t>Show the dividend, make groups of the divisor, count groups</a:t>
            </a:r>
          </a:p>
          <a:p>
            <a:endParaRPr lang="en-US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81DA3B2-B6FA-A64A-B979-5A3830EBBFA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202730"/>
            <a:ext cx="1268884" cy="6344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8B1BAB-A928-0743-B549-981E62E4439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9274" y="2481289"/>
            <a:ext cx="1268884" cy="6344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EC9B864-8DAA-0B41-ABF5-C22AD82CF2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02" y="2957503"/>
            <a:ext cx="1268884" cy="63444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BF88B23-7B56-7C4D-B11D-4604D6A724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514" y="3565333"/>
            <a:ext cx="1268884" cy="63444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BA26972-8CDC-5F43-9453-17AB3CEEEE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5227" y="3136115"/>
            <a:ext cx="1268884" cy="63444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EEB23C7-280F-324B-8647-2EFF11C2F89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379" y="4064882"/>
            <a:ext cx="1268884" cy="63444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63C319C-96C3-764E-9E44-FB41C454D4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025" y="4332156"/>
            <a:ext cx="1268884" cy="63444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D4F4141-14B2-1646-9687-CF5122FAAA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4037" y="4939986"/>
            <a:ext cx="1268884" cy="6344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066C4B-F773-5141-A45A-E48C26E47A0E}"/>
              </a:ext>
            </a:extLst>
          </p:cNvPr>
          <p:cNvSpPr txBox="1"/>
          <p:nvPr/>
        </p:nvSpPr>
        <p:spPr>
          <a:xfrm>
            <a:off x="2891821" y="5276823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8 ÷ 2 = 4</a:t>
            </a:r>
          </a:p>
        </p:txBody>
      </p:sp>
    </p:spTree>
    <p:extLst>
      <p:ext uri="{BB962C8B-B14F-4D97-AF65-F5344CB8AC3E}">
        <p14:creationId xmlns:p14="http://schemas.microsoft.com/office/powerpoint/2010/main" val="378793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42847 -0.009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24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85185E-6 L 0.33629 0.0076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06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83 -0.00139 L 0.47361 0.1067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31" y="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52 0.00324 L 0.24375 0.1423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1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95 -3.7037E-6 L 0.69531 -0.2557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59" y="-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88 -0.04607 L 0.56284 -0.2699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90" y="-1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63 0.03264 L 0.74896 -0.1185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08" y="-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81481E-6 L 0.65799 -0.1416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99" y="-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2800" b="1" dirty="0">
                <a:solidFill>
                  <a:srgbClr val="00B050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Groups</a:t>
            </a:r>
            <a:r>
              <a:rPr lang="en-US" sz="2800" dirty="0">
                <a:latin typeface="Klee Medium" panose="02020600000000000000" pitchFamily="18" charset="-128"/>
                <a:ea typeface="Klee Medium" panose="02020600000000000000" pitchFamily="18" charset="-128"/>
              </a:rPr>
              <a:t> multiplied by </a:t>
            </a:r>
            <a:r>
              <a:rPr lang="en-US" sz="2800" b="1" dirty="0">
                <a:solidFill>
                  <a:srgbClr val="FF6600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number in each group</a:t>
            </a:r>
            <a:r>
              <a:rPr lang="en-US" sz="2800" dirty="0">
                <a:latin typeface="Klee Medium" panose="02020600000000000000" pitchFamily="18" charset="-128"/>
                <a:ea typeface="Klee Medium" panose="02020600000000000000" pitchFamily="18" charset="-128"/>
              </a:rPr>
              <a:t> for a </a:t>
            </a:r>
            <a:r>
              <a:rPr lang="en-US" sz="2800" b="1" dirty="0">
                <a:solidFill>
                  <a:srgbClr val="0070C0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product</a:t>
            </a:r>
            <a:r>
              <a:rPr lang="en-US" sz="2800" b="1" dirty="0">
                <a:latin typeface="Klee Medium" panose="02020600000000000000" pitchFamily="18" charset="-128"/>
                <a:ea typeface="Klee Medium" panose="02020600000000000000" pitchFamily="18" charset="-128"/>
              </a:rPr>
              <a:t> </a:t>
            </a:r>
            <a:endParaRPr lang="en-US" sz="2800" b="1" dirty="0">
              <a:solidFill>
                <a:srgbClr val="0070C0"/>
              </a:solidFill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lvl="1"/>
            <a:r>
              <a:rPr lang="en-US" sz="2800" dirty="0">
                <a:latin typeface="Klee Medium" panose="02020600000000000000" pitchFamily="18" charset="-128"/>
                <a:ea typeface="Klee Medium" panose="02020600000000000000" pitchFamily="18" charset="-128"/>
              </a:rPr>
              <a:t>Stefanie has </a:t>
            </a:r>
            <a:r>
              <a:rPr lang="en-US" sz="2800" b="1" dirty="0">
                <a:solidFill>
                  <a:srgbClr val="0070C0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12</a:t>
            </a:r>
            <a:r>
              <a:rPr lang="en-US" sz="2800" dirty="0">
                <a:latin typeface="Klee Medium" panose="02020600000000000000" pitchFamily="18" charset="-128"/>
                <a:ea typeface="Klee Medium" panose="02020600000000000000" pitchFamily="18" charset="-128"/>
              </a:rPr>
              <a:t> apples. She wants to share them equally among her </a:t>
            </a:r>
            <a:r>
              <a:rPr lang="en-US" sz="2800" b="1" dirty="0">
                <a:solidFill>
                  <a:srgbClr val="00B050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2</a:t>
            </a:r>
            <a:r>
              <a:rPr lang="en-US" sz="2800" dirty="0">
                <a:latin typeface="Klee Medium" panose="02020600000000000000" pitchFamily="18" charset="-128"/>
                <a:ea typeface="Klee Medium" panose="02020600000000000000" pitchFamily="18" charset="-128"/>
              </a:rPr>
              <a:t> friends. How many apples will each friend receive?</a:t>
            </a:r>
          </a:p>
          <a:p>
            <a:pPr marL="228600" lvl="2" indent="0">
              <a:buNone/>
            </a:pPr>
            <a:r>
              <a:rPr lang="en-US" sz="2800" b="1" dirty="0">
                <a:solidFill>
                  <a:srgbClr val="00B050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	2 </a:t>
            </a:r>
            <a:r>
              <a:rPr lang="en-US" sz="2800" dirty="0">
                <a:latin typeface="Klee Medium" panose="02020600000000000000" pitchFamily="18" charset="-128"/>
                <a:ea typeface="Klee Medium" panose="02020600000000000000" pitchFamily="18" charset="-128"/>
              </a:rPr>
              <a:t>× </a:t>
            </a:r>
            <a:r>
              <a:rPr lang="en-US" sz="2800" b="1" dirty="0">
                <a:solidFill>
                  <a:srgbClr val="EB641B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?</a:t>
            </a:r>
            <a:r>
              <a:rPr lang="en-US" sz="2800" dirty="0">
                <a:solidFill>
                  <a:srgbClr val="EB641B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 </a:t>
            </a:r>
            <a:r>
              <a:rPr lang="en-US" sz="2800" dirty="0">
                <a:latin typeface="Klee Medium" panose="02020600000000000000" pitchFamily="18" charset="-128"/>
                <a:ea typeface="Klee Medium" panose="02020600000000000000" pitchFamily="18" charset="-128"/>
              </a:rPr>
              <a:t>= </a:t>
            </a:r>
            <a:r>
              <a:rPr lang="en-US" sz="2800" b="1" dirty="0">
                <a:solidFill>
                  <a:srgbClr val="0070C0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12		</a:t>
            </a:r>
          </a:p>
          <a:p>
            <a:pPr lvl="1"/>
            <a:r>
              <a:rPr lang="en-US" sz="2800" dirty="0">
                <a:latin typeface="Klee Medium" panose="02020600000000000000" pitchFamily="18" charset="-128"/>
                <a:ea typeface="Klee Medium" panose="02020600000000000000" pitchFamily="18" charset="-128"/>
              </a:rPr>
              <a:t>Nicole has </a:t>
            </a:r>
            <a:r>
              <a:rPr lang="en-US" sz="2800" b="1" dirty="0">
                <a:solidFill>
                  <a:srgbClr val="0070C0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12</a:t>
            </a:r>
            <a:r>
              <a:rPr lang="en-US" sz="2800" dirty="0">
                <a:latin typeface="Klee Medium" panose="02020600000000000000" pitchFamily="18" charset="-128"/>
                <a:ea typeface="Klee Medium" panose="02020600000000000000" pitchFamily="18" charset="-128"/>
              </a:rPr>
              <a:t> apples. She put them into bags containing </a:t>
            </a:r>
            <a:r>
              <a:rPr lang="en-US" sz="2800" b="1" dirty="0">
                <a:solidFill>
                  <a:srgbClr val="EB641B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6</a:t>
            </a:r>
            <a:r>
              <a:rPr lang="en-US" sz="2800" dirty="0">
                <a:latin typeface="Klee Medium" panose="02020600000000000000" pitchFamily="18" charset="-128"/>
                <a:ea typeface="Klee Medium" panose="02020600000000000000" pitchFamily="18" charset="-128"/>
              </a:rPr>
              <a:t> apples each. How many bags did Nicole use?</a:t>
            </a:r>
          </a:p>
          <a:p>
            <a:pPr marL="228600" lvl="2" indent="0">
              <a:buNone/>
            </a:pPr>
            <a:r>
              <a:rPr lang="en-US" sz="2800" b="1" dirty="0">
                <a:solidFill>
                  <a:srgbClr val="00B050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	?</a:t>
            </a:r>
            <a:r>
              <a:rPr lang="en-US" sz="2800" dirty="0">
                <a:latin typeface="Klee Medium" panose="02020600000000000000" pitchFamily="18" charset="-128"/>
                <a:ea typeface="Klee Medium" panose="02020600000000000000" pitchFamily="18" charset="-128"/>
              </a:rPr>
              <a:t> × </a:t>
            </a:r>
            <a:r>
              <a:rPr lang="en-US" sz="2800" b="1" dirty="0">
                <a:solidFill>
                  <a:srgbClr val="EB641B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6</a:t>
            </a:r>
            <a:r>
              <a:rPr lang="en-US" sz="2800" dirty="0">
                <a:latin typeface="Klee Medium" panose="02020600000000000000" pitchFamily="18" charset="-128"/>
                <a:ea typeface="Klee Medium" panose="02020600000000000000" pitchFamily="18" charset="-128"/>
              </a:rPr>
              <a:t> = </a:t>
            </a:r>
            <a:r>
              <a:rPr lang="en-US" sz="2800" b="1" dirty="0">
                <a:solidFill>
                  <a:srgbClr val="0070C0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12</a:t>
            </a:r>
            <a:endParaRPr lang="en-US" sz="2800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marL="228600" lvl="2" indent="0">
              <a:buNone/>
            </a:pPr>
            <a:r>
              <a:rPr lang="en-US" sz="5100" b="1" dirty="0">
                <a:solidFill>
                  <a:srgbClr val="0070C0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	</a:t>
            </a:r>
          </a:p>
          <a:p>
            <a:pPr lvl="2"/>
            <a:endParaRPr lang="en-US" sz="2800" b="1" dirty="0">
              <a:solidFill>
                <a:srgbClr val="0070C0"/>
              </a:solidFill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lvl="2" eaLnBrk="1" hangingPunct="1"/>
            <a:endParaRPr lang="en-US" b="1" dirty="0">
              <a:solidFill>
                <a:srgbClr val="0070C0"/>
              </a:solidFill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4863EE-06FF-5D4C-8195-184B65B3FF96}"/>
              </a:ext>
            </a:extLst>
          </p:cNvPr>
          <p:cNvSpPr/>
          <p:nvPr/>
        </p:nvSpPr>
        <p:spPr>
          <a:xfrm>
            <a:off x="228600" y="141984"/>
            <a:ext cx="3073400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132762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Partitive versus Quotative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chemeClr val="accent4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				12 ÷ 4 = __</a:t>
            </a:r>
          </a:p>
          <a:p>
            <a:endParaRPr lang="en-US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A04C3154-2D75-BB48-8FE4-EE58AF19DBED}"/>
              </a:ext>
            </a:extLst>
          </p:cNvPr>
          <p:cNvSpPr txBox="1">
            <a:spLocks/>
          </p:cNvSpPr>
          <p:nvPr/>
        </p:nvSpPr>
        <p:spPr>
          <a:xfrm>
            <a:off x="2545236" y="2018462"/>
            <a:ext cx="6740095" cy="48395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344488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5715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798513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10287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lvl="1" indent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If you watched </a:t>
            </a:r>
            <a:r>
              <a:rPr lang="en-US" sz="3600" i="1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Friends</a:t>
            </a:r>
            <a:r>
              <a:rPr lang="en-US" sz="3600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: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sz="3600" dirty="0">
                <a:latin typeface="Klee Medium" panose="02020600000000000000" pitchFamily="18" charset="-128"/>
                <a:ea typeface="Klee Medium" panose="02020600000000000000" pitchFamily="18" charset="-128"/>
              </a:rPr>
              <a:t>What’s a Partitive story to show division?</a:t>
            </a:r>
          </a:p>
          <a:p>
            <a:pPr marL="1588" lvl="1" indent="0">
              <a:buNone/>
            </a:pPr>
            <a:r>
              <a:rPr lang="en-US" sz="3600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If you watched </a:t>
            </a:r>
            <a:r>
              <a:rPr lang="en-US" sz="3600" i="1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Seinfeld</a:t>
            </a:r>
            <a:r>
              <a:rPr lang="en-US" sz="3600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:</a:t>
            </a:r>
          </a:p>
          <a:p>
            <a:pPr marL="342900" lvl="1" indent="0">
              <a:buNone/>
            </a:pPr>
            <a:r>
              <a:rPr lang="en-US" sz="3600" dirty="0">
                <a:latin typeface="Klee Medium" panose="02020600000000000000" pitchFamily="18" charset="-128"/>
                <a:ea typeface="Klee Medium" panose="02020600000000000000" pitchFamily="18" charset="-128"/>
              </a:rPr>
              <a:t>What’s a Quotative story to show division?</a:t>
            </a:r>
          </a:p>
          <a:p>
            <a:pPr marL="342900" lvl="1" indent="0">
              <a:buFont typeface="Arial" panose="020B0604020202020204" pitchFamily="34" charset="0"/>
              <a:buNone/>
            </a:pPr>
            <a:endParaRPr lang="en-US" sz="3600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marL="342900" lvl="1" indent="0">
              <a:buFont typeface="Arial" panose="020B0604020202020204" pitchFamily="34" charset="0"/>
              <a:buNone/>
            </a:pPr>
            <a:endParaRPr lang="en-US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81C9221-6514-0642-87B1-6A61FA850EBC}"/>
              </a:ext>
            </a:extLst>
          </p:cNvPr>
          <p:cNvGrpSpPr/>
          <p:nvPr/>
        </p:nvGrpSpPr>
        <p:grpSpPr>
          <a:xfrm>
            <a:off x="180288" y="2110298"/>
            <a:ext cx="2204727" cy="2074275"/>
            <a:chOff x="378462" y="493555"/>
            <a:chExt cx="2204727" cy="207427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0E14E77-9EEB-404D-BC06-4C08CC372C94}"/>
                </a:ext>
              </a:extLst>
            </p:cNvPr>
            <p:cNvSpPr/>
            <p:nvPr/>
          </p:nvSpPr>
          <p:spPr>
            <a:xfrm>
              <a:off x="378462" y="493555"/>
              <a:ext cx="2204727" cy="207427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7BA2310-DA32-BC49-AAFC-2417A5AA9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7950" y="775954"/>
              <a:ext cx="1345749" cy="15094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6348130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BF6A1763-4490-DB4E-9058-B07BFE8EEB7C}"/>
              </a:ext>
            </a:extLst>
          </p:cNvPr>
          <p:cNvSpPr txBox="1">
            <a:spLocks/>
          </p:cNvSpPr>
          <p:nvPr/>
        </p:nvSpPr>
        <p:spPr>
          <a:xfrm>
            <a:off x="4306885" y="1137821"/>
            <a:ext cx="4548147" cy="270240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5083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5083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5083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5083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5083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rPr>
              <a:t>Build fluency with math facts. </a:t>
            </a:r>
          </a:p>
          <a:p>
            <a:pPr lvl="1"/>
            <a:r>
              <a:rPr lang="en-US" sz="2100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rPr>
              <a:t>Addition: single-digit addends</a:t>
            </a:r>
          </a:p>
          <a:p>
            <a:pPr lvl="1"/>
            <a:r>
              <a:rPr lang="en-US" sz="2100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rPr>
              <a:t>Subtraction: single-digit subtrahend</a:t>
            </a:r>
          </a:p>
          <a:p>
            <a:pPr lvl="1"/>
            <a:r>
              <a:rPr lang="en-US" sz="2100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rPr>
              <a:t>Multiplication: single-digit factors</a:t>
            </a:r>
          </a:p>
          <a:p>
            <a:pPr lvl="1"/>
            <a:r>
              <a:rPr lang="en-US" sz="2100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rPr>
              <a:t>Division: single-digit divisor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6CB180-1A0F-7249-8986-7488E271D326}"/>
              </a:ext>
            </a:extLst>
          </p:cNvPr>
          <p:cNvSpPr txBox="1"/>
          <p:nvPr/>
        </p:nvSpPr>
        <p:spPr>
          <a:xfrm>
            <a:off x="5616172" y="4691049"/>
            <a:ext cx="930063" cy="12234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000" dirty="0">
                <a:solidFill>
                  <a:schemeClr val="bg1"/>
                </a:solidFill>
              </a:rPr>
              <a:t>9 </a:t>
            </a:r>
          </a:p>
          <a:p>
            <a:pPr algn="r"/>
            <a:r>
              <a:rPr lang="en-US" sz="3000" u="sng" dirty="0">
                <a:solidFill>
                  <a:schemeClr val="bg1"/>
                </a:solidFill>
              </a:rPr>
              <a:t>–   4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77AEF0-84D4-E443-A992-688040FB39CA}"/>
              </a:ext>
            </a:extLst>
          </p:cNvPr>
          <p:cNvSpPr txBox="1"/>
          <p:nvPr/>
        </p:nvSpPr>
        <p:spPr>
          <a:xfrm>
            <a:off x="4583662" y="4691049"/>
            <a:ext cx="1024639" cy="12234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000" dirty="0">
                <a:solidFill>
                  <a:schemeClr val="bg1"/>
                </a:solidFill>
              </a:rPr>
              <a:t>5 </a:t>
            </a:r>
          </a:p>
          <a:p>
            <a:pPr algn="r"/>
            <a:r>
              <a:rPr lang="en-US" sz="3000" u="sng" dirty="0">
                <a:solidFill>
                  <a:schemeClr val="bg1"/>
                </a:solidFill>
              </a:rPr>
              <a:t>+   8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C2C05C-A0F2-324A-94BB-D8F3C5F82850}"/>
              </a:ext>
            </a:extLst>
          </p:cNvPr>
          <p:cNvSpPr txBox="1"/>
          <p:nvPr/>
        </p:nvSpPr>
        <p:spPr>
          <a:xfrm>
            <a:off x="6472353" y="4691049"/>
            <a:ext cx="1011816" cy="12234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000" dirty="0">
                <a:solidFill>
                  <a:schemeClr val="bg1"/>
                </a:solidFill>
              </a:rPr>
              <a:t>6 </a:t>
            </a:r>
          </a:p>
          <a:p>
            <a:pPr algn="r"/>
            <a:r>
              <a:rPr lang="en-US" sz="3000" u="sng" dirty="0">
                <a:solidFill>
                  <a:schemeClr val="bg1"/>
                </a:solidFill>
              </a:rPr>
              <a:t>×   7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A3C442-931A-B44E-986F-19633D2D966B}"/>
              </a:ext>
            </a:extLst>
          </p:cNvPr>
          <p:cNvSpPr txBox="1"/>
          <p:nvPr/>
        </p:nvSpPr>
        <p:spPr>
          <a:xfrm>
            <a:off x="7379894" y="4691049"/>
            <a:ext cx="974947" cy="12234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000" dirty="0">
                <a:solidFill>
                  <a:schemeClr val="bg1"/>
                </a:solidFill>
              </a:rPr>
              <a:t>56</a:t>
            </a:r>
          </a:p>
          <a:p>
            <a:pPr algn="r"/>
            <a:r>
              <a:rPr lang="en-US" sz="3000" u="sng" dirty="0">
                <a:solidFill>
                  <a:schemeClr val="bg1"/>
                </a:solidFill>
              </a:rPr>
              <a:t>÷   8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03C98F1-7A6C-9549-97AB-AB5F877FC631}"/>
              </a:ext>
            </a:extLst>
          </p:cNvPr>
          <p:cNvGrpSpPr/>
          <p:nvPr/>
        </p:nvGrpSpPr>
        <p:grpSpPr>
          <a:xfrm>
            <a:off x="353994" y="1300097"/>
            <a:ext cx="3751737" cy="2180844"/>
            <a:chOff x="363962" y="2109216"/>
            <a:chExt cx="5002316" cy="290779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0F0E440-1F5E-5F4B-8B18-195F5726AC58}"/>
                </a:ext>
              </a:extLst>
            </p:cNvPr>
            <p:cNvSpPr/>
            <p:nvPr/>
          </p:nvSpPr>
          <p:spPr>
            <a:xfrm>
              <a:off x="363962" y="2109216"/>
              <a:ext cx="2501158" cy="1463040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rgbClr val="F1CA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FOT-Klee Pro M" panose="02020600000000000000" pitchFamily="18" charset="-128"/>
                  <a:ea typeface="FOT-Klee Pro M" panose="02020600000000000000" pitchFamily="18" charset="-128"/>
                </a:rPr>
                <a:t>Addition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13F1101-5129-8447-A43A-206A1BA22CF8}"/>
                </a:ext>
              </a:extLst>
            </p:cNvPr>
            <p:cNvSpPr/>
            <p:nvPr/>
          </p:nvSpPr>
          <p:spPr>
            <a:xfrm>
              <a:off x="2865120" y="2109216"/>
              <a:ext cx="2501158" cy="1463040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rgbClr val="F1CA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FOT-Klee Pro M" panose="02020600000000000000" pitchFamily="18" charset="-128"/>
                  <a:ea typeface="FOT-Klee Pro M" panose="02020600000000000000" pitchFamily="18" charset="-128"/>
                </a:rPr>
                <a:t>Subtraction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5F51B73-93E9-6044-A4BD-AC4CE4528643}"/>
                </a:ext>
              </a:extLst>
            </p:cNvPr>
            <p:cNvSpPr/>
            <p:nvPr/>
          </p:nvSpPr>
          <p:spPr>
            <a:xfrm>
              <a:off x="2865120" y="3553968"/>
              <a:ext cx="2501158" cy="1463040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rgbClr val="F1CA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FOT-Klee Pro M" panose="02020600000000000000" pitchFamily="18" charset="-128"/>
                  <a:ea typeface="FOT-Klee Pro M" panose="02020600000000000000" pitchFamily="18" charset="-128"/>
                </a:rPr>
                <a:t>Division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A0C6CD2-6368-EF46-B6DE-42BEC53F1599}"/>
                </a:ext>
              </a:extLst>
            </p:cNvPr>
            <p:cNvSpPr/>
            <p:nvPr/>
          </p:nvSpPr>
          <p:spPr>
            <a:xfrm>
              <a:off x="363962" y="3553968"/>
              <a:ext cx="2501158" cy="1463040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rgbClr val="F1CA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FOT-Klee Pro M" panose="02020600000000000000" pitchFamily="18" charset="-128"/>
                  <a:ea typeface="FOT-Klee Pro M" panose="02020600000000000000" pitchFamily="18" charset="-128"/>
                </a:rPr>
                <a:t>Multiplication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150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33AC91-B0BB-9946-B898-CABC2246060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31429">
            <a:off x="338702" y="261312"/>
            <a:ext cx="3508787" cy="47920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19B027-C11D-5149-A80E-E61E92AC873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91411">
            <a:off x="2548871" y="1775720"/>
            <a:ext cx="3503354" cy="46711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0A0500-CE27-C742-A9AE-2DA12E878F5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70646">
            <a:off x="5517063" y="196112"/>
            <a:ext cx="3405287" cy="425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74649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064B81-24D8-374C-A765-2FF876D071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73562">
            <a:off x="3438039" y="2795681"/>
            <a:ext cx="1281233" cy="2001528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D47E7D-E7A7-0542-B11C-C333A234C2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93113">
            <a:off x="2271810" y="1384801"/>
            <a:ext cx="1319479" cy="2020651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184B5E-4594-614D-9182-7FADF05E49F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63567">
            <a:off x="633856" y="2744408"/>
            <a:ext cx="1332227" cy="2033399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11D233-16FF-AC4F-827F-01FED5B2B84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0153" y="1093733"/>
            <a:ext cx="3572565" cy="280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974132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D0DC30-4325-3A4D-A924-298EFB2581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7115">
            <a:off x="413296" y="381442"/>
            <a:ext cx="3063964" cy="19211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E901C2-566C-AE49-87E7-B2831697A8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52" y="2703657"/>
            <a:ext cx="1832927" cy="1321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88560F-1B89-1241-AE64-BBB2A33D1C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561" y="4292285"/>
            <a:ext cx="2168922" cy="15751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CA4B2D-D1D9-274E-A238-C9AF6382014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6965" y="3099585"/>
            <a:ext cx="3280237" cy="20818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D855D1-0D47-3F41-A2F6-D0FE1B7E8AF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1684" y="3243757"/>
            <a:ext cx="2661428" cy="26614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4E5828-000B-0B41-AA81-E5C1E4D78C9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6737" y="207491"/>
            <a:ext cx="2732020" cy="273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73675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3614BC-587E-2F48-B112-0301397BBE5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604" y="1097649"/>
            <a:ext cx="1703152" cy="17031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142437-1B63-0040-B738-C450487E98B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548" y="386935"/>
            <a:ext cx="1475051" cy="19616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F9EA18-CBC8-7444-BE48-2B19B985DAB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5884" y="4169236"/>
            <a:ext cx="1824806" cy="1596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ECF5E9-B282-F843-89B1-02149D49852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828" y="443860"/>
            <a:ext cx="1383811" cy="20833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797534-89BB-934C-A492-CD928F75BAF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3973" y="4290890"/>
            <a:ext cx="1961666" cy="14750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D32656-78D3-A947-ADEF-1EEF6F29A77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229" y="3321818"/>
            <a:ext cx="2083319" cy="13838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72634D-85D4-C34A-BDB9-4DCCF39F0E8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308" y="717482"/>
            <a:ext cx="1383811" cy="20833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5716D2-D88E-7148-8B48-1BABF72787F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939" y="3127576"/>
            <a:ext cx="1383811" cy="208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64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E42F1CA-FD7B-A94D-AD1B-9EFE08931B5D}"/>
              </a:ext>
            </a:extLst>
          </p:cNvPr>
          <p:cNvGrpSpPr/>
          <p:nvPr/>
        </p:nvGrpSpPr>
        <p:grpSpPr>
          <a:xfrm>
            <a:off x="2726804" y="536168"/>
            <a:ext cx="3751737" cy="2180844"/>
            <a:chOff x="363962" y="2109216"/>
            <a:chExt cx="5002316" cy="290779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C77D3E3-EDC3-8044-8D73-80B9B12C2726}"/>
                </a:ext>
              </a:extLst>
            </p:cNvPr>
            <p:cNvSpPr/>
            <p:nvPr/>
          </p:nvSpPr>
          <p:spPr>
            <a:xfrm>
              <a:off x="363962" y="2109216"/>
              <a:ext cx="2501158" cy="1463040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rgbClr val="F1CA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FOT-Klee Pro M" panose="02020600000000000000" pitchFamily="18" charset="-128"/>
                  <a:ea typeface="FOT-Klee Pro M" panose="02020600000000000000" pitchFamily="18" charset="-128"/>
                </a:rPr>
                <a:t>Addition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65DF62D-2FB6-E44B-8515-2818529F095F}"/>
                </a:ext>
              </a:extLst>
            </p:cNvPr>
            <p:cNvSpPr/>
            <p:nvPr/>
          </p:nvSpPr>
          <p:spPr>
            <a:xfrm>
              <a:off x="2865120" y="2109216"/>
              <a:ext cx="2501158" cy="1463040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rgbClr val="F1CA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FOT-Klee Pro M" panose="02020600000000000000" pitchFamily="18" charset="-128"/>
                  <a:ea typeface="FOT-Klee Pro M" panose="02020600000000000000" pitchFamily="18" charset="-128"/>
                </a:rPr>
                <a:t>Subtraction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6E0D054-2B3E-7448-989F-1D1026E55F5D}"/>
                </a:ext>
              </a:extLst>
            </p:cNvPr>
            <p:cNvSpPr/>
            <p:nvPr/>
          </p:nvSpPr>
          <p:spPr>
            <a:xfrm>
              <a:off x="2865120" y="3553968"/>
              <a:ext cx="2501158" cy="1463040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rgbClr val="F1CA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FOT-Klee Pro M" panose="02020600000000000000" pitchFamily="18" charset="-128"/>
                  <a:ea typeface="FOT-Klee Pro M" panose="02020600000000000000" pitchFamily="18" charset="-128"/>
                </a:rPr>
                <a:t>Division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90A7922-3917-0D49-B788-CC6B8FD9E1EB}"/>
                </a:ext>
              </a:extLst>
            </p:cNvPr>
            <p:cNvSpPr/>
            <p:nvPr/>
          </p:nvSpPr>
          <p:spPr>
            <a:xfrm>
              <a:off x="363962" y="3553968"/>
              <a:ext cx="2501158" cy="1463040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rgbClr val="F1CA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FOT-Klee Pro M" panose="02020600000000000000" pitchFamily="18" charset="-128"/>
                  <a:ea typeface="FOT-Klee Pro M" panose="02020600000000000000" pitchFamily="18" charset="-128"/>
                </a:rPr>
                <a:t>Multiplication</a:t>
              </a:r>
            </a:p>
          </p:txBody>
        </p:sp>
      </p:grp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15694DD9-F650-7F49-8B25-2454B743D2DC}"/>
              </a:ext>
            </a:extLst>
          </p:cNvPr>
          <p:cNvSpPr txBox="1">
            <a:spLocks/>
          </p:cNvSpPr>
          <p:nvPr/>
        </p:nvSpPr>
        <p:spPr>
          <a:xfrm>
            <a:off x="2567048" y="3775680"/>
            <a:ext cx="6701261" cy="48395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344488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5715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798513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10287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lvl="1" indent="0">
              <a:buFont typeface="Arial" panose="020B0604020202020204" pitchFamily="34" charset="0"/>
              <a:buNone/>
            </a:pPr>
            <a:endParaRPr lang="en-US" sz="2800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What are other ways to practice fluency?</a:t>
            </a:r>
            <a:endParaRPr lang="en-US" dirty="0">
              <a:solidFill>
                <a:schemeClr val="accent2"/>
              </a:solidFill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pic>
        <p:nvPicPr>
          <p:cNvPr id="19" name="Graphic 18" descr="Laptop">
            <a:extLst>
              <a:ext uri="{FF2B5EF4-FFF2-40B4-BE49-F238E27FC236}">
                <a16:creationId xmlns:a16="http://schemas.microsoft.com/office/drawing/2014/main" id="{6E2D8A9F-E0A7-5B42-924C-CB27DB60ED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4993" y="4022387"/>
            <a:ext cx="1810181" cy="181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1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104"/>
          <p:cNvSpPr/>
          <p:nvPr/>
        </p:nvSpPr>
        <p:spPr>
          <a:xfrm>
            <a:off x="6869469" y="1749778"/>
            <a:ext cx="1032982" cy="36762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Find whole number quotients and remainders with up to four-digit dividends and one-digit divisors, using strategies based on place value, the properties of operations, and/or the relationship between multiplication and division.</a:t>
            </a:r>
            <a:endParaRPr sz="1000">
              <a:solidFill>
                <a:srgbClr val="FFFFFF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/>
              <a:sym typeface="Calibri"/>
            </a:endParaRPr>
          </a:p>
        </p:txBody>
      </p:sp>
      <p:sp>
        <p:nvSpPr>
          <p:cNvPr id="970" name="Google Shape;970;p104"/>
          <p:cNvSpPr/>
          <p:nvPr/>
        </p:nvSpPr>
        <p:spPr>
          <a:xfrm>
            <a:off x="2010750" y="1753190"/>
            <a:ext cx="1050770" cy="36728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Fluently add and subtract within 100 using strategies based on place value, properties of operations, and/or relationships.</a:t>
            </a:r>
            <a:endParaRPr sz="1000">
              <a:solidFill>
                <a:schemeClr val="lt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/>
              <a:sym typeface="Calibri"/>
            </a:endParaRPr>
          </a:p>
        </p:txBody>
      </p:sp>
      <p:sp>
        <p:nvSpPr>
          <p:cNvPr id="971" name="Google Shape;971;p104"/>
          <p:cNvSpPr/>
          <p:nvPr/>
        </p:nvSpPr>
        <p:spPr>
          <a:xfrm>
            <a:off x="1164100" y="1749778"/>
            <a:ext cx="1032982" cy="3676276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Use addition and subtraction within 100 to solve one- and two-step word problems…</a:t>
            </a:r>
            <a:endParaRPr sz="1000">
              <a:solidFill>
                <a:srgbClr val="FFFFFF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/>
              <a:sym typeface="Calibri"/>
            </a:endParaRPr>
          </a:p>
        </p:txBody>
      </p:sp>
      <p:sp>
        <p:nvSpPr>
          <p:cNvPr id="972" name="Google Shape;972;p104"/>
          <p:cNvSpPr/>
          <p:nvPr/>
        </p:nvSpPr>
        <p:spPr>
          <a:xfrm>
            <a:off x="4566111" y="1753190"/>
            <a:ext cx="1032982" cy="367627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Use multiplication and division within 100 to solve word problems…</a:t>
            </a:r>
            <a:endParaRPr sz="1000">
              <a:solidFill>
                <a:srgbClr val="FFFFFF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/>
              <a:sym typeface="Calibri"/>
            </a:endParaRPr>
          </a:p>
        </p:txBody>
      </p:sp>
      <p:sp>
        <p:nvSpPr>
          <p:cNvPr id="973" name="Google Shape;973;p104"/>
          <p:cNvSpPr/>
          <p:nvPr/>
        </p:nvSpPr>
        <p:spPr>
          <a:xfrm>
            <a:off x="7952126" y="1749778"/>
            <a:ext cx="1032982" cy="3676276"/>
          </a:xfrm>
          <a:prstGeom prst="rect">
            <a:avLst/>
          </a:prstGeom>
          <a:solidFill>
            <a:srgbClr val="FF2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Solve multi-step word problems posed with whole numbers and having whole-number answers using the four operations…</a:t>
            </a:r>
            <a:endParaRPr sz="1000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sp>
        <p:nvSpPr>
          <p:cNvPr id="974" name="Google Shape;974;p104"/>
          <p:cNvSpPr/>
          <p:nvPr/>
        </p:nvSpPr>
        <p:spPr>
          <a:xfrm>
            <a:off x="3039546" y="1749778"/>
            <a:ext cx="1032982" cy="36762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Apply properties of operations as strategies to multiply and divide….</a:t>
            </a:r>
            <a:endParaRPr sz="1000">
              <a:solidFill>
                <a:srgbClr val="FFFFFF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/>
              <a:sym typeface="Calibri"/>
            </a:endParaRPr>
          </a:p>
        </p:txBody>
      </p:sp>
      <p:sp>
        <p:nvSpPr>
          <p:cNvPr id="975" name="Google Shape;975;p104"/>
          <p:cNvSpPr/>
          <p:nvPr/>
        </p:nvSpPr>
        <p:spPr>
          <a:xfrm>
            <a:off x="91595" y="1749778"/>
            <a:ext cx="1032982" cy="36762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Explain why addition and subtraction strategies work, using place value and the properties of operations.</a:t>
            </a:r>
            <a:endParaRPr sz="1000">
              <a:solidFill>
                <a:srgbClr val="FFFFFF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/>
              <a:sym typeface="Calibri"/>
            </a:endParaRPr>
          </a:p>
        </p:txBody>
      </p:sp>
      <p:sp>
        <p:nvSpPr>
          <p:cNvPr id="976" name="Google Shape;976;p104"/>
          <p:cNvSpPr/>
          <p:nvPr/>
        </p:nvSpPr>
        <p:spPr>
          <a:xfrm>
            <a:off x="627606" y="1753190"/>
            <a:ext cx="1037101" cy="36762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Understand that the two digits of a two-digit number represent amounts of tens and ones. </a:t>
            </a:r>
            <a:endParaRPr sz="1000">
              <a:solidFill>
                <a:srgbClr val="FFFFFF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/>
              <a:sym typeface="Calibri"/>
            </a:endParaRPr>
          </a:p>
        </p:txBody>
      </p:sp>
      <p:sp>
        <p:nvSpPr>
          <p:cNvPr id="977" name="Google Shape;977;p104"/>
          <p:cNvSpPr/>
          <p:nvPr/>
        </p:nvSpPr>
        <p:spPr>
          <a:xfrm>
            <a:off x="5945136" y="1753190"/>
            <a:ext cx="1032982" cy="367286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Understand that the three digits of a three-digit number represent amounts of hundreds, tens, and ones.</a:t>
            </a:r>
            <a:endParaRPr sz="1000">
              <a:solidFill>
                <a:srgbClr val="FFFFFF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/>
              <a:sym typeface="Calibri"/>
            </a:endParaRPr>
          </a:p>
        </p:txBody>
      </p:sp>
      <p:sp>
        <p:nvSpPr>
          <p:cNvPr id="980" name="Google Shape;980;p104"/>
          <p:cNvSpPr/>
          <p:nvPr/>
        </p:nvSpPr>
        <p:spPr>
          <a:xfrm>
            <a:off x="3969311" y="1749778"/>
            <a:ext cx="1040438" cy="36762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Fluently multiply and divide within 100, using strategies such as the relationship between multiplication and division…</a:t>
            </a:r>
            <a:endParaRPr sz="1000">
              <a:solidFill>
                <a:schemeClr val="lt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/>
              <a:sym typeface="Calibri"/>
            </a:endParaRPr>
          </a:p>
        </p:txBody>
      </p:sp>
      <p:sp>
        <p:nvSpPr>
          <p:cNvPr id="981" name="Google Shape;981;p104"/>
          <p:cNvSpPr/>
          <p:nvPr/>
        </p:nvSpPr>
        <p:spPr>
          <a:xfrm>
            <a:off x="5492941" y="1749778"/>
            <a:ext cx="1032982" cy="3683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Fluently add and subtract multi-digit whole numbers using the standard algorithm. </a:t>
            </a:r>
            <a:endParaRPr sz="1000">
              <a:solidFill>
                <a:schemeClr val="lt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/>
              <a:sym typeface="Calibri"/>
            </a:endParaRPr>
          </a:p>
        </p:txBody>
      </p:sp>
      <p:sp>
        <p:nvSpPr>
          <p:cNvPr id="983" name="Google Shape;983;p104"/>
          <p:cNvSpPr/>
          <p:nvPr/>
        </p:nvSpPr>
        <p:spPr>
          <a:xfrm>
            <a:off x="7483199" y="1753190"/>
            <a:ext cx="1008326" cy="36796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Fluently multiply multi-digit whole numbers using the standard algorithm.</a:t>
            </a:r>
            <a:endParaRPr sz="1000">
              <a:solidFill>
                <a:schemeClr val="lt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/>
              <a:sym typeface="Calibri"/>
            </a:endParaRPr>
          </a:p>
        </p:txBody>
      </p:sp>
      <p:cxnSp>
        <p:nvCxnSpPr>
          <p:cNvPr id="19" name="Google Shape;664;p75">
            <a:extLst>
              <a:ext uri="{FF2B5EF4-FFF2-40B4-BE49-F238E27FC236}">
                <a16:creationId xmlns:a16="http://schemas.microsoft.com/office/drawing/2014/main" id="{421B1DC3-39C2-6146-908F-F8E52896343B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18" name="Google Shape;950;p102">
            <a:extLst>
              <a:ext uri="{FF2B5EF4-FFF2-40B4-BE49-F238E27FC236}">
                <a16:creationId xmlns:a16="http://schemas.microsoft.com/office/drawing/2014/main" id="{F8AABA9A-D743-1D45-82D0-42BB90928A04}"/>
              </a:ext>
            </a:extLst>
          </p:cNvPr>
          <p:cNvSpPr/>
          <p:nvPr/>
        </p:nvSpPr>
        <p:spPr>
          <a:xfrm rot="3277194">
            <a:off x="5932876" y="942739"/>
            <a:ext cx="3639921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Where student NEEDS TO BE</a:t>
            </a:r>
            <a:endParaRPr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sp>
        <p:nvSpPr>
          <p:cNvPr id="20" name="Google Shape;951;p102">
            <a:extLst>
              <a:ext uri="{FF2B5EF4-FFF2-40B4-BE49-F238E27FC236}">
                <a16:creationId xmlns:a16="http://schemas.microsoft.com/office/drawing/2014/main" id="{DA07E136-EAF3-2A4B-9FEE-88B0794B0230}"/>
              </a:ext>
            </a:extLst>
          </p:cNvPr>
          <p:cNvSpPr/>
          <p:nvPr/>
        </p:nvSpPr>
        <p:spPr>
          <a:xfrm rot="3258815">
            <a:off x="-731811" y="1081836"/>
            <a:ext cx="3639921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Where student IS</a:t>
            </a:r>
            <a:endParaRPr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523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BF6A1763-4490-DB4E-9058-B07BFE8EEB7C}"/>
              </a:ext>
            </a:extLst>
          </p:cNvPr>
          <p:cNvSpPr txBox="1">
            <a:spLocks/>
          </p:cNvSpPr>
          <p:nvPr/>
        </p:nvSpPr>
        <p:spPr>
          <a:xfrm>
            <a:off x="4297680" y="1300097"/>
            <a:ext cx="4548147" cy="270240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5083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5083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5083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5083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5083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rPr>
              <a:t>Build fluency with whole-number computation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6CB180-1A0F-7249-8986-7488E271D326}"/>
              </a:ext>
            </a:extLst>
          </p:cNvPr>
          <p:cNvSpPr txBox="1"/>
          <p:nvPr/>
        </p:nvSpPr>
        <p:spPr>
          <a:xfrm>
            <a:off x="6774716" y="2704962"/>
            <a:ext cx="1284326" cy="12234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000" dirty="0">
                <a:solidFill>
                  <a:schemeClr val="bg1"/>
                </a:solidFill>
              </a:rPr>
              <a:t>1009</a:t>
            </a:r>
          </a:p>
          <a:p>
            <a:pPr algn="r"/>
            <a:r>
              <a:rPr lang="en-US" sz="3000" u="sng" dirty="0">
                <a:solidFill>
                  <a:schemeClr val="bg1"/>
                </a:solidFill>
              </a:rPr>
              <a:t>–   724</a:t>
            </a:r>
            <a:endParaRPr lang="en-US" sz="3000" dirty="0">
              <a:solidFill>
                <a:schemeClr val="bg1"/>
              </a:solidFill>
            </a:endParaRPr>
          </a:p>
          <a:p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77AEF0-84D4-E443-A992-688040FB39CA}"/>
              </a:ext>
            </a:extLst>
          </p:cNvPr>
          <p:cNvSpPr txBox="1"/>
          <p:nvPr/>
        </p:nvSpPr>
        <p:spPr>
          <a:xfrm>
            <a:off x="4828721" y="2704962"/>
            <a:ext cx="1152880" cy="12234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000" dirty="0">
                <a:solidFill>
                  <a:schemeClr val="bg1"/>
                </a:solidFill>
              </a:rPr>
              <a:t>15</a:t>
            </a:r>
          </a:p>
          <a:p>
            <a:pPr algn="r"/>
            <a:r>
              <a:rPr lang="en-US" sz="3000" u="sng" dirty="0">
                <a:solidFill>
                  <a:schemeClr val="bg1"/>
                </a:solidFill>
              </a:rPr>
              <a:t>+   28</a:t>
            </a:r>
            <a:endParaRPr lang="en-US" sz="3000" dirty="0">
              <a:solidFill>
                <a:schemeClr val="bg1"/>
              </a:solidFill>
            </a:endParaRPr>
          </a:p>
          <a:p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6EF076-9D17-AD4C-B80F-57331770EB34}"/>
              </a:ext>
            </a:extLst>
          </p:cNvPr>
          <p:cNvSpPr txBox="1"/>
          <p:nvPr/>
        </p:nvSpPr>
        <p:spPr>
          <a:xfrm>
            <a:off x="7772401" y="2521458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C2C05C-A0F2-324A-94BB-D8F3C5F82850}"/>
              </a:ext>
            </a:extLst>
          </p:cNvPr>
          <p:cNvSpPr txBox="1"/>
          <p:nvPr/>
        </p:nvSpPr>
        <p:spPr>
          <a:xfrm>
            <a:off x="5006654" y="4026621"/>
            <a:ext cx="974947" cy="12234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000" dirty="0">
                <a:solidFill>
                  <a:schemeClr val="bg1"/>
                </a:solidFill>
              </a:rPr>
              <a:t>23</a:t>
            </a:r>
          </a:p>
          <a:p>
            <a:pPr algn="r"/>
            <a:r>
              <a:rPr lang="en-US" sz="3000" u="sng" dirty="0">
                <a:solidFill>
                  <a:schemeClr val="bg1"/>
                </a:solidFill>
              </a:rPr>
              <a:t>×   9</a:t>
            </a:r>
            <a:endParaRPr lang="en-US" sz="3000" dirty="0">
              <a:solidFill>
                <a:schemeClr val="bg1"/>
              </a:solidFill>
            </a:endParaRPr>
          </a:p>
          <a:p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A3C442-931A-B44E-986F-19633D2D966B}"/>
              </a:ext>
            </a:extLst>
          </p:cNvPr>
          <p:cNvSpPr txBox="1"/>
          <p:nvPr/>
        </p:nvSpPr>
        <p:spPr>
          <a:xfrm>
            <a:off x="6821203" y="4034181"/>
            <a:ext cx="1237839" cy="12234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000" dirty="0">
                <a:solidFill>
                  <a:schemeClr val="bg1"/>
                </a:solidFill>
              </a:rPr>
              <a:t>7250</a:t>
            </a:r>
          </a:p>
          <a:p>
            <a:pPr algn="r"/>
            <a:r>
              <a:rPr lang="en-US" sz="3000" u="sng" dirty="0">
                <a:solidFill>
                  <a:schemeClr val="bg1"/>
                </a:solidFill>
              </a:rPr>
              <a:t>÷    15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2F37B69-73A9-AA48-9186-237476172532}"/>
              </a:ext>
            </a:extLst>
          </p:cNvPr>
          <p:cNvGrpSpPr/>
          <p:nvPr/>
        </p:nvGrpSpPr>
        <p:grpSpPr>
          <a:xfrm>
            <a:off x="353994" y="1300097"/>
            <a:ext cx="3751737" cy="2180844"/>
            <a:chOff x="363962" y="2109216"/>
            <a:chExt cx="5002316" cy="290779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71365CB-8A4A-CF43-AF48-5BEBAF4346DA}"/>
                </a:ext>
              </a:extLst>
            </p:cNvPr>
            <p:cNvSpPr/>
            <p:nvPr/>
          </p:nvSpPr>
          <p:spPr>
            <a:xfrm>
              <a:off x="363962" y="2109216"/>
              <a:ext cx="2501158" cy="1463040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rgbClr val="F1CA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FOT-Klee Pro M" panose="02020600000000000000" pitchFamily="18" charset="-128"/>
                  <a:ea typeface="FOT-Klee Pro M" panose="02020600000000000000" pitchFamily="18" charset="-128"/>
                </a:rPr>
                <a:t>Addition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C054B52-A0AA-3A4E-BDBD-73AA47A1EA4A}"/>
                </a:ext>
              </a:extLst>
            </p:cNvPr>
            <p:cNvSpPr/>
            <p:nvPr/>
          </p:nvSpPr>
          <p:spPr>
            <a:xfrm>
              <a:off x="2865120" y="2109216"/>
              <a:ext cx="2501158" cy="1463040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rgbClr val="F1CA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FOT-Klee Pro M" panose="02020600000000000000" pitchFamily="18" charset="-128"/>
                  <a:ea typeface="FOT-Klee Pro M" panose="02020600000000000000" pitchFamily="18" charset="-128"/>
                </a:rPr>
                <a:t>Subtraction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D9D7301-97C4-A54F-94F9-E1A8C07B0A19}"/>
                </a:ext>
              </a:extLst>
            </p:cNvPr>
            <p:cNvSpPr/>
            <p:nvPr/>
          </p:nvSpPr>
          <p:spPr>
            <a:xfrm>
              <a:off x="2865120" y="3553968"/>
              <a:ext cx="2501158" cy="1463040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rgbClr val="F1CA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FOT-Klee Pro M" panose="02020600000000000000" pitchFamily="18" charset="-128"/>
                  <a:ea typeface="FOT-Klee Pro M" panose="02020600000000000000" pitchFamily="18" charset="-128"/>
                </a:rPr>
                <a:t>Division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404AC16-7E32-0B45-B29A-1A93566FAE08}"/>
                </a:ext>
              </a:extLst>
            </p:cNvPr>
            <p:cNvSpPr/>
            <p:nvPr/>
          </p:nvSpPr>
          <p:spPr>
            <a:xfrm>
              <a:off x="363962" y="3553968"/>
              <a:ext cx="2501158" cy="1463040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rgbClr val="F1CA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FOT-Klee Pro M" panose="02020600000000000000" pitchFamily="18" charset="-128"/>
                  <a:ea typeface="FOT-Klee Pro M" panose="02020600000000000000" pitchFamily="18" charset="-128"/>
                </a:rPr>
                <a:t>Multiplication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937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BF6A1763-4490-DB4E-9058-B07BFE8EEB7C}"/>
              </a:ext>
            </a:extLst>
          </p:cNvPr>
          <p:cNvSpPr txBox="1">
            <a:spLocks/>
          </p:cNvSpPr>
          <p:nvPr/>
        </p:nvSpPr>
        <p:spPr>
          <a:xfrm>
            <a:off x="4293294" y="1221053"/>
            <a:ext cx="4548147" cy="270240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5083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5083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5083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5083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5083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rPr>
              <a:t>Build fluency with rational-number computation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77AEF0-84D4-E443-A992-688040FB39CA}"/>
              </a:ext>
            </a:extLst>
          </p:cNvPr>
          <p:cNvSpPr txBox="1"/>
          <p:nvPr/>
        </p:nvSpPr>
        <p:spPr>
          <a:xfrm>
            <a:off x="4759069" y="2247878"/>
            <a:ext cx="1231427" cy="12234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000" dirty="0">
                <a:solidFill>
                  <a:schemeClr val="bg1"/>
                </a:solidFill>
              </a:rPr>
              <a:t>1.4</a:t>
            </a:r>
          </a:p>
          <a:p>
            <a:pPr algn="r"/>
            <a:r>
              <a:rPr lang="en-US" sz="3000" u="sng" dirty="0">
                <a:solidFill>
                  <a:schemeClr val="bg1"/>
                </a:solidFill>
              </a:rPr>
              <a:t>+   3.9</a:t>
            </a:r>
            <a:endParaRPr lang="en-US" sz="3000" dirty="0">
              <a:solidFill>
                <a:schemeClr val="bg1"/>
              </a:solidFill>
            </a:endParaRPr>
          </a:p>
          <a:p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6EF076-9D17-AD4C-B80F-57331770EB34}"/>
              </a:ext>
            </a:extLst>
          </p:cNvPr>
          <p:cNvSpPr txBox="1"/>
          <p:nvPr/>
        </p:nvSpPr>
        <p:spPr>
          <a:xfrm>
            <a:off x="7772401" y="2521458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A3C442-931A-B44E-986F-19633D2D966B}"/>
              </a:ext>
            </a:extLst>
          </p:cNvPr>
          <p:cNvSpPr txBox="1"/>
          <p:nvPr/>
        </p:nvSpPr>
        <p:spPr>
          <a:xfrm>
            <a:off x="6567367" y="2247878"/>
            <a:ext cx="1529586" cy="12234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000" dirty="0">
                <a:solidFill>
                  <a:schemeClr val="bg1"/>
                </a:solidFill>
              </a:rPr>
              <a:t>7.892</a:t>
            </a:r>
          </a:p>
          <a:p>
            <a:pPr algn="r"/>
            <a:r>
              <a:rPr lang="en-US" sz="3000" u="sng" dirty="0">
                <a:solidFill>
                  <a:schemeClr val="bg1"/>
                </a:solidFill>
              </a:rPr>
              <a:t>÷    0.14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74C80FC-6033-C04E-BF78-85EB328EEBF9}"/>
              </a:ext>
            </a:extLst>
          </p:cNvPr>
          <p:cNvGrpSpPr/>
          <p:nvPr/>
        </p:nvGrpSpPr>
        <p:grpSpPr>
          <a:xfrm>
            <a:off x="4895903" y="4197038"/>
            <a:ext cx="1060788" cy="1015663"/>
            <a:chOff x="5770886" y="4843439"/>
            <a:chExt cx="1414384" cy="135421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EC2C05C-A0F2-324A-94BB-D8F3C5F82850}"/>
                </a:ext>
              </a:extLst>
            </p:cNvPr>
            <p:cNvSpPr txBox="1"/>
            <p:nvPr/>
          </p:nvSpPr>
          <p:spPr>
            <a:xfrm>
              <a:off x="5770886" y="4843439"/>
              <a:ext cx="530488" cy="1354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000" u="sng" dirty="0">
                  <a:solidFill>
                    <a:schemeClr val="bg1"/>
                  </a:solidFill>
                </a:rPr>
                <a:t>2</a:t>
              </a:r>
            </a:p>
            <a:p>
              <a:pPr algn="r"/>
              <a:r>
                <a:rPr lang="en-US" sz="3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72CF38D-BF8C-0349-8CB2-50CC25B583CE}"/>
                </a:ext>
              </a:extLst>
            </p:cNvPr>
            <p:cNvSpPr/>
            <p:nvPr/>
          </p:nvSpPr>
          <p:spPr>
            <a:xfrm>
              <a:off x="6172225" y="5108727"/>
              <a:ext cx="611707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dirty="0">
                  <a:solidFill>
                    <a:schemeClr val="bg1"/>
                  </a:solidFill>
                </a:rPr>
                <a:t>×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D822C25-3CC4-BB46-983C-D0CFA9EA2AD4}"/>
                </a:ext>
              </a:extLst>
            </p:cNvPr>
            <p:cNvSpPr txBox="1"/>
            <p:nvPr/>
          </p:nvSpPr>
          <p:spPr>
            <a:xfrm>
              <a:off x="6654782" y="4843439"/>
              <a:ext cx="530488" cy="1354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000" u="sng" dirty="0">
                  <a:solidFill>
                    <a:schemeClr val="bg1"/>
                  </a:solidFill>
                </a:rPr>
                <a:t>3</a:t>
              </a:r>
            </a:p>
            <a:p>
              <a:pPr algn="r"/>
              <a:r>
                <a:rPr lang="en-US" sz="30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62D69A-0CF4-024E-9842-21798BBDC77C}"/>
              </a:ext>
            </a:extLst>
          </p:cNvPr>
          <p:cNvGrpSpPr/>
          <p:nvPr/>
        </p:nvGrpSpPr>
        <p:grpSpPr>
          <a:xfrm>
            <a:off x="6936392" y="4197038"/>
            <a:ext cx="1060788" cy="1015663"/>
            <a:chOff x="5770886" y="4843439"/>
            <a:chExt cx="1414384" cy="135421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57115FC-C6CA-E946-B10B-AFF487136D18}"/>
                </a:ext>
              </a:extLst>
            </p:cNvPr>
            <p:cNvSpPr txBox="1"/>
            <p:nvPr/>
          </p:nvSpPr>
          <p:spPr>
            <a:xfrm>
              <a:off x="5770886" y="4843439"/>
              <a:ext cx="530488" cy="1354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000" u="sng" dirty="0">
                  <a:solidFill>
                    <a:schemeClr val="bg1"/>
                  </a:solidFill>
                </a:rPr>
                <a:t>9</a:t>
              </a:r>
            </a:p>
            <a:p>
              <a:pPr algn="r"/>
              <a:r>
                <a:rPr lang="en-US" sz="3000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950A2C8-86A6-C641-8675-9E56F26C412E}"/>
                </a:ext>
              </a:extLst>
            </p:cNvPr>
            <p:cNvSpPr/>
            <p:nvPr/>
          </p:nvSpPr>
          <p:spPr>
            <a:xfrm>
              <a:off x="6226727" y="5088046"/>
              <a:ext cx="502701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dirty="0">
                  <a:solidFill>
                    <a:schemeClr val="bg1"/>
                  </a:solidFill>
                </a:rPr>
                <a:t>–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DDDD761-B44F-4843-8BA0-12CC7BA475D0}"/>
                </a:ext>
              </a:extLst>
            </p:cNvPr>
            <p:cNvSpPr txBox="1"/>
            <p:nvPr/>
          </p:nvSpPr>
          <p:spPr>
            <a:xfrm>
              <a:off x="6654782" y="4843439"/>
              <a:ext cx="530488" cy="1354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000" u="sng" dirty="0">
                  <a:solidFill>
                    <a:schemeClr val="bg1"/>
                  </a:solidFill>
                </a:rPr>
                <a:t>3</a:t>
              </a:r>
            </a:p>
            <a:p>
              <a:pPr algn="r"/>
              <a:r>
                <a:rPr lang="en-US" sz="30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16408DE-47D6-114E-88B0-5FEC8C5BC91F}"/>
              </a:ext>
            </a:extLst>
          </p:cNvPr>
          <p:cNvGrpSpPr/>
          <p:nvPr/>
        </p:nvGrpSpPr>
        <p:grpSpPr>
          <a:xfrm>
            <a:off x="353994" y="1300097"/>
            <a:ext cx="3751737" cy="2180844"/>
            <a:chOff x="363962" y="2109216"/>
            <a:chExt cx="5002316" cy="2907792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529811F-204E-424B-9EE9-9438B589E2F1}"/>
                </a:ext>
              </a:extLst>
            </p:cNvPr>
            <p:cNvSpPr/>
            <p:nvPr/>
          </p:nvSpPr>
          <p:spPr>
            <a:xfrm>
              <a:off x="363962" y="2109216"/>
              <a:ext cx="2501158" cy="1463040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rgbClr val="F1CA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FOT-Klee Pro M" panose="02020600000000000000" pitchFamily="18" charset="-128"/>
                  <a:ea typeface="FOT-Klee Pro M" panose="02020600000000000000" pitchFamily="18" charset="-128"/>
                </a:rPr>
                <a:t>Addition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8361B60-34ED-D348-A4C4-20DAC9184AE9}"/>
                </a:ext>
              </a:extLst>
            </p:cNvPr>
            <p:cNvSpPr/>
            <p:nvPr/>
          </p:nvSpPr>
          <p:spPr>
            <a:xfrm>
              <a:off x="2865120" y="2109216"/>
              <a:ext cx="2501158" cy="1463040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rgbClr val="F1CA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FOT-Klee Pro M" panose="02020600000000000000" pitchFamily="18" charset="-128"/>
                  <a:ea typeface="FOT-Klee Pro M" panose="02020600000000000000" pitchFamily="18" charset="-128"/>
                </a:rPr>
                <a:t>Subtraction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1AB5E69-178D-1A47-9F32-2EE5944A2901}"/>
                </a:ext>
              </a:extLst>
            </p:cNvPr>
            <p:cNvSpPr/>
            <p:nvPr/>
          </p:nvSpPr>
          <p:spPr>
            <a:xfrm>
              <a:off x="2865120" y="3553968"/>
              <a:ext cx="2501158" cy="1463040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rgbClr val="F1CA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FOT-Klee Pro M" panose="02020600000000000000" pitchFamily="18" charset="-128"/>
                  <a:ea typeface="FOT-Klee Pro M" panose="02020600000000000000" pitchFamily="18" charset="-128"/>
                </a:rPr>
                <a:t>Division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377DB01-62DC-2B4F-A7A1-A058723FA5CC}"/>
                </a:ext>
              </a:extLst>
            </p:cNvPr>
            <p:cNvSpPr/>
            <p:nvPr/>
          </p:nvSpPr>
          <p:spPr>
            <a:xfrm>
              <a:off x="363962" y="3553968"/>
              <a:ext cx="2501158" cy="1463040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rgbClr val="F1CA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FOT-Klee Pro M" panose="02020600000000000000" pitchFamily="18" charset="-128"/>
                  <a:ea typeface="FOT-Klee Pro M" panose="02020600000000000000" pitchFamily="18" charset="-128"/>
                </a:rPr>
                <a:t>Multiplication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882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BF6A1763-4490-DB4E-9058-B07BFE8EEB7C}"/>
              </a:ext>
            </a:extLst>
          </p:cNvPr>
          <p:cNvSpPr txBox="1">
            <a:spLocks/>
          </p:cNvSpPr>
          <p:nvPr/>
        </p:nvSpPr>
        <p:spPr>
          <a:xfrm>
            <a:off x="4274531" y="1300097"/>
            <a:ext cx="4548147" cy="270240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5083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5083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5083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5083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5083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rPr>
              <a:t>Build fluency with integer computation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77AEF0-84D4-E443-A992-688040FB39CA}"/>
              </a:ext>
            </a:extLst>
          </p:cNvPr>
          <p:cNvSpPr txBox="1"/>
          <p:nvPr/>
        </p:nvSpPr>
        <p:spPr>
          <a:xfrm>
            <a:off x="7233604" y="4002502"/>
            <a:ext cx="1359668" cy="12234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000" dirty="0">
                <a:solidFill>
                  <a:schemeClr val="bg1"/>
                </a:solidFill>
              </a:rPr>
              <a:t>1.4</a:t>
            </a:r>
          </a:p>
          <a:p>
            <a:pPr algn="r"/>
            <a:r>
              <a:rPr lang="en-US" sz="3000" u="sng" dirty="0">
                <a:solidFill>
                  <a:schemeClr val="bg1"/>
                </a:solidFill>
              </a:rPr>
              <a:t>+   -3.9</a:t>
            </a:r>
            <a:endParaRPr lang="en-US" sz="3000" dirty="0">
              <a:solidFill>
                <a:schemeClr val="bg1"/>
              </a:solidFill>
            </a:endParaRPr>
          </a:p>
          <a:p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6EF076-9D17-AD4C-B80F-57331770EB34}"/>
              </a:ext>
            </a:extLst>
          </p:cNvPr>
          <p:cNvSpPr txBox="1"/>
          <p:nvPr/>
        </p:nvSpPr>
        <p:spPr>
          <a:xfrm>
            <a:off x="7772401" y="2521458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A3C442-931A-B44E-986F-19633D2D966B}"/>
              </a:ext>
            </a:extLst>
          </p:cNvPr>
          <p:cNvSpPr txBox="1"/>
          <p:nvPr/>
        </p:nvSpPr>
        <p:spPr>
          <a:xfrm>
            <a:off x="6997813" y="2257529"/>
            <a:ext cx="1549175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00" dirty="0">
                <a:solidFill>
                  <a:schemeClr val="bg1"/>
                </a:solidFill>
              </a:rPr>
              <a:t>6</a:t>
            </a:r>
          </a:p>
          <a:p>
            <a:pPr algn="r"/>
            <a:r>
              <a:rPr lang="en-US" sz="3000" u="sng" dirty="0">
                <a:solidFill>
                  <a:schemeClr val="bg1"/>
                </a:solidFill>
              </a:rPr>
              <a:t>×  -12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B9FB47-6809-8843-A2B8-20A5766116A4}"/>
              </a:ext>
            </a:extLst>
          </p:cNvPr>
          <p:cNvSpPr txBox="1"/>
          <p:nvPr/>
        </p:nvSpPr>
        <p:spPr>
          <a:xfrm>
            <a:off x="4429410" y="4043317"/>
            <a:ext cx="2119194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00" dirty="0">
                <a:solidFill>
                  <a:schemeClr val="bg1"/>
                </a:solidFill>
              </a:rPr>
              <a:t>-14 – (-7) = </a:t>
            </a:r>
            <a:endParaRPr lang="en-US" sz="3000" u="sng" dirty="0">
              <a:solidFill>
                <a:schemeClr val="bg1"/>
              </a:solidFill>
            </a:endParaRPr>
          </a:p>
          <a:p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DAEFCC-1F09-4F46-844F-28A0C981D5D4}"/>
              </a:ext>
            </a:extLst>
          </p:cNvPr>
          <p:cNvSpPr txBox="1"/>
          <p:nvPr/>
        </p:nvSpPr>
        <p:spPr>
          <a:xfrm>
            <a:off x="4257356" y="2397377"/>
            <a:ext cx="2177911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00" dirty="0">
                <a:solidFill>
                  <a:schemeClr val="bg1"/>
                </a:solidFill>
              </a:rPr>
              <a:t>-135 ÷ 2 = </a:t>
            </a:r>
            <a:endParaRPr lang="en-US" sz="3000" u="sng" dirty="0">
              <a:solidFill>
                <a:schemeClr val="bg1"/>
              </a:solidFill>
            </a:endParaRPr>
          </a:p>
          <a:p>
            <a:endParaRPr lang="en-US" sz="1350" dirty="0">
              <a:solidFill>
                <a:schemeClr val="bg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AFAE3E8-45D8-9D49-AAC5-D1DF9D992E3E}"/>
              </a:ext>
            </a:extLst>
          </p:cNvPr>
          <p:cNvGrpSpPr/>
          <p:nvPr/>
        </p:nvGrpSpPr>
        <p:grpSpPr>
          <a:xfrm>
            <a:off x="353994" y="1300097"/>
            <a:ext cx="3751737" cy="2180844"/>
            <a:chOff x="363962" y="2109216"/>
            <a:chExt cx="5002316" cy="290779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8EDA594-88EC-EA4D-A833-4BFCCDCABCA0}"/>
                </a:ext>
              </a:extLst>
            </p:cNvPr>
            <p:cNvSpPr/>
            <p:nvPr/>
          </p:nvSpPr>
          <p:spPr>
            <a:xfrm>
              <a:off x="363962" y="2109216"/>
              <a:ext cx="2501158" cy="1463040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rgbClr val="F1CA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FOT-Klee Pro M" panose="02020600000000000000" pitchFamily="18" charset="-128"/>
                  <a:ea typeface="FOT-Klee Pro M" panose="02020600000000000000" pitchFamily="18" charset="-128"/>
                </a:rPr>
                <a:t>Addition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6814900-78CD-CF42-BD95-6BEDAE572581}"/>
                </a:ext>
              </a:extLst>
            </p:cNvPr>
            <p:cNvSpPr/>
            <p:nvPr/>
          </p:nvSpPr>
          <p:spPr>
            <a:xfrm>
              <a:off x="2865120" y="2109216"/>
              <a:ext cx="2501158" cy="1463040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rgbClr val="F1CA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FOT-Klee Pro M" panose="02020600000000000000" pitchFamily="18" charset="-128"/>
                  <a:ea typeface="FOT-Klee Pro M" panose="02020600000000000000" pitchFamily="18" charset="-128"/>
                </a:rPr>
                <a:t>Subtraction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01C6CB8-CDA7-DC40-88ED-C23E5009FAB5}"/>
                </a:ext>
              </a:extLst>
            </p:cNvPr>
            <p:cNvSpPr/>
            <p:nvPr/>
          </p:nvSpPr>
          <p:spPr>
            <a:xfrm>
              <a:off x="2865120" y="3553968"/>
              <a:ext cx="2501158" cy="1463040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rgbClr val="F1CA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FOT-Klee Pro M" panose="02020600000000000000" pitchFamily="18" charset="-128"/>
                  <a:ea typeface="FOT-Klee Pro M" panose="02020600000000000000" pitchFamily="18" charset="-128"/>
                </a:rPr>
                <a:t>Division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01E2C29-6232-D84F-B855-D5E3BF6ED3C5}"/>
                </a:ext>
              </a:extLst>
            </p:cNvPr>
            <p:cNvSpPr/>
            <p:nvPr/>
          </p:nvSpPr>
          <p:spPr>
            <a:xfrm>
              <a:off x="363962" y="3553968"/>
              <a:ext cx="2501158" cy="1463040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rgbClr val="F1CA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FOT-Klee Pro M" panose="02020600000000000000" pitchFamily="18" charset="-128"/>
                  <a:ea typeface="FOT-Klee Pro M" panose="02020600000000000000" pitchFamily="18" charset="-128"/>
                </a:rPr>
                <a:t>Multiplication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609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21" grpId="0"/>
      <p:bldP spid="22" grpId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E42F1CA-FD7B-A94D-AD1B-9EFE08931B5D}"/>
              </a:ext>
            </a:extLst>
          </p:cNvPr>
          <p:cNvGrpSpPr/>
          <p:nvPr/>
        </p:nvGrpSpPr>
        <p:grpSpPr>
          <a:xfrm>
            <a:off x="2726804" y="536168"/>
            <a:ext cx="3751737" cy="2180844"/>
            <a:chOff x="363962" y="2109216"/>
            <a:chExt cx="5002316" cy="290779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C77D3E3-EDC3-8044-8D73-80B9B12C2726}"/>
                </a:ext>
              </a:extLst>
            </p:cNvPr>
            <p:cNvSpPr/>
            <p:nvPr/>
          </p:nvSpPr>
          <p:spPr>
            <a:xfrm>
              <a:off x="363962" y="2109216"/>
              <a:ext cx="2501158" cy="1463040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rgbClr val="F1CA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FOT-Klee Pro M" panose="02020600000000000000" pitchFamily="18" charset="-128"/>
                  <a:ea typeface="FOT-Klee Pro M" panose="02020600000000000000" pitchFamily="18" charset="-128"/>
                </a:rPr>
                <a:t>Addition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65DF62D-2FB6-E44B-8515-2818529F095F}"/>
                </a:ext>
              </a:extLst>
            </p:cNvPr>
            <p:cNvSpPr/>
            <p:nvPr/>
          </p:nvSpPr>
          <p:spPr>
            <a:xfrm>
              <a:off x="2865120" y="2109216"/>
              <a:ext cx="2501158" cy="1463040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rgbClr val="F1CA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FOT-Klee Pro M" panose="02020600000000000000" pitchFamily="18" charset="-128"/>
                  <a:ea typeface="FOT-Klee Pro M" panose="02020600000000000000" pitchFamily="18" charset="-128"/>
                </a:rPr>
                <a:t>Subtraction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6E0D054-2B3E-7448-989F-1D1026E55F5D}"/>
                </a:ext>
              </a:extLst>
            </p:cNvPr>
            <p:cNvSpPr/>
            <p:nvPr/>
          </p:nvSpPr>
          <p:spPr>
            <a:xfrm>
              <a:off x="2865120" y="3553968"/>
              <a:ext cx="2501158" cy="1463040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rgbClr val="F1CA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FOT-Klee Pro M" panose="02020600000000000000" pitchFamily="18" charset="-128"/>
                  <a:ea typeface="FOT-Klee Pro M" panose="02020600000000000000" pitchFamily="18" charset="-128"/>
                </a:rPr>
                <a:t>Division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90A7922-3917-0D49-B788-CC6B8FD9E1EB}"/>
                </a:ext>
              </a:extLst>
            </p:cNvPr>
            <p:cNvSpPr/>
            <p:nvPr/>
          </p:nvSpPr>
          <p:spPr>
            <a:xfrm>
              <a:off x="363962" y="3553968"/>
              <a:ext cx="2501158" cy="1463040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rgbClr val="F1CA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FOT-Klee Pro M" panose="02020600000000000000" pitchFamily="18" charset="-128"/>
                  <a:ea typeface="FOT-Klee Pro M" panose="02020600000000000000" pitchFamily="18" charset="-128"/>
                </a:rPr>
                <a:t>Multiplication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B84D5FF-AE90-D942-B61E-D68D8CD2FF3C}"/>
              </a:ext>
            </a:extLst>
          </p:cNvPr>
          <p:cNvSpPr txBox="1"/>
          <p:nvPr/>
        </p:nvSpPr>
        <p:spPr>
          <a:xfrm>
            <a:off x="533383" y="2801849"/>
            <a:ext cx="26139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50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How will your support math language in your intervention?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F3A249-469D-FB46-9C90-A48A6EE20E50}"/>
              </a:ext>
            </a:extLst>
          </p:cNvPr>
          <p:cNvSpPr txBox="1"/>
          <p:nvPr/>
        </p:nvSpPr>
        <p:spPr>
          <a:xfrm>
            <a:off x="3187439" y="2806294"/>
            <a:ext cx="2829478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50" dirty="0">
                <a:solidFill>
                  <a:schemeClr val="accent1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How will you use multiple representations in your math intervention?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4E5837-DBD9-2541-9455-1AE00BA81213}"/>
              </a:ext>
            </a:extLst>
          </p:cNvPr>
          <p:cNvSpPr txBox="1"/>
          <p:nvPr/>
        </p:nvSpPr>
        <p:spPr>
          <a:xfrm>
            <a:off x="6269049" y="2801849"/>
            <a:ext cx="24949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50" dirty="0">
                <a:solidFill>
                  <a:schemeClr val="accent6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How will you build fluency in your intervention?</a:t>
            </a:r>
          </a:p>
        </p:txBody>
      </p:sp>
      <p:pic>
        <p:nvPicPr>
          <p:cNvPr id="20" name="Graphic 19" descr="Laptop">
            <a:extLst>
              <a:ext uri="{FF2B5EF4-FFF2-40B4-BE49-F238E27FC236}">
                <a16:creationId xmlns:a16="http://schemas.microsoft.com/office/drawing/2014/main" id="{EE34E69F-437D-9148-8F36-CE73463C3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15937" y="4511651"/>
            <a:ext cx="1810181" cy="181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364465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75EB7B3-30DB-BB4A-9A19-13103788FB66}"/>
              </a:ext>
            </a:extLst>
          </p:cNvPr>
          <p:cNvSpPr/>
          <p:nvPr/>
        </p:nvSpPr>
        <p:spPr>
          <a:xfrm>
            <a:off x="1977111" y="186695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10DF94-92B8-764E-85FB-C27D2D005BED}"/>
              </a:ext>
            </a:extLst>
          </p:cNvPr>
          <p:cNvSpPr txBox="1"/>
          <p:nvPr/>
        </p:nvSpPr>
        <p:spPr>
          <a:xfrm>
            <a:off x="2253987" y="1310314"/>
            <a:ext cx="450315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INSTRUCTIONAL DELIVERY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8FE86A-FD53-344C-81E0-51357A908B78}"/>
              </a:ext>
            </a:extLst>
          </p:cNvPr>
          <p:cNvSpPr txBox="1"/>
          <p:nvPr/>
        </p:nvSpPr>
        <p:spPr>
          <a:xfrm>
            <a:off x="2253987" y="4173327"/>
            <a:ext cx="494718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INSTRUCTIONAL STRATEGIES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14185AB-ECAD-734E-9B06-FAF217A16564}"/>
              </a:ext>
            </a:extLst>
          </p:cNvPr>
          <p:cNvSpPr/>
          <p:nvPr/>
        </p:nvSpPr>
        <p:spPr>
          <a:xfrm>
            <a:off x="1141499" y="1873197"/>
            <a:ext cx="3081419" cy="84226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70FFCC2-0956-9C4D-8BE9-0D51F2FABCB0}"/>
              </a:ext>
            </a:extLst>
          </p:cNvPr>
          <p:cNvSpPr/>
          <p:nvPr/>
        </p:nvSpPr>
        <p:spPr>
          <a:xfrm>
            <a:off x="5021181" y="3260623"/>
            <a:ext cx="3081419" cy="84226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C61546B-55A1-DA4D-AB63-858048632F66}"/>
              </a:ext>
            </a:extLst>
          </p:cNvPr>
          <p:cNvSpPr/>
          <p:nvPr/>
        </p:nvSpPr>
        <p:spPr>
          <a:xfrm>
            <a:off x="2964855" y="2591720"/>
            <a:ext cx="3081419" cy="8422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2F35F0F-BEFB-704B-B284-2A37AE186CA8}"/>
              </a:ext>
            </a:extLst>
          </p:cNvPr>
          <p:cNvSpPr/>
          <p:nvPr/>
        </p:nvSpPr>
        <p:spPr>
          <a:xfrm>
            <a:off x="1930831" y="4671055"/>
            <a:ext cx="3081528" cy="8412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0CBC8D6-332B-2C44-9D11-C3EA63107F32}"/>
              </a:ext>
            </a:extLst>
          </p:cNvPr>
          <p:cNvSpPr/>
          <p:nvPr/>
        </p:nvSpPr>
        <p:spPr>
          <a:xfrm>
            <a:off x="4503784" y="5200966"/>
            <a:ext cx="3081528" cy="84124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Problem solving instruction</a:t>
            </a:r>
          </a:p>
        </p:txBody>
      </p:sp>
    </p:spTree>
    <p:extLst>
      <p:ext uri="{BB962C8B-B14F-4D97-AF65-F5344CB8AC3E}">
        <p14:creationId xmlns:p14="http://schemas.microsoft.com/office/powerpoint/2010/main" val="170060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D3385C-A5CF-E64D-9F88-14BBF201BE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8514"/>
            <a:ext cx="9144000" cy="517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97776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E397C71-7480-CB40-88A1-A63054CEEFD5}"/>
              </a:ext>
            </a:extLst>
          </p:cNvPr>
          <p:cNvSpPr txBox="1"/>
          <p:nvPr/>
        </p:nvSpPr>
        <p:spPr>
          <a:xfrm>
            <a:off x="913274" y="175229"/>
            <a:ext cx="7510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https://intensiveintervention.org/intensive-intervention-math-course</a:t>
            </a:r>
            <a:endParaRPr lang="en-US" dirty="0">
              <a:solidFill>
                <a:schemeClr val="bg1"/>
              </a:solidFill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A3929F-CCDC-4D45-A7E0-49D9CEE8A7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64" y="938501"/>
            <a:ext cx="5697897" cy="46636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6EFC1-87CB-3A4C-9FDF-4F0A7361008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2486" y="1248908"/>
            <a:ext cx="2041177" cy="1828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A580CE-3CA1-4944-8452-C38A4F6F8DA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8867" y="3426064"/>
            <a:ext cx="2034614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68535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EF8A67-A5BA-A946-8DD6-EEAD6947599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2047">
            <a:off x="568109" y="648246"/>
            <a:ext cx="3055277" cy="43722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7B6538-6ED4-A34D-B077-ABAF520DC628}"/>
              </a:ext>
            </a:extLst>
          </p:cNvPr>
          <p:cNvSpPr/>
          <p:nvPr/>
        </p:nvSpPr>
        <p:spPr>
          <a:xfrm>
            <a:off x="219456" y="124890"/>
            <a:ext cx="8247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https://www.amazon.com/Teaching-Math-Middle-School-Students/dp/1598572741</a:t>
            </a:r>
            <a:endParaRPr lang="en-US" sz="1400" dirty="0">
              <a:solidFill>
                <a:schemeClr val="bg1"/>
              </a:solidFill>
              <a:latin typeface="FOT-Klee Pro M" panose="02020600000000000000" pitchFamily="18" charset="-128"/>
              <a:ea typeface="FOT-Klee Pro M" panose="02020600000000000000" pitchFamily="18" charset="-128"/>
            </a:endParaRPr>
          </a:p>
          <a:p>
            <a:endParaRPr lang="en-US" sz="1400" dirty="0">
              <a:solidFill>
                <a:schemeClr val="bg1"/>
              </a:solidFill>
              <a:latin typeface="FOT-Klee Pro M" panose="02020600000000000000" pitchFamily="18" charset="-128"/>
              <a:ea typeface="FOT-Klee Pro M" panose="02020600000000000000" pitchFamily="18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06F073-0A46-5E4D-9E1E-BCB2374BB577}"/>
              </a:ext>
            </a:extLst>
          </p:cNvPr>
          <p:cNvSpPr/>
          <p:nvPr/>
        </p:nvSpPr>
        <p:spPr>
          <a:xfrm>
            <a:off x="320040" y="5852016"/>
            <a:ext cx="8915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https://www.inclusionintexas.org/apps/pages/index.jsp?uREC_ID=2155039&amp;type=d&amp;pREC_ID=2169859</a:t>
            </a:r>
            <a:endParaRPr lang="en-US" sz="1400" dirty="0">
              <a:solidFill>
                <a:schemeClr val="bg1"/>
              </a:solidFill>
              <a:latin typeface="FOT-Klee Pro M" panose="02020600000000000000" pitchFamily="18" charset="-128"/>
              <a:ea typeface="FOT-Klee Pro M" panose="02020600000000000000" pitchFamily="18" charset="-128"/>
            </a:endParaRPr>
          </a:p>
          <a:p>
            <a:endParaRPr lang="en-US" sz="1400" dirty="0">
              <a:solidFill>
                <a:schemeClr val="bg1"/>
              </a:solidFill>
              <a:latin typeface="FOT-Klee Pro M" panose="02020600000000000000" pitchFamily="18" charset="-128"/>
              <a:ea typeface="FOT-Klee Pro M" panose="02020600000000000000" pitchFamily="18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D55045-3F90-E446-8126-EB05F96F494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67510">
            <a:off x="5262157" y="1240685"/>
            <a:ext cx="3442125" cy="435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34405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68B14CB-A61E-C247-8947-1DAD59A5F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1541" y="1969566"/>
            <a:ext cx="8686800" cy="3715289"/>
          </a:xfrm>
        </p:spPr>
        <p:txBody>
          <a:bodyPr>
            <a:normAutofit lnSpcReduction="10000"/>
          </a:bodyPr>
          <a:lstStyle/>
          <a:p>
            <a:pPr marL="1588" lvl="1" indent="0">
              <a:buNone/>
            </a:pPr>
            <a:endParaRPr lang="en-US" sz="2800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marL="342900" lvl="1" indent="0">
              <a:buNone/>
            </a:pPr>
            <a:r>
              <a:rPr lang="en-US" sz="2800" dirty="0" err="1">
                <a:latin typeface="Klee Medium" panose="02020600000000000000" pitchFamily="18" charset="-128"/>
                <a:ea typeface="Klee Medium" panose="02020600000000000000" pitchFamily="18" charset="-128"/>
              </a:rPr>
              <a:t>www.sarahpowellphd.com</a:t>
            </a:r>
            <a:endParaRPr lang="en-US" sz="2800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marL="342900" lvl="1" indent="0">
              <a:buNone/>
            </a:pPr>
            <a:endParaRPr lang="en-US" sz="2800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marL="342900" lvl="1" indent="0">
              <a:buNone/>
            </a:pPr>
            <a:endParaRPr lang="en-US" sz="2800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marL="342900" lvl="1" indent="0">
              <a:buNone/>
            </a:pPr>
            <a:r>
              <a:rPr lang="en-US" sz="2800" dirty="0" err="1">
                <a:latin typeface="Klee Medium" panose="02020600000000000000" pitchFamily="18" charset="-128"/>
                <a:ea typeface="Klee Medium" panose="02020600000000000000" pitchFamily="18" charset="-128"/>
              </a:rPr>
              <a:t>srpowell@utexas.edu</a:t>
            </a:r>
            <a:endParaRPr lang="en-US" sz="2800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marL="342900" lvl="1" indent="0">
              <a:buNone/>
            </a:pPr>
            <a:endParaRPr lang="en-US" sz="2800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marL="342900" lvl="1" indent="0">
              <a:buNone/>
            </a:pPr>
            <a:endParaRPr lang="en-US" sz="2800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marL="342900" lvl="1" indent="0">
              <a:buNone/>
            </a:pPr>
            <a:r>
              <a:rPr lang="en-US" sz="2800" dirty="0">
                <a:latin typeface="Klee Medium" panose="02020600000000000000" pitchFamily="18" charset="-128"/>
                <a:ea typeface="Klee Medium" panose="02020600000000000000" pitchFamily="18" charset="-128"/>
              </a:rPr>
              <a:t>@sarahpowellphd</a:t>
            </a:r>
          </a:p>
          <a:p>
            <a:endParaRPr lang="en-US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F9039E-5FC2-4E9F-98AD-75BCF680AB7F}"/>
              </a:ext>
            </a:extLst>
          </p:cNvPr>
          <p:cNvSpPr/>
          <p:nvPr/>
        </p:nvSpPr>
        <p:spPr>
          <a:xfrm>
            <a:off x="8469924" y="6378059"/>
            <a:ext cx="4154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95000"/>
                  </a:schemeClr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119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CCCD1B-8BF6-2948-AF38-0F5827C9B0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736" y="3792194"/>
            <a:ext cx="809834" cy="6120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5548D5-42A0-4D43-B94B-FAFED3DCDA3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518" y="4947928"/>
            <a:ext cx="1262270" cy="12622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AA2B24-5EAD-404B-8FE4-14CB465137D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20" y="1883639"/>
            <a:ext cx="1502197" cy="150219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F80CAD5-B1FA-7245-BC9D-EC8DCE53B9CF}"/>
              </a:ext>
            </a:extLst>
          </p:cNvPr>
          <p:cNvSpPr/>
          <p:nvPr/>
        </p:nvSpPr>
        <p:spPr>
          <a:xfrm>
            <a:off x="6718569" y="115557"/>
            <a:ext cx="2248091" cy="2875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70EE7B-AE2C-D04F-B4AE-1B889356CC1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8615" y="176518"/>
            <a:ext cx="2246807" cy="29377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9C94B11-3B6C-BA4B-B16A-13D3D54082CA}"/>
              </a:ext>
            </a:extLst>
          </p:cNvPr>
          <p:cNvSpPr txBox="1"/>
          <p:nvPr/>
        </p:nvSpPr>
        <p:spPr>
          <a:xfrm>
            <a:off x="180739" y="115557"/>
            <a:ext cx="43300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Klee Demibold" panose="02020600000000000000" pitchFamily="18" charset="-128"/>
                <a:ea typeface="Klee Demibold" panose="02020600000000000000" pitchFamily="18" charset="-128"/>
              </a:rPr>
              <a:t>Sarah R. Powell, Ph.D.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D6412D-4242-494D-B6E5-976AA05732F0}"/>
              </a:ext>
            </a:extLst>
          </p:cNvPr>
          <p:cNvSpPr txBox="1"/>
          <p:nvPr/>
        </p:nvSpPr>
        <p:spPr>
          <a:xfrm>
            <a:off x="416275" y="627063"/>
            <a:ext cx="8270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Klee Demibold" panose="02020600000000000000" pitchFamily="18" charset="-128"/>
                <a:ea typeface="Klee Demibold" panose="02020600000000000000" pitchFamily="18" charset="-128"/>
              </a:rPr>
              <a:t>Associate Professor</a:t>
            </a:r>
          </a:p>
          <a:p>
            <a:r>
              <a:rPr lang="en-US" sz="2400" b="1" dirty="0">
                <a:solidFill>
                  <a:schemeClr val="bg1"/>
                </a:solidFill>
                <a:latin typeface="Klee Demibold" panose="02020600000000000000" pitchFamily="18" charset="-128"/>
                <a:ea typeface="Klee Demibold" panose="02020600000000000000" pitchFamily="18" charset="-128"/>
              </a:rPr>
              <a:t>The University of Texas at Austin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AE928F9-A9D1-8844-BC89-EE1CEA4C0E9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2468" y="3627265"/>
            <a:ext cx="2404192" cy="240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6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35213D-3646-F14B-BC20-9851FA11DD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447" y="668651"/>
            <a:ext cx="8796759" cy="36294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8896D76-A844-0442-AEEC-7CFE510903FB}"/>
              </a:ext>
            </a:extLst>
          </p:cNvPr>
          <p:cNvSpPr/>
          <p:nvPr/>
        </p:nvSpPr>
        <p:spPr>
          <a:xfrm>
            <a:off x="1406324" y="5803132"/>
            <a:ext cx="82122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https://www.texasgateway.org/resource/vertical-alignment-charts-revised-mathematics-teks</a:t>
            </a:r>
            <a:endParaRPr lang="en-US" sz="1200" dirty="0">
              <a:solidFill>
                <a:schemeClr val="bg1"/>
              </a:solidFill>
              <a:latin typeface="FOT-Klee Pro M" panose="02020600000000000000" pitchFamily="18" charset="-128"/>
              <a:ea typeface="FOT-Klee Pro M" panose="02020600000000000000" pitchFamily="18" charset="-128"/>
            </a:endParaRPr>
          </a:p>
          <a:p>
            <a:endParaRPr lang="en-US" sz="1200" dirty="0">
              <a:solidFill>
                <a:schemeClr val="bg1"/>
              </a:solidFill>
              <a:latin typeface="FOT-Klee Pro M" panose="02020600000000000000" pitchFamily="18" charset="-128"/>
              <a:ea typeface="FOT-Klee Pro M" panose="020206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259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CFFB34-85F7-C843-80ED-EC0D203CDE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8575"/>
            <a:ext cx="9144000" cy="54626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44171A-8D99-244E-AF29-2890D87FC773}"/>
              </a:ext>
            </a:extLst>
          </p:cNvPr>
          <p:cNvSpPr txBox="1"/>
          <p:nvPr/>
        </p:nvSpPr>
        <p:spPr>
          <a:xfrm>
            <a:off x="1973825" y="5890549"/>
            <a:ext cx="5601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https://achievethecore.org/category/774/mathematics-focus-by-grade-level</a:t>
            </a:r>
            <a:endParaRPr lang="en-US" sz="1200" dirty="0">
              <a:solidFill>
                <a:schemeClr val="bg1"/>
              </a:solidFill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endParaRPr lang="en-US" sz="1200" dirty="0">
              <a:solidFill>
                <a:schemeClr val="bg1"/>
              </a:solidFill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9707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C2F99A2-764E-634E-AC2E-F4A725CF3A94}"/>
              </a:ext>
            </a:extLst>
          </p:cNvPr>
          <p:cNvSpPr/>
          <p:nvPr/>
        </p:nvSpPr>
        <p:spPr>
          <a:xfrm>
            <a:off x="3095726" y="5871610"/>
            <a:ext cx="34339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https://www.nctm.org/curriculumfocalpoints/</a:t>
            </a:r>
            <a:endParaRPr lang="en-US" sz="1200" dirty="0">
              <a:solidFill>
                <a:schemeClr val="bg1"/>
              </a:solidFill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0B491D-D78F-6B4E-AE01-4B170DD22FC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127" y="190211"/>
            <a:ext cx="7519070" cy="558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87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68B14CB-A61E-C247-8947-1DAD59A5F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1541" y="1969566"/>
            <a:ext cx="8686800" cy="3715289"/>
          </a:xfrm>
        </p:spPr>
        <p:txBody>
          <a:bodyPr>
            <a:normAutofit lnSpcReduction="10000"/>
          </a:bodyPr>
          <a:lstStyle/>
          <a:p>
            <a:pPr marL="1588" lvl="1" indent="0">
              <a:buNone/>
            </a:pPr>
            <a:endParaRPr lang="en-US" sz="2800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marL="342900" lvl="1" indent="0">
              <a:buNone/>
            </a:pPr>
            <a:r>
              <a:rPr lang="en-US" sz="2800" dirty="0" err="1">
                <a:latin typeface="Klee Medium" panose="02020600000000000000" pitchFamily="18" charset="-128"/>
                <a:ea typeface="Klee Medium" panose="02020600000000000000" pitchFamily="18" charset="-128"/>
              </a:rPr>
              <a:t>www.sarahpowellphd.com</a:t>
            </a:r>
            <a:endParaRPr lang="en-US" sz="2800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marL="342900" lvl="1" indent="0">
              <a:buNone/>
            </a:pPr>
            <a:endParaRPr lang="en-US" sz="2800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marL="342900" lvl="1" indent="0">
              <a:buNone/>
            </a:pPr>
            <a:endParaRPr lang="en-US" sz="2800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marL="342900" lvl="1" indent="0">
              <a:buNone/>
            </a:pPr>
            <a:r>
              <a:rPr lang="en-US" sz="2800" dirty="0" err="1">
                <a:latin typeface="Klee Medium" panose="02020600000000000000" pitchFamily="18" charset="-128"/>
                <a:ea typeface="Klee Medium" panose="02020600000000000000" pitchFamily="18" charset="-128"/>
              </a:rPr>
              <a:t>srpowell@utexas.edu</a:t>
            </a:r>
            <a:endParaRPr lang="en-US" sz="2800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marL="342900" lvl="1" indent="0">
              <a:buNone/>
            </a:pPr>
            <a:endParaRPr lang="en-US" sz="2800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marL="342900" lvl="1" indent="0">
              <a:buNone/>
            </a:pPr>
            <a:endParaRPr lang="en-US" sz="2800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marL="342900" lvl="1" indent="0">
              <a:buNone/>
            </a:pPr>
            <a:r>
              <a:rPr lang="en-US" sz="2800" dirty="0">
                <a:latin typeface="Klee Medium" panose="02020600000000000000" pitchFamily="18" charset="-128"/>
                <a:ea typeface="Klee Medium" panose="02020600000000000000" pitchFamily="18" charset="-128"/>
              </a:rPr>
              <a:t>@sarahpowellphd</a:t>
            </a:r>
          </a:p>
          <a:p>
            <a:endParaRPr lang="en-US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CCCD1B-8BF6-2948-AF38-0F5827C9B0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736" y="3792194"/>
            <a:ext cx="809834" cy="6120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5548D5-42A0-4D43-B94B-FAFED3DCDA3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518" y="4947928"/>
            <a:ext cx="1262270" cy="12622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AA2B24-5EAD-404B-8FE4-14CB465137D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20" y="1883639"/>
            <a:ext cx="1502197" cy="150219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F80CAD5-B1FA-7245-BC9D-EC8DCE53B9CF}"/>
              </a:ext>
            </a:extLst>
          </p:cNvPr>
          <p:cNvSpPr/>
          <p:nvPr/>
        </p:nvSpPr>
        <p:spPr>
          <a:xfrm>
            <a:off x="6718569" y="115557"/>
            <a:ext cx="2248091" cy="2875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70EE7B-AE2C-D04F-B4AE-1B889356CC1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8615" y="176518"/>
            <a:ext cx="2246807" cy="29377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9C94B11-3B6C-BA4B-B16A-13D3D54082CA}"/>
              </a:ext>
            </a:extLst>
          </p:cNvPr>
          <p:cNvSpPr txBox="1"/>
          <p:nvPr/>
        </p:nvSpPr>
        <p:spPr>
          <a:xfrm>
            <a:off x="180739" y="115557"/>
            <a:ext cx="43300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Klee Demibold" panose="02020600000000000000" pitchFamily="18" charset="-128"/>
                <a:ea typeface="Klee Demibold" panose="02020600000000000000" pitchFamily="18" charset="-128"/>
              </a:rPr>
              <a:t>Sarah R. Powell, Ph.D.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D6412D-4242-494D-B6E5-976AA05732F0}"/>
              </a:ext>
            </a:extLst>
          </p:cNvPr>
          <p:cNvSpPr txBox="1"/>
          <p:nvPr/>
        </p:nvSpPr>
        <p:spPr>
          <a:xfrm>
            <a:off x="416275" y="627063"/>
            <a:ext cx="8270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Klee Demibold" panose="02020600000000000000" pitchFamily="18" charset="-128"/>
                <a:ea typeface="Klee Demibold" panose="02020600000000000000" pitchFamily="18" charset="-128"/>
              </a:rPr>
              <a:t>Associate Professor</a:t>
            </a:r>
          </a:p>
          <a:p>
            <a:r>
              <a:rPr lang="en-US" sz="2400" b="1" dirty="0">
                <a:solidFill>
                  <a:schemeClr val="bg1"/>
                </a:solidFill>
                <a:latin typeface="Klee Demibold" panose="02020600000000000000" pitchFamily="18" charset="-128"/>
                <a:ea typeface="Klee Demibold" panose="02020600000000000000" pitchFamily="18" charset="-128"/>
              </a:rPr>
              <a:t>The University of Texas at Austin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E0BCD2-7B7A-1B4A-8690-0051E54FD6F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2468" y="3627265"/>
            <a:ext cx="2404192" cy="240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540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1277EAE1-3E38-504B-B035-F3F6C88A6739}"/>
              </a:ext>
            </a:extLst>
          </p:cNvPr>
          <p:cNvSpPr txBox="1">
            <a:spLocks/>
          </p:cNvSpPr>
          <p:nvPr/>
        </p:nvSpPr>
        <p:spPr>
          <a:xfrm>
            <a:off x="2205872" y="1197411"/>
            <a:ext cx="6374836" cy="48395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344488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5715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798513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10287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What is the critical content for your students?</a:t>
            </a:r>
          </a:p>
          <a:p>
            <a:endParaRPr lang="en-US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cxnSp>
        <p:nvCxnSpPr>
          <p:cNvPr id="7" name="Google Shape;664;p75">
            <a:extLst>
              <a:ext uri="{FF2B5EF4-FFF2-40B4-BE49-F238E27FC236}">
                <a16:creationId xmlns:a16="http://schemas.microsoft.com/office/drawing/2014/main" id="{13CD11B9-6D37-6D48-981E-519B6F9D2D74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B0484D-C6C4-C14F-B445-C827D94A447B}"/>
              </a:ext>
            </a:extLst>
          </p:cNvPr>
          <p:cNvSpPr/>
          <p:nvPr/>
        </p:nvSpPr>
        <p:spPr>
          <a:xfrm>
            <a:off x="2630434" y="196770"/>
            <a:ext cx="3889094" cy="54401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Klee Medium" panose="02020600000000000000" pitchFamily="18" charset="-128"/>
                <a:ea typeface="Klee Medium" panose="02020600000000000000" pitchFamily="18" charset="-128"/>
              </a:rPr>
              <a:t>DESIGN</a:t>
            </a:r>
          </a:p>
        </p:txBody>
      </p:sp>
      <p:pic>
        <p:nvPicPr>
          <p:cNvPr id="11" name="Graphic 10" descr="Laptop">
            <a:extLst>
              <a:ext uri="{FF2B5EF4-FFF2-40B4-BE49-F238E27FC236}">
                <a16:creationId xmlns:a16="http://schemas.microsoft.com/office/drawing/2014/main" id="{6A328A4C-E486-6344-96B3-91B262D145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7989" y="724710"/>
            <a:ext cx="1810181" cy="181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559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82426CC-24AC-FC4B-9FD8-08E57ECF9E1D}"/>
              </a:ext>
            </a:extLst>
          </p:cNvPr>
          <p:cNvSpPr txBox="1"/>
          <p:nvPr/>
        </p:nvSpPr>
        <p:spPr>
          <a:xfrm>
            <a:off x="995428" y="1253263"/>
            <a:ext cx="6876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92D050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Determine critical content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242FE-FD3B-3F47-B243-F438E0565D84}"/>
              </a:ext>
            </a:extLst>
          </p:cNvPr>
          <p:cNvSpPr txBox="1"/>
          <p:nvPr/>
        </p:nvSpPr>
        <p:spPr>
          <a:xfrm>
            <a:off x="301030" y="2603937"/>
            <a:ext cx="8605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92D050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Identify evidence-based practices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C2ADBE3-38E3-884E-950F-F9DFC35FDF34}"/>
              </a:ext>
            </a:extLst>
          </p:cNvPr>
          <p:cNvSpPr/>
          <p:nvPr/>
        </p:nvSpPr>
        <p:spPr>
          <a:xfrm>
            <a:off x="2630434" y="196770"/>
            <a:ext cx="3889094" cy="54401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Klee Medium" panose="02020600000000000000" pitchFamily="18" charset="-128"/>
                <a:ea typeface="Klee Medium" panose="02020600000000000000" pitchFamily="18" charset="-128"/>
              </a:rPr>
              <a:t>DESIGN</a:t>
            </a:r>
          </a:p>
        </p:txBody>
      </p:sp>
    </p:spTree>
    <p:extLst>
      <p:ext uri="{BB962C8B-B14F-4D97-AF65-F5344CB8AC3E}">
        <p14:creationId xmlns:p14="http://schemas.microsoft.com/office/powerpoint/2010/main" val="325044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A58CC0-21E3-0040-BFE2-7C032CFDCC7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9263" y="0"/>
            <a:ext cx="51454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4461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Google Shape;1027;p1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46807" y="60888"/>
            <a:ext cx="7123839" cy="6533662"/>
          </a:xfrm>
          <a:prstGeom prst="rect">
            <a:avLst/>
          </a:prstGeom>
          <a:noFill/>
          <a:ln>
            <a:noFill/>
          </a:ln>
        </p:spPr>
      </p:pic>
      <p:sp>
        <p:nvSpPr>
          <p:cNvPr id="1029" name="Google Shape;1029;p110"/>
          <p:cNvSpPr txBox="1"/>
          <p:nvPr/>
        </p:nvSpPr>
        <p:spPr>
          <a:xfrm>
            <a:off x="6493396" y="242375"/>
            <a:ext cx="2650603" cy="3725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9300"/>
              </a:buClr>
              <a:buSzPts val="2400"/>
              <a:buFont typeface="Arial"/>
              <a:buNone/>
            </a:pPr>
            <a:r>
              <a:rPr lang="en-US" sz="2400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A practice that 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9300"/>
              </a:buClr>
              <a:buSzPts val="2400"/>
              <a:buFont typeface="Arial"/>
              <a:buNone/>
            </a:pPr>
            <a:r>
              <a:rPr lang="en-US" sz="2400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has shown </a:t>
            </a:r>
            <a:r>
              <a:rPr lang="en-US" sz="2400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consistent and positive </a:t>
            </a:r>
            <a:r>
              <a:rPr lang="en-US" sz="2400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results</a:t>
            </a:r>
            <a:endParaRPr dirty="0">
              <a:solidFill>
                <a:schemeClr val="bg1"/>
              </a:solidFill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FF9300"/>
              </a:buClr>
              <a:buSzPts val="2400"/>
              <a:buFont typeface="Arial"/>
              <a:buNone/>
            </a:pPr>
            <a:endParaRPr sz="2400" dirty="0">
              <a:solidFill>
                <a:schemeClr val="bg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53848A-C8B3-B140-8E1F-568DE0C118C5}"/>
              </a:ext>
            </a:extLst>
          </p:cNvPr>
          <p:cNvSpPr txBox="1"/>
          <p:nvPr/>
        </p:nvSpPr>
        <p:spPr>
          <a:xfrm>
            <a:off x="480329" y="426242"/>
            <a:ext cx="5469566" cy="1678890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0080FF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evidence-based practice</a:t>
            </a:r>
          </a:p>
        </p:txBody>
      </p:sp>
    </p:spTree>
    <p:extLst>
      <p:ext uri="{BB962C8B-B14F-4D97-AF65-F5344CB8AC3E}">
        <p14:creationId xmlns:p14="http://schemas.microsoft.com/office/powerpoint/2010/main" val="29945363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Google Shape;1034;p1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46807" y="60888"/>
            <a:ext cx="7123839" cy="6533662"/>
          </a:xfrm>
          <a:prstGeom prst="rect">
            <a:avLst/>
          </a:prstGeom>
          <a:noFill/>
          <a:ln>
            <a:noFill/>
          </a:ln>
        </p:spPr>
      </p:pic>
      <p:sp>
        <p:nvSpPr>
          <p:cNvPr id="1036" name="Google Shape;1036;p111"/>
          <p:cNvSpPr txBox="1"/>
          <p:nvPr/>
        </p:nvSpPr>
        <p:spPr>
          <a:xfrm>
            <a:off x="175646" y="3288186"/>
            <a:ext cx="588827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B050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evidence-based intervention</a:t>
            </a:r>
            <a:endParaRPr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sp>
        <p:nvSpPr>
          <p:cNvPr id="1037" name="Google Shape;1037;p111"/>
          <p:cNvSpPr txBox="1"/>
          <p:nvPr/>
        </p:nvSpPr>
        <p:spPr>
          <a:xfrm>
            <a:off x="6306207" y="3132486"/>
            <a:ext cx="2994362" cy="3725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9300"/>
              </a:buClr>
              <a:buSzPts val="2400"/>
              <a:buFont typeface="Arial"/>
              <a:buNone/>
            </a:pPr>
            <a:r>
              <a:rPr lang="en-US" sz="2400" dirty="0">
                <a:solidFill>
                  <a:schemeClr val="lt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An intervention (i.e., packaged program) that 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9300"/>
              </a:buClr>
              <a:buSzPts val="2400"/>
              <a:buFont typeface="Arial"/>
              <a:buNone/>
            </a:pPr>
            <a:r>
              <a:rPr lang="en-US" sz="2400" dirty="0">
                <a:solidFill>
                  <a:schemeClr val="lt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has shown </a:t>
            </a:r>
            <a:r>
              <a:rPr lang="en-US" sz="2400" b="1" dirty="0">
                <a:solidFill>
                  <a:schemeClr val="lt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consistent and positive </a:t>
            </a:r>
            <a:r>
              <a:rPr lang="en-US" sz="2400" dirty="0">
                <a:solidFill>
                  <a:schemeClr val="lt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results</a:t>
            </a:r>
            <a:endParaRPr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36A5C3-B9F3-EF47-9835-8D64D46DCA12}"/>
              </a:ext>
            </a:extLst>
          </p:cNvPr>
          <p:cNvSpPr txBox="1"/>
          <p:nvPr/>
        </p:nvSpPr>
        <p:spPr>
          <a:xfrm>
            <a:off x="480329" y="426242"/>
            <a:ext cx="5469566" cy="1678890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0080FF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evidence-based practice</a:t>
            </a:r>
          </a:p>
        </p:txBody>
      </p:sp>
    </p:spTree>
    <p:extLst>
      <p:ext uri="{BB962C8B-B14F-4D97-AF65-F5344CB8AC3E}">
        <p14:creationId xmlns:p14="http://schemas.microsoft.com/office/powerpoint/2010/main" val="40927027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9" name="Google Shape;1069;p1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46807" y="60888"/>
            <a:ext cx="7123839" cy="6533662"/>
          </a:xfrm>
          <a:prstGeom prst="rect">
            <a:avLst/>
          </a:prstGeom>
          <a:noFill/>
          <a:ln>
            <a:noFill/>
          </a:ln>
        </p:spPr>
      </p:pic>
      <p:sp>
        <p:nvSpPr>
          <p:cNvPr id="1071" name="Google Shape;1071;p115"/>
          <p:cNvSpPr txBox="1"/>
          <p:nvPr/>
        </p:nvSpPr>
        <p:spPr>
          <a:xfrm>
            <a:off x="6254018" y="4080669"/>
            <a:ext cx="2994362" cy="3725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93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A method or strategy that has shown </a:t>
            </a:r>
            <a:r>
              <a:rPr lang="en-US" sz="2400" b="1">
                <a:solidFill>
                  <a:schemeClr val="lt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consistent and positive </a:t>
            </a:r>
            <a:r>
              <a:rPr lang="en-US" sz="2400">
                <a:solidFill>
                  <a:schemeClr val="lt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results</a:t>
            </a:r>
            <a:endParaRPr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sp>
        <p:nvSpPr>
          <p:cNvPr id="1072" name="Google Shape;1072;p115"/>
          <p:cNvSpPr txBox="1"/>
          <p:nvPr/>
        </p:nvSpPr>
        <p:spPr>
          <a:xfrm>
            <a:off x="175646" y="3288186"/>
            <a:ext cx="540700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B050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evidence-based intervention</a:t>
            </a:r>
            <a:endParaRPr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sp>
        <p:nvSpPr>
          <p:cNvPr id="1073" name="Google Shape;1073;p115"/>
          <p:cNvSpPr txBox="1"/>
          <p:nvPr/>
        </p:nvSpPr>
        <p:spPr>
          <a:xfrm>
            <a:off x="1136979" y="4171294"/>
            <a:ext cx="462885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9300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evidence-based strategy</a:t>
            </a:r>
            <a:endParaRPr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314708-CD80-B94C-8A49-573CBFFFAE4E}"/>
              </a:ext>
            </a:extLst>
          </p:cNvPr>
          <p:cNvSpPr txBox="1"/>
          <p:nvPr/>
        </p:nvSpPr>
        <p:spPr>
          <a:xfrm>
            <a:off x="480329" y="426242"/>
            <a:ext cx="5469566" cy="1678890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0080FF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evidence-based practice</a:t>
            </a:r>
          </a:p>
        </p:txBody>
      </p:sp>
    </p:spTree>
    <p:extLst>
      <p:ext uri="{BB962C8B-B14F-4D97-AF65-F5344CB8AC3E}">
        <p14:creationId xmlns:p14="http://schemas.microsoft.com/office/powerpoint/2010/main" val="6430811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4" name="Google Shape;1124;p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46807" y="60888"/>
            <a:ext cx="7123839" cy="6533662"/>
          </a:xfrm>
          <a:prstGeom prst="rect">
            <a:avLst/>
          </a:prstGeom>
          <a:noFill/>
          <a:ln>
            <a:noFill/>
          </a:ln>
        </p:spPr>
      </p:pic>
      <p:sp>
        <p:nvSpPr>
          <p:cNvPr id="1126" name="Google Shape;1126;p119"/>
          <p:cNvSpPr txBox="1"/>
          <p:nvPr/>
        </p:nvSpPr>
        <p:spPr>
          <a:xfrm>
            <a:off x="6520744" y="4409080"/>
            <a:ext cx="2994362" cy="3725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9300"/>
              </a:buClr>
              <a:buSzPts val="2400"/>
              <a:buFont typeface="Arial"/>
              <a:buNone/>
            </a:pPr>
            <a:r>
              <a:rPr lang="en-US" sz="2400" dirty="0">
                <a:solidFill>
                  <a:schemeClr val="lt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A method or strategy that has shown a </a:t>
            </a:r>
            <a:r>
              <a:rPr lang="en-US" sz="2400" b="1" dirty="0">
                <a:solidFill>
                  <a:schemeClr val="lt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positive</a:t>
            </a:r>
            <a:r>
              <a:rPr lang="en-US" sz="2400" dirty="0">
                <a:solidFill>
                  <a:schemeClr val="lt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 result</a:t>
            </a:r>
            <a:endParaRPr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sp>
        <p:nvSpPr>
          <p:cNvPr id="1127" name="Google Shape;1127;p119"/>
          <p:cNvSpPr txBox="1"/>
          <p:nvPr/>
        </p:nvSpPr>
        <p:spPr>
          <a:xfrm>
            <a:off x="175646" y="3288186"/>
            <a:ext cx="570539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B050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evidence-based intervention</a:t>
            </a:r>
            <a:endParaRPr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sp>
        <p:nvSpPr>
          <p:cNvPr id="1128" name="Google Shape;1128;p119"/>
          <p:cNvSpPr txBox="1"/>
          <p:nvPr/>
        </p:nvSpPr>
        <p:spPr>
          <a:xfrm>
            <a:off x="3020330" y="4984811"/>
            <a:ext cx="385210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promising practice</a:t>
            </a:r>
            <a:endParaRPr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sp>
        <p:nvSpPr>
          <p:cNvPr id="1129" name="Google Shape;1129;p119"/>
          <p:cNvSpPr txBox="1"/>
          <p:nvPr/>
        </p:nvSpPr>
        <p:spPr>
          <a:xfrm>
            <a:off x="1136979" y="4171294"/>
            <a:ext cx="481291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FF9300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evidence-based strategy</a:t>
            </a:r>
            <a:endParaRPr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A8D575-AE3E-2544-9352-B82B09F5DBC4}"/>
              </a:ext>
            </a:extLst>
          </p:cNvPr>
          <p:cNvSpPr txBox="1"/>
          <p:nvPr/>
        </p:nvSpPr>
        <p:spPr>
          <a:xfrm>
            <a:off x="480329" y="426242"/>
            <a:ext cx="5469566" cy="1678890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0080FF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evidence-based practice</a:t>
            </a:r>
          </a:p>
        </p:txBody>
      </p:sp>
    </p:spTree>
    <p:extLst>
      <p:ext uri="{BB962C8B-B14F-4D97-AF65-F5344CB8AC3E}">
        <p14:creationId xmlns:p14="http://schemas.microsoft.com/office/powerpoint/2010/main" val="15732456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4" name="Google Shape;1134;p1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46807" y="60888"/>
            <a:ext cx="7123839" cy="6533662"/>
          </a:xfrm>
          <a:prstGeom prst="rect">
            <a:avLst/>
          </a:prstGeom>
          <a:noFill/>
          <a:ln>
            <a:noFill/>
          </a:ln>
        </p:spPr>
      </p:pic>
      <p:sp>
        <p:nvSpPr>
          <p:cNvPr id="1136" name="Google Shape;1136;p120"/>
          <p:cNvSpPr txBox="1"/>
          <p:nvPr/>
        </p:nvSpPr>
        <p:spPr>
          <a:xfrm>
            <a:off x="175646" y="3288186"/>
            <a:ext cx="612026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B050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evidence-based intervention</a:t>
            </a:r>
            <a:endParaRPr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sp>
        <p:nvSpPr>
          <p:cNvPr id="1137" name="Google Shape;1137;p120"/>
          <p:cNvSpPr txBox="1"/>
          <p:nvPr/>
        </p:nvSpPr>
        <p:spPr>
          <a:xfrm>
            <a:off x="3020330" y="4984811"/>
            <a:ext cx="427561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promising practice</a:t>
            </a:r>
            <a:endParaRPr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sp>
        <p:nvSpPr>
          <p:cNvPr id="1138" name="Google Shape;1138;p120"/>
          <p:cNvSpPr txBox="1"/>
          <p:nvPr/>
        </p:nvSpPr>
        <p:spPr>
          <a:xfrm>
            <a:off x="1136979" y="4171294"/>
            <a:ext cx="515893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FF9300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evidence-based strategy</a:t>
            </a:r>
            <a:endParaRPr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sp>
        <p:nvSpPr>
          <p:cNvPr id="1139" name="Google Shape;1139;p120"/>
          <p:cNvSpPr txBox="1"/>
          <p:nvPr/>
        </p:nvSpPr>
        <p:spPr>
          <a:xfrm>
            <a:off x="6497821" y="5137027"/>
            <a:ext cx="281243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0000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no or negative evidence</a:t>
            </a:r>
            <a:endParaRPr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cxnSp>
        <p:nvCxnSpPr>
          <p:cNvPr id="1140" name="Google Shape;1140;p120"/>
          <p:cNvCxnSpPr/>
          <p:nvPr/>
        </p:nvCxnSpPr>
        <p:spPr>
          <a:xfrm>
            <a:off x="6871060" y="4984811"/>
            <a:ext cx="2134395" cy="1443698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41" name="Google Shape;1141;p120"/>
          <p:cNvCxnSpPr/>
          <p:nvPr/>
        </p:nvCxnSpPr>
        <p:spPr>
          <a:xfrm flipH="1">
            <a:off x="6871060" y="4984811"/>
            <a:ext cx="2134395" cy="1443698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8D93AD0-55CE-5B4A-850E-72E9FC864B41}"/>
              </a:ext>
            </a:extLst>
          </p:cNvPr>
          <p:cNvSpPr txBox="1"/>
          <p:nvPr/>
        </p:nvSpPr>
        <p:spPr>
          <a:xfrm>
            <a:off x="480329" y="426242"/>
            <a:ext cx="5469566" cy="1678890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0080FF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evidence-based practice</a:t>
            </a:r>
          </a:p>
        </p:txBody>
      </p:sp>
    </p:spTree>
    <p:extLst>
      <p:ext uri="{BB962C8B-B14F-4D97-AF65-F5344CB8AC3E}">
        <p14:creationId xmlns:p14="http://schemas.microsoft.com/office/powerpoint/2010/main" val="407783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4" name="Google Shape;1134;p1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46807" y="60888"/>
            <a:ext cx="7123839" cy="6533662"/>
          </a:xfrm>
          <a:prstGeom prst="rect">
            <a:avLst/>
          </a:prstGeom>
          <a:noFill/>
          <a:ln>
            <a:noFill/>
          </a:ln>
        </p:spPr>
      </p:pic>
      <p:sp>
        <p:nvSpPr>
          <p:cNvPr id="1136" name="Google Shape;1136;p120"/>
          <p:cNvSpPr txBox="1"/>
          <p:nvPr/>
        </p:nvSpPr>
        <p:spPr>
          <a:xfrm>
            <a:off x="175646" y="3288186"/>
            <a:ext cx="612026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B050"/>
                </a:solidFill>
                <a:latin typeface="FOT-Klee Pro M" panose="02020600000000000000" pitchFamily="18" charset="-128"/>
                <a:ea typeface="FOT-Klee Pro M" panose="02020600000000000000" pitchFamily="18" charset="-128"/>
                <a:cs typeface="Calibri"/>
                <a:sym typeface="Calibri"/>
              </a:rPr>
              <a:t>evidence-based intervention</a:t>
            </a:r>
            <a:endParaRPr dirty="0">
              <a:latin typeface="FOT-Klee Pro M" panose="02020600000000000000" pitchFamily="18" charset="-128"/>
              <a:ea typeface="FOT-Klee Pro M" panose="02020600000000000000" pitchFamily="18" charset="-128"/>
            </a:endParaRPr>
          </a:p>
        </p:txBody>
      </p:sp>
      <p:sp>
        <p:nvSpPr>
          <p:cNvPr id="1137" name="Google Shape;1137;p120"/>
          <p:cNvSpPr txBox="1"/>
          <p:nvPr/>
        </p:nvSpPr>
        <p:spPr>
          <a:xfrm>
            <a:off x="3020330" y="4984811"/>
            <a:ext cx="427561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accent2"/>
                </a:solidFill>
                <a:latin typeface="FOT-Klee Pro M" panose="02020600000000000000" pitchFamily="18" charset="-128"/>
                <a:ea typeface="FOT-Klee Pro M" panose="02020600000000000000" pitchFamily="18" charset="-128"/>
                <a:cs typeface="Calibri"/>
                <a:sym typeface="Calibri"/>
              </a:rPr>
              <a:t>promising practice</a:t>
            </a:r>
            <a:endParaRPr dirty="0">
              <a:latin typeface="FOT-Klee Pro M" panose="02020600000000000000" pitchFamily="18" charset="-128"/>
              <a:ea typeface="FOT-Klee Pro M" panose="02020600000000000000" pitchFamily="18" charset="-128"/>
            </a:endParaRPr>
          </a:p>
        </p:txBody>
      </p:sp>
      <p:sp>
        <p:nvSpPr>
          <p:cNvPr id="1138" name="Google Shape;1138;p120"/>
          <p:cNvSpPr txBox="1"/>
          <p:nvPr/>
        </p:nvSpPr>
        <p:spPr>
          <a:xfrm>
            <a:off x="1136979" y="4171294"/>
            <a:ext cx="515893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FF9300"/>
                </a:solidFill>
                <a:latin typeface="FOT-Klee Pro M" panose="02020600000000000000" pitchFamily="18" charset="-128"/>
                <a:ea typeface="FOT-Klee Pro M" panose="02020600000000000000" pitchFamily="18" charset="-128"/>
                <a:cs typeface="Calibri"/>
                <a:sym typeface="Calibri"/>
              </a:rPr>
              <a:t>evidence-based strategy</a:t>
            </a:r>
            <a:endParaRPr dirty="0">
              <a:latin typeface="FOT-Klee Pro M" panose="02020600000000000000" pitchFamily="18" charset="-128"/>
              <a:ea typeface="FOT-Klee Pro M" panose="02020600000000000000" pitchFamily="18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D93AD0-55CE-5B4A-850E-72E9FC864B41}"/>
              </a:ext>
            </a:extLst>
          </p:cNvPr>
          <p:cNvSpPr txBox="1"/>
          <p:nvPr/>
        </p:nvSpPr>
        <p:spPr>
          <a:xfrm>
            <a:off x="480329" y="426242"/>
            <a:ext cx="5469566" cy="1678890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0080FF"/>
                </a:solidFill>
                <a:latin typeface="FOT-Klee Pro M" panose="02020600000000000000" pitchFamily="18" charset="-128"/>
                <a:ea typeface="FOT-Klee Pro M" panose="02020600000000000000" pitchFamily="18" charset="-128"/>
                <a:cs typeface="Calibri" panose="020F0502020204030204" pitchFamily="34" charset="0"/>
              </a:rPr>
              <a:t>evidence-based practice</a:t>
            </a:r>
          </a:p>
        </p:txBody>
      </p:sp>
      <p:sp>
        <p:nvSpPr>
          <p:cNvPr id="11" name="Google Shape;1245;p132">
            <a:extLst>
              <a:ext uri="{FF2B5EF4-FFF2-40B4-BE49-F238E27FC236}">
                <a16:creationId xmlns:a16="http://schemas.microsoft.com/office/drawing/2014/main" id="{54983D97-67E1-AD4C-AC9D-9406DA52F24C}"/>
              </a:ext>
            </a:extLst>
          </p:cNvPr>
          <p:cNvSpPr/>
          <p:nvPr/>
        </p:nvSpPr>
        <p:spPr>
          <a:xfrm>
            <a:off x="6454241" y="943771"/>
            <a:ext cx="2549236" cy="83452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FOT-Klee Pro M" panose="02020600000000000000" pitchFamily="18" charset="-128"/>
                <a:ea typeface="FOT-Klee Pro M" panose="02020600000000000000" pitchFamily="18" charset="-128"/>
                <a:cs typeface="Calibri"/>
                <a:sym typeface="Calibri"/>
              </a:rPr>
              <a:t>Improvement from before intervention</a:t>
            </a:r>
            <a:endParaRPr>
              <a:latin typeface="FOT-Klee Pro M" panose="02020600000000000000" pitchFamily="18" charset="-128"/>
              <a:ea typeface="FOT-Klee Pro M" panose="02020600000000000000" pitchFamily="18" charset="-128"/>
            </a:endParaRPr>
          </a:p>
        </p:txBody>
      </p:sp>
      <p:sp>
        <p:nvSpPr>
          <p:cNvPr id="12" name="Google Shape;1246;p132">
            <a:extLst>
              <a:ext uri="{FF2B5EF4-FFF2-40B4-BE49-F238E27FC236}">
                <a16:creationId xmlns:a16="http://schemas.microsoft.com/office/drawing/2014/main" id="{C60824F6-E0A5-CF48-B0DE-5D3C576B2234}"/>
              </a:ext>
            </a:extLst>
          </p:cNvPr>
          <p:cNvSpPr/>
          <p:nvPr/>
        </p:nvSpPr>
        <p:spPr>
          <a:xfrm>
            <a:off x="6454241" y="1798677"/>
            <a:ext cx="2549236" cy="104802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FOT-Klee Pro M" panose="02020600000000000000" pitchFamily="18" charset="-128"/>
                <a:ea typeface="FOT-Klee Pro M" panose="02020600000000000000" pitchFamily="18" charset="-128"/>
                <a:cs typeface="Calibri"/>
                <a:sym typeface="Calibri"/>
              </a:rPr>
              <a:t>Improvement compared to no treatment students</a:t>
            </a:r>
            <a:endParaRPr>
              <a:latin typeface="FOT-Klee Pro M" panose="02020600000000000000" pitchFamily="18" charset="-128"/>
              <a:ea typeface="FOT-Klee Pro M" panose="02020600000000000000" pitchFamily="18" charset="-128"/>
            </a:endParaRPr>
          </a:p>
        </p:txBody>
      </p:sp>
      <p:sp>
        <p:nvSpPr>
          <p:cNvPr id="13" name="Google Shape;1247;p132">
            <a:extLst>
              <a:ext uri="{FF2B5EF4-FFF2-40B4-BE49-F238E27FC236}">
                <a16:creationId xmlns:a16="http://schemas.microsoft.com/office/drawing/2014/main" id="{25CE9682-9649-074D-9583-2786D2D0722E}"/>
              </a:ext>
            </a:extLst>
          </p:cNvPr>
          <p:cNvSpPr/>
          <p:nvPr/>
        </p:nvSpPr>
        <p:spPr>
          <a:xfrm>
            <a:off x="6454241" y="3554398"/>
            <a:ext cx="2549236" cy="56311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FOT-Klee Pro M" panose="02020600000000000000" pitchFamily="18" charset="-128"/>
                <a:ea typeface="FOT-Klee Pro M" panose="02020600000000000000" pitchFamily="18" charset="-128"/>
                <a:cs typeface="Calibri"/>
                <a:sym typeface="Calibri"/>
              </a:rPr>
              <a:t>Multiple researchers</a:t>
            </a:r>
            <a:endParaRPr>
              <a:latin typeface="FOT-Klee Pro M" panose="02020600000000000000" pitchFamily="18" charset="-128"/>
              <a:ea typeface="FOT-Klee Pro M" panose="02020600000000000000" pitchFamily="18" charset="-128"/>
            </a:endParaRPr>
          </a:p>
        </p:txBody>
      </p:sp>
      <p:sp>
        <p:nvSpPr>
          <p:cNvPr id="14" name="Google Shape;1248;p132">
            <a:extLst>
              <a:ext uri="{FF2B5EF4-FFF2-40B4-BE49-F238E27FC236}">
                <a16:creationId xmlns:a16="http://schemas.microsoft.com/office/drawing/2014/main" id="{72EED146-22CF-8D48-A9E0-F64CC8C18ABC}"/>
              </a:ext>
            </a:extLst>
          </p:cNvPr>
          <p:cNvSpPr/>
          <p:nvPr/>
        </p:nvSpPr>
        <p:spPr>
          <a:xfrm>
            <a:off x="6454241" y="4140147"/>
            <a:ext cx="2549236" cy="55494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FOT-Klee Pro M" panose="02020600000000000000" pitchFamily="18" charset="-128"/>
                <a:ea typeface="FOT-Klee Pro M" panose="02020600000000000000" pitchFamily="18" charset="-128"/>
                <a:cs typeface="Calibri"/>
                <a:sym typeface="Calibri"/>
              </a:rPr>
              <a:t>Multiple students</a:t>
            </a:r>
            <a:endParaRPr>
              <a:latin typeface="FOT-Klee Pro M" panose="02020600000000000000" pitchFamily="18" charset="-128"/>
              <a:ea typeface="FOT-Klee Pro M" panose="02020600000000000000" pitchFamily="18" charset="-128"/>
            </a:endParaRPr>
          </a:p>
        </p:txBody>
      </p:sp>
      <p:sp>
        <p:nvSpPr>
          <p:cNvPr id="15" name="Google Shape;1249;p132">
            <a:extLst>
              <a:ext uri="{FF2B5EF4-FFF2-40B4-BE49-F238E27FC236}">
                <a16:creationId xmlns:a16="http://schemas.microsoft.com/office/drawing/2014/main" id="{B7C679B6-9B57-7641-9697-E0EE3E795A1C}"/>
              </a:ext>
            </a:extLst>
          </p:cNvPr>
          <p:cNvSpPr/>
          <p:nvPr/>
        </p:nvSpPr>
        <p:spPr>
          <a:xfrm>
            <a:off x="6454241" y="4721925"/>
            <a:ext cx="2549236" cy="51586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FOT-Klee Pro M" panose="02020600000000000000" pitchFamily="18" charset="-128"/>
                <a:ea typeface="FOT-Klee Pro M" panose="02020600000000000000" pitchFamily="18" charset="-128"/>
                <a:cs typeface="Calibri"/>
                <a:sym typeface="Calibri"/>
              </a:rPr>
              <a:t>Multiple times</a:t>
            </a:r>
            <a:endParaRPr>
              <a:latin typeface="FOT-Klee Pro M" panose="02020600000000000000" pitchFamily="18" charset="-128"/>
              <a:ea typeface="FOT-Klee Pro M" panose="02020600000000000000" pitchFamily="18" charset="-128"/>
            </a:endParaRPr>
          </a:p>
        </p:txBody>
      </p:sp>
      <p:sp>
        <p:nvSpPr>
          <p:cNvPr id="16" name="Google Shape;1250;p132">
            <a:extLst>
              <a:ext uri="{FF2B5EF4-FFF2-40B4-BE49-F238E27FC236}">
                <a16:creationId xmlns:a16="http://schemas.microsoft.com/office/drawing/2014/main" id="{E6E0FC13-04F6-864F-8FCD-2E0E785C4A82}"/>
              </a:ext>
            </a:extLst>
          </p:cNvPr>
          <p:cNvSpPr/>
          <p:nvPr/>
        </p:nvSpPr>
        <p:spPr>
          <a:xfrm>
            <a:off x="6454241" y="5344977"/>
            <a:ext cx="2549236" cy="743222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FOT-Klee Pro M" panose="02020600000000000000" pitchFamily="18" charset="-128"/>
                <a:ea typeface="FOT-Klee Pro M" panose="02020600000000000000" pitchFamily="18" charset="-128"/>
                <a:cs typeface="Calibri"/>
                <a:sym typeface="Calibri"/>
              </a:rPr>
              <a:t>Setting and students similar to your own</a:t>
            </a:r>
            <a:endParaRPr>
              <a:latin typeface="FOT-Klee Pro M" panose="02020600000000000000" pitchFamily="18" charset="-128"/>
              <a:ea typeface="FOT-Klee Pro M" panose="02020600000000000000" pitchFamily="18" charset="-128"/>
            </a:endParaRPr>
          </a:p>
        </p:txBody>
      </p:sp>
      <p:sp>
        <p:nvSpPr>
          <p:cNvPr id="17" name="Google Shape;1252;p132">
            <a:extLst>
              <a:ext uri="{FF2B5EF4-FFF2-40B4-BE49-F238E27FC236}">
                <a16:creationId xmlns:a16="http://schemas.microsoft.com/office/drawing/2014/main" id="{B2C0DFB8-7F13-5F46-92ED-B08744AC5BD7}"/>
              </a:ext>
            </a:extLst>
          </p:cNvPr>
          <p:cNvSpPr/>
          <p:nvPr/>
        </p:nvSpPr>
        <p:spPr>
          <a:xfrm>
            <a:off x="6454241" y="63465"/>
            <a:ext cx="2549236" cy="834522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FOT-Klee Pro M" panose="02020600000000000000" pitchFamily="18" charset="-128"/>
                <a:ea typeface="FOT-Klee Pro M" panose="02020600000000000000" pitchFamily="18" charset="-128"/>
                <a:cs typeface="Calibri"/>
                <a:sym typeface="Calibri"/>
              </a:rPr>
              <a:t>Assessment data to show results</a:t>
            </a:r>
            <a:endParaRPr sz="1800" dirty="0">
              <a:solidFill>
                <a:schemeClr val="lt1"/>
              </a:solidFill>
              <a:latin typeface="FOT-Klee Pro M" panose="02020600000000000000" pitchFamily="18" charset="-128"/>
              <a:ea typeface="FOT-Klee Pro M" panose="02020600000000000000" pitchFamily="18" charset="-128"/>
              <a:cs typeface="Calibri"/>
              <a:sym typeface="Calibri"/>
            </a:endParaRPr>
          </a:p>
        </p:txBody>
      </p:sp>
      <p:sp>
        <p:nvSpPr>
          <p:cNvPr id="18" name="Google Shape;1253;p132">
            <a:extLst>
              <a:ext uri="{FF2B5EF4-FFF2-40B4-BE49-F238E27FC236}">
                <a16:creationId xmlns:a16="http://schemas.microsoft.com/office/drawing/2014/main" id="{EC758C3E-0214-344F-850A-8CFFF5D21107}"/>
              </a:ext>
            </a:extLst>
          </p:cNvPr>
          <p:cNvSpPr/>
          <p:nvPr/>
        </p:nvSpPr>
        <p:spPr>
          <a:xfrm>
            <a:off x="6454241" y="2968649"/>
            <a:ext cx="2549236" cy="563114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FOT-Klee Pro M" panose="02020600000000000000" pitchFamily="18" charset="-128"/>
                <a:ea typeface="FOT-Klee Pro M" panose="02020600000000000000" pitchFamily="18" charset="-128"/>
                <a:cs typeface="Calibri"/>
                <a:sym typeface="Calibri"/>
              </a:rPr>
              <a:t>Replication</a:t>
            </a:r>
            <a:endParaRPr sz="1800" dirty="0">
              <a:solidFill>
                <a:schemeClr val="lt1"/>
              </a:solidFill>
              <a:latin typeface="FOT-Klee Pro M" panose="02020600000000000000" pitchFamily="18" charset="-128"/>
              <a:ea typeface="FOT-Klee Pro M" panose="02020600000000000000" pitchFamily="18" charset="-128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872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D2E119E-EA80-BE4E-B7F3-470D9630C66A}"/>
              </a:ext>
            </a:extLst>
          </p:cNvPr>
          <p:cNvSpPr txBox="1">
            <a:spLocks/>
          </p:cNvSpPr>
          <p:nvPr/>
        </p:nvSpPr>
        <p:spPr>
          <a:xfrm>
            <a:off x="2382433" y="1235119"/>
            <a:ext cx="6509360" cy="48395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344488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5715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798513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10287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Which evidence-based practices do you rely on for mathematics intervention?</a:t>
            </a:r>
          </a:p>
          <a:p>
            <a:endParaRPr lang="en-US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4D3BA18-5C17-134C-967B-FC99473189BA}"/>
              </a:ext>
            </a:extLst>
          </p:cNvPr>
          <p:cNvSpPr/>
          <p:nvPr/>
        </p:nvSpPr>
        <p:spPr>
          <a:xfrm>
            <a:off x="2630434" y="196770"/>
            <a:ext cx="3889094" cy="54401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Klee Medium" panose="02020600000000000000" pitchFamily="18" charset="-128"/>
                <a:ea typeface="Klee Medium" panose="02020600000000000000" pitchFamily="18" charset="-128"/>
              </a:rPr>
              <a:t>DESIGN</a:t>
            </a:r>
          </a:p>
        </p:txBody>
      </p:sp>
      <p:pic>
        <p:nvPicPr>
          <p:cNvPr id="7" name="Graphic 6" descr="Laptop">
            <a:extLst>
              <a:ext uri="{FF2B5EF4-FFF2-40B4-BE49-F238E27FC236}">
                <a16:creationId xmlns:a16="http://schemas.microsoft.com/office/drawing/2014/main" id="{5D08E6F3-12E0-D240-8B29-D54FC8ADD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2252" y="1347281"/>
            <a:ext cx="1810181" cy="181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524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45548D5-42A0-4D43-B94B-FAFED3DCDA3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3080" y="3795210"/>
            <a:ext cx="1262270" cy="1262270"/>
          </a:xfrm>
          <a:prstGeom prst="rect">
            <a:avLst/>
          </a:prstGeom>
        </p:spPr>
      </p:pic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A61A00D2-365F-274C-8D3E-E62E89D2F643}"/>
              </a:ext>
            </a:extLst>
          </p:cNvPr>
          <p:cNvSpPr txBox="1">
            <a:spLocks/>
          </p:cNvSpPr>
          <p:nvPr/>
        </p:nvSpPr>
        <p:spPr>
          <a:xfrm>
            <a:off x="2166057" y="217942"/>
            <a:ext cx="6874247" cy="48395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344488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5715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798513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10287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lvl="1" indent="0">
              <a:buFont typeface="Arial" panose="020B0604020202020204" pitchFamily="34" charset="0"/>
              <a:buNone/>
            </a:pPr>
            <a:endParaRPr lang="en-US" sz="2800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marL="342900" lvl="1" indent="0">
              <a:buNone/>
            </a:pPr>
            <a:r>
              <a:rPr lang="en-US" sz="2800" b="1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Introduce yourself.</a:t>
            </a:r>
          </a:p>
          <a:p>
            <a:pPr marL="342900" lvl="1" indent="0">
              <a:buNone/>
            </a:pPr>
            <a:r>
              <a:rPr lang="en-US" sz="2800" b="1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Describe your role as an educator.</a:t>
            </a:r>
          </a:p>
          <a:p>
            <a:pPr marL="342900" lvl="1" indent="0">
              <a:buNone/>
            </a:pPr>
            <a:r>
              <a:rPr lang="en-US" sz="2800" b="1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Describe the mathematics you support.</a:t>
            </a:r>
          </a:p>
          <a:p>
            <a:pPr marL="342900" lvl="1" indent="0">
              <a:buNone/>
            </a:pPr>
            <a:endParaRPr lang="en-US" sz="2800" b="1" dirty="0">
              <a:solidFill>
                <a:schemeClr val="accent2"/>
              </a:solidFill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marL="342900" lvl="1" indent="0">
              <a:buNone/>
            </a:pPr>
            <a:endParaRPr lang="en-US" sz="2800" b="1" dirty="0">
              <a:solidFill>
                <a:schemeClr val="accent2"/>
              </a:solidFill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marL="342900" lvl="1" indent="0">
              <a:buNone/>
            </a:pPr>
            <a:endParaRPr lang="en-US" sz="2800" b="1" dirty="0">
              <a:solidFill>
                <a:schemeClr val="accent2"/>
              </a:solidFill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marL="342900" lvl="1" indent="0">
              <a:buNone/>
            </a:pPr>
            <a:r>
              <a:rPr lang="en-US" sz="2800" b="1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Share your Twitter handle!</a:t>
            </a:r>
          </a:p>
          <a:p>
            <a:endParaRPr lang="en-US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pic>
        <p:nvPicPr>
          <p:cNvPr id="3" name="Graphic 2" descr="Laptop">
            <a:extLst>
              <a:ext uri="{FF2B5EF4-FFF2-40B4-BE49-F238E27FC236}">
                <a16:creationId xmlns:a16="http://schemas.microsoft.com/office/drawing/2014/main" id="{2F28E13C-BE02-F04F-9AD3-69C5F04EA7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7989" y="724710"/>
            <a:ext cx="1810181" cy="181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81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82426CC-24AC-FC4B-9FD8-08E57ECF9E1D}"/>
              </a:ext>
            </a:extLst>
          </p:cNvPr>
          <p:cNvSpPr txBox="1"/>
          <p:nvPr/>
        </p:nvSpPr>
        <p:spPr>
          <a:xfrm>
            <a:off x="995428" y="1253263"/>
            <a:ext cx="6876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92D050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Determine critical content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242FE-FD3B-3F47-B243-F438E0565D84}"/>
              </a:ext>
            </a:extLst>
          </p:cNvPr>
          <p:cNvSpPr txBox="1"/>
          <p:nvPr/>
        </p:nvSpPr>
        <p:spPr>
          <a:xfrm>
            <a:off x="301030" y="2603937"/>
            <a:ext cx="8605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92D050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Identify evidence-based practices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0E905D-F250-0844-A0C7-E53EB5E1805B}"/>
              </a:ext>
            </a:extLst>
          </p:cNvPr>
          <p:cNvSpPr txBox="1"/>
          <p:nvPr/>
        </p:nvSpPr>
        <p:spPr>
          <a:xfrm>
            <a:off x="260518" y="3954611"/>
            <a:ext cx="8605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92D050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Create the instructional platform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C2ADBE3-38E3-884E-950F-F9DFC35FDF34}"/>
              </a:ext>
            </a:extLst>
          </p:cNvPr>
          <p:cNvSpPr/>
          <p:nvPr/>
        </p:nvSpPr>
        <p:spPr>
          <a:xfrm>
            <a:off x="2630434" y="196770"/>
            <a:ext cx="3889094" cy="54401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Klee Medium" panose="02020600000000000000" pitchFamily="18" charset="-128"/>
                <a:ea typeface="Klee Medium" panose="02020600000000000000" pitchFamily="18" charset="-128"/>
              </a:rPr>
              <a:t>DESIGN</a:t>
            </a:r>
          </a:p>
        </p:txBody>
      </p:sp>
    </p:spTree>
    <p:extLst>
      <p:ext uri="{BB962C8B-B14F-4D97-AF65-F5344CB8AC3E}">
        <p14:creationId xmlns:p14="http://schemas.microsoft.com/office/powerpoint/2010/main" val="204012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A58CC0-21E3-0040-BFE2-7C032CFDCC7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9263" y="0"/>
            <a:ext cx="51454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7836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0DBD79-A5C2-A449-90CC-9A14F5A6DE5D}"/>
              </a:ext>
            </a:extLst>
          </p:cNvPr>
          <p:cNvSpPr/>
          <p:nvPr/>
        </p:nvSpPr>
        <p:spPr>
          <a:xfrm rot="16200000">
            <a:off x="7700426" y="4795892"/>
            <a:ext cx="254589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https://ies.ed.gov/ncee/wwc/PracticeGuides</a:t>
            </a:r>
            <a:endParaRPr lang="en-US" sz="900" dirty="0">
              <a:solidFill>
                <a:schemeClr val="bg1"/>
              </a:solidFill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C80949-FCD6-874D-99B3-E06471B8A1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9324"/>
            <a:ext cx="9144000" cy="31601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B4EF60-FC1B-7643-9EAD-C80C71A5578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11728">
            <a:off x="3011912" y="3358056"/>
            <a:ext cx="2408326" cy="312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464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75EB7B3-30DB-BB4A-9A19-13103788FB66}"/>
              </a:ext>
            </a:extLst>
          </p:cNvPr>
          <p:cNvSpPr/>
          <p:nvPr/>
        </p:nvSpPr>
        <p:spPr>
          <a:xfrm>
            <a:off x="1977111" y="186695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10DF94-92B8-764E-85FB-C27D2D005BED}"/>
              </a:ext>
            </a:extLst>
          </p:cNvPr>
          <p:cNvSpPr txBox="1"/>
          <p:nvPr/>
        </p:nvSpPr>
        <p:spPr>
          <a:xfrm>
            <a:off x="2253987" y="1310314"/>
            <a:ext cx="450315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INSTRUCTIONAL DELIVERY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8FE86A-FD53-344C-81E0-51357A908B78}"/>
              </a:ext>
            </a:extLst>
          </p:cNvPr>
          <p:cNvSpPr txBox="1"/>
          <p:nvPr/>
        </p:nvSpPr>
        <p:spPr>
          <a:xfrm>
            <a:off x="2253987" y="4173327"/>
            <a:ext cx="494718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INSTRUCTIONAL STRATEGIES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14185AB-ECAD-734E-9B06-FAF217A16564}"/>
              </a:ext>
            </a:extLst>
          </p:cNvPr>
          <p:cNvSpPr/>
          <p:nvPr/>
        </p:nvSpPr>
        <p:spPr>
          <a:xfrm>
            <a:off x="1141499" y="1873197"/>
            <a:ext cx="3081419" cy="84226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70FFCC2-0956-9C4D-8BE9-0D51F2FABCB0}"/>
              </a:ext>
            </a:extLst>
          </p:cNvPr>
          <p:cNvSpPr/>
          <p:nvPr/>
        </p:nvSpPr>
        <p:spPr>
          <a:xfrm>
            <a:off x="5021181" y="3260623"/>
            <a:ext cx="3081419" cy="84226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C61546B-55A1-DA4D-AB63-858048632F66}"/>
              </a:ext>
            </a:extLst>
          </p:cNvPr>
          <p:cNvSpPr/>
          <p:nvPr/>
        </p:nvSpPr>
        <p:spPr>
          <a:xfrm>
            <a:off x="2964855" y="2591720"/>
            <a:ext cx="3081419" cy="8422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2F35F0F-BEFB-704B-B284-2A37AE186CA8}"/>
              </a:ext>
            </a:extLst>
          </p:cNvPr>
          <p:cNvSpPr/>
          <p:nvPr/>
        </p:nvSpPr>
        <p:spPr>
          <a:xfrm>
            <a:off x="1930831" y="4671055"/>
            <a:ext cx="3081528" cy="8412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0CBC8D6-332B-2C44-9D11-C3EA63107F32}"/>
              </a:ext>
            </a:extLst>
          </p:cNvPr>
          <p:cNvSpPr/>
          <p:nvPr/>
        </p:nvSpPr>
        <p:spPr>
          <a:xfrm>
            <a:off x="4503784" y="5200966"/>
            <a:ext cx="3081528" cy="84124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Problem solving instruction</a:t>
            </a:r>
          </a:p>
        </p:txBody>
      </p:sp>
    </p:spTree>
    <p:extLst>
      <p:ext uri="{BB962C8B-B14F-4D97-AF65-F5344CB8AC3E}">
        <p14:creationId xmlns:p14="http://schemas.microsoft.com/office/powerpoint/2010/main" val="140174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82426CC-24AC-FC4B-9FD8-08E57ECF9E1D}"/>
              </a:ext>
            </a:extLst>
          </p:cNvPr>
          <p:cNvSpPr txBox="1"/>
          <p:nvPr/>
        </p:nvSpPr>
        <p:spPr>
          <a:xfrm>
            <a:off x="995428" y="1253263"/>
            <a:ext cx="6876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92D050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Determine critical content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242FE-FD3B-3F47-B243-F438E0565D84}"/>
              </a:ext>
            </a:extLst>
          </p:cNvPr>
          <p:cNvSpPr txBox="1"/>
          <p:nvPr/>
        </p:nvSpPr>
        <p:spPr>
          <a:xfrm>
            <a:off x="382052" y="1896051"/>
            <a:ext cx="8605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92D050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Identify evidence-based practices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0E905D-F250-0844-A0C7-E53EB5E1805B}"/>
              </a:ext>
            </a:extLst>
          </p:cNvPr>
          <p:cNvSpPr txBox="1"/>
          <p:nvPr/>
        </p:nvSpPr>
        <p:spPr>
          <a:xfrm>
            <a:off x="272093" y="2473632"/>
            <a:ext cx="8605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92D050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Create the instructional platform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C2ADBE3-38E3-884E-950F-F9DFC35FDF34}"/>
              </a:ext>
            </a:extLst>
          </p:cNvPr>
          <p:cNvSpPr/>
          <p:nvPr/>
        </p:nvSpPr>
        <p:spPr>
          <a:xfrm>
            <a:off x="2630434" y="196770"/>
            <a:ext cx="3889094" cy="54401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Klee Medium" panose="02020600000000000000" pitchFamily="18" charset="-128"/>
                <a:ea typeface="Klee Medium" panose="02020600000000000000" pitchFamily="18" charset="-128"/>
              </a:rPr>
              <a:t>DESIGN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6E7D7B00-A4FB-3546-B541-F1DB8CAED75B}"/>
              </a:ext>
            </a:extLst>
          </p:cNvPr>
          <p:cNvSpPr txBox="1">
            <a:spLocks/>
          </p:cNvSpPr>
          <p:nvPr/>
        </p:nvSpPr>
        <p:spPr>
          <a:xfrm>
            <a:off x="2630434" y="3181518"/>
            <a:ext cx="6357394" cy="48395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344488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5715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798513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10287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lvl="1" indent="0">
              <a:buFont typeface="Arial" panose="020B0604020202020204" pitchFamily="34" charset="0"/>
              <a:buNone/>
            </a:pPr>
            <a:endParaRPr lang="en-US" sz="2800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For your mathematics intervention: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(1) How will you determine critical content? 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(2) How will you determine evidence-based practices?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(3) What do you plan to place into your instructional platform?</a:t>
            </a:r>
          </a:p>
          <a:p>
            <a:endParaRPr lang="en-US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pic>
        <p:nvPicPr>
          <p:cNvPr id="14" name="Graphic 13" descr="Laptop">
            <a:extLst>
              <a:ext uri="{FF2B5EF4-FFF2-40B4-BE49-F238E27FC236}">
                <a16:creationId xmlns:a16="http://schemas.microsoft.com/office/drawing/2014/main" id="{DDCF0B7A-48F0-8745-BD94-21106DEEF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0253" y="3818684"/>
            <a:ext cx="1810181" cy="181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094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A3EB827-1BCD-4A42-AFA0-3D2883730E5E}"/>
              </a:ext>
            </a:extLst>
          </p:cNvPr>
          <p:cNvSpPr/>
          <p:nvPr/>
        </p:nvSpPr>
        <p:spPr>
          <a:xfrm>
            <a:off x="384946" y="844952"/>
            <a:ext cx="3889094" cy="54401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Klee Medium" panose="02020600000000000000" pitchFamily="18" charset="-128"/>
                <a:ea typeface="Klee Medium" panose="02020600000000000000" pitchFamily="18" charset="-128"/>
              </a:rPr>
              <a:t>DESIGN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E46740F-84C5-2747-AABE-177FF0F54B55}"/>
              </a:ext>
            </a:extLst>
          </p:cNvPr>
          <p:cNvSpPr/>
          <p:nvPr/>
        </p:nvSpPr>
        <p:spPr>
          <a:xfrm>
            <a:off x="4818049" y="844952"/>
            <a:ext cx="3889094" cy="54401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Klee Medium" panose="02020600000000000000" pitchFamily="18" charset="-128"/>
                <a:ea typeface="Klee Medium" panose="02020600000000000000" pitchFamily="18" charset="-128"/>
              </a:rPr>
              <a:t>DELIVERY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7733D3-0A01-9743-884F-21E7F85C8DF1}"/>
              </a:ext>
            </a:extLst>
          </p:cNvPr>
          <p:cNvSpPr txBox="1"/>
          <p:nvPr/>
        </p:nvSpPr>
        <p:spPr>
          <a:xfrm>
            <a:off x="640188" y="1545494"/>
            <a:ext cx="33786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92D050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Determine critical content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086A0A-F8CB-7A4C-A0D2-5ECDA7EC1B3C}"/>
              </a:ext>
            </a:extLst>
          </p:cNvPr>
          <p:cNvSpPr txBox="1"/>
          <p:nvPr/>
        </p:nvSpPr>
        <p:spPr>
          <a:xfrm>
            <a:off x="287784" y="2717689"/>
            <a:ext cx="42283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92D050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Identify evidence-based practices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1CC638-387B-9147-BD99-3728BBACD226}"/>
              </a:ext>
            </a:extLst>
          </p:cNvPr>
          <p:cNvSpPr txBox="1"/>
          <p:nvPr/>
        </p:nvSpPr>
        <p:spPr>
          <a:xfrm>
            <a:off x="215292" y="3889884"/>
            <a:ext cx="42283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92D050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Create the instructional platform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801A6E-24D9-1B44-8B7E-F91A650066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381" y="2053325"/>
            <a:ext cx="3810429" cy="312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718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75EB7B3-30DB-BB4A-9A19-13103788FB66}"/>
              </a:ext>
            </a:extLst>
          </p:cNvPr>
          <p:cNvSpPr/>
          <p:nvPr/>
        </p:nvSpPr>
        <p:spPr>
          <a:xfrm>
            <a:off x="1977111" y="186695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10DF94-92B8-764E-85FB-C27D2D005BED}"/>
              </a:ext>
            </a:extLst>
          </p:cNvPr>
          <p:cNvSpPr txBox="1"/>
          <p:nvPr/>
        </p:nvSpPr>
        <p:spPr>
          <a:xfrm>
            <a:off x="2253987" y="1310314"/>
            <a:ext cx="450315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INSTRUCTIONAL DELIVERY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8FE86A-FD53-344C-81E0-51357A908B78}"/>
              </a:ext>
            </a:extLst>
          </p:cNvPr>
          <p:cNvSpPr txBox="1"/>
          <p:nvPr/>
        </p:nvSpPr>
        <p:spPr>
          <a:xfrm>
            <a:off x="2253987" y="4173327"/>
            <a:ext cx="494718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INSTRUCTIONAL STRATEGIES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14185AB-ECAD-734E-9B06-FAF217A16564}"/>
              </a:ext>
            </a:extLst>
          </p:cNvPr>
          <p:cNvSpPr/>
          <p:nvPr/>
        </p:nvSpPr>
        <p:spPr>
          <a:xfrm>
            <a:off x="1141499" y="1873197"/>
            <a:ext cx="3081419" cy="84226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Explicit instruction</a:t>
            </a:r>
          </a:p>
        </p:txBody>
      </p:sp>
    </p:spTree>
    <p:extLst>
      <p:ext uri="{BB962C8B-B14F-4D97-AF65-F5344CB8AC3E}">
        <p14:creationId xmlns:p14="http://schemas.microsoft.com/office/powerpoint/2010/main" val="174277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3676A1-6D23-F448-BA42-0187E7CBCC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5634" y="122547"/>
            <a:ext cx="4478213" cy="595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103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507FBF-8013-0542-B9C5-567838E07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Explicit Instruction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81D534C-6F67-C440-981F-67F116E10123}"/>
              </a:ext>
            </a:extLst>
          </p:cNvPr>
          <p:cNvGrpSpPr/>
          <p:nvPr/>
        </p:nvGrpSpPr>
        <p:grpSpPr>
          <a:xfrm>
            <a:off x="1851802" y="1806194"/>
            <a:ext cx="5440395" cy="3287737"/>
            <a:chOff x="3433857" y="2009394"/>
            <a:chExt cx="5440395" cy="328773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1A0D1EF-4968-F94E-9C21-1D65C9586C2E}"/>
                </a:ext>
              </a:extLst>
            </p:cNvPr>
            <p:cNvSpPr/>
            <p:nvPr/>
          </p:nvSpPr>
          <p:spPr>
            <a:xfrm>
              <a:off x="3525012" y="2009394"/>
              <a:ext cx="2674620" cy="1837944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CC6F79D-FD61-EE48-8C83-CFF31B059136}"/>
                </a:ext>
              </a:extLst>
            </p:cNvPr>
            <p:cNvSpPr/>
            <p:nvPr/>
          </p:nvSpPr>
          <p:spPr>
            <a:xfrm>
              <a:off x="6199632" y="2009394"/>
              <a:ext cx="2674620" cy="1837944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C854960-0F0F-084E-93C9-5B67B69915C4}"/>
                </a:ext>
              </a:extLst>
            </p:cNvPr>
            <p:cNvSpPr/>
            <p:nvPr/>
          </p:nvSpPr>
          <p:spPr>
            <a:xfrm>
              <a:off x="3525012" y="3451505"/>
              <a:ext cx="5349240" cy="1822543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7B36D49-D855-DC4C-BA7B-79AA6DFD083E}"/>
                </a:ext>
              </a:extLst>
            </p:cNvPr>
            <p:cNvSpPr txBox="1"/>
            <p:nvPr/>
          </p:nvSpPr>
          <p:spPr>
            <a:xfrm>
              <a:off x="3981311" y="2030290"/>
              <a:ext cx="1762021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MODELING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23E6E68-A87F-C74D-80D9-F1DAF2EEE305}"/>
                </a:ext>
              </a:extLst>
            </p:cNvPr>
            <p:cNvSpPr txBox="1"/>
            <p:nvPr/>
          </p:nvSpPr>
          <p:spPr>
            <a:xfrm>
              <a:off x="6722456" y="2040589"/>
              <a:ext cx="1628972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PRACTICE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2B7463C-9614-1C4C-8CC6-1AB8CFA3F056}"/>
                </a:ext>
              </a:extLst>
            </p:cNvPr>
            <p:cNvSpPr txBox="1"/>
            <p:nvPr/>
          </p:nvSpPr>
          <p:spPr>
            <a:xfrm>
              <a:off x="5347475" y="3482700"/>
              <a:ext cx="1704313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SUPPORTS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568037A-27D1-B44B-8452-92ED1EF5EE11}"/>
                </a:ext>
              </a:extLst>
            </p:cNvPr>
            <p:cNvSpPr txBox="1"/>
            <p:nvPr/>
          </p:nvSpPr>
          <p:spPr>
            <a:xfrm>
              <a:off x="3433857" y="2437462"/>
              <a:ext cx="285847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Step-by-step explanation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Planned examples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FB06694-76DB-5C41-85E7-B64E73C2403F}"/>
                </a:ext>
              </a:extLst>
            </p:cNvPr>
            <p:cNvSpPr txBox="1"/>
            <p:nvPr/>
          </p:nvSpPr>
          <p:spPr>
            <a:xfrm>
              <a:off x="6299240" y="2444029"/>
              <a:ext cx="247696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Guided practice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Independent practice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624778D-46C3-E04E-8D23-E847CEAD0EED}"/>
                </a:ext>
              </a:extLst>
            </p:cNvPr>
            <p:cNvSpPr txBox="1"/>
            <p:nvPr/>
          </p:nvSpPr>
          <p:spPr>
            <a:xfrm>
              <a:off x="3631462" y="3819803"/>
              <a:ext cx="5136342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Ask high-level and low-level questions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Eliciting frequent responses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Providing affirmative and corrective feedback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57782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D22FF928-09B0-CC46-90CD-2F96476C496A}"/>
              </a:ext>
            </a:extLst>
          </p:cNvPr>
          <p:cNvGrpSpPr/>
          <p:nvPr/>
        </p:nvGrpSpPr>
        <p:grpSpPr>
          <a:xfrm>
            <a:off x="1798572" y="217284"/>
            <a:ext cx="5440395" cy="3287737"/>
            <a:chOff x="3433857" y="2009394"/>
            <a:chExt cx="5440395" cy="3287737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D977A59-5664-5745-875C-5B1A564FDAD7}"/>
                </a:ext>
              </a:extLst>
            </p:cNvPr>
            <p:cNvSpPr/>
            <p:nvPr/>
          </p:nvSpPr>
          <p:spPr>
            <a:xfrm>
              <a:off x="3525012" y="2009394"/>
              <a:ext cx="2674620" cy="1837944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0F107DB-6FC4-A149-A35F-74044BD5B6F0}"/>
                </a:ext>
              </a:extLst>
            </p:cNvPr>
            <p:cNvSpPr/>
            <p:nvPr/>
          </p:nvSpPr>
          <p:spPr>
            <a:xfrm>
              <a:off x="6199632" y="2009394"/>
              <a:ext cx="2674620" cy="1837944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96EFA9E-5BB1-C54F-817C-7E368670E1FA}"/>
                </a:ext>
              </a:extLst>
            </p:cNvPr>
            <p:cNvSpPr/>
            <p:nvPr/>
          </p:nvSpPr>
          <p:spPr>
            <a:xfrm>
              <a:off x="3525012" y="3451505"/>
              <a:ext cx="5349240" cy="1822543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ED9B53F-0B58-9B43-8E25-BE413C3E5857}"/>
                </a:ext>
              </a:extLst>
            </p:cNvPr>
            <p:cNvSpPr txBox="1"/>
            <p:nvPr/>
          </p:nvSpPr>
          <p:spPr>
            <a:xfrm>
              <a:off x="3981311" y="2030290"/>
              <a:ext cx="1762021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MODELING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3085362-E0F6-DB49-A026-2AB1082AF46E}"/>
                </a:ext>
              </a:extLst>
            </p:cNvPr>
            <p:cNvSpPr txBox="1"/>
            <p:nvPr/>
          </p:nvSpPr>
          <p:spPr>
            <a:xfrm>
              <a:off x="6722456" y="2040589"/>
              <a:ext cx="1628972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PRACTICE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43456E7-91BE-A04F-9ACC-EB56BC19380E}"/>
                </a:ext>
              </a:extLst>
            </p:cNvPr>
            <p:cNvSpPr txBox="1"/>
            <p:nvPr/>
          </p:nvSpPr>
          <p:spPr>
            <a:xfrm>
              <a:off x="5347475" y="3482700"/>
              <a:ext cx="1704313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SUPPORTS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3972AA8-76C1-9B42-8158-8BBAC28A751B}"/>
                </a:ext>
              </a:extLst>
            </p:cNvPr>
            <p:cNvSpPr txBox="1"/>
            <p:nvPr/>
          </p:nvSpPr>
          <p:spPr>
            <a:xfrm>
              <a:off x="3433857" y="2437462"/>
              <a:ext cx="285847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Step-by-step explanation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Planned examples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77589DA-F3A6-F947-84F2-BCADC2701619}"/>
                </a:ext>
              </a:extLst>
            </p:cNvPr>
            <p:cNvSpPr txBox="1"/>
            <p:nvPr/>
          </p:nvSpPr>
          <p:spPr>
            <a:xfrm>
              <a:off x="6299240" y="2444029"/>
              <a:ext cx="247696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Guided practice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Independent practice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9F7C8DA-DF66-F14C-93CF-74C658924371}"/>
                </a:ext>
              </a:extLst>
            </p:cNvPr>
            <p:cNvSpPr txBox="1"/>
            <p:nvPr/>
          </p:nvSpPr>
          <p:spPr>
            <a:xfrm>
              <a:off x="3631462" y="3819803"/>
              <a:ext cx="5136342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Ask high-level and low-level questions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Eliciting frequent responses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Providing affirmative and corrective feedback</a:t>
              </a:r>
            </a:p>
          </p:txBody>
        </p:sp>
      </p:grp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D838FB89-BC88-E349-A96C-C12B60C5E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185" y="4085844"/>
            <a:ext cx="3959585" cy="2852928"/>
          </a:xfrm>
        </p:spPr>
        <p:txBody>
          <a:bodyPr>
            <a:normAutofit/>
          </a:bodyPr>
          <a:lstStyle/>
          <a:p>
            <a:r>
              <a:rPr lang="en-US" b="1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Modeling</a:t>
            </a:r>
            <a:r>
              <a:rPr lang="en-US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 is a dialogue between the teacher and students.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76F6F85-826C-CA45-94E7-F81D84FA74B1}"/>
              </a:ext>
            </a:extLst>
          </p:cNvPr>
          <p:cNvSpPr/>
          <p:nvPr/>
        </p:nvSpPr>
        <p:spPr>
          <a:xfrm>
            <a:off x="1895568" y="273859"/>
            <a:ext cx="2675686" cy="1294823"/>
          </a:xfrm>
          <a:prstGeom prst="roundRect">
            <a:avLst/>
          </a:prstGeom>
          <a:noFill/>
          <a:ln w="76200">
            <a:solidFill>
              <a:srgbClr val="F1CA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FOT-Klee Pro M" panose="02020600000000000000" pitchFamily="18" charset="-128"/>
              <a:ea typeface="FOT-Klee Pro M" panose="02020600000000000000" pitchFamily="18" charset="-128"/>
            </a:endParaRPr>
          </a:p>
        </p:txBody>
      </p:sp>
      <p:sp>
        <p:nvSpPr>
          <p:cNvPr id="29" name="Content Placeholder 1">
            <a:extLst>
              <a:ext uri="{FF2B5EF4-FFF2-40B4-BE49-F238E27FC236}">
                <a16:creationId xmlns:a16="http://schemas.microsoft.com/office/drawing/2014/main" id="{C555166B-AD0C-3140-9854-4D6BB40F04D5}"/>
              </a:ext>
            </a:extLst>
          </p:cNvPr>
          <p:cNvSpPr txBox="1">
            <a:spLocks/>
          </p:cNvSpPr>
          <p:nvPr/>
        </p:nvSpPr>
        <p:spPr>
          <a:xfrm>
            <a:off x="5217923" y="4005072"/>
            <a:ext cx="4083260" cy="2852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344488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5715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798513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10287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In </a:t>
            </a:r>
            <a:r>
              <a:rPr lang="en-US" b="1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Modeling</a:t>
            </a:r>
            <a:r>
              <a:rPr lang="en-US" b="1" i="1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, </a:t>
            </a:r>
            <a:r>
              <a:rPr lang="en-US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a teacher introduces or reviews mathematical content.</a:t>
            </a:r>
          </a:p>
        </p:txBody>
      </p:sp>
    </p:spTree>
    <p:extLst>
      <p:ext uri="{BB962C8B-B14F-4D97-AF65-F5344CB8AC3E}">
        <p14:creationId xmlns:p14="http://schemas.microsoft.com/office/powerpoint/2010/main" val="3541206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D45D0B9-4699-2A44-A17A-31BB988F1418}"/>
              </a:ext>
            </a:extLst>
          </p:cNvPr>
          <p:cNvSpPr/>
          <p:nvPr/>
        </p:nvSpPr>
        <p:spPr>
          <a:xfrm>
            <a:off x="1008488" y="2002417"/>
            <a:ext cx="2951544" cy="199084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Klee Medium" panose="02020600000000000000" pitchFamily="18" charset="-128"/>
                <a:ea typeface="Klee Medium" panose="02020600000000000000" pitchFamily="18" charset="-128"/>
              </a:rPr>
              <a:t>For students experiencing math difficulty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B310FDA-2150-E143-A720-8298F3651821}"/>
              </a:ext>
            </a:extLst>
          </p:cNvPr>
          <p:cNvSpPr/>
          <p:nvPr/>
        </p:nvSpPr>
        <p:spPr>
          <a:xfrm>
            <a:off x="2484260" y="254644"/>
            <a:ext cx="4175480" cy="163203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Klee Medium" panose="02020600000000000000" pitchFamily="18" charset="-128"/>
                <a:ea typeface="Klee Medium" panose="02020600000000000000" pitchFamily="18" charset="-128"/>
              </a:rPr>
              <a:t>MATH INTERVENTION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ACCF105-5E0D-BC4D-BCDB-9E96DB49DEA2}"/>
              </a:ext>
            </a:extLst>
          </p:cNvPr>
          <p:cNvSpPr/>
          <p:nvPr/>
        </p:nvSpPr>
        <p:spPr>
          <a:xfrm>
            <a:off x="119716" y="3611301"/>
            <a:ext cx="2364544" cy="1863524"/>
          </a:xfrm>
          <a:prstGeom prst="ellipse">
            <a:avLst/>
          </a:prstGeom>
          <a:solidFill>
            <a:srgbClr val="00B0F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Klee Medium" panose="02020600000000000000" pitchFamily="18" charset="-128"/>
                <a:ea typeface="Klee Medium" panose="02020600000000000000" pitchFamily="18" charset="-128"/>
              </a:rPr>
              <a:t>With a school-identified disability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E165A5C-2387-4F41-AABE-1D932F34687F}"/>
              </a:ext>
            </a:extLst>
          </p:cNvPr>
          <p:cNvSpPr/>
          <p:nvPr/>
        </p:nvSpPr>
        <p:spPr>
          <a:xfrm>
            <a:off x="2031470" y="3727044"/>
            <a:ext cx="2368296" cy="1944549"/>
          </a:xfrm>
          <a:prstGeom prst="ellipse">
            <a:avLst/>
          </a:prstGeom>
          <a:solidFill>
            <a:srgbClr val="00B0F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Klee Medium" panose="02020600000000000000" pitchFamily="18" charset="-128"/>
                <a:ea typeface="Klee Medium" panose="02020600000000000000" pitchFamily="18" charset="-128"/>
              </a:rPr>
              <a:t>Persistent math difficulty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AAAB254-9A17-B64B-9C51-2400AD8650E1}"/>
              </a:ext>
            </a:extLst>
          </p:cNvPr>
          <p:cNvSpPr/>
          <p:nvPr/>
        </p:nvSpPr>
        <p:spPr>
          <a:xfrm>
            <a:off x="5590573" y="2002417"/>
            <a:ext cx="3183038" cy="555581"/>
          </a:xfrm>
          <a:prstGeom prst="roundRect">
            <a:avLst/>
          </a:prstGeom>
          <a:solidFill>
            <a:srgbClr val="009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Klee Medium" panose="02020600000000000000" pitchFamily="18" charset="-128"/>
                <a:ea typeface="Klee Medium" panose="02020600000000000000" pitchFamily="18" charset="-128"/>
              </a:rPr>
              <a:t>Tier 2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B58187E-45CC-8A41-85DB-EED2E76A5C39}"/>
              </a:ext>
            </a:extLst>
          </p:cNvPr>
          <p:cNvSpPr/>
          <p:nvPr/>
        </p:nvSpPr>
        <p:spPr>
          <a:xfrm>
            <a:off x="5835571" y="2676594"/>
            <a:ext cx="3183038" cy="555581"/>
          </a:xfrm>
          <a:prstGeom prst="roundRect">
            <a:avLst/>
          </a:prstGeom>
          <a:solidFill>
            <a:srgbClr val="009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Klee Medium" panose="02020600000000000000" pitchFamily="18" charset="-128"/>
                <a:ea typeface="Klee Medium" panose="02020600000000000000" pitchFamily="18" charset="-128"/>
              </a:rPr>
              <a:t>Tier 3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BA2A51D-D218-2644-9E27-43ED891E4D7C}"/>
              </a:ext>
            </a:extLst>
          </p:cNvPr>
          <p:cNvSpPr/>
          <p:nvPr/>
        </p:nvSpPr>
        <p:spPr>
          <a:xfrm>
            <a:off x="5590573" y="3350771"/>
            <a:ext cx="3183038" cy="555581"/>
          </a:xfrm>
          <a:prstGeom prst="roundRect">
            <a:avLst/>
          </a:prstGeom>
          <a:solidFill>
            <a:srgbClr val="009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Klee Medium" panose="02020600000000000000" pitchFamily="18" charset="-128"/>
                <a:ea typeface="Klee Medium" panose="02020600000000000000" pitchFamily="18" charset="-128"/>
              </a:rPr>
              <a:t>Secondary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663DAE1-922F-0A42-8058-526570438A8A}"/>
              </a:ext>
            </a:extLst>
          </p:cNvPr>
          <p:cNvSpPr/>
          <p:nvPr/>
        </p:nvSpPr>
        <p:spPr>
          <a:xfrm>
            <a:off x="5835571" y="3993262"/>
            <a:ext cx="3183038" cy="555581"/>
          </a:xfrm>
          <a:prstGeom prst="roundRect">
            <a:avLst/>
          </a:prstGeom>
          <a:solidFill>
            <a:srgbClr val="009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Klee Medium" panose="02020600000000000000" pitchFamily="18" charset="-128"/>
                <a:ea typeface="Klee Medium" panose="02020600000000000000" pitchFamily="18" charset="-128"/>
              </a:rPr>
              <a:t>Targeted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05569E8-DF96-504E-89F8-A1DE5BA60CCA}"/>
              </a:ext>
            </a:extLst>
          </p:cNvPr>
          <p:cNvSpPr/>
          <p:nvPr/>
        </p:nvSpPr>
        <p:spPr>
          <a:xfrm>
            <a:off x="5590573" y="4667439"/>
            <a:ext cx="3183038" cy="555581"/>
          </a:xfrm>
          <a:prstGeom prst="roundRect">
            <a:avLst/>
          </a:prstGeom>
          <a:solidFill>
            <a:srgbClr val="009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Klee Medium" panose="02020600000000000000" pitchFamily="18" charset="-128"/>
                <a:ea typeface="Klee Medium" panose="02020600000000000000" pitchFamily="18" charset="-128"/>
              </a:rPr>
              <a:t>Intensive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0DBC904-8E98-1243-8ADC-F07EC5D0FBA8}"/>
              </a:ext>
            </a:extLst>
          </p:cNvPr>
          <p:cNvSpPr/>
          <p:nvPr/>
        </p:nvSpPr>
        <p:spPr>
          <a:xfrm>
            <a:off x="5835571" y="5341616"/>
            <a:ext cx="3183038" cy="555581"/>
          </a:xfrm>
          <a:prstGeom prst="roundRect">
            <a:avLst/>
          </a:prstGeom>
          <a:solidFill>
            <a:srgbClr val="009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Klee Medium" panose="02020600000000000000" pitchFamily="18" charset="-128"/>
                <a:ea typeface="Klee Medium" panose="02020600000000000000" pitchFamily="18" charset="-128"/>
              </a:rPr>
              <a:t>Special Education</a:t>
            </a:r>
          </a:p>
        </p:txBody>
      </p:sp>
    </p:spTree>
    <p:extLst>
      <p:ext uri="{BB962C8B-B14F-4D97-AF65-F5344CB8AC3E}">
        <p14:creationId xmlns:p14="http://schemas.microsoft.com/office/powerpoint/2010/main" val="48985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6196845-2AC8-A440-A6BE-A1C3CAB9D50C}"/>
              </a:ext>
            </a:extLst>
          </p:cNvPr>
          <p:cNvGrpSpPr/>
          <p:nvPr/>
        </p:nvGrpSpPr>
        <p:grpSpPr>
          <a:xfrm>
            <a:off x="1798572" y="217284"/>
            <a:ext cx="5440395" cy="3287737"/>
            <a:chOff x="3433857" y="2009394"/>
            <a:chExt cx="5440395" cy="328773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CD9BC3-4B5F-CA42-ACF4-4A1D73193A30}"/>
                </a:ext>
              </a:extLst>
            </p:cNvPr>
            <p:cNvSpPr/>
            <p:nvPr/>
          </p:nvSpPr>
          <p:spPr>
            <a:xfrm>
              <a:off x="3525012" y="2009394"/>
              <a:ext cx="2674620" cy="1837944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C7BE341-7A8F-B641-91FA-E60068AAEC3B}"/>
                </a:ext>
              </a:extLst>
            </p:cNvPr>
            <p:cNvSpPr/>
            <p:nvPr/>
          </p:nvSpPr>
          <p:spPr>
            <a:xfrm>
              <a:off x="6199632" y="2009394"/>
              <a:ext cx="2674620" cy="1837944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A12F239-368E-C644-99D6-4800665B4552}"/>
                </a:ext>
              </a:extLst>
            </p:cNvPr>
            <p:cNvSpPr/>
            <p:nvPr/>
          </p:nvSpPr>
          <p:spPr>
            <a:xfrm>
              <a:off x="3525012" y="3451505"/>
              <a:ext cx="5349240" cy="1822543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A7DBB1D-756E-DE4C-BAA1-B4A2080CA6D6}"/>
                </a:ext>
              </a:extLst>
            </p:cNvPr>
            <p:cNvSpPr txBox="1"/>
            <p:nvPr/>
          </p:nvSpPr>
          <p:spPr>
            <a:xfrm>
              <a:off x="3981311" y="2030290"/>
              <a:ext cx="1762021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MODELING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2E6E35A-3473-FB4E-BA53-EBA3B4F55F71}"/>
                </a:ext>
              </a:extLst>
            </p:cNvPr>
            <p:cNvSpPr txBox="1"/>
            <p:nvPr/>
          </p:nvSpPr>
          <p:spPr>
            <a:xfrm>
              <a:off x="6722456" y="2040589"/>
              <a:ext cx="1628972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PRACTICE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382C45C-F804-234D-9404-F2D3EF24BD70}"/>
                </a:ext>
              </a:extLst>
            </p:cNvPr>
            <p:cNvSpPr txBox="1"/>
            <p:nvPr/>
          </p:nvSpPr>
          <p:spPr>
            <a:xfrm>
              <a:off x="5347475" y="3482700"/>
              <a:ext cx="1704313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SUPPORTS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55B836C-1556-704E-B757-3E43037982A6}"/>
                </a:ext>
              </a:extLst>
            </p:cNvPr>
            <p:cNvSpPr txBox="1"/>
            <p:nvPr/>
          </p:nvSpPr>
          <p:spPr>
            <a:xfrm>
              <a:off x="3433857" y="2437462"/>
              <a:ext cx="285847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Step-by-step explanation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Planned examples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74727C9-4E40-CE4C-BA32-5820A5D27C72}"/>
                </a:ext>
              </a:extLst>
            </p:cNvPr>
            <p:cNvSpPr txBox="1"/>
            <p:nvPr/>
          </p:nvSpPr>
          <p:spPr>
            <a:xfrm>
              <a:off x="6299240" y="2444029"/>
              <a:ext cx="247696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Guided practice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Independent practice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2296EE5-CBF8-654D-AEB7-85D2F43C5EE1}"/>
                </a:ext>
              </a:extLst>
            </p:cNvPr>
            <p:cNvSpPr txBox="1"/>
            <p:nvPr/>
          </p:nvSpPr>
          <p:spPr>
            <a:xfrm>
              <a:off x="3631462" y="3819803"/>
              <a:ext cx="5136342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Ask high-level and low-level questions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Eliciting frequent responses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Providing affirmative and corrective feedback</a:t>
              </a:r>
            </a:p>
          </p:txBody>
        </p:sp>
      </p:grp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D838FB89-BC88-E349-A96C-C12B60C5E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185" y="4085844"/>
            <a:ext cx="7949815" cy="2852928"/>
          </a:xfrm>
        </p:spPr>
        <p:txBody>
          <a:bodyPr>
            <a:normAutofit/>
          </a:bodyPr>
          <a:lstStyle/>
          <a:p>
            <a:r>
              <a:rPr lang="en-US" b="1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Modeling</a:t>
            </a:r>
            <a:r>
              <a:rPr lang="en-US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 includes a step-by-step explanation of how to do a mathematical problem.</a:t>
            </a:r>
          </a:p>
          <a:p>
            <a:endParaRPr lang="en-US" dirty="0">
              <a:latin typeface="FOT-Klee Pro M" panose="02020600000000000000" pitchFamily="18" charset="-128"/>
              <a:ea typeface="FOT-Klee Pro M" panose="02020600000000000000" pitchFamily="18" charset="-128"/>
            </a:endParaRPr>
          </a:p>
          <a:p>
            <a:r>
              <a:rPr lang="en-US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A teacher may do 1 modeled problem or several.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76F6F85-826C-CA45-94E7-F81D84FA74B1}"/>
              </a:ext>
            </a:extLst>
          </p:cNvPr>
          <p:cNvSpPr/>
          <p:nvPr/>
        </p:nvSpPr>
        <p:spPr>
          <a:xfrm>
            <a:off x="1881754" y="653678"/>
            <a:ext cx="2675686" cy="391382"/>
          </a:xfrm>
          <a:prstGeom prst="roundRect">
            <a:avLst/>
          </a:prstGeom>
          <a:noFill/>
          <a:ln w="76200">
            <a:solidFill>
              <a:srgbClr val="F1CA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FOT-Klee Pro M" panose="02020600000000000000" pitchFamily="18" charset="-128"/>
              <a:ea typeface="FOT-Klee Pro M" panose="020206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76216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0870AD-8C2B-A445-A33A-F789BEFF16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57" y="296785"/>
            <a:ext cx="2109354" cy="1406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F2E658-5A00-BE4B-A471-DB81EF80B806}"/>
              </a:ext>
            </a:extLst>
          </p:cNvPr>
          <p:cNvSpPr txBox="1"/>
          <p:nvPr/>
        </p:nvSpPr>
        <p:spPr>
          <a:xfrm>
            <a:off x="2006585" y="964357"/>
            <a:ext cx="34736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“Today, we are learning about division. This is important because sometimes you have to share objects or things with your friends.”</a:t>
            </a:r>
          </a:p>
        </p:txBody>
      </p:sp>
    </p:spTree>
    <p:extLst>
      <p:ext uri="{BB962C8B-B14F-4D97-AF65-F5344CB8AC3E}">
        <p14:creationId xmlns:p14="http://schemas.microsoft.com/office/powerpoint/2010/main" val="143137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0870AD-8C2B-A445-A33A-F789BEFF16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57" y="296785"/>
            <a:ext cx="2109354" cy="1406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0C29A7-DF3A-364D-9E5D-4631DD3AF563}"/>
              </a:ext>
            </a:extLst>
          </p:cNvPr>
          <p:cNvSpPr txBox="1"/>
          <p:nvPr/>
        </p:nvSpPr>
        <p:spPr>
          <a:xfrm>
            <a:off x="7127763" y="12127"/>
            <a:ext cx="17551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26</a:t>
            </a:r>
          </a:p>
          <a:p>
            <a:pPr algn="r"/>
            <a:r>
              <a:rPr lang="en-US" sz="4000" u="sng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+   79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AC01FA-A611-8B40-AA57-FD74CFC31A5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5697" y="1455970"/>
            <a:ext cx="1769176" cy="14556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384E6A-9B18-4542-9AD0-30345EC60D6B}"/>
              </a:ext>
            </a:extLst>
          </p:cNvPr>
          <p:cNvSpPr txBox="1"/>
          <p:nvPr/>
        </p:nvSpPr>
        <p:spPr>
          <a:xfrm>
            <a:off x="2222184" y="2567713"/>
            <a:ext cx="28018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“To solve 26 plus 79, first decide about the operation. Should we add, subtract, multiply, or divide?”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158AE9-37D0-C342-9C5D-25B667C16A6F}"/>
              </a:ext>
            </a:extLst>
          </p:cNvPr>
          <p:cNvSpPr txBox="1"/>
          <p:nvPr/>
        </p:nvSpPr>
        <p:spPr>
          <a:xfrm>
            <a:off x="4404291" y="1814464"/>
            <a:ext cx="241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“26 plus 79.”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27F9A9-39A4-0942-839E-2654F6FFF77A}"/>
              </a:ext>
            </a:extLst>
          </p:cNvPr>
          <p:cNvSpPr txBox="1"/>
          <p:nvPr/>
        </p:nvSpPr>
        <p:spPr>
          <a:xfrm>
            <a:off x="2222184" y="1151471"/>
            <a:ext cx="2801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“Let’s solve this problem. What’s the problem?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66AB19-C6F5-3C40-95A4-E5457288728D}"/>
              </a:ext>
            </a:extLst>
          </p:cNvPr>
          <p:cNvSpPr txBox="1"/>
          <p:nvPr/>
        </p:nvSpPr>
        <p:spPr>
          <a:xfrm>
            <a:off x="4404291" y="4244292"/>
            <a:ext cx="241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“Add.”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705F9C-AB46-3C40-A718-42C782F6BADE}"/>
              </a:ext>
            </a:extLst>
          </p:cNvPr>
          <p:cNvSpPr txBox="1"/>
          <p:nvPr/>
        </p:nvSpPr>
        <p:spPr>
          <a:xfrm>
            <a:off x="2222184" y="4635459"/>
            <a:ext cx="2801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“How did you know we want to add?”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A7A598-4B9E-2443-8692-A358319EF849}"/>
              </a:ext>
            </a:extLst>
          </p:cNvPr>
          <p:cNvSpPr txBox="1"/>
          <p:nvPr/>
        </p:nvSpPr>
        <p:spPr>
          <a:xfrm>
            <a:off x="4291781" y="5736205"/>
            <a:ext cx="2663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“There’s a plus sign.”</a:t>
            </a:r>
          </a:p>
        </p:txBody>
      </p:sp>
    </p:spTree>
    <p:extLst>
      <p:ext uri="{BB962C8B-B14F-4D97-AF65-F5344CB8AC3E}">
        <p14:creationId xmlns:p14="http://schemas.microsoft.com/office/powerpoint/2010/main" val="105336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0870AD-8C2B-A445-A33A-F789BEFF16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57" y="296785"/>
            <a:ext cx="2109354" cy="1406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0C29A7-DF3A-364D-9E5D-4631DD3AF563}"/>
              </a:ext>
            </a:extLst>
          </p:cNvPr>
          <p:cNvSpPr txBox="1"/>
          <p:nvPr/>
        </p:nvSpPr>
        <p:spPr>
          <a:xfrm>
            <a:off x="7127763" y="12127"/>
            <a:ext cx="17551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26</a:t>
            </a:r>
          </a:p>
          <a:p>
            <a:pPr algn="r"/>
            <a:r>
              <a:rPr lang="en-US" sz="4000" u="sng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+   79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AC01FA-A611-8B40-AA57-FD74CFC31A5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5697" y="1455970"/>
            <a:ext cx="1769176" cy="14556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384E6A-9B18-4542-9AD0-30345EC60D6B}"/>
              </a:ext>
            </a:extLst>
          </p:cNvPr>
          <p:cNvSpPr txBox="1"/>
          <p:nvPr/>
        </p:nvSpPr>
        <p:spPr>
          <a:xfrm>
            <a:off x="2222184" y="2951630"/>
            <a:ext cx="28018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“With the partial sums strategy, we start adding in the greatest place value. What’s the greatest place value in this problem?”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158AE9-37D0-C342-9C5D-25B667C16A6F}"/>
              </a:ext>
            </a:extLst>
          </p:cNvPr>
          <p:cNvSpPr txBox="1"/>
          <p:nvPr/>
        </p:nvSpPr>
        <p:spPr>
          <a:xfrm>
            <a:off x="4404291" y="2486674"/>
            <a:ext cx="241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“Partial sums.”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27F9A9-39A4-0942-839E-2654F6FFF77A}"/>
              </a:ext>
            </a:extLst>
          </p:cNvPr>
          <p:cNvSpPr txBox="1"/>
          <p:nvPr/>
        </p:nvSpPr>
        <p:spPr>
          <a:xfrm>
            <a:off x="2222184" y="1151471"/>
            <a:ext cx="28018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“The plus sign tells us we want to add. To add, let’s use the partial sums strategy. What strategy?”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66AB19-C6F5-3C40-95A4-E5457288728D}"/>
              </a:ext>
            </a:extLst>
          </p:cNvPr>
          <p:cNvSpPr txBox="1"/>
          <p:nvPr/>
        </p:nvSpPr>
        <p:spPr>
          <a:xfrm>
            <a:off x="4404291" y="4616914"/>
            <a:ext cx="241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“The tens.”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705F9C-AB46-3C40-A718-42C782F6BADE}"/>
              </a:ext>
            </a:extLst>
          </p:cNvPr>
          <p:cNvSpPr txBox="1"/>
          <p:nvPr/>
        </p:nvSpPr>
        <p:spPr>
          <a:xfrm>
            <a:off x="2222184" y="5087253"/>
            <a:ext cx="2801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“So, let’s add the tens. What’s 20 plus 70?”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A7A598-4B9E-2443-8692-A358319EF849}"/>
              </a:ext>
            </a:extLst>
          </p:cNvPr>
          <p:cNvSpPr txBox="1"/>
          <p:nvPr/>
        </p:nvSpPr>
        <p:spPr>
          <a:xfrm>
            <a:off x="4291781" y="5736205"/>
            <a:ext cx="2663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“90.”</a:t>
            </a:r>
          </a:p>
        </p:txBody>
      </p:sp>
    </p:spTree>
    <p:extLst>
      <p:ext uri="{BB962C8B-B14F-4D97-AF65-F5344CB8AC3E}">
        <p14:creationId xmlns:p14="http://schemas.microsoft.com/office/powerpoint/2010/main" val="387397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0870AD-8C2B-A445-A33A-F789BEFF16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57" y="296785"/>
            <a:ext cx="2109354" cy="1406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0C29A7-DF3A-364D-9E5D-4631DD3AF563}"/>
              </a:ext>
            </a:extLst>
          </p:cNvPr>
          <p:cNvSpPr txBox="1"/>
          <p:nvPr/>
        </p:nvSpPr>
        <p:spPr>
          <a:xfrm>
            <a:off x="7127763" y="12127"/>
            <a:ext cx="17551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26</a:t>
            </a:r>
          </a:p>
          <a:p>
            <a:pPr algn="r"/>
            <a:r>
              <a:rPr lang="en-US" sz="4000" u="sng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+   79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AC01FA-A611-8B40-AA57-FD74CFC31A5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5697" y="1455970"/>
            <a:ext cx="1769176" cy="14556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384E6A-9B18-4542-9AD0-30345EC60D6B}"/>
              </a:ext>
            </a:extLst>
          </p:cNvPr>
          <p:cNvSpPr txBox="1"/>
          <p:nvPr/>
        </p:nvSpPr>
        <p:spPr>
          <a:xfrm>
            <a:off x="2222184" y="2951630"/>
            <a:ext cx="2801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“90 is the partial sum when you add the tens. What does 90 represent?”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158AE9-37D0-C342-9C5D-25B667C16A6F}"/>
              </a:ext>
            </a:extLst>
          </p:cNvPr>
          <p:cNvSpPr txBox="1"/>
          <p:nvPr/>
        </p:nvSpPr>
        <p:spPr>
          <a:xfrm>
            <a:off x="4404291" y="2486674"/>
            <a:ext cx="241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“90.”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27F9A9-39A4-0942-839E-2654F6FFF77A}"/>
              </a:ext>
            </a:extLst>
          </p:cNvPr>
          <p:cNvSpPr txBox="1"/>
          <p:nvPr/>
        </p:nvSpPr>
        <p:spPr>
          <a:xfrm>
            <a:off x="2222184" y="1151471"/>
            <a:ext cx="28018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“20 plus 70 equals 90. Let’s write 90 right here below the equal line. What will we write?”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66AB19-C6F5-3C40-95A4-E5457288728D}"/>
              </a:ext>
            </a:extLst>
          </p:cNvPr>
          <p:cNvSpPr txBox="1"/>
          <p:nvPr/>
        </p:nvSpPr>
        <p:spPr>
          <a:xfrm>
            <a:off x="4404291" y="4151959"/>
            <a:ext cx="241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“It’s the partial sum of adding 20 plus 70.”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705F9C-AB46-3C40-A718-42C782F6BADE}"/>
              </a:ext>
            </a:extLst>
          </p:cNvPr>
          <p:cNvSpPr txBox="1"/>
          <p:nvPr/>
        </p:nvSpPr>
        <p:spPr>
          <a:xfrm>
            <a:off x="2222184" y="4829467"/>
            <a:ext cx="2801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“Now, let’s add the ones. What should we add?”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A7A598-4B9E-2443-8692-A358319EF849}"/>
              </a:ext>
            </a:extLst>
          </p:cNvPr>
          <p:cNvSpPr txBox="1"/>
          <p:nvPr/>
        </p:nvSpPr>
        <p:spPr>
          <a:xfrm>
            <a:off x="4291781" y="5736205"/>
            <a:ext cx="2663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“6 plus 9.”</a:t>
            </a:r>
          </a:p>
        </p:txBody>
      </p:sp>
    </p:spTree>
    <p:extLst>
      <p:ext uri="{BB962C8B-B14F-4D97-AF65-F5344CB8AC3E}">
        <p14:creationId xmlns:p14="http://schemas.microsoft.com/office/powerpoint/2010/main" val="236922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0870AD-8C2B-A445-A33A-F789BEFF16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57" y="296785"/>
            <a:ext cx="2109354" cy="1406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0C29A7-DF3A-364D-9E5D-4631DD3AF563}"/>
              </a:ext>
            </a:extLst>
          </p:cNvPr>
          <p:cNvSpPr txBox="1"/>
          <p:nvPr/>
        </p:nvSpPr>
        <p:spPr>
          <a:xfrm>
            <a:off x="7127763" y="12127"/>
            <a:ext cx="17551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26</a:t>
            </a:r>
          </a:p>
          <a:p>
            <a:pPr algn="r"/>
            <a:r>
              <a:rPr lang="en-US" sz="4000" u="sng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+   79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AC01FA-A611-8B40-AA57-FD74CFC31A5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5697" y="1455970"/>
            <a:ext cx="1769176" cy="14556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384E6A-9B18-4542-9AD0-30345EC60D6B}"/>
              </a:ext>
            </a:extLst>
          </p:cNvPr>
          <p:cNvSpPr txBox="1"/>
          <p:nvPr/>
        </p:nvSpPr>
        <p:spPr>
          <a:xfrm>
            <a:off x="2222184" y="2198311"/>
            <a:ext cx="2801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“Let’s write 15 below the 90. Where do we write the 15?”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158AE9-37D0-C342-9C5D-25B667C16A6F}"/>
              </a:ext>
            </a:extLst>
          </p:cNvPr>
          <p:cNvSpPr txBox="1"/>
          <p:nvPr/>
        </p:nvSpPr>
        <p:spPr>
          <a:xfrm>
            <a:off x="4404291" y="1682218"/>
            <a:ext cx="241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“15.”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27F9A9-39A4-0942-839E-2654F6FFF77A}"/>
              </a:ext>
            </a:extLst>
          </p:cNvPr>
          <p:cNvSpPr txBox="1"/>
          <p:nvPr/>
        </p:nvSpPr>
        <p:spPr>
          <a:xfrm>
            <a:off x="2222184" y="1151471"/>
            <a:ext cx="2801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“6 plus 9 equals what?”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66AB19-C6F5-3C40-95A4-E5457288728D}"/>
              </a:ext>
            </a:extLst>
          </p:cNvPr>
          <p:cNvSpPr txBox="1"/>
          <p:nvPr/>
        </p:nvSpPr>
        <p:spPr>
          <a:xfrm>
            <a:off x="4537025" y="3281064"/>
            <a:ext cx="241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“Below the 90.”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705F9C-AB46-3C40-A718-42C782F6BADE}"/>
              </a:ext>
            </a:extLst>
          </p:cNvPr>
          <p:cNvSpPr txBox="1"/>
          <p:nvPr/>
        </p:nvSpPr>
        <p:spPr>
          <a:xfrm>
            <a:off x="2222184" y="3798602"/>
            <a:ext cx="28018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“15 is the partial sum when you add the ones. Now, let’s add the partial sums together. What will we add?”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A7A598-4B9E-2443-8692-A358319EF849}"/>
              </a:ext>
            </a:extLst>
          </p:cNvPr>
          <p:cNvSpPr txBox="1"/>
          <p:nvPr/>
        </p:nvSpPr>
        <p:spPr>
          <a:xfrm>
            <a:off x="4291781" y="5249242"/>
            <a:ext cx="2663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“90 plus 15.”</a:t>
            </a:r>
          </a:p>
        </p:txBody>
      </p:sp>
    </p:spTree>
    <p:extLst>
      <p:ext uri="{BB962C8B-B14F-4D97-AF65-F5344CB8AC3E}">
        <p14:creationId xmlns:p14="http://schemas.microsoft.com/office/powerpoint/2010/main" val="131916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0870AD-8C2B-A445-A33A-F789BEFF16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57" y="296785"/>
            <a:ext cx="2109354" cy="1406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0C29A7-DF3A-364D-9E5D-4631DD3AF563}"/>
              </a:ext>
            </a:extLst>
          </p:cNvPr>
          <p:cNvSpPr txBox="1"/>
          <p:nvPr/>
        </p:nvSpPr>
        <p:spPr>
          <a:xfrm>
            <a:off x="7127763" y="12127"/>
            <a:ext cx="17551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26</a:t>
            </a:r>
          </a:p>
          <a:p>
            <a:pPr algn="r"/>
            <a:r>
              <a:rPr lang="en-US" sz="4000" u="sng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+   79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AC01FA-A611-8B40-AA57-FD74CFC31A5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5697" y="1455970"/>
            <a:ext cx="1769176" cy="14556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384E6A-9B18-4542-9AD0-30345EC60D6B}"/>
              </a:ext>
            </a:extLst>
          </p:cNvPr>
          <p:cNvSpPr txBox="1"/>
          <p:nvPr/>
        </p:nvSpPr>
        <p:spPr>
          <a:xfrm>
            <a:off x="2222184" y="1967251"/>
            <a:ext cx="2801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“How did you add those numbers?”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158AE9-37D0-C342-9C5D-25B667C16A6F}"/>
              </a:ext>
            </a:extLst>
          </p:cNvPr>
          <p:cNvSpPr txBox="1"/>
          <p:nvPr/>
        </p:nvSpPr>
        <p:spPr>
          <a:xfrm>
            <a:off x="4404291" y="1682218"/>
            <a:ext cx="241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“105.”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27F9A9-39A4-0942-839E-2654F6FFF77A}"/>
              </a:ext>
            </a:extLst>
          </p:cNvPr>
          <p:cNvSpPr txBox="1"/>
          <p:nvPr/>
        </p:nvSpPr>
        <p:spPr>
          <a:xfrm>
            <a:off x="2222184" y="1151471"/>
            <a:ext cx="2801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“What’s 90 plus 15?”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66AB19-C6F5-3C40-95A4-E5457288728D}"/>
              </a:ext>
            </a:extLst>
          </p:cNvPr>
          <p:cNvSpPr txBox="1"/>
          <p:nvPr/>
        </p:nvSpPr>
        <p:spPr>
          <a:xfrm>
            <a:off x="4537025" y="2613582"/>
            <a:ext cx="241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“I added 90 plus 10 then added 5 more.”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705F9C-AB46-3C40-A718-42C782F6BADE}"/>
              </a:ext>
            </a:extLst>
          </p:cNvPr>
          <p:cNvSpPr txBox="1"/>
          <p:nvPr/>
        </p:nvSpPr>
        <p:spPr>
          <a:xfrm>
            <a:off x="2222184" y="3259913"/>
            <a:ext cx="28018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“So, when you add 26 plus 79, the sum is 105. Who can share how we solved this problem?”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A7A598-4B9E-2443-8692-A358319EF849}"/>
              </a:ext>
            </a:extLst>
          </p:cNvPr>
          <p:cNvSpPr txBox="1"/>
          <p:nvPr/>
        </p:nvSpPr>
        <p:spPr>
          <a:xfrm>
            <a:off x="4281669" y="4314286"/>
            <a:ext cx="26639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“We used the partial sums strategy. We added the tens then added the ones. Then we added the partial sums.”</a:t>
            </a:r>
          </a:p>
        </p:txBody>
      </p:sp>
    </p:spTree>
    <p:extLst>
      <p:ext uri="{BB962C8B-B14F-4D97-AF65-F5344CB8AC3E}">
        <p14:creationId xmlns:p14="http://schemas.microsoft.com/office/powerpoint/2010/main" val="374104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D838FB89-BC88-E349-A96C-C12B60C5E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643" y="3768344"/>
            <a:ext cx="4125356" cy="2852928"/>
          </a:xfrm>
        </p:spPr>
        <p:txBody>
          <a:bodyPr>
            <a:normAutofit/>
          </a:bodyPr>
          <a:lstStyle/>
          <a:p>
            <a:r>
              <a:rPr lang="en-US" b="1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Modeling</a:t>
            </a:r>
            <a:r>
              <a:rPr lang="en-US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 needs to include planned examples. These examples should be sequenced so easier skills lead to more difficult skills.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8B75F5-91C4-E549-B02B-182792CF1B9B}"/>
              </a:ext>
            </a:extLst>
          </p:cNvPr>
          <p:cNvSpPr/>
          <p:nvPr/>
        </p:nvSpPr>
        <p:spPr>
          <a:xfrm>
            <a:off x="4572000" y="376834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rPr>
              <a:t>Planned examples in </a:t>
            </a:r>
            <a:r>
              <a:rPr lang="en-US" sz="2400" b="1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rPr>
              <a:t>Modeling</a:t>
            </a:r>
            <a:r>
              <a:rPr lang="en-US" sz="2400" b="1" i="1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rPr>
              <a:t>may also include worked examples – both correct and incorrect worked examples.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97F4A6E-BCA6-AE4A-8048-3852817C5DC9}"/>
              </a:ext>
            </a:extLst>
          </p:cNvPr>
          <p:cNvGrpSpPr/>
          <p:nvPr/>
        </p:nvGrpSpPr>
        <p:grpSpPr>
          <a:xfrm>
            <a:off x="1798572" y="217284"/>
            <a:ext cx="5440395" cy="3287737"/>
            <a:chOff x="3433857" y="2009394"/>
            <a:chExt cx="5440395" cy="328773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3C5541B-E9E5-EE4A-98BF-566C80195874}"/>
                </a:ext>
              </a:extLst>
            </p:cNvPr>
            <p:cNvSpPr/>
            <p:nvPr/>
          </p:nvSpPr>
          <p:spPr>
            <a:xfrm>
              <a:off x="3525012" y="2009394"/>
              <a:ext cx="2674620" cy="1837944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4793BD5-A2AB-4C43-B6E4-2D8D708A2B69}"/>
                </a:ext>
              </a:extLst>
            </p:cNvPr>
            <p:cNvSpPr/>
            <p:nvPr/>
          </p:nvSpPr>
          <p:spPr>
            <a:xfrm>
              <a:off x="6199632" y="2009394"/>
              <a:ext cx="2674620" cy="1837944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FA7A701-50A8-F442-9C23-03878504216E}"/>
                </a:ext>
              </a:extLst>
            </p:cNvPr>
            <p:cNvSpPr/>
            <p:nvPr/>
          </p:nvSpPr>
          <p:spPr>
            <a:xfrm>
              <a:off x="3525012" y="3451505"/>
              <a:ext cx="5349240" cy="1822543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4C25115-27C2-9646-A8F8-AC5A9F8DCA8E}"/>
                </a:ext>
              </a:extLst>
            </p:cNvPr>
            <p:cNvSpPr txBox="1"/>
            <p:nvPr/>
          </p:nvSpPr>
          <p:spPr>
            <a:xfrm>
              <a:off x="3981311" y="2030290"/>
              <a:ext cx="1762021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MODELING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79B09A4-C490-6E4B-868E-3374E298662B}"/>
                </a:ext>
              </a:extLst>
            </p:cNvPr>
            <p:cNvSpPr txBox="1"/>
            <p:nvPr/>
          </p:nvSpPr>
          <p:spPr>
            <a:xfrm>
              <a:off x="6722456" y="2040589"/>
              <a:ext cx="1628972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PRACTICE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DEAAE82-0161-6C4B-AB53-77F0FFDC03CD}"/>
                </a:ext>
              </a:extLst>
            </p:cNvPr>
            <p:cNvSpPr txBox="1"/>
            <p:nvPr/>
          </p:nvSpPr>
          <p:spPr>
            <a:xfrm>
              <a:off x="5347475" y="3482700"/>
              <a:ext cx="1704313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SUPPORTS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E5942F6-8F9C-6847-BC6A-FD2428F3F6E9}"/>
                </a:ext>
              </a:extLst>
            </p:cNvPr>
            <p:cNvSpPr txBox="1"/>
            <p:nvPr/>
          </p:nvSpPr>
          <p:spPr>
            <a:xfrm>
              <a:off x="3433857" y="2437462"/>
              <a:ext cx="285847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Step-by-step explanation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Planned examples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FBC68F2-124C-4242-8A68-914B06FB4B39}"/>
                </a:ext>
              </a:extLst>
            </p:cNvPr>
            <p:cNvSpPr txBox="1"/>
            <p:nvPr/>
          </p:nvSpPr>
          <p:spPr>
            <a:xfrm>
              <a:off x="6299240" y="2444029"/>
              <a:ext cx="247696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Guided practice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Independent practice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728A01-E10E-914E-B1A9-352132DAA4F5}"/>
                </a:ext>
              </a:extLst>
            </p:cNvPr>
            <p:cNvSpPr txBox="1"/>
            <p:nvPr/>
          </p:nvSpPr>
          <p:spPr>
            <a:xfrm>
              <a:off x="3631462" y="3819803"/>
              <a:ext cx="5136342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Ask high-level and low-level questions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Eliciting frequent responses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Providing affirmative and corrective feedback</a:t>
              </a:r>
            </a:p>
          </p:txBody>
        </p:sp>
      </p:grp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1E6B339-42BB-8A4E-8D49-9D39B611A8CB}"/>
              </a:ext>
            </a:extLst>
          </p:cNvPr>
          <p:cNvSpPr/>
          <p:nvPr/>
        </p:nvSpPr>
        <p:spPr>
          <a:xfrm>
            <a:off x="1895568" y="1200381"/>
            <a:ext cx="2675686" cy="391382"/>
          </a:xfrm>
          <a:prstGeom prst="roundRect">
            <a:avLst/>
          </a:prstGeom>
          <a:noFill/>
          <a:ln w="76200">
            <a:solidFill>
              <a:srgbClr val="F1CA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FOT-Klee Pro M" panose="02020600000000000000" pitchFamily="18" charset="-128"/>
              <a:ea typeface="FOT-Klee Pro M" panose="020206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14923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97F4A6E-BCA6-AE4A-8048-3852817C5DC9}"/>
              </a:ext>
            </a:extLst>
          </p:cNvPr>
          <p:cNvGrpSpPr/>
          <p:nvPr/>
        </p:nvGrpSpPr>
        <p:grpSpPr>
          <a:xfrm>
            <a:off x="1798572" y="217284"/>
            <a:ext cx="5440395" cy="3287737"/>
            <a:chOff x="3433857" y="2009394"/>
            <a:chExt cx="5440395" cy="328773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3C5541B-E9E5-EE4A-98BF-566C80195874}"/>
                </a:ext>
              </a:extLst>
            </p:cNvPr>
            <p:cNvSpPr/>
            <p:nvPr/>
          </p:nvSpPr>
          <p:spPr>
            <a:xfrm>
              <a:off x="3525012" y="2009394"/>
              <a:ext cx="2674620" cy="1837944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4793BD5-A2AB-4C43-B6E4-2D8D708A2B69}"/>
                </a:ext>
              </a:extLst>
            </p:cNvPr>
            <p:cNvSpPr/>
            <p:nvPr/>
          </p:nvSpPr>
          <p:spPr>
            <a:xfrm>
              <a:off x="6199632" y="2009394"/>
              <a:ext cx="2674620" cy="1837944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FA7A701-50A8-F442-9C23-03878504216E}"/>
                </a:ext>
              </a:extLst>
            </p:cNvPr>
            <p:cNvSpPr/>
            <p:nvPr/>
          </p:nvSpPr>
          <p:spPr>
            <a:xfrm>
              <a:off x="3525012" y="3451505"/>
              <a:ext cx="5349240" cy="1822543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4C25115-27C2-9646-A8F8-AC5A9F8DCA8E}"/>
                </a:ext>
              </a:extLst>
            </p:cNvPr>
            <p:cNvSpPr txBox="1"/>
            <p:nvPr/>
          </p:nvSpPr>
          <p:spPr>
            <a:xfrm>
              <a:off x="3981311" y="2030290"/>
              <a:ext cx="1762021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MODELING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79B09A4-C490-6E4B-868E-3374E298662B}"/>
                </a:ext>
              </a:extLst>
            </p:cNvPr>
            <p:cNvSpPr txBox="1"/>
            <p:nvPr/>
          </p:nvSpPr>
          <p:spPr>
            <a:xfrm>
              <a:off x="6722456" y="2040589"/>
              <a:ext cx="1628972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PRACTICE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DEAAE82-0161-6C4B-AB53-77F0FFDC03CD}"/>
                </a:ext>
              </a:extLst>
            </p:cNvPr>
            <p:cNvSpPr txBox="1"/>
            <p:nvPr/>
          </p:nvSpPr>
          <p:spPr>
            <a:xfrm>
              <a:off x="5347475" y="3482700"/>
              <a:ext cx="1704313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SUPPORTS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E5942F6-8F9C-6847-BC6A-FD2428F3F6E9}"/>
                </a:ext>
              </a:extLst>
            </p:cNvPr>
            <p:cNvSpPr txBox="1"/>
            <p:nvPr/>
          </p:nvSpPr>
          <p:spPr>
            <a:xfrm>
              <a:off x="3433857" y="2437462"/>
              <a:ext cx="285847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Step-by-step explanation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Planned examples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FBC68F2-124C-4242-8A68-914B06FB4B39}"/>
                </a:ext>
              </a:extLst>
            </p:cNvPr>
            <p:cNvSpPr txBox="1"/>
            <p:nvPr/>
          </p:nvSpPr>
          <p:spPr>
            <a:xfrm>
              <a:off x="6299240" y="2444029"/>
              <a:ext cx="247696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Guided practice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Independent practice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728A01-E10E-914E-B1A9-352132DAA4F5}"/>
                </a:ext>
              </a:extLst>
            </p:cNvPr>
            <p:cNvSpPr txBox="1"/>
            <p:nvPr/>
          </p:nvSpPr>
          <p:spPr>
            <a:xfrm>
              <a:off x="3631462" y="3819803"/>
              <a:ext cx="5136342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Ask high-level and low-level questions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Eliciting frequent responses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Providing affirmative and corrective feedback</a:t>
              </a:r>
            </a:p>
          </p:txBody>
        </p:sp>
      </p:grp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1E6B339-42BB-8A4E-8D49-9D39B611A8CB}"/>
              </a:ext>
            </a:extLst>
          </p:cNvPr>
          <p:cNvSpPr/>
          <p:nvPr/>
        </p:nvSpPr>
        <p:spPr>
          <a:xfrm>
            <a:off x="1895568" y="248479"/>
            <a:ext cx="2675686" cy="1343284"/>
          </a:xfrm>
          <a:prstGeom prst="roundRect">
            <a:avLst/>
          </a:prstGeom>
          <a:noFill/>
          <a:ln w="76200">
            <a:solidFill>
              <a:srgbClr val="F1CA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FOT-Klee Pro M" panose="02020600000000000000" pitchFamily="18" charset="-128"/>
              <a:ea typeface="FOT-Klee Pro M" panose="02020600000000000000" pitchFamily="18" charset="-128"/>
            </a:endParaRPr>
          </a:p>
        </p:txBody>
      </p:sp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EB8F8A94-CC70-AE4A-B364-95BCA803494A}"/>
              </a:ext>
            </a:extLst>
          </p:cNvPr>
          <p:cNvSpPr txBox="1">
            <a:spLocks/>
          </p:cNvSpPr>
          <p:nvPr/>
        </p:nvSpPr>
        <p:spPr>
          <a:xfrm>
            <a:off x="2346026" y="3572651"/>
            <a:ext cx="6518574" cy="48395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344488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5715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798513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10287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lvl="1" indent="0">
              <a:buFont typeface="Arial" panose="020B0604020202020204" pitchFamily="34" charset="0"/>
              <a:buNone/>
            </a:pPr>
            <a:endParaRPr lang="en-US" sz="2800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Sometimes, people refer to the modeling as “I Do.” I (Sarah) think that misrepresents modeling. What do you think?</a:t>
            </a:r>
          </a:p>
          <a:p>
            <a:endParaRPr lang="en-US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pic>
        <p:nvPicPr>
          <p:cNvPr id="19" name="Graphic 18" descr="Laptop">
            <a:extLst>
              <a:ext uri="{FF2B5EF4-FFF2-40B4-BE49-F238E27FC236}">
                <a16:creationId xmlns:a16="http://schemas.microsoft.com/office/drawing/2014/main" id="{B6796171-CF64-3945-A5EE-C87CDF055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5845" y="4018958"/>
            <a:ext cx="1810181" cy="181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3446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D838FB89-BC88-E349-A96C-C12B60C5E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643" y="3768344"/>
            <a:ext cx="4125356" cy="2852928"/>
          </a:xfrm>
        </p:spPr>
        <p:txBody>
          <a:bodyPr>
            <a:normAutofit/>
          </a:bodyPr>
          <a:lstStyle/>
          <a:p>
            <a:r>
              <a:rPr lang="en-US" b="1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Practice</a:t>
            </a:r>
            <a:r>
              <a:rPr lang="en-US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 continues as a dialogue between the teacher and students.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8B75F5-91C4-E549-B02B-182792CF1B9B}"/>
              </a:ext>
            </a:extLst>
          </p:cNvPr>
          <p:cNvSpPr/>
          <p:nvPr/>
        </p:nvSpPr>
        <p:spPr>
          <a:xfrm>
            <a:off x="4572000" y="3768344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rPr>
              <a:t>During </a:t>
            </a:r>
            <a:r>
              <a:rPr lang="en-US" sz="2400" b="1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rPr>
              <a:t>Practice</a:t>
            </a:r>
            <a:r>
              <a:rPr lang="en-US" sz="2400" b="1" i="1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rPr>
              <a:t>, </a:t>
            </a:r>
            <a:r>
              <a:rPr lang="en-US" sz="2400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rPr>
              <a:t>students have multiple opportunities to practice problems with varying levels of teacher support.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443AC45-6F26-7C45-8FC4-9782F48FC275}"/>
              </a:ext>
            </a:extLst>
          </p:cNvPr>
          <p:cNvGrpSpPr/>
          <p:nvPr/>
        </p:nvGrpSpPr>
        <p:grpSpPr>
          <a:xfrm>
            <a:off x="1798572" y="217284"/>
            <a:ext cx="5440395" cy="3287737"/>
            <a:chOff x="3433857" y="2009394"/>
            <a:chExt cx="5440395" cy="328773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3037650-AAE5-024E-B8D4-0ACE415D2D62}"/>
                </a:ext>
              </a:extLst>
            </p:cNvPr>
            <p:cNvSpPr/>
            <p:nvPr/>
          </p:nvSpPr>
          <p:spPr>
            <a:xfrm>
              <a:off x="3525012" y="2009394"/>
              <a:ext cx="2674620" cy="1837944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BA8581E-7EAC-3646-A0CA-E12CFFA9B3FD}"/>
                </a:ext>
              </a:extLst>
            </p:cNvPr>
            <p:cNvSpPr/>
            <p:nvPr/>
          </p:nvSpPr>
          <p:spPr>
            <a:xfrm>
              <a:off x="6199632" y="2009394"/>
              <a:ext cx="2674620" cy="1837944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12EB304-CBFC-5C4F-A1D2-B5C5693A52AA}"/>
                </a:ext>
              </a:extLst>
            </p:cNvPr>
            <p:cNvSpPr/>
            <p:nvPr/>
          </p:nvSpPr>
          <p:spPr>
            <a:xfrm>
              <a:off x="3525012" y="3451505"/>
              <a:ext cx="5349240" cy="1822543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7D0BA7A-0D2A-D045-B86B-1D38A78B492E}"/>
                </a:ext>
              </a:extLst>
            </p:cNvPr>
            <p:cNvSpPr txBox="1"/>
            <p:nvPr/>
          </p:nvSpPr>
          <p:spPr>
            <a:xfrm>
              <a:off x="3981311" y="2030290"/>
              <a:ext cx="1762021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MODELING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667EDC4-1A56-3049-A26E-F27B20B23F3D}"/>
                </a:ext>
              </a:extLst>
            </p:cNvPr>
            <p:cNvSpPr txBox="1"/>
            <p:nvPr/>
          </p:nvSpPr>
          <p:spPr>
            <a:xfrm>
              <a:off x="6722456" y="2040589"/>
              <a:ext cx="1628972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PRACTICE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9D6F3D9-49B4-2743-BF51-A1F325E354AD}"/>
                </a:ext>
              </a:extLst>
            </p:cNvPr>
            <p:cNvSpPr txBox="1"/>
            <p:nvPr/>
          </p:nvSpPr>
          <p:spPr>
            <a:xfrm>
              <a:off x="5347475" y="3482700"/>
              <a:ext cx="1704313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SUPPORTS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0D19A7F-7FAE-D647-BEF2-7FDC775B26FC}"/>
                </a:ext>
              </a:extLst>
            </p:cNvPr>
            <p:cNvSpPr txBox="1"/>
            <p:nvPr/>
          </p:nvSpPr>
          <p:spPr>
            <a:xfrm>
              <a:off x="3433857" y="2437462"/>
              <a:ext cx="285847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Step-by-step explanation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Planned examples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2533F85-743C-1A44-8171-10C92967BDB7}"/>
                </a:ext>
              </a:extLst>
            </p:cNvPr>
            <p:cNvSpPr txBox="1"/>
            <p:nvPr/>
          </p:nvSpPr>
          <p:spPr>
            <a:xfrm>
              <a:off x="6299240" y="2444029"/>
              <a:ext cx="247696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Guided practice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Independent practice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6886607-182C-7F4C-8C40-B5236875071D}"/>
                </a:ext>
              </a:extLst>
            </p:cNvPr>
            <p:cNvSpPr txBox="1"/>
            <p:nvPr/>
          </p:nvSpPr>
          <p:spPr>
            <a:xfrm>
              <a:off x="3631462" y="3819803"/>
              <a:ext cx="5136342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Ask high-level and low-level questions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Eliciting frequent responses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Providing affirmative and corrective feedback</a:t>
              </a:r>
            </a:p>
          </p:txBody>
        </p:sp>
      </p:grp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66AE91DA-C6D2-2D4E-A4F2-8AA9F41DA45F}"/>
              </a:ext>
            </a:extLst>
          </p:cNvPr>
          <p:cNvSpPr/>
          <p:nvPr/>
        </p:nvSpPr>
        <p:spPr>
          <a:xfrm>
            <a:off x="4597613" y="298029"/>
            <a:ext cx="2675686" cy="1361366"/>
          </a:xfrm>
          <a:prstGeom prst="roundRect">
            <a:avLst/>
          </a:prstGeom>
          <a:noFill/>
          <a:ln w="76200">
            <a:solidFill>
              <a:srgbClr val="F1CA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FOT-Klee Pro M" panose="02020600000000000000" pitchFamily="18" charset="-128"/>
              <a:ea typeface="FOT-Klee Pro M" panose="020206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99299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82426CC-24AC-FC4B-9FD8-08E57ECF9E1D}"/>
              </a:ext>
            </a:extLst>
          </p:cNvPr>
          <p:cNvSpPr txBox="1"/>
          <p:nvPr/>
        </p:nvSpPr>
        <p:spPr>
          <a:xfrm>
            <a:off x="995428" y="1253263"/>
            <a:ext cx="6876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92D050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Determine critical content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242FE-FD3B-3F47-B243-F438E0565D84}"/>
              </a:ext>
            </a:extLst>
          </p:cNvPr>
          <p:cNvSpPr txBox="1"/>
          <p:nvPr/>
        </p:nvSpPr>
        <p:spPr>
          <a:xfrm>
            <a:off x="301030" y="2603937"/>
            <a:ext cx="8605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92D050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Identify evidence-based practices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0E905D-F250-0844-A0C7-E53EB5E1805B}"/>
              </a:ext>
            </a:extLst>
          </p:cNvPr>
          <p:cNvSpPr txBox="1"/>
          <p:nvPr/>
        </p:nvSpPr>
        <p:spPr>
          <a:xfrm>
            <a:off x="260518" y="3954611"/>
            <a:ext cx="8605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92D050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Create the instructional platform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C2ADBE3-38E3-884E-950F-F9DFC35FDF34}"/>
              </a:ext>
            </a:extLst>
          </p:cNvPr>
          <p:cNvSpPr/>
          <p:nvPr/>
        </p:nvSpPr>
        <p:spPr>
          <a:xfrm>
            <a:off x="2630434" y="196770"/>
            <a:ext cx="3889094" cy="54401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Klee Medium" panose="02020600000000000000" pitchFamily="18" charset="-128"/>
                <a:ea typeface="Klee Medium" panose="02020600000000000000" pitchFamily="18" charset="-128"/>
              </a:rPr>
              <a:t>DESIGN</a:t>
            </a:r>
          </a:p>
        </p:txBody>
      </p:sp>
    </p:spTree>
    <p:extLst>
      <p:ext uri="{BB962C8B-B14F-4D97-AF65-F5344CB8AC3E}">
        <p14:creationId xmlns:p14="http://schemas.microsoft.com/office/powerpoint/2010/main" val="44905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D838FB89-BC88-E349-A96C-C12B60C5E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80" y="4085973"/>
            <a:ext cx="4125356" cy="2852928"/>
          </a:xfrm>
        </p:spPr>
        <p:txBody>
          <a:bodyPr>
            <a:normAutofit/>
          </a:bodyPr>
          <a:lstStyle/>
          <a:p>
            <a:r>
              <a:rPr lang="en-US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Guided practice is practice in which the teacher and students practice problems together.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443AC45-6F26-7C45-8FC4-9782F48FC275}"/>
              </a:ext>
            </a:extLst>
          </p:cNvPr>
          <p:cNvGrpSpPr/>
          <p:nvPr/>
        </p:nvGrpSpPr>
        <p:grpSpPr>
          <a:xfrm>
            <a:off x="1798572" y="217284"/>
            <a:ext cx="5440395" cy="3287737"/>
            <a:chOff x="3433857" y="2009394"/>
            <a:chExt cx="5440395" cy="328773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3037650-AAE5-024E-B8D4-0ACE415D2D62}"/>
                </a:ext>
              </a:extLst>
            </p:cNvPr>
            <p:cNvSpPr/>
            <p:nvPr/>
          </p:nvSpPr>
          <p:spPr>
            <a:xfrm>
              <a:off x="3525012" y="2009394"/>
              <a:ext cx="2674620" cy="1837944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BA8581E-7EAC-3646-A0CA-E12CFFA9B3FD}"/>
                </a:ext>
              </a:extLst>
            </p:cNvPr>
            <p:cNvSpPr/>
            <p:nvPr/>
          </p:nvSpPr>
          <p:spPr>
            <a:xfrm>
              <a:off x="6199632" y="2009394"/>
              <a:ext cx="2674620" cy="1837944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12EB304-CBFC-5C4F-A1D2-B5C5693A52AA}"/>
                </a:ext>
              </a:extLst>
            </p:cNvPr>
            <p:cNvSpPr/>
            <p:nvPr/>
          </p:nvSpPr>
          <p:spPr>
            <a:xfrm>
              <a:off x="3525012" y="3451505"/>
              <a:ext cx="5349240" cy="1822543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7D0BA7A-0D2A-D045-B86B-1D38A78B492E}"/>
                </a:ext>
              </a:extLst>
            </p:cNvPr>
            <p:cNvSpPr txBox="1"/>
            <p:nvPr/>
          </p:nvSpPr>
          <p:spPr>
            <a:xfrm>
              <a:off x="3981311" y="2030290"/>
              <a:ext cx="1762021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MODELING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667EDC4-1A56-3049-A26E-F27B20B23F3D}"/>
                </a:ext>
              </a:extLst>
            </p:cNvPr>
            <p:cNvSpPr txBox="1"/>
            <p:nvPr/>
          </p:nvSpPr>
          <p:spPr>
            <a:xfrm>
              <a:off x="6722456" y="2040589"/>
              <a:ext cx="1628972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PRACTICE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9D6F3D9-49B4-2743-BF51-A1F325E354AD}"/>
                </a:ext>
              </a:extLst>
            </p:cNvPr>
            <p:cNvSpPr txBox="1"/>
            <p:nvPr/>
          </p:nvSpPr>
          <p:spPr>
            <a:xfrm>
              <a:off x="5347475" y="3482700"/>
              <a:ext cx="1704313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SUPPORTS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0D19A7F-7FAE-D647-BEF2-7FDC775B26FC}"/>
                </a:ext>
              </a:extLst>
            </p:cNvPr>
            <p:cNvSpPr txBox="1"/>
            <p:nvPr/>
          </p:nvSpPr>
          <p:spPr>
            <a:xfrm>
              <a:off x="3433857" y="2437462"/>
              <a:ext cx="285847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Step-by-step explanation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Planned examples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2533F85-743C-1A44-8171-10C92967BDB7}"/>
                </a:ext>
              </a:extLst>
            </p:cNvPr>
            <p:cNvSpPr txBox="1"/>
            <p:nvPr/>
          </p:nvSpPr>
          <p:spPr>
            <a:xfrm>
              <a:off x="6299240" y="2444029"/>
              <a:ext cx="247696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Guided practice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Independent practice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6886607-182C-7F4C-8C40-B5236875071D}"/>
                </a:ext>
              </a:extLst>
            </p:cNvPr>
            <p:cNvSpPr txBox="1"/>
            <p:nvPr/>
          </p:nvSpPr>
          <p:spPr>
            <a:xfrm>
              <a:off x="3631462" y="3819803"/>
              <a:ext cx="5136342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Ask high-level and low-level questions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Eliciting frequent responses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Providing affirmative and corrective feedback</a:t>
              </a:r>
            </a:p>
          </p:txBody>
        </p:sp>
      </p:grp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66AE91DA-C6D2-2D4E-A4F2-8AA9F41DA45F}"/>
              </a:ext>
            </a:extLst>
          </p:cNvPr>
          <p:cNvSpPr/>
          <p:nvPr/>
        </p:nvSpPr>
        <p:spPr>
          <a:xfrm>
            <a:off x="4597613" y="676762"/>
            <a:ext cx="2675686" cy="378598"/>
          </a:xfrm>
          <a:prstGeom prst="roundRect">
            <a:avLst/>
          </a:prstGeom>
          <a:noFill/>
          <a:ln w="76200">
            <a:solidFill>
              <a:srgbClr val="F1CA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FOT-Klee Pro M" panose="02020600000000000000" pitchFamily="18" charset="-128"/>
              <a:ea typeface="FOT-Klee Pro M" panose="02020600000000000000" pitchFamily="18" charset="-128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1C1ACD-DAC0-174A-B727-609EB3B80D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243" y="4436562"/>
            <a:ext cx="2109354" cy="14062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80E9033-F628-E34C-B9FE-867D5A29D6D7}"/>
              </a:ext>
            </a:extLst>
          </p:cNvPr>
          <p:cNvSpPr txBox="1"/>
          <p:nvPr/>
        </p:nvSpPr>
        <p:spPr>
          <a:xfrm>
            <a:off x="2268597" y="3950016"/>
            <a:ext cx="2801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“Let’s work on a problem together.”</a:t>
            </a:r>
          </a:p>
        </p:txBody>
      </p:sp>
    </p:spTree>
    <p:extLst>
      <p:ext uri="{BB962C8B-B14F-4D97-AF65-F5344CB8AC3E}">
        <p14:creationId xmlns:p14="http://schemas.microsoft.com/office/powerpoint/2010/main" val="166262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D838FB89-BC88-E349-A96C-C12B60C5E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8644" y="3819041"/>
            <a:ext cx="4125356" cy="2852928"/>
          </a:xfrm>
        </p:spPr>
        <p:txBody>
          <a:bodyPr>
            <a:normAutofit/>
          </a:bodyPr>
          <a:lstStyle/>
          <a:p>
            <a:r>
              <a:rPr lang="en-US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Independent practice is practice in which the students practice independently with teacher support.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443AC45-6F26-7C45-8FC4-9782F48FC275}"/>
              </a:ext>
            </a:extLst>
          </p:cNvPr>
          <p:cNvGrpSpPr/>
          <p:nvPr/>
        </p:nvGrpSpPr>
        <p:grpSpPr>
          <a:xfrm>
            <a:off x="1798572" y="217284"/>
            <a:ext cx="5440395" cy="3287737"/>
            <a:chOff x="3433857" y="2009394"/>
            <a:chExt cx="5440395" cy="328773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3037650-AAE5-024E-B8D4-0ACE415D2D62}"/>
                </a:ext>
              </a:extLst>
            </p:cNvPr>
            <p:cNvSpPr/>
            <p:nvPr/>
          </p:nvSpPr>
          <p:spPr>
            <a:xfrm>
              <a:off x="3525012" y="2009394"/>
              <a:ext cx="2674620" cy="1837944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BA8581E-7EAC-3646-A0CA-E12CFFA9B3FD}"/>
                </a:ext>
              </a:extLst>
            </p:cNvPr>
            <p:cNvSpPr/>
            <p:nvPr/>
          </p:nvSpPr>
          <p:spPr>
            <a:xfrm>
              <a:off x="6199632" y="2009394"/>
              <a:ext cx="2674620" cy="1837944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12EB304-CBFC-5C4F-A1D2-B5C5693A52AA}"/>
                </a:ext>
              </a:extLst>
            </p:cNvPr>
            <p:cNvSpPr/>
            <p:nvPr/>
          </p:nvSpPr>
          <p:spPr>
            <a:xfrm>
              <a:off x="3525012" y="3451505"/>
              <a:ext cx="5349240" cy="1822543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7D0BA7A-0D2A-D045-B86B-1D38A78B492E}"/>
                </a:ext>
              </a:extLst>
            </p:cNvPr>
            <p:cNvSpPr txBox="1"/>
            <p:nvPr/>
          </p:nvSpPr>
          <p:spPr>
            <a:xfrm>
              <a:off x="3981311" y="2030290"/>
              <a:ext cx="1762021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MODELING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667EDC4-1A56-3049-A26E-F27B20B23F3D}"/>
                </a:ext>
              </a:extLst>
            </p:cNvPr>
            <p:cNvSpPr txBox="1"/>
            <p:nvPr/>
          </p:nvSpPr>
          <p:spPr>
            <a:xfrm>
              <a:off x="6722456" y="2040589"/>
              <a:ext cx="1628972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PRACTICE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9D6F3D9-49B4-2743-BF51-A1F325E354AD}"/>
                </a:ext>
              </a:extLst>
            </p:cNvPr>
            <p:cNvSpPr txBox="1"/>
            <p:nvPr/>
          </p:nvSpPr>
          <p:spPr>
            <a:xfrm>
              <a:off x="5347475" y="3482700"/>
              <a:ext cx="1704313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SUPPORTS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0D19A7F-7FAE-D647-BEF2-7FDC775B26FC}"/>
                </a:ext>
              </a:extLst>
            </p:cNvPr>
            <p:cNvSpPr txBox="1"/>
            <p:nvPr/>
          </p:nvSpPr>
          <p:spPr>
            <a:xfrm>
              <a:off x="3433857" y="2437462"/>
              <a:ext cx="285847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Step-by-step explanation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Planned examples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2533F85-743C-1A44-8171-10C92967BDB7}"/>
                </a:ext>
              </a:extLst>
            </p:cNvPr>
            <p:cNvSpPr txBox="1"/>
            <p:nvPr/>
          </p:nvSpPr>
          <p:spPr>
            <a:xfrm>
              <a:off x="6299240" y="2444029"/>
              <a:ext cx="247696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Guided practice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Independent practice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6886607-182C-7F4C-8C40-B5236875071D}"/>
                </a:ext>
              </a:extLst>
            </p:cNvPr>
            <p:cNvSpPr txBox="1"/>
            <p:nvPr/>
          </p:nvSpPr>
          <p:spPr>
            <a:xfrm>
              <a:off x="3631462" y="3819803"/>
              <a:ext cx="5136342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Ask high-level and low-level questions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Eliciting frequent responses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Providing affirmative and corrective feedback</a:t>
              </a:r>
            </a:p>
          </p:txBody>
        </p:sp>
      </p:grp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66AE91DA-C6D2-2D4E-A4F2-8AA9F41DA45F}"/>
              </a:ext>
            </a:extLst>
          </p:cNvPr>
          <p:cNvSpPr/>
          <p:nvPr/>
        </p:nvSpPr>
        <p:spPr>
          <a:xfrm>
            <a:off x="4563281" y="1196651"/>
            <a:ext cx="2675686" cy="378598"/>
          </a:xfrm>
          <a:prstGeom prst="roundRect">
            <a:avLst/>
          </a:prstGeom>
          <a:noFill/>
          <a:ln w="76200">
            <a:solidFill>
              <a:srgbClr val="F1CA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FOT-Klee Pro M" panose="02020600000000000000" pitchFamily="18" charset="-128"/>
              <a:ea typeface="FOT-Klee Pro M" panose="02020600000000000000" pitchFamily="18" charset="-12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EC27B0-E006-E544-A854-FE6D18ED4138}"/>
              </a:ext>
            </a:extLst>
          </p:cNvPr>
          <p:cNvSpPr txBox="1"/>
          <p:nvPr/>
        </p:nvSpPr>
        <p:spPr>
          <a:xfrm>
            <a:off x="2346026" y="3864314"/>
            <a:ext cx="2801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“Now, you’ll practice a problem on your own. Don’t forget to use your attack strategy.”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5AF1BF7-1EAE-014C-8CA3-E805190214C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243" y="4436562"/>
            <a:ext cx="2109354" cy="140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00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443AC45-6F26-7C45-8FC4-9782F48FC275}"/>
              </a:ext>
            </a:extLst>
          </p:cNvPr>
          <p:cNvGrpSpPr/>
          <p:nvPr/>
        </p:nvGrpSpPr>
        <p:grpSpPr>
          <a:xfrm>
            <a:off x="1798572" y="217284"/>
            <a:ext cx="5440395" cy="3287737"/>
            <a:chOff x="3433857" y="2009394"/>
            <a:chExt cx="5440395" cy="328773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3037650-AAE5-024E-B8D4-0ACE415D2D62}"/>
                </a:ext>
              </a:extLst>
            </p:cNvPr>
            <p:cNvSpPr/>
            <p:nvPr/>
          </p:nvSpPr>
          <p:spPr>
            <a:xfrm>
              <a:off x="3525012" y="2009394"/>
              <a:ext cx="2674620" cy="1837944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BA8581E-7EAC-3646-A0CA-E12CFFA9B3FD}"/>
                </a:ext>
              </a:extLst>
            </p:cNvPr>
            <p:cNvSpPr/>
            <p:nvPr/>
          </p:nvSpPr>
          <p:spPr>
            <a:xfrm>
              <a:off x="6199632" y="2009394"/>
              <a:ext cx="2674620" cy="1837944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12EB304-CBFC-5C4F-A1D2-B5C5693A52AA}"/>
                </a:ext>
              </a:extLst>
            </p:cNvPr>
            <p:cNvSpPr/>
            <p:nvPr/>
          </p:nvSpPr>
          <p:spPr>
            <a:xfrm>
              <a:off x="3525012" y="3451505"/>
              <a:ext cx="5349240" cy="1822543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7D0BA7A-0D2A-D045-B86B-1D38A78B492E}"/>
                </a:ext>
              </a:extLst>
            </p:cNvPr>
            <p:cNvSpPr txBox="1"/>
            <p:nvPr/>
          </p:nvSpPr>
          <p:spPr>
            <a:xfrm>
              <a:off x="3981311" y="2030290"/>
              <a:ext cx="1762021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MODELING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667EDC4-1A56-3049-A26E-F27B20B23F3D}"/>
                </a:ext>
              </a:extLst>
            </p:cNvPr>
            <p:cNvSpPr txBox="1"/>
            <p:nvPr/>
          </p:nvSpPr>
          <p:spPr>
            <a:xfrm>
              <a:off x="6722456" y="2040589"/>
              <a:ext cx="1628972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PRACTICE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9D6F3D9-49B4-2743-BF51-A1F325E354AD}"/>
                </a:ext>
              </a:extLst>
            </p:cNvPr>
            <p:cNvSpPr txBox="1"/>
            <p:nvPr/>
          </p:nvSpPr>
          <p:spPr>
            <a:xfrm>
              <a:off x="5347475" y="3482700"/>
              <a:ext cx="1704313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SUPPORTS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0D19A7F-7FAE-D647-BEF2-7FDC775B26FC}"/>
                </a:ext>
              </a:extLst>
            </p:cNvPr>
            <p:cNvSpPr txBox="1"/>
            <p:nvPr/>
          </p:nvSpPr>
          <p:spPr>
            <a:xfrm>
              <a:off x="3433857" y="2437462"/>
              <a:ext cx="285847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Step-by-step explanation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Planned examples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2533F85-743C-1A44-8171-10C92967BDB7}"/>
                </a:ext>
              </a:extLst>
            </p:cNvPr>
            <p:cNvSpPr txBox="1"/>
            <p:nvPr/>
          </p:nvSpPr>
          <p:spPr>
            <a:xfrm>
              <a:off x="6299240" y="2444029"/>
              <a:ext cx="247696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Guided practice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Independent practice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6886607-182C-7F4C-8C40-B5236875071D}"/>
                </a:ext>
              </a:extLst>
            </p:cNvPr>
            <p:cNvSpPr txBox="1"/>
            <p:nvPr/>
          </p:nvSpPr>
          <p:spPr>
            <a:xfrm>
              <a:off x="3631462" y="3819803"/>
              <a:ext cx="5136342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Ask high-level and low-level questions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Eliciting frequent responses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Providing affirmative and corrective feedback</a:t>
              </a:r>
            </a:p>
          </p:txBody>
        </p:sp>
      </p:grp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66AE91DA-C6D2-2D4E-A4F2-8AA9F41DA45F}"/>
              </a:ext>
            </a:extLst>
          </p:cNvPr>
          <p:cNvSpPr/>
          <p:nvPr/>
        </p:nvSpPr>
        <p:spPr>
          <a:xfrm>
            <a:off x="4563281" y="248479"/>
            <a:ext cx="2675686" cy="1326770"/>
          </a:xfrm>
          <a:prstGeom prst="roundRect">
            <a:avLst/>
          </a:prstGeom>
          <a:noFill/>
          <a:ln w="76200">
            <a:solidFill>
              <a:srgbClr val="F1CA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FOT-Klee Pro M" panose="02020600000000000000" pitchFamily="18" charset="-128"/>
              <a:ea typeface="FOT-Klee Pro M" panose="02020600000000000000" pitchFamily="18" charset="-128"/>
            </a:endParaRP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2D462603-4396-3A49-9F0C-EAD0EEBD4B40}"/>
              </a:ext>
            </a:extLst>
          </p:cNvPr>
          <p:cNvSpPr txBox="1">
            <a:spLocks/>
          </p:cNvSpPr>
          <p:nvPr/>
        </p:nvSpPr>
        <p:spPr>
          <a:xfrm>
            <a:off x="2254554" y="3223859"/>
            <a:ext cx="6323898" cy="48395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344488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5715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798513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10287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lvl="1" indent="0">
              <a:buFont typeface="Arial" panose="020B0604020202020204" pitchFamily="34" charset="0"/>
              <a:buNone/>
            </a:pPr>
            <a:endParaRPr lang="en-US" sz="2800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I (Sarah) believe that guided practice is essential as a scaffold for students. Would you say your students participate in enough guided practice?</a:t>
            </a:r>
          </a:p>
          <a:p>
            <a:endParaRPr lang="en-US"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pic>
        <p:nvPicPr>
          <p:cNvPr id="20" name="Graphic 19" descr="Laptop">
            <a:extLst>
              <a:ext uri="{FF2B5EF4-FFF2-40B4-BE49-F238E27FC236}">
                <a16:creationId xmlns:a16="http://schemas.microsoft.com/office/drawing/2014/main" id="{61CD3BEA-7E6C-8F46-A560-2156B25EC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5845" y="3873319"/>
            <a:ext cx="1810181" cy="181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3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D838FB89-BC88-E349-A96C-C12B60C5E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1277" y="4085973"/>
            <a:ext cx="4125356" cy="2852928"/>
          </a:xfrm>
        </p:spPr>
        <p:txBody>
          <a:bodyPr>
            <a:normAutofit/>
          </a:bodyPr>
          <a:lstStyle/>
          <a:p>
            <a:r>
              <a:rPr lang="en-US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These </a:t>
            </a:r>
            <a:r>
              <a:rPr lang="en-US" b="1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Supports</a:t>
            </a:r>
            <a:r>
              <a:rPr lang="en-US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 should be used in both </a:t>
            </a:r>
            <a:r>
              <a:rPr lang="en-US" b="1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Modeling </a:t>
            </a:r>
            <a:r>
              <a:rPr lang="en-US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and </a:t>
            </a:r>
            <a:r>
              <a:rPr lang="en-US" b="1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Practice.</a:t>
            </a:r>
            <a:endParaRPr lang="en-US" dirty="0">
              <a:latin typeface="FOT-Klee Pro M" panose="02020600000000000000" pitchFamily="18" charset="-128"/>
              <a:ea typeface="FOT-Klee Pro M" panose="02020600000000000000" pitchFamily="18" charset="-128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443AC45-6F26-7C45-8FC4-9782F48FC275}"/>
              </a:ext>
            </a:extLst>
          </p:cNvPr>
          <p:cNvGrpSpPr/>
          <p:nvPr/>
        </p:nvGrpSpPr>
        <p:grpSpPr>
          <a:xfrm>
            <a:off x="1798572" y="217284"/>
            <a:ext cx="5440395" cy="3287737"/>
            <a:chOff x="3433857" y="2009394"/>
            <a:chExt cx="5440395" cy="328773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3037650-AAE5-024E-B8D4-0ACE415D2D62}"/>
                </a:ext>
              </a:extLst>
            </p:cNvPr>
            <p:cNvSpPr/>
            <p:nvPr/>
          </p:nvSpPr>
          <p:spPr>
            <a:xfrm>
              <a:off x="3525012" y="2009394"/>
              <a:ext cx="2674620" cy="1837944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BA8581E-7EAC-3646-A0CA-E12CFFA9B3FD}"/>
                </a:ext>
              </a:extLst>
            </p:cNvPr>
            <p:cNvSpPr/>
            <p:nvPr/>
          </p:nvSpPr>
          <p:spPr>
            <a:xfrm>
              <a:off x="6199632" y="2009394"/>
              <a:ext cx="2674620" cy="1837944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12EB304-CBFC-5C4F-A1D2-B5C5693A52AA}"/>
                </a:ext>
              </a:extLst>
            </p:cNvPr>
            <p:cNvSpPr/>
            <p:nvPr/>
          </p:nvSpPr>
          <p:spPr>
            <a:xfrm>
              <a:off x="3525012" y="3451505"/>
              <a:ext cx="5349240" cy="1822543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7D0BA7A-0D2A-D045-B86B-1D38A78B492E}"/>
                </a:ext>
              </a:extLst>
            </p:cNvPr>
            <p:cNvSpPr txBox="1"/>
            <p:nvPr/>
          </p:nvSpPr>
          <p:spPr>
            <a:xfrm>
              <a:off x="3981311" y="2030290"/>
              <a:ext cx="1762021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MODELING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667EDC4-1A56-3049-A26E-F27B20B23F3D}"/>
                </a:ext>
              </a:extLst>
            </p:cNvPr>
            <p:cNvSpPr txBox="1"/>
            <p:nvPr/>
          </p:nvSpPr>
          <p:spPr>
            <a:xfrm>
              <a:off x="6722456" y="2040589"/>
              <a:ext cx="1628972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PRACTICE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9D6F3D9-49B4-2743-BF51-A1F325E354AD}"/>
                </a:ext>
              </a:extLst>
            </p:cNvPr>
            <p:cNvSpPr txBox="1"/>
            <p:nvPr/>
          </p:nvSpPr>
          <p:spPr>
            <a:xfrm>
              <a:off x="5347475" y="3482700"/>
              <a:ext cx="1704313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SUPPORTS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0D19A7F-7FAE-D647-BEF2-7FDC775B26FC}"/>
                </a:ext>
              </a:extLst>
            </p:cNvPr>
            <p:cNvSpPr txBox="1"/>
            <p:nvPr/>
          </p:nvSpPr>
          <p:spPr>
            <a:xfrm>
              <a:off x="3433857" y="2437462"/>
              <a:ext cx="285847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Step-by-step explanation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Planned examples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2533F85-743C-1A44-8171-10C92967BDB7}"/>
                </a:ext>
              </a:extLst>
            </p:cNvPr>
            <p:cNvSpPr txBox="1"/>
            <p:nvPr/>
          </p:nvSpPr>
          <p:spPr>
            <a:xfrm>
              <a:off x="6299240" y="2444029"/>
              <a:ext cx="247696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Guided practice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Independent practice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6886607-182C-7F4C-8C40-B5236875071D}"/>
                </a:ext>
              </a:extLst>
            </p:cNvPr>
            <p:cNvSpPr txBox="1"/>
            <p:nvPr/>
          </p:nvSpPr>
          <p:spPr>
            <a:xfrm>
              <a:off x="3631462" y="3819803"/>
              <a:ext cx="5136342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Ask high-level and low-level questions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Eliciting frequent responses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Providing affirmative and corrective feedback</a:t>
              </a:r>
            </a:p>
          </p:txBody>
        </p:sp>
      </p:grp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66AE91DA-C6D2-2D4E-A4F2-8AA9F41DA45F}"/>
              </a:ext>
            </a:extLst>
          </p:cNvPr>
          <p:cNvSpPr/>
          <p:nvPr/>
        </p:nvSpPr>
        <p:spPr>
          <a:xfrm>
            <a:off x="1889193" y="1767342"/>
            <a:ext cx="5349773" cy="1714595"/>
          </a:xfrm>
          <a:prstGeom prst="roundRect">
            <a:avLst/>
          </a:prstGeom>
          <a:noFill/>
          <a:ln w="76200">
            <a:solidFill>
              <a:srgbClr val="F1CA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FOT-Klee Pro M" panose="02020600000000000000" pitchFamily="18" charset="-128"/>
              <a:ea typeface="FOT-Klee Pro M" panose="020206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82171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D838FB89-BC88-E349-A96C-C12B60C5E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348" y="3932340"/>
            <a:ext cx="4125356" cy="2852928"/>
          </a:xfrm>
        </p:spPr>
        <p:txBody>
          <a:bodyPr>
            <a:normAutofit/>
          </a:bodyPr>
          <a:lstStyle/>
          <a:p>
            <a:r>
              <a:rPr lang="en-US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During </a:t>
            </a:r>
            <a:r>
              <a:rPr lang="en-US" b="1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Modeling</a:t>
            </a:r>
            <a:r>
              <a:rPr lang="en-US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 and </a:t>
            </a:r>
            <a:r>
              <a:rPr lang="en-US" b="1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Practice</a:t>
            </a:r>
            <a:r>
              <a:rPr lang="en-US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, it is essential to engage students and check for understanding.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443AC45-6F26-7C45-8FC4-9782F48FC275}"/>
              </a:ext>
            </a:extLst>
          </p:cNvPr>
          <p:cNvGrpSpPr/>
          <p:nvPr/>
        </p:nvGrpSpPr>
        <p:grpSpPr>
          <a:xfrm>
            <a:off x="1798572" y="217284"/>
            <a:ext cx="5440395" cy="3287737"/>
            <a:chOff x="3433857" y="2009394"/>
            <a:chExt cx="5440395" cy="328773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3037650-AAE5-024E-B8D4-0ACE415D2D62}"/>
                </a:ext>
              </a:extLst>
            </p:cNvPr>
            <p:cNvSpPr/>
            <p:nvPr/>
          </p:nvSpPr>
          <p:spPr>
            <a:xfrm>
              <a:off x="3525012" y="2009394"/>
              <a:ext cx="2674620" cy="1837944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BA8581E-7EAC-3646-A0CA-E12CFFA9B3FD}"/>
                </a:ext>
              </a:extLst>
            </p:cNvPr>
            <p:cNvSpPr/>
            <p:nvPr/>
          </p:nvSpPr>
          <p:spPr>
            <a:xfrm>
              <a:off x="6199632" y="2009394"/>
              <a:ext cx="2674620" cy="1837944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12EB304-CBFC-5C4F-A1D2-B5C5693A52AA}"/>
                </a:ext>
              </a:extLst>
            </p:cNvPr>
            <p:cNvSpPr/>
            <p:nvPr/>
          </p:nvSpPr>
          <p:spPr>
            <a:xfrm>
              <a:off x="3525012" y="3451505"/>
              <a:ext cx="5349240" cy="1822543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7D0BA7A-0D2A-D045-B86B-1D38A78B492E}"/>
                </a:ext>
              </a:extLst>
            </p:cNvPr>
            <p:cNvSpPr txBox="1"/>
            <p:nvPr/>
          </p:nvSpPr>
          <p:spPr>
            <a:xfrm>
              <a:off x="3981311" y="2030290"/>
              <a:ext cx="1762021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MODELING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667EDC4-1A56-3049-A26E-F27B20B23F3D}"/>
                </a:ext>
              </a:extLst>
            </p:cNvPr>
            <p:cNvSpPr txBox="1"/>
            <p:nvPr/>
          </p:nvSpPr>
          <p:spPr>
            <a:xfrm>
              <a:off x="6722456" y="2040589"/>
              <a:ext cx="1628972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PRACTICE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9D6F3D9-49B4-2743-BF51-A1F325E354AD}"/>
                </a:ext>
              </a:extLst>
            </p:cNvPr>
            <p:cNvSpPr txBox="1"/>
            <p:nvPr/>
          </p:nvSpPr>
          <p:spPr>
            <a:xfrm>
              <a:off x="5347475" y="3482700"/>
              <a:ext cx="1704313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SUPPORTS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0D19A7F-7FAE-D647-BEF2-7FDC775B26FC}"/>
                </a:ext>
              </a:extLst>
            </p:cNvPr>
            <p:cNvSpPr txBox="1"/>
            <p:nvPr/>
          </p:nvSpPr>
          <p:spPr>
            <a:xfrm>
              <a:off x="3433857" y="2437462"/>
              <a:ext cx="285847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Step-by-step explanation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Planned examples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2533F85-743C-1A44-8171-10C92967BDB7}"/>
                </a:ext>
              </a:extLst>
            </p:cNvPr>
            <p:cNvSpPr txBox="1"/>
            <p:nvPr/>
          </p:nvSpPr>
          <p:spPr>
            <a:xfrm>
              <a:off x="6299240" y="2444029"/>
              <a:ext cx="247696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Guided practice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Independent practice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6886607-182C-7F4C-8C40-B5236875071D}"/>
                </a:ext>
              </a:extLst>
            </p:cNvPr>
            <p:cNvSpPr txBox="1"/>
            <p:nvPr/>
          </p:nvSpPr>
          <p:spPr>
            <a:xfrm>
              <a:off x="3631462" y="3819803"/>
              <a:ext cx="5136342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Ask high-level and low-level questions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Eliciting frequent responses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Providing affirmative and corrective feedback</a:t>
              </a:r>
            </a:p>
          </p:txBody>
        </p:sp>
      </p:grp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66AE91DA-C6D2-2D4E-A4F2-8AA9F41DA45F}"/>
              </a:ext>
            </a:extLst>
          </p:cNvPr>
          <p:cNvSpPr/>
          <p:nvPr/>
        </p:nvSpPr>
        <p:spPr>
          <a:xfrm>
            <a:off x="1889193" y="2055229"/>
            <a:ext cx="5349773" cy="368298"/>
          </a:xfrm>
          <a:prstGeom prst="roundRect">
            <a:avLst/>
          </a:prstGeom>
          <a:noFill/>
          <a:ln w="76200">
            <a:solidFill>
              <a:srgbClr val="F1CA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FOT-Klee Pro M" panose="02020600000000000000" pitchFamily="18" charset="-128"/>
              <a:ea typeface="FOT-Klee Pro M" panose="02020600000000000000" pitchFamily="18" charset="-128"/>
            </a:endParaRP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CB37B602-1352-DC49-A284-8D01F1F00083}"/>
              </a:ext>
            </a:extLst>
          </p:cNvPr>
          <p:cNvSpPr txBox="1">
            <a:spLocks/>
          </p:cNvSpPr>
          <p:nvPr/>
        </p:nvSpPr>
        <p:spPr>
          <a:xfrm>
            <a:off x="4909123" y="3890291"/>
            <a:ext cx="4125356" cy="2852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344488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5715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798513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10287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Ask a combination of high-level and low-level questions. </a:t>
            </a:r>
          </a:p>
        </p:txBody>
      </p:sp>
    </p:spTree>
    <p:extLst>
      <p:ext uri="{BB962C8B-B14F-4D97-AF65-F5344CB8AC3E}">
        <p14:creationId xmlns:p14="http://schemas.microsoft.com/office/powerpoint/2010/main" val="7059138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443AC45-6F26-7C45-8FC4-9782F48FC275}"/>
              </a:ext>
            </a:extLst>
          </p:cNvPr>
          <p:cNvGrpSpPr/>
          <p:nvPr/>
        </p:nvGrpSpPr>
        <p:grpSpPr>
          <a:xfrm>
            <a:off x="1798572" y="217284"/>
            <a:ext cx="5440395" cy="3287737"/>
            <a:chOff x="3433857" y="2009394"/>
            <a:chExt cx="5440395" cy="328773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3037650-AAE5-024E-B8D4-0ACE415D2D62}"/>
                </a:ext>
              </a:extLst>
            </p:cNvPr>
            <p:cNvSpPr/>
            <p:nvPr/>
          </p:nvSpPr>
          <p:spPr>
            <a:xfrm>
              <a:off x="3525012" y="2009394"/>
              <a:ext cx="2674620" cy="1837944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BA8581E-7EAC-3646-A0CA-E12CFFA9B3FD}"/>
                </a:ext>
              </a:extLst>
            </p:cNvPr>
            <p:cNvSpPr/>
            <p:nvPr/>
          </p:nvSpPr>
          <p:spPr>
            <a:xfrm>
              <a:off x="6199632" y="2009394"/>
              <a:ext cx="2674620" cy="1837944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12EB304-CBFC-5C4F-A1D2-B5C5693A52AA}"/>
                </a:ext>
              </a:extLst>
            </p:cNvPr>
            <p:cNvSpPr/>
            <p:nvPr/>
          </p:nvSpPr>
          <p:spPr>
            <a:xfrm>
              <a:off x="3525012" y="3451505"/>
              <a:ext cx="5349240" cy="1822543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7D0BA7A-0D2A-D045-B86B-1D38A78B492E}"/>
                </a:ext>
              </a:extLst>
            </p:cNvPr>
            <p:cNvSpPr txBox="1"/>
            <p:nvPr/>
          </p:nvSpPr>
          <p:spPr>
            <a:xfrm>
              <a:off x="3981311" y="2030290"/>
              <a:ext cx="1762021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MODELING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667EDC4-1A56-3049-A26E-F27B20B23F3D}"/>
                </a:ext>
              </a:extLst>
            </p:cNvPr>
            <p:cNvSpPr txBox="1"/>
            <p:nvPr/>
          </p:nvSpPr>
          <p:spPr>
            <a:xfrm>
              <a:off x="6722456" y="2040589"/>
              <a:ext cx="1628972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PRACTICE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9D6F3D9-49B4-2743-BF51-A1F325E354AD}"/>
                </a:ext>
              </a:extLst>
            </p:cNvPr>
            <p:cNvSpPr txBox="1"/>
            <p:nvPr/>
          </p:nvSpPr>
          <p:spPr>
            <a:xfrm>
              <a:off x="5347475" y="3482700"/>
              <a:ext cx="1704313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SUPPORTS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0D19A7F-7FAE-D647-BEF2-7FDC775B26FC}"/>
                </a:ext>
              </a:extLst>
            </p:cNvPr>
            <p:cNvSpPr txBox="1"/>
            <p:nvPr/>
          </p:nvSpPr>
          <p:spPr>
            <a:xfrm>
              <a:off x="3433857" y="2437462"/>
              <a:ext cx="285847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Step-by-step explanation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Planned examples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2533F85-743C-1A44-8171-10C92967BDB7}"/>
                </a:ext>
              </a:extLst>
            </p:cNvPr>
            <p:cNvSpPr txBox="1"/>
            <p:nvPr/>
          </p:nvSpPr>
          <p:spPr>
            <a:xfrm>
              <a:off x="6299240" y="2444029"/>
              <a:ext cx="247696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Guided practice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Independent practice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6886607-182C-7F4C-8C40-B5236875071D}"/>
                </a:ext>
              </a:extLst>
            </p:cNvPr>
            <p:cNvSpPr txBox="1"/>
            <p:nvPr/>
          </p:nvSpPr>
          <p:spPr>
            <a:xfrm>
              <a:off x="3631462" y="3819803"/>
              <a:ext cx="5136342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Ask high-level and low-level questions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Eliciting frequent responses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Providing affirmative and corrective feedback</a:t>
              </a:r>
            </a:p>
          </p:txBody>
        </p:sp>
      </p:grp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66AE91DA-C6D2-2D4E-A4F2-8AA9F41DA45F}"/>
              </a:ext>
            </a:extLst>
          </p:cNvPr>
          <p:cNvSpPr/>
          <p:nvPr/>
        </p:nvSpPr>
        <p:spPr>
          <a:xfrm>
            <a:off x="1889193" y="2055229"/>
            <a:ext cx="5349773" cy="368298"/>
          </a:xfrm>
          <a:prstGeom prst="roundRect">
            <a:avLst/>
          </a:prstGeom>
          <a:noFill/>
          <a:ln w="76200">
            <a:solidFill>
              <a:srgbClr val="F1CA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FOT-Klee Pro M" panose="02020600000000000000" pitchFamily="18" charset="-128"/>
              <a:ea typeface="FOT-Klee Pro M" panose="02020600000000000000" pitchFamily="18" charset="-12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1F0E3D-AC76-7B45-8C68-2B037AE20A5D}"/>
              </a:ext>
            </a:extLst>
          </p:cNvPr>
          <p:cNvSpPr txBox="1"/>
          <p:nvPr/>
        </p:nvSpPr>
        <p:spPr>
          <a:xfrm>
            <a:off x="2457297" y="4048299"/>
            <a:ext cx="2801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“What is 7 times 9?”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6E0FEC-474B-9546-973D-4ECDD965F2CC}"/>
              </a:ext>
            </a:extLst>
          </p:cNvPr>
          <p:cNvSpPr txBox="1"/>
          <p:nvPr/>
        </p:nvSpPr>
        <p:spPr>
          <a:xfrm>
            <a:off x="5777333" y="4670995"/>
            <a:ext cx="2801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“63.”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9F3E600-B632-9D4C-9991-B8784BB964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367" y="4400587"/>
            <a:ext cx="2109354" cy="14062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1D09505-4190-8D44-8456-F0B7FDD7422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4378" y="4432142"/>
            <a:ext cx="1769176" cy="145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25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443AC45-6F26-7C45-8FC4-9782F48FC275}"/>
              </a:ext>
            </a:extLst>
          </p:cNvPr>
          <p:cNvGrpSpPr/>
          <p:nvPr/>
        </p:nvGrpSpPr>
        <p:grpSpPr>
          <a:xfrm>
            <a:off x="1798572" y="217284"/>
            <a:ext cx="5440395" cy="3287737"/>
            <a:chOff x="3433857" y="2009394"/>
            <a:chExt cx="5440395" cy="328773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3037650-AAE5-024E-B8D4-0ACE415D2D62}"/>
                </a:ext>
              </a:extLst>
            </p:cNvPr>
            <p:cNvSpPr/>
            <p:nvPr/>
          </p:nvSpPr>
          <p:spPr>
            <a:xfrm>
              <a:off x="3525012" y="2009394"/>
              <a:ext cx="2674620" cy="1837944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BA8581E-7EAC-3646-A0CA-E12CFFA9B3FD}"/>
                </a:ext>
              </a:extLst>
            </p:cNvPr>
            <p:cNvSpPr/>
            <p:nvPr/>
          </p:nvSpPr>
          <p:spPr>
            <a:xfrm>
              <a:off x="6199632" y="2009394"/>
              <a:ext cx="2674620" cy="1837944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12EB304-CBFC-5C4F-A1D2-B5C5693A52AA}"/>
                </a:ext>
              </a:extLst>
            </p:cNvPr>
            <p:cNvSpPr/>
            <p:nvPr/>
          </p:nvSpPr>
          <p:spPr>
            <a:xfrm>
              <a:off x="3525012" y="3451505"/>
              <a:ext cx="5349240" cy="1822543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7D0BA7A-0D2A-D045-B86B-1D38A78B492E}"/>
                </a:ext>
              </a:extLst>
            </p:cNvPr>
            <p:cNvSpPr txBox="1"/>
            <p:nvPr/>
          </p:nvSpPr>
          <p:spPr>
            <a:xfrm>
              <a:off x="3981311" y="2030290"/>
              <a:ext cx="1762021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MODELING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667EDC4-1A56-3049-A26E-F27B20B23F3D}"/>
                </a:ext>
              </a:extLst>
            </p:cNvPr>
            <p:cNvSpPr txBox="1"/>
            <p:nvPr/>
          </p:nvSpPr>
          <p:spPr>
            <a:xfrm>
              <a:off x="6722456" y="2040589"/>
              <a:ext cx="1628972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PRACTICE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9D6F3D9-49B4-2743-BF51-A1F325E354AD}"/>
                </a:ext>
              </a:extLst>
            </p:cNvPr>
            <p:cNvSpPr txBox="1"/>
            <p:nvPr/>
          </p:nvSpPr>
          <p:spPr>
            <a:xfrm>
              <a:off x="5347475" y="3482700"/>
              <a:ext cx="1704313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SUPPORTS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0D19A7F-7FAE-D647-BEF2-7FDC775B26FC}"/>
                </a:ext>
              </a:extLst>
            </p:cNvPr>
            <p:cNvSpPr txBox="1"/>
            <p:nvPr/>
          </p:nvSpPr>
          <p:spPr>
            <a:xfrm>
              <a:off x="3433857" y="2437462"/>
              <a:ext cx="285847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Step-by-step explanation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Planned examples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2533F85-743C-1A44-8171-10C92967BDB7}"/>
                </a:ext>
              </a:extLst>
            </p:cNvPr>
            <p:cNvSpPr txBox="1"/>
            <p:nvPr/>
          </p:nvSpPr>
          <p:spPr>
            <a:xfrm>
              <a:off x="6299240" y="2444029"/>
              <a:ext cx="247696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Guided practice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Independent practice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6886607-182C-7F4C-8C40-B5236875071D}"/>
                </a:ext>
              </a:extLst>
            </p:cNvPr>
            <p:cNvSpPr txBox="1"/>
            <p:nvPr/>
          </p:nvSpPr>
          <p:spPr>
            <a:xfrm>
              <a:off x="3631462" y="3819803"/>
              <a:ext cx="5136342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Ask high-level and low-level questions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Eliciting frequent responses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Providing affirmative and corrective feedback</a:t>
              </a:r>
            </a:p>
          </p:txBody>
        </p:sp>
      </p:grp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66AE91DA-C6D2-2D4E-A4F2-8AA9F41DA45F}"/>
              </a:ext>
            </a:extLst>
          </p:cNvPr>
          <p:cNvSpPr/>
          <p:nvPr/>
        </p:nvSpPr>
        <p:spPr>
          <a:xfrm>
            <a:off x="1889193" y="2055229"/>
            <a:ext cx="5349773" cy="368298"/>
          </a:xfrm>
          <a:prstGeom prst="roundRect">
            <a:avLst/>
          </a:prstGeom>
          <a:noFill/>
          <a:ln w="76200">
            <a:solidFill>
              <a:srgbClr val="F1CA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FOT-Klee Pro M" panose="02020600000000000000" pitchFamily="18" charset="-128"/>
              <a:ea typeface="FOT-Klee Pro M" panose="02020600000000000000" pitchFamily="18" charset="-12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1F0E3D-AC76-7B45-8C68-2B037AE20A5D}"/>
              </a:ext>
            </a:extLst>
          </p:cNvPr>
          <p:cNvSpPr txBox="1"/>
          <p:nvPr/>
        </p:nvSpPr>
        <p:spPr>
          <a:xfrm>
            <a:off x="2835721" y="3900855"/>
            <a:ext cx="2801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“Why do you use zero pairs?”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6E0FEC-474B-9546-973D-4ECDD965F2CC}"/>
              </a:ext>
            </a:extLst>
          </p:cNvPr>
          <p:cNvSpPr txBox="1"/>
          <p:nvPr/>
        </p:nvSpPr>
        <p:spPr>
          <a:xfrm>
            <a:off x="3552526" y="4606494"/>
            <a:ext cx="2801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“Because a positive 1 and a negative 1 equal 0. I use the zero pair to help me subtract.”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9F3E600-B632-9D4C-9991-B8784BB964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367" y="4400587"/>
            <a:ext cx="2109354" cy="14062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1D09505-4190-8D44-8456-F0B7FDD7422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4378" y="4432142"/>
            <a:ext cx="1769176" cy="145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4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D838FB89-BC88-E349-A96C-C12B60C5E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557" y="3900855"/>
            <a:ext cx="6432795" cy="2852928"/>
          </a:xfrm>
        </p:spPr>
        <p:txBody>
          <a:bodyPr>
            <a:normAutofit/>
          </a:bodyPr>
          <a:lstStyle/>
          <a:p>
            <a:r>
              <a:rPr lang="en-US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During </a:t>
            </a:r>
            <a:r>
              <a:rPr lang="en-US" b="1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Modeling</a:t>
            </a:r>
            <a:r>
              <a:rPr lang="en-US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 and </a:t>
            </a:r>
            <a:r>
              <a:rPr lang="en-US" b="1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Practice</a:t>
            </a:r>
            <a:r>
              <a:rPr lang="en-US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, students should frequently respond. The frequent responses keeps student attention and keeps student learning active.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443AC45-6F26-7C45-8FC4-9782F48FC275}"/>
              </a:ext>
            </a:extLst>
          </p:cNvPr>
          <p:cNvGrpSpPr/>
          <p:nvPr/>
        </p:nvGrpSpPr>
        <p:grpSpPr>
          <a:xfrm>
            <a:off x="1798572" y="217284"/>
            <a:ext cx="5440395" cy="3287737"/>
            <a:chOff x="3433857" y="2009394"/>
            <a:chExt cx="5440395" cy="328773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3037650-AAE5-024E-B8D4-0ACE415D2D62}"/>
                </a:ext>
              </a:extLst>
            </p:cNvPr>
            <p:cNvSpPr/>
            <p:nvPr/>
          </p:nvSpPr>
          <p:spPr>
            <a:xfrm>
              <a:off x="3525012" y="2009394"/>
              <a:ext cx="2674620" cy="1837944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BA8581E-7EAC-3646-A0CA-E12CFFA9B3FD}"/>
                </a:ext>
              </a:extLst>
            </p:cNvPr>
            <p:cNvSpPr/>
            <p:nvPr/>
          </p:nvSpPr>
          <p:spPr>
            <a:xfrm>
              <a:off x="6199632" y="2009394"/>
              <a:ext cx="2674620" cy="1837944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12EB304-CBFC-5C4F-A1D2-B5C5693A52AA}"/>
                </a:ext>
              </a:extLst>
            </p:cNvPr>
            <p:cNvSpPr/>
            <p:nvPr/>
          </p:nvSpPr>
          <p:spPr>
            <a:xfrm>
              <a:off x="3525012" y="3451505"/>
              <a:ext cx="5349240" cy="1822543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7D0BA7A-0D2A-D045-B86B-1D38A78B492E}"/>
                </a:ext>
              </a:extLst>
            </p:cNvPr>
            <p:cNvSpPr txBox="1"/>
            <p:nvPr/>
          </p:nvSpPr>
          <p:spPr>
            <a:xfrm>
              <a:off x="3981311" y="2030290"/>
              <a:ext cx="1762021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MODELING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667EDC4-1A56-3049-A26E-F27B20B23F3D}"/>
                </a:ext>
              </a:extLst>
            </p:cNvPr>
            <p:cNvSpPr txBox="1"/>
            <p:nvPr/>
          </p:nvSpPr>
          <p:spPr>
            <a:xfrm>
              <a:off x="6722456" y="2040589"/>
              <a:ext cx="1628972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PRACTICE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9D6F3D9-49B4-2743-BF51-A1F325E354AD}"/>
                </a:ext>
              </a:extLst>
            </p:cNvPr>
            <p:cNvSpPr txBox="1"/>
            <p:nvPr/>
          </p:nvSpPr>
          <p:spPr>
            <a:xfrm>
              <a:off x="5347475" y="3482700"/>
              <a:ext cx="1704313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SUPPORTS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0D19A7F-7FAE-D647-BEF2-7FDC775B26FC}"/>
                </a:ext>
              </a:extLst>
            </p:cNvPr>
            <p:cNvSpPr txBox="1"/>
            <p:nvPr/>
          </p:nvSpPr>
          <p:spPr>
            <a:xfrm>
              <a:off x="3433857" y="2437462"/>
              <a:ext cx="285847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Step-by-step explanation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Planned examples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2533F85-743C-1A44-8171-10C92967BDB7}"/>
                </a:ext>
              </a:extLst>
            </p:cNvPr>
            <p:cNvSpPr txBox="1"/>
            <p:nvPr/>
          </p:nvSpPr>
          <p:spPr>
            <a:xfrm>
              <a:off x="6299240" y="2444029"/>
              <a:ext cx="247696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Guided practice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Independent practice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6886607-182C-7F4C-8C40-B5236875071D}"/>
                </a:ext>
              </a:extLst>
            </p:cNvPr>
            <p:cNvSpPr txBox="1"/>
            <p:nvPr/>
          </p:nvSpPr>
          <p:spPr>
            <a:xfrm>
              <a:off x="3631462" y="3819803"/>
              <a:ext cx="5136342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Ask high-level and low-level questions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Eliciting frequent responses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Providing affirmative and corrective feedback</a:t>
              </a:r>
            </a:p>
          </p:txBody>
        </p:sp>
      </p:grp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66AE91DA-C6D2-2D4E-A4F2-8AA9F41DA45F}"/>
              </a:ext>
            </a:extLst>
          </p:cNvPr>
          <p:cNvSpPr/>
          <p:nvPr/>
        </p:nvSpPr>
        <p:spPr>
          <a:xfrm>
            <a:off x="1889194" y="2570666"/>
            <a:ext cx="5349773" cy="368298"/>
          </a:xfrm>
          <a:prstGeom prst="roundRect">
            <a:avLst/>
          </a:prstGeom>
          <a:noFill/>
          <a:ln w="76200">
            <a:solidFill>
              <a:srgbClr val="F1CA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FOT-Klee Pro M" panose="02020600000000000000" pitchFamily="18" charset="-128"/>
              <a:ea typeface="FOT-Klee Pro M" panose="020206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83348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443AC45-6F26-7C45-8FC4-9782F48FC275}"/>
              </a:ext>
            </a:extLst>
          </p:cNvPr>
          <p:cNvGrpSpPr/>
          <p:nvPr/>
        </p:nvGrpSpPr>
        <p:grpSpPr>
          <a:xfrm>
            <a:off x="1798572" y="217284"/>
            <a:ext cx="5440395" cy="3287737"/>
            <a:chOff x="3433857" y="2009394"/>
            <a:chExt cx="5440395" cy="328773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3037650-AAE5-024E-B8D4-0ACE415D2D62}"/>
                </a:ext>
              </a:extLst>
            </p:cNvPr>
            <p:cNvSpPr/>
            <p:nvPr/>
          </p:nvSpPr>
          <p:spPr>
            <a:xfrm>
              <a:off x="3525012" y="2009394"/>
              <a:ext cx="2674620" cy="1837944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BA8581E-7EAC-3646-A0CA-E12CFFA9B3FD}"/>
                </a:ext>
              </a:extLst>
            </p:cNvPr>
            <p:cNvSpPr/>
            <p:nvPr/>
          </p:nvSpPr>
          <p:spPr>
            <a:xfrm>
              <a:off x="6199632" y="2009394"/>
              <a:ext cx="2674620" cy="1837944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12EB304-CBFC-5C4F-A1D2-B5C5693A52AA}"/>
                </a:ext>
              </a:extLst>
            </p:cNvPr>
            <p:cNvSpPr/>
            <p:nvPr/>
          </p:nvSpPr>
          <p:spPr>
            <a:xfrm>
              <a:off x="3525012" y="3451505"/>
              <a:ext cx="5349240" cy="1822543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7D0BA7A-0D2A-D045-B86B-1D38A78B492E}"/>
                </a:ext>
              </a:extLst>
            </p:cNvPr>
            <p:cNvSpPr txBox="1"/>
            <p:nvPr/>
          </p:nvSpPr>
          <p:spPr>
            <a:xfrm>
              <a:off x="3981311" y="2030290"/>
              <a:ext cx="1762021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MODELING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667EDC4-1A56-3049-A26E-F27B20B23F3D}"/>
                </a:ext>
              </a:extLst>
            </p:cNvPr>
            <p:cNvSpPr txBox="1"/>
            <p:nvPr/>
          </p:nvSpPr>
          <p:spPr>
            <a:xfrm>
              <a:off x="6722456" y="2040589"/>
              <a:ext cx="1628972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PRACTICE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9D6F3D9-49B4-2743-BF51-A1F325E354AD}"/>
                </a:ext>
              </a:extLst>
            </p:cNvPr>
            <p:cNvSpPr txBox="1"/>
            <p:nvPr/>
          </p:nvSpPr>
          <p:spPr>
            <a:xfrm>
              <a:off x="5347475" y="3482700"/>
              <a:ext cx="1704313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SUPPORTS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0D19A7F-7FAE-D647-BEF2-7FDC775B26FC}"/>
                </a:ext>
              </a:extLst>
            </p:cNvPr>
            <p:cNvSpPr txBox="1"/>
            <p:nvPr/>
          </p:nvSpPr>
          <p:spPr>
            <a:xfrm>
              <a:off x="3433857" y="2437462"/>
              <a:ext cx="285847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Step-by-step explanation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Planned examples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2533F85-743C-1A44-8171-10C92967BDB7}"/>
                </a:ext>
              </a:extLst>
            </p:cNvPr>
            <p:cNvSpPr txBox="1"/>
            <p:nvPr/>
          </p:nvSpPr>
          <p:spPr>
            <a:xfrm>
              <a:off x="6299240" y="2444029"/>
              <a:ext cx="247696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Guided practice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Independent practice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6886607-182C-7F4C-8C40-B5236875071D}"/>
                </a:ext>
              </a:extLst>
            </p:cNvPr>
            <p:cNvSpPr txBox="1"/>
            <p:nvPr/>
          </p:nvSpPr>
          <p:spPr>
            <a:xfrm>
              <a:off x="3631462" y="3819803"/>
              <a:ext cx="5136342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Ask high-level and low-level questions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Eliciting frequent responses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Providing affirmative and corrective feedback</a:t>
              </a:r>
            </a:p>
          </p:txBody>
        </p:sp>
      </p:grp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66AE91DA-C6D2-2D4E-A4F2-8AA9F41DA45F}"/>
              </a:ext>
            </a:extLst>
          </p:cNvPr>
          <p:cNvSpPr/>
          <p:nvPr/>
        </p:nvSpPr>
        <p:spPr>
          <a:xfrm>
            <a:off x="1889194" y="2570666"/>
            <a:ext cx="5349773" cy="368298"/>
          </a:xfrm>
          <a:prstGeom prst="roundRect">
            <a:avLst/>
          </a:prstGeom>
          <a:noFill/>
          <a:ln w="76200">
            <a:solidFill>
              <a:srgbClr val="F1CA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FOT-Klee Pro M" panose="02020600000000000000" pitchFamily="18" charset="-128"/>
              <a:ea typeface="FOT-Klee Pro M" panose="02020600000000000000" pitchFamily="18" charset="-128"/>
            </a:endParaRP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6B3544EF-45E5-3747-818A-A4D54363D83E}"/>
              </a:ext>
            </a:extLst>
          </p:cNvPr>
          <p:cNvSpPr txBox="1">
            <a:spLocks/>
          </p:cNvSpPr>
          <p:nvPr/>
        </p:nvSpPr>
        <p:spPr>
          <a:xfrm>
            <a:off x="2902455" y="3572651"/>
            <a:ext cx="4230064" cy="3803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5083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5083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5083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5083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5083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rPr>
              <a:t>Oral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rPr>
              <a:t>Written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rPr>
              <a:t>With manipulatives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rPr>
              <a:t>With drawings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rPr>
              <a:t>With gestures</a:t>
            </a:r>
          </a:p>
        </p:txBody>
      </p:sp>
    </p:spTree>
    <p:extLst>
      <p:ext uri="{BB962C8B-B14F-4D97-AF65-F5344CB8AC3E}">
        <p14:creationId xmlns:p14="http://schemas.microsoft.com/office/powerpoint/2010/main" val="39999500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D838FB89-BC88-E349-A96C-C12B60C5E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557" y="3900855"/>
            <a:ext cx="6432795" cy="2852928"/>
          </a:xfrm>
        </p:spPr>
        <p:txBody>
          <a:bodyPr>
            <a:normAutofit/>
          </a:bodyPr>
          <a:lstStyle/>
          <a:p>
            <a:r>
              <a:rPr lang="en-US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During </a:t>
            </a:r>
            <a:r>
              <a:rPr lang="en-US" b="1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Modeling</a:t>
            </a:r>
            <a:r>
              <a:rPr lang="en-US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 and </a:t>
            </a:r>
            <a:r>
              <a:rPr lang="en-US" b="1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Practice</a:t>
            </a:r>
            <a:r>
              <a:rPr lang="en-US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, students should receive immediate feedback on their responses.</a:t>
            </a:r>
          </a:p>
          <a:p>
            <a:r>
              <a:rPr lang="en-US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Students should receive affirmative and (when necessary) corrective feedback.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443AC45-6F26-7C45-8FC4-9782F48FC275}"/>
              </a:ext>
            </a:extLst>
          </p:cNvPr>
          <p:cNvGrpSpPr/>
          <p:nvPr/>
        </p:nvGrpSpPr>
        <p:grpSpPr>
          <a:xfrm>
            <a:off x="1798572" y="217284"/>
            <a:ext cx="5440395" cy="3287737"/>
            <a:chOff x="3433857" y="2009394"/>
            <a:chExt cx="5440395" cy="328773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3037650-AAE5-024E-B8D4-0ACE415D2D62}"/>
                </a:ext>
              </a:extLst>
            </p:cNvPr>
            <p:cNvSpPr/>
            <p:nvPr/>
          </p:nvSpPr>
          <p:spPr>
            <a:xfrm>
              <a:off x="3525012" y="2009394"/>
              <a:ext cx="2674620" cy="1837944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BA8581E-7EAC-3646-A0CA-E12CFFA9B3FD}"/>
                </a:ext>
              </a:extLst>
            </p:cNvPr>
            <p:cNvSpPr/>
            <p:nvPr/>
          </p:nvSpPr>
          <p:spPr>
            <a:xfrm>
              <a:off x="6199632" y="2009394"/>
              <a:ext cx="2674620" cy="1837944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12EB304-CBFC-5C4F-A1D2-B5C5693A52AA}"/>
                </a:ext>
              </a:extLst>
            </p:cNvPr>
            <p:cNvSpPr/>
            <p:nvPr/>
          </p:nvSpPr>
          <p:spPr>
            <a:xfrm>
              <a:off x="3525012" y="3451505"/>
              <a:ext cx="5349240" cy="1822543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7D0BA7A-0D2A-D045-B86B-1D38A78B492E}"/>
                </a:ext>
              </a:extLst>
            </p:cNvPr>
            <p:cNvSpPr txBox="1"/>
            <p:nvPr/>
          </p:nvSpPr>
          <p:spPr>
            <a:xfrm>
              <a:off x="3981311" y="2030290"/>
              <a:ext cx="1762021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MODELING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667EDC4-1A56-3049-A26E-F27B20B23F3D}"/>
                </a:ext>
              </a:extLst>
            </p:cNvPr>
            <p:cNvSpPr txBox="1"/>
            <p:nvPr/>
          </p:nvSpPr>
          <p:spPr>
            <a:xfrm>
              <a:off x="6722456" y="2040589"/>
              <a:ext cx="1628972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PRACTICE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9D6F3D9-49B4-2743-BF51-A1F325E354AD}"/>
                </a:ext>
              </a:extLst>
            </p:cNvPr>
            <p:cNvSpPr txBox="1"/>
            <p:nvPr/>
          </p:nvSpPr>
          <p:spPr>
            <a:xfrm>
              <a:off x="5347475" y="3482700"/>
              <a:ext cx="1704313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SUPPORTS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0D19A7F-7FAE-D647-BEF2-7FDC775B26FC}"/>
                </a:ext>
              </a:extLst>
            </p:cNvPr>
            <p:cNvSpPr txBox="1"/>
            <p:nvPr/>
          </p:nvSpPr>
          <p:spPr>
            <a:xfrm>
              <a:off x="3433857" y="2437462"/>
              <a:ext cx="285847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Step-by-step explanation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Planned examples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2533F85-743C-1A44-8171-10C92967BDB7}"/>
                </a:ext>
              </a:extLst>
            </p:cNvPr>
            <p:cNvSpPr txBox="1"/>
            <p:nvPr/>
          </p:nvSpPr>
          <p:spPr>
            <a:xfrm>
              <a:off x="6299240" y="2444029"/>
              <a:ext cx="247696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Guided practice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Independent practice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6886607-182C-7F4C-8C40-B5236875071D}"/>
                </a:ext>
              </a:extLst>
            </p:cNvPr>
            <p:cNvSpPr txBox="1"/>
            <p:nvPr/>
          </p:nvSpPr>
          <p:spPr>
            <a:xfrm>
              <a:off x="3631462" y="3819803"/>
              <a:ext cx="5136342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Ask high-level and low-level questions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Eliciting frequent responses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Providing affirmative and corrective feedback</a:t>
              </a:r>
            </a:p>
          </p:txBody>
        </p:sp>
      </p:grp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66AE91DA-C6D2-2D4E-A4F2-8AA9F41DA45F}"/>
              </a:ext>
            </a:extLst>
          </p:cNvPr>
          <p:cNvSpPr/>
          <p:nvPr/>
        </p:nvSpPr>
        <p:spPr>
          <a:xfrm>
            <a:off x="1889194" y="3124168"/>
            <a:ext cx="5349773" cy="368298"/>
          </a:xfrm>
          <a:prstGeom prst="roundRect">
            <a:avLst/>
          </a:prstGeom>
          <a:noFill/>
          <a:ln w="76200">
            <a:solidFill>
              <a:srgbClr val="F1CA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FOT-Klee Pro M" panose="02020600000000000000" pitchFamily="18" charset="-128"/>
              <a:ea typeface="FOT-Klee Pro M" panose="020206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1367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84B071-27F3-1847-A0C0-3405126D87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3553" y="0"/>
            <a:ext cx="5196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29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443AC45-6F26-7C45-8FC4-9782F48FC275}"/>
              </a:ext>
            </a:extLst>
          </p:cNvPr>
          <p:cNvGrpSpPr/>
          <p:nvPr/>
        </p:nvGrpSpPr>
        <p:grpSpPr>
          <a:xfrm>
            <a:off x="1798572" y="217284"/>
            <a:ext cx="5440395" cy="3287737"/>
            <a:chOff x="3433857" y="2009394"/>
            <a:chExt cx="5440395" cy="328773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3037650-AAE5-024E-B8D4-0ACE415D2D62}"/>
                </a:ext>
              </a:extLst>
            </p:cNvPr>
            <p:cNvSpPr/>
            <p:nvPr/>
          </p:nvSpPr>
          <p:spPr>
            <a:xfrm>
              <a:off x="3525012" y="2009394"/>
              <a:ext cx="2674620" cy="1837944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BA8581E-7EAC-3646-A0CA-E12CFFA9B3FD}"/>
                </a:ext>
              </a:extLst>
            </p:cNvPr>
            <p:cNvSpPr/>
            <p:nvPr/>
          </p:nvSpPr>
          <p:spPr>
            <a:xfrm>
              <a:off x="6199632" y="2009394"/>
              <a:ext cx="2674620" cy="1837944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12EB304-CBFC-5C4F-A1D2-B5C5693A52AA}"/>
                </a:ext>
              </a:extLst>
            </p:cNvPr>
            <p:cNvSpPr/>
            <p:nvPr/>
          </p:nvSpPr>
          <p:spPr>
            <a:xfrm>
              <a:off x="3525012" y="3451505"/>
              <a:ext cx="5349240" cy="1822543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7D0BA7A-0D2A-D045-B86B-1D38A78B492E}"/>
                </a:ext>
              </a:extLst>
            </p:cNvPr>
            <p:cNvSpPr txBox="1"/>
            <p:nvPr/>
          </p:nvSpPr>
          <p:spPr>
            <a:xfrm>
              <a:off x="3981311" y="2030290"/>
              <a:ext cx="1762021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MODELING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667EDC4-1A56-3049-A26E-F27B20B23F3D}"/>
                </a:ext>
              </a:extLst>
            </p:cNvPr>
            <p:cNvSpPr txBox="1"/>
            <p:nvPr/>
          </p:nvSpPr>
          <p:spPr>
            <a:xfrm>
              <a:off x="6722456" y="2040589"/>
              <a:ext cx="1628972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PRACTICE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9D6F3D9-49B4-2743-BF51-A1F325E354AD}"/>
                </a:ext>
              </a:extLst>
            </p:cNvPr>
            <p:cNvSpPr txBox="1"/>
            <p:nvPr/>
          </p:nvSpPr>
          <p:spPr>
            <a:xfrm>
              <a:off x="5347475" y="3482700"/>
              <a:ext cx="1704313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SUPPORTS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0D19A7F-7FAE-D647-BEF2-7FDC775B26FC}"/>
                </a:ext>
              </a:extLst>
            </p:cNvPr>
            <p:cNvSpPr txBox="1"/>
            <p:nvPr/>
          </p:nvSpPr>
          <p:spPr>
            <a:xfrm>
              <a:off x="3433857" y="2437462"/>
              <a:ext cx="285847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Step-by-step explanation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Planned examples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2533F85-743C-1A44-8171-10C92967BDB7}"/>
                </a:ext>
              </a:extLst>
            </p:cNvPr>
            <p:cNvSpPr txBox="1"/>
            <p:nvPr/>
          </p:nvSpPr>
          <p:spPr>
            <a:xfrm>
              <a:off x="6299240" y="2444029"/>
              <a:ext cx="247696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Guided practice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Independent practice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6886607-182C-7F4C-8C40-B5236875071D}"/>
                </a:ext>
              </a:extLst>
            </p:cNvPr>
            <p:cNvSpPr txBox="1"/>
            <p:nvPr/>
          </p:nvSpPr>
          <p:spPr>
            <a:xfrm>
              <a:off x="3631462" y="3819803"/>
              <a:ext cx="5136342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Ask high-level and low-level questions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Eliciting frequent responses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Providing affirmative and corrective feedback</a:t>
              </a:r>
            </a:p>
          </p:txBody>
        </p:sp>
      </p:grp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66AE91DA-C6D2-2D4E-A4F2-8AA9F41DA45F}"/>
              </a:ext>
            </a:extLst>
          </p:cNvPr>
          <p:cNvSpPr/>
          <p:nvPr/>
        </p:nvSpPr>
        <p:spPr>
          <a:xfrm>
            <a:off x="1889194" y="3124168"/>
            <a:ext cx="5349773" cy="368298"/>
          </a:xfrm>
          <a:prstGeom prst="roundRect">
            <a:avLst/>
          </a:prstGeom>
          <a:noFill/>
          <a:ln w="76200">
            <a:solidFill>
              <a:srgbClr val="F1CA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FOT-Klee Pro M" panose="02020600000000000000" pitchFamily="18" charset="-128"/>
              <a:ea typeface="FOT-Klee Pro M" panose="02020600000000000000" pitchFamily="18" charset="-128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58967A6-B73D-484F-8598-F266E0959F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281" y="4500017"/>
            <a:ext cx="2109354" cy="140623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CD459F9-79E2-EC40-90C3-6F77C63B8313}"/>
              </a:ext>
            </a:extLst>
          </p:cNvPr>
          <p:cNvSpPr txBox="1"/>
          <p:nvPr/>
        </p:nvSpPr>
        <p:spPr>
          <a:xfrm>
            <a:off x="2554635" y="3956101"/>
            <a:ext cx="2801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“Nice work using your word problem attack strategy.”</a:t>
            </a:r>
          </a:p>
        </p:txBody>
      </p:sp>
    </p:spTree>
    <p:extLst>
      <p:ext uri="{BB962C8B-B14F-4D97-AF65-F5344CB8AC3E}">
        <p14:creationId xmlns:p14="http://schemas.microsoft.com/office/powerpoint/2010/main" val="271504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443AC45-6F26-7C45-8FC4-9782F48FC275}"/>
              </a:ext>
            </a:extLst>
          </p:cNvPr>
          <p:cNvGrpSpPr/>
          <p:nvPr/>
        </p:nvGrpSpPr>
        <p:grpSpPr>
          <a:xfrm>
            <a:off x="1798572" y="217284"/>
            <a:ext cx="5440395" cy="3287737"/>
            <a:chOff x="3433857" y="2009394"/>
            <a:chExt cx="5440395" cy="328773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3037650-AAE5-024E-B8D4-0ACE415D2D62}"/>
                </a:ext>
              </a:extLst>
            </p:cNvPr>
            <p:cNvSpPr/>
            <p:nvPr/>
          </p:nvSpPr>
          <p:spPr>
            <a:xfrm>
              <a:off x="3525012" y="2009394"/>
              <a:ext cx="2674620" cy="1837944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BA8581E-7EAC-3646-A0CA-E12CFFA9B3FD}"/>
                </a:ext>
              </a:extLst>
            </p:cNvPr>
            <p:cNvSpPr/>
            <p:nvPr/>
          </p:nvSpPr>
          <p:spPr>
            <a:xfrm>
              <a:off x="6199632" y="2009394"/>
              <a:ext cx="2674620" cy="1837944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12EB304-CBFC-5C4F-A1D2-B5C5693A52AA}"/>
                </a:ext>
              </a:extLst>
            </p:cNvPr>
            <p:cNvSpPr/>
            <p:nvPr/>
          </p:nvSpPr>
          <p:spPr>
            <a:xfrm>
              <a:off x="3525012" y="3451505"/>
              <a:ext cx="5349240" cy="1822543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7D0BA7A-0D2A-D045-B86B-1D38A78B492E}"/>
                </a:ext>
              </a:extLst>
            </p:cNvPr>
            <p:cNvSpPr txBox="1"/>
            <p:nvPr/>
          </p:nvSpPr>
          <p:spPr>
            <a:xfrm>
              <a:off x="3981311" y="2030290"/>
              <a:ext cx="1762021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MODELING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667EDC4-1A56-3049-A26E-F27B20B23F3D}"/>
                </a:ext>
              </a:extLst>
            </p:cNvPr>
            <p:cNvSpPr txBox="1"/>
            <p:nvPr/>
          </p:nvSpPr>
          <p:spPr>
            <a:xfrm>
              <a:off x="6722456" y="2040589"/>
              <a:ext cx="1628972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PRACTICE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9D6F3D9-49B4-2743-BF51-A1F325E354AD}"/>
                </a:ext>
              </a:extLst>
            </p:cNvPr>
            <p:cNvSpPr txBox="1"/>
            <p:nvPr/>
          </p:nvSpPr>
          <p:spPr>
            <a:xfrm>
              <a:off x="5347475" y="3482700"/>
              <a:ext cx="1704313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SUPPORTS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0D19A7F-7FAE-D647-BEF2-7FDC775B26FC}"/>
                </a:ext>
              </a:extLst>
            </p:cNvPr>
            <p:cNvSpPr txBox="1"/>
            <p:nvPr/>
          </p:nvSpPr>
          <p:spPr>
            <a:xfrm>
              <a:off x="3433857" y="2437462"/>
              <a:ext cx="285847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Step-by-step explanation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Planned examples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2533F85-743C-1A44-8171-10C92967BDB7}"/>
                </a:ext>
              </a:extLst>
            </p:cNvPr>
            <p:cNvSpPr txBox="1"/>
            <p:nvPr/>
          </p:nvSpPr>
          <p:spPr>
            <a:xfrm>
              <a:off x="6299240" y="2444029"/>
              <a:ext cx="247696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Guided practice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Independent practice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6886607-182C-7F4C-8C40-B5236875071D}"/>
                </a:ext>
              </a:extLst>
            </p:cNvPr>
            <p:cNvSpPr txBox="1"/>
            <p:nvPr/>
          </p:nvSpPr>
          <p:spPr>
            <a:xfrm>
              <a:off x="3631462" y="3819803"/>
              <a:ext cx="5136342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Ask high-level and low-level questions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Eliciting frequent responses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Providing affirmative and corrective feedback</a:t>
              </a:r>
            </a:p>
          </p:txBody>
        </p:sp>
      </p:grp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66AE91DA-C6D2-2D4E-A4F2-8AA9F41DA45F}"/>
              </a:ext>
            </a:extLst>
          </p:cNvPr>
          <p:cNvSpPr/>
          <p:nvPr/>
        </p:nvSpPr>
        <p:spPr>
          <a:xfrm>
            <a:off x="1889194" y="3124168"/>
            <a:ext cx="5349773" cy="368298"/>
          </a:xfrm>
          <a:prstGeom prst="roundRect">
            <a:avLst/>
          </a:prstGeom>
          <a:noFill/>
          <a:ln w="76200">
            <a:solidFill>
              <a:srgbClr val="F1CA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FOT-Klee Pro M" panose="02020600000000000000" pitchFamily="18" charset="-128"/>
              <a:ea typeface="FOT-Klee Pro M" panose="02020600000000000000" pitchFamily="18" charset="-128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58967A6-B73D-484F-8598-F266E0959F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281" y="4500017"/>
            <a:ext cx="2109354" cy="140623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70C774-8475-6E40-A406-857DD68E18B1}"/>
              </a:ext>
            </a:extLst>
          </p:cNvPr>
          <p:cNvSpPr txBox="1"/>
          <p:nvPr/>
        </p:nvSpPr>
        <p:spPr>
          <a:xfrm>
            <a:off x="2707121" y="3961241"/>
            <a:ext cx="2801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“Let’s look at that again. Tell me how you added in the hundreds column.”</a:t>
            </a:r>
          </a:p>
        </p:txBody>
      </p:sp>
    </p:spTree>
    <p:extLst>
      <p:ext uri="{BB962C8B-B14F-4D97-AF65-F5344CB8AC3E}">
        <p14:creationId xmlns:p14="http://schemas.microsoft.com/office/powerpoint/2010/main" val="333369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443AC45-6F26-7C45-8FC4-9782F48FC275}"/>
              </a:ext>
            </a:extLst>
          </p:cNvPr>
          <p:cNvGrpSpPr/>
          <p:nvPr/>
        </p:nvGrpSpPr>
        <p:grpSpPr>
          <a:xfrm>
            <a:off x="1798572" y="217284"/>
            <a:ext cx="5440395" cy="3287737"/>
            <a:chOff x="3433857" y="2009394"/>
            <a:chExt cx="5440395" cy="328773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3037650-AAE5-024E-B8D4-0ACE415D2D62}"/>
                </a:ext>
              </a:extLst>
            </p:cNvPr>
            <p:cNvSpPr/>
            <p:nvPr/>
          </p:nvSpPr>
          <p:spPr>
            <a:xfrm>
              <a:off x="3525012" y="2009394"/>
              <a:ext cx="2674620" cy="1837944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BA8581E-7EAC-3646-A0CA-E12CFFA9B3FD}"/>
                </a:ext>
              </a:extLst>
            </p:cNvPr>
            <p:cNvSpPr/>
            <p:nvPr/>
          </p:nvSpPr>
          <p:spPr>
            <a:xfrm>
              <a:off x="6199632" y="2009394"/>
              <a:ext cx="2674620" cy="1837944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12EB304-CBFC-5C4F-A1D2-B5C5693A52AA}"/>
                </a:ext>
              </a:extLst>
            </p:cNvPr>
            <p:cNvSpPr/>
            <p:nvPr/>
          </p:nvSpPr>
          <p:spPr>
            <a:xfrm>
              <a:off x="3525012" y="3451505"/>
              <a:ext cx="5349240" cy="1822543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7D0BA7A-0D2A-D045-B86B-1D38A78B492E}"/>
                </a:ext>
              </a:extLst>
            </p:cNvPr>
            <p:cNvSpPr txBox="1"/>
            <p:nvPr/>
          </p:nvSpPr>
          <p:spPr>
            <a:xfrm>
              <a:off x="3981311" y="2030290"/>
              <a:ext cx="1762021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MODELING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667EDC4-1A56-3049-A26E-F27B20B23F3D}"/>
                </a:ext>
              </a:extLst>
            </p:cNvPr>
            <p:cNvSpPr txBox="1"/>
            <p:nvPr/>
          </p:nvSpPr>
          <p:spPr>
            <a:xfrm>
              <a:off x="6722456" y="2040589"/>
              <a:ext cx="1628972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PRACTICE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9D6F3D9-49B4-2743-BF51-A1F325E354AD}"/>
                </a:ext>
              </a:extLst>
            </p:cNvPr>
            <p:cNvSpPr txBox="1"/>
            <p:nvPr/>
          </p:nvSpPr>
          <p:spPr>
            <a:xfrm>
              <a:off x="5347475" y="3482700"/>
              <a:ext cx="1704313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SUPPORTS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0D19A7F-7FAE-D647-BEF2-7FDC775B26FC}"/>
                </a:ext>
              </a:extLst>
            </p:cNvPr>
            <p:cNvSpPr txBox="1"/>
            <p:nvPr/>
          </p:nvSpPr>
          <p:spPr>
            <a:xfrm>
              <a:off x="3433857" y="2437462"/>
              <a:ext cx="285847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Step-by-step explanation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Planned examples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2533F85-743C-1A44-8171-10C92967BDB7}"/>
                </a:ext>
              </a:extLst>
            </p:cNvPr>
            <p:cNvSpPr txBox="1"/>
            <p:nvPr/>
          </p:nvSpPr>
          <p:spPr>
            <a:xfrm>
              <a:off x="6299240" y="2444029"/>
              <a:ext cx="247696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Guided practice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Independent practice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6886607-182C-7F4C-8C40-B5236875071D}"/>
                </a:ext>
              </a:extLst>
            </p:cNvPr>
            <p:cNvSpPr txBox="1"/>
            <p:nvPr/>
          </p:nvSpPr>
          <p:spPr>
            <a:xfrm>
              <a:off x="3631462" y="3819803"/>
              <a:ext cx="5136342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Ask high-level and low-level questions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Eliciting frequent responses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Providing affirmative and corrective feedback</a:t>
              </a:r>
            </a:p>
          </p:txBody>
        </p:sp>
      </p:grp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66AE91DA-C6D2-2D4E-A4F2-8AA9F41DA45F}"/>
              </a:ext>
            </a:extLst>
          </p:cNvPr>
          <p:cNvSpPr/>
          <p:nvPr/>
        </p:nvSpPr>
        <p:spPr>
          <a:xfrm>
            <a:off x="1889194" y="1690590"/>
            <a:ext cx="5349773" cy="1801876"/>
          </a:xfrm>
          <a:prstGeom prst="roundRect">
            <a:avLst/>
          </a:prstGeom>
          <a:noFill/>
          <a:ln w="76200">
            <a:solidFill>
              <a:srgbClr val="F1CA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FOT-Klee Pro M" panose="02020600000000000000" pitchFamily="18" charset="-128"/>
              <a:ea typeface="FOT-Klee Pro M" panose="020206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98422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77729" y="295645"/>
            <a:ext cx="2334370" cy="107631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800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12099" y="295645"/>
            <a:ext cx="2358395" cy="1076312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800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177729" y="1371957"/>
            <a:ext cx="4692764" cy="795820"/>
          </a:xfrm>
          <a:prstGeom prst="rect">
            <a:avLst/>
          </a:prstGeom>
          <a:solidFill>
            <a:schemeClr val="accent2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Supports</a:t>
            </a:r>
            <a:endParaRPr lang="en-US" sz="2400" dirty="0">
              <a:solidFill>
                <a:schemeClr val="bg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86761" y="3421219"/>
            <a:ext cx="1144705" cy="758985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700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31467" y="3421219"/>
            <a:ext cx="2393844" cy="758985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7" name="Rectangle 6"/>
          <p:cNvSpPr/>
          <p:nvPr/>
        </p:nvSpPr>
        <p:spPr>
          <a:xfrm>
            <a:off x="5086762" y="4157010"/>
            <a:ext cx="3538550" cy="561190"/>
          </a:xfrm>
          <a:prstGeom prst="rect">
            <a:avLst/>
          </a:prstGeom>
          <a:solidFill>
            <a:schemeClr val="accent2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Supports</a:t>
            </a:r>
            <a:endParaRPr lang="en-US" dirty="0">
              <a:solidFill>
                <a:schemeClr val="bg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6760" y="3432594"/>
            <a:ext cx="2777476" cy="740727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44236" y="3432594"/>
            <a:ext cx="907574" cy="74072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6760" y="4173321"/>
            <a:ext cx="3685051" cy="561190"/>
          </a:xfrm>
          <a:prstGeom prst="rect">
            <a:avLst/>
          </a:prstGeom>
          <a:solidFill>
            <a:schemeClr val="accent2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Supports</a:t>
            </a:r>
            <a:endParaRPr lang="en-US" dirty="0">
              <a:solidFill>
                <a:schemeClr val="bg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1966" y="3011393"/>
            <a:ext cx="2765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Introduction of material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55664" y="3011393"/>
            <a:ext cx="2183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Review of material</a:t>
            </a:r>
            <a:endParaRPr lang="en-US" dirty="0">
              <a:solidFill>
                <a:schemeClr val="bg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593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1" grpId="0" animBg="1"/>
      <p:bldP spid="12" grpId="0" animBg="1"/>
      <p:bldP spid="1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6F7B863-A260-F84A-A03A-42549D05A91E}"/>
              </a:ext>
            </a:extLst>
          </p:cNvPr>
          <p:cNvSpPr txBox="1"/>
          <p:nvPr/>
        </p:nvSpPr>
        <p:spPr>
          <a:xfrm>
            <a:off x="100919" y="3543173"/>
            <a:ext cx="2049360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50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What’s your strength with modeling? What could you improve?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F72208-9463-C249-80BB-B1346D3AE47F}"/>
              </a:ext>
            </a:extLst>
          </p:cNvPr>
          <p:cNvSpPr txBox="1"/>
          <p:nvPr/>
        </p:nvSpPr>
        <p:spPr>
          <a:xfrm>
            <a:off x="2346026" y="3543173"/>
            <a:ext cx="2218321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50" dirty="0">
                <a:solidFill>
                  <a:schemeClr val="accent1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What’s your strength with practice? What would you improve?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7ADA96-790E-A748-A01A-D6FA3B6E44B9}"/>
              </a:ext>
            </a:extLst>
          </p:cNvPr>
          <p:cNvSpPr txBox="1"/>
          <p:nvPr/>
        </p:nvSpPr>
        <p:spPr>
          <a:xfrm>
            <a:off x="4693585" y="3543173"/>
            <a:ext cx="1956065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50" dirty="0">
                <a:solidFill>
                  <a:schemeClr val="accent6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Which</a:t>
            </a:r>
          </a:p>
          <a:p>
            <a:pPr algn="ctr"/>
            <a:r>
              <a:rPr lang="en-US" sz="2250" dirty="0">
                <a:solidFill>
                  <a:schemeClr val="accent6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support is a strength? Provide an example.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2CD8C6-FE89-C045-8874-5E676E7B169A}"/>
              </a:ext>
            </a:extLst>
          </p:cNvPr>
          <p:cNvSpPr txBox="1"/>
          <p:nvPr/>
        </p:nvSpPr>
        <p:spPr>
          <a:xfrm>
            <a:off x="6858000" y="3497339"/>
            <a:ext cx="2139209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50" dirty="0">
                <a:solidFill>
                  <a:schemeClr val="accent4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Which</a:t>
            </a:r>
          </a:p>
          <a:p>
            <a:pPr algn="ctr"/>
            <a:r>
              <a:rPr lang="en-US" sz="2250" dirty="0">
                <a:solidFill>
                  <a:schemeClr val="accent4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support could you improve? Why would this be important?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E5A8190-F394-D84B-A534-64D9AB9A6F80}"/>
              </a:ext>
            </a:extLst>
          </p:cNvPr>
          <p:cNvGrpSpPr/>
          <p:nvPr/>
        </p:nvGrpSpPr>
        <p:grpSpPr>
          <a:xfrm>
            <a:off x="1798572" y="217284"/>
            <a:ext cx="5440395" cy="3287737"/>
            <a:chOff x="3433857" y="2009394"/>
            <a:chExt cx="5440395" cy="32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E22E448-5523-2348-9AF8-6EDC26108E16}"/>
                </a:ext>
              </a:extLst>
            </p:cNvPr>
            <p:cNvSpPr/>
            <p:nvPr/>
          </p:nvSpPr>
          <p:spPr>
            <a:xfrm>
              <a:off x="3525012" y="2009394"/>
              <a:ext cx="2674620" cy="1837944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D875FB0-E4D8-B04F-8CD8-2606CC5C662A}"/>
                </a:ext>
              </a:extLst>
            </p:cNvPr>
            <p:cNvSpPr/>
            <p:nvPr/>
          </p:nvSpPr>
          <p:spPr>
            <a:xfrm>
              <a:off x="6199632" y="2009394"/>
              <a:ext cx="2674620" cy="1837944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D4501BD-EB51-5D40-8812-E86D4880784A}"/>
                </a:ext>
              </a:extLst>
            </p:cNvPr>
            <p:cNvSpPr/>
            <p:nvPr/>
          </p:nvSpPr>
          <p:spPr>
            <a:xfrm>
              <a:off x="3525012" y="3451505"/>
              <a:ext cx="5349240" cy="1822543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56D097F-11D8-6B41-842C-C0C6B6B792E8}"/>
                </a:ext>
              </a:extLst>
            </p:cNvPr>
            <p:cNvSpPr txBox="1"/>
            <p:nvPr/>
          </p:nvSpPr>
          <p:spPr>
            <a:xfrm>
              <a:off x="3981311" y="2030290"/>
              <a:ext cx="1762021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MODELING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230EF3F-55FD-4B4A-A0F8-DE172B643975}"/>
                </a:ext>
              </a:extLst>
            </p:cNvPr>
            <p:cNvSpPr txBox="1"/>
            <p:nvPr/>
          </p:nvSpPr>
          <p:spPr>
            <a:xfrm>
              <a:off x="6722456" y="2040589"/>
              <a:ext cx="1628972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PRACTICE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C9B0388-F4D7-7740-AA0B-9656ECE74429}"/>
                </a:ext>
              </a:extLst>
            </p:cNvPr>
            <p:cNvSpPr txBox="1"/>
            <p:nvPr/>
          </p:nvSpPr>
          <p:spPr>
            <a:xfrm>
              <a:off x="5347475" y="3482700"/>
              <a:ext cx="1704313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SUPPORTS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D25F37E-5BEE-8641-A402-1C410E587195}"/>
                </a:ext>
              </a:extLst>
            </p:cNvPr>
            <p:cNvSpPr txBox="1"/>
            <p:nvPr/>
          </p:nvSpPr>
          <p:spPr>
            <a:xfrm>
              <a:off x="3433857" y="2437462"/>
              <a:ext cx="285847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Step-by-step explanation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Planned examples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A64D039-020F-244A-A468-199F2BAB848D}"/>
                </a:ext>
              </a:extLst>
            </p:cNvPr>
            <p:cNvSpPr txBox="1"/>
            <p:nvPr/>
          </p:nvSpPr>
          <p:spPr>
            <a:xfrm>
              <a:off x="6299240" y="2444029"/>
              <a:ext cx="247696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Guided practice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Independent practice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6EA7035-E354-C745-B71B-50D65D648793}"/>
                </a:ext>
              </a:extLst>
            </p:cNvPr>
            <p:cNvSpPr txBox="1"/>
            <p:nvPr/>
          </p:nvSpPr>
          <p:spPr>
            <a:xfrm>
              <a:off x="3631462" y="3819803"/>
              <a:ext cx="5136342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Ask high-level and low-level questions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Eliciting frequent responses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Providing affirmative and corrective feedback</a:t>
              </a:r>
            </a:p>
          </p:txBody>
        </p:sp>
      </p:grpSp>
      <p:pic>
        <p:nvPicPr>
          <p:cNvPr id="29" name="Graphic 28" descr="Laptop">
            <a:extLst>
              <a:ext uri="{FF2B5EF4-FFF2-40B4-BE49-F238E27FC236}">
                <a16:creationId xmlns:a16="http://schemas.microsoft.com/office/drawing/2014/main" id="{90207F3A-D5B5-B546-AFE1-96CC614F0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9255" y="5047819"/>
            <a:ext cx="1810181" cy="181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379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507FBF-8013-0542-B9C5-567838E07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FOT-Klee Pro M" panose="02020600000000000000" pitchFamily="18" charset="-128"/>
                <a:ea typeface="FOT-Klee Pro M" panose="02020600000000000000" pitchFamily="18" charset="-128"/>
              </a:rPr>
              <a:t>Explicit Instruction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81D534C-6F67-C440-981F-67F116E10123}"/>
              </a:ext>
            </a:extLst>
          </p:cNvPr>
          <p:cNvGrpSpPr/>
          <p:nvPr/>
        </p:nvGrpSpPr>
        <p:grpSpPr>
          <a:xfrm>
            <a:off x="1851802" y="1806194"/>
            <a:ext cx="5440395" cy="3287737"/>
            <a:chOff x="3433857" y="2009394"/>
            <a:chExt cx="5440395" cy="328773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1A0D1EF-4968-F94E-9C21-1D65C9586C2E}"/>
                </a:ext>
              </a:extLst>
            </p:cNvPr>
            <p:cNvSpPr/>
            <p:nvPr/>
          </p:nvSpPr>
          <p:spPr>
            <a:xfrm>
              <a:off x="3525012" y="2009394"/>
              <a:ext cx="2674620" cy="1837944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CC6F79D-FD61-EE48-8C83-CFF31B059136}"/>
                </a:ext>
              </a:extLst>
            </p:cNvPr>
            <p:cNvSpPr/>
            <p:nvPr/>
          </p:nvSpPr>
          <p:spPr>
            <a:xfrm>
              <a:off x="6199632" y="2009394"/>
              <a:ext cx="2674620" cy="1837944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C854960-0F0F-084E-93C9-5B67B69915C4}"/>
                </a:ext>
              </a:extLst>
            </p:cNvPr>
            <p:cNvSpPr/>
            <p:nvPr/>
          </p:nvSpPr>
          <p:spPr>
            <a:xfrm>
              <a:off x="3525012" y="3451505"/>
              <a:ext cx="5349240" cy="1822543"/>
            </a:xfrm>
            <a:prstGeom prst="rect">
              <a:avLst/>
            </a:prstGeom>
            <a:solidFill>
              <a:srgbClr val="3C98C7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7B36D49-D855-DC4C-BA7B-79AA6DFD083E}"/>
                </a:ext>
              </a:extLst>
            </p:cNvPr>
            <p:cNvSpPr txBox="1"/>
            <p:nvPr/>
          </p:nvSpPr>
          <p:spPr>
            <a:xfrm>
              <a:off x="3981311" y="2030290"/>
              <a:ext cx="1762021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MODELING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23E6E68-A87F-C74D-80D9-F1DAF2EEE305}"/>
                </a:ext>
              </a:extLst>
            </p:cNvPr>
            <p:cNvSpPr txBox="1"/>
            <p:nvPr/>
          </p:nvSpPr>
          <p:spPr>
            <a:xfrm>
              <a:off x="6722456" y="2040589"/>
              <a:ext cx="1628972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PRACTICE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2B7463C-9614-1C4C-8CC6-1AB8CFA3F056}"/>
                </a:ext>
              </a:extLst>
            </p:cNvPr>
            <p:cNvSpPr txBox="1"/>
            <p:nvPr/>
          </p:nvSpPr>
          <p:spPr>
            <a:xfrm>
              <a:off x="5347475" y="3482700"/>
              <a:ext cx="1704313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SUPPORTS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568037A-27D1-B44B-8452-92ED1EF5EE11}"/>
                </a:ext>
              </a:extLst>
            </p:cNvPr>
            <p:cNvSpPr txBox="1"/>
            <p:nvPr/>
          </p:nvSpPr>
          <p:spPr>
            <a:xfrm>
              <a:off x="3433857" y="2437462"/>
              <a:ext cx="285847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Step-by-step explanation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Planned examples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FB06694-76DB-5C41-85E7-B64E73C2403F}"/>
                </a:ext>
              </a:extLst>
            </p:cNvPr>
            <p:cNvSpPr txBox="1"/>
            <p:nvPr/>
          </p:nvSpPr>
          <p:spPr>
            <a:xfrm>
              <a:off x="6299240" y="2444029"/>
              <a:ext cx="247696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Guided practice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Independent practice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624778D-46C3-E04E-8D23-E847CEAD0EED}"/>
                </a:ext>
              </a:extLst>
            </p:cNvPr>
            <p:cNvSpPr txBox="1"/>
            <p:nvPr/>
          </p:nvSpPr>
          <p:spPr>
            <a:xfrm>
              <a:off x="3631462" y="3819803"/>
              <a:ext cx="5136342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Ask high-level and low-level questions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Eliciting frequent responses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OT-Klee Pro M" panose="02020600000000000000" pitchFamily="18" charset="-128"/>
                  <a:ea typeface="FOT-Klee Pro M" panose="02020600000000000000" pitchFamily="18" charset="-128"/>
                </a:rPr>
                <a:t>Providing affirmative and corrective feedback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24863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75EB7B3-30DB-BB4A-9A19-13103788FB66}"/>
              </a:ext>
            </a:extLst>
          </p:cNvPr>
          <p:cNvSpPr/>
          <p:nvPr/>
        </p:nvSpPr>
        <p:spPr>
          <a:xfrm>
            <a:off x="1977111" y="186695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10DF94-92B8-764E-85FB-C27D2D005BED}"/>
              </a:ext>
            </a:extLst>
          </p:cNvPr>
          <p:cNvSpPr txBox="1"/>
          <p:nvPr/>
        </p:nvSpPr>
        <p:spPr>
          <a:xfrm>
            <a:off x="2253987" y="1310314"/>
            <a:ext cx="450315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INSTRUCTIONAL DELIVERY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8FE86A-FD53-344C-81E0-51357A908B78}"/>
              </a:ext>
            </a:extLst>
          </p:cNvPr>
          <p:cNvSpPr txBox="1"/>
          <p:nvPr/>
        </p:nvSpPr>
        <p:spPr>
          <a:xfrm>
            <a:off x="2253987" y="4173327"/>
            <a:ext cx="494718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INSTRUCTIONAL STRATEGIES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14185AB-ECAD-734E-9B06-FAF217A16564}"/>
              </a:ext>
            </a:extLst>
          </p:cNvPr>
          <p:cNvSpPr/>
          <p:nvPr/>
        </p:nvSpPr>
        <p:spPr>
          <a:xfrm>
            <a:off x="1141499" y="1873197"/>
            <a:ext cx="3081419" cy="84226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C61546B-55A1-DA4D-AB63-858048632F66}"/>
              </a:ext>
            </a:extLst>
          </p:cNvPr>
          <p:cNvSpPr/>
          <p:nvPr/>
        </p:nvSpPr>
        <p:spPr>
          <a:xfrm>
            <a:off x="2964855" y="2591720"/>
            <a:ext cx="3081419" cy="8422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Precise language</a:t>
            </a:r>
          </a:p>
        </p:txBody>
      </p:sp>
    </p:spTree>
    <p:extLst>
      <p:ext uri="{BB962C8B-B14F-4D97-AF65-F5344CB8AC3E}">
        <p14:creationId xmlns:p14="http://schemas.microsoft.com/office/powerpoint/2010/main" val="371256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A23DEE-DDE7-434B-A53B-912F1D179C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4725" y="91911"/>
            <a:ext cx="4468305" cy="595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70964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2466936-F9C1-E94B-9774-4DCEBBE4482F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80963" y="1528763"/>
          <a:ext cx="8587978" cy="3800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B1FFA2DA-D975-BE46-BF9B-4177B155085B}"/>
              </a:ext>
            </a:extLst>
          </p:cNvPr>
          <p:cNvSpPr/>
          <p:nvPr/>
        </p:nvSpPr>
        <p:spPr>
          <a:xfrm rot="16200000">
            <a:off x="6742584" y="3810381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>
                <a:solidFill>
                  <a:srgbClr val="C00000"/>
                </a:solidFill>
                <a:latin typeface="Klee Medium" panose="02020600000000000000" pitchFamily="18" charset="-128"/>
                <a:ea typeface="Klee Medium" panose="02020600000000000000" pitchFamily="18" charset="-128"/>
              </a:rPr>
              <a:t>Powell, Bos, &amp; Lin (2019)</a:t>
            </a:r>
          </a:p>
        </p:txBody>
      </p:sp>
    </p:spTree>
    <p:extLst>
      <p:ext uri="{BB962C8B-B14F-4D97-AF65-F5344CB8AC3E}">
        <p14:creationId xmlns:p14="http://schemas.microsoft.com/office/powerpoint/2010/main" val="75676038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A5F07F4-6346-AB48-90E8-565B8D80A2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5094438"/>
              </p:ext>
            </p:extLst>
          </p:nvPr>
        </p:nvGraphicFramePr>
        <p:xfrm>
          <a:off x="347239" y="281861"/>
          <a:ext cx="8387351" cy="4093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BA8E5FB3-F2E1-A54C-A6D5-31685A88AAB3}"/>
              </a:ext>
            </a:extLst>
          </p:cNvPr>
          <p:cNvSpPr/>
          <p:nvPr/>
        </p:nvSpPr>
        <p:spPr>
          <a:xfrm>
            <a:off x="3058280" y="1144988"/>
            <a:ext cx="2965267" cy="236711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7108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50AB83-276A-C54A-9285-CD1000B0DF86}"/>
              </a:ext>
            </a:extLst>
          </p:cNvPr>
          <p:cNvSpPr txBox="1"/>
          <p:nvPr/>
        </p:nvSpPr>
        <p:spPr>
          <a:xfrm>
            <a:off x="1045504" y="105420"/>
            <a:ext cx="6876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92D050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Determine critical content</a:t>
            </a:r>
          </a:p>
        </p:txBody>
      </p:sp>
      <p:cxnSp>
        <p:nvCxnSpPr>
          <p:cNvPr id="3" name="Google Shape;664;p75">
            <a:extLst>
              <a:ext uri="{FF2B5EF4-FFF2-40B4-BE49-F238E27FC236}">
                <a16:creationId xmlns:a16="http://schemas.microsoft.com/office/drawing/2014/main" id="{3A8ABCB6-8FB4-3247-AE3A-19080EB37B73}"/>
              </a:ext>
            </a:extLst>
          </p:cNvPr>
          <p:cNvCxnSpPr>
            <a:cxnSpLocks/>
          </p:cNvCxnSpPr>
          <p:nvPr/>
        </p:nvCxnSpPr>
        <p:spPr>
          <a:xfrm flipH="1">
            <a:off x="62607" y="5466923"/>
            <a:ext cx="9004391" cy="0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4" name="Google Shape;665;p75">
            <a:extLst>
              <a:ext uri="{FF2B5EF4-FFF2-40B4-BE49-F238E27FC236}">
                <a16:creationId xmlns:a16="http://schemas.microsoft.com/office/drawing/2014/main" id="{327CBD97-4450-C846-8B0E-12507983AD7A}"/>
              </a:ext>
            </a:extLst>
          </p:cNvPr>
          <p:cNvSpPr/>
          <p:nvPr/>
        </p:nvSpPr>
        <p:spPr>
          <a:xfrm rot="3258815">
            <a:off x="-465313" y="3323105"/>
            <a:ext cx="3926179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Where student IS</a:t>
            </a:r>
            <a:endParaRPr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sp>
        <p:nvSpPr>
          <p:cNvPr id="5" name="Google Shape;666;p75">
            <a:extLst>
              <a:ext uri="{FF2B5EF4-FFF2-40B4-BE49-F238E27FC236}">
                <a16:creationId xmlns:a16="http://schemas.microsoft.com/office/drawing/2014/main" id="{79A2C914-0BE5-534E-B1A5-2E68EB3A5621}"/>
              </a:ext>
            </a:extLst>
          </p:cNvPr>
          <p:cNvSpPr/>
          <p:nvPr/>
        </p:nvSpPr>
        <p:spPr>
          <a:xfrm rot="3277194">
            <a:off x="3594191" y="3327382"/>
            <a:ext cx="3926179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Where student NEEDS TO BE</a:t>
            </a:r>
            <a:endParaRPr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FD50A4B-B2A2-E643-BCF0-E3DCEF2E270E}"/>
              </a:ext>
            </a:extLst>
          </p:cNvPr>
          <p:cNvSpPr/>
          <p:nvPr/>
        </p:nvSpPr>
        <p:spPr>
          <a:xfrm>
            <a:off x="2774324" y="4187687"/>
            <a:ext cx="2782957" cy="116500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Klee Medium" panose="02020600000000000000" pitchFamily="18" charset="-128"/>
                <a:ea typeface="Klee Medium" panose="02020600000000000000" pitchFamily="18" charset="-128"/>
              </a:rPr>
              <a:t>MATH INTERVENTION</a:t>
            </a:r>
          </a:p>
        </p:txBody>
      </p:sp>
    </p:spTree>
    <p:extLst>
      <p:ext uri="{BB962C8B-B14F-4D97-AF65-F5344CB8AC3E}">
        <p14:creationId xmlns:p14="http://schemas.microsoft.com/office/powerpoint/2010/main" val="413794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EB7437-A7CC-1446-98F5-2F2388B81488}"/>
              </a:ext>
            </a:extLst>
          </p:cNvPr>
          <p:cNvSpPr/>
          <p:nvPr/>
        </p:nvSpPr>
        <p:spPr>
          <a:xfrm>
            <a:off x="695394" y="557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1. Some math terms are shared with English but have different meanings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12467D-C158-064A-9F73-6959D97D6CBD}"/>
              </a:ext>
            </a:extLst>
          </p:cNvPr>
          <p:cNvSpPr/>
          <p:nvPr/>
        </p:nvSpPr>
        <p:spPr>
          <a:xfrm>
            <a:off x="1236181" y="655844"/>
            <a:ext cx="1734028" cy="6989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base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831562-2A5B-0B49-A2ED-9B2EEDE23313}"/>
              </a:ext>
            </a:extLst>
          </p:cNvPr>
          <p:cNvSpPr/>
          <p:nvPr/>
        </p:nvSpPr>
        <p:spPr>
          <a:xfrm>
            <a:off x="3420197" y="394334"/>
            <a:ext cx="1734028" cy="6989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right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2728E9-4A15-4E41-9003-FB2E19B5A327}"/>
              </a:ext>
            </a:extLst>
          </p:cNvPr>
          <p:cNvSpPr/>
          <p:nvPr/>
        </p:nvSpPr>
        <p:spPr>
          <a:xfrm>
            <a:off x="5604213" y="655844"/>
            <a:ext cx="1734028" cy="6989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degree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DC96D0-4878-834E-B531-3DA995AC00F0}"/>
              </a:ext>
            </a:extLst>
          </p:cNvPr>
          <p:cNvSpPr txBox="1"/>
          <p:nvPr/>
        </p:nvSpPr>
        <p:spPr>
          <a:xfrm>
            <a:off x="6676658" y="5900220"/>
            <a:ext cx="2467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Rubenstein &amp; Thompson (2002)</a:t>
            </a:r>
          </a:p>
        </p:txBody>
      </p:sp>
    </p:spTree>
    <p:extLst>
      <p:ext uri="{BB962C8B-B14F-4D97-AF65-F5344CB8AC3E}">
        <p14:creationId xmlns:p14="http://schemas.microsoft.com/office/powerpoint/2010/main" val="366350824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EB7437-A7CC-1446-98F5-2F2388B81488}"/>
              </a:ext>
            </a:extLst>
          </p:cNvPr>
          <p:cNvSpPr/>
          <p:nvPr/>
        </p:nvSpPr>
        <p:spPr>
          <a:xfrm>
            <a:off x="695394" y="557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1. Some math terms are shared with English but have different meanings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809B8D-9F48-C643-BB6A-17BD6C0A1ADC}"/>
              </a:ext>
            </a:extLst>
          </p:cNvPr>
          <p:cNvSpPr/>
          <p:nvPr/>
        </p:nvSpPr>
        <p:spPr>
          <a:xfrm>
            <a:off x="695393" y="574997"/>
            <a:ext cx="8238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2. Some math words are shared with English with similar meanings </a:t>
            </a:r>
          </a:p>
          <a:p>
            <a:r>
              <a:rPr lang="en-US" sz="1600" dirty="0">
                <a:solidFill>
                  <a:schemeClr val="accent3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     (but a more precise math meaning)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668563-0C22-084C-A0EB-7952BCC7EFAC}"/>
              </a:ext>
            </a:extLst>
          </p:cNvPr>
          <p:cNvSpPr/>
          <p:nvPr/>
        </p:nvSpPr>
        <p:spPr>
          <a:xfrm>
            <a:off x="1265166" y="1159772"/>
            <a:ext cx="1734028" cy="6989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difference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CD3ABB-1910-1243-832E-73446789F08D}"/>
              </a:ext>
            </a:extLst>
          </p:cNvPr>
          <p:cNvSpPr/>
          <p:nvPr/>
        </p:nvSpPr>
        <p:spPr>
          <a:xfrm>
            <a:off x="3197876" y="1409153"/>
            <a:ext cx="1734028" cy="6989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even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38A051-D521-8241-B83D-1D1DF8827243}"/>
              </a:ext>
            </a:extLst>
          </p:cNvPr>
          <p:cNvSpPr txBox="1"/>
          <p:nvPr/>
        </p:nvSpPr>
        <p:spPr>
          <a:xfrm>
            <a:off x="6676658" y="5900220"/>
            <a:ext cx="2467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Rubenstein &amp; Thompson (2002)</a:t>
            </a:r>
          </a:p>
        </p:txBody>
      </p:sp>
    </p:spTree>
    <p:extLst>
      <p:ext uri="{BB962C8B-B14F-4D97-AF65-F5344CB8AC3E}">
        <p14:creationId xmlns:p14="http://schemas.microsoft.com/office/powerpoint/2010/main" val="225971587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EB7437-A7CC-1446-98F5-2F2388B81488}"/>
              </a:ext>
            </a:extLst>
          </p:cNvPr>
          <p:cNvSpPr/>
          <p:nvPr/>
        </p:nvSpPr>
        <p:spPr>
          <a:xfrm>
            <a:off x="695394" y="557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1. Some math terms are shared with English but have different meanings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26190-30CF-2149-B99D-7D3A7F5AA8D9}"/>
              </a:ext>
            </a:extLst>
          </p:cNvPr>
          <p:cNvSpPr/>
          <p:nvPr/>
        </p:nvSpPr>
        <p:spPr>
          <a:xfrm>
            <a:off x="713458" y="1388339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3. Some math terms are only used in math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809B8D-9F48-C643-BB6A-17BD6C0A1ADC}"/>
              </a:ext>
            </a:extLst>
          </p:cNvPr>
          <p:cNvSpPr/>
          <p:nvPr/>
        </p:nvSpPr>
        <p:spPr>
          <a:xfrm>
            <a:off x="695393" y="574997"/>
            <a:ext cx="8238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2. Some math words are shared with English with similar meanings </a:t>
            </a:r>
          </a:p>
          <a:p>
            <a:r>
              <a:rPr lang="en-US" sz="1600" dirty="0">
                <a:solidFill>
                  <a:schemeClr val="accent3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     (but a more precise math meaning)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019E7D-1B36-CE40-BCB0-9B3CFE71C82D}"/>
              </a:ext>
            </a:extLst>
          </p:cNvPr>
          <p:cNvSpPr/>
          <p:nvPr/>
        </p:nvSpPr>
        <p:spPr>
          <a:xfrm>
            <a:off x="1444854" y="2034531"/>
            <a:ext cx="1734028" cy="6989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trapezoid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3A7935-D173-C940-87A1-2104940CC0FE}"/>
              </a:ext>
            </a:extLst>
          </p:cNvPr>
          <p:cNvSpPr/>
          <p:nvPr/>
        </p:nvSpPr>
        <p:spPr>
          <a:xfrm>
            <a:off x="3356781" y="1826460"/>
            <a:ext cx="1734028" cy="6989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numerator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C3F731-51C3-FD40-B276-B3CC44CDD48A}"/>
              </a:ext>
            </a:extLst>
          </p:cNvPr>
          <p:cNvSpPr/>
          <p:nvPr/>
        </p:nvSpPr>
        <p:spPr>
          <a:xfrm>
            <a:off x="5268709" y="2175944"/>
            <a:ext cx="1734028" cy="6989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parallelogram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7B592F-DBFB-C842-B255-568A2CCE110C}"/>
              </a:ext>
            </a:extLst>
          </p:cNvPr>
          <p:cNvSpPr txBox="1"/>
          <p:nvPr/>
        </p:nvSpPr>
        <p:spPr>
          <a:xfrm>
            <a:off x="6676658" y="5900220"/>
            <a:ext cx="2467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Rubenstein &amp; Thompson (2002)</a:t>
            </a:r>
          </a:p>
        </p:txBody>
      </p:sp>
    </p:spTree>
    <p:extLst>
      <p:ext uri="{BB962C8B-B14F-4D97-AF65-F5344CB8AC3E}">
        <p14:creationId xmlns:p14="http://schemas.microsoft.com/office/powerpoint/2010/main" val="300030620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EB7437-A7CC-1446-98F5-2F2388B81488}"/>
              </a:ext>
            </a:extLst>
          </p:cNvPr>
          <p:cNvSpPr/>
          <p:nvPr/>
        </p:nvSpPr>
        <p:spPr>
          <a:xfrm>
            <a:off x="695394" y="557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1. Some math terms are shared with English but have different meanings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26190-30CF-2149-B99D-7D3A7F5AA8D9}"/>
              </a:ext>
            </a:extLst>
          </p:cNvPr>
          <p:cNvSpPr/>
          <p:nvPr/>
        </p:nvSpPr>
        <p:spPr>
          <a:xfrm>
            <a:off x="713458" y="1388339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3. Some math terms are only used in math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809B8D-9F48-C643-BB6A-17BD6C0A1ADC}"/>
              </a:ext>
            </a:extLst>
          </p:cNvPr>
          <p:cNvSpPr/>
          <p:nvPr/>
        </p:nvSpPr>
        <p:spPr>
          <a:xfrm>
            <a:off x="695393" y="574997"/>
            <a:ext cx="8238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2. Some math words are shared with English with similar meanings </a:t>
            </a:r>
          </a:p>
          <a:p>
            <a:r>
              <a:rPr lang="en-US" sz="1600" dirty="0">
                <a:solidFill>
                  <a:schemeClr val="accent3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     (but a more precise math meaning)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42907A-92A4-9544-BDB3-C2B354A8EB96}"/>
              </a:ext>
            </a:extLst>
          </p:cNvPr>
          <p:cNvSpPr/>
          <p:nvPr/>
        </p:nvSpPr>
        <p:spPr>
          <a:xfrm>
            <a:off x="730135" y="196677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4. Some math terms have more than one meaning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E9C942-27D1-304E-A462-7C647761273B}"/>
              </a:ext>
            </a:extLst>
          </p:cNvPr>
          <p:cNvSpPr/>
          <p:nvPr/>
        </p:nvSpPr>
        <p:spPr>
          <a:xfrm>
            <a:off x="1019562" y="2775998"/>
            <a:ext cx="1734028" cy="6989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round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4B8943-D50D-9F45-BC54-CC2D002372F0}"/>
              </a:ext>
            </a:extLst>
          </p:cNvPr>
          <p:cNvSpPr/>
          <p:nvPr/>
        </p:nvSpPr>
        <p:spPr>
          <a:xfrm>
            <a:off x="3066570" y="2549065"/>
            <a:ext cx="1734028" cy="6989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square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B5BF59-BB97-C249-947C-4AF94601CD95}"/>
              </a:ext>
            </a:extLst>
          </p:cNvPr>
          <p:cNvSpPr/>
          <p:nvPr/>
        </p:nvSpPr>
        <p:spPr>
          <a:xfrm>
            <a:off x="5113579" y="2969281"/>
            <a:ext cx="1734028" cy="6989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second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C040FB-78A2-BC42-A99A-4983227F1288}"/>
              </a:ext>
            </a:extLst>
          </p:cNvPr>
          <p:cNvSpPr/>
          <p:nvPr/>
        </p:nvSpPr>
        <p:spPr>
          <a:xfrm>
            <a:off x="7142646" y="2738265"/>
            <a:ext cx="1734028" cy="6989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base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C9AC0D-29F3-ED43-B1B0-56404EE3F482}"/>
              </a:ext>
            </a:extLst>
          </p:cNvPr>
          <p:cNvSpPr txBox="1"/>
          <p:nvPr/>
        </p:nvSpPr>
        <p:spPr>
          <a:xfrm>
            <a:off x="6676658" y="5900220"/>
            <a:ext cx="2467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Rubenstein &amp; Thompson (2002)</a:t>
            </a:r>
          </a:p>
        </p:txBody>
      </p:sp>
    </p:spTree>
    <p:extLst>
      <p:ext uri="{BB962C8B-B14F-4D97-AF65-F5344CB8AC3E}">
        <p14:creationId xmlns:p14="http://schemas.microsoft.com/office/powerpoint/2010/main" val="178503774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EB7437-A7CC-1446-98F5-2F2388B81488}"/>
              </a:ext>
            </a:extLst>
          </p:cNvPr>
          <p:cNvSpPr/>
          <p:nvPr/>
        </p:nvSpPr>
        <p:spPr>
          <a:xfrm>
            <a:off x="695394" y="557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1. Some math terms are shared with English but have different meanings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26190-30CF-2149-B99D-7D3A7F5AA8D9}"/>
              </a:ext>
            </a:extLst>
          </p:cNvPr>
          <p:cNvSpPr/>
          <p:nvPr/>
        </p:nvSpPr>
        <p:spPr>
          <a:xfrm>
            <a:off x="713458" y="1388339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3. Some math terms are only used in math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809B8D-9F48-C643-BB6A-17BD6C0A1ADC}"/>
              </a:ext>
            </a:extLst>
          </p:cNvPr>
          <p:cNvSpPr/>
          <p:nvPr/>
        </p:nvSpPr>
        <p:spPr>
          <a:xfrm>
            <a:off x="695393" y="574997"/>
            <a:ext cx="8238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2. Some math words are shared with English with similar meanings </a:t>
            </a:r>
          </a:p>
          <a:p>
            <a:r>
              <a:rPr lang="en-US" sz="1600" dirty="0">
                <a:solidFill>
                  <a:schemeClr val="accent3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     (but a more precise math meaning)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42907A-92A4-9544-BDB3-C2B354A8EB96}"/>
              </a:ext>
            </a:extLst>
          </p:cNvPr>
          <p:cNvSpPr/>
          <p:nvPr/>
        </p:nvSpPr>
        <p:spPr>
          <a:xfrm>
            <a:off x="730135" y="196677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4. Some math terms have more than one meaning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2B57AE-34F4-7E41-91D9-1D1335E07EE8}"/>
              </a:ext>
            </a:extLst>
          </p:cNvPr>
          <p:cNvSpPr/>
          <p:nvPr/>
        </p:nvSpPr>
        <p:spPr>
          <a:xfrm>
            <a:off x="728749" y="2504113"/>
            <a:ext cx="72952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5. Some math terms are similar to other content-area terms with different meanings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A25E4A-527B-D341-A1A5-87A3E6C95CB4}"/>
              </a:ext>
            </a:extLst>
          </p:cNvPr>
          <p:cNvSpPr/>
          <p:nvPr/>
        </p:nvSpPr>
        <p:spPr>
          <a:xfrm>
            <a:off x="1213921" y="3497594"/>
            <a:ext cx="1734028" cy="1233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divide vs. Continental Divide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C8B6D2-4A13-EF4C-8041-8044C1E61B83}"/>
              </a:ext>
            </a:extLst>
          </p:cNvPr>
          <p:cNvSpPr/>
          <p:nvPr/>
        </p:nvSpPr>
        <p:spPr>
          <a:xfrm>
            <a:off x="3509376" y="3201507"/>
            <a:ext cx="1734028" cy="1233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variable vs. variably cloudy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FCA388-F1C1-0749-9E4A-71D0D67EBD23}"/>
              </a:ext>
            </a:extLst>
          </p:cNvPr>
          <p:cNvSpPr txBox="1"/>
          <p:nvPr/>
        </p:nvSpPr>
        <p:spPr>
          <a:xfrm>
            <a:off x="6676658" y="5900220"/>
            <a:ext cx="2467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Rubenstein &amp; Thompson (2002)</a:t>
            </a:r>
          </a:p>
        </p:txBody>
      </p:sp>
    </p:spTree>
    <p:extLst>
      <p:ext uri="{BB962C8B-B14F-4D97-AF65-F5344CB8AC3E}">
        <p14:creationId xmlns:p14="http://schemas.microsoft.com/office/powerpoint/2010/main" val="359805340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EB7437-A7CC-1446-98F5-2F2388B81488}"/>
              </a:ext>
            </a:extLst>
          </p:cNvPr>
          <p:cNvSpPr/>
          <p:nvPr/>
        </p:nvSpPr>
        <p:spPr>
          <a:xfrm>
            <a:off x="695394" y="557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1. Some math terms are shared with English but have different meanings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26190-30CF-2149-B99D-7D3A7F5AA8D9}"/>
              </a:ext>
            </a:extLst>
          </p:cNvPr>
          <p:cNvSpPr/>
          <p:nvPr/>
        </p:nvSpPr>
        <p:spPr>
          <a:xfrm>
            <a:off x="713458" y="1388339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3. Some math terms are only used in math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809B8D-9F48-C643-BB6A-17BD6C0A1ADC}"/>
              </a:ext>
            </a:extLst>
          </p:cNvPr>
          <p:cNvSpPr/>
          <p:nvPr/>
        </p:nvSpPr>
        <p:spPr>
          <a:xfrm>
            <a:off x="695393" y="574997"/>
            <a:ext cx="8238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2. Some math words are shared with English with similar meanings </a:t>
            </a:r>
          </a:p>
          <a:p>
            <a:r>
              <a:rPr lang="en-US" sz="1600" dirty="0">
                <a:solidFill>
                  <a:schemeClr val="accent3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     (but a more precise math meaning)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42907A-92A4-9544-BDB3-C2B354A8EB96}"/>
              </a:ext>
            </a:extLst>
          </p:cNvPr>
          <p:cNvSpPr/>
          <p:nvPr/>
        </p:nvSpPr>
        <p:spPr>
          <a:xfrm>
            <a:off x="730135" y="196677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4. Some math terms have more than one meaning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2B57AE-34F4-7E41-91D9-1D1335E07EE8}"/>
              </a:ext>
            </a:extLst>
          </p:cNvPr>
          <p:cNvSpPr/>
          <p:nvPr/>
        </p:nvSpPr>
        <p:spPr>
          <a:xfrm>
            <a:off x="728749" y="2504113"/>
            <a:ext cx="72952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5. Some math terms are similar to other content-area terms with different meanings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4844F1-7A09-FE40-94A5-224C63767E9B}"/>
              </a:ext>
            </a:extLst>
          </p:cNvPr>
          <p:cNvSpPr/>
          <p:nvPr/>
        </p:nvSpPr>
        <p:spPr>
          <a:xfrm>
            <a:off x="730135" y="30406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6. Some math terms are homographs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A5950E-E573-CF4A-884F-EFC08E7A12F3}"/>
              </a:ext>
            </a:extLst>
          </p:cNvPr>
          <p:cNvSpPr/>
          <p:nvPr/>
        </p:nvSpPr>
        <p:spPr>
          <a:xfrm>
            <a:off x="1019727" y="3760080"/>
            <a:ext cx="1734028" cy="6989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eight vs. ate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9D6D25-31AB-AD4C-9753-419E9434B106}"/>
              </a:ext>
            </a:extLst>
          </p:cNvPr>
          <p:cNvSpPr/>
          <p:nvPr/>
        </p:nvSpPr>
        <p:spPr>
          <a:xfrm>
            <a:off x="2983609" y="3505804"/>
            <a:ext cx="1734028" cy="6989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sum vs. some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71310A-3891-2841-9633-304939055C52}"/>
              </a:ext>
            </a:extLst>
          </p:cNvPr>
          <p:cNvSpPr/>
          <p:nvPr/>
        </p:nvSpPr>
        <p:spPr>
          <a:xfrm>
            <a:off x="4947491" y="3994666"/>
            <a:ext cx="1734028" cy="6989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rows vs. rose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D3013ED-FEE3-3B43-8B8B-265D31362D53}"/>
              </a:ext>
            </a:extLst>
          </p:cNvPr>
          <p:cNvSpPr/>
          <p:nvPr/>
        </p:nvSpPr>
        <p:spPr>
          <a:xfrm>
            <a:off x="6911372" y="3658083"/>
            <a:ext cx="1734028" cy="6989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base vs. bass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E2E8D9-AD18-E248-B5DD-6F1AE596CBB6}"/>
              </a:ext>
            </a:extLst>
          </p:cNvPr>
          <p:cNvSpPr txBox="1"/>
          <p:nvPr/>
        </p:nvSpPr>
        <p:spPr>
          <a:xfrm>
            <a:off x="6676658" y="5900220"/>
            <a:ext cx="2467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Rubenstein &amp; Thompson (2002)</a:t>
            </a:r>
          </a:p>
        </p:txBody>
      </p:sp>
    </p:spTree>
    <p:extLst>
      <p:ext uri="{BB962C8B-B14F-4D97-AF65-F5344CB8AC3E}">
        <p14:creationId xmlns:p14="http://schemas.microsoft.com/office/powerpoint/2010/main" val="172628760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EB7437-A7CC-1446-98F5-2F2388B81488}"/>
              </a:ext>
            </a:extLst>
          </p:cNvPr>
          <p:cNvSpPr/>
          <p:nvPr/>
        </p:nvSpPr>
        <p:spPr>
          <a:xfrm>
            <a:off x="695394" y="557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1. Some math terms are shared with English but have different meanings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26190-30CF-2149-B99D-7D3A7F5AA8D9}"/>
              </a:ext>
            </a:extLst>
          </p:cNvPr>
          <p:cNvSpPr/>
          <p:nvPr/>
        </p:nvSpPr>
        <p:spPr>
          <a:xfrm>
            <a:off x="713458" y="1388339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3. Some math terms are only used in math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809B8D-9F48-C643-BB6A-17BD6C0A1ADC}"/>
              </a:ext>
            </a:extLst>
          </p:cNvPr>
          <p:cNvSpPr/>
          <p:nvPr/>
        </p:nvSpPr>
        <p:spPr>
          <a:xfrm>
            <a:off x="695393" y="574997"/>
            <a:ext cx="8238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2. Some math words are shared with English with similar meanings </a:t>
            </a:r>
          </a:p>
          <a:p>
            <a:r>
              <a:rPr lang="en-US" sz="1600" dirty="0">
                <a:solidFill>
                  <a:schemeClr val="accent3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     (but a more precise math meaning)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42907A-92A4-9544-BDB3-C2B354A8EB96}"/>
              </a:ext>
            </a:extLst>
          </p:cNvPr>
          <p:cNvSpPr/>
          <p:nvPr/>
        </p:nvSpPr>
        <p:spPr>
          <a:xfrm>
            <a:off x="730135" y="196677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4. Some math terms have more than one meaning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2B57AE-34F4-7E41-91D9-1D1335E07EE8}"/>
              </a:ext>
            </a:extLst>
          </p:cNvPr>
          <p:cNvSpPr/>
          <p:nvPr/>
        </p:nvSpPr>
        <p:spPr>
          <a:xfrm>
            <a:off x="728749" y="2504113"/>
            <a:ext cx="72952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5. Some math terms are similar to other content-area terms with different meanings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4844F1-7A09-FE40-94A5-224C63767E9B}"/>
              </a:ext>
            </a:extLst>
          </p:cNvPr>
          <p:cNvSpPr/>
          <p:nvPr/>
        </p:nvSpPr>
        <p:spPr>
          <a:xfrm>
            <a:off x="730135" y="30406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6. Some math terms are homographs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EE363D8-C521-724D-9B9D-D871A6244DCD}"/>
              </a:ext>
            </a:extLst>
          </p:cNvPr>
          <p:cNvSpPr/>
          <p:nvPr/>
        </p:nvSpPr>
        <p:spPr>
          <a:xfrm>
            <a:off x="730135" y="3568785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7. Some math terms are related but have distinct meanings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66E9F8-527F-2B45-924B-091145F0ACCB}"/>
              </a:ext>
            </a:extLst>
          </p:cNvPr>
          <p:cNvSpPr/>
          <p:nvPr/>
        </p:nvSpPr>
        <p:spPr>
          <a:xfrm>
            <a:off x="1512992" y="4365831"/>
            <a:ext cx="1734028" cy="9926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factor vs. multiple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31F8AC-8ABD-B042-9810-F449928107D7}"/>
              </a:ext>
            </a:extLst>
          </p:cNvPr>
          <p:cNvSpPr/>
          <p:nvPr/>
        </p:nvSpPr>
        <p:spPr>
          <a:xfrm>
            <a:off x="3811978" y="4206687"/>
            <a:ext cx="1734028" cy="9926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hundreds vs. hundredths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46E11A-711B-BE42-8D0C-6A9E6D7BA9E3}"/>
              </a:ext>
            </a:extLst>
          </p:cNvPr>
          <p:cNvSpPr/>
          <p:nvPr/>
        </p:nvSpPr>
        <p:spPr>
          <a:xfrm>
            <a:off x="5973287" y="4570973"/>
            <a:ext cx="1734028" cy="9926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numerators vs. denominator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23C892-5BA1-6547-A6AE-E7DD8B1C0A85}"/>
              </a:ext>
            </a:extLst>
          </p:cNvPr>
          <p:cNvSpPr txBox="1"/>
          <p:nvPr/>
        </p:nvSpPr>
        <p:spPr>
          <a:xfrm>
            <a:off x="6676658" y="5900220"/>
            <a:ext cx="2467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Rubenstein &amp; Thompson (2002)</a:t>
            </a:r>
          </a:p>
        </p:txBody>
      </p:sp>
    </p:spTree>
    <p:extLst>
      <p:ext uri="{BB962C8B-B14F-4D97-AF65-F5344CB8AC3E}">
        <p14:creationId xmlns:p14="http://schemas.microsoft.com/office/powerpoint/2010/main" val="185270841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EB7437-A7CC-1446-98F5-2F2388B81488}"/>
              </a:ext>
            </a:extLst>
          </p:cNvPr>
          <p:cNvSpPr/>
          <p:nvPr/>
        </p:nvSpPr>
        <p:spPr>
          <a:xfrm>
            <a:off x="695394" y="557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1. Some math terms are shared with English but have different meanings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26190-30CF-2149-B99D-7D3A7F5AA8D9}"/>
              </a:ext>
            </a:extLst>
          </p:cNvPr>
          <p:cNvSpPr/>
          <p:nvPr/>
        </p:nvSpPr>
        <p:spPr>
          <a:xfrm>
            <a:off x="713458" y="1388339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3. Some math terms are only used in math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809B8D-9F48-C643-BB6A-17BD6C0A1ADC}"/>
              </a:ext>
            </a:extLst>
          </p:cNvPr>
          <p:cNvSpPr/>
          <p:nvPr/>
        </p:nvSpPr>
        <p:spPr>
          <a:xfrm>
            <a:off x="695393" y="574997"/>
            <a:ext cx="8238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2. Some math words are shared with English with similar meanings </a:t>
            </a:r>
          </a:p>
          <a:p>
            <a:r>
              <a:rPr lang="en-US" sz="1600" dirty="0">
                <a:solidFill>
                  <a:schemeClr val="accent3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     (but a more precise math meaning)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42907A-92A4-9544-BDB3-C2B354A8EB96}"/>
              </a:ext>
            </a:extLst>
          </p:cNvPr>
          <p:cNvSpPr/>
          <p:nvPr/>
        </p:nvSpPr>
        <p:spPr>
          <a:xfrm>
            <a:off x="730135" y="196677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4. Some math terms have more than one meaning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2B57AE-34F4-7E41-91D9-1D1335E07EE8}"/>
              </a:ext>
            </a:extLst>
          </p:cNvPr>
          <p:cNvSpPr/>
          <p:nvPr/>
        </p:nvSpPr>
        <p:spPr>
          <a:xfrm>
            <a:off x="728749" y="2504113"/>
            <a:ext cx="72952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5. Some math terms are similar to other content-area terms with different meanings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4844F1-7A09-FE40-94A5-224C63767E9B}"/>
              </a:ext>
            </a:extLst>
          </p:cNvPr>
          <p:cNvSpPr/>
          <p:nvPr/>
        </p:nvSpPr>
        <p:spPr>
          <a:xfrm>
            <a:off x="730135" y="30406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6. Some math terms are homographs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EE363D8-C521-724D-9B9D-D871A6244DCD}"/>
              </a:ext>
            </a:extLst>
          </p:cNvPr>
          <p:cNvSpPr/>
          <p:nvPr/>
        </p:nvSpPr>
        <p:spPr>
          <a:xfrm>
            <a:off x="730135" y="3568785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7. Some math terms are related but have distinct meanings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299C9F2-F783-FC4F-812C-9F1064FE0735}"/>
              </a:ext>
            </a:extLst>
          </p:cNvPr>
          <p:cNvSpPr/>
          <p:nvPr/>
        </p:nvSpPr>
        <p:spPr>
          <a:xfrm>
            <a:off x="722490" y="4167893"/>
            <a:ext cx="72952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8. An English math term may translate into another language with different meanings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4269B5-4DBB-0A4D-A792-146D2AD46021}"/>
              </a:ext>
            </a:extLst>
          </p:cNvPr>
          <p:cNvSpPr/>
          <p:nvPr/>
        </p:nvSpPr>
        <p:spPr>
          <a:xfrm>
            <a:off x="2191436" y="4777258"/>
            <a:ext cx="1734028" cy="9926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mesa vs. </a:t>
            </a:r>
            <a:r>
              <a:rPr lang="en-US" b="1" dirty="0" err="1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tabla</a:t>
            </a:r>
            <a:endParaRPr lang="en-US" b="1" dirty="0">
              <a:solidFill>
                <a:schemeClr val="bg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88667B-E876-C448-BB36-C43C4E3EA8A3}"/>
              </a:ext>
            </a:extLst>
          </p:cNvPr>
          <p:cNvSpPr txBox="1"/>
          <p:nvPr/>
        </p:nvSpPr>
        <p:spPr>
          <a:xfrm>
            <a:off x="6676658" y="5900220"/>
            <a:ext cx="2467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Rubenstein &amp; Thompson (2002)</a:t>
            </a:r>
          </a:p>
        </p:txBody>
      </p:sp>
    </p:spTree>
    <p:extLst>
      <p:ext uri="{BB962C8B-B14F-4D97-AF65-F5344CB8AC3E}">
        <p14:creationId xmlns:p14="http://schemas.microsoft.com/office/powerpoint/2010/main" val="285269168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EB7437-A7CC-1446-98F5-2F2388B81488}"/>
              </a:ext>
            </a:extLst>
          </p:cNvPr>
          <p:cNvSpPr/>
          <p:nvPr/>
        </p:nvSpPr>
        <p:spPr>
          <a:xfrm>
            <a:off x="695394" y="557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1. Some math terms are shared with English but have different meanings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26190-30CF-2149-B99D-7D3A7F5AA8D9}"/>
              </a:ext>
            </a:extLst>
          </p:cNvPr>
          <p:cNvSpPr/>
          <p:nvPr/>
        </p:nvSpPr>
        <p:spPr>
          <a:xfrm>
            <a:off x="713458" y="1388339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3. Some math terms are only used in math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809B8D-9F48-C643-BB6A-17BD6C0A1ADC}"/>
              </a:ext>
            </a:extLst>
          </p:cNvPr>
          <p:cNvSpPr/>
          <p:nvPr/>
        </p:nvSpPr>
        <p:spPr>
          <a:xfrm>
            <a:off x="695393" y="574997"/>
            <a:ext cx="8238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2. Some math words are shared with English with similar meanings </a:t>
            </a:r>
          </a:p>
          <a:p>
            <a:r>
              <a:rPr lang="en-US" sz="1600" dirty="0">
                <a:solidFill>
                  <a:schemeClr val="accent3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     (but a more precise math meaning)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42907A-92A4-9544-BDB3-C2B354A8EB96}"/>
              </a:ext>
            </a:extLst>
          </p:cNvPr>
          <p:cNvSpPr/>
          <p:nvPr/>
        </p:nvSpPr>
        <p:spPr>
          <a:xfrm>
            <a:off x="730135" y="196677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4. Some math terms have more than one meaning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2B57AE-34F4-7E41-91D9-1D1335E07EE8}"/>
              </a:ext>
            </a:extLst>
          </p:cNvPr>
          <p:cNvSpPr/>
          <p:nvPr/>
        </p:nvSpPr>
        <p:spPr>
          <a:xfrm>
            <a:off x="728749" y="2504113"/>
            <a:ext cx="72952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5. Some math terms are similar to other content-area terms with different meanings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4844F1-7A09-FE40-94A5-224C63767E9B}"/>
              </a:ext>
            </a:extLst>
          </p:cNvPr>
          <p:cNvSpPr/>
          <p:nvPr/>
        </p:nvSpPr>
        <p:spPr>
          <a:xfrm>
            <a:off x="730135" y="30406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6. Some math terms are homographs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EE363D8-C521-724D-9B9D-D871A6244DCD}"/>
              </a:ext>
            </a:extLst>
          </p:cNvPr>
          <p:cNvSpPr/>
          <p:nvPr/>
        </p:nvSpPr>
        <p:spPr>
          <a:xfrm>
            <a:off x="730135" y="3568785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7. Some math terms are related but have distinct meanings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299C9F2-F783-FC4F-812C-9F1064FE0735}"/>
              </a:ext>
            </a:extLst>
          </p:cNvPr>
          <p:cNvSpPr/>
          <p:nvPr/>
        </p:nvSpPr>
        <p:spPr>
          <a:xfrm>
            <a:off x="722490" y="4167893"/>
            <a:ext cx="72952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8. An English math term may translate into another language with different meanings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9C41D66-C735-244B-A500-C699E0DED504}"/>
              </a:ext>
            </a:extLst>
          </p:cNvPr>
          <p:cNvSpPr/>
          <p:nvPr/>
        </p:nvSpPr>
        <p:spPr>
          <a:xfrm>
            <a:off x="730135" y="4735014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9. English spelling and usage may have irregularities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EF516C-3DDA-A544-85BD-7E11F85F09AF}"/>
              </a:ext>
            </a:extLst>
          </p:cNvPr>
          <p:cNvSpPr/>
          <p:nvPr/>
        </p:nvSpPr>
        <p:spPr>
          <a:xfrm>
            <a:off x="5153167" y="5114019"/>
            <a:ext cx="1734028" cy="69896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four vs. forty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B579D9-8DFE-B74C-80BA-0D15392BF2D1}"/>
              </a:ext>
            </a:extLst>
          </p:cNvPr>
          <p:cNvSpPr txBox="1"/>
          <p:nvPr/>
        </p:nvSpPr>
        <p:spPr>
          <a:xfrm>
            <a:off x="6676658" y="5900220"/>
            <a:ext cx="2467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Rubenstein &amp; Thompson (2002)</a:t>
            </a:r>
          </a:p>
        </p:txBody>
      </p:sp>
    </p:spTree>
    <p:extLst>
      <p:ext uri="{BB962C8B-B14F-4D97-AF65-F5344CB8AC3E}">
        <p14:creationId xmlns:p14="http://schemas.microsoft.com/office/powerpoint/2010/main" val="183915002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EB7437-A7CC-1446-98F5-2F2388B81488}"/>
              </a:ext>
            </a:extLst>
          </p:cNvPr>
          <p:cNvSpPr/>
          <p:nvPr/>
        </p:nvSpPr>
        <p:spPr>
          <a:xfrm>
            <a:off x="695394" y="557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1. Some math terms are shared with English but have different meanings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26190-30CF-2149-B99D-7D3A7F5AA8D9}"/>
              </a:ext>
            </a:extLst>
          </p:cNvPr>
          <p:cNvSpPr/>
          <p:nvPr/>
        </p:nvSpPr>
        <p:spPr>
          <a:xfrm>
            <a:off x="713458" y="1388339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3. Some math terms are only used in math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809B8D-9F48-C643-BB6A-17BD6C0A1ADC}"/>
              </a:ext>
            </a:extLst>
          </p:cNvPr>
          <p:cNvSpPr/>
          <p:nvPr/>
        </p:nvSpPr>
        <p:spPr>
          <a:xfrm>
            <a:off x="695393" y="574997"/>
            <a:ext cx="8238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2. Some math words are shared with English with similar meanings </a:t>
            </a:r>
          </a:p>
          <a:p>
            <a:r>
              <a:rPr lang="en-US" sz="1600" dirty="0">
                <a:solidFill>
                  <a:schemeClr val="accent3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     (but a more precise math meaning)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42907A-92A4-9544-BDB3-C2B354A8EB96}"/>
              </a:ext>
            </a:extLst>
          </p:cNvPr>
          <p:cNvSpPr/>
          <p:nvPr/>
        </p:nvSpPr>
        <p:spPr>
          <a:xfrm>
            <a:off x="730135" y="196677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4. Some math terms have more than one meaning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2B57AE-34F4-7E41-91D9-1D1335E07EE8}"/>
              </a:ext>
            </a:extLst>
          </p:cNvPr>
          <p:cNvSpPr/>
          <p:nvPr/>
        </p:nvSpPr>
        <p:spPr>
          <a:xfrm>
            <a:off x="728749" y="2504113"/>
            <a:ext cx="72952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5. Some math terms are similar to other content-area terms with different meanings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4844F1-7A09-FE40-94A5-224C63767E9B}"/>
              </a:ext>
            </a:extLst>
          </p:cNvPr>
          <p:cNvSpPr/>
          <p:nvPr/>
        </p:nvSpPr>
        <p:spPr>
          <a:xfrm>
            <a:off x="730135" y="30406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6. Some math terms are homographs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EE363D8-C521-724D-9B9D-D871A6244DCD}"/>
              </a:ext>
            </a:extLst>
          </p:cNvPr>
          <p:cNvSpPr/>
          <p:nvPr/>
        </p:nvSpPr>
        <p:spPr>
          <a:xfrm>
            <a:off x="730135" y="3568785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7. Some math terms are related but have distinct meanings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299C9F2-F783-FC4F-812C-9F1064FE0735}"/>
              </a:ext>
            </a:extLst>
          </p:cNvPr>
          <p:cNvSpPr/>
          <p:nvPr/>
        </p:nvSpPr>
        <p:spPr>
          <a:xfrm>
            <a:off x="722490" y="4167893"/>
            <a:ext cx="72952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8. An English math term may translate into another language with different meanings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9C41D66-C735-244B-A500-C699E0DED504}"/>
              </a:ext>
            </a:extLst>
          </p:cNvPr>
          <p:cNvSpPr/>
          <p:nvPr/>
        </p:nvSpPr>
        <p:spPr>
          <a:xfrm>
            <a:off x="730135" y="4735014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9. English spelling and usage may have irregularities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4DC324-36F0-5B44-8BB7-61098FCB9641}"/>
              </a:ext>
            </a:extLst>
          </p:cNvPr>
          <p:cNvSpPr/>
          <p:nvPr/>
        </p:nvSpPr>
        <p:spPr>
          <a:xfrm>
            <a:off x="722490" y="5295106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10. Some math concepts are verbalized in more than one way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F380BAC-C916-114C-9CF6-D050E62E1E21}"/>
              </a:ext>
            </a:extLst>
          </p:cNvPr>
          <p:cNvSpPr/>
          <p:nvPr/>
        </p:nvSpPr>
        <p:spPr>
          <a:xfrm>
            <a:off x="7326899" y="3985868"/>
            <a:ext cx="1734028" cy="6989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skip count vs. multiples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F6C2CFF-9AAF-EA40-84DB-6D937599357C}"/>
              </a:ext>
            </a:extLst>
          </p:cNvPr>
          <p:cNvSpPr/>
          <p:nvPr/>
        </p:nvSpPr>
        <p:spPr>
          <a:xfrm>
            <a:off x="7032764" y="4934693"/>
            <a:ext cx="1734028" cy="8969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one-fourth vs. one quarter</a:t>
            </a:r>
          </a:p>
        </p:txBody>
      </p:sp>
    </p:spTree>
    <p:extLst>
      <p:ext uri="{BB962C8B-B14F-4D97-AF65-F5344CB8AC3E}">
        <p14:creationId xmlns:p14="http://schemas.microsoft.com/office/powerpoint/2010/main" val="2638447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77"/>
          <p:cNvSpPr/>
          <p:nvPr/>
        </p:nvSpPr>
        <p:spPr>
          <a:xfrm>
            <a:off x="2171700" y="2971800"/>
            <a:ext cx="4800600" cy="20642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chemeClr val="lt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Fluency</a:t>
            </a:r>
            <a:endParaRPr sz="5000">
              <a:solidFill>
                <a:schemeClr val="lt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/>
              <a:sym typeface="Calibri"/>
            </a:endParaRPr>
          </a:p>
        </p:txBody>
      </p:sp>
      <p:cxnSp>
        <p:nvCxnSpPr>
          <p:cNvPr id="4" name="Google Shape;664;p75">
            <a:extLst>
              <a:ext uri="{FF2B5EF4-FFF2-40B4-BE49-F238E27FC236}">
                <a16:creationId xmlns:a16="http://schemas.microsoft.com/office/drawing/2014/main" id="{6BF420C2-4770-5A40-88F8-0F2FF15D544C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414431036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EB7437-A7CC-1446-98F5-2F2388B81488}"/>
              </a:ext>
            </a:extLst>
          </p:cNvPr>
          <p:cNvSpPr/>
          <p:nvPr/>
        </p:nvSpPr>
        <p:spPr>
          <a:xfrm>
            <a:off x="695394" y="557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1. Some math terms are shared with English but have different meanings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26190-30CF-2149-B99D-7D3A7F5AA8D9}"/>
              </a:ext>
            </a:extLst>
          </p:cNvPr>
          <p:cNvSpPr/>
          <p:nvPr/>
        </p:nvSpPr>
        <p:spPr>
          <a:xfrm>
            <a:off x="713458" y="1388339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3. Some math terms are only used in math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809B8D-9F48-C643-BB6A-17BD6C0A1ADC}"/>
              </a:ext>
            </a:extLst>
          </p:cNvPr>
          <p:cNvSpPr/>
          <p:nvPr/>
        </p:nvSpPr>
        <p:spPr>
          <a:xfrm>
            <a:off x="695393" y="574997"/>
            <a:ext cx="8238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2. Some math words are shared with English with similar meanings </a:t>
            </a:r>
          </a:p>
          <a:p>
            <a:r>
              <a:rPr lang="en-US" sz="1600" dirty="0">
                <a:solidFill>
                  <a:schemeClr val="accent3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     (but a more precise math meaning)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42907A-92A4-9544-BDB3-C2B354A8EB96}"/>
              </a:ext>
            </a:extLst>
          </p:cNvPr>
          <p:cNvSpPr/>
          <p:nvPr/>
        </p:nvSpPr>
        <p:spPr>
          <a:xfrm>
            <a:off x="730135" y="196677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4. Some math terms have more than one meaning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2B57AE-34F4-7E41-91D9-1D1335E07EE8}"/>
              </a:ext>
            </a:extLst>
          </p:cNvPr>
          <p:cNvSpPr/>
          <p:nvPr/>
        </p:nvSpPr>
        <p:spPr>
          <a:xfrm>
            <a:off x="728749" y="2504113"/>
            <a:ext cx="72952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5. Some math terms are similar to other content-area terms with different meanings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4844F1-7A09-FE40-94A5-224C63767E9B}"/>
              </a:ext>
            </a:extLst>
          </p:cNvPr>
          <p:cNvSpPr/>
          <p:nvPr/>
        </p:nvSpPr>
        <p:spPr>
          <a:xfrm>
            <a:off x="730135" y="30406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6. Some math terms are homographs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EE363D8-C521-724D-9B9D-D871A6244DCD}"/>
              </a:ext>
            </a:extLst>
          </p:cNvPr>
          <p:cNvSpPr/>
          <p:nvPr/>
        </p:nvSpPr>
        <p:spPr>
          <a:xfrm>
            <a:off x="730135" y="3568785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7. Some math terms are related but have distinct meanings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299C9F2-F783-FC4F-812C-9F1064FE0735}"/>
              </a:ext>
            </a:extLst>
          </p:cNvPr>
          <p:cNvSpPr/>
          <p:nvPr/>
        </p:nvSpPr>
        <p:spPr>
          <a:xfrm>
            <a:off x="722490" y="4167893"/>
            <a:ext cx="72952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8. An English math term may translate into another language with different meanings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9C41D66-C735-244B-A500-C699E0DED504}"/>
              </a:ext>
            </a:extLst>
          </p:cNvPr>
          <p:cNvSpPr/>
          <p:nvPr/>
        </p:nvSpPr>
        <p:spPr>
          <a:xfrm>
            <a:off x="730135" y="4735014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9. English spelling and usage may have irregularities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4DC324-36F0-5B44-8BB7-61098FCB9641}"/>
              </a:ext>
            </a:extLst>
          </p:cNvPr>
          <p:cNvSpPr/>
          <p:nvPr/>
        </p:nvSpPr>
        <p:spPr>
          <a:xfrm>
            <a:off x="722490" y="5295106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10. Some math concepts are verbalized in more than one way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AB370E7-7180-9C47-AE1F-1633FADC6E45}"/>
              </a:ext>
            </a:extLst>
          </p:cNvPr>
          <p:cNvSpPr/>
          <p:nvPr/>
        </p:nvSpPr>
        <p:spPr>
          <a:xfrm>
            <a:off x="713458" y="5815127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11. Informal terms may be used for formal math terms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BE0009-68FC-2D48-91CE-F60585A1404A}"/>
              </a:ext>
            </a:extLst>
          </p:cNvPr>
          <p:cNvSpPr/>
          <p:nvPr/>
        </p:nvSpPr>
        <p:spPr>
          <a:xfrm>
            <a:off x="6785992" y="4596139"/>
            <a:ext cx="1734028" cy="6989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rhombus vs. diamond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F1BBF9-1C73-E144-A450-EBC653C6E643}"/>
              </a:ext>
            </a:extLst>
          </p:cNvPr>
          <p:cNvSpPr/>
          <p:nvPr/>
        </p:nvSpPr>
        <p:spPr>
          <a:xfrm>
            <a:off x="7199578" y="5424247"/>
            <a:ext cx="1734028" cy="6989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 panose="020F0502020204030204" pitchFamily="34" charset="0"/>
              </a:rPr>
              <a:t>vertex vs. corner</a:t>
            </a:r>
          </a:p>
        </p:txBody>
      </p:sp>
    </p:spTree>
    <p:extLst>
      <p:ext uri="{BB962C8B-B14F-4D97-AF65-F5344CB8AC3E}">
        <p14:creationId xmlns:p14="http://schemas.microsoft.com/office/powerpoint/2010/main" val="69528575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4BA57D7-08DB-A543-B1BA-7EE603E7823E}"/>
              </a:ext>
            </a:extLst>
          </p:cNvPr>
          <p:cNvSpPr/>
          <p:nvPr/>
        </p:nvSpPr>
        <p:spPr>
          <a:xfrm>
            <a:off x="1505383" y="1862571"/>
            <a:ext cx="6102062" cy="114559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13" dirty="0">
                <a:latin typeface="FOT-Klee Pro M" panose="02020600000000000000" pitchFamily="18" charset="-128"/>
                <a:ea typeface="FOT-Klee Pro M" panose="02020600000000000000" pitchFamily="18" charset="-128"/>
                <a:cs typeface="Calibri" panose="020F0502020204030204" pitchFamily="34" charset="0"/>
              </a:rPr>
              <a:t>Use formal math language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20C90-7F01-974D-9A87-A68588E2114B}"/>
              </a:ext>
            </a:extLst>
          </p:cNvPr>
          <p:cNvSpPr/>
          <p:nvPr/>
        </p:nvSpPr>
        <p:spPr>
          <a:xfrm>
            <a:off x="1505383" y="3245861"/>
            <a:ext cx="6102062" cy="114559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13" dirty="0">
                <a:latin typeface="FOT-Klee Pro M" panose="02020600000000000000" pitchFamily="18" charset="-128"/>
                <a:ea typeface="FOT-Klee Pro M" panose="02020600000000000000" pitchFamily="18" charset="-128"/>
                <a:cs typeface="Calibri" panose="020F0502020204030204" pitchFamily="34" charset="0"/>
              </a:rPr>
              <a:t>Use terms precisely</a:t>
            </a:r>
          </a:p>
        </p:txBody>
      </p:sp>
    </p:spTree>
    <p:extLst>
      <p:ext uri="{BB962C8B-B14F-4D97-AF65-F5344CB8AC3E}">
        <p14:creationId xmlns:p14="http://schemas.microsoft.com/office/powerpoint/2010/main" val="301432393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745CEB-C7DD-3448-9F7B-3E8DBAB76D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75739">
            <a:off x="818048" y="1004797"/>
            <a:ext cx="3402702" cy="43183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0571A0-7DE1-6843-9384-56A600FE390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3586">
            <a:off x="5006385" y="1204964"/>
            <a:ext cx="3419863" cy="441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89182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634A2D-F147-934E-8760-D08FE12E99A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9003"/>
            <a:ext cx="9144000" cy="513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8151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B0AA92-E019-DD47-9CC7-7A32A0C05F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9111"/>
            <a:ext cx="9144000" cy="515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7456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8FF71B-F216-FD4B-979A-9F15E580AD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469"/>
            <a:ext cx="9144000" cy="514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7032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BC6718-D992-0A47-994E-91E021A3C7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7557"/>
            <a:ext cx="9144000" cy="51228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5A0BBA-D6AF-A941-81C2-ADC284330D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3077"/>
            <a:ext cx="9144000" cy="515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2357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568B13-3590-A842-859C-0189D0A02D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6015"/>
            <a:ext cx="9144000" cy="512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31203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F8534C-F807-7748-8A76-5A758E351C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1544"/>
            <a:ext cx="9144000" cy="515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0716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4C4FCF-46FB-AA4D-9240-98785C1013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9562"/>
            <a:ext cx="9144000" cy="515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1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84"/>
          <p:cNvSpPr/>
          <p:nvPr/>
        </p:nvSpPr>
        <p:spPr>
          <a:xfrm>
            <a:off x="192206" y="1990846"/>
            <a:ext cx="1234440" cy="34459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lt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Fluently add and subtract within 5.</a:t>
            </a:r>
            <a:endParaRPr sz="1300">
              <a:solidFill>
                <a:schemeClr val="lt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/>
              <a:sym typeface="Calibri"/>
            </a:endParaRPr>
          </a:p>
        </p:txBody>
      </p:sp>
      <p:sp>
        <p:nvSpPr>
          <p:cNvPr id="740" name="Google Shape;740;p84"/>
          <p:cNvSpPr/>
          <p:nvPr/>
        </p:nvSpPr>
        <p:spPr>
          <a:xfrm>
            <a:off x="1467021" y="1990846"/>
            <a:ext cx="1234440" cy="34459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chemeClr val="lt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Add and subtract within 20, demonstrating fluency for addition and subtraction within 10. </a:t>
            </a:r>
            <a:endParaRPr sz="1300" dirty="0">
              <a:solidFill>
                <a:schemeClr val="lt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/>
              <a:sym typeface="Calibri"/>
            </a:endParaRPr>
          </a:p>
        </p:txBody>
      </p:sp>
      <p:sp>
        <p:nvSpPr>
          <p:cNvPr id="741" name="Google Shape;741;p84"/>
          <p:cNvSpPr/>
          <p:nvPr/>
        </p:nvSpPr>
        <p:spPr>
          <a:xfrm>
            <a:off x="2730008" y="1990846"/>
            <a:ext cx="1234440" cy="344593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lt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Fluently add and subtract within 100 using strategies based on place value, properties of operations, and/or relationships.</a:t>
            </a:r>
            <a:endParaRPr sz="1300">
              <a:solidFill>
                <a:schemeClr val="lt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/>
              <a:sym typeface="Calibri"/>
            </a:endParaRPr>
          </a:p>
        </p:txBody>
      </p:sp>
      <p:sp>
        <p:nvSpPr>
          <p:cNvPr id="742" name="Google Shape;742;p84"/>
          <p:cNvSpPr/>
          <p:nvPr/>
        </p:nvSpPr>
        <p:spPr>
          <a:xfrm>
            <a:off x="3992880" y="1990846"/>
            <a:ext cx="1234440" cy="34459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lt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Fluently multiply and divide within 100, using strategies such as the relationship between multiplication and division…</a:t>
            </a:r>
            <a:endParaRPr sz="1300">
              <a:solidFill>
                <a:schemeClr val="lt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/>
              <a:sym typeface="Calibri"/>
            </a:endParaRPr>
          </a:p>
        </p:txBody>
      </p:sp>
      <p:sp>
        <p:nvSpPr>
          <p:cNvPr id="743" name="Google Shape;743;p84"/>
          <p:cNvSpPr/>
          <p:nvPr/>
        </p:nvSpPr>
        <p:spPr>
          <a:xfrm>
            <a:off x="5255752" y="1990846"/>
            <a:ext cx="1234440" cy="344593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chemeClr val="lt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Fluently add and subtract multi-digit whole numbers using the standard algorithm. </a:t>
            </a:r>
            <a:endParaRPr sz="1300" dirty="0">
              <a:solidFill>
                <a:schemeClr val="lt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/>
              <a:sym typeface="Calibri"/>
            </a:endParaRPr>
          </a:p>
        </p:txBody>
      </p:sp>
      <p:sp>
        <p:nvSpPr>
          <p:cNvPr id="744" name="Google Shape;744;p84"/>
          <p:cNvSpPr/>
          <p:nvPr/>
        </p:nvSpPr>
        <p:spPr>
          <a:xfrm>
            <a:off x="6518624" y="1990846"/>
            <a:ext cx="1234440" cy="3445933"/>
          </a:xfrm>
          <a:prstGeom prst="rect">
            <a:avLst/>
          </a:prstGeom>
          <a:solidFill>
            <a:srgbClr val="FF8A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chemeClr val="lt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Fluently multiply multi-digit whole numbers using the standard algorithm.</a:t>
            </a:r>
            <a:endParaRPr sz="1300" dirty="0">
              <a:solidFill>
                <a:schemeClr val="lt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/>
              <a:sym typeface="Calibri"/>
            </a:endParaRPr>
          </a:p>
        </p:txBody>
      </p:sp>
      <p:sp>
        <p:nvSpPr>
          <p:cNvPr id="745" name="Google Shape;745;p84"/>
          <p:cNvSpPr/>
          <p:nvPr/>
        </p:nvSpPr>
        <p:spPr>
          <a:xfrm>
            <a:off x="7781496" y="1990846"/>
            <a:ext cx="1234440" cy="34459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chemeClr val="lt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Fluently add, subtract, multiply, and divide multi-digit decimals using the standard algorithm.</a:t>
            </a:r>
            <a:endParaRPr sz="1300" dirty="0">
              <a:solidFill>
                <a:schemeClr val="lt1"/>
              </a:solidFill>
              <a:latin typeface="Klee Medium" panose="02020600000000000000" pitchFamily="18" charset="-128"/>
              <a:ea typeface="Klee Medium" panose="02020600000000000000" pitchFamily="18" charset="-128"/>
              <a:cs typeface="Calibri"/>
              <a:sym typeface="Calibri"/>
            </a:endParaRPr>
          </a:p>
        </p:txBody>
      </p:sp>
      <p:cxnSp>
        <p:nvCxnSpPr>
          <p:cNvPr id="10" name="Google Shape;664;p75">
            <a:extLst>
              <a:ext uri="{FF2B5EF4-FFF2-40B4-BE49-F238E27FC236}">
                <a16:creationId xmlns:a16="http://schemas.microsoft.com/office/drawing/2014/main" id="{5374F42E-37C0-744E-AE76-D4CE24E4263B}"/>
              </a:ext>
            </a:extLst>
          </p:cNvPr>
          <p:cNvCxnSpPr>
            <a:cxnSpLocks/>
          </p:cNvCxnSpPr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11" name="Google Shape;665;p75">
            <a:extLst>
              <a:ext uri="{FF2B5EF4-FFF2-40B4-BE49-F238E27FC236}">
                <a16:creationId xmlns:a16="http://schemas.microsoft.com/office/drawing/2014/main" id="{4ECEC7FC-A7E1-0944-BEEB-BECA9E1219E7}"/>
              </a:ext>
            </a:extLst>
          </p:cNvPr>
          <p:cNvSpPr/>
          <p:nvPr/>
        </p:nvSpPr>
        <p:spPr>
          <a:xfrm rot="3258815">
            <a:off x="-648773" y="1054467"/>
            <a:ext cx="3926179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Where student IS</a:t>
            </a:r>
            <a:endParaRPr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sp>
        <p:nvSpPr>
          <p:cNvPr id="12" name="Google Shape;666;p75">
            <a:extLst>
              <a:ext uri="{FF2B5EF4-FFF2-40B4-BE49-F238E27FC236}">
                <a16:creationId xmlns:a16="http://schemas.microsoft.com/office/drawing/2014/main" id="{04DC1EBC-C679-4141-829B-06B40EEE5A27}"/>
              </a:ext>
            </a:extLst>
          </p:cNvPr>
          <p:cNvSpPr/>
          <p:nvPr/>
        </p:nvSpPr>
        <p:spPr>
          <a:xfrm rot="3277194">
            <a:off x="3077205" y="1050190"/>
            <a:ext cx="3926179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Klee Medium" panose="02020600000000000000" pitchFamily="18" charset="-128"/>
                <a:ea typeface="Klee Medium" panose="02020600000000000000" pitchFamily="18" charset="-128"/>
                <a:cs typeface="Calibri"/>
                <a:sym typeface="Calibri"/>
              </a:rPr>
              <a:t>Where student NEEDS TO BE</a:t>
            </a:r>
            <a:endParaRPr dirty="0">
              <a:latin typeface="Klee Medium" panose="02020600000000000000" pitchFamily="18" charset="-128"/>
              <a:ea typeface="Klee Medium" panose="02020600000000000000" pitchFamily="18" charset="-128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7C68AD5-E9FE-9548-A5A4-B846E8D5D017}"/>
              </a:ext>
            </a:extLst>
          </p:cNvPr>
          <p:cNvSpPr/>
          <p:nvPr/>
        </p:nvSpPr>
        <p:spPr>
          <a:xfrm>
            <a:off x="1558982" y="541662"/>
            <a:ext cx="2782957" cy="116500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Klee Medium" panose="02020600000000000000" pitchFamily="18" charset="-128"/>
                <a:ea typeface="Klee Medium" panose="02020600000000000000" pitchFamily="18" charset="-128"/>
              </a:rPr>
              <a:t>MATH INTERVENTION</a:t>
            </a:r>
          </a:p>
        </p:txBody>
      </p:sp>
    </p:spTree>
    <p:extLst>
      <p:ext uri="{BB962C8B-B14F-4D97-AF65-F5344CB8AC3E}">
        <p14:creationId xmlns:p14="http://schemas.microsoft.com/office/powerpoint/2010/main" val="234595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9" grpId="0" animBg="1"/>
      <p:bldP spid="740" grpId="0" animBg="1"/>
      <p:bldP spid="741" grpId="0" animBg="1"/>
      <p:bldP spid="742" grpId="0" animBg="1"/>
      <p:bldP spid="743" grpId="0" animBg="1"/>
      <p:bldP spid="744" grpId="0" animBg="1"/>
      <p:bldP spid="745" grpId="0" animBg="1"/>
      <p:bldP spid="11" grpId="0" animBg="1"/>
      <p:bldP spid="12" grpId="0" animBg="1"/>
      <p:bldP spid="13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B823BB-9A9D-C344-9DBD-6B34B13113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469"/>
            <a:ext cx="9144000" cy="514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5257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8284C4-DC6D-9D4E-B616-9BF60E5489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5937"/>
            <a:ext cx="9144000" cy="514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0200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ECBC7E6B-6BEC-8045-AA6D-73D7B0E8FACC}"/>
              </a:ext>
            </a:extLst>
          </p:cNvPr>
          <p:cNvSpPr txBox="1">
            <a:spLocks/>
          </p:cNvSpPr>
          <p:nvPr/>
        </p:nvSpPr>
        <p:spPr>
          <a:xfrm>
            <a:off x="2205872" y="569755"/>
            <a:ext cx="6938128" cy="48395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344488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5715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798513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10287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accent2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rPr>
              <a:t>What are examples of, 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accent2"/>
                </a:solidFill>
                <a:latin typeface="FOT-Klee Pro M" panose="02020600000000000000" pitchFamily="18" charset="-128"/>
                <a:ea typeface="FOT-Klee Pro M" panose="02020600000000000000" pitchFamily="18" charset="-128"/>
              </a:rPr>
              <a:t>“Instead of ___, Say ___?”</a:t>
            </a:r>
            <a:endParaRPr lang="en-US" dirty="0">
              <a:solidFill>
                <a:schemeClr val="accent2"/>
              </a:solidFill>
              <a:latin typeface="FOT-Klee Pro M" panose="02020600000000000000" pitchFamily="18" charset="-128"/>
              <a:ea typeface="FOT-Klee Pro M" panose="02020600000000000000" pitchFamily="18" charset="-128"/>
            </a:endParaRP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46E4FF44-83CB-1247-A928-4881A87E96C0}"/>
              </a:ext>
            </a:extLst>
          </p:cNvPr>
          <p:cNvSpPr txBox="1">
            <a:spLocks/>
          </p:cNvSpPr>
          <p:nvPr/>
        </p:nvSpPr>
        <p:spPr>
          <a:xfrm>
            <a:off x="1756916" y="3429000"/>
            <a:ext cx="7861646" cy="48395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344488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5715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798513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10287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lvl="1" indent="0">
              <a:buFont typeface="Arial" panose="020B0604020202020204" pitchFamily="34" charset="0"/>
              <a:buNone/>
            </a:pPr>
            <a:endParaRPr lang="en-US" dirty="0">
              <a:latin typeface="FOT-Klee Pro M" panose="02020600000000000000" pitchFamily="18" charset="-128"/>
              <a:ea typeface="FOT-Klee Pro M" panose="02020600000000000000" pitchFamily="18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254888-E438-AA42-8402-40237D87CE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8293" y="2007385"/>
            <a:ext cx="3031700" cy="4042266"/>
          </a:xfrm>
          <a:prstGeom prst="rect">
            <a:avLst/>
          </a:prstGeom>
        </p:spPr>
      </p:pic>
      <p:pic>
        <p:nvPicPr>
          <p:cNvPr id="10" name="Graphic 9" descr="Laptop">
            <a:extLst>
              <a:ext uri="{FF2B5EF4-FFF2-40B4-BE49-F238E27FC236}">
                <a16:creationId xmlns:a16="http://schemas.microsoft.com/office/drawing/2014/main" id="{DEC641A2-1193-1B4D-AC2D-8FB2D131FC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8533" y="374514"/>
            <a:ext cx="1810181" cy="181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59746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4BA57D7-08DB-A543-B1BA-7EE603E7823E}"/>
              </a:ext>
            </a:extLst>
          </p:cNvPr>
          <p:cNvSpPr/>
          <p:nvPr/>
        </p:nvSpPr>
        <p:spPr>
          <a:xfrm>
            <a:off x="1505383" y="1862571"/>
            <a:ext cx="6102062" cy="114559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13" dirty="0">
                <a:latin typeface="FOT-Klee Pro M" panose="02020600000000000000" pitchFamily="18" charset="-128"/>
                <a:ea typeface="FOT-Klee Pro M" panose="02020600000000000000" pitchFamily="18" charset="-128"/>
                <a:cs typeface="Calibri" panose="020F0502020204030204" pitchFamily="34" charset="0"/>
              </a:rPr>
              <a:t>Use formal math language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20C90-7F01-974D-9A87-A68588E2114B}"/>
              </a:ext>
            </a:extLst>
          </p:cNvPr>
          <p:cNvSpPr/>
          <p:nvPr/>
        </p:nvSpPr>
        <p:spPr>
          <a:xfrm>
            <a:off x="1505383" y="3245861"/>
            <a:ext cx="6102062" cy="114559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13" dirty="0">
                <a:latin typeface="FOT-Klee Pro M" panose="02020600000000000000" pitchFamily="18" charset="-128"/>
                <a:ea typeface="FOT-Klee Pro M" panose="02020600000000000000" pitchFamily="18" charset="-128"/>
                <a:cs typeface="Calibri" panose="020F0502020204030204" pitchFamily="34" charset="0"/>
              </a:rPr>
              <a:t>Use terms precisely</a:t>
            </a:r>
          </a:p>
        </p:txBody>
      </p:sp>
    </p:spTree>
    <p:extLst>
      <p:ext uri="{BB962C8B-B14F-4D97-AF65-F5344CB8AC3E}">
        <p14:creationId xmlns:p14="http://schemas.microsoft.com/office/powerpoint/2010/main" val="135493374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0F5729-C713-3C47-886A-AA7132486AA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6736" y="1631003"/>
            <a:ext cx="5413265" cy="42824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A1720F-BEB9-814D-AE81-67A9407B56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406" y="343130"/>
            <a:ext cx="2685491" cy="438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53818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18C859-8FAF-E44D-85EC-9CA2F48CDC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571" y="2537102"/>
            <a:ext cx="3498143" cy="34921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B5FD6F-990F-654F-A5F1-DFF893A696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797" y="204280"/>
            <a:ext cx="5147617" cy="221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07190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49F7A7-AEF7-6845-8A0F-F5644E02F6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900" y="1061137"/>
            <a:ext cx="5818402" cy="442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8139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D2748D-78E0-D646-BDBC-C1B965264B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745" y="194552"/>
            <a:ext cx="2657924" cy="39262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D9CD4F-C953-F14F-A860-9401FE3D219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392" y="2864202"/>
            <a:ext cx="5543882" cy="270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5698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6738B1-8C12-E24C-A14B-F2195FDC7FCE}"/>
              </a:ext>
            </a:extLst>
          </p:cNvPr>
          <p:cNvSpPr txBox="1"/>
          <p:nvPr/>
        </p:nvSpPr>
        <p:spPr>
          <a:xfrm>
            <a:off x="0" y="5640917"/>
            <a:ext cx="17828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1">
                    <a:lumMod val="50000"/>
                  </a:schemeClr>
                </a:solidFill>
              </a:rPr>
              <a:t>Rubenstein &amp; Thompson (2002)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254E81-5389-6F4D-978E-D7669ADF07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076" y="1033334"/>
            <a:ext cx="4070778" cy="4457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775914-2982-3547-8CEE-952E663635F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4855" y="1033334"/>
            <a:ext cx="4063824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0440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6738B1-8C12-E24C-A14B-F2195FDC7FCE}"/>
              </a:ext>
            </a:extLst>
          </p:cNvPr>
          <p:cNvSpPr txBox="1"/>
          <p:nvPr/>
        </p:nvSpPr>
        <p:spPr>
          <a:xfrm>
            <a:off x="0" y="5640917"/>
            <a:ext cx="17828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1">
                    <a:lumMod val="50000"/>
                  </a:schemeClr>
                </a:solidFill>
              </a:rPr>
              <a:t>Rubenstein &amp; Thompson (2002)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4ECB84-C1DE-7A42-A8CD-BC2DB568BD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702" y="226813"/>
            <a:ext cx="3831728" cy="25066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2DB7BC-8CC5-D944-B883-9DFD7BF4FA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857250"/>
            <a:ext cx="435665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567639"/>
      </p:ext>
    </p:extLst>
  </p:cSld>
  <p:clrMapOvr>
    <a:masterClrMapping/>
  </p:clrMapOvr>
</p:sld>
</file>

<file path=ppt/theme/theme1.xml><?xml version="1.0" encoding="utf-8"?>
<a:theme xmlns:a="http://schemas.openxmlformats.org/drawingml/2006/main" name="NCII-Ucon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CII Math">
      <a:majorFont>
        <a:latin typeface="Cambria"/>
        <a:ea typeface=""/>
        <a:cs typeface=""/>
      </a:majorFont>
      <a:minorFont>
        <a:latin typeface="Cambria Math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0F050D9-9AA2-404C-B961-E0977648D0AC}" vid="{AB4D45C6-BB0D-4775-B63D-4A3801F8F5F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CEC DR Showcase srp 4-6-16</Template>
  <TotalTime>6395</TotalTime>
  <Words>6546</Words>
  <Application>Microsoft Macintosh PowerPoint</Application>
  <PresentationFormat>On-screen Show (4:3)</PresentationFormat>
  <Paragraphs>1177</Paragraphs>
  <Slides>168</Slides>
  <Notes>65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168</vt:i4>
      </vt:variant>
    </vt:vector>
  </HeadingPairs>
  <TitlesOfParts>
    <vt:vector size="175" baseType="lpstr">
      <vt:lpstr>FOT-Klee Pro M</vt:lpstr>
      <vt:lpstr>Klee Demibold</vt:lpstr>
      <vt:lpstr>Klee Medium</vt:lpstr>
      <vt:lpstr>Arial</vt:lpstr>
      <vt:lpstr>Calibri</vt:lpstr>
      <vt:lpstr>Cambria Math</vt:lpstr>
      <vt:lpstr>NCII-Uconn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Explicit Instruction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Explicit Instruction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Use explicit instruction</vt:lpstr>
      <vt:lpstr>2. Use graphic organizers</vt:lpstr>
      <vt:lpstr>2. Use graphic organizers</vt:lpstr>
      <vt:lpstr>3. Have students create vocabulary cards</vt:lpstr>
      <vt:lpstr>4. Have students create glossaries</vt:lpstr>
      <vt:lpstr>5. Create a word wall</vt:lpstr>
      <vt:lpstr>6. Preview vocabulary</vt:lpstr>
      <vt:lpstr>7. Cluster vocabulary</vt:lpstr>
      <vt:lpstr>7. Cluster vocabulary</vt:lpstr>
      <vt:lpstr>8. Use mnemonics</vt:lpstr>
      <vt:lpstr>9. Do word games</vt:lpstr>
      <vt:lpstr>10. Use technology</vt:lpstr>
      <vt:lpstr>PowerPoint Presentation</vt:lpstr>
      <vt:lpstr>PowerPoint Presentation</vt:lpstr>
      <vt:lpstr>PowerPoint Presentation</vt:lpstr>
      <vt:lpstr>Multiple Representations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Building Fluency</vt:lpstr>
      <vt:lpstr>PowerPoint Presentation</vt:lpstr>
      <vt:lpstr>Addition</vt:lpstr>
      <vt:lpstr>Addition: Total (Part-Part-Whole, Combine)</vt:lpstr>
      <vt:lpstr>Addition: Join (Change Increase)</vt:lpstr>
      <vt:lpstr>PowerPoint Presentation</vt:lpstr>
      <vt:lpstr>PowerPoint Presentation</vt:lpstr>
      <vt:lpstr>Total Versus Change (Join)</vt:lpstr>
      <vt:lpstr>Subtraction</vt:lpstr>
      <vt:lpstr>Subtraction: Separate (Change Decrease)</vt:lpstr>
      <vt:lpstr>Subtraction: Difference (Compare)</vt:lpstr>
      <vt:lpstr>PowerPoint Presentation</vt:lpstr>
      <vt:lpstr>PowerPoint Presentation</vt:lpstr>
      <vt:lpstr>Change (Separate) versus Difference</vt:lpstr>
      <vt:lpstr>Multiplication</vt:lpstr>
      <vt:lpstr>Multiplication: Equal Groups</vt:lpstr>
      <vt:lpstr>Multiplication: Equal Groups</vt:lpstr>
      <vt:lpstr>Multiplication: Comparison</vt:lpstr>
      <vt:lpstr>PowerPoint Presentation</vt:lpstr>
      <vt:lpstr>PowerPoint Presentation</vt:lpstr>
      <vt:lpstr>Equal Groups versus Comparison</vt:lpstr>
      <vt:lpstr>Division</vt:lpstr>
      <vt:lpstr>Division: Equal Groups (Partitive Division)</vt:lpstr>
      <vt:lpstr>Division: Equal Groups (Quotative Division)</vt:lpstr>
      <vt:lpstr>PowerPoint Presentation</vt:lpstr>
      <vt:lpstr>Partitive versus Quotative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Explicit Instructional Delivery: Modeling Learning</dc:title>
  <dc:creator>Devin Kearns</dc:creator>
  <cp:lastModifiedBy>Sarah Powell</cp:lastModifiedBy>
  <cp:revision>691</cp:revision>
  <dcterms:created xsi:type="dcterms:W3CDTF">2016-08-16T05:11:43Z</dcterms:created>
  <dcterms:modified xsi:type="dcterms:W3CDTF">2021-10-29T21:04:36Z</dcterms:modified>
</cp:coreProperties>
</file>