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5.xml" ContentType="application/vnd.openxmlformats-officedocument.presentationml.notesSlide+xml"/>
  <Override PartName="/ppt/charts/chart2.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33"/>
  </p:notesMasterIdLst>
  <p:handoutMasterIdLst>
    <p:handoutMasterId r:id="rId34"/>
  </p:handoutMasterIdLst>
  <p:sldIdLst>
    <p:sldId id="256" r:id="rId2"/>
    <p:sldId id="389" r:id="rId3"/>
    <p:sldId id="430" r:id="rId4"/>
    <p:sldId id="439" r:id="rId5"/>
    <p:sldId id="420" r:id="rId6"/>
    <p:sldId id="425" r:id="rId7"/>
    <p:sldId id="426" r:id="rId8"/>
    <p:sldId id="429" r:id="rId9"/>
    <p:sldId id="401" r:id="rId10"/>
    <p:sldId id="405" r:id="rId11"/>
    <p:sldId id="406" r:id="rId12"/>
    <p:sldId id="404" r:id="rId13"/>
    <p:sldId id="373" r:id="rId14"/>
    <p:sldId id="412" r:id="rId15"/>
    <p:sldId id="443" r:id="rId16"/>
    <p:sldId id="444" r:id="rId17"/>
    <p:sldId id="368" r:id="rId18"/>
    <p:sldId id="402" r:id="rId19"/>
    <p:sldId id="407" r:id="rId20"/>
    <p:sldId id="409" r:id="rId21"/>
    <p:sldId id="414" r:id="rId22"/>
    <p:sldId id="413" r:id="rId23"/>
    <p:sldId id="428" r:id="rId24"/>
    <p:sldId id="421" r:id="rId25"/>
    <p:sldId id="436" r:id="rId26"/>
    <p:sldId id="422" r:id="rId27"/>
    <p:sldId id="423" r:id="rId28"/>
    <p:sldId id="424" r:id="rId29"/>
    <p:sldId id="433" r:id="rId30"/>
    <p:sldId id="434" r:id="rId31"/>
    <p:sldId id="351" r:id="rId3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800" autoAdjust="0"/>
  </p:normalViewPr>
  <p:slideViewPr>
    <p:cSldViewPr>
      <p:cViewPr>
        <p:scale>
          <a:sx n="74" d="100"/>
          <a:sy n="74" d="100"/>
        </p:scale>
        <p:origin x="-1046"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909388620000475E-2"/>
          <c:y val="0.13957759412304868"/>
          <c:w val="0.66137109008162975"/>
          <c:h val="0.77521297441125647"/>
        </c:manualLayout>
      </c:layout>
      <c:lineChart>
        <c:grouping val="standard"/>
        <c:varyColors val="0"/>
        <c:ser>
          <c:idx val="0"/>
          <c:order val="0"/>
          <c:tx>
            <c:strRef>
              <c:f>'Funding overview'!$A$47</c:f>
              <c:strCache>
                <c:ptCount val="1"/>
                <c:pt idx="0">
                  <c:v>Total Revenue</c:v>
                </c:pt>
              </c:strCache>
            </c:strRef>
          </c:tx>
          <c:spPr>
            <a:ln w="28575" cap="rnd">
              <a:solidFill>
                <a:srgbClr val="00B050"/>
              </a:solidFill>
              <a:round/>
            </a:ln>
            <a:effectLst/>
          </c:spPr>
          <c:marker>
            <c:symbol val="none"/>
          </c:marker>
          <c:cat>
            <c:numRef>
              <c:f>'Funding overview'!$B$46:$J$46</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'Funding overview'!$B$47:$J$47</c:f>
              <c:numCache>
                <c:formatCode>_("$"* #,##0_);_("$"* \(#,##0\);_("$"* "-"??_);_(@_)</c:formatCode>
                <c:ptCount val="9"/>
                <c:pt idx="0">
                  <c:v>381027</c:v>
                </c:pt>
                <c:pt idx="1">
                  <c:v>511428</c:v>
                </c:pt>
                <c:pt idx="2">
                  <c:v>425756</c:v>
                </c:pt>
                <c:pt idx="3">
                  <c:v>452979</c:v>
                </c:pt>
                <c:pt idx="4">
                  <c:v>480759</c:v>
                </c:pt>
                <c:pt idx="5">
                  <c:v>495553</c:v>
                </c:pt>
                <c:pt idx="6">
                  <c:v>505118</c:v>
                </c:pt>
                <c:pt idx="7">
                  <c:v>529750</c:v>
                </c:pt>
                <c:pt idx="8">
                  <c:v>538616</c:v>
                </c:pt>
              </c:numCache>
            </c:numRef>
          </c:val>
          <c:smooth val="0"/>
        </c:ser>
        <c:ser>
          <c:idx val="1"/>
          <c:order val="1"/>
          <c:tx>
            <c:strRef>
              <c:f>'Funding overview'!$A$48</c:f>
              <c:strCache>
                <c:ptCount val="1"/>
                <c:pt idx="0">
                  <c:v>Operating Expense</c:v>
                </c:pt>
              </c:strCache>
            </c:strRef>
          </c:tx>
          <c:spPr>
            <a:ln w="28575" cap="rnd">
              <a:solidFill>
                <a:schemeClr val="accent2"/>
              </a:solidFill>
              <a:round/>
            </a:ln>
            <a:effectLst/>
          </c:spPr>
          <c:marker>
            <c:symbol val="none"/>
          </c:marker>
          <c:cat>
            <c:numRef>
              <c:f>'Funding overview'!$B$46:$J$46</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'Funding overview'!$B$48:$J$48</c:f>
              <c:numCache>
                <c:formatCode>_("$"* #,##0_);_("$"* \(#,##0\);_("$"* "-"??_);_(@_)</c:formatCode>
                <c:ptCount val="9"/>
                <c:pt idx="0">
                  <c:v>231947</c:v>
                </c:pt>
                <c:pt idx="1">
                  <c:v>247736</c:v>
                </c:pt>
                <c:pt idx="2">
                  <c:v>254647</c:v>
                </c:pt>
                <c:pt idx="3">
                  <c:v>261806</c:v>
                </c:pt>
                <c:pt idx="4">
                  <c:v>267830</c:v>
                </c:pt>
                <c:pt idx="5">
                  <c:v>273992</c:v>
                </c:pt>
                <c:pt idx="6">
                  <c:v>280297</c:v>
                </c:pt>
                <c:pt idx="7">
                  <c:v>286746</c:v>
                </c:pt>
                <c:pt idx="8">
                  <c:v>293344</c:v>
                </c:pt>
              </c:numCache>
            </c:numRef>
          </c:val>
          <c:smooth val="0"/>
        </c:ser>
        <c:ser>
          <c:idx val="2"/>
          <c:order val="2"/>
          <c:tx>
            <c:strRef>
              <c:f>'Funding overview'!$A$49</c:f>
              <c:strCache>
                <c:ptCount val="1"/>
                <c:pt idx="0">
                  <c:v>Capital</c:v>
                </c:pt>
              </c:strCache>
            </c:strRef>
          </c:tx>
          <c:spPr>
            <a:ln w="28575" cap="rnd">
              <a:solidFill>
                <a:srgbClr val="0070C0"/>
              </a:solidFill>
              <a:round/>
            </a:ln>
            <a:effectLst/>
          </c:spPr>
          <c:marker>
            <c:symbol val="none"/>
          </c:marker>
          <c:cat>
            <c:numRef>
              <c:f>'Funding overview'!$B$46:$J$46</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'Funding overview'!$B$49:$J$49</c:f>
              <c:numCache>
                <c:formatCode>_("$"* #,##0_);_("$"* \(#,##0\);_("$"* "-"??_);_(@_)</c:formatCode>
                <c:ptCount val="9"/>
                <c:pt idx="0">
                  <c:v>74666</c:v>
                </c:pt>
                <c:pt idx="1">
                  <c:v>177140</c:v>
                </c:pt>
                <c:pt idx="2">
                  <c:v>104898</c:v>
                </c:pt>
                <c:pt idx="3">
                  <c:v>63441</c:v>
                </c:pt>
                <c:pt idx="4">
                  <c:v>68476</c:v>
                </c:pt>
                <c:pt idx="5">
                  <c:v>63096</c:v>
                </c:pt>
                <c:pt idx="6">
                  <c:v>66192</c:v>
                </c:pt>
                <c:pt idx="7">
                  <c:v>68065</c:v>
                </c:pt>
                <c:pt idx="8">
                  <c:v>72723</c:v>
                </c:pt>
              </c:numCache>
            </c:numRef>
          </c:val>
          <c:smooth val="0"/>
        </c:ser>
        <c:ser>
          <c:idx val="3"/>
          <c:order val="3"/>
          <c:tx>
            <c:strRef>
              <c:f>'Funding overview'!$A$50</c:f>
              <c:strCache>
                <c:ptCount val="1"/>
                <c:pt idx="0">
                  <c:v>Debt Service (net)</c:v>
                </c:pt>
              </c:strCache>
            </c:strRef>
          </c:tx>
          <c:spPr>
            <a:ln w="28575" cap="rnd">
              <a:solidFill>
                <a:schemeClr val="accent4"/>
              </a:solidFill>
              <a:round/>
            </a:ln>
            <a:effectLst/>
          </c:spPr>
          <c:marker>
            <c:symbol val="none"/>
          </c:marker>
          <c:cat>
            <c:numRef>
              <c:f>'Funding overview'!$B$46:$J$46</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'Funding overview'!$B$50:$J$50</c:f>
              <c:numCache>
                <c:formatCode>_("$"* #,##0_);_("$"* \(#,##0\);_("$"* "-"??_);_(@_)</c:formatCode>
                <c:ptCount val="9"/>
                <c:pt idx="0">
                  <c:v>96166</c:v>
                </c:pt>
                <c:pt idx="1">
                  <c:v>99229</c:v>
                </c:pt>
                <c:pt idx="2">
                  <c:v>103028</c:v>
                </c:pt>
                <c:pt idx="3">
                  <c:v>138295</c:v>
                </c:pt>
                <c:pt idx="4">
                  <c:v>146008</c:v>
                </c:pt>
                <c:pt idx="5">
                  <c:v>158920</c:v>
                </c:pt>
                <c:pt idx="6">
                  <c:v>168909</c:v>
                </c:pt>
                <c:pt idx="7">
                  <c:v>158373</c:v>
                </c:pt>
                <c:pt idx="8">
                  <c:v>169228</c:v>
                </c:pt>
              </c:numCache>
            </c:numRef>
          </c:val>
          <c:smooth val="0"/>
        </c:ser>
        <c:ser>
          <c:idx val="4"/>
          <c:order val="4"/>
          <c:tx>
            <c:strRef>
              <c:f>'Funding overview'!$A$51</c:f>
              <c:strCache>
                <c:ptCount val="1"/>
                <c:pt idx="0">
                  <c:v>Ending Cash</c:v>
                </c:pt>
              </c:strCache>
            </c:strRef>
          </c:tx>
          <c:spPr>
            <a:ln w="28575" cap="rnd">
              <a:solidFill>
                <a:srgbClr val="FFC000"/>
              </a:solidFill>
              <a:round/>
            </a:ln>
            <a:effectLst/>
          </c:spPr>
          <c:marker>
            <c:symbol val="none"/>
          </c:marker>
          <c:cat>
            <c:numRef>
              <c:f>'Funding overview'!$B$46:$J$46</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'Funding overview'!$B$51:$J$51</c:f>
              <c:numCache>
                <c:formatCode>_("$"* #,##0_);_("$"* \(#,##0\);_("$"* "-"??_);_(@_)</c:formatCode>
                <c:ptCount val="9"/>
                <c:pt idx="0">
                  <c:v>193909</c:v>
                </c:pt>
                <c:pt idx="1">
                  <c:v>181232</c:v>
                </c:pt>
                <c:pt idx="2">
                  <c:v>144415</c:v>
                </c:pt>
                <c:pt idx="3">
                  <c:v>133852</c:v>
                </c:pt>
                <c:pt idx="4">
                  <c:v>132297</c:v>
                </c:pt>
                <c:pt idx="5">
                  <c:v>131842</c:v>
                </c:pt>
                <c:pt idx="6">
                  <c:v>121562</c:v>
                </c:pt>
                <c:pt idx="7">
                  <c:v>138128</c:v>
                </c:pt>
                <c:pt idx="8">
                  <c:v>141449</c:v>
                </c:pt>
              </c:numCache>
            </c:numRef>
          </c:val>
          <c:smooth val="0"/>
        </c:ser>
        <c:dLbls>
          <c:showLegendKey val="0"/>
          <c:showVal val="0"/>
          <c:showCatName val="0"/>
          <c:showSerName val="0"/>
          <c:showPercent val="0"/>
          <c:showBubbleSize val="0"/>
        </c:dLbls>
        <c:marker val="1"/>
        <c:smooth val="0"/>
        <c:axId val="86993920"/>
        <c:axId val="87008000"/>
      </c:lineChart>
      <c:catAx>
        <c:axId val="86993920"/>
        <c:scaling>
          <c:orientation val="minMax"/>
        </c:scaling>
        <c:delete val="0"/>
        <c:axPos val="b"/>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7008000"/>
        <c:crosses val="autoZero"/>
        <c:auto val="1"/>
        <c:lblAlgn val="ctr"/>
        <c:lblOffset val="100"/>
        <c:tickMarkSkip val="1"/>
        <c:noMultiLvlLbl val="0"/>
      </c:catAx>
      <c:valAx>
        <c:axId val="8700800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out"/>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6993920"/>
        <c:crosses val="autoZero"/>
        <c:crossBetween val="midCat"/>
        <c:dispUnits>
          <c:builtInUnit val="thousands"/>
        </c:dispUnits>
      </c:valAx>
      <c:spPr>
        <a:noFill/>
        <a:ln>
          <a:noFill/>
        </a:ln>
        <a:effectLst/>
      </c:spPr>
    </c:plotArea>
    <c:legend>
      <c:legendPos val="r"/>
      <c:layout>
        <c:manualLayout>
          <c:xMode val="edge"/>
          <c:yMode val="edge"/>
          <c:x val="0.78193185484841921"/>
          <c:y val="0.20520162252445717"/>
          <c:w val="0.20583572924944019"/>
          <c:h val="0.58225056578671464"/>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01474815648045"/>
          <c:y val="5.2083269003139317E-2"/>
          <c:w val="0.63590563679540058"/>
          <c:h val="0.73091451803818641"/>
        </c:manualLayout>
      </c:layout>
      <c:lineChart>
        <c:grouping val="standard"/>
        <c:varyColors val="0"/>
        <c:ser>
          <c:idx val="0"/>
          <c:order val="0"/>
          <c:tx>
            <c:strRef>
              <c:f>Sheet1!$B$1</c:f>
              <c:strCache>
                <c:ptCount val="1"/>
                <c:pt idx="0">
                  <c:v>Dec. 31 Balance</c:v>
                </c:pt>
              </c:strCache>
            </c:strRef>
          </c:tx>
          <c:spPr>
            <a:ln w="38100">
              <a:solidFill>
                <a:srgbClr val="0070C0"/>
              </a:solidFill>
            </a:ln>
          </c:spPr>
          <c:marker>
            <c:symbol val="none"/>
          </c:marker>
          <c:cat>
            <c:numRef>
              <c:f>Sheet1!$A$2:$A$10</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Sheet1!$B$2:$B$10</c:f>
              <c:numCache>
                <c:formatCode>_("$"* #,##0.0_);_("$"* \(#,##0.0\);_("$"* "-"??_);_(@_)</c:formatCode>
                <c:ptCount val="9"/>
                <c:pt idx="0">
                  <c:v>10.535</c:v>
                </c:pt>
                <c:pt idx="1">
                  <c:v>14.856</c:v>
                </c:pt>
                <c:pt idx="2">
                  <c:v>20.260999999999999</c:v>
                </c:pt>
                <c:pt idx="3">
                  <c:v>51.496000000000002</c:v>
                </c:pt>
                <c:pt idx="4">
                  <c:v>75.448999999999998</c:v>
                </c:pt>
                <c:pt idx="5">
                  <c:v>93.521000000000001</c:v>
                </c:pt>
                <c:pt idx="6">
                  <c:v>101.533</c:v>
                </c:pt>
                <c:pt idx="7">
                  <c:v>102.56</c:v>
                </c:pt>
                <c:pt idx="8">
                  <c:v>102.71299999999999</c:v>
                </c:pt>
              </c:numCache>
            </c:numRef>
          </c:val>
          <c:smooth val="0"/>
        </c:ser>
        <c:dLbls>
          <c:showLegendKey val="0"/>
          <c:showVal val="0"/>
          <c:showCatName val="0"/>
          <c:showSerName val="0"/>
          <c:showPercent val="0"/>
          <c:showBubbleSize val="0"/>
        </c:dLbls>
        <c:marker val="1"/>
        <c:smooth val="0"/>
        <c:axId val="88186240"/>
        <c:axId val="88188032"/>
      </c:lineChart>
      <c:catAx>
        <c:axId val="88186240"/>
        <c:scaling>
          <c:orientation val="minMax"/>
        </c:scaling>
        <c:delete val="0"/>
        <c:axPos val="b"/>
        <c:numFmt formatCode="General" sourceLinked="1"/>
        <c:majorTickMark val="out"/>
        <c:minorTickMark val="none"/>
        <c:tickLblPos val="nextTo"/>
        <c:crossAx val="88188032"/>
        <c:crosses val="autoZero"/>
        <c:auto val="1"/>
        <c:lblAlgn val="ctr"/>
        <c:lblOffset val="100"/>
        <c:noMultiLvlLbl val="0"/>
      </c:catAx>
      <c:valAx>
        <c:axId val="88188032"/>
        <c:scaling>
          <c:orientation val="minMax"/>
        </c:scaling>
        <c:delete val="0"/>
        <c:axPos val="l"/>
        <c:majorGridlines/>
        <c:numFmt formatCode="_(&quot;$&quot;* #,##0.0_);_(&quot;$&quot;* \(#,##0.0\);_(&quot;$&quot;* &quot;-&quot;??_);_(@_)" sourceLinked="1"/>
        <c:majorTickMark val="out"/>
        <c:minorTickMark val="none"/>
        <c:tickLblPos val="nextTo"/>
        <c:crossAx val="88186240"/>
        <c:crosses val="autoZero"/>
        <c:crossBetween val="between"/>
      </c:valAx>
    </c:plotArea>
    <c:legend>
      <c:legendPos val="r"/>
      <c:layout>
        <c:manualLayout>
          <c:xMode val="edge"/>
          <c:yMode val="edge"/>
          <c:x val="0.79449181352330955"/>
          <c:y val="0.27507153517575"/>
          <c:w val="0.1959843769528809"/>
          <c:h val="0.27011836755699653"/>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0.00734</cdr:x>
      <cdr:y>0.04683</cdr:y>
    </cdr:from>
    <cdr:to>
      <cdr:x>0.13211</cdr:x>
      <cdr:y>0.11295</cdr:y>
    </cdr:to>
    <cdr:sp macro="" textlink="">
      <cdr:nvSpPr>
        <cdr:cNvPr id="2" name="TextBox 1"/>
        <cdr:cNvSpPr txBox="1"/>
      </cdr:nvSpPr>
      <cdr:spPr>
        <a:xfrm xmlns:a="http://schemas.openxmlformats.org/drawingml/2006/main">
          <a:off x="38101" y="161925"/>
          <a:ext cx="6477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Million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9011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9011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9011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charset="0"/>
              </a:defRPr>
            </a:lvl1pPr>
          </a:lstStyle>
          <a:p>
            <a:fld id="{405414B4-DA95-4CE0-A4DA-6CE82A3F2176}" type="slidenum">
              <a:rPr lang="en-US"/>
              <a:pPr/>
              <a:t>‹#›</a:t>
            </a:fld>
            <a:endParaRPr lang="en-US"/>
          </a:p>
        </p:txBody>
      </p:sp>
    </p:spTree>
    <p:extLst>
      <p:ext uri="{BB962C8B-B14F-4D97-AF65-F5344CB8AC3E}">
        <p14:creationId xmlns:p14="http://schemas.microsoft.com/office/powerpoint/2010/main" val="2928467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4608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4608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4608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08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4608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charset="0"/>
              </a:defRPr>
            </a:lvl1pPr>
          </a:lstStyle>
          <a:p>
            <a:fld id="{0A37B096-E18E-41C7-93AE-14D50323FB92}" type="slidenum">
              <a:rPr lang="en-US"/>
              <a:pPr/>
              <a:t>‹#›</a:t>
            </a:fld>
            <a:endParaRPr lang="en-US"/>
          </a:p>
        </p:txBody>
      </p:sp>
    </p:spTree>
    <p:extLst>
      <p:ext uri="{BB962C8B-B14F-4D97-AF65-F5344CB8AC3E}">
        <p14:creationId xmlns:p14="http://schemas.microsoft.com/office/powerpoint/2010/main" val="16268211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25" y="1295400"/>
            <a:ext cx="4648200" cy="3486150"/>
          </a:xfrm>
        </p:spPr>
      </p:sp>
      <p:sp>
        <p:nvSpPr>
          <p:cNvPr id="3" name="Notes Placeholder 2"/>
          <p:cNvSpPr>
            <a:spLocks noGrp="1"/>
          </p:cNvSpPr>
          <p:nvPr>
            <p:ph type="body" idx="1"/>
          </p:nvPr>
        </p:nvSpPr>
        <p:spPr/>
        <p:txBody>
          <a:bodyPr/>
          <a:lstStyle/>
          <a:p>
            <a:r>
              <a:rPr lang="en-US" dirty="0" smtClean="0"/>
              <a:t>Today’s presentation provides</a:t>
            </a:r>
            <a:r>
              <a:rPr lang="en-US" baseline="0" dirty="0" smtClean="0"/>
              <a:t> information about the 2016 tentative budget.</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1</a:t>
            </a:fld>
            <a:endParaRPr lang="en-US" dirty="0"/>
          </a:p>
        </p:txBody>
      </p:sp>
    </p:spTree>
    <p:extLst>
      <p:ext uri="{BB962C8B-B14F-4D97-AF65-F5344CB8AC3E}">
        <p14:creationId xmlns:p14="http://schemas.microsoft.com/office/powerpoint/2010/main" val="4068550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budget includes</a:t>
            </a:r>
            <a:r>
              <a:rPr lang="en-US" baseline="0" dirty="0" smtClean="0"/>
              <a:t> a full year of the cost of the August 2015 service improvements (about $3.2 million).</a:t>
            </a:r>
          </a:p>
          <a:p>
            <a:endParaRPr lang="en-US" baseline="0" dirty="0" smtClean="0"/>
          </a:p>
          <a:p>
            <a:r>
              <a:rPr lang="en-US" dirty="0" smtClean="0"/>
              <a:t>UTA will be using grant funding to more fully</a:t>
            </a:r>
            <a:r>
              <a:rPr lang="en-US" baseline="0" dirty="0" smtClean="0"/>
              <a:t> </a:t>
            </a:r>
            <a:r>
              <a:rPr lang="en-US" dirty="0" smtClean="0"/>
              <a:t>develop a mobility management program.  </a:t>
            </a:r>
          </a:p>
          <a:p>
            <a:endParaRPr lang="en-US" dirty="0" smtClean="0"/>
          </a:p>
          <a:p>
            <a:r>
              <a:rPr lang="en-US" dirty="0" smtClean="0"/>
              <a:t>UTA engages in a wide variety of community engagement at all levels within the organization (Board, executives, RGMs, managers, supervisors, and other staff).  We</a:t>
            </a:r>
            <a:r>
              <a:rPr lang="en-US" baseline="0" dirty="0" smtClean="0"/>
              <a:t> will be working to strengthen the quality and quantity of these interactions.</a:t>
            </a:r>
            <a:endParaRPr lang="en-US" dirty="0" smtClean="0"/>
          </a:p>
          <a:p>
            <a:endParaRPr lang="en-US" dirty="0" smtClean="0"/>
          </a:p>
          <a:p>
            <a:r>
              <a:rPr lang="en-US" dirty="0" smtClean="0"/>
              <a:t>Employee collaboration efforts are growing through the use of LEAN, UTA Way,</a:t>
            </a:r>
            <a:r>
              <a:rPr lang="en-US" baseline="0" dirty="0" smtClean="0"/>
              <a:t> and other employee-focused programs.  These collaborations will enhance our work to improve service efficiencies as well as service routes.</a:t>
            </a:r>
          </a:p>
          <a:p>
            <a:endParaRPr lang="en-US" baseline="0" dirty="0" smtClean="0"/>
          </a:p>
          <a:p>
            <a:r>
              <a:rPr lang="en-US" baseline="0" dirty="0" smtClean="0"/>
              <a:t>Operations and Planning staffs work together on improving service efficiency and service routes and will contribute to the 2016 service re-design project.</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10</a:t>
            </a:fld>
            <a:endParaRPr lang="en-US"/>
          </a:p>
        </p:txBody>
      </p:sp>
    </p:spTree>
    <p:extLst>
      <p:ext uri="{BB962C8B-B14F-4D97-AF65-F5344CB8AC3E}">
        <p14:creationId xmlns:p14="http://schemas.microsoft.com/office/powerpoint/2010/main" val="1545040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smtClean="0"/>
              <a:t>UTA’s focus on continuous improvement, LEAN, Shingo, and the UTA Way, will continue to create opportunities to achieve operational efficiencies.</a:t>
            </a:r>
          </a:p>
          <a:p>
            <a:endParaRPr lang="en-US" sz="1400" baseline="0" dirty="0" smtClean="0"/>
          </a:p>
          <a:p>
            <a:r>
              <a:rPr lang="en-US" sz="1400" baseline="0" dirty="0" smtClean="0"/>
              <a:t>Work will continue to provide low-cost service opportunities and projects such as van pool, car sharing, bike and bike sharing, and last mile projects.</a:t>
            </a:r>
            <a:endParaRPr lang="en-US" sz="1400"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11</a:t>
            </a:fld>
            <a:endParaRPr lang="en-US"/>
          </a:p>
        </p:txBody>
      </p:sp>
    </p:spTree>
    <p:extLst>
      <p:ext uri="{BB962C8B-B14F-4D97-AF65-F5344CB8AC3E}">
        <p14:creationId xmlns:p14="http://schemas.microsoft.com/office/powerpoint/2010/main" val="3279297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Financial stewardship</a:t>
            </a:r>
            <a:r>
              <a:rPr lang="en-US" sz="1400" baseline="0" dirty="0" smtClean="0"/>
              <a:t> is a Board priority.  Some of the key elements to achieving financial stewardship include:</a:t>
            </a:r>
          </a:p>
          <a:p>
            <a:endParaRPr lang="en-US" sz="1400" baseline="0" dirty="0" smtClean="0"/>
          </a:p>
          <a:p>
            <a:pPr marL="285750" indent="-285750">
              <a:buFont typeface="Arial" panose="020B0604020202020204" pitchFamily="34" charset="0"/>
              <a:buChar char="•"/>
            </a:pPr>
            <a:r>
              <a:rPr lang="en-US" sz="1400" baseline="0" dirty="0" smtClean="0"/>
              <a:t>Board and bond covenants require UTA to maintain a prudent level of reserves. The total of the fuel, parts, service sustainability, and working capital reserve will be $40.4 million at 12/31/16 or 15.8% of operating expense.  (That is almost 58 days of operations.)  </a:t>
            </a:r>
          </a:p>
          <a:p>
            <a:pPr marL="285750" marR="0" indent="-2857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400" baseline="0" dirty="0" smtClean="0"/>
              <a:t>This budget continues the Board’s direction to move toward a contribution rate which will fully fund UTA’s pension system.  </a:t>
            </a:r>
          </a:p>
          <a:p>
            <a:pPr marL="285750" indent="-285750">
              <a:buFont typeface="Arial" panose="020B0604020202020204" pitchFamily="34" charset="0"/>
              <a:buChar char="•"/>
            </a:pPr>
            <a:r>
              <a:rPr lang="en-US" sz="1400" baseline="0" dirty="0" smtClean="0"/>
              <a:t>Maintaining equipment in good repair – The operating and capital budgets including funding to maintain equipment in good repair.  This budget has $58.7 million for SOGR.</a:t>
            </a:r>
          </a:p>
          <a:p>
            <a:pPr marL="285750" indent="-285750">
              <a:buFont typeface="Arial" panose="020B0604020202020204" pitchFamily="34" charset="0"/>
              <a:buChar char="•"/>
            </a:pPr>
            <a:r>
              <a:rPr lang="en-US" sz="1400" baseline="0" dirty="0" smtClean="0"/>
              <a:t>Seeking new grant funding and creating private/public partnerships – Obtaining revenues from these sources helps keep the cost of service to our riders and taxpayers low.</a:t>
            </a:r>
          </a:p>
          <a:p>
            <a:pPr marL="285750" marR="0" indent="-2857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400" dirty="0" smtClean="0"/>
              <a:t>Accelerating debt retirement – The 2016 tentative</a:t>
            </a:r>
            <a:r>
              <a:rPr lang="en-US" sz="1400" baseline="0" dirty="0" smtClean="0"/>
              <a:t> budget includes setting aside $4.3 million for early debt retirement.  Anticipated balance available to retire debt early will be about $14.8 million at the end of 2016. </a:t>
            </a:r>
          </a:p>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12</a:t>
            </a:fld>
            <a:endParaRPr lang="en-US"/>
          </a:p>
        </p:txBody>
      </p:sp>
    </p:spTree>
    <p:extLst>
      <p:ext uri="{BB962C8B-B14F-4D97-AF65-F5344CB8AC3E}">
        <p14:creationId xmlns:p14="http://schemas.microsoft.com/office/powerpoint/2010/main" val="624931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smtClean="0"/>
              <a:t>The percentage change of 3.8% includes the addition of the 2015 increase service for bus, rail, and paratransit plus increases for wages and benefits noted earlier in the presentation.  </a:t>
            </a:r>
          </a:p>
          <a:p>
            <a:endParaRPr lang="en-US" sz="1400" baseline="0" dirty="0" smtClean="0"/>
          </a:p>
          <a:p>
            <a:r>
              <a:rPr lang="en-US" sz="1400" baseline="0" dirty="0" smtClean="0"/>
              <a:t>Bus service miles increased by 4.6%, leading to the primary increase in expense.  Wages and benefits went up as well, but were offset by about a $1 million decrease in diesel cost due to reduction in budgeted fuel cost from $3.30 to $3.00 gallon and increased use of CNG.</a:t>
            </a:r>
          </a:p>
          <a:p>
            <a:endParaRPr lang="en-US" sz="1400" baseline="0" dirty="0" smtClean="0"/>
          </a:p>
          <a:p>
            <a:r>
              <a:rPr lang="en-US" sz="1400" baseline="0" dirty="0" smtClean="0"/>
              <a:t>Commuter Rail higher labor costs were offset somewhat by a $800,000 reduction in fuel cost due to the drop in budgeted diesel cost from $3.30 to $3.00 per gallon. (miles of service increased by 2.9%).</a:t>
            </a:r>
          </a:p>
          <a:p>
            <a:endParaRPr lang="en-US" sz="1400" baseline="0" dirty="0" smtClean="0"/>
          </a:p>
          <a:p>
            <a:r>
              <a:rPr lang="en-US" sz="1400" baseline="0" dirty="0" smtClean="0"/>
              <a:t>Light Rail miles of service increased by 4.2%.</a:t>
            </a:r>
          </a:p>
          <a:p>
            <a:endParaRPr lang="en-US" sz="1400" baseline="0" dirty="0" smtClean="0"/>
          </a:p>
          <a:p>
            <a:r>
              <a:rPr lang="en-US" sz="1400" baseline="0" dirty="0" smtClean="0"/>
              <a:t>Paratransit increases were due to increase in staffing and funding for Mobility Management and increases in administrative headcount primarily.</a:t>
            </a:r>
          </a:p>
          <a:p>
            <a:endParaRPr lang="en-US" sz="1400" baseline="0" dirty="0" smtClean="0"/>
          </a:p>
          <a:p>
            <a:endParaRPr lang="en-US" sz="1400" baseline="0" dirty="0" smtClean="0"/>
          </a:p>
          <a:p>
            <a:endParaRPr lang="en-US" sz="1400" baseline="0" dirty="0" smtClean="0"/>
          </a:p>
          <a:p>
            <a:endParaRPr lang="en-US" sz="1400" baseline="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13</a:t>
            </a:fld>
            <a:endParaRPr lang="en-US"/>
          </a:p>
        </p:txBody>
      </p:sp>
    </p:spTree>
    <p:extLst>
      <p:ext uri="{BB962C8B-B14F-4D97-AF65-F5344CB8AC3E}">
        <p14:creationId xmlns:p14="http://schemas.microsoft.com/office/powerpoint/2010/main" val="2067885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Operations</a:t>
            </a:r>
            <a:r>
              <a:rPr lang="en-US" sz="1400" baseline="0" dirty="0" smtClean="0"/>
              <a:t> Support and administration changes mainly reflect wages and benefit increases noted before.  Other changes include:</a:t>
            </a:r>
          </a:p>
          <a:p>
            <a:endParaRPr lang="en-US" sz="1400" baseline="0" dirty="0" smtClean="0"/>
          </a:p>
          <a:p>
            <a:r>
              <a:rPr lang="en-US" sz="1400" baseline="0" dirty="0" smtClean="0"/>
              <a:t>Administration headcount increase of 9.5 FTE:</a:t>
            </a:r>
          </a:p>
          <a:p>
            <a:r>
              <a:rPr lang="en-US" sz="1400" dirty="0" smtClean="0"/>
              <a:t>Admin </a:t>
            </a:r>
            <a:r>
              <a:rPr lang="en-US" sz="1400" dirty="0" err="1" smtClean="0"/>
              <a:t>Svcs</a:t>
            </a:r>
            <a:r>
              <a:rPr lang="en-US" sz="1400" dirty="0" smtClean="0"/>
              <a:t> 4</a:t>
            </a:r>
            <a:r>
              <a:rPr lang="en-US" sz="1400" baseline="0" dirty="0" smtClean="0"/>
              <a:t> FTE increase</a:t>
            </a:r>
            <a:r>
              <a:rPr lang="en-US" sz="1400" dirty="0" smtClean="0"/>
              <a:t>: Accounting</a:t>
            </a:r>
            <a:r>
              <a:rPr lang="en-US" sz="1400" baseline="0" dirty="0" smtClean="0"/>
              <a:t> +1 Dennis Bitner overlap. +1 Payroll admin overlap.  CFO: +1 Doc control specialist.  HR: +1 HR intern.</a:t>
            </a:r>
          </a:p>
          <a:p>
            <a:r>
              <a:rPr lang="en-US" sz="1400" baseline="0" dirty="0" smtClean="0"/>
              <a:t>Business </a:t>
            </a:r>
            <a:r>
              <a:rPr lang="en-US" sz="1400" baseline="0" dirty="0" err="1" smtClean="0"/>
              <a:t>Solns</a:t>
            </a:r>
            <a:r>
              <a:rPr lang="en-US" sz="1400" baseline="0" dirty="0" smtClean="0"/>
              <a:t> 3.0 FTE increase</a:t>
            </a:r>
          </a:p>
          <a:p>
            <a:r>
              <a:rPr lang="en-US" sz="1400" baseline="0" dirty="0" smtClean="0"/>
              <a:t>GM </a:t>
            </a:r>
            <a:r>
              <a:rPr lang="en-US" sz="1400" baseline="0" dirty="0" err="1" smtClean="0"/>
              <a:t>Govt</a:t>
            </a:r>
            <a:r>
              <a:rPr lang="en-US" sz="1400" baseline="0" dirty="0" smtClean="0"/>
              <a:t> relations VP 1 FTE</a:t>
            </a:r>
          </a:p>
          <a:p>
            <a:r>
              <a:rPr lang="en-US" sz="1400" baseline="0" dirty="0" smtClean="0"/>
              <a:t>Cap Dev 1 FTE</a:t>
            </a:r>
          </a:p>
          <a:p>
            <a:r>
              <a:rPr lang="en-US" sz="1400" baseline="0" dirty="0" smtClean="0"/>
              <a:t>Planning: 0.5 FTE Intern</a:t>
            </a:r>
          </a:p>
          <a:p>
            <a:r>
              <a:rPr lang="en-US" sz="1400" baseline="0" dirty="0" smtClean="0"/>
              <a:t>Total 9.5 increase</a:t>
            </a:r>
          </a:p>
          <a:p>
            <a:endParaRPr lang="en-US" sz="1400" baseline="0" dirty="0" smtClean="0"/>
          </a:p>
          <a:p>
            <a:r>
              <a:rPr lang="en-US" sz="1400" baseline="0" dirty="0" smtClean="0"/>
              <a:t>Operations Support increase of 18 FTE:</a:t>
            </a:r>
          </a:p>
          <a:p>
            <a:r>
              <a:rPr lang="en-US" sz="1400" baseline="0" dirty="0" smtClean="0"/>
              <a:t>Ops Support: Safety 5 FTE</a:t>
            </a:r>
          </a:p>
          <a:p>
            <a:r>
              <a:rPr lang="en-US" sz="1400" baseline="0" dirty="0" smtClean="0"/>
              <a:t>Training 9 FTE</a:t>
            </a:r>
          </a:p>
          <a:p>
            <a:r>
              <a:rPr lang="en-US" sz="1400" baseline="0" dirty="0" err="1" smtClean="0"/>
              <a:t>Cust</a:t>
            </a:r>
            <a:r>
              <a:rPr lang="en-US" sz="1400" baseline="0" dirty="0" smtClean="0"/>
              <a:t> Svc 1 FTE</a:t>
            </a:r>
          </a:p>
          <a:p>
            <a:r>
              <a:rPr lang="en-US" sz="1400" baseline="0" dirty="0" smtClean="0"/>
              <a:t>Facilities 2 FTE</a:t>
            </a:r>
          </a:p>
          <a:p>
            <a:r>
              <a:rPr lang="en-US" sz="1400" baseline="0" dirty="0" smtClean="0"/>
              <a:t>Tech Support 1FTE</a:t>
            </a:r>
          </a:p>
          <a:p>
            <a:endParaRPr lang="en-US" sz="1400" baseline="0" dirty="0" smtClean="0"/>
          </a:p>
          <a:p>
            <a:r>
              <a:rPr lang="en-US" sz="1400" baseline="0" dirty="0" smtClean="0"/>
              <a:t>Offsets of $0.30 gallon for diesel fuel change from $3.30 gal to $3.00 gal.  Impact: $1.9mm savings.</a:t>
            </a:r>
          </a:p>
          <a:p>
            <a:endParaRPr lang="en-US" sz="1400" baseline="0" dirty="0" smtClean="0"/>
          </a:p>
          <a:p>
            <a:endParaRPr lang="en-US" sz="1400" baseline="0" dirty="0" smtClean="0"/>
          </a:p>
          <a:p>
            <a:r>
              <a:rPr lang="en-US" sz="1400" baseline="0" dirty="0" smtClean="0"/>
              <a:t>Other expense includes TOD, Real Estate, Capital Programs, Planning.  Major driver of increase is about $400,000 of funding for Mountain Accord and WFRC.  Organizational changes that affected the Capital Development department was the next largest contributor to the increase in other expense (addition of manager and technical leads to replace lower level positions).</a:t>
            </a:r>
          </a:p>
          <a:p>
            <a:endParaRPr lang="en-US" sz="1400" baseline="0" dirty="0" smtClean="0"/>
          </a:p>
          <a:p>
            <a:r>
              <a:rPr lang="en-US" sz="1400" baseline="0" dirty="0" smtClean="0"/>
              <a:t>The slight increase in debt service is comprised increases to debt payment ($2 million) and revenue vehicle leasing ($2.6 million) being partially offset by savings from the 2015 debt refunding and lower interest costs on debt that wasn’t refunded. </a:t>
            </a:r>
          </a:p>
          <a:p>
            <a:endParaRPr lang="en-US" sz="1400" baseline="0" dirty="0" smtClean="0"/>
          </a:p>
          <a:p>
            <a:r>
              <a:rPr lang="en-US" sz="1400" baseline="0" dirty="0" smtClean="0"/>
              <a:t>Early debt retirement has increase from $2.1 million to $4.3 million.</a:t>
            </a:r>
            <a:endParaRPr lang="en-US" sz="140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14</a:t>
            </a:fld>
            <a:endParaRPr lang="en-US"/>
          </a:p>
        </p:txBody>
      </p:sp>
    </p:spTree>
    <p:extLst>
      <p:ext uri="{BB962C8B-B14F-4D97-AF65-F5344CB8AC3E}">
        <p14:creationId xmlns:p14="http://schemas.microsoft.com/office/powerpoint/2010/main" val="2067885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Personnel costs – Includes increased personnel costs for change day plus wage</a:t>
            </a:r>
            <a:r>
              <a:rPr lang="en-US" sz="1400" baseline="0" dirty="0" smtClean="0"/>
              <a:t> and benefit changes noted on slide 6.</a:t>
            </a:r>
          </a:p>
          <a:p>
            <a:endParaRPr lang="en-US" sz="1400" baseline="0" dirty="0" smtClean="0"/>
          </a:p>
          <a:p>
            <a:r>
              <a:rPr lang="en-US" sz="1400" baseline="0" dirty="0" smtClean="0"/>
              <a:t>Fuel – Reflects the lower per gallon budget ($3.30 versus $3.00), improved mile per gallon efficiencies, and increased gallons needed for miles of service increases.</a:t>
            </a:r>
          </a:p>
          <a:p>
            <a:endParaRPr lang="en-US" sz="1400" baseline="0" dirty="0" smtClean="0"/>
          </a:p>
          <a:p>
            <a:r>
              <a:rPr lang="en-US" sz="1400" baseline="0" dirty="0" smtClean="0"/>
              <a:t>Parts – Approximately $1.2 million of the increase is for the light rail car overhaul project.  While charged as parts, it is eventually charged to capital through a reduction in other expense.</a:t>
            </a:r>
          </a:p>
          <a:p>
            <a:endParaRPr lang="en-US" sz="1400" baseline="0" dirty="0" smtClean="0"/>
          </a:p>
          <a:p>
            <a:r>
              <a:rPr lang="en-US" sz="1400" baseline="0" dirty="0" smtClean="0"/>
              <a:t>Contract Services includes costs for: </a:t>
            </a:r>
          </a:p>
          <a:p>
            <a:r>
              <a:rPr lang="en-US" sz="1400" baseline="0" dirty="0" smtClean="0"/>
              <a:t>Business Solutions (IT contracts) $3.6mm</a:t>
            </a:r>
          </a:p>
          <a:p>
            <a:r>
              <a:rPr lang="en-US" sz="1400" baseline="0" dirty="0" smtClean="0"/>
              <a:t>Capital Development (Facilities service contracts – </a:t>
            </a:r>
            <a:r>
              <a:rPr lang="en-US" sz="1400" baseline="0" dirty="0" err="1" smtClean="0"/>
              <a:t>eg</a:t>
            </a:r>
            <a:r>
              <a:rPr lang="en-US" sz="1400" baseline="0" dirty="0" smtClean="0"/>
              <a:t> snow removal) $1.6mm</a:t>
            </a:r>
          </a:p>
          <a:p>
            <a:r>
              <a:rPr lang="en-US" sz="1400" baseline="0" dirty="0" smtClean="0"/>
              <a:t>Operations Contracts: Com Rail $2.5mm, Light Rail $900k, other smaller amounts</a:t>
            </a:r>
          </a:p>
          <a:p>
            <a:endParaRPr lang="en-US" sz="1400" baseline="0" dirty="0" smtClean="0"/>
          </a:p>
          <a:p>
            <a:r>
              <a:rPr lang="en-US" sz="1400" baseline="0" dirty="0" smtClean="0"/>
              <a:t>Propulsion Power – Includes the 2.2% increase in electricity as well as the increase in operations.</a:t>
            </a:r>
          </a:p>
          <a:p>
            <a:endParaRPr lang="en-US" sz="1400" baseline="0" dirty="0" smtClean="0"/>
          </a:p>
          <a:p>
            <a:r>
              <a:rPr lang="en-US" sz="1400" baseline="0" dirty="0" smtClean="0"/>
              <a:t>Light Rail is undertaking an in-house project to overhaul rail cars.  As a result, about $2.3 million more of personnel ($1 million) and parts  ($1.2 million) costs will be reflected in the capital budget rather than in the operating budget.</a:t>
            </a:r>
            <a:endParaRPr lang="en-US" sz="140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15</a:t>
            </a:fld>
            <a:endParaRPr lang="en-US"/>
          </a:p>
        </p:txBody>
      </p:sp>
    </p:spTree>
    <p:extLst>
      <p:ext uri="{BB962C8B-B14F-4D97-AF65-F5344CB8AC3E}">
        <p14:creationId xmlns:p14="http://schemas.microsoft.com/office/powerpoint/2010/main" val="2067885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Operations – 76%</a:t>
            </a:r>
          </a:p>
          <a:p>
            <a:r>
              <a:rPr lang="en-US" sz="1400" dirty="0" smtClean="0"/>
              <a:t>Operations</a:t>
            </a:r>
            <a:r>
              <a:rPr lang="en-US" sz="1400" baseline="0" dirty="0" smtClean="0"/>
              <a:t> Support – 16%</a:t>
            </a:r>
          </a:p>
          <a:p>
            <a:r>
              <a:rPr lang="en-US" sz="1400" baseline="0" dirty="0" smtClean="0"/>
              <a:t>Administration – 8%</a:t>
            </a:r>
          </a:p>
          <a:p>
            <a:endParaRPr lang="en-US" sz="1400" baseline="0" dirty="0" smtClean="0"/>
          </a:p>
          <a:p>
            <a:r>
              <a:rPr lang="en-US" sz="1400" dirty="0" smtClean="0"/>
              <a:t>Admin Svcs 	4</a:t>
            </a:r>
            <a:r>
              <a:rPr lang="en-US" sz="1400" baseline="0" dirty="0" smtClean="0"/>
              <a:t> FTE increase</a:t>
            </a:r>
            <a:r>
              <a:rPr lang="en-US" sz="1400" dirty="0" smtClean="0"/>
              <a:t>: Accounting</a:t>
            </a:r>
            <a:r>
              <a:rPr lang="en-US" sz="1400" baseline="0" dirty="0" smtClean="0"/>
              <a:t> +1 Dennis Bitner overlap. +1 Payroll admin overlap.  CFO: +1 Doc control specialist.  HR: +1 HR intern.</a:t>
            </a:r>
          </a:p>
          <a:p>
            <a:r>
              <a:rPr lang="en-US" sz="1400" baseline="0" dirty="0" smtClean="0"/>
              <a:t>	Business </a:t>
            </a:r>
            <a:r>
              <a:rPr lang="en-US" sz="1400" baseline="0" dirty="0" err="1" smtClean="0"/>
              <a:t>Solns</a:t>
            </a:r>
            <a:r>
              <a:rPr lang="en-US" sz="1400" baseline="0" dirty="0" smtClean="0"/>
              <a:t> 3.0 FTE increase</a:t>
            </a:r>
          </a:p>
          <a:p>
            <a:r>
              <a:rPr lang="en-US" sz="1400" baseline="0" dirty="0" smtClean="0"/>
              <a:t>	GM </a:t>
            </a:r>
            <a:r>
              <a:rPr lang="en-US" sz="1400" baseline="0" dirty="0" err="1" smtClean="0"/>
              <a:t>Govt</a:t>
            </a:r>
            <a:r>
              <a:rPr lang="en-US" sz="1400" baseline="0" dirty="0" smtClean="0"/>
              <a:t> relations VP 1 FTE</a:t>
            </a:r>
          </a:p>
          <a:p>
            <a:r>
              <a:rPr lang="en-US" sz="1400" baseline="0" dirty="0" smtClean="0"/>
              <a:t>	Cap Dev 1 FTE</a:t>
            </a:r>
          </a:p>
          <a:p>
            <a:r>
              <a:rPr lang="en-US" sz="1400" baseline="0" dirty="0" smtClean="0"/>
              <a:t>	Planning: 0.5 FTE Intern</a:t>
            </a:r>
          </a:p>
          <a:p>
            <a:r>
              <a:rPr lang="en-US" sz="1400" baseline="0" dirty="0" smtClean="0"/>
              <a:t>	Total 9.5 increase</a:t>
            </a:r>
          </a:p>
          <a:p>
            <a:endParaRPr lang="en-US" sz="1400" baseline="0" dirty="0" smtClean="0"/>
          </a:p>
          <a:p>
            <a:r>
              <a:rPr lang="en-US" sz="1400" baseline="0" dirty="0" smtClean="0"/>
              <a:t>Ops Support: Safety 5 FTE</a:t>
            </a:r>
          </a:p>
          <a:p>
            <a:r>
              <a:rPr lang="en-US" sz="1400" baseline="0" dirty="0" smtClean="0"/>
              <a:t>	Training 9 FTE</a:t>
            </a:r>
          </a:p>
          <a:p>
            <a:r>
              <a:rPr lang="en-US" sz="1400" baseline="0" dirty="0" smtClean="0"/>
              <a:t>	</a:t>
            </a:r>
            <a:r>
              <a:rPr lang="en-US" sz="1400" baseline="0" dirty="0" err="1" smtClean="0"/>
              <a:t>Cust</a:t>
            </a:r>
            <a:r>
              <a:rPr lang="en-US" sz="1400" baseline="0" dirty="0" smtClean="0"/>
              <a:t> Svc 1 FTE</a:t>
            </a:r>
          </a:p>
          <a:p>
            <a:r>
              <a:rPr lang="en-US" sz="1400" baseline="0" dirty="0" smtClean="0"/>
              <a:t>	Facilities 2 FTE</a:t>
            </a:r>
          </a:p>
          <a:p>
            <a:r>
              <a:rPr lang="en-US" sz="1400" baseline="0" dirty="0" smtClean="0"/>
              <a:t>	Tech Support 1FTE</a:t>
            </a:r>
          </a:p>
          <a:p>
            <a:endParaRPr lang="en-US" sz="1400" baseline="0" dirty="0" smtClean="0"/>
          </a:p>
          <a:p>
            <a:r>
              <a:rPr lang="en-US" sz="1400" baseline="0" dirty="0" smtClean="0"/>
              <a:t>Operations driven by service changes:</a:t>
            </a:r>
          </a:p>
          <a:p>
            <a:r>
              <a:rPr lang="en-US" sz="1400" baseline="0" dirty="0" smtClean="0"/>
              <a:t>Service miles increase of 4% overall.</a:t>
            </a:r>
          </a:p>
          <a:p>
            <a:r>
              <a:rPr lang="en-US" sz="1400" baseline="0" dirty="0" smtClean="0"/>
              <a:t>Platform hours increase of 4.8% overall</a:t>
            </a:r>
          </a:p>
          <a:p>
            <a:endParaRPr lang="en-US" sz="140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16</a:t>
            </a:fld>
            <a:endParaRPr lang="en-US"/>
          </a:p>
        </p:txBody>
      </p:sp>
    </p:spTree>
    <p:extLst>
      <p:ext uri="{BB962C8B-B14F-4D97-AF65-F5344CB8AC3E}">
        <p14:creationId xmlns:p14="http://schemas.microsoft.com/office/powerpoint/2010/main" val="2067885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Sales tax increase is 4.5% over revised 2015 revenues of $224.9 million.</a:t>
            </a:r>
          </a:p>
          <a:p>
            <a:endParaRPr lang="en-US" sz="1400" dirty="0" smtClean="0"/>
          </a:p>
          <a:p>
            <a:r>
              <a:rPr lang="en-US" sz="1400" dirty="0" smtClean="0"/>
              <a:t>2016 passenger revenues reflect</a:t>
            </a:r>
            <a:r>
              <a:rPr lang="en-US" sz="1400" baseline="0" dirty="0" smtClean="0"/>
              <a:t> a 2.3% growth over projected 2015 passenger revenues of $50 million.  </a:t>
            </a:r>
          </a:p>
          <a:p>
            <a:endParaRPr lang="en-US" sz="1400" baseline="0" dirty="0" smtClean="0"/>
          </a:p>
          <a:p>
            <a:r>
              <a:rPr lang="en-US" sz="1400" baseline="0" dirty="0" smtClean="0"/>
              <a:t>Other revenues include advertising, interest, motor vehicle registration fees, and miscellaneous other revenues.  S-Line support from Salt Lake City and South Salt Lake City decreases by $800,000 in 2016, other revenues by $400,000,  and service sustainability amount by $1.6 million.  </a:t>
            </a:r>
            <a:endParaRPr lang="en-US" sz="140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17</a:t>
            </a:fld>
            <a:endParaRPr lang="en-US"/>
          </a:p>
        </p:txBody>
      </p:sp>
    </p:spTree>
    <p:extLst>
      <p:ext uri="{BB962C8B-B14F-4D97-AF65-F5344CB8AC3E}">
        <p14:creationId xmlns:p14="http://schemas.microsoft.com/office/powerpoint/2010/main" val="4126520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smtClean="0"/>
              <a:t>Although there are many other 2016 technology projects, these are the primary 2016 projects.</a:t>
            </a:r>
            <a:endParaRPr lang="en-US" sz="140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18</a:t>
            </a:fld>
            <a:endParaRPr lang="en-US"/>
          </a:p>
        </p:txBody>
      </p:sp>
    </p:spTree>
    <p:extLst>
      <p:ext uri="{BB962C8B-B14F-4D97-AF65-F5344CB8AC3E}">
        <p14:creationId xmlns:p14="http://schemas.microsoft.com/office/powerpoint/2010/main" val="1633105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UTA has submitted the grant application for the Provo-Orem BRT.  This budget includes almost 2/3 of </a:t>
            </a:r>
            <a:r>
              <a:rPr lang="en-US" sz="1400" baseline="0" dirty="0" smtClean="0"/>
              <a:t>construction costs ($106 million) as well as revenues from FTA and Utah County which will fund the full amount of the construction costs.</a:t>
            </a:r>
          </a:p>
          <a:p>
            <a:endParaRPr lang="en-US" sz="1400" baseline="0" dirty="0" smtClean="0"/>
          </a:p>
          <a:p>
            <a:r>
              <a:rPr lang="en-US" sz="1400" baseline="0" dirty="0" smtClean="0"/>
              <a:t>$58.7 million is included in this budget to maintain a state of good repair.  Some of the larger projects are:</a:t>
            </a:r>
          </a:p>
          <a:p>
            <a:pPr marL="285750" indent="-285750">
              <a:buFont typeface="Arial" panose="020B0604020202020204" pitchFamily="34" charset="0"/>
              <a:buChar char="•"/>
            </a:pPr>
            <a:r>
              <a:rPr lang="en-US" sz="1400" baseline="0" dirty="0" smtClean="0"/>
              <a:t>Revenue vehicles ($15.0 million)</a:t>
            </a:r>
          </a:p>
          <a:p>
            <a:pPr marL="285750" marR="0" indent="-2857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400" baseline="0" dirty="0" smtClean="0"/>
              <a:t>SD overhauls ($6.4 million)</a:t>
            </a:r>
          </a:p>
          <a:p>
            <a:pPr marL="285750" indent="-285750">
              <a:buFont typeface="Arial" panose="020B0604020202020204" pitchFamily="34" charset="0"/>
              <a:buChar char="•"/>
            </a:pPr>
            <a:r>
              <a:rPr lang="en-US" sz="1400" baseline="0" dirty="0" smtClean="0"/>
              <a:t>Positive train control ($5 million)</a:t>
            </a:r>
          </a:p>
          <a:p>
            <a:pPr marL="285750" indent="-285750">
              <a:buFont typeface="Arial" panose="020B0604020202020204" pitchFamily="34" charset="0"/>
              <a:buChar char="•"/>
            </a:pPr>
            <a:r>
              <a:rPr lang="en-US" sz="1400" baseline="0" dirty="0" smtClean="0"/>
              <a:t>Facilities/Equipment ($4.1 million)</a:t>
            </a:r>
          </a:p>
          <a:p>
            <a:pPr marL="285750" indent="-285750">
              <a:buFont typeface="Arial" panose="020B0604020202020204" pitchFamily="34" charset="0"/>
              <a:buChar char="•"/>
            </a:pPr>
            <a:r>
              <a:rPr lang="en-US" sz="1400" baseline="0" dirty="0" smtClean="0"/>
              <a:t>Red light signal enforcement ($2.9 million)</a:t>
            </a:r>
          </a:p>
          <a:p>
            <a:pPr marL="285750" indent="-285750">
              <a:buFont typeface="Arial" panose="020B0604020202020204" pitchFamily="34" charset="0"/>
              <a:buChar char="•"/>
            </a:pPr>
            <a:r>
              <a:rPr lang="en-US" sz="1400" baseline="0" dirty="0" smtClean="0"/>
              <a:t>Rail maintenance ($1.3 million)</a:t>
            </a:r>
          </a:p>
          <a:p>
            <a:pPr marL="285750" indent="-285750">
              <a:buFont typeface="Arial" panose="020B0604020202020204" pitchFamily="34" charset="0"/>
              <a:buChar char="•"/>
            </a:pPr>
            <a:endParaRPr lang="en-US" sz="1400" baseline="0" dirty="0" smtClean="0"/>
          </a:p>
          <a:p>
            <a:pPr marL="285750" indent="-285750">
              <a:buFont typeface="Arial" panose="020B0604020202020204" pitchFamily="34" charset="0"/>
              <a:buChar char="•"/>
            </a:pPr>
            <a:endParaRPr lang="en-US" sz="1400" baseline="0" dirty="0" smtClean="0"/>
          </a:p>
          <a:p>
            <a:pPr marL="285750" indent="-285750">
              <a:buFont typeface="Arial" panose="020B0604020202020204" pitchFamily="34" charset="0"/>
              <a:buChar char="•"/>
            </a:pPr>
            <a:endParaRPr lang="en-US" sz="1400" baseline="0" dirty="0" smtClean="0"/>
          </a:p>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19</a:t>
            </a:fld>
            <a:endParaRPr lang="en-US"/>
          </a:p>
        </p:txBody>
      </p:sp>
    </p:spTree>
    <p:extLst>
      <p:ext uri="{BB962C8B-B14F-4D97-AF65-F5344CB8AC3E}">
        <p14:creationId xmlns:p14="http://schemas.microsoft.com/office/powerpoint/2010/main" val="779995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9600"/>
            <a:ext cx="5607050" cy="4183063"/>
          </a:xfrm>
        </p:spPr>
        <p:txBody>
          <a:bodyPr/>
          <a:lstStyle/>
          <a:p>
            <a:r>
              <a:rPr lang="en-US" sz="1400" dirty="0" smtClean="0"/>
              <a:t>In today’s presentation, we will review:</a:t>
            </a:r>
          </a:p>
          <a:p>
            <a:endParaRPr lang="en-US" sz="1400" dirty="0" smtClean="0"/>
          </a:p>
          <a:p>
            <a:pPr marL="285750" indent="-285750">
              <a:buFont typeface="Arial" panose="020B0604020202020204" pitchFamily="34" charset="0"/>
              <a:buChar char="•"/>
            </a:pPr>
            <a:r>
              <a:rPr lang="en-US" sz="1400" dirty="0" smtClean="0"/>
              <a:t>Key</a:t>
            </a:r>
            <a:r>
              <a:rPr lang="en-US" sz="1400" baseline="0" dirty="0" smtClean="0"/>
              <a:t> 2016 budget assumptions</a:t>
            </a:r>
          </a:p>
          <a:p>
            <a:pPr marL="285750" indent="-285750">
              <a:buFont typeface="Arial" panose="020B0604020202020204" pitchFamily="34" charset="0"/>
              <a:buChar char="•"/>
            </a:pPr>
            <a:r>
              <a:rPr lang="en-US" sz="1400" baseline="0" dirty="0" smtClean="0"/>
              <a:t>Key features of the 2016 operating and capital budgets</a:t>
            </a:r>
          </a:p>
          <a:p>
            <a:pPr marL="285750" indent="-285750">
              <a:buFont typeface="Arial" panose="020B0604020202020204" pitchFamily="34" charset="0"/>
              <a:buChar char="•"/>
            </a:pPr>
            <a:r>
              <a:rPr lang="en-US" sz="1400" baseline="0" dirty="0" smtClean="0"/>
              <a:t>Long-term financial projections</a:t>
            </a:r>
          </a:p>
          <a:p>
            <a:pPr marL="0" indent="0">
              <a:buFont typeface="Arial" panose="020B0604020202020204" pitchFamily="34" charset="0"/>
              <a:buNone/>
            </a:pPr>
            <a:endParaRPr lang="en-US" sz="1400" baseline="0" dirty="0" smtClean="0"/>
          </a:p>
          <a:p>
            <a:pPr marL="0" indent="0">
              <a:buFont typeface="Arial" panose="020B0604020202020204" pitchFamily="34" charset="0"/>
              <a:buNone/>
            </a:pPr>
            <a:r>
              <a:rPr lang="en-US" sz="1400" baseline="0" dirty="0" smtClean="0"/>
              <a:t>We will also check the 2016 budget to the Board’s budget policy 2.3.3 and review the budget calendar.</a:t>
            </a:r>
          </a:p>
          <a:p>
            <a:pPr marL="0" indent="0">
              <a:buFont typeface="Arial" panose="020B0604020202020204" pitchFamily="34" charset="0"/>
              <a:buNone/>
            </a:pPr>
            <a:endParaRPr lang="en-US" sz="1400" baseline="0" dirty="0" smtClean="0"/>
          </a:p>
          <a:p>
            <a:pPr marL="285750" indent="-285750">
              <a:buFont typeface="Arial" panose="020B0604020202020204" pitchFamily="34" charset="0"/>
              <a:buChar char="•"/>
            </a:pPr>
            <a:endParaRPr lang="en-US" sz="1400" baseline="0" dirty="0" smtClean="0"/>
          </a:p>
          <a:p>
            <a:pPr marL="285750" indent="-285750">
              <a:buFont typeface="Arial" panose="020B0604020202020204" pitchFamily="34" charset="0"/>
              <a:buChar char="•"/>
            </a:pPr>
            <a:endParaRPr lang="en-US" sz="140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2</a:t>
            </a:fld>
            <a:endParaRPr lang="en-US" dirty="0"/>
          </a:p>
        </p:txBody>
      </p:sp>
    </p:spTree>
    <p:extLst>
      <p:ext uri="{BB962C8B-B14F-4D97-AF65-F5344CB8AC3E}">
        <p14:creationId xmlns:p14="http://schemas.microsoft.com/office/powerpoint/2010/main" val="435299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Planning</a:t>
            </a:r>
            <a:r>
              <a:rPr lang="en-US" sz="1400" baseline="0" dirty="0" smtClean="0"/>
              <a:t> staff works on a number of transit system initiatives and studies.  Here are some of the 2016 initiatives and studies being planned or already underway.</a:t>
            </a:r>
            <a:endParaRPr lang="en-US" sz="1400"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20</a:t>
            </a:fld>
            <a:endParaRPr lang="en-US"/>
          </a:p>
        </p:txBody>
      </p:sp>
    </p:spTree>
    <p:extLst>
      <p:ext uri="{BB962C8B-B14F-4D97-AF65-F5344CB8AC3E}">
        <p14:creationId xmlns:p14="http://schemas.microsoft.com/office/powerpoint/2010/main" val="7611135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Of</a:t>
            </a:r>
            <a:r>
              <a:rPr lang="en-US" sz="1400" baseline="0" dirty="0" smtClean="0"/>
              <a:t> the $175.8 million budget, $106 million is for the Provo-Orem BRT construction, $58.7 million is for state of good repair items, and $11.1 million is for other capital projects such as bus/rail amenities, the joint communications center are Jordan River Service Center, local match amounts for safety grants, C-Car tires, and new technology projects.</a:t>
            </a:r>
          </a:p>
          <a:p>
            <a:r>
              <a:rPr lang="en-US" sz="1400" baseline="0" dirty="0" smtClean="0"/>
              <a:t> </a:t>
            </a:r>
          </a:p>
          <a:p>
            <a:r>
              <a:rPr lang="en-US" sz="1400" baseline="0" dirty="0" smtClean="0"/>
              <a:t>Almost $10 million of the 2016 capital expense are projects being carried forward from 2015.</a:t>
            </a:r>
            <a:endParaRPr lang="en-US" sz="1400"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21</a:t>
            </a:fld>
            <a:endParaRPr lang="en-US"/>
          </a:p>
        </p:txBody>
      </p:sp>
    </p:spTree>
    <p:extLst>
      <p:ext uri="{BB962C8B-B14F-4D97-AF65-F5344CB8AC3E}">
        <p14:creationId xmlns:p14="http://schemas.microsoft.com/office/powerpoint/2010/main" val="20678852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Local and other contributions are mainly comprised of Utah</a:t>
            </a:r>
            <a:r>
              <a:rPr lang="en-US" sz="1400" baseline="0" dirty="0" smtClean="0"/>
              <a:t> County contributions toward the Provo-Orem BRT project.</a:t>
            </a:r>
          </a:p>
          <a:p>
            <a:endParaRPr lang="en-US" sz="1400" baseline="0" dirty="0" smtClean="0"/>
          </a:p>
          <a:p>
            <a:r>
              <a:rPr lang="en-US" sz="1400" baseline="0" dirty="0" smtClean="0"/>
              <a:t>Anticipated revenue vehicles leasing is $11.3 million.</a:t>
            </a:r>
          </a:p>
          <a:p>
            <a:endParaRPr lang="en-US" sz="1400" baseline="0" dirty="0" smtClean="0"/>
          </a:p>
          <a:p>
            <a:r>
              <a:rPr lang="en-US" sz="1400" baseline="0" dirty="0" smtClean="0"/>
              <a:t>UTA’s cash contribution toward the total capital plan is $45.8 million or approximately 26.1.% of the total capital budget.</a:t>
            </a:r>
            <a:endParaRPr lang="en-US" sz="1400" dirty="0" smtClean="0"/>
          </a:p>
        </p:txBody>
      </p:sp>
      <p:sp>
        <p:nvSpPr>
          <p:cNvPr id="4" name="Slide Number Placeholder 3"/>
          <p:cNvSpPr>
            <a:spLocks noGrp="1"/>
          </p:cNvSpPr>
          <p:nvPr>
            <p:ph type="sldNum" sz="quarter" idx="10"/>
          </p:nvPr>
        </p:nvSpPr>
        <p:spPr/>
        <p:txBody>
          <a:bodyPr/>
          <a:lstStyle/>
          <a:p>
            <a:fld id="{0A37B096-E18E-41C7-93AE-14D50323FB92}" type="slidenum">
              <a:rPr lang="en-US" smtClean="0"/>
              <a:pPr/>
              <a:t>22</a:t>
            </a:fld>
            <a:endParaRPr lang="en-US"/>
          </a:p>
        </p:txBody>
      </p:sp>
    </p:spTree>
    <p:extLst>
      <p:ext uri="{BB962C8B-B14F-4D97-AF65-F5344CB8AC3E}">
        <p14:creationId xmlns:p14="http://schemas.microsoft.com/office/powerpoint/2010/main" val="41265206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the projected</a:t>
            </a:r>
            <a:r>
              <a:rPr lang="en-US" baseline="0" dirty="0" smtClean="0"/>
              <a:t> ending cash at 12/31/16 and identifies the amount which is dedicated to reserves ($105.8 million).  Please note the added reserve for debt stabilization (early retirement) will be $14.9 million.</a:t>
            </a:r>
          </a:p>
          <a:p>
            <a:endParaRPr lang="en-US" baseline="0" dirty="0" smtClean="0"/>
          </a:p>
          <a:p>
            <a:r>
              <a:rPr lang="en-US" baseline="0" dirty="0" smtClean="0"/>
              <a:t>As shown on the next slide, the $75.4 million of unrestricted cash at 12/31/16 has a planned use.</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23</a:t>
            </a:fld>
            <a:endParaRPr lang="en-US"/>
          </a:p>
        </p:txBody>
      </p:sp>
    </p:spTree>
    <p:extLst>
      <p:ext uri="{BB962C8B-B14F-4D97-AF65-F5344CB8AC3E}">
        <p14:creationId xmlns:p14="http://schemas.microsoft.com/office/powerpoint/2010/main" val="2210148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Financial stewardship</a:t>
            </a:r>
            <a:r>
              <a:rPr lang="en-US" baseline="0" dirty="0" smtClean="0"/>
              <a:t> requires looking more than one year into the future.  The graph depicts summary information from UTA’s long-term financial projections including:</a:t>
            </a:r>
          </a:p>
          <a:p>
            <a:endParaRPr lang="en-US" baseline="0" dirty="0" smtClean="0"/>
          </a:p>
          <a:p>
            <a:r>
              <a:rPr lang="en-US" baseline="0" dirty="0" smtClean="0">
                <a:solidFill>
                  <a:srgbClr val="FF0000"/>
                </a:solidFill>
              </a:rPr>
              <a:t>Green line – Total revenues – 2016 and 2017 reflect the impact of the Provo-Orem BRT on total revenues.  After it is completed, total revenues return to a more normal growth pattern.</a:t>
            </a:r>
          </a:p>
          <a:p>
            <a:r>
              <a:rPr lang="en-US" baseline="0" dirty="0" smtClean="0">
                <a:solidFill>
                  <a:srgbClr val="FF0000"/>
                </a:solidFill>
              </a:rPr>
              <a:t>Red line – Operating expense – Projected annual increases are 2.3% from 2017 forward..</a:t>
            </a:r>
          </a:p>
          <a:p>
            <a:r>
              <a:rPr lang="en-US" baseline="0" dirty="0" smtClean="0">
                <a:solidFill>
                  <a:srgbClr val="FF0000"/>
                </a:solidFill>
              </a:rPr>
              <a:t>Blue line – Capital expense – The Provo-Orem BRT is included in 2016 and 2017.  After that, capital returns to a more normal expense level ($66 to $72 million a year).</a:t>
            </a:r>
          </a:p>
          <a:p>
            <a:r>
              <a:rPr lang="en-US" baseline="0" dirty="0" smtClean="0">
                <a:solidFill>
                  <a:srgbClr val="FF0000"/>
                </a:solidFill>
              </a:rPr>
              <a:t>Black line – Net debt service – The TDP currently models $20 to $25 million of early debt retirement payments from 2018 through 2021.  Otherwise, the line smoothly grows from 2017 through 2023 reflecting the effects of the 2015 refunding/restructuring.  </a:t>
            </a:r>
          </a:p>
          <a:p>
            <a:r>
              <a:rPr lang="en-US" baseline="0" dirty="0" smtClean="0">
                <a:solidFill>
                  <a:srgbClr val="FF0000"/>
                </a:solidFill>
              </a:rPr>
              <a:t>Gold line – Projected ending cash at December 31 of each year.  The lowest projected level of cash is $122 million in 2021 ($8.7 million over required reserves).  </a:t>
            </a:r>
          </a:p>
          <a:p>
            <a:endParaRPr lang="en-US" baseline="0" dirty="0" smtClean="0">
              <a:solidFill>
                <a:srgbClr val="FF0000"/>
              </a:solidFill>
            </a:endParaRPr>
          </a:p>
        </p:txBody>
      </p:sp>
      <p:sp>
        <p:nvSpPr>
          <p:cNvPr id="4" name="Slide Number Placeholder 3"/>
          <p:cNvSpPr>
            <a:spLocks noGrp="1"/>
          </p:cNvSpPr>
          <p:nvPr>
            <p:ph type="sldNum" sz="quarter" idx="10"/>
          </p:nvPr>
        </p:nvSpPr>
        <p:spPr/>
        <p:txBody>
          <a:bodyPr/>
          <a:lstStyle/>
          <a:p>
            <a:fld id="{0A37B096-E18E-41C7-93AE-14D50323FB92}" type="slidenum">
              <a:rPr lang="en-US" smtClean="0"/>
              <a:pPr/>
              <a:t>24</a:t>
            </a:fld>
            <a:endParaRPr lang="en-US"/>
          </a:p>
        </p:txBody>
      </p:sp>
    </p:spTree>
    <p:extLst>
      <p:ext uri="{BB962C8B-B14F-4D97-AF65-F5344CB8AC3E}">
        <p14:creationId xmlns:p14="http://schemas.microsoft.com/office/powerpoint/2010/main" val="2505561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the increase in the early debt retirement account</a:t>
            </a:r>
            <a:r>
              <a:rPr lang="en-US" baseline="0" dirty="0" smtClean="0"/>
              <a:t> before any decisions to retire debt.  Most of the $103 million account will be earned by the end of 2020 ($93 million).</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25</a:t>
            </a:fld>
            <a:endParaRPr lang="en-US"/>
          </a:p>
        </p:txBody>
      </p:sp>
    </p:spTree>
    <p:extLst>
      <p:ext uri="{BB962C8B-B14F-4D97-AF65-F5344CB8AC3E}">
        <p14:creationId xmlns:p14="http://schemas.microsoft.com/office/powerpoint/2010/main" val="16309947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Earlier this year, the Board updated Budget Policy 2.3.3. </a:t>
            </a:r>
            <a:r>
              <a:rPr lang="en-US" baseline="0" dirty="0" smtClean="0"/>
              <a:t> As shown on this slide and the next two slides, we believe that the 2016 tentative budget complies with the Board budget policy.  </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26</a:t>
            </a:fld>
            <a:endParaRPr lang="en-US"/>
          </a:p>
        </p:txBody>
      </p:sp>
    </p:spTree>
    <p:extLst>
      <p:ext uri="{BB962C8B-B14F-4D97-AF65-F5344CB8AC3E}">
        <p14:creationId xmlns:p14="http://schemas.microsoft.com/office/powerpoint/2010/main" val="21429716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37B096-E18E-41C7-93AE-14D50323FB92}" type="slidenum">
              <a:rPr lang="en-US" smtClean="0"/>
              <a:pPr/>
              <a:t>27</a:t>
            </a:fld>
            <a:endParaRPr lang="en-US"/>
          </a:p>
        </p:txBody>
      </p:sp>
    </p:spTree>
    <p:extLst>
      <p:ext uri="{BB962C8B-B14F-4D97-AF65-F5344CB8AC3E}">
        <p14:creationId xmlns:p14="http://schemas.microsoft.com/office/powerpoint/2010/main" val="17882234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37B096-E18E-41C7-93AE-14D50323FB92}" type="slidenum">
              <a:rPr lang="en-US" smtClean="0"/>
              <a:pPr/>
              <a:t>28</a:t>
            </a:fld>
            <a:endParaRPr lang="en-US"/>
          </a:p>
        </p:txBody>
      </p:sp>
    </p:spTree>
    <p:extLst>
      <p:ext uri="{BB962C8B-B14F-4D97-AF65-F5344CB8AC3E}">
        <p14:creationId xmlns:p14="http://schemas.microsoft.com/office/powerpoint/2010/main" val="244670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summary, the 2016 tentative budget:</a:t>
            </a:r>
          </a:p>
          <a:p>
            <a:endParaRPr lang="en-US" dirty="0" smtClean="0"/>
          </a:p>
          <a:p>
            <a:pPr marL="171450" indent="-171450">
              <a:buFont typeface="Arial" panose="020B0604020202020204" pitchFamily="34" charset="0"/>
              <a:buChar char="•"/>
            </a:pPr>
            <a:r>
              <a:rPr lang="en-US" dirty="0" smtClean="0"/>
              <a:t>Adds new bus,</a:t>
            </a:r>
            <a:r>
              <a:rPr lang="en-US" baseline="0" dirty="0" smtClean="0"/>
              <a:t> rail and paratransit service</a:t>
            </a:r>
          </a:p>
          <a:p>
            <a:pPr marL="171450" indent="-171450">
              <a:buFont typeface="Arial" panose="020B0604020202020204" pitchFamily="34" charset="0"/>
              <a:buChar char="•"/>
            </a:pPr>
            <a:r>
              <a:rPr lang="en-US" baseline="0" dirty="0" smtClean="0"/>
              <a:t>Addresses priority projects</a:t>
            </a:r>
          </a:p>
        </p:txBody>
      </p:sp>
      <p:sp>
        <p:nvSpPr>
          <p:cNvPr id="4" name="Slide Number Placeholder 3"/>
          <p:cNvSpPr>
            <a:spLocks noGrp="1"/>
          </p:cNvSpPr>
          <p:nvPr>
            <p:ph type="sldNum" sz="quarter" idx="10"/>
          </p:nvPr>
        </p:nvSpPr>
        <p:spPr/>
        <p:txBody>
          <a:bodyPr/>
          <a:lstStyle/>
          <a:p>
            <a:fld id="{0A37B096-E18E-41C7-93AE-14D50323FB92}" type="slidenum">
              <a:rPr lang="en-US" smtClean="0"/>
              <a:pPr/>
              <a:t>29</a:t>
            </a:fld>
            <a:endParaRPr lang="en-US"/>
          </a:p>
        </p:txBody>
      </p:sp>
    </p:spTree>
    <p:extLst>
      <p:ext uri="{BB962C8B-B14F-4D97-AF65-F5344CB8AC3E}">
        <p14:creationId xmlns:p14="http://schemas.microsoft.com/office/powerpoint/2010/main" val="395609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Development of the tentative budget is guided by two Board documents.  Long-term direction is provided by the 2020 Strategic</a:t>
            </a:r>
            <a:r>
              <a:rPr lang="en-US" baseline="0" dirty="0" smtClean="0"/>
              <a:t> Plan.  Short-term goals for the upcoming year come from Board discussion (Board retreat) and the 2016 Board goals (which were discussed in today’s committee meeting).  </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3</a:t>
            </a:fld>
            <a:endParaRPr lang="en-US"/>
          </a:p>
        </p:txBody>
      </p:sp>
    </p:spTree>
    <p:extLst>
      <p:ext uri="{BB962C8B-B14F-4D97-AF65-F5344CB8AC3E}">
        <p14:creationId xmlns:p14="http://schemas.microsoft.com/office/powerpoint/2010/main" val="11328007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Keeps fares</a:t>
            </a:r>
            <a:r>
              <a:rPr lang="en-US" baseline="0" dirty="0" smtClean="0"/>
              <a:t> low</a:t>
            </a:r>
          </a:p>
          <a:p>
            <a:pPr marL="171450" indent="-171450">
              <a:buFont typeface="Arial" panose="020B0604020202020204" pitchFamily="34" charset="0"/>
              <a:buChar char="•"/>
            </a:pPr>
            <a:r>
              <a:rPr lang="en-US" baseline="0" dirty="0" smtClean="0"/>
              <a:t>Continues to seek operating efficiencies</a:t>
            </a:r>
          </a:p>
          <a:p>
            <a:pPr marL="171450" indent="-171450">
              <a:buFont typeface="Arial" panose="020B0604020202020204" pitchFamily="34" charset="0"/>
              <a:buChar char="•"/>
            </a:pPr>
            <a:r>
              <a:rPr lang="en-US" baseline="0" dirty="0" smtClean="0"/>
              <a:t>Stresses financial stewardship (short and long term)</a:t>
            </a:r>
          </a:p>
          <a:p>
            <a:pPr marL="171450" indent="-171450">
              <a:buFont typeface="Arial" panose="020B0604020202020204" pitchFamily="34" charset="0"/>
              <a:buChar char="•"/>
            </a:pPr>
            <a:r>
              <a:rPr lang="en-US" baseline="0" dirty="0" smtClean="0"/>
              <a:t>Continues system service studies</a:t>
            </a:r>
          </a:p>
          <a:p>
            <a:pPr marL="171450" indent="-171450">
              <a:buFont typeface="Arial" panose="020B0604020202020204" pitchFamily="34" charset="0"/>
              <a:buChar char="•"/>
            </a:pPr>
            <a:r>
              <a:rPr lang="en-US" baseline="0" dirty="0" smtClean="0"/>
              <a:t>Completes several IT initiatives </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30</a:t>
            </a:fld>
            <a:endParaRPr lang="en-US"/>
          </a:p>
        </p:txBody>
      </p:sp>
    </p:spTree>
    <p:extLst>
      <p:ext uri="{BB962C8B-B14F-4D97-AF65-F5344CB8AC3E}">
        <p14:creationId xmlns:p14="http://schemas.microsoft.com/office/powerpoint/2010/main" val="2570424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Next</a:t>
            </a:r>
            <a:r>
              <a:rPr lang="en-US" sz="1400" baseline="0" dirty="0" smtClean="0"/>
              <a:t> steps include:</a:t>
            </a:r>
          </a:p>
          <a:p>
            <a:endParaRPr lang="en-US" sz="1400" baseline="0" dirty="0" smtClean="0"/>
          </a:p>
          <a:p>
            <a:pPr marL="285750" indent="-285750">
              <a:buFont typeface="Arial" panose="020B0604020202020204" pitchFamily="34" charset="0"/>
              <a:buChar char="•"/>
            </a:pPr>
            <a:r>
              <a:rPr lang="en-US" sz="1400" baseline="0" dirty="0" smtClean="0"/>
              <a:t>Forwarding the 2016 Tentative Budget resolution to the whole board for its consideration on October 28.  </a:t>
            </a:r>
          </a:p>
          <a:p>
            <a:pPr marL="285750" indent="-285750">
              <a:buFont typeface="Arial" panose="020B0604020202020204" pitchFamily="34" charset="0"/>
              <a:buChar char="•"/>
            </a:pPr>
            <a:r>
              <a:rPr lang="en-US" sz="1400" baseline="0" dirty="0" smtClean="0"/>
              <a:t>Conducting a public hearing on November 18 and gathering comment from stakeholders until November 30.</a:t>
            </a:r>
          </a:p>
          <a:p>
            <a:pPr marL="285750" indent="-285750">
              <a:buFont typeface="Arial" panose="020B0604020202020204" pitchFamily="34" charset="0"/>
              <a:buChar char="•"/>
            </a:pPr>
            <a:r>
              <a:rPr lang="en-US" sz="1400" baseline="0" dirty="0" smtClean="0"/>
              <a:t>At the December 2 P&amp;D Committee meeting, reviewing public comment and recommending a final 2016 budget to the Board</a:t>
            </a:r>
          </a:p>
          <a:p>
            <a:pPr marL="285750" indent="-285750">
              <a:buFont typeface="Arial" panose="020B0604020202020204" pitchFamily="34" charset="0"/>
              <a:buChar char="•"/>
            </a:pPr>
            <a:r>
              <a:rPr lang="en-US" sz="1400" baseline="0" dirty="0" smtClean="0"/>
              <a:t>Consideration of the final budget on December 16.</a:t>
            </a:r>
          </a:p>
        </p:txBody>
      </p:sp>
      <p:sp>
        <p:nvSpPr>
          <p:cNvPr id="4" name="Slide Number Placeholder 3"/>
          <p:cNvSpPr>
            <a:spLocks noGrp="1"/>
          </p:cNvSpPr>
          <p:nvPr>
            <p:ph type="sldNum" sz="quarter" idx="10"/>
          </p:nvPr>
        </p:nvSpPr>
        <p:spPr/>
        <p:txBody>
          <a:bodyPr/>
          <a:lstStyle/>
          <a:p>
            <a:fld id="{0A37B096-E18E-41C7-93AE-14D50323FB92}" type="slidenum">
              <a:rPr lang="en-US" smtClean="0"/>
              <a:pPr/>
              <a:t>31</a:t>
            </a:fld>
            <a:endParaRPr lang="en-US"/>
          </a:p>
        </p:txBody>
      </p:sp>
    </p:spTree>
    <p:extLst>
      <p:ext uri="{BB962C8B-B14F-4D97-AF65-F5344CB8AC3E}">
        <p14:creationId xmlns:p14="http://schemas.microsoft.com/office/powerpoint/2010/main" val="1288867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the Board worked on developing their 2016 goals, staff incorporated these projects, initiatives, and activities into the tentative 2016 budget.  This chart provides a partial list for each 2016 goal.</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4</a:t>
            </a:fld>
            <a:endParaRPr lang="en-US"/>
          </a:p>
        </p:txBody>
      </p:sp>
    </p:spTree>
    <p:extLst>
      <p:ext uri="{BB962C8B-B14F-4D97-AF65-F5344CB8AC3E}">
        <p14:creationId xmlns:p14="http://schemas.microsoft.com/office/powerpoint/2010/main" val="3721587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 key revenue</a:t>
            </a:r>
            <a:r>
              <a:rPr lang="en-US" baseline="0" dirty="0" smtClean="0"/>
              <a:t> assumptions include:</a:t>
            </a:r>
          </a:p>
          <a:p>
            <a:endParaRPr lang="en-US" baseline="0" dirty="0" smtClean="0"/>
          </a:p>
          <a:p>
            <a:r>
              <a:rPr lang="en-US" baseline="0" dirty="0" smtClean="0"/>
              <a:t>Sales Tax –The sales tax estimate has been revised downward from 4.88% to 4.75%.  Sales tax growth through September receipts is 6.09%.  For the last twelve months growth is 6.68%.  This 4.75% is applied to our current 2015 projected sales tax collections of $224.9 million (budget was $221.3 million).</a:t>
            </a:r>
          </a:p>
          <a:p>
            <a:endParaRPr lang="en-US" baseline="0" dirty="0" smtClean="0"/>
          </a:p>
          <a:p>
            <a:r>
              <a:rPr lang="en-US" baseline="0" dirty="0" smtClean="0"/>
              <a:t>Preventative Maintenance – Rather than project a percentage growth, one of our employees in the Planning department used prior NTD data submittals to model the federal preventative maintenance allocations formulas.  The 2016 budget estimate results from entering UTA’s 2014 NTD data into this model.  Using this formula, we projected 2016 revenues at $53.73 million.</a:t>
            </a:r>
          </a:p>
          <a:p>
            <a:endParaRPr lang="en-US" baseline="0" dirty="0" smtClean="0"/>
          </a:p>
          <a:p>
            <a:r>
              <a:rPr lang="en-US" baseline="0" dirty="0" smtClean="0"/>
              <a:t>Passenger Revenue – Included in the passenger revenue estimate is a 1.5% ridership growth.  The additional .8% growth is attributed to new service and known contract adjustments.  2.3% is based upon projected 2015 revenue of $50.0 million.</a:t>
            </a:r>
          </a:p>
          <a:p>
            <a:endParaRPr lang="en-US" baseline="0" dirty="0" smtClean="0"/>
          </a:p>
          <a:p>
            <a:r>
              <a:rPr lang="en-US" baseline="0" dirty="0" smtClean="0"/>
              <a:t>Capital funding includes grants and local funding for Provo-Orem BRT, $6.5 million in other grants, leasing for revenue vehicles, and pay-as-you-go capital projects.</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5</a:t>
            </a:fld>
            <a:endParaRPr lang="en-US"/>
          </a:p>
        </p:txBody>
      </p:sp>
    </p:spTree>
    <p:extLst>
      <p:ext uri="{BB962C8B-B14F-4D97-AF65-F5344CB8AC3E}">
        <p14:creationId xmlns:p14="http://schemas.microsoft.com/office/powerpoint/2010/main" val="2548665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Expense</a:t>
            </a:r>
            <a:r>
              <a:rPr lang="en-US" baseline="0" dirty="0" smtClean="0"/>
              <a:t> assumptions are similar to those provided in the July budget presentation.  One change was administrative merit increase effective date was moved back to April.</a:t>
            </a:r>
          </a:p>
          <a:p>
            <a:endParaRPr lang="en-US" baseline="0" dirty="0" smtClean="0"/>
          </a:p>
          <a:p>
            <a:pPr marL="0" indent="0">
              <a:buFont typeface="Arial" panose="020B0604020202020204" pitchFamily="34" charset="0"/>
              <a:buNone/>
            </a:pPr>
            <a:r>
              <a:rPr lang="en-US" baseline="0" dirty="0" smtClean="0"/>
              <a:t>In prior years, the Incentive program funding was 4% of administrative pay.  With the 2015 changes to the incentive program, we reduced estimated funding to 3% of administrative pay (excluding Executives and RGMs).</a:t>
            </a:r>
          </a:p>
        </p:txBody>
      </p:sp>
      <p:sp>
        <p:nvSpPr>
          <p:cNvPr id="4" name="Slide Number Placeholder 3"/>
          <p:cNvSpPr>
            <a:spLocks noGrp="1"/>
          </p:cNvSpPr>
          <p:nvPr>
            <p:ph type="sldNum" sz="quarter" idx="10"/>
          </p:nvPr>
        </p:nvSpPr>
        <p:spPr/>
        <p:txBody>
          <a:bodyPr/>
          <a:lstStyle/>
          <a:p>
            <a:fld id="{0A37B096-E18E-41C7-93AE-14D50323FB92}" type="slidenum">
              <a:rPr lang="en-US" smtClean="0"/>
              <a:pPr/>
              <a:t>6</a:t>
            </a:fld>
            <a:endParaRPr lang="en-US"/>
          </a:p>
        </p:txBody>
      </p:sp>
    </p:spTree>
    <p:extLst>
      <p:ext uri="{BB962C8B-B14F-4D97-AF65-F5344CB8AC3E}">
        <p14:creationId xmlns:p14="http://schemas.microsoft.com/office/powerpoint/2010/main" val="2639731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2016 tentative budget lowers the fuel estimate to $3.00 per gallon but includes establishing a $1.9 million fuel reserve ($.30 per gallon).  Current diesel price is $1.54 per gallon with a year-to-date average price of $1.86.</a:t>
            </a:r>
            <a:endParaRPr lang="en-US"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7</a:t>
            </a:fld>
            <a:endParaRPr lang="en-US"/>
          </a:p>
        </p:txBody>
      </p:sp>
    </p:spTree>
    <p:extLst>
      <p:ext uri="{BB962C8B-B14F-4D97-AF65-F5344CB8AC3E}">
        <p14:creationId xmlns:p14="http://schemas.microsoft.com/office/powerpoint/2010/main" val="3418042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Bus, rail, and paratransit miles of service in 2016 will be 4.17% more than budgeted in 2015.  Overall hours of service will be about 5% over 2015 budget.</a:t>
            </a:r>
          </a:p>
        </p:txBody>
      </p:sp>
      <p:sp>
        <p:nvSpPr>
          <p:cNvPr id="4" name="Slide Number Placeholder 3"/>
          <p:cNvSpPr>
            <a:spLocks noGrp="1"/>
          </p:cNvSpPr>
          <p:nvPr>
            <p:ph type="sldNum" sz="quarter" idx="10"/>
          </p:nvPr>
        </p:nvSpPr>
        <p:spPr/>
        <p:txBody>
          <a:bodyPr/>
          <a:lstStyle/>
          <a:p>
            <a:fld id="{0A37B096-E18E-41C7-93AE-14D50323FB92}" type="slidenum">
              <a:rPr lang="en-US" smtClean="0"/>
              <a:pPr/>
              <a:t>8</a:t>
            </a:fld>
            <a:endParaRPr lang="en-US"/>
          </a:p>
        </p:txBody>
      </p:sp>
    </p:spTree>
    <p:extLst>
      <p:ext uri="{BB962C8B-B14F-4D97-AF65-F5344CB8AC3E}">
        <p14:creationId xmlns:p14="http://schemas.microsoft.com/office/powerpoint/2010/main" val="1437470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Staff continues</a:t>
            </a:r>
            <a:r>
              <a:rPr lang="en-US" sz="1400" baseline="0" dirty="0" smtClean="0"/>
              <a:t> to see value in providing the current FAREPAY promotion and recommends continuing it through 2016.</a:t>
            </a:r>
          </a:p>
          <a:p>
            <a:endParaRPr lang="en-US" sz="1400" baseline="0" dirty="0" smtClean="0"/>
          </a:p>
          <a:p>
            <a:r>
              <a:rPr lang="en-US" sz="1400" baseline="0" dirty="0" smtClean="0"/>
              <a:t>Andrea and others have been deeply involved in fare policy work (surveys, focus groups, etc.) this year.  Work will continue into 2016 on setting and implementing fare policy.</a:t>
            </a:r>
            <a:endParaRPr lang="en-US" sz="1400" dirty="0"/>
          </a:p>
        </p:txBody>
      </p:sp>
      <p:sp>
        <p:nvSpPr>
          <p:cNvPr id="4" name="Slide Number Placeholder 3"/>
          <p:cNvSpPr>
            <a:spLocks noGrp="1"/>
          </p:cNvSpPr>
          <p:nvPr>
            <p:ph type="sldNum" sz="quarter" idx="10"/>
          </p:nvPr>
        </p:nvSpPr>
        <p:spPr/>
        <p:txBody>
          <a:bodyPr/>
          <a:lstStyle/>
          <a:p>
            <a:fld id="{0A37B096-E18E-41C7-93AE-14D50323FB92}" type="slidenum">
              <a:rPr lang="en-US" smtClean="0"/>
              <a:pPr/>
              <a:t>9</a:t>
            </a:fld>
            <a:endParaRPr lang="en-US"/>
          </a:p>
        </p:txBody>
      </p:sp>
    </p:spTree>
    <p:extLst>
      <p:ext uri="{BB962C8B-B14F-4D97-AF65-F5344CB8AC3E}">
        <p14:creationId xmlns:p14="http://schemas.microsoft.com/office/powerpoint/2010/main" val="3059392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378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37892" name="Rectangle 4"/>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7893" name="Rectangle 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7894" name="Rectangle 6"/>
          <p:cNvSpPr>
            <a:spLocks noGrp="1" noChangeArrowheads="1"/>
          </p:cNvSpPr>
          <p:nvPr>
            <p:ph type="sldNum" sz="quarter" idx="4"/>
          </p:nvPr>
        </p:nvSpPr>
        <p:spPr>
          <a:xfrm>
            <a:off x="6553200" y="6248400"/>
            <a:ext cx="1905000" cy="457200"/>
          </a:xfrm>
        </p:spPr>
        <p:txBody>
          <a:bodyPr/>
          <a:lstStyle>
            <a:lvl1pPr>
              <a:defRPr/>
            </a:lvl1pPr>
          </a:lstStyle>
          <a:p>
            <a:fld id="{36844227-EE2F-44A3-AE18-8537A69F1744}" type="slidenum">
              <a:rPr lang="en-US"/>
              <a:pPr/>
              <a:t>‹#›</a:t>
            </a:fld>
            <a:endParaRPr lang="en-US"/>
          </a:p>
        </p:txBody>
      </p:sp>
      <p:sp>
        <p:nvSpPr>
          <p:cNvPr id="37895"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73F1A6-41CC-4A46-90C8-3D4E5703B3D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DF49C8-4E54-45CA-93EE-D2470787676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66738" y="1752600"/>
            <a:ext cx="8001000" cy="4267200"/>
          </a:xfrm>
        </p:spPr>
        <p:txBody>
          <a:bodyPr/>
          <a:lstStyle/>
          <a:p>
            <a:endParaRPr lang="en-US"/>
          </a:p>
        </p:txBody>
      </p:sp>
      <p:sp>
        <p:nvSpPr>
          <p:cNvPr id="4" name="Date Placeholder 3"/>
          <p:cNvSpPr>
            <a:spLocks noGrp="1"/>
          </p:cNvSpPr>
          <p:nvPr>
            <p:ph type="dt" sz="half" idx="10"/>
          </p:nvPr>
        </p:nvSpPr>
        <p:spPr>
          <a:xfrm>
            <a:off x="609600" y="6245225"/>
            <a:ext cx="19812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1981200" cy="476250"/>
          </a:xfrm>
        </p:spPr>
        <p:txBody>
          <a:bodyPr/>
          <a:lstStyle>
            <a:lvl1pPr>
              <a:defRPr/>
            </a:lvl1pPr>
          </a:lstStyle>
          <a:p>
            <a:fld id="{0F3DDED5-865B-465C-96BB-F8FBC71E4D9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19812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1981200" cy="476250"/>
          </a:xfrm>
        </p:spPr>
        <p:txBody>
          <a:bodyPr/>
          <a:lstStyle>
            <a:lvl1pPr>
              <a:defRPr/>
            </a:lvl1pPr>
          </a:lstStyle>
          <a:p>
            <a:fld id="{3FA5FEEE-694A-4A18-9001-235237DE340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F1D6F-3872-4138-A8BD-1A7757B917BF}"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8087DA-51AB-4ACD-AE3B-8279B78DE5B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6489CE6-840B-4FBF-BB79-064A898B04C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10AE8D-C748-47CA-884F-56D39258DD4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E4212F1-44CE-4C53-BCE7-6166693C0A1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6F36A6A-B463-4375-BAA8-214843943BA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7FA80DB-C21F-4297-874F-2FBF7B5C9F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14CF88-1499-4E20-9218-411E2848331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686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6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
        <p:nvSpPr>
          <p:cNvPr id="3686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n-US"/>
          </a:p>
        </p:txBody>
      </p:sp>
      <p:sp>
        <p:nvSpPr>
          <p:cNvPr id="368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68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endParaRPr lang="en-US"/>
          </a:p>
        </p:txBody>
      </p:sp>
      <p:sp>
        <p:nvSpPr>
          <p:cNvPr id="368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fld id="{09879CC7-6E33-473B-A704-A8F362D0EF6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Lst>
  <p:timing>
    <p:tnLst>
      <p:par>
        <p:cTn id="1" dur="indefinite" restart="never" nodeType="tmRoot"/>
      </p:par>
    </p:tnLst>
  </p:timing>
  <p:hf hdr="0" ftr="0" dt="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772400" cy="1371600"/>
          </a:xfrm>
        </p:spPr>
        <p:txBody>
          <a:bodyPr/>
          <a:lstStyle/>
          <a:p>
            <a:pPr algn="ctr"/>
            <a:r>
              <a:rPr lang="en-US" sz="4400" dirty="0" smtClean="0"/>
              <a:t>2016 Tentative Budget</a:t>
            </a:r>
            <a:endParaRPr lang="en-US" sz="4400" dirty="0"/>
          </a:p>
        </p:txBody>
      </p:sp>
      <p:sp>
        <p:nvSpPr>
          <p:cNvPr id="2051" name="Rectangle 3"/>
          <p:cNvSpPr>
            <a:spLocks noGrp="1" noChangeArrowheads="1"/>
          </p:cNvSpPr>
          <p:nvPr>
            <p:ph type="subTitle" idx="1"/>
          </p:nvPr>
        </p:nvSpPr>
        <p:spPr>
          <a:xfrm>
            <a:off x="838200" y="3200400"/>
            <a:ext cx="7620000" cy="2667000"/>
          </a:xfrm>
        </p:spPr>
        <p:txBody>
          <a:bodyPr/>
          <a:lstStyle/>
          <a:p>
            <a:pPr algn="ctr">
              <a:lnSpc>
                <a:spcPct val="80000"/>
              </a:lnSpc>
            </a:pPr>
            <a:r>
              <a:rPr lang="en-US" sz="4000" dirty="0" smtClean="0"/>
              <a:t>Planning and Development Committee</a:t>
            </a:r>
            <a:endParaRPr lang="en-US" sz="1200" dirty="0" smtClean="0"/>
          </a:p>
          <a:p>
            <a:pPr algn="ctr">
              <a:lnSpc>
                <a:spcPct val="80000"/>
              </a:lnSpc>
            </a:pPr>
            <a:endParaRPr lang="en-US" sz="1200" dirty="0"/>
          </a:p>
          <a:p>
            <a:pPr algn="ctr">
              <a:lnSpc>
                <a:spcPct val="80000"/>
              </a:lnSpc>
            </a:pPr>
            <a:endParaRPr lang="en-US" sz="1200" dirty="0"/>
          </a:p>
          <a:p>
            <a:pPr algn="ctr">
              <a:lnSpc>
                <a:spcPct val="80000"/>
              </a:lnSpc>
            </a:pPr>
            <a:r>
              <a:rPr lang="en-US" sz="4000" dirty="0" smtClean="0"/>
              <a:t>October 14, 2015</a:t>
            </a:r>
            <a:endParaRPr lang="en-US" sz="4000" dirty="0"/>
          </a:p>
        </p:txBody>
      </p:sp>
      <p:sp>
        <p:nvSpPr>
          <p:cNvPr id="2" name="Slide Number Placeholder 1"/>
          <p:cNvSpPr>
            <a:spLocks noGrp="1"/>
          </p:cNvSpPr>
          <p:nvPr>
            <p:ph type="sldNum" sz="quarter" idx="4"/>
          </p:nvPr>
        </p:nvSpPr>
        <p:spPr/>
        <p:txBody>
          <a:bodyPr/>
          <a:lstStyle/>
          <a:p>
            <a:fld id="{36844227-EE2F-44A3-AE18-8537A69F17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Features of </a:t>
            </a:r>
            <a:br>
              <a:rPr lang="en-US" dirty="0" smtClean="0"/>
            </a:br>
            <a:r>
              <a:rPr lang="en-US" dirty="0" smtClean="0"/>
              <a:t>2016 Operating Budget</a:t>
            </a:r>
            <a:endParaRPr lang="en-US" dirty="0"/>
          </a:p>
        </p:txBody>
      </p:sp>
      <p:sp>
        <p:nvSpPr>
          <p:cNvPr id="3" name="Content Placeholder 2"/>
          <p:cNvSpPr>
            <a:spLocks noGrp="1"/>
          </p:cNvSpPr>
          <p:nvPr>
            <p:ph idx="1"/>
          </p:nvPr>
        </p:nvSpPr>
        <p:spPr>
          <a:xfrm>
            <a:off x="566738" y="2057400"/>
            <a:ext cx="8001000" cy="4267200"/>
          </a:xfrm>
        </p:spPr>
        <p:txBody>
          <a:bodyPr/>
          <a:lstStyle/>
          <a:p>
            <a:pPr>
              <a:buFont typeface="Wingdings" panose="05000000000000000000" pitchFamily="2" charset="2"/>
              <a:buChar char="ü"/>
            </a:pPr>
            <a:r>
              <a:rPr lang="en-US" dirty="0" smtClean="0"/>
              <a:t>Fund full year of service additions</a:t>
            </a:r>
          </a:p>
          <a:p>
            <a:pPr>
              <a:buFont typeface="Wingdings" panose="05000000000000000000" pitchFamily="2" charset="2"/>
              <a:buChar char="ü"/>
            </a:pPr>
            <a:r>
              <a:rPr lang="en-US" dirty="0" smtClean="0"/>
              <a:t>Expand mobility management</a:t>
            </a:r>
          </a:p>
          <a:p>
            <a:pPr>
              <a:buFont typeface="Wingdings" panose="05000000000000000000" pitchFamily="2" charset="2"/>
              <a:buChar char="ü"/>
            </a:pPr>
            <a:r>
              <a:rPr lang="en-US" dirty="0" smtClean="0"/>
              <a:t>Strengthen community engagement</a:t>
            </a:r>
          </a:p>
          <a:p>
            <a:pPr>
              <a:buFont typeface="Wingdings" panose="05000000000000000000" pitchFamily="2" charset="2"/>
              <a:buChar char="ü"/>
            </a:pPr>
            <a:r>
              <a:rPr lang="en-US" dirty="0" smtClean="0"/>
              <a:t>Increase employee collaboration</a:t>
            </a:r>
          </a:p>
          <a:p>
            <a:pPr>
              <a:buFont typeface="Wingdings" panose="05000000000000000000" pitchFamily="2" charset="2"/>
              <a:buChar char="ü"/>
            </a:pPr>
            <a:r>
              <a:rPr lang="en-US" dirty="0" smtClean="0"/>
              <a:t>Improve service efficiency</a:t>
            </a:r>
            <a:endParaRPr lang="en-US" dirty="0"/>
          </a:p>
          <a:p>
            <a:pPr>
              <a:buFont typeface="Wingdings" panose="05000000000000000000" pitchFamily="2" charset="2"/>
              <a:buChar char="ü"/>
            </a:pPr>
            <a:r>
              <a:rPr lang="en-US" dirty="0" smtClean="0"/>
              <a:t>Improve </a:t>
            </a:r>
            <a:r>
              <a:rPr lang="en-US" dirty="0"/>
              <a:t>service routes</a:t>
            </a:r>
          </a:p>
          <a:p>
            <a:pPr marL="0" indent="0">
              <a:buNone/>
            </a:pPr>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B6FF1D6F-3872-4138-A8BD-1A7757B917BF}" type="slidenum">
              <a:rPr lang="en-US" smtClean="0"/>
              <a:pPr/>
              <a:t>10</a:t>
            </a:fld>
            <a:endParaRPr lang="en-US"/>
          </a:p>
        </p:txBody>
      </p:sp>
    </p:spTree>
    <p:extLst>
      <p:ext uri="{BB962C8B-B14F-4D97-AF65-F5344CB8AC3E}">
        <p14:creationId xmlns:p14="http://schemas.microsoft.com/office/powerpoint/2010/main" val="2440606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pPr algn="ctr"/>
            <a:r>
              <a:rPr lang="en-US" dirty="0" smtClean="0"/>
              <a:t>Key Features of </a:t>
            </a:r>
            <a:br>
              <a:rPr lang="en-US" dirty="0" smtClean="0"/>
            </a:br>
            <a:r>
              <a:rPr lang="en-US" dirty="0" smtClean="0"/>
              <a:t>2016 Operating Budget</a:t>
            </a:r>
            <a:endParaRPr lang="en-US" dirty="0"/>
          </a:p>
        </p:txBody>
      </p:sp>
      <p:sp>
        <p:nvSpPr>
          <p:cNvPr id="3" name="Content Placeholder 2"/>
          <p:cNvSpPr>
            <a:spLocks noGrp="1"/>
          </p:cNvSpPr>
          <p:nvPr>
            <p:ph idx="1"/>
          </p:nvPr>
        </p:nvSpPr>
        <p:spPr>
          <a:xfrm>
            <a:off x="566738" y="2133600"/>
            <a:ext cx="8001000" cy="3733800"/>
          </a:xfrm>
        </p:spPr>
        <p:txBody>
          <a:bodyPr/>
          <a:lstStyle/>
          <a:p>
            <a:pPr>
              <a:buFont typeface="Wingdings" panose="05000000000000000000" pitchFamily="2" charset="2"/>
              <a:buChar char="ü"/>
            </a:pPr>
            <a:r>
              <a:rPr lang="en-US" dirty="0" smtClean="0"/>
              <a:t>Streamline Administrative Operations</a:t>
            </a:r>
            <a:endParaRPr lang="en-US" dirty="0"/>
          </a:p>
          <a:p>
            <a:pPr lvl="1">
              <a:buFont typeface="Wingdings" panose="05000000000000000000" pitchFamily="2" charset="2"/>
              <a:buChar char="ü"/>
            </a:pPr>
            <a:r>
              <a:rPr lang="en-US" dirty="0" smtClean="0"/>
              <a:t>Create operational efficiencies</a:t>
            </a:r>
          </a:p>
          <a:p>
            <a:pPr lvl="2">
              <a:buFont typeface="Wingdings" panose="05000000000000000000" pitchFamily="2" charset="2"/>
              <a:buChar char="ü"/>
            </a:pPr>
            <a:endParaRPr lang="en-US" dirty="0" smtClean="0"/>
          </a:p>
          <a:p>
            <a:pPr>
              <a:buFont typeface="Wingdings" panose="05000000000000000000" pitchFamily="2" charset="2"/>
              <a:buChar char="ü"/>
            </a:pPr>
            <a:r>
              <a:rPr lang="en-US" dirty="0" smtClean="0"/>
              <a:t>Add </a:t>
            </a:r>
            <a:r>
              <a:rPr lang="en-US" dirty="0"/>
              <a:t>More </a:t>
            </a:r>
            <a:r>
              <a:rPr lang="en-US" dirty="0" smtClean="0"/>
              <a:t>Cost-effective </a:t>
            </a:r>
            <a:r>
              <a:rPr lang="en-US" dirty="0"/>
              <a:t>Service</a:t>
            </a:r>
          </a:p>
          <a:p>
            <a:pPr lvl="1">
              <a:buFont typeface="Wingdings" panose="05000000000000000000" pitchFamily="2" charset="2"/>
              <a:buChar char="ü"/>
            </a:pPr>
            <a:r>
              <a:rPr lang="en-US" dirty="0"/>
              <a:t>Van pool</a:t>
            </a:r>
          </a:p>
          <a:p>
            <a:pPr lvl="1">
              <a:buFont typeface="Wingdings" panose="05000000000000000000" pitchFamily="2" charset="2"/>
              <a:buChar char="ü"/>
            </a:pPr>
            <a:r>
              <a:rPr lang="en-US" dirty="0"/>
              <a:t>Car sharing</a:t>
            </a:r>
          </a:p>
          <a:p>
            <a:pPr lvl="1">
              <a:buFont typeface="Wingdings" panose="05000000000000000000" pitchFamily="2" charset="2"/>
              <a:buChar char="ü"/>
            </a:pPr>
            <a:r>
              <a:rPr lang="en-US" dirty="0" smtClean="0"/>
              <a:t>Bike and bike sharing</a:t>
            </a:r>
            <a:endParaRPr lang="en-US" dirty="0"/>
          </a:p>
          <a:p>
            <a:pPr lvl="1">
              <a:buFont typeface="Wingdings" panose="05000000000000000000" pitchFamily="2" charset="2"/>
              <a:buChar char="ü"/>
            </a:pPr>
            <a:r>
              <a:rPr lang="en-US" dirty="0"/>
              <a:t>Last mile</a:t>
            </a:r>
          </a:p>
          <a:p>
            <a:pPr>
              <a:buFont typeface="Wingdings" panose="05000000000000000000" pitchFamily="2" charset="2"/>
              <a:buChar char="ü"/>
            </a:pPr>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B6FF1D6F-3872-4138-A8BD-1A7757B917BF}" type="slidenum">
              <a:rPr lang="en-US" smtClean="0"/>
              <a:pPr/>
              <a:t>11</a:t>
            </a:fld>
            <a:endParaRPr lang="en-US"/>
          </a:p>
        </p:txBody>
      </p:sp>
    </p:spTree>
    <p:extLst>
      <p:ext uri="{BB962C8B-B14F-4D97-AF65-F5344CB8AC3E}">
        <p14:creationId xmlns:p14="http://schemas.microsoft.com/office/powerpoint/2010/main" val="422305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Features of </a:t>
            </a:r>
            <a:br>
              <a:rPr lang="en-US" dirty="0" smtClean="0"/>
            </a:br>
            <a:r>
              <a:rPr lang="en-US" dirty="0" smtClean="0"/>
              <a:t>2016 Operating Budget</a:t>
            </a:r>
            <a:endParaRPr lang="en-US" dirty="0"/>
          </a:p>
        </p:txBody>
      </p:sp>
      <p:sp>
        <p:nvSpPr>
          <p:cNvPr id="3" name="Content Placeholder 2"/>
          <p:cNvSpPr>
            <a:spLocks noGrp="1"/>
          </p:cNvSpPr>
          <p:nvPr>
            <p:ph sz="half" idx="1"/>
          </p:nvPr>
        </p:nvSpPr>
        <p:spPr>
          <a:xfrm>
            <a:off x="566738" y="2499954"/>
            <a:ext cx="3924300" cy="3519845"/>
          </a:xfrm>
        </p:spPr>
        <p:txBody>
          <a:bodyPr/>
          <a:lstStyle/>
          <a:p>
            <a:pPr marL="469900" lvl="1" indent="-469900">
              <a:buFont typeface="Wingdings" panose="05000000000000000000" pitchFamily="2" charset="2"/>
              <a:buChar char="ü"/>
            </a:pPr>
            <a:r>
              <a:rPr lang="en-US" dirty="0" smtClean="0"/>
              <a:t>Maintain </a:t>
            </a:r>
            <a:r>
              <a:rPr lang="en-US" dirty="0"/>
              <a:t>strong reserve levels</a:t>
            </a:r>
          </a:p>
          <a:p>
            <a:pPr>
              <a:buFont typeface="Wingdings" panose="05000000000000000000" pitchFamily="2" charset="2"/>
              <a:buChar char="ü"/>
            </a:pPr>
            <a:r>
              <a:rPr lang="en-US" sz="2400" dirty="0" smtClean="0"/>
              <a:t>Fund </a:t>
            </a:r>
            <a:r>
              <a:rPr lang="en-US" sz="2400" dirty="0"/>
              <a:t>pension </a:t>
            </a:r>
            <a:r>
              <a:rPr lang="en-US" sz="2400" dirty="0" smtClean="0"/>
              <a:t>system at 2033 full funding rate</a:t>
            </a:r>
            <a:endParaRPr lang="en-US" sz="2400" dirty="0"/>
          </a:p>
          <a:p>
            <a:pPr>
              <a:buFont typeface="Wingdings" panose="05000000000000000000" pitchFamily="2" charset="2"/>
              <a:buChar char="ü"/>
            </a:pPr>
            <a:endParaRPr lang="en-US" sz="2400" dirty="0" smtClean="0"/>
          </a:p>
          <a:p>
            <a:endParaRPr lang="en-US" dirty="0" smtClean="0"/>
          </a:p>
          <a:p>
            <a:endParaRPr lang="en-US" dirty="0" smtClean="0"/>
          </a:p>
          <a:p>
            <a:endParaRPr lang="en-US" dirty="0" smtClean="0"/>
          </a:p>
          <a:p>
            <a:endParaRPr lang="en-US" dirty="0" smtClean="0"/>
          </a:p>
          <a:p>
            <a:endParaRPr lang="en-US" dirty="0" smtClean="0"/>
          </a:p>
        </p:txBody>
      </p:sp>
      <p:sp>
        <p:nvSpPr>
          <p:cNvPr id="5" name="Content Placeholder 4"/>
          <p:cNvSpPr>
            <a:spLocks noGrp="1"/>
          </p:cNvSpPr>
          <p:nvPr>
            <p:ph sz="half" idx="2"/>
          </p:nvPr>
        </p:nvSpPr>
        <p:spPr>
          <a:xfrm>
            <a:off x="4643438" y="2499954"/>
            <a:ext cx="3924300" cy="3519845"/>
          </a:xfrm>
        </p:spPr>
        <p:txBody>
          <a:bodyPr/>
          <a:lstStyle/>
          <a:p>
            <a:pPr marL="469900" lvl="1" indent="-469900">
              <a:buFont typeface="Wingdings" panose="05000000000000000000" pitchFamily="2" charset="2"/>
              <a:buChar char="ü"/>
            </a:pPr>
            <a:r>
              <a:rPr lang="en-US" dirty="0" smtClean="0"/>
              <a:t>Advance state of  </a:t>
            </a:r>
            <a:r>
              <a:rPr lang="en-US" dirty="0"/>
              <a:t>good repair</a:t>
            </a:r>
          </a:p>
          <a:p>
            <a:pPr marL="469900" lvl="1" indent="-469900">
              <a:buFont typeface="Wingdings" panose="05000000000000000000" pitchFamily="2" charset="2"/>
              <a:buChar char="ü"/>
            </a:pPr>
            <a:r>
              <a:rPr lang="en-US" dirty="0" smtClean="0"/>
              <a:t>Seek </a:t>
            </a:r>
            <a:r>
              <a:rPr lang="en-US" dirty="0"/>
              <a:t>new grant funding</a:t>
            </a:r>
          </a:p>
          <a:p>
            <a:pPr>
              <a:buFont typeface="Wingdings" panose="05000000000000000000" pitchFamily="2" charset="2"/>
              <a:buChar char="ü"/>
            </a:pPr>
            <a:r>
              <a:rPr lang="en-US" sz="2400" dirty="0"/>
              <a:t>Create private/public partnerships</a:t>
            </a:r>
          </a:p>
          <a:p>
            <a:pPr>
              <a:buFont typeface="Wingdings" panose="05000000000000000000" pitchFamily="2" charset="2"/>
              <a:buChar char="ü"/>
            </a:pPr>
            <a:endParaRPr lang="en-US" sz="2600" dirty="0"/>
          </a:p>
        </p:txBody>
      </p:sp>
      <p:sp>
        <p:nvSpPr>
          <p:cNvPr id="4" name="Slide Number Placeholder 3"/>
          <p:cNvSpPr>
            <a:spLocks noGrp="1"/>
          </p:cNvSpPr>
          <p:nvPr>
            <p:ph type="sldNum" sz="quarter" idx="12"/>
          </p:nvPr>
        </p:nvSpPr>
        <p:spPr/>
        <p:txBody>
          <a:bodyPr/>
          <a:lstStyle/>
          <a:p>
            <a:fld id="{B6FF1D6F-3872-4138-A8BD-1A7757B917BF}" type="slidenum">
              <a:rPr lang="en-US" smtClean="0"/>
              <a:pPr/>
              <a:t>12</a:t>
            </a:fld>
            <a:endParaRPr lang="en-US" dirty="0"/>
          </a:p>
        </p:txBody>
      </p:sp>
      <p:sp>
        <p:nvSpPr>
          <p:cNvPr id="6" name="TextBox 5"/>
          <p:cNvSpPr txBox="1"/>
          <p:nvPr/>
        </p:nvSpPr>
        <p:spPr>
          <a:xfrm>
            <a:off x="685800" y="1777425"/>
            <a:ext cx="7924800" cy="584775"/>
          </a:xfrm>
          <a:prstGeom prst="rect">
            <a:avLst/>
          </a:prstGeom>
          <a:noFill/>
        </p:spPr>
        <p:txBody>
          <a:bodyPr wrap="square" rtlCol="0">
            <a:spAutoFit/>
          </a:bodyPr>
          <a:lstStyle/>
          <a:p>
            <a:pPr algn="ctr"/>
            <a:r>
              <a:rPr lang="en-US" sz="3200" dirty="0" smtClean="0"/>
              <a:t>Financial Stewardship</a:t>
            </a:r>
            <a:endParaRPr lang="en-US" sz="3200" dirty="0"/>
          </a:p>
        </p:txBody>
      </p:sp>
    </p:spTree>
    <p:extLst>
      <p:ext uri="{BB962C8B-B14F-4D97-AF65-F5344CB8AC3E}">
        <p14:creationId xmlns:p14="http://schemas.microsoft.com/office/powerpoint/2010/main" val="2931116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2016 Service Operating Budgets</a:t>
            </a:r>
            <a:endParaRPr lang="en-US"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06635381"/>
              </p:ext>
            </p:extLst>
          </p:nvPr>
        </p:nvGraphicFramePr>
        <p:xfrm>
          <a:off x="609600" y="1828800"/>
          <a:ext cx="7696198" cy="3962400"/>
        </p:xfrm>
        <a:graphic>
          <a:graphicData uri="http://schemas.openxmlformats.org/drawingml/2006/table">
            <a:tbl>
              <a:tblPr firstRow="1" bandRow="1">
                <a:tableStyleId>{5C22544A-7EE6-4342-B048-85BDC9FD1C3A}</a:tableStyleId>
              </a:tblPr>
              <a:tblGrid>
                <a:gridCol w="1905000"/>
                <a:gridCol w="1447800"/>
                <a:gridCol w="1524000"/>
                <a:gridCol w="1524000"/>
                <a:gridCol w="1295398"/>
              </a:tblGrid>
              <a:tr h="1143000">
                <a:tc>
                  <a:txBody>
                    <a:bodyPr/>
                    <a:lstStyle/>
                    <a:p>
                      <a:endParaRPr lang="en-US" dirty="0"/>
                    </a:p>
                  </a:txBody>
                  <a:tcPr/>
                </a:tc>
                <a:tc>
                  <a:txBody>
                    <a:bodyPr/>
                    <a:lstStyle/>
                    <a:p>
                      <a:pPr algn="ctr"/>
                      <a:r>
                        <a:rPr lang="en-US" baseline="0" dirty="0" smtClean="0"/>
                        <a:t>2015  Budget (millions)</a:t>
                      </a:r>
                      <a:endParaRPr lang="en-US" baseline="0" dirty="0"/>
                    </a:p>
                  </a:txBody>
                  <a:tcPr anchor="b"/>
                </a:tc>
                <a:tc>
                  <a:txBody>
                    <a:bodyPr/>
                    <a:lstStyle/>
                    <a:p>
                      <a:pPr algn="ctr"/>
                      <a:r>
                        <a:rPr lang="en-US" baseline="0" dirty="0" smtClean="0"/>
                        <a:t>2016 Tentative Budget</a:t>
                      </a:r>
                    </a:p>
                    <a:p>
                      <a:pPr algn="ctr"/>
                      <a:r>
                        <a:rPr lang="en-US" baseline="0" dirty="0" smtClean="0"/>
                        <a:t>(millions)</a:t>
                      </a:r>
                      <a:endParaRPr lang="en-US" baseline="0" dirty="0"/>
                    </a:p>
                  </a:txBody>
                  <a:tcPr anchor="b"/>
                </a:tc>
                <a:tc>
                  <a:txBody>
                    <a:bodyPr/>
                    <a:lstStyle/>
                    <a:p>
                      <a:pPr algn="ctr"/>
                      <a:r>
                        <a:rPr lang="en-US" baseline="0" dirty="0" smtClean="0"/>
                        <a:t>Variance</a:t>
                      </a:r>
                    </a:p>
                    <a:p>
                      <a:pPr algn="ctr"/>
                      <a:r>
                        <a:rPr lang="en-US" baseline="0" dirty="0" smtClean="0"/>
                        <a:t>(millions)</a:t>
                      </a:r>
                      <a:endParaRPr lang="en-US" baseline="0" dirty="0"/>
                    </a:p>
                  </a:txBody>
                  <a:tcPr anchor="b"/>
                </a:tc>
                <a:tc>
                  <a:txBody>
                    <a:bodyPr/>
                    <a:lstStyle/>
                    <a:p>
                      <a:pPr algn="ctr"/>
                      <a:r>
                        <a:rPr lang="en-US" baseline="0" dirty="0" smtClean="0"/>
                        <a:t>% Change</a:t>
                      </a:r>
                      <a:endParaRPr lang="en-US" baseline="0" dirty="0"/>
                    </a:p>
                  </a:txBody>
                  <a:tcPr anchor="b"/>
                </a:tc>
              </a:tr>
              <a:tr h="533400">
                <a:tc>
                  <a:txBody>
                    <a:bodyPr/>
                    <a:lstStyle/>
                    <a:p>
                      <a:r>
                        <a:rPr lang="en-US" dirty="0" smtClean="0"/>
                        <a:t>Bus</a:t>
                      </a:r>
                      <a:endParaRPr lang="en-US" dirty="0"/>
                    </a:p>
                  </a:txBody>
                  <a:tcPr/>
                </a:tc>
                <a:tc>
                  <a:txBody>
                    <a:bodyPr/>
                    <a:lstStyle/>
                    <a:p>
                      <a:pPr algn="r"/>
                      <a:r>
                        <a:rPr lang="en-US" dirty="0" smtClean="0">
                          <a:solidFill>
                            <a:schemeClr val="tx1"/>
                          </a:solidFill>
                        </a:rPr>
                        <a:t>$82.8</a:t>
                      </a:r>
                      <a:endParaRPr lang="en-US" dirty="0">
                        <a:solidFill>
                          <a:schemeClr val="tx1"/>
                        </a:solidFill>
                      </a:endParaRPr>
                    </a:p>
                  </a:txBody>
                  <a:tcPr/>
                </a:tc>
                <a:tc>
                  <a:txBody>
                    <a:bodyPr/>
                    <a:lstStyle/>
                    <a:p>
                      <a:pPr algn="r"/>
                      <a:r>
                        <a:rPr lang="en-US" dirty="0" smtClean="0">
                          <a:solidFill>
                            <a:schemeClr val="tx1"/>
                          </a:solidFill>
                        </a:rPr>
                        <a:t>$86.5</a:t>
                      </a:r>
                      <a:endParaRPr lang="en-US" dirty="0">
                        <a:solidFill>
                          <a:schemeClr val="tx1"/>
                        </a:solidFill>
                      </a:endParaRPr>
                    </a:p>
                  </a:txBody>
                  <a:tcPr/>
                </a:tc>
                <a:tc>
                  <a:txBody>
                    <a:bodyPr/>
                    <a:lstStyle/>
                    <a:p>
                      <a:pPr algn="r"/>
                      <a:r>
                        <a:rPr lang="en-US" dirty="0" smtClean="0">
                          <a:solidFill>
                            <a:schemeClr val="tx1"/>
                          </a:solidFill>
                        </a:rPr>
                        <a:t>$3.7</a:t>
                      </a:r>
                      <a:endParaRPr lang="en-US" dirty="0">
                        <a:solidFill>
                          <a:schemeClr val="tx1"/>
                        </a:solidFill>
                      </a:endParaRPr>
                    </a:p>
                  </a:txBody>
                  <a:tcPr/>
                </a:tc>
                <a:tc>
                  <a:txBody>
                    <a:bodyPr/>
                    <a:lstStyle/>
                    <a:p>
                      <a:pPr algn="r"/>
                      <a:r>
                        <a:rPr lang="en-US" dirty="0" smtClean="0">
                          <a:solidFill>
                            <a:schemeClr val="tx1"/>
                          </a:solidFill>
                        </a:rPr>
                        <a:t>4.5%</a:t>
                      </a:r>
                      <a:endParaRPr lang="en-US" dirty="0">
                        <a:solidFill>
                          <a:schemeClr val="tx1"/>
                        </a:solidFill>
                      </a:endParaRPr>
                    </a:p>
                  </a:txBody>
                  <a:tcPr/>
                </a:tc>
              </a:tr>
              <a:tr h="533400">
                <a:tc>
                  <a:txBody>
                    <a:bodyPr/>
                    <a:lstStyle/>
                    <a:p>
                      <a:r>
                        <a:rPr lang="en-US" dirty="0" smtClean="0"/>
                        <a:t>Commuter Rail</a:t>
                      </a:r>
                      <a:endParaRPr lang="en-US" dirty="0"/>
                    </a:p>
                  </a:txBody>
                  <a:tcPr/>
                </a:tc>
                <a:tc>
                  <a:txBody>
                    <a:bodyPr/>
                    <a:lstStyle/>
                    <a:p>
                      <a:pPr algn="r"/>
                      <a:r>
                        <a:rPr lang="en-US" u="none" dirty="0" smtClean="0">
                          <a:solidFill>
                            <a:schemeClr val="tx1"/>
                          </a:solidFill>
                        </a:rPr>
                        <a:t>$32.5</a:t>
                      </a:r>
                      <a:endParaRPr lang="en-US" u="none" dirty="0">
                        <a:solidFill>
                          <a:schemeClr val="tx1"/>
                        </a:solidFill>
                      </a:endParaRPr>
                    </a:p>
                  </a:txBody>
                  <a:tcPr/>
                </a:tc>
                <a:tc>
                  <a:txBody>
                    <a:bodyPr/>
                    <a:lstStyle/>
                    <a:p>
                      <a:pPr algn="r"/>
                      <a:r>
                        <a:rPr lang="en-US" u="none" dirty="0" smtClean="0">
                          <a:solidFill>
                            <a:schemeClr val="tx1"/>
                          </a:solidFill>
                        </a:rPr>
                        <a:t>$32.7</a:t>
                      </a:r>
                      <a:endParaRPr lang="en-US" u="none" dirty="0">
                        <a:solidFill>
                          <a:schemeClr val="tx1"/>
                        </a:solidFill>
                      </a:endParaRPr>
                    </a:p>
                  </a:txBody>
                  <a:tcPr/>
                </a:tc>
                <a:tc>
                  <a:txBody>
                    <a:bodyPr/>
                    <a:lstStyle/>
                    <a:p>
                      <a:pPr algn="r"/>
                      <a:r>
                        <a:rPr lang="en-US" u="none" dirty="0" smtClean="0">
                          <a:solidFill>
                            <a:schemeClr val="tx1"/>
                          </a:solidFill>
                        </a:rPr>
                        <a:t>$0.2</a:t>
                      </a:r>
                      <a:endParaRPr lang="en-US" u="none" dirty="0">
                        <a:solidFill>
                          <a:schemeClr val="tx1"/>
                        </a:solidFill>
                      </a:endParaRPr>
                    </a:p>
                  </a:txBody>
                  <a:tcPr/>
                </a:tc>
                <a:tc>
                  <a:txBody>
                    <a:bodyPr/>
                    <a:lstStyle/>
                    <a:p>
                      <a:pPr algn="r"/>
                      <a:r>
                        <a:rPr lang="en-US" u="none" dirty="0" smtClean="0">
                          <a:solidFill>
                            <a:schemeClr val="tx1"/>
                          </a:solidFill>
                        </a:rPr>
                        <a:t>0.6%</a:t>
                      </a:r>
                      <a:endParaRPr lang="en-US" u="none" dirty="0">
                        <a:solidFill>
                          <a:schemeClr val="tx1"/>
                        </a:solidFill>
                      </a:endParaRPr>
                    </a:p>
                  </a:txBody>
                  <a:tcPr/>
                </a:tc>
              </a:tr>
              <a:tr h="533400">
                <a:tc>
                  <a:txBody>
                    <a:bodyPr/>
                    <a:lstStyle/>
                    <a:p>
                      <a:r>
                        <a:rPr lang="en-US" baseline="0" dirty="0" smtClean="0"/>
                        <a:t>Light Rail</a:t>
                      </a:r>
                      <a:endParaRPr lang="en-US" dirty="0"/>
                    </a:p>
                  </a:txBody>
                  <a:tcPr/>
                </a:tc>
                <a:tc>
                  <a:txBody>
                    <a:bodyPr/>
                    <a:lstStyle/>
                    <a:p>
                      <a:pPr algn="r"/>
                      <a:r>
                        <a:rPr lang="en-US" dirty="0" smtClean="0">
                          <a:solidFill>
                            <a:schemeClr val="tx1"/>
                          </a:solidFill>
                        </a:rPr>
                        <a:t>$42.2</a:t>
                      </a:r>
                    </a:p>
                  </a:txBody>
                  <a:tcPr/>
                </a:tc>
                <a:tc>
                  <a:txBody>
                    <a:bodyPr/>
                    <a:lstStyle/>
                    <a:p>
                      <a:pPr algn="r"/>
                      <a:r>
                        <a:rPr lang="en-US" dirty="0" smtClean="0">
                          <a:solidFill>
                            <a:schemeClr val="tx1"/>
                          </a:solidFill>
                        </a:rPr>
                        <a:t>$44.0</a:t>
                      </a:r>
                    </a:p>
                  </a:txBody>
                  <a:tcPr/>
                </a:tc>
                <a:tc>
                  <a:txBody>
                    <a:bodyPr/>
                    <a:lstStyle/>
                    <a:p>
                      <a:pPr algn="r"/>
                      <a:r>
                        <a:rPr lang="en-US" dirty="0" smtClean="0">
                          <a:solidFill>
                            <a:schemeClr val="tx1"/>
                          </a:solidFill>
                        </a:rPr>
                        <a:t>$1.8</a:t>
                      </a:r>
                    </a:p>
                  </a:txBody>
                  <a:tcPr/>
                </a:tc>
                <a:tc>
                  <a:txBody>
                    <a:bodyPr/>
                    <a:lstStyle/>
                    <a:p>
                      <a:pPr algn="r"/>
                      <a:r>
                        <a:rPr lang="en-US" dirty="0" smtClean="0">
                          <a:solidFill>
                            <a:schemeClr val="tx1"/>
                          </a:solidFill>
                        </a:rPr>
                        <a:t>4.3%</a:t>
                      </a:r>
                    </a:p>
                  </a:txBody>
                  <a:tcPr/>
                </a:tc>
              </a:tr>
              <a:tr h="533400">
                <a:tc>
                  <a:txBody>
                    <a:bodyPr/>
                    <a:lstStyle/>
                    <a:p>
                      <a:r>
                        <a:rPr lang="en-US" dirty="0" err="1" smtClean="0"/>
                        <a:t>Paratransit</a:t>
                      </a:r>
                      <a:endParaRPr lang="en-US" dirty="0"/>
                    </a:p>
                  </a:txBody>
                  <a:tcPr/>
                </a:tc>
                <a:tc>
                  <a:txBody>
                    <a:bodyPr/>
                    <a:lstStyle/>
                    <a:p>
                      <a:pPr algn="r"/>
                      <a:r>
                        <a:rPr lang="en-US" u="sng" dirty="0" smtClean="0">
                          <a:solidFill>
                            <a:schemeClr val="tx1"/>
                          </a:solidFill>
                        </a:rPr>
                        <a:t>$19.7</a:t>
                      </a:r>
                      <a:endParaRPr lang="en-US" u="sng" dirty="0">
                        <a:solidFill>
                          <a:schemeClr val="tx1"/>
                        </a:solidFill>
                      </a:endParaRPr>
                    </a:p>
                  </a:txBody>
                  <a:tcPr/>
                </a:tc>
                <a:tc>
                  <a:txBody>
                    <a:bodyPr/>
                    <a:lstStyle/>
                    <a:p>
                      <a:pPr algn="r"/>
                      <a:r>
                        <a:rPr lang="en-US" u="sng" dirty="0" smtClean="0">
                          <a:solidFill>
                            <a:schemeClr val="tx1"/>
                          </a:solidFill>
                        </a:rPr>
                        <a:t>$20.8</a:t>
                      </a:r>
                      <a:endParaRPr lang="en-US" u="sng" dirty="0">
                        <a:solidFill>
                          <a:schemeClr val="tx1"/>
                        </a:solidFill>
                      </a:endParaRPr>
                    </a:p>
                  </a:txBody>
                  <a:tcPr/>
                </a:tc>
                <a:tc>
                  <a:txBody>
                    <a:bodyPr/>
                    <a:lstStyle/>
                    <a:p>
                      <a:pPr algn="r"/>
                      <a:r>
                        <a:rPr lang="en-US" u="sng" dirty="0" smtClean="0">
                          <a:solidFill>
                            <a:schemeClr val="tx1"/>
                          </a:solidFill>
                        </a:rPr>
                        <a:t>$1.1</a:t>
                      </a:r>
                      <a:endParaRPr lang="en-US" u="sng" dirty="0">
                        <a:solidFill>
                          <a:schemeClr val="tx1"/>
                        </a:solidFill>
                      </a:endParaRPr>
                    </a:p>
                  </a:txBody>
                  <a:tcPr/>
                </a:tc>
                <a:tc>
                  <a:txBody>
                    <a:bodyPr/>
                    <a:lstStyle/>
                    <a:p>
                      <a:pPr algn="r"/>
                      <a:r>
                        <a:rPr lang="en-US" u="sng" dirty="0" smtClean="0">
                          <a:solidFill>
                            <a:schemeClr val="tx1"/>
                          </a:solidFill>
                        </a:rPr>
                        <a:t>5.6%</a:t>
                      </a:r>
                      <a:endParaRPr lang="en-US" u="sng" dirty="0">
                        <a:solidFill>
                          <a:schemeClr val="tx1"/>
                        </a:solidFill>
                      </a:endParaRPr>
                    </a:p>
                  </a:txBody>
                  <a:tcPr/>
                </a:tc>
              </a:tr>
              <a:tr h="533400">
                <a:tc>
                  <a:txBody>
                    <a:bodyPr/>
                    <a:lstStyle/>
                    <a:p>
                      <a:r>
                        <a:rPr lang="en-US" dirty="0" smtClean="0"/>
                        <a:t>Totals</a:t>
                      </a:r>
                      <a:endParaRPr lang="en-US" dirty="0"/>
                    </a:p>
                  </a:txBody>
                  <a:tcPr/>
                </a:tc>
                <a:tc>
                  <a:txBody>
                    <a:bodyPr/>
                    <a:lstStyle/>
                    <a:p>
                      <a:pPr algn="r"/>
                      <a:r>
                        <a:rPr lang="en-US" u="dbl" baseline="0" dirty="0" smtClean="0">
                          <a:solidFill>
                            <a:schemeClr val="tx1"/>
                          </a:solidFill>
                        </a:rPr>
                        <a:t>$177.2</a:t>
                      </a:r>
                      <a:endParaRPr lang="en-US" u="dbl" baseline="0" dirty="0">
                        <a:solidFill>
                          <a:schemeClr val="tx1"/>
                        </a:solidFill>
                      </a:endParaRPr>
                    </a:p>
                  </a:txBody>
                  <a:tcPr/>
                </a:tc>
                <a:tc>
                  <a:txBody>
                    <a:bodyPr/>
                    <a:lstStyle/>
                    <a:p>
                      <a:pPr algn="r"/>
                      <a:r>
                        <a:rPr lang="en-US" u="dbl" baseline="0" dirty="0" smtClean="0">
                          <a:solidFill>
                            <a:schemeClr val="tx1"/>
                          </a:solidFill>
                        </a:rPr>
                        <a:t>$184.0</a:t>
                      </a:r>
                      <a:endParaRPr lang="en-US" u="dbl" baseline="0" dirty="0">
                        <a:solidFill>
                          <a:schemeClr val="tx1"/>
                        </a:solidFill>
                      </a:endParaRPr>
                    </a:p>
                  </a:txBody>
                  <a:tcPr/>
                </a:tc>
                <a:tc>
                  <a:txBody>
                    <a:bodyPr/>
                    <a:lstStyle/>
                    <a:p>
                      <a:pPr algn="r"/>
                      <a:r>
                        <a:rPr lang="en-US" u="dbl" baseline="0" dirty="0" smtClean="0">
                          <a:solidFill>
                            <a:schemeClr val="tx1"/>
                          </a:solidFill>
                        </a:rPr>
                        <a:t>$6.8</a:t>
                      </a:r>
                    </a:p>
                    <a:p>
                      <a:pPr algn="r"/>
                      <a:endParaRPr lang="en-US" u="dbl" baseline="0" dirty="0">
                        <a:solidFill>
                          <a:schemeClr val="tx1"/>
                        </a:solidFill>
                      </a:endParaRPr>
                    </a:p>
                  </a:txBody>
                  <a:tcPr/>
                </a:tc>
                <a:tc>
                  <a:txBody>
                    <a:bodyPr/>
                    <a:lstStyle/>
                    <a:p>
                      <a:pPr algn="r"/>
                      <a:r>
                        <a:rPr lang="en-US" u="dbl" baseline="0" dirty="0" smtClean="0">
                          <a:solidFill>
                            <a:schemeClr val="tx1"/>
                          </a:solidFill>
                        </a:rPr>
                        <a:t>3.8%</a:t>
                      </a:r>
                      <a:endParaRPr lang="en-US" u="dbl" baseline="0" dirty="0">
                        <a:solidFill>
                          <a:schemeClr val="tx1"/>
                        </a:solidFill>
                      </a:endParaRPr>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13</a:t>
            </a:fld>
            <a:endParaRPr lang="en-US"/>
          </a:p>
        </p:txBody>
      </p:sp>
      <p:sp>
        <p:nvSpPr>
          <p:cNvPr id="3" name="TextBox 2"/>
          <p:cNvSpPr txBox="1"/>
          <p:nvPr/>
        </p:nvSpPr>
        <p:spPr>
          <a:xfrm>
            <a:off x="685800" y="5819001"/>
            <a:ext cx="6172200" cy="276999"/>
          </a:xfrm>
          <a:prstGeom prst="rect">
            <a:avLst/>
          </a:prstGeom>
          <a:noFill/>
        </p:spPr>
        <p:txBody>
          <a:bodyPr wrap="square" rtlCol="0">
            <a:spAutoFit/>
          </a:bodyPr>
          <a:lstStyle/>
          <a:p>
            <a:r>
              <a:rPr lang="en-US" sz="1200" dirty="0" smtClean="0"/>
              <a:t>Note - Excludes Van Pool as all van pool costs are paid by users.</a:t>
            </a:r>
            <a:endParaRPr lang="en-US" sz="1200" dirty="0"/>
          </a:p>
        </p:txBody>
      </p:sp>
    </p:spTree>
    <p:extLst>
      <p:ext uri="{BB962C8B-B14F-4D97-AF65-F5344CB8AC3E}">
        <p14:creationId xmlns:p14="http://schemas.microsoft.com/office/powerpoint/2010/main" val="1307426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2016 Total Budget Expense</a:t>
            </a:r>
            <a:endParaRPr lang="en-US"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28818774"/>
              </p:ext>
            </p:extLst>
          </p:nvPr>
        </p:nvGraphicFramePr>
        <p:xfrm>
          <a:off x="457200" y="1676400"/>
          <a:ext cx="8153401" cy="4919980"/>
        </p:xfrm>
        <a:graphic>
          <a:graphicData uri="http://schemas.openxmlformats.org/drawingml/2006/table">
            <a:tbl>
              <a:tblPr firstRow="1" bandRow="1">
                <a:tableStyleId>{5C22544A-7EE6-4342-B048-85BDC9FD1C3A}</a:tableStyleId>
              </a:tblPr>
              <a:tblGrid>
                <a:gridCol w="2336963"/>
                <a:gridCol w="1557975"/>
                <a:gridCol w="1557975"/>
                <a:gridCol w="1535716"/>
                <a:gridCol w="1164772"/>
              </a:tblGrid>
              <a:tr h="1155700">
                <a:tc>
                  <a:txBody>
                    <a:bodyPr/>
                    <a:lstStyle/>
                    <a:p>
                      <a:endParaRPr lang="en-US" dirty="0"/>
                    </a:p>
                  </a:txBody>
                  <a:tcPr/>
                </a:tc>
                <a:tc>
                  <a:txBody>
                    <a:bodyPr/>
                    <a:lstStyle/>
                    <a:p>
                      <a:pPr algn="ctr"/>
                      <a:r>
                        <a:rPr lang="en-US" baseline="0" dirty="0" smtClean="0"/>
                        <a:t>2015  Budget (millions)</a:t>
                      </a:r>
                      <a:endParaRPr lang="en-US" baseline="0" dirty="0"/>
                    </a:p>
                  </a:txBody>
                  <a:tcPr anchor="b"/>
                </a:tc>
                <a:tc>
                  <a:txBody>
                    <a:bodyPr/>
                    <a:lstStyle/>
                    <a:p>
                      <a:pPr algn="ctr"/>
                      <a:r>
                        <a:rPr lang="en-US" baseline="0" dirty="0" smtClean="0"/>
                        <a:t>2016 Tentative Budget</a:t>
                      </a:r>
                    </a:p>
                    <a:p>
                      <a:pPr algn="ctr"/>
                      <a:r>
                        <a:rPr lang="en-US" baseline="0" dirty="0" smtClean="0"/>
                        <a:t>(millions)</a:t>
                      </a:r>
                      <a:endParaRPr lang="en-US" baseline="0" dirty="0"/>
                    </a:p>
                  </a:txBody>
                  <a:tcPr anchor="b"/>
                </a:tc>
                <a:tc>
                  <a:txBody>
                    <a:bodyPr/>
                    <a:lstStyle/>
                    <a:p>
                      <a:pPr algn="ctr"/>
                      <a:r>
                        <a:rPr lang="en-US" baseline="0" dirty="0" smtClean="0"/>
                        <a:t>Variance</a:t>
                      </a:r>
                    </a:p>
                    <a:p>
                      <a:pPr algn="ctr"/>
                      <a:r>
                        <a:rPr lang="en-US" baseline="0" dirty="0" smtClean="0"/>
                        <a:t>(millions)</a:t>
                      </a:r>
                      <a:endParaRPr lang="en-US" baseline="0" dirty="0"/>
                    </a:p>
                  </a:txBody>
                  <a:tcPr anchor="b"/>
                </a:tc>
                <a:tc>
                  <a:txBody>
                    <a:bodyPr/>
                    <a:lstStyle/>
                    <a:p>
                      <a:pPr algn="ctr"/>
                      <a:r>
                        <a:rPr lang="en-US" baseline="0" dirty="0" smtClean="0"/>
                        <a:t>% Change</a:t>
                      </a:r>
                      <a:endParaRPr lang="en-US" baseline="0" dirty="0"/>
                    </a:p>
                  </a:txBody>
                  <a:tcPr anchor="b"/>
                </a:tc>
              </a:tr>
              <a:tr h="622300">
                <a:tc>
                  <a:txBody>
                    <a:bodyPr/>
                    <a:lstStyle/>
                    <a:p>
                      <a:r>
                        <a:rPr lang="en-US" dirty="0" smtClean="0"/>
                        <a:t>Operations (with vanpool)</a:t>
                      </a:r>
                      <a:endParaRPr lang="en-US" dirty="0"/>
                    </a:p>
                  </a:txBody>
                  <a:tcPr/>
                </a:tc>
                <a:tc>
                  <a:txBody>
                    <a:bodyPr/>
                    <a:lstStyle/>
                    <a:p>
                      <a:pPr algn="r"/>
                      <a:r>
                        <a:rPr lang="en-US" dirty="0" smtClean="0">
                          <a:solidFill>
                            <a:schemeClr val="tx1"/>
                          </a:solidFill>
                        </a:rPr>
                        <a:t>$177.5</a:t>
                      </a:r>
                      <a:endParaRPr lang="en-US" dirty="0">
                        <a:solidFill>
                          <a:schemeClr val="tx1"/>
                        </a:solidFill>
                      </a:endParaRPr>
                    </a:p>
                  </a:txBody>
                  <a:tcPr/>
                </a:tc>
                <a:tc>
                  <a:txBody>
                    <a:bodyPr/>
                    <a:lstStyle/>
                    <a:p>
                      <a:pPr algn="r"/>
                      <a:r>
                        <a:rPr lang="en-US" dirty="0" smtClean="0">
                          <a:solidFill>
                            <a:schemeClr val="tx1"/>
                          </a:solidFill>
                        </a:rPr>
                        <a:t>$184.1</a:t>
                      </a:r>
                      <a:endParaRPr lang="en-US" dirty="0">
                        <a:solidFill>
                          <a:schemeClr val="tx1"/>
                        </a:solidFill>
                      </a:endParaRPr>
                    </a:p>
                  </a:txBody>
                  <a:tcPr/>
                </a:tc>
                <a:tc>
                  <a:txBody>
                    <a:bodyPr/>
                    <a:lstStyle/>
                    <a:p>
                      <a:pPr algn="r"/>
                      <a:r>
                        <a:rPr lang="en-US" dirty="0" smtClean="0">
                          <a:solidFill>
                            <a:schemeClr val="tx1"/>
                          </a:solidFill>
                        </a:rPr>
                        <a:t>$6.6</a:t>
                      </a:r>
                      <a:endParaRPr lang="en-US" dirty="0">
                        <a:solidFill>
                          <a:schemeClr val="tx1"/>
                        </a:solidFill>
                      </a:endParaRPr>
                    </a:p>
                  </a:txBody>
                  <a:tcPr/>
                </a:tc>
                <a:tc>
                  <a:txBody>
                    <a:bodyPr/>
                    <a:lstStyle/>
                    <a:p>
                      <a:pPr algn="r"/>
                      <a:r>
                        <a:rPr lang="en-US" dirty="0" smtClean="0">
                          <a:solidFill>
                            <a:schemeClr val="tx1"/>
                          </a:solidFill>
                        </a:rPr>
                        <a:t>3.7%</a:t>
                      </a:r>
                      <a:endParaRPr lang="en-US" dirty="0">
                        <a:solidFill>
                          <a:schemeClr val="tx1"/>
                        </a:solidFill>
                      </a:endParaRPr>
                    </a:p>
                  </a:txBody>
                  <a:tcPr/>
                </a:tc>
              </a:tr>
              <a:tr h="622300">
                <a:tc>
                  <a:txBody>
                    <a:bodyPr/>
                    <a:lstStyle/>
                    <a:p>
                      <a:r>
                        <a:rPr lang="en-US" dirty="0" smtClean="0"/>
                        <a:t>Operations Support</a:t>
                      </a:r>
                      <a:endParaRPr lang="en-US" dirty="0"/>
                    </a:p>
                  </a:txBody>
                  <a:tcPr/>
                </a:tc>
                <a:tc>
                  <a:txBody>
                    <a:bodyPr/>
                    <a:lstStyle/>
                    <a:p>
                      <a:pPr algn="r"/>
                      <a:r>
                        <a:rPr lang="en-US" u="none" dirty="0" smtClean="0">
                          <a:solidFill>
                            <a:schemeClr val="tx1"/>
                          </a:solidFill>
                        </a:rPr>
                        <a:t>$36.6</a:t>
                      </a:r>
                      <a:endParaRPr lang="en-US" u="none" dirty="0">
                        <a:solidFill>
                          <a:schemeClr val="tx1"/>
                        </a:solidFill>
                      </a:endParaRPr>
                    </a:p>
                  </a:txBody>
                  <a:tcPr/>
                </a:tc>
                <a:tc>
                  <a:txBody>
                    <a:bodyPr/>
                    <a:lstStyle/>
                    <a:p>
                      <a:pPr algn="r"/>
                      <a:r>
                        <a:rPr lang="en-US" u="none" dirty="0" smtClean="0">
                          <a:solidFill>
                            <a:schemeClr val="tx1"/>
                          </a:solidFill>
                        </a:rPr>
                        <a:t>$38.0</a:t>
                      </a:r>
                      <a:endParaRPr lang="en-US" u="none" dirty="0">
                        <a:solidFill>
                          <a:schemeClr val="tx1"/>
                        </a:solidFill>
                      </a:endParaRPr>
                    </a:p>
                  </a:txBody>
                  <a:tcPr/>
                </a:tc>
                <a:tc>
                  <a:txBody>
                    <a:bodyPr/>
                    <a:lstStyle/>
                    <a:p>
                      <a:pPr algn="r"/>
                      <a:r>
                        <a:rPr lang="en-US" u="none" dirty="0" smtClean="0">
                          <a:solidFill>
                            <a:schemeClr val="tx1"/>
                          </a:solidFill>
                        </a:rPr>
                        <a:t>$1.4</a:t>
                      </a:r>
                      <a:endParaRPr lang="en-US" u="none" dirty="0">
                        <a:solidFill>
                          <a:schemeClr val="tx1"/>
                        </a:solidFill>
                      </a:endParaRPr>
                    </a:p>
                  </a:txBody>
                  <a:tcPr/>
                </a:tc>
                <a:tc>
                  <a:txBody>
                    <a:bodyPr/>
                    <a:lstStyle/>
                    <a:p>
                      <a:pPr algn="r"/>
                      <a:r>
                        <a:rPr lang="en-US" u="none" dirty="0" smtClean="0">
                          <a:solidFill>
                            <a:schemeClr val="tx1"/>
                          </a:solidFill>
                        </a:rPr>
                        <a:t>3.8%</a:t>
                      </a:r>
                      <a:endParaRPr lang="en-US" u="none" dirty="0">
                        <a:solidFill>
                          <a:schemeClr val="tx1"/>
                        </a:solidFill>
                      </a:endParaRPr>
                    </a:p>
                  </a:txBody>
                  <a:tcPr/>
                </a:tc>
              </a:tr>
              <a:tr h="355600">
                <a:tc>
                  <a:txBody>
                    <a:bodyPr/>
                    <a:lstStyle/>
                    <a:p>
                      <a:r>
                        <a:rPr lang="en-US" dirty="0" smtClean="0"/>
                        <a:t>Administration</a:t>
                      </a:r>
                      <a:endParaRPr lang="en-US" dirty="0"/>
                    </a:p>
                  </a:txBody>
                  <a:tcPr/>
                </a:tc>
                <a:tc>
                  <a:txBody>
                    <a:bodyPr/>
                    <a:lstStyle/>
                    <a:p>
                      <a:pPr algn="r"/>
                      <a:r>
                        <a:rPr lang="en-US" u="none" dirty="0" smtClean="0">
                          <a:solidFill>
                            <a:schemeClr val="tx1"/>
                          </a:solidFill>
                        </a:rPr>
                        <a:t>$27.6</a:t>
                      </a:r>
                    </a:p>
                  </a:txBody>
                  <a:tcPr/>
                </a:tc>
                <a:tc>
                  <a:txBody>
                    <a:bodyPr/>
                    <a:lstStyle/>
                    <a:p>
                      <a:pPr algn="r"/>
                      <a:r>
                        <a:rPr lang="en-US" u="none" dirty="0" smtClean="0">
                          <a:solidFill>
                            <a:schemeClr val="tx1"/>
                          </a:solidFill>
                        </a:rPr>
                        <a:t>$28.7</a:t>
                      </a:r>
                    </a:p>
                  </a:txBody>
                  <a:tcPr/>
                </a:tc>
                <a:tc>
                  <a:txBody>
                    <a:bodyPr/>
                    <a:lstStyle/>
                    <a:p>
                      <a:pPr algn="r"/>
                      <a:r>
                        <a:rPr lang="en-US" u="none" dirty="0" smtClean="0">
                          <a:solidFill>
                            <a:schemeClr val="tx1"/>
                          </a:solidFill>
                        </a:rPr>
                        <a:t>$1.1</a:t>
                      </a:r>
                    </a:p>
                  </a:txBody>
                  <a:tcPr/>
                </a:tc>
                <a:tc>
                  <a:txBody>
                    <a:bodyPr/>
                    <a:lstStyle/>
                    <a:p>
                      <a:pPr algn="r"/>
                      <a:r>
                        <a:rPr lang="en-US" u="none" dirty="0" smtClean="0">
                          <a:solidFill>
                            <a:schemeClr val="tx1"/>
                          </a:solidFill>
                        </a:rPr>
                        <a:t>4.0%</a:t>
                      </a:r>
                    </a:p>
                  </a:txBody>
                  <a:tcPr/>
                </a:tc>
              </a:tr>
              <a:tr h="355600">
                <a:tc>
                  <a:txBody>
                    <a:bodyPr/>
                    <a:lstStyle/>
                    <a:p>
                      <a:r>
                        <a:rPr lang="en-US" dirty="0" smtClean="0"/>
                        <a:t>Other Expense</a:t>
                      </a:r>
                      <a:endParaRPr lang="en-US" dirty="0"/>
                    </a:p>
                  </a:txBody>
                  <a:tcPr/>
                </a:tc>
                <a:tc>
                  <a:txBody>
                    <a:bodyPr/>
                    <a:lstStyle/>
                    <a:p>
                      <a:pPr algn="r"/>
                      <a:r>
                        <a:rPr lang="en-US" u="sng" dirty="0" smtClean="0">
                          <a:solidFill>
                            <a:schemeClr val="tx1"/>
                          </a:solidFill>
                        </a:rPr>
                        <a:t>$4.7</a:t>
                      </a:r>
                    </a:p>
                  </a:txBody>
                  <a:tcPr/>
                </a:tc>
                <a:tc>
                  <a:txBody>
                    <a:bodyPr/>
                    <a:lstStyle/>
                    <a:p>
                      <a:pPr algn="r"/>
                      <a:r>
                        <a:rPr lang="en-US" u="sng" dirty="0" smtClean="0">
                          <a:solidFill>
                            <a:schemeClr val="tx1"/>
                          </a:solidFill>
                        </a:rPr>
                        <a:t>$5.4</a:t>
                      </a:r>
                    </a:p>
                  </a:txBody>
                  <a:tcPr/>
                </a:tc>
                <a:tc>
                  <a:txBody>
                    <a:bodyPr/>
                    <a:lstStyle/>
                    <a:p>
                      <a:pPr algn="r"/>
                      <a:r>
                        <a:rPr lang="en-US" u="sng" dirty="0" smtClean="0">
                          <a:solidFill>
                            <a:schemeClr val="tx1"/>
                          </a:solidFill>
                        </a:rPr>
                        <a:t>$0.7</a:t>
                      </a:r>
                    </a:p>
                  </a:txBody>
                  <a:tcPr/>
                </a:tc>
                <a:tc>
                  <a:txBody>
                    <a:bodyPr/>
                    <a:lstStyle/>
                    <a:p>
                      <a:pPr algn="r"/>
                      <a:r>
                        <a:rPr lang="en-US" u="sng" dirty="0" smtClean="0">
                          <a:solidFill>
                            <a:schemeClr val="tx1"/>
                          </a:solidFill>
                        </a:rPr>
                        <a:t>14.9%</a:t>
                      </a:r>
                    </a:p>
                  </a:txBody>
                  <a:tcPr/>
                </a:tc>
              </a:tr>
              <a:tr h="355600">
                <a:tc>
                  <a:txBody>
                    <a:bodyPr/>
                    <a:lstStyle/>
                    <a:p>
                      <a:r>
                        <a:rPr lang="en-US" dirty="0" smtClean="0"/>
                        <a:t>Exp.</a:t>
                      </a:r>
                      <a:r>
                        <a:rPr lang="en-US" baseline="0" dirty="0" smtClean="0"/>
                        <a:t> Before DS</a:t>
                      </a:r>
                      <a:endParaRPr lang="en-US" dirty="0"/>
                    </a:p>
                  </a:txBody>
                  <a:tcPr/>
                </a:tc>
                <a:tc>
                  <a:txBody>
                    <a:bodyPr/>
                    <a:lstStyle/>
                    <a:p>
                      <a:pPr algn="r"/>
                      <a:r>
                        <a:rPr lang="en-US" u="none" dirty="0" smtClean="0">
                          <a:solidFill>
                            <a:schemeClr val="tx1"/>
                          </a:solidFill>
                        </a:rPr>
                        <a:t>$246.4</a:t>
                      </a:r>
                    </a:p>
                  </a:txBody>
                  <a:tcPr/>
                </a:tc>
                <a:tc>
                  <a:txBody>
                    <a:bodyPr/>
                    <a:lstStyle/>
                    <a:p>
                      <a:pPr algn="r"/>
                      <a:r>
                        <a:rPr lang="en-US" u="none" dirty="0" smtClean="0">
                          <a:solidFill>
                            <a:schemeClr val="tx1"/>
                          </a:solidFill>
                        </a:rPr>
                        <a:t>$256.2</a:t>
                      </a:r>
                    </a:p>
                  </a:txBody>
                  <a:tcPr/>
                </a:tc>
                <a:tc>
                  <a:txBody>
                    <a:bodyPr/>
                    <a:lstStyle/>
                    <a:p>
                      <a:pPr algn="r"/>
                      <a:r>
                        <a:rPr lang="en-US" u="none" dirty="0" smtClean="0">
                          <a:solidFill>
                            <a:schemeClr val="tx1"/>
                          </a:solidFill>
                        </a:rPr>
                        <a:t>$9.8</a:t>
                      </a:r>
                    </a:p>
                  </a:txBody>
                  <a:tcPr/>
                </a:tc>
                <a:tc>
                  <a:txBody>
                    <a:bodyPr/>
                    <a:lstStyle/>
                    <a:p>
                      <a:pPr algn="r"/>
                      <a:r>
                        <a:rPr lang="en-US" u="none" dirty="0" smtClean="0">
                          <a:solidFill>
                            <a:schemeClr val="tx1"/>
                          </a:solidFill>
                        </a:rPr>
                        <a:t>4.0%</a:t>
                      </a:r>
                    </a:p>
                  </a:txBody>
                  <a:tcPr/>
                </a:tc>
              </a:tr>
              <a:tr h="355600">
                <a:tc>
                  <a:txBody>
                    <a:bodyPr/>
                    <a:lstStyle/>
                    <a:p>
                      <a:r>
                        <a:rPr lang="en-US" dirty="0" smtClean="0"/>
                        <a:t>Debt Service</a:t>
                      </a:r>
                      <a:endParaRPr lang="en-US" dirty="0"/>
                    </a:p>
                  </a:txBody>
                  <a:tcPr/>
                </a:tc>
                <a:tc>
                  <a:txBody>
                    <a:bodyPr/>
                    <a:lstStyle/>
                    <a:p>
                      <a:pPr algn="r"/>
                      <a:r>
                        <a:rPr lang="en-US" u="none" dirty="0" smtClean="0">
                          <a:solidFill>
                            <a:schemeClr val="tx1"/>
                          </a:solidFill>
                        </a:rPr>
                        <a:t>$98.4</a:t>
                      </a:r>
                      <a:endParaRPr lang="en-US" u="none" dirty="0">
                        <a:solidFill>
                          <a:schemeClr val="tx1"/>
                        </a:solidFill>
                      </a:endParaRPr>
                    </a:p>
                  </a:txBody>
                  <a:tcPr/>
                </a:tc>
                <a:tc>
                  <a:txBody>
                    <a:bodyPr/>
                    <a:lstStyle/>
                    <a:p>
                      <a:pPr algn="r"/>
                      <a:r>
                        <a:rPr lang="en-US" u="none" dirty="0" smtClean="0">
                          <a:solidFill>
                            <a:schemeClr val="tx1"/>
                          </a:solidFill>
                        </a:rPr>
                        <a:t>$99.3</a:t>
                      </a:r>
                      <a:endParaRPr lang="en-US" u="none" dirty="0">
                        <a:solidFill>
                          <a:schemeClr val="tx1"/>
                        </a:solidFill>
                      </a:endParaRPr>
                    </a:p>
                  </a:txBody>
                  <a:tcPr/>
                </a:tc>
                <a:tc>
                  <a:txBody>
                    <a:bodyPr/>
                    <a:lstStyle/>
                    <a:p>
                      <a:pPr algn="r"/>
                      <a:r>
                        <a:rPr lang="en-US" u="none" dirty="0" smtClean="0">
                          <a:solidFill>
                            <a:schemeClr val="tx1"/>
                          </a:solidFill>
                        </a:rPr>
                        <a:t>$0.9</a:t>
                      </a:r>
                      <a:endParaRPr lang="en-US" u="none" dirty="0">
                        <a:solidFill>
                          <a:schemeClr val="tx1"/>
                        </a:solidFill>
                      </a:endParaRPr>
                    </a:p>
                  </a:txBody>
                  <a:tcPr/>
                </a:tc>
                <a:tc>
                  <a:txBody>
                    <a:bodyPr/>
                    <a:lstStyle/>
                    <a:p>
                      <a:pPr algn="r"/>
                      <a:r>
                        <a:rPr lang="en-US" u="none" dirty="0" smtClean="0">
                          <a:solidFill>
                            <a:schemeClr val="tx1"/>
                          </a:solidFill>
                        </a:rPr>
                        <a:t>0.9%</a:t>
                      </a:r>
                      <a:endParaRPr lang="en-US" u="none" dirty="0">
                        <a:solidFill>
                          <a:schemeClr val="tx1"/>
                        </a:solidFill>
                      </a:endParaRPr>
                    </a:p>
                  </a:txBody>
                  <a:tcPr/>
                </a:tc>
              </a:tr>
              <a:tr h="355600">
                <a:tc>
                  <a:txBody>
                    <a:bodyPr/>
                    <a:lstStyle/>
                    <a:p>
                      <a:r>
                        <a:rPr lang="en-US" dirty="0" smtClean="0"/>
                        <a:t>Early</a:t>
                      </a:r>
                      <a:r>
                        <a:rPr lang="en-US" baseline="0" dirty="0" smtClean="0"/>
                        <a:t> Debt Ret.</a:t>
                      </a:r>
                      <a:endParaRPr lang="en-US" dirty="0"/>
                    </a:p>
                  </a:txBody>
                  <a:tcPr/>
                </a:tc>
                <a:tc>
                  <a:txBody>
                    <a:bodyPr/>
                    <a:lstStyle/>
                    <a:p>
                      <a:pPr algn="r"/>
                      <a:r>
                        <a:rPr lang="en-US" u="sng" dirty="0" smtClean="0">
                          <a:solidFill>
                            <a:schemeClr val="tx1"/>
                          </a:solidFill>
                        </a:rPr>
                        <a:t>$2.1</a:t>
                      </a:r>
                      <a:endParaRPr lang="en-US" u="sng" dirty="0">
                        <a:solidFill>
                          <a:schemeClr val="tx1"/>
                        </a:solidFill>
                      </a:endParaRPr>
                    </a:p>
                  </a:txBody>
                  <a:tcPr/>
                </a:tc>
                <a:tc>
                  <a:txBody>
                    <a:bodyPr/>
                    <a:lstStyle/>
                    <a:p>
                      <a:pPr algn="r"/>
                      <a:r>
                        <a:rPr lang="en-US" u="sng" dirty="0" smtClean="0">
                          <a:solidFill>
                            <a:schemeClr val="tx1"/>
                          </a:solidFill>
                        </a:rPr>
                        <a:t>$4.3</a:t>
                      </a:r>
                      <a:endParaRPr lang="en-US" u="sng" dirty="0">
                        <a:solidFill>
                          <a:schemeClr val="tx1"/>
                        </a:solidFill>
                      </a:endParaRPr>
                    </a:p>
                  </a:txBody>
                  <a:tcPr/>
                </a:tc>
                <a:tc>
                  <a:txBody>
                    <a:bodyPr/>
                    <a:lstStyle/>
                    <a:p>
                      <a:pPr algn="r"/>
                      <a:r>
                        <a:rPr lang="en-US" u="sng" dirty="0" smtClean="0">
                          <a:solidFill>
                            <a:schemeClr val="tx1"/>
                          </a:solidFill>
                        </a:rPr>
                        <a:t>$2.2</a:t>
                      </a:r>
                      <a:endParaRPr lang="en-US" u="sng" dirty="0">
                        <a:solidFill>
                          <a:schemeClr val="tx1"/>
                        </a:solidFill>
                      </a:endParaRPr>
                    </a:p>
                  </a:txBody>
                  <a:tcPr/>
                </a:tc>
                <a:tc>
                  <a:txBody>
                    <a:bodyPr/>
                    <a:lstStyle/>
                    <a:p>
                      <a:pPr algn="r"/>
                      <a:r>
                        <a:rPr lang="en-US" u="sng" dirty="0" smtClean="0">
                          <a:solidFill>
                            <a:schemeClr val="tx1"/>
                          </a:solidFill>
                        </a:rPr>
                        <a:t>104.8%</a:t>
                      </a:r>
                      <a:endParaRPr lang="en-US" u="sng" dirty="0">
                        <a:solidFill>
                          <a:schemeClr val="tx1"/>
                        </a:solidFill>
                      </a:endParaRPr>
                    </a:p>
                  </a:txBody>
                  <a:tcPr/>
                </a:tc>
              </a:tr>
              <a:tr h="622300">
                <a:tc>
                  <a:txBody>
                    <a:bodyPr/>
                    <a:lstStyle/>
                    <a:p>
                      <a:r>
                        <a:rPr lang="en-US" dirty="0" smtClean="0"/>
                        <a:t>Total Expense</a:t>
                      </a:r>
                    </a:p>
                  </a:txBody>
                  <a:tcPr/>
                </a:tc>
                <a:tc>
                  <a:txBody>
                    <a:bodyPr/>
                    <a:lstStyle/>
                    <a:p>
                      <a:pPr algn="r"/>
                      <a:r>
                        <a:rPr lang="en-US" u="dbl" baseline="0" dirty="0" smtClean="0">
                          <a:solidFill>
                            <a:schemeClr val="tx1"/>
                          </a:solidFill>
                        </a:rPr>
                        <a:t>$346.9</a:t>
                      </a:r>
                      <a:endParaRPr lang="en-US" u="dbl" baseline="0" dirty="0">
                        <a:solidFill>
                          <a:schemeClr val="tx1"/>
                        </a:solidFill>
                      </a:endParaRPr>
                    </a:p>
                  </a:txBody>
                  <a:tcPr/>
                </a:tc>
                <a:tc>
                  <a:txBody>
                    <a:bodyPr/>
                    <a:lstStyle/>
                    <a:p>
                      <a:pPr algn="r"/>
                      <a:r>
                        <a:rPr lang="en-US" u="dbl" baseline="0" dirty="0" smtClean="0">
                          <a:solidFill>
                            <a:schemeClr val="tx1"/>
                          </a:solidFill>
                        </a:rPr>
                        <a:t>$359.8</a:t>
                      </a:r>
                      <a:endParaRPr lang="en-US" u="dbl" baseline="0" dirty="0">
                        <a:solidFill>
                          <a:schemeClr val="tx1"/>
                        </a:solidFill>
                      </a:endParaRPr>
                    </a:p>
                  </a:txBody>
                  <a:tcPr/>
                </a:tc>
                <a:tc>
                  <a:txBody>
                    <a:bodyPr/>
                    <a:lstStyle/>
                    <a:p>
                      <a:pPr algn="r"/>
                      <a:r>
                        <a:rPr lang="en-US" u="dbl" baseline="0" dirty="0" smtClean="0">
                          <a:solidFill>
                            <a:schemeClr val="tx1"/>
                          </a:solidFill>
                        </a:rPr>
                        <a:t>$12.9</a:t>
                      </a:r>
                      <a:endParaRPr lang="en-US" u="dbl" baseline="0" dirty="0">
                        <a:solidFill>
                          <a:schemeClr val="tx1"/>
                        </a:solidFill>
                      </a:endParaRPr>
                    </a:p>
                  </a:txBody>
                  <a:tcPr/>
                </a:tc>
                <a:tc>
                  <a:txBody>
                    <a:bodyPr/>
                    <a:lstStyle/>
                    <a:p>
                      <a:pPr algn="r"/>
                      <a:r>
                        <a:rPr lang="en-US" u="dbl" baseline="0" dirty="0" smtClean="0">
                          <a:solidFill>
                            <a:schemeClr val="tx1"/>
                          </a:solidFill>
                        </a:rPr>
                        <a:t>3.7%</a:t>
                      </a:r>
                      <a:endParaRPr lang="en-US" u="dbl" baseline="0" dirty="0">
                        <a:solidFill>
                          <a:schemeClr val="tx1"/>
                        </a:solidFill>
                      </a:endParaRPr>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14</a:t>
            </a:fld>
            <a:endParaRPr lang="en-US"/>
          </a:p>
        </p:txBody>
      </p:sp>
    </p:spTree>
    <p:extLst>
      <p:ext uri="{BB962C8B-B14F-4D97-AF65-F5344CB8AC3E}">
        <p14:creationId xmlns:p14="http://schemas.microsoft.com/office/powerpoint/2010/main" val="3197065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2016 Operating Budgets</a:t>
            </a:r>
            <a:endParaRPr lang="en-US"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62390084"/>
              </p:ext>
            </p:extLst>
          </p:nvPr>
        </p:nvGraphicFramePr>
        <p:xfrm>
          <a:off x="304800" y="1676400"/>
          <a:ext cx="8458200" cy="4648200"/>
        </p:xfrm>
        <a:graphic>
          <a:graphicData uri="http://schemas.openxmlformats.org/drawingml/2006/table">
            <a:tbl>
              <a:tblPr firstRow="1" bandRow="1">
                <a:tableStyleId>{5C22544A-7EE6-4342-B048-85BDC9FD1C3A}</a:tableStyleId>
              </a:tblPr>
              <a:tblGrid>
                <a:gridCol w="1396767"/>
                <a:gridCol w="1319169"/>
                <a:gridCol w="853580"/>
                <a:gridCol w="1396767"/>
                <a:gridCol w="853580"/>
                <a:gridCol w="1551963"/>
                <a:gridCol w="1086374"/>
              </a:tblGrid>
              <a:tr h="1039009">
                <a:tc>
                  <a:txBody>
                    <a:bodyPr/>
                    <a:lstStyle/>
                    <a:p>
                      <a:endParaRPr lang="en-US" dirty="0"/>
                    </a:p>
                  </a:txBody>
                  <a:tcPr/>
                </a:tc>
                <a:tc>
                  <a:txBody>
                    <a:bodyPr/>
                    <a:lstStyle/>
                    <a:p>
                      <a:pPr algn="ctr"/>
                      <a:r>
                        <a:rPr lang="en-US" sz="1400" baseline="0" dirty="0" smtClean="0"/>
                        <a:t>2015  Budget (millions)</a:t>
                      </a:r>
                      <a:endParaRPr lang="en-US" sz="1400" baseline="0" dirty="0"/>
                    </a:p>
                  </a:txBody>
                  <a:tcPr anchor="b"/>
                </a:tc>
                <a:tc>
                  <a:txBody>
                    <a:bodyPr/>
                    <a:lstStyle/>
                    <a:p>
                      <a:pPr algn="ctr"/>
                      <a:r>
                        <a:rPr lang="en-US" sz="1400" baseline="0" dirty="0" smtClean="0"/>
                        <a:t>% Total</a:t>
                      </a:r>
                      <a:endParaRPr lang="en-US" sz="1400" baseline="0" dirty="0"/>
                    </a:p>
                  </a:txBody>
                  <a:tcPr anchor="b"/>
                </a:tc>
                <a:tc>
                  <a:txBody>
                    <a:bodyPr/>
                    <a:lstStyle/>
                    <a:p>
                      <a:pPr algn="ctr"/>
                      <a:r>
                        <a:rPr lang="en-US" sz="1400" baseline="0" dirty="0" smtClean="0"/>
                        <a:t>2016 Tentative Budget</a:t>
                      </a:r>
                    </a:p>
                    <a:p>
                      <a:pPr algn="ctr"/>
                      <a:r>
                        <a:rPr lang="en-US" sz="1400" baseline="0" dirty="0" smtClean="0"/>
                        <a:t>(millions)</a:t>
                      </a:r>
                      <a:endParaRPr lang="en-US" sz="1400" baseline="0" dirty="0"/>
                    </a:p>
                  </a:txBody>
                  <a:tcPr anchor="b"/>
                </a:tc>
                <a:tc>
                  <a:txBody>
                    <a:bodyPr/>
                    <a:lstStyle/>
                    <a:p>
                      <a:pPr algn="ctr"/>
                      <a:r>
                        <a:rPr lang="en-US" sz="1400" baseline="0" dirty="0" smtClean="0"/>
                        <a:t>% Total</a:t>
                      </a:r>
                      <a:endParaRPr lang="en-US" sz="1400" baseline="0" dirty="0"/>
                    </a:p>
                  </a:txBody>
                  <a:tcPr anchor="b"/>
                </a:tc>
                <a:tc>
                  <a:txBody>
                    <a:bodyPr/>
                    <a:lstStyle/>
                    <a:p>
                      <a:pPr algn="ctr"/>
                      <a:r>
                        <a:rPr lang="en-US" sz="1400" baseline="0" dirty="0" smtClean="0"/>
                        <a:t>Variance</a:t>
                      </a:r>
                    </a:p>
                    <a:p>
                      <a:pPr algn="ctr"/>
                      <a:r>
                        <a:rPr lang="en-US" sz="1400" baseline="0" dirty="0" smtClean="0"/>
                        <a:t>(millions)</a:t>
                      </a:r>
                      <a:endParaRPr lang="en-US" sz="1400" baseline="0" dirty="0"/>
                    </a:p>
                  </a:txBody>
                  <a:tcPr anchor="b"/>
                </a:tc>
                <a:tc>
                  <a:txBody>
                    <a:bodyPr/>
                    <a:lstStyle/>
                    <a:p>
                      <a:pPr algn="ctr"/>
                      <a:r>
                        <a:rPr lang="en-US" sz="1400" baseline="0" dirty="0" smtClean="0"/>
                        <a:t>% </a:t>
                      </a:r>
                      <a:r>
                        <a:rPr lang="en-US" sz="1400" baseline="0" dirty="0" err="1" smtClean="0"/>
                        <a:t>Chg</a:t>
                      </a:r>
                      <a:endParaRPr lang="en-US" sz="1400" baseline="0" dirty="0"/>
                    </a:p>
                  </a:txBody>
                  <a:tcPr anchor="b"/>
                </a:tc>
              </a:tr>
              <a:tr h="656216">
                <a:tc>
                  <a:txBody>
                    <a:bodyPr/>
                    <a:lstStyle/>
                    <a:p>
                      <a:r>
                        <a:rPr lang="en-US" sz="1600" dirty="0" smtClean="0"/>
                        <a:t>Personnel Costs</a:t>
                      </a:r>
                      <a:endParaRPr lang="en-US" sz="1600" dirty="0"/>
                    </a:p>
                  </a:txBody>
                  <a:tcPr/>
                </a:tc>
                <a:tc>
                  <a:txBody>
                    <a:bodyPr/>
                    <a:lstStyle/>
                    <a:p>
                      <a:pPr algn="r"/>
                      <a:r>
                        <a:rPr lang="en-US" sz="1600" dirty="0" smtClean="0">
                          <a:solidFill>
                            <a:schemeClr val="tx1"/>
                          </a:solidFill>
                        </a:rPr>
                        <a:t>$164.7</a:t>
                      </a:r>
                    </a:p>
                    <a:p>
                      <a:pPr algn="r"/>
                      <a:endParaRPr lang="en-US" sz="1600" dirty="0">
                        <a:solidFill>
                          <a:schemeClr val="tx1"/>
                        </a:solidFill>
                      </a:endParaRPr>
                    </a:p>
                  </a:txBody>
                  <a:tcPr/>
                </a:tc>
                <a:tc>
                  <a:txBody>
                    <a:bodyPr/>
                    <a:lstStyle/>
                    <a:p>
                      <a:pPr algn="r"/>
                      <a:r>
                        <a:rPr lang="en-US" sz="1600" dirty="0" smtClean="0">
                          <a:solidFill>
                            <a:schemeClr val="tx1"/>
                          </a:solidFill>
                        </a:rPr>
                        <a:t>68%</a:t>
                      </a:r>
                      <a:endParaRPr lang="en-US" sz="1600" dirty="0">
                        <a:solidFill>
                          <a:schemeClr val="tx1"/>
                        </a:solidFill>
                      </a:endParaRPr>
                    </a:p>
                  </a:txBody>
                  <a:tcPr/>
                </a:tc>
                <a:tc>
                  <a:txBody>
                    <a:bodyPr/>
                    <a:lstStyle/>
                    <a:p>
                      <a:pPr algn="r"/>
                      <a:r>
                        <a:rPr lang="en-US" sz="1600" dirty="0" smtClean="0">
                          <a:solidFill>
                            <a:schemeClr val="tx1"/>
                          </a:solidFill>
                        </a:rPr>
                        <a:t>$175.8</a:t>
                      </a:r>
                      <a:endParaRPr lang="en-US" sz="1600" dirty="0">
                        <a:solidFill>
                          <a:schemeClr val="tx1"/>
                        </a:solidFill>
                      </a:endParaRPr>
                    </a:p>
                  </a:txBody>
                  <a:tcPr/>
                </a:tc>
                <a:tc>
                  <a:txBody>
                    <a:bodyPr/>
                    <a:lstStyle/>
                    <a:p>
                      <a:pPr algn="r"/>
                      <a:r>
                        <a:rPr lang="en-US" sz="1600" dirty="0" smtClean="0">
                          <a:solidFill>
                            <a:schemeClr val="tx1"/>
                          </a:solidFill>
                        </a:rPr>
                        <a:t>70%</a:t>
                      </a:r>
                      <a:endParaRPr lang="en-US" sz="1600" dirty="0">
                        <a:solidFill>
                          <a:schemeClr val="tx1"/>
                        </a:solidFill>
                      </a:endParaRPr>
                    </a:p>
                  </a:txBody>
                  <a:tcPr/>
                </a:tc>
                <a:tc>
                  <a:txBody>
                    <a:bodyPr/>
                    <a:lstStyle/>
                    <a:p>
                      <a:pPr algn="r"/>
                      <a:r>
                        <a:rPr lang="en-US" sz="1600" dirty="0" smtClean="0">
                          <a:solidFill>
                            <a:schemeClr val="tx1"/>
                          </a:solidFill>
                        </a:rPr>
                        <a:t>$11.1</a:t>
                      </a:r>
                      <a:endParaRPr lang="en-US" sz="1600" dirty="0">
                        <a:solidFill>
                          <a:schemeClr val="tx1"/>
                        </a:solidFill>
                      </a:endParaRPr>
                    </a:p>
                  </a:txBody>
                  <a:tcPr/>
                </a:tc>
                <a:tc>
                  <a:txBody>
                    <a:bodyPr/>
                    <a:lstStyle/>
                    <a:p>
                      <a:pPr algn="r"/>
                      <a:r>
                        <a:rPr lang="en-US" sz="1600" dirty="0" smtClean="0">
                          <a:solidFill>
                            <a:schemeClr val="tx1"/>
                          </a:solidFill>
                        </a:rPr>
                        <a:t>6.7%</a:t>
                      </a:r>
                      <a:endParaRPr lang="en-US" sz="1600" dirty="0">
                        <a:solidFill>
                          <a:schemeClr val="tx1"/>
                        </a:solidFill>
                      </a:endParaRPr>
                    </a:p>
                  </a:txBody>
                  <a:tcPr/>
                </a:tc>
              </a:tr>
              <a:tr h="374981">
                <a:tc>
                  <a:txBody>
                    <a:bodyPr/>
                    <a:lstStyle/>
                    <a:p>
                      <a:r>
                        <a:rPr lang="en-US" sz="1600" dirty="0" smtClean="0"/>
                        <a:t>Fuel</a:t>
                      </a:r>
                      <a:endParaRPr lang="en-US" sz="1600" dirty="0"/>
                    </a:p>
                  </a:txBody>
                  <a:tcPr/>
                </a:tc>
                <a:tc>
                  <a:txBody>
                    <a:bodyPr/>
                    <a:lstStyle/>
                    <a:p>
                      <a:pPr algn="r"/>
                      <a:r>
                        <a:rPr lang="en-US" sz="1600" u="none" dirty="0" smtClean="0">
                          <a:solidFill>
                            <a:schemeClr val="tx1"/>
                          </a:solidFill>
                        </a:rPr>
                        <a:t>$23.8</a:t>
                      </a:r>
                      <a:endParaRPr lang="en-US" sz="1600" u="none" dirty="0">
                        <a:solidFill>
                          <a:schemeClr val="tx1"/>
                        </a:solidFill>
                      </a:endParaRPr>
                    </a:p>
                  </a:txBody>
                  <a:tcPr/>
                </a:tc>
                <a:tc>
                  <a:txBody>
                    <a:bodyPr/>
                    <a:lstStyle/>
                    <a:p>
                      <a:pPr algn="r"/>
                      <a:r>
                        <a:rPr lang="en-US" sz="1600" u="none" dirty="0" smtClean="0">
                          <a:solidFill>
                            <a:schemeClr val="tx1"/>
                          </a:solidFill>
                        </a:rPr>
                        <a:t>10%</a:t>
                      </a:r>
                      <a:endParaRPr lang="en-US" sz="1600" u="none" dirty="0">
                        <a:solidFill>
                          <a:schemeClr val="tx1"/>
                        </a:solidFill>
                      </a:endParaRPr>
                    </a:p>
                  </a:txBody>
                  <a:tcPr/>
                </a:tc>
                <a:tc>
                  <a:txBody>
                    <a:bodyPr/>
                    <a:lstStyle/>
                    <a:p>
                      <a:pPr algn="r"/>
                      <a:r>
                        <a:rPr lang="en-US" sz="1600" u="none" dirty="0" smtClean="0">
                          <a:solidFill>
                            <a:schemeClr val="tx1"/>
                          </a:solidFill>
                        </a:rPr>
                        <a:t>$21.4</a:t>
                      </a:r>
                      <a:endParaRPr lang="en-US" sz="1600" u="none" dirty="0">
                        <a:solidFill>
                          <a:schemeClr val="tx1"/>
                        </a:solidFill>
                      </a:endParaRPr>
                    </a:p>
                  </a:txBody>
                  <a:tcPr/>
                </a:tc>
                <a:tc>
                  <a:txBody>
                    <a:bodyPr/>
                    <a:lstStyle/>
                    <a:p>
                      <a:pPr algn="r"/>
                      <a:r>
                        <a:rPr lang="en-US" sz="1600" u="none" dirty="0" smtClean="0">
                          <a:solidFill>
                            <a:schemeClr val="tx1"/>
                          </a:solidFill>
                        </a:rPr>
                        <a:t>9%</a:t>
                      </a:r>
                      <a:endParaRPr lang="en-US" sz="1600" u="none" dirty="0">
                        <a:solidFill>
                          <a:schemeClr val="tx1"/>
                        </a:solidFill>
                      </a:endParaRPr>
                    </a:p>
                  </a:txBody>
                  <a:tcPr/>
                </a:tc>
                <a:tc>
                  <a:txBody>
                    <a:bodyPr/>
                    <a:lstStyle/>
                    <a:p>
                      <a:pPr algn="r"/>
                      <a:r>
                        <a:rPr lang="en-US" sz="1600" u="none" dirty="0" smtClean="0">
                          <a:solidFill>
                            <a:schemeClr val="tx1"/>
                          </a:solidFill>
                        </a:rPr>
                        <a:t>($2.4)</a:t>
                      </a:r>
                      <a:endParaRPr lang="en-US" sz="1600" u="none" dirty="0">
                        <a:solidFill>
                          <a:schemeClr val="tx1"/>
                        </a:solidFill>
                      </a:endParaRPr>
                    </a:p>
                  </a:txBody>
                  <a:tcPr/>
                </a:tc>
                <a:tc>
                  <a:txBody>
                    <a:bodyPr/>
                    <a:lstStyle/>
                    <a:p>
                      <a:pPr algn="r"/>
                      <a:r>
                        <a:rPr lang="en-US" sz="1600" u="none" dirty="0" smtClean="0">
                          <a:solidFill>
                            <a:schemeClr val="tx1"/>
                          </a:solidFill>
                        </a:rPr>
                        <a:t>(10.1%)</a:t>
                      </a:r>
                      <a:endParaRPr lang="en-US" sz="1600" u="none" dirty="0">
                        <a:solidFill>
                          <a:schemeClr val="tx1"/>
                        </a:solidFill>
                      </a:endParaRPr>
                    </a:p>
                  </a:txBody>
                  <a:tcPr/>
                </a:tc>
              </a:tr>
              <a:tr h="374981">
                <a:tc>
                  <a:txBody>
                    <a:bodyPr/>
                    <a:lstStyle/>
                    <a:p>
                      <a:r>
                        <a:rPr lang="en-US" sz="1600" dirty="0" smtClean="0"/>
                        <a:t>Parts</a:t>
                      </a:r>
                      <a:endParaRPr lang="en-US" sz="1600" dirty="0"/>
                    </a:p>
                  </a:txBody>
                  <a:tcPr/>
                </a:tc>
                <a:tc>
                  <a:txBody>
                    <a:bodyPr/>
                    <a:lstStyle/>
                    <a:p>
                      <a:pPr algn="r"/>
                      <a:r>
                        <a:rPr lang="en-US" sz="1600" u="none" dirty="0" smtClean="0">
                          <a:solidFill>
                            <a:schemeClr val="tx1"/>
                          </a:solidFill>
                        </a:rPr>
                        <a:t>$14.5</a:t>
                      </a:r>
                    </a:p>
                  </a:txBody>
                  <a:tcPr/>
                </a:tc>
                <a:tc>
                  <a:txBody>
                    <a:bodyPr/>
                    <a:lstStyle/>
                    <a:p>
                      <a:pPr algn="r"/>
                      <a:r>
                        <a:rPr lang="en-US" sz="1600" u="none" dirty="0" smtClean="0">
                          <a:solidFill>
                            <a:schemeClr val="tx1"/>
                          </a:solidFill>
                        </a:rPr>
                        <a:t>6%</a:t>
                      </a:r>
                    </a:p>
                  </a:txBody>
                  <a:tcPr/>
                </a:tc>
                <a:tc>
                  <a:txBody>
                    <a:bodyPr/>
                    <a:lstStyle/>
                    <a:p>
                      <a:pPr algn="r"/>
                      <a:r>
                        <a:rPr lang="en-US" sz="1600" u="none" dirty="0" smtClean="0">
                          <a:solidFill>
                            <a:schemeClr val="tx1"/>
                          </a:solidFill>
                        </a:rPr>
                        <a:t>$15.8</a:t>
                      </a:r>
                    </a:p>
                  </a:txBody>
                  <a:tcPr/>
                </a:tc>
                <a:tc>
                  <a:txBody>
                    <a:bodyPr/>
                    <a:lstStyle/>
                    <a:p>
                      <a:pPr algn="r"/>
                      <a:r>
                        <a:rPr lang="en-US" sz="1600" u="none" dirty="0" smtClean="0">
                          <a:solidFill>
                            <a:schemeClr val="tx1"/>
                          </a:solidFill>
                        </a:rPr>
                        <a:t>6%</a:t>
                      </a:r>
                    </a:p>
                  </a:txBody>
                  <a:tcPr/>
                </a:tc>
                <a:tc>
                  <a:txBody>
                    <a:bodyPr/>
                    <a:lstStyle/>
                    <a:p>
                      <a:pPr algn="r"/>
                      <a:r>
                        <a:rPr lang="en-US" sz="1600" u="none" dirty="0" smtClean="0">
                          <a:solidFill>
                            <a:schemeClr val="tx1"/>
                          </a:solidFill>
                        </a:rPr>
                        <a:t>$1.3</a:t>
                      </a:r>
                    </a:p>
                  </a:txBody>
                  <a:tcPr/>
                </a:tc>
                <a:tc>
                  <a:txBody>
                    <a:bodyPr/>
                    <a:lstStyle/>
                    <a:p>
                      <a:pPr algn="r"/>
                      <a:r>
                        <a:rPr lang="en-US" sz="1600" u="none" dirty="0" smtClean="0">
                          <a:solidFill>
                            <a:schemeClr val="tx1"/>
                          </a:solidFill>
                        </a:rPr>
                        <a:t>9.0%</a:t>
                      </a:r>
                    </a:p>
                  </a:txBody>
                  <a:tcPr/>
                </a:tc>
              </a:tr>
              <a:tr h="593720">
                <a:tc>
                  <a:txBody>
                    <a:bodyPr/>
                    <a:lstStyle/>
                    <a:p>
                      <a:r>
                        <a:rPr lang="en-US" sz="1600" dirty="0" smtClean="0"/>
                        <a:t>Contract Services</a:t>
                      </a:r>
                    </a:p>
                  </a:txBody>
                  <a:tcPr/>
                </a:tc>
                <a:tc>
                  <a:txBody>
                    <a:bodyPr/>
                    <a:lstStyle/>
                    <a:p>
                      <a:pPr algn="r"/>
                      <a:r>
                        <a:rPr lang="en-US" sz="1600" u="none" dirty="0" smtClean="0">
                          <a:solidFill>
                            <a:schemeClr val="tx1"/>
                          </a:solidFill>
                        </a:rPr>
                        <a:t>$9.7</a:t>
                      </a:r>
                    </a:p>
                  </a:txBody>
                  <a:tcPr/>
                </a:tc>
                <a:tc>
                  <a:txBody>
                    <a:bodyPr/>
                    <a:lstStyle/>
                    <a:p>
                      <a:pPr algn="r"/>
                      <a:r>
                        <a:rPr lang="en-US" sz="1600" u="none" dirty="0" smtClean="0">
                          <a:solidFill>
                            <a:schemeClr val="tx1"/>
                          </a:solidFill>
                        </a:rPr>
                        <a:t>4%</a:t>
                      </a:r>
                    </a:p>
                  </a:txBody>
                  <a:tcPr/>
                </a:tc>
                <a:tc>
                  <a:txBody>
                    <a:bodyPr/>
                    <a:lstStyle/>
                    <a:p>
                      <a:pPr algn="r"/>
                      <a:r>
                        <a:rPr lang="en-US" sz="1600" u="none" dirty="0" smtClean="0">
                          <a:solidFill>
                            <a:schemeClr val="tx1"/>
                          </a:solidFill>
                        </a:rPr>
                        <a:t>$10.5</a:t>
                      </a:r>
                    </a:p>
                  </a:txBody>
                  <a:tcPr/>
                </a:tc>
                <a:tc>
                  <a:txBody>
                    <a:bodyPr/>
                    <a:lstStyle/>
                    <a:p>
                      <a:pPr algn="r"/>
                      <a:r>
                        <a:rPr lang="en-US" sz="1600" u="none" dirty="0" smtClean="0">
                          <a:solidFill>
                            <a:schemeClr val="tx1"/>
                          </a:solidFill>
                        </a:rPr>
                        <a:t>4%</a:t>
                      </a:r>
                    </a:p>
                  </a:txBody>
                  <a:tcPr/>
                </a:tc>
                <a:tc>
                  <a:txBody>
                    <a:bodyPr/>
                    <a:lstStyle/>
                    <a:p>
                      <a:pPr algn="r"/>
                      <a:r>
                        <a:rPr lang="en-US" sz="1600" u="none" dirty="0" smtClean="0">
                          <a:solidFill>
                            <a:schemeClr val="tx1"/>
                          </a:solidFill>
                        </a:rPr>
                        <a:t>$0.8</a:t>
                      </a:r>
                    </a:p>
                  </a:txBody>
                  <a:tcPr/>
                </a:tc>
                <a:tc>
                  <a:txBody>
                    <a:bodyPr/>
                    <a:lstStyle/>
                    <a:p>
                      <a:pPr algn="r"/>
                      <a:r>
                        <a:rPr lang="en-US" sz="1600" u="none" dirty="0" smtClean="0">
                          <a:solidFill>
                            <a:schemeClr val="tx1"/>
                          </a:solidFill>
                        </a:rPr>
                        <a:t>8.2%</a:t>
                      </a:r>
                    </a:p>
                  </a:txBody>
                  <a:tcPr/>
                </a:tc>
              </a:tr>
              <a:tr h="593720">
                <a:tc>
                  <a:txBody>
                    <a:bodyPr/>
                    <a:lstStyle/>
                    <a:p>
                      <a:r>
                        <a:rPr lang="en-US" sz="1600" dirty="0" smtClean="0"/>
                        <a:t>Propulsion Power</a:t>
                      </a:r>
                      <a:endParaRPr lang="en-US" sz="1600" dirty="0"/>
                    </a:p>
                  </a:txBody>
                  <a:tcPr/>
                </a:tc>
                <a:tc>
                  <a:txBody>
                    <a:bodyPr/>
                    <a:lstStyle/>
                    <a:p>
                      <a:pPr algn="r"/>
                      <a:r>
                        <a:rPr lang="en-US" sz="1600" u="none" dirty="0" smtClean="0">
                          <a:solidFill>
                            <a:schemeClr val="tx1"/>
                          </a:solidFill>
                        </a:rPr>
                        <a:t>$6.0</a:t>
                      </a:r>
                    </a:p>
                  </a:txBody>
                  <a:tcPr/>
                </a:tc>
                <a:tc>
                  <a:txBody>
                    <a:bodyPr/>
                    <a:lstStyle/>
                    <a:p>
                      <a:pPr algn="r"/>
                      <a:r>
                        <a:rPr lang="en-US" sz="1600" u="none" dirty="0" smtClean="0">
                          <a:solidFill>
                            <a:schemeClr val="tx1"/>
                          </a:solidFill>
                        </a:rPr>
                        <a:t>3%</a:t>
                      </a:r>
                    </a:p>
                  </a:txBody>
                  <a:tcPr/>
                </a:tc>
                <a:tc>
                  <a:txBody>
                    <a:bodyPr/>
                    <a:lstStyle/>
                    <a:p>
                      <a:pPr algn="r"/>
                      <a:r>
                        <a:rPr lang="en-US" sz="1600" u="none" dirty="0" smtClean="0">
                          <a:solidFill>
                            <a:schemeClr val="tx1"/>
                          </a:solidFill>
                        </a:rPr>
                        <a:t>$6.4</a:t>
                      </a:r>
                    </a:p>
                  </a:txBody>
                  <a:tcPr/>
                </a:tc>
                <a:tc>
                  <a:txBody>
                    <a:bodyPr/>
                    <a:lstStyle/>
                    <a:p>
                      <a:pPr algn="r"/>
                      <a:r>
                        <a:rPr lang="en-US" sz="1600" u="none" dirty="0" smtClean="0">
                          <a:solidFill>
                            <a:schemeClr val="tx1"/>
                          </a:solidFill>
                        </a:rPr>
                        <a:t>3%</a:t>
                      </a:r>
                    </a:p>
                  </a:txBody>
                  <a:tcPr/>
                </a:tc>
                <a:tc>
                  <a:txBody>
                    <a:bodyPr/>
                    <a:lstStyle/>
                    <a:p>
                      <a:pPr algn="r"/>
                      <a:r>
                        <a:rPr lang="en-US" sz="1600" u="none" dirty="0" smtClean="0">
                          <a:solidFill>
                            <a:schemeClr val="tx1"/>
                          </a:solidFill>
                        </a:rPr>
                        <a:t>$0.4</a:t>
                      </a:r>
                    </a:p>
                  </a:txBody>
                  <a:tcPr/>
                </a:tc>
                <a:tc>
                  <a:txBody>
                    <a:bodyPr/>
                    <a:lstStyle/>
                    <a:p>
                      <a:pPr algn="r"/>
                      <a:r>
                        <a:rPr lang="en-US" sz="1600" u="none" dirty="0" smtClean="0">
                          <a:solidFill>
                            <a:schemeClr val="tx1"/>
                          </a:solidFill>
                        </a:rPr>
                        <a:t>6.7%</a:t>
                      </a:r>
                    </a:p>
                  </a:txBody>
                  <a:tcPr/>
                </a:tc>
              </a:tr>
              <a:tr h="593720">
                <a:tc>
                  <a:txBody>
                    <a:bodyPr/>
                    <a:lstStyle/>
                    <a:p>
                      <a:r>
                        <a:rPr lang="en-US" sz="1600" dirty="0" smtClean="0"/>
                        <a:t>Other Expense</a:t>
                      </a:r>
                      <a:endParaRPr lang="en-US" sz="1600" dirty="0"/>
                    </a:p>
                  </a:txBody>
                  <a:tcPr/>
                </a:tc>
                <a:tc>
                  <a:txBody>
                    <a:bodyPr/>
                    <a:lstStyle/>
                    <a:p>
                      <a:pPr algn="r"/>
                      <a:r>
                        <a:rPr lang="en-US" sz="1600" u="sng" dirty="0" smtClean="0">
                          <a:solidFill>
                            <a:schemeClr val="tx1"/>
                          </a:solidFill>
                        </a:rPr>
                        <a:t>$23.0</a:t>
                      </a:r>
                    </a:p>
                  </a:txBody>
                  <a:tcPr/>
                </a:tc>
                <a:tc>
                  <a:txBody>
                    <a:bodyPr/>
                    <a:lstStyle/>
                    <a:p>
                      <a:pPr algn="r"/>
                      <a:r>
                        <a:rPr lang="en-US" sz="1600" u="sng" dirty="0" smtClean="0">
                          <a:solidFill>
                            <a:schemeClr val="tx1"/>
                          </a:solidFill>
                        </a:rPr>
                        <a:t>9%</a:t>
                      </a:r>
                    </a:p>
                  </a:txBody>
                  <a:tcPr/>
                </a:tc>
                <a:tc>
                  <a:txBody>
                    <a:bodyPr/>
                    <a:lstStyle/>
                    <a:p>
                      <a:pPr algn="r"/>
                      <a:r>
                        <a:rPr lang="en-US" sz="1600" u="sng" dirty="0" smtClean="0">
                          <a:solidFill>
                            <a:schemeClr val="tx1"/>
                          </a:solidFill>
                        </a:rPr>
                        <a:t>$20.9</a:t>
                      </a:r>
                    </a:p>
                  </a:txBody>
                  <a:tcPr/>
                </a:tc>
                <a:tc>
                  <a:txBody>
                    <a:bodyPr/>
                    <a:lstStyle/>
                    <a:p>
                      <a:pPr algn="r"/>
                      <a:r>
                        <a:rPr lang="en-US" sz="1600" u="sng" dirty="0" smtClean="0">
                          <a:solidFill>
                            <a:schemeClr val="tx1"/>
                          </a:solidFill>
                        </a:rPr>
                        <a:t>8%</a:t>
                      </a:r>
                    </a:p>
                  </a:txBody>
                  <a:tcPr/>
                </a:tc>
                <a:tc>
                  <a:txBody>
                    <a:bodyPr/>
                    <a:lstStyle/>
                    <a:p>
                      <a:pPr algn="r"/>
                      <a:r>
                        <a:rPr lang="en-US" sz="1600" u="sng" dirty="0" smtClean="0">
                          <a:solidFill>
                            <a:schemeClr val="tx1"/>
                          </a:solidFill>
                        </a:rPr>
                        <a:t>($2.1)</a:t>
                      </a:r>
                    </a:p>
                  </a:txBody>
                  <a:tcPr/>
                </a:tc>
                <a:tc>
                  <a:txBody>
                    <a:bodyPr/>
                    <a:lstStyle/>
                    <a:p>
                      <a:pPr algn="r"/>
                      <a:r>
                        <a:rPr lang="en-US" sz="1600" u="sng" dirty="0" smtClean="0">
                          <a:solidFill>
                            <a:schemeClr val="tx1"/>
                          </a:solidFill>
                        </a:rPr>
                        <a:t>(9.1%)</a:t>
                      </a:r>
                    </a:p>
                  </a:txBody>
                  <a:tcPr/>
                </a:tc>
              </a:tr>
              <a:tr h="421853">
                <a:tc>
                  <a:txBody>
                    <a:bodyPr/>
                    <a:lstStyle/>
                    <a:p>
                      <a:r>
                        <a:rPr lang="en-US" sz="1600" dirty="0" smtClean="0"/>
                        <a:t>Total </a:t>
                      </a:r>
                      <a:r>
                        <a:rPr lang="en-US" sz="1600" dirty="0" err="1" smtClean="0"/>
                        <a:t>Exp</a:t>
                      </a:r>
                      <a:endParaRPr lang="en-US" sz="1600" dirty="0" smtClean="0"/>
                    </a:p>
                  </a:txBody>
                  <a:tcPr/>
                </a:tc>
                <a:tc>
                  <a:txBody>
                    <a:bodyPr/>
                    <a:lstStyle/>
                    <a:p>
                      <a:pPr algn="r"/>
                      <a:r>
                        <a:rPr lang="en-US" sz="1600" u="dbl" baseline="0" dirty="0" smtClean="0">
                          <a:solidFill>
                            <a:schemeClr val="tx1"/>
                          </a:solidFill>
                        </a:rPr>
                        <a:t>$241.7</a:t>
                      </a:r>
                      <a:endParaRPr lang="en-US" sz="1600" u="dbl" baseline="0" dirty="0">
                        <a:solidFill>
                          <a:schemeClr val="tx1"/>
                        </a:solidFill>
                      </a:endParaRPr>
                    </a:p>
                  </a:txBody>
                  <a:tcPr/>
                </a:tc>
                <a:tc>
                  <a:txBody>
                    <a:bodyPr/>
                    <a:lstStyle/>
                    <a:p>
                      <a:pPr algn="r"/>
                      <a:r>
                        <a:rPr lang="en-US" sz="1600" u="dbl" baseline="0" dirty="0" smtClean="0">
                          <a:solidFill>
                            <a:schemeClr val="tx1"/>
                          </a:solidFill>
                        </a:rPr>
                        <a:t>100%</a:t>
                      </a:r>
                      <a:endParaRPr lang="en-US" sz="1600" u="dbl" baseline="0" dirty="0">
                        <a:solidFill>
                          <a:schemeClr val="tx1"/>
                        </a:solidFill>
                      </a:endParaRPr>
                    </a:p>
                  </a:txBody>
                  <a:tcPr/>
                </a:tc>
                <a:tc>
                  <a:txBody>
                    <a:bodyPr/>
                    <a:lstStyle/>
                    <a:p>
                      <a:pPr algn="r"/>
                      <a:r>
                        <a:rPr lang="en-US" sz="1600" u="dbl" baseline="0" dirty="0" smtClean="0">
                          <a:solidFill>
                            <a:schemeClr val="tx1"/>
                          </a:solidFill>
                        </a:rPr>
                        <a:t>$250.8</a:t>
                      </a:r>
                      <a:endParaRPr lang="en-US" sz="1600" u="dbl" baseline="0" dirty="0">
                        <a:solidFill>
                          <a:schemeClr val="tx1"/>
                        </a:solidFill>
                      </a:endParaRPr>
                    </a:p>
                  </a:txBody>
                  <a:tcPr/>
                </a:tc>
                <a:tc>
                  <a:txBody>
                    <a:bodyPr/>
                    <a:lstStyle/>
                    <a:p>
                      <a:pPr algn="r"/>
                      <a:r>
                        <a:rPr lang="en-US" sz="1600" u="dbl" baseline="0" dirty="0" smtClean="0">
                          <a:solidFill>
                            <a:schemeClr val="tx1"/>
                          </a:solidFill>
                        </a:rPr>
                        <a:t>100%</a:t>
                      </a:r>
                      <a:endParaRPr lang="en-US" sz="1600" u="dbl" baseline="0" dirty="0">
                        <a:solidFill>
                          <a:schemeClr val="tx1"/>
                        </a:solidFill>
                      </a:endParaRPr>
                    </a:p>
                  </a:txBody>
                  <a:tcPr/>
                </a:tc>
                <a:tc>
                  <a:txBody>
                    <a:bodyPr/>
                    <a:lstStyle/>
                    <a:p>
                      <a:pPr algn="r"/>
                      <a:r>
                        <a:rPr lang="en-US" sz="1600" u="dbl" baseline="0" dirty="0" smtClean="0">
                          <a:solidFill>
                            <a:schemeClr val="tx1"/>
                          </a:solidFill>
                        </a:rPr>
                        <a:t>$9.1</a:t>
                      </a:r>
                      <a:endParaRPr lang="en-US" sz="1600" u="dbl" baseline="0" dirty="0">
                        <a:solidFill>
                          <a:schemeClr val="tx1"/>
                        </a:solidFill>
                      </a:endParaRPr>
                    </a:p>
                  </a:txBody>
                  <a:tcPr/>
                </a:tc>
                <a:tc>
                  <a:txBody>
                    <a:bodyPr/>
                    <a:lstStyle/>
                    <a:p>
                      <a:pPr algn="r"/>
                      <a:r>
                        <a:rPr lang="en-US" sz="1600" u="dbl" baseline="0" dirty="0" smtClean="0">
                          <a:solidFill>
                            <a:schemeClr val="tx1"/>
                          </a:solidFill>
                        </a:rPr>
                        <a:t>3.8%</a:t>
                      </a:r>
                      <a:endParaRPr lang="en-US" sz="1600" u="dbl" baseline="0" dirty="0">
                        <a:solidFill>
                          <a:schemeClr val="tx1"/>
                        </a:solidFill>
                      </a:endParaRPr>
                    </a:p>
                  </a:txBody>
                  <a:tcPr/>
                </a:tc>
              </a:tr>
            </a:tbl>
          </a:graphicData>
        </a:graphic>
      </p:graphicFrame>
      <p:sp>
        <p:nvSpPr>
          <p:cNvPr id="4" name="Slide Number Placeholder 3"/>
          <p:cNvSpPr>
            <a:spLocks noGrp="1"/>
          </p:cNvSpPr>
          <p:nvPr>
            <p:ph type="sldNum" sz="quarter" idx="12"/>
          </p:nvPr>
        </p:nvSpPr>
        <p:spPr>
          <a:xfrm>
            <a:off x="6553200" y="6477000"/>
            <a:ext cx="1981200" cy="476250"/>
          </a:xfrm>
        </p:spPr>
        <p:txBody>
          <a:bodyPr/>
          <a:lstStyle/>
          <a:p>
            <a:fld id="{B6FF1D6F-3872-4138-A8BD-1A7757B917BF}" type="slidenum">
              <a:rPr lang="en-US" smtClean="0"/>
              <a:pPr/>
              <a:t>15</a:t>
            </a:fld>
            <a:endParaRPr lang="en-US" dirty="0"/>
          </a:p>
        </p:txBody>
      </p:sp>
    </p:spTree>
    <p:extLst>
      <p:ext uri="{BB962C8B-B14F-4D97-AF65-F5344CB8AC3E}">
        <p14:creationId xmlns:p14="http://schemas.microsoft.com/office/powerpoint/2010/main" val="1124288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2016 Staff FTE</a:t>
            </a:r>
            <a:endParaRPr lang="en-US"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20478192"/>
              </p:ext>
            </p:extLst>
          </p:nvPr>
        </p:nvGraphicFramePr>
        <p:xfrm>
          <a:off x="457200" y="1676400"/>
          <a:ext cx="8153401" cy="3680460"/>
        </p:xfrm>
        <a:graphic>
          <a:graphicData uri="http://schemas.openxmlformats.org/drawingml/2006/table">
            <a:tbl>
              <a:tblPr firstRow="1" bandRow="1">
                <a:tableStyleId>{5C22544A-7EE6-4342-B048-85BDC9FD1C3A}</a:tableStyleId>
              </a:tblPr>
              <a:tblGrid>
                <a:gridCol w="2336963"/>
                <a:gridCol w="1557975"/>
                <a:gridCol w="1557975"/>
                <a:gridCol w="1535716"/>
                <a:gridCol w="1164772"/>
              </a:tblGrid>
              <a:tr h="1155700">
                <a:tc>
                  <a:txBody>
                    <a:bodyPr/>
                    <a:lstStyle/>
                    <a:p>
                      <a:endParaRPr lang="en-US" dirty="0"/>
                    </a:p>
                  </a:txBody>
                  <a:tcPr/>
                </a:tc>
                <a:tc>
                  <a:txBody>
                    <a:bodyPr/>
                    <a:lstStyle/>
                    <a:p>
                      <a:pPr algn="ctr"/>
                      <a:r>
                        <a:rPr lang="en-US" baseline="0" dirty="0" smtClean="0"/>
                        <a:t>2015  Budget</a:t>
                      </a:r>
                      <a:endParaRPr lang="en-US" baseline="0" dirty="0"/>
                    </a:p>
                  </a:txBody>
                  <a:tcPr anchor="b"/>
                </a:tc>
                <a:tc>
                  <a:txBody>
                    <a:bodyPr/>
                    <a:lstStyle/>
                    <a:p>
                      <a:pPr algn="ctr"/>
                      <a:r>
                        <a:rPr lang="en-US" baseline="0" dirty="0" smtClean="0"/>
                        <a:t>2016 Tentative Budget</a:t>
                      </a:r>
                    </a:p>
                  </a:txBody>
                  <a:tcPr anchor="b"/>
                </a:tc>
                <a:tc>
                  <a:txBody>
                    <a:bodyPr/>
                    <a:lstStyle/>
                    <a:p>
                      <a:pPr algn="ctr"/>
                      <a:r>
                        <a:rPr lang="en-US" baseline="0" dirty="0" smtClean="0"/>
                        <a:t>Variance</a:t>
                      </a:r>
                    </a:p>
                  </a:txBody>
                  <a:tcPr anchor="b"/>
                </a:tc>
                <a:tc>
                  <a:txBody>
                    <a:bodyPr/>
                    <a:lstStyle/>
                    <a:p>
                      <a:pPr algn="ctr"/>
                      <a:r>
                        <a:rPr lang="en-US" baseline="0" dirty="0" smtClean="0"/>
                        <a:t>% Change</a:t>
                      </a:r>
                      <a:endParaRPr lang="en-US" baseline="0" dirty="0"/>
                    </a:p>
                  </a:txBody>
                  <a:tcPr anchor="b"/>
                </a:tc>
              </a:tr>
              <a:tr h="622300">
                <a:tc>
                  <a:txBody>
                    <a:bodyPr/>
                    <a:lstStyle/>
                    <a:p>
                      <a:r>
                        <a:rPr lang="en-US" dirty="0" smtClean="0"/>
                        <a:t>Administrative</a:t>
                      </a:r>
                      <a:r>
                        <a:rPr lang="en-US" baseline="0" dirty="0" smtClean="0"/>
                        <a:t> </a:t>
                      </a:r>
                      <a:endParaRPr lang="en-US" dirty="0"/>
                    </a:p>
                  </a:txBody>
                  <a:tcPr/>
                </a:tc>
                <a:tc>
                  <a:txBody>
                    <a:bodyPr/>
                    <a:lstStyle/>
                    <a:p>
                      <a:pPr algn="r"/>
                      <a:r>
                        <a:rPr lang="en-US" dirty="0" smtClean="0">
                          <a:solidFill>
                            <a:schemeClr val="tx1"/>
                          </a:solidFill>
                        </a:rPr>
                        <a:t>187</a:t>
                      </a:r>
                      <a:endParaRPr lang="en-US" dirty="0">
                        <a:solidFill>
                          <a:schemeClr val="tx1"/>
                        </a:solidFill>
                      </a:endParaRPr>
                    </a:p>
                  </a:txBody>
                  <a:tcPr/>
                </a:tc>
                <a:tc>
                  <a:txBody>
                    <a:bodyPr/>
                    <a:lstStyle/>
                    <a:p>
                      <a:pPr algn="r"/>
                      <a:r>
                        <a:rPr lang="en-US" dirty="0" smtClean="0">
                          <a:solidFill>
                            <a:schemeClr val="tx1"/>
                          </a:solidFill>
                        </a:rPr>
                        <a:t>197</a:t>
                      </a:r>
                      <a:endParaRPr lang="en-US" dirty="0">
                        <a:solidFill>
                          <a:schemeClr val="tx1"/>
                        </a:solidFill>
                      </a:endParaRPr>
                    </a:p>
                  </a:txBody>
                  <a:tcPr/>
                </a:tc>
                <a:tc>
                  <a:txBody>
                    <a:bodyPr/>
                    <a:lstStyle/>
                    <a:p>
                      <a:pPr algn="r"/>
                      <a:r>
                        <a:rPr lang="en-US" dirty="0" smtClean="0">
                          <a:solidFill>
                            <a:schemeClr val="tx1"/>
                          </a:solidFill>
                        </a:rPr>
                        <a:t>10</a:t>
                      </a:r>
                      <a:endParaRPr lang="en-US" dirty="0">
                        <a:solidFill>
                          <a:schemeClr val="tx1"/>
                        </a:solidFill>
                      </a:endParaRPr>
                    </a:p>
                  </a:txBody>
                  <a:tcPr/>
                </a:tc>
                <a:tc>
                  <a:txBody>
                    <a:bodyPr/>
                    <a:lstStyle/>
                    <a:p>
                      <a:pPr algn="r"/>
                      <a:r>
                        <a:rPr lang="en-US" dirty="0" smtClean="0">
                          <a:solidFill>
                            <a:schemeClr val="tx1"/>
                          </a:solidFill>
                        </a:rPr>
                        <a:t>5.3%</a:t>
                      </a:r>
                      <a:endParaRPr lang="en-US" dirty="0">
                        <a:solidFill>
                          <a:schemeClr val="tx1"/>
                        </a:solidFill>
                      </a:endParaRPr>
                    </a:p>
                  </a:txBody>
                  <a:tcPr/>
                </a:tc>
              </a:tr>
              <a:tr h="622300">
                <a:tc>
                  <a:txBody>
                    <a:bodyPr/>
                    <a:lstStyle/>
                    <a:p>
                      <a:r>
                        <a:rPr lang="en-US" dirty="0" smtClean="0"/>
                        <a:t>Ops</a:t>
                      </a:r>
                      <a:r>
                        <a:rPr lang="en-US" baseline="0" dirty="0" smtClean="0"/>
                        <a:t> Support</a:t>
                      </a:r>
                      <a:endParaRPr lang="en-US" dirty="0"/>
                    </a:p>
                  </a:txBody>
                  <a:tcPr/>
                </a:tc>
                <a:tc>
                  <a:txBody>
                    <a:bodyPr/>
                    <a:lstStyle/>
                    <a:p>
                      <a:pPr algn="r"/>
                      <a:r>
                        <a:rPr lang="en-US" u="none" dirty="0" smtClean="0">
                          <a:solidFill>
                            <a:schemeClr val="tx1"/>
                          </a:solidFill>
                        </a:rPr>
                        <a:t>366</a:t>
                      </a:r>
                      <a:endParaRPr lang="en-US" u="none" dirty="0">
                        <a:solidFill>
                          <a:schemeClr val="tx1"/>
                        </a:solidFill>
                      </a:endParaRPr>
                    </a:p>
                  </a:txBody>
                  <a:tcPr/>
                </a:tc>
                <a:tc>
                  <a:txBody>
                    <a:bodyPr/>
                    <a:lstStyle/>
                    <a:p>
                      <a:pPr algn="r"/>
                      <a:r>
                        <a:rPr lang="en-US" u="none" dirty="0" smtClean="0">
                          <a:solidFill>
                            <a:schemeClr val="tx1"/>
                          </a:solidFill>
                        </a:rPr>
                        <a:t>384</a:t>
                      </a:r>
                    </a:p>
                    <a:p>
                      <a:pPr algn="r"/>
                      <a:endParaRPr lang="en-US" u="none" dirty="0">
                        <a:solidFill>
                          <a:schemeClr val="tx1"/>
                        </a:solidFill>
                      </a:endParaRPr>
                    </a:p>
                  </a:txBody>
                  <a:tcPr/>
                </a:tc>
                <a:tc>
                  <a:txBody>
                    <a:bodyPr/>
                    <a:lstStyle/>
                    <a:p>
                      <a:pPr algn="r"/>
                      <a:r>
                        <a:rPr lang="en-US" u="none" dirty="0" smtClean="0">
                          <a:solidFill>
                            <a:schemeClr val="tx1"/>
                          </a:solidFill>
                        </a:rPr>
                        <a:t>18</a:t>
                      </a:r>
                      <a:endParaRPr lang="en-US" u="none" dirty="0">
                        <a:solidFill>
                          <a:schemeClr val="tx1"/>
                        </a:solidFill>
                      </a:endParaRPr>
                    </a:p>
                  </a:txBody>
                  <a:tcPr/>
                </a:tc>
                <a:tc>
                  <a:txBody>
                    <a:bodyPr/>
                    <a:lstStyle/>
                    <a:p>
                      <a:pPr algn="r"/>
                      <a:r>
                        <a:rPr lang="en-US" u="none" dirty="0" smtClean="0">
                          <a:solidFill>
                            <a:schemeClr val="tx1"/>
                          </a:solidFill>
                        </a:rPr>
                        <a:t>4.9%</a:t>
                      </a:r>
                      <a:endParaRPr lang="en-US" u="none" dirty="0">
                        <a:solidFill>
                          <a:schemeClr val="tx1"/>
                        </a:solidFill>
                      </a:endParaRPr>
                    </a:p>
                  </a:txBody>
                  <a:tcPr/>
                </a:tc>
              </a:tr>
              <a:tr h="622300">
                <a:tc>
                  <a:txBody>
                    <a:bodyPr/>
                    <a:lstStyle/>
                    <a:p>
                      <a:r>
                        <a:rPr lang="en-US" dirty="0" smtClean="0"/>
                        <a:t>Operations</a:t>
                      </a:r>
                      <a:endParaRPr lang="en-US" dirty="0"/>
                    </a:p>
                  </a:txBody>
                  <a:tcPr/>
                </a:tc>
                <a:tc>
                  <a:txBody>
                    <a:bodyPr/>
                    <a:lstStyle/>
                    <a:p>
                      <a:pPr algn="r"/>
                      <a:r>
                        <a:rPr lang="en-US" u="sng" dirty="0" smtClean="0">
                          <a:solidFill>
                            <a:schemeClr val="tx1"/>
                          </a:solidFill>
                        </a:rPr>
                        <a:t>1,775</a:t>
                      </a:r>
                    </a:p>
                    <a:p>
                      <a:pPr algn="r"/>
                      <a:endParaRPr lang="en-US" u="sng" dirty="0">
                        <a:solidFill>
                          <a:schemeClr val="tx1"/>
                        </a:solidFill>
                      </a:endParaRPr>
                    </a:p>
                  </a:txBody>
                  <a:tcPr/>
                </a:tc>
                <a:tc>
                  <a:txBody>
                    <a:bodyPr/>
                    <a:lstStyle/>
                    <a:p>
                      <a:pPr algn="r"/>
                      <a:r>
                        <a:rPr lang="en-US" u="sng" dirty="0" smtClean="0">
                          <a:solidFill>
                            <a:schemeClr val="tx1"/>
                          </a:solidFill>
                        </a:rPr>
                        <a:t>1,867</a:t>
                      </a:r>
                      <a:endParaRPr lang="en-US" u="sng" dirty="0">
                        <a:solidFill>
                          <a:schemeClr val="tx1"/>
                        </a:solidFill>
                      </a:endParaRPr>
                    </a:p>
                  </a:txBody>
                  <a:tcPr/>
                </a:tc>
                <a:tc>
                  <a:txBody>
                    <a:bodyPr/>
                    <a:lstStyle/>
                    <a:p>
                      <a:pPr algn="r"/>
                      <a:r>
                        <a:rPr lang="en-US" u="sng" dirty="0" smtClean="0">
                          <a:solidFill>
                            <a:schemeClr val="tx1"/>
                          </a:solidFill>
                        </a:rPr>
                        <a:t>92</a:t>
                      </a:r>
                      <a:endParaRPr lang="en-US" u="sng" dirty="0">
                        <a:solidFill>
                          <a:schemeClr val="tx1"/>
                        </a:solidFill>
                      </a:endParaRPr>
                    </a:p>
                  </a:txBody>
                  <a:tcPr/>
                </a:tc>
                <a:tc>
                  <a:txBody>
                    <a:bodyPr/>
                    <a:lstStyle/>
                    <a:p>
                      <a:pPr algn="r"/>
                      <a:r>
                        <a:rPr lang="en-US" u="none" dirty="0" smtClean="0">
                          <a:solidFill>
                            <a:schemeClr val="tx1"/>
                          </a:solidFill>
                        </a:rPr>
                        <a:t>5.2%</a:t>
                      </a:r>
                      <a:endParaRPr lang="en-US" u="none" dirty="0">
                        <a:solidFill>
                          <a:schemeClr val="tx1"/>
                        </a:solidFill>
                      </a:endParaRPr>
                    </a:p>
                  </a:txBody>
                  <a:tcPr/>
                </a:tc>
              </a:tr>
              <a:tr h="622300">
                <a:tc>
                  <a:txBody>
                    <a:bodyPr/>
                    <a:lstStyle/>
                    <a:p>
                      <a:r>
                        <a:rPr lang="en-US" dirty="0" smtClean="0"/>
                        <a:t>Total FTE</a:t>
                      </a:r>
                    </a:p>
                  </a:txBody>
                  <a:tcPr/>
                </a:tc>
                <a:tc>
                  <a:txBody>
                    <a:bodyPr/>
                    <a:lstStyle/>
                    <a:p>
                      <a:pPr algn="r"/>
                      <a:r>
                        <a:rPr lang="en-US" u="dbl" baseline="0" dirty="0" smtClean="0">
                          <a:solidFill>
                            <a:schemeClr val="tx1"/>
                          </a:solidFill>
                        </a:rPr>
                        <a:t>2,328</a:t>
                      </a:r>
                      <a:endParaRPr lang="en-US" u="dbl" baseline="0" dirty="0">
                        <a:solidFill>
                          <a:schemeClr val="tx1"/>
                        </a:solidFill>
                      </a:endParaRPr>
                    </a:p>
                  </a:txBody>
                  <a:tcPr/>
                </a:tc>
                <a:tc>
                  <a:txBody>
                    <a:bodyPr/>
                    <a:lstStyle/>
                    <a:p>
                      <a:pPr algn="r"/>
                      <a:r>
                        <a:rPr lang="en-US" u="dbl" baseline="0" dirty="0" smtClean="0">
                          <a:solidFill>
                            <a:schemeClr val="tx1"/>
                          </a:solidFill>
                        </a:rPr>
                        <a:t>2,448</a:t>
                      </a:r>
                      <a:endParaRPr lang="en-US" u="dbl" baseline="0" dirty="0">
                        <a:solidFill>
                          <a:schemeClr val="tx1"/>
                        </a:solidFill>
                      </a:endParaRPr>
                    </a:p>
                  </a:txBody>
                  <a:tcPr/>
                </a:tc>
                <a:tc>
                  <a:txBody>
                    <a:bodyPr/>
                    <a:lstStyle/>
                    <a:p>
                      <a:pPr algn="r"/>
                      <a:r>
                        <a:rPr lang="en-US" u="dbl" baseline="0" dirty="0" smtClean="0">
                          <a:solidFill>
                            <a:schemeClr val="tx1"/>
                          </a:solidFill>
                        </a:rPr>
                        <a:t>120</a:t>
                      </a:r>
                      <a:endParaRPr lang="en-US" u="dbl" baseline="0" dirty="0">
                        <a:solidFill>
                          <a:schemeClr val="tx1"/>
                        </a:solidFill>
                      </a:endParaRPr>
                    </a:p>
                  </a:txBody>
                  <a:tcPr/>
                </a:tc>
                <a:tc>
                  <a:txBody>
                    <a:bodyPr/>
                    <a:lstStyle/>
                    <a:p>
                      <a:pPr algn="r"/>
                      <a:r>
                        <a:rPr lang="en-US" u="dbl" baseline="0" dirty="0" smtClean="0">
                          <a:solidFill>
                            <a:schemeClr val="tx1"/>
                          </a:solidFill>
                        </a:rPr>
                        <a:t>5.2%</a:t>
                      </a:r>
                      <a:endParaRPr lang="en-US" u="dbl" baseline="0" dirty="0">
                        <a:solidFill>
                          <a:schemeClr val="tx1"/>
                        </a:solidFill>
                      </a:endParaRPr>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16</a:t>
            </a:fld>
            <a:endParaRPr lang="en-US"/>
          </a:p>
        </p:txBody>
      </p:sp>
    </p:spTree>
    <p:extLst>
      <p:ext uri="{BB962C8B-B14F-4D97-AF65-F5344CB8AC3E}">
        <p14:creationId xmlns:p14="http://schemas.microsoft.com/office/powerpoint/2010/main" val="23168718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2016 Operating Revenues</a:t>
            </a:r>
            <a:endParaRPr lang="en-US"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12225189"/>
              </p:ext>
            </p:extLst>
          </p:nvPr>
        </p:nvGraphicFramePr>
        <p:xfrm>
          <a:off x="609600" y="1981198"/>
          <a:ext cx="8001001" cy="4109932"/>
        </p:xfrm>
        <a:graphic>
          <a:graphicData uri="http://schemas.openxmlformats.org/drawingml/2006/table">
            <a:tbl>
              <a:tblPr firstRow="1" bandRow="1">
                <a:tableStyleId>{5C22544A-7EE6-4342-B048-85BDC9FD1C3A}</a:tableStyleId>
              </a:tblPr>
              <a:tblGrid>
                <a:gridCol w="2209800"/>
                <a:gridCol w="1524000"/>
                <a:gridCol w="1600200"/>
                <a:gridCol w="1447800"/>
                <a:gridCol w="1219201"/>
              </a:tblGrid>
              <a:tr h="1058837">
                <a:tc>
                  <a:txBody>
                    <a:bodyPr/>
                    <a:lstStyle/>
                    <a:p>
                      <a:endParaRPr lang="en-US" dirty="0"/>
                    </a:p>
                  </a:txBody>
                  <a:tcPr/>
                </a:tc>
                <a:tc>
                  <a:txBody>
                    <a:bodyPr/>
                    <a:lstStyle/>
                    <a:p>
                      <a:pPr algn="ctr"/>
                      <a:endParaRPr lang="en-US" dirty="0" smtClean="0"/>
                    </a:p>
                    <a:p>
                      <a:pPr algn="ctr"/>
                      <a:r>
                        <a:rPr lang="en-US" dirty="0" smtClean="0"/>
                        <a:t>2015 Budget</a:t>
                      </a:r>
                    </a:p>
                    <a:p>
                      <a:pPr algn="ctr"/>
                      <a:r>
                        <a:rPr lang="en-US" dirty="0" smtClean="0"/>
                        <a:t>(millions)</a:t>
                      </a:r>
                      <a:endParaRPr lang="en-US" dirty="0"/>
                    </a:p>
                  </a:txBody>
                  <a:tcPr/>
                </a:tc>
                <a:tc>
                  <a:txBody>
                    <a:bodyPr/>
                    <a:lstStyle/>
                    <a:p>
                      <a:pPr algn="ctr"/>
                      <a:r>
                        <a:rPr lang="en-US" dirty="0" smtClean="0"/>
                        <a:t>2016 Tentative Budget</a:t>
                      </a:r>
                    </a:p>
                    <a:p>
                      <a:pPr algn="ctr"/>
                      <a:r>
                        <a:rPr lang="en-US" dirty="0" smtClean="0"/>
                        <a:t>(millions)</a:t>
                      </a:r>
                      <a:endParaRPr lang="en-US" dirty="0"/>
                    </a:p>
                  </a:txBody>
                  <a:tcPr/>
                </a:tc>
                <a:tc>
                  <a:txBody>
                    <a:bodyPr/>
                    <a:lstStyle/>
                    <a:p>
                      <a:pPr algn="ctr"/>
                      <a:r>
                        <a:rPr lang="en-US" dirty="0" smtClean="0"/>
                        <a:t>Variance</a:t>
                      </a:r>
                    </a:p>
                    <a:p>
                      <a:pPr algn="ctr"/>
                      <a:r>
                        <a:rPr lang="en-US" dirty="0" smtClean="0"/>
                        <a:t>(millions)</a:t>
                      </a:r>
                      <a:endParaRPr lang="en-US" dirty="0"/>
                    </a:p>
                  </a:txBody>
                  <a:tcPr anchor="b"/>
                </a:tc>
                <a:tc>
                  <a:txBody>
                    <a:bodyPr/>
                    <a:lstStyle/>
                    <a:p>
                      <a:pPr algn="ctr"/>
                      <a:r>
                        <a:rPr lang="en-US" dirty="0" smtClean="0"/>
                        <a:t>% Change</a:t>
                      </a:r>
                      <a:endParaRPr lang="en-US" dirty="0"/>
                    </a:p>
                  </a:txBody>
                  <a:tcPr anchor="b"/>
                </a:tc>
              </a:tr>
              <a:tr h="570283">
                <a:tc>
                  <a:txBody>
                    <a:bodyPr/>
                    <a:lstStyle/>
                    <a:p>
                      <a:r>
                        <a:rPr lang="en-US" dirty="0" smtClean="0"/>
                        <a:t>Sales</a:t>
                      </a:r>
                      <a:r>
                        <a:rPr lang="en-US" baseline="0" dirty="0" smtClean="0"/>
                        <a:t> Tax</a:t>
                      </a:r>
                      <a:endParaRPr lang="en-US" dirty="0"/>
                    </a:p>
                  </a:txBody>
                  <a:tcPr/>
                </a:tc>
                <a:tc>
                  <a:txBody>
                    <a:bodyPr/>
                    <a:lstStyle/>
                    <a:p>
                      <a:pPr algn="r"/>
                      <a:r>
                        <a:rPr lang="en-US" dirty="0" smtClean="0">
                          <a:solidFill>
                            <a:schemeClr val="tx1"/>
                          </a:solidFill>
                        </a:rPr>
                        <a:t>$221.3</a:t>
                      </a:r>
                      <a:endParaRPr lang="en-US" dirty="0">
                        <a:solidFill>
                          <a:schemeClr val="tx1"/>
                        </a:solidFill>
                      </a:endParaRPr>
                    </a:p>
                  </a:txBody>
                  <a:tcPr/>
                </a:tc>
                <a:tc>
                  <a:txBody>
                    <a:bodyPr/>
                    <a:lstStyle/>
                    <a:p>
                      <a:pPr algn="r"/>
                      <a:r>
                        <a:rPr lang="en-US" dirty="0" smtClean="0">
                          <a:solidFill>
                            <a:schemeClr val="tx1"/>
                          </a:solidFill>
                        </a:rPr>
                        <a:t>$235.6</a:t>
                      </a:r>
                      <a:endParaRPr lang="en-US" dirty="0">
                        <a:solidFill>
                          <a:schemeClr val="tx1"/>
                        </a:solidFill>
                      </a:endParaRPr>
                    </a:p>
                  </a:txBody>
                  <a:tcPr/>
                </a:tc>
                <a:tc>
                  <a:txBody>
                    <a:bodyPr/>
                    <a:lstStyle/>
                    <a:p>
                      <a:pPr algn="r"/>
                      <a:r>
                        <a:rPr lang="en-US" dirty="0" smtClean="0">
                          <a:solidFill>
                            <a:schemeClr val="tx1"/>
                          </a:solidFill>
                        </a:rPr>
                        <a:t>$14.3</a:t>
                      </a:r>
                      <a:endParaRPr lang="en-US" dirty="0">
                        <a:solidFill>
                          <a:schemeClr val="tx1"/>
                        </a:solidFill>
                      </a:endParaRPr>
                    </a:p>
                  </a:txBody>
                  <a:tcPr/>
                </a:tc>
                <a:tc>
                  <a:txBody>
                    <a:bodyPr/>
                    <a:lstStyle/>
                    <a:p>
                      <a:pPr algn="r"/>
                      <a:r>
                        <a:rPr lang="en-US" dirty="0" smtClean="0">
                          <a:solidFill>
                            <a:schemeClr val="tx1"/>
                          </a:solidFill>
                        </a:rPr>
                        <a:t>6.5%</a:t>
                      </a:r>
                      <a:endParaRPr lang="en-US" dirty="0">
                        <a:solidFill>
                          <a:schemeClr val="tx1"/>
                        </a:solidFill>
                      </a:endParaRPr>
                    </a:p>
                  </a:txBody>
                  <a:tcPr/>
                </a:tc>
              </a:tr>
              <a:tr h="570283">
                <a:tc>
                  <a:txBody>
                    <a:bodyPr/>
                    <a:lstStyle/>
                    <a:p>
                      <a:r>
                        <a:rPr lang="en-US" dirty="0" smtClean="0"/>
                        <a:t>Federal Operating</a:t>
                      </a:r>
                      <a:endParaRPr lang="en-US" dirty="0"/>
                    </a:p>
                  </a:txBody>
                  <a:tcPr/>
                </a:tc>
                <a:tc>
                  <a:txBody>
                    <a:bodyPr/>
                    <a:lstStyle/>
                    <a:p>
                      <a:pPr algn="r"/>
                      <a:r>
                        <a:rPr lang="en-US" dirty="0" smtClean="0">
                          <a:solidFill>
                            <a:schemeClr val="tx1"/>
                          </a:solidFill>
                        </a:rPr>
                        <a:t>$52.5</a:t>
                      </a:r>
                    </a:p>
                  </a:txBody>
                  <a:tcPr/>
                </a:tc>
                <a:tc>
                  <a:txBody>
                    <a:bodyPr/>
                    <a:lstStyle/>
                    <a:p>
                      <a:pPr algn="r"/>
                      <a:r>
                        <a:rPr lang="en-US" dirty="0" smtClean="0">
                          <a:solidFill>
                            <a:schemeClr val="tx1"/>
                          </a:solidFill>
                        </a:rPr>
                        <a:t>$53.7</a:t>
                      </a:r>
                    </a:p>
                  </a:txBody>
                  <a:tcPr/>
                </a:tc>
                <a:tc>
                  <a:txBody>
                    <a:bodyPr/>
                    <a:lstStyle/>
                    <a:p>
                      <a:pPr algn="r"/>
                      <a:r>
                        <a:rPr lang="en-US" dirty="0" smtClean="0">
                          <a:solidFill>
                            <a:schemeClr val="tx1"/>
                          </a:solidFill>
                        </a:rPr>
                        <a:t>$1.2</a:t>
                      </a:r>
                    </a:p>
                  </a:txBody>
                  <a:tcPr/>
                </a:tc>
                <a:tc>
                  <a:txBody>
                    <a:bodyPr/>
                    <a:lstStyle/>
                    <a:p>
                      <a:pPr algn="r"/>
                      <a:r>
                        <a:rPr lang="en-US" dirty="0" smtClean="0">
                          <a:solidFill>
                            <a:schemeClr val="tx1"/>
                          </a:solidFill>
                        </a:rPr>
                        <a:t>2.3%</a:t>
                      </a:r>
                    </a:p>
                  </a:txBody>
                  <a:tcPr/>
                </a:tc>
              </a:tr>
              <a:tr h="570283">
                <a:tc>
                  <a:txBody>
                    <a:bodyPr/>
                    <a:lstStyle/>
                    <a:p>
                      <a:r>
                        <a:rPr lang="en-US" dirty="0" smtClean="0"/>
                        <a:t>Passenger</a:t>
                      </a:r>
                      <a:endParaRPr lang="en-US" dirty="0"/>
                    </a:p>
                  </a:txBody>
                  <a:tcPr/>
                </a:tc>
                <a:tc>
                  <a:txBody>
                    <a:bodyPr/>
                    <a:lstStyle/>
                    <a:p>
                      <a:pPr algn="r"/>
                      <a:r>
                        <a:rPr lang="en-US" dirty="0" smtClean="0">
                          <a:solidFill>
                            <a:schemeClr val="tx1"/>
                          </a:solidFill>
                        </a:rPr>
                        <a:t>$51.0</a:t>
                      </a:r>
                      <a:endParaRPr lang="en-US" dirty="0">
                        <a:solidFill>
                          <a:schemeClr val="tx1"/>
                        </a:solidFill>
                      </a:endParaRPr>
                    </a:p>
                  </a:txBody>
                  <a:tcPr/>
                </a:tc>
                <a:tc>
                  <a:txBody>
                    <a:bodyPr/>
                    <a:lstStyle/>
                    <a:p>
                      <a:pPr algn="r"/>
                      <a:r>
                        <a:rPr lang="en-US" dirty="0" smtClean="0">
                          <a:solidFill>
                            <a:schemeClr val="tx1"/>
                          </a:solidFill>
                        </a:rPr>
                        <a:t>$51.2</a:t>
                      </a:r>
                      <a:endParaRPr lang="en-US" dirty="0">
                        <a:solidFill>
                          <a:schemeClr val="tx1"/>
                        </a:solidFill>
                      </a:endParaRPr>
                    </a:p>
                  </a:txBody>
                  <a:tcPr/>
                </a:tc>
                <a:tc>
                  <a:txBody>
                    <a:bodyPr/>
                    <a:lstStyle/>
                    <a:p>
                      <a:pPr algn="r"/>
                      <a:r>
                        <a:rPr lang="en-US" dirty="0" smtClean="0">
                          <a:solidFill>
                            <a:schemeClr val="tx1"/>
                          </a:solidFill>
                        </a:rPr>
                        <a:t>$0.2</a:t>
                      </a:r>
                      <a:endParaRPr lang="en-US" dirty="0">
                        <a:solidFill>
                          <a:schemeClr val="tx1"/>
                        </a:solidFill>
                      </a:endParaRPr>
                    </a:p>
                  </a:txBody>
                  <a:tcPr/>
                </a:tc>
                <a:tc>
                  <a:txBody>
                    <a:bodyPr/>
                    <a:lstStyle/>
                    <a:p>
                      <a:pPr algn="r"/>
                      <a:r>
                        <a:rPr lang="en-US" dirty="0" smtClean="0">
                          <a:solidFill>
                            <a:schemeClr val="tx1"/>
                          </a:solidFill>
                        </a:rPr>
                        <a:t>.04%</a:t>
                      </a:r>
                      <a:endParaRPr lang="en-US" dirty="0">
                        <a:solidFill>
                          <a:schemeClr val="tx1"/>
                        </a:solidFill>
                      </a:endParaRPr>
                    </a:p>
                  </a:txBody>
                  <a:tcPr/>
                </a:tc>
              </a:tr>
              <a:tr h="570283">
                <a:tc>
                  <a:txBody>
                    <a:bodyPr/>
                    <a:lstStyle/>
                    <a:p>
                      <a:r>
                        <a:rPr lang="en-US" dirty="0" smtClean="0"/>
                        <a:t>Other</a:t>
                      </a:r>
                      <a:endParaRPr lang="en-US" dirty="0"/>
                    </a:p>
                  </a:txBody>
                  <a:tcPr/>
                </a:tc>
                <a:tc>
                  <a:txBody>
                    <a:bodyPr/>
                    <a:lstStyle/>
                    <a:p>
                      <a:pPr algn="r"/>
                      <a:r>
                        <a:rPr lang="en-US" u="sng" dirty="0" smtClean="0">
                          <a:solidFill>
                            <a:schemeClr val="tx1"/>
                          </a:solidFill>
                        </a:rPr>
                        <a:t>$22.1</a:t>
                      </a:r>
                      <a:endParaRPr lang="en-US" u="sng" dirty="0">
                        <a:solidFill>
                          <a:schemeClr val="tx1"/>
                        </a:solidFill>
                      </a:endParaRPr>
                    </a:p>
                  </a:txBody>
                  <a:tcPr/>
                </a:tc>
                <a:tc>
                  <a:txBody>
                    <a:bodyPr/>
                    <a:lstStyle/>
                    <a:p>
                      <a:pPr algn="r"/>
                      <a:r>
                        <a:rPr lang="en-US" u="sng" dirty="0" smtClean="0">
                          <a:solidFill>
                            <a:schemeClr val="tx1"/>
                          </a:solidFill>
                        </a:rPr>
                        <a:t>$19.3</a:t>
                      </a:r>
                      <a:endParaRPr lang="en-US" u="sng" dirty="0">
                        <a:solidFill>
                          <a:schemeClr val="tx1"/>
                        </a:solidFill>
                      </a:endParaRPr>
                    </a:p>
                  </a:txBody>
                  <a:tcPr/>
                </a:tc>
                <a:tc>
                  <a:txBody>
                    <a:bodyPr/>
                    <a:lstStyle/>
                    <a:p>
                      <a:pPr algn="r"/>
                      <a:r>
                        <a:rPr lang="en-US" u="sng" dirty="0" smtClean="0">
                          <a:solidFill>
                            <a:schemeClr val="tx1"/>
                          </a:solidFill>
                        </a:rPr>
                        <a:t>($2.8)</a:t>
                      </a:r>
                      <a:endParaRPr lang="en-US" u="sng" dirty="0">
                        <a:solidFill>
                          <a:schemeClr val="tx1"/>
                        </a:solidFill>
                      </a:endParaRPr>
                    </a:p>
                  </a:txBody>
                  <a:tcPr/>
                </a:tc>
                <a:tc>
                  <a:txBody>
                    <a:bodyPr/>
                    <a:lstStyle/>
                    <a:p>
                      <a:pPr algn="r"/>
                      <a:r>
                        <a:rPr lang="en-US" u="sng" dirty="0" smtClean="0">
                          <a:solidFill>
                            <a:schemeClr val="tx1"/>
                          </a:solidFill>
                        </a:rPr>
                        <a:t>(12.7)%</a:t>
                      </a:r>
                      <a:endParaRPr lang="en-US" u="sng" dirty="0">
                        <a:solidFill>
                          <a:schemeClr val="tx1"/>
                        </a:solidFill>
                      </a:endParaRPr>
                    </a:p>
                  </a:txBody>
                  <a:tcPr/>
                </a:tc>
              </a:tr>
              <a:tr h="570283">
                <a:tc>
                  <a:txBody>
                    <a:bodyPr/>
                    <a:lstStyle/>
                    <a:p>
                      <a:r>
                        <a:rPr lang="en-US" dirty="0" smtClean="0"/>
                        <a:t>Totals</a:t>
                      </a:r>
                      <a:endParaRPr lang="en-US" dirty="0"/>
                    </a:p>
                  </a:txBody>
                  <a:tcPr/>
                </a:tc>
                <a:tc>
                  <a:txBody>
                    <a:bodyPr/>
                    <a:lstStyle/>
                    <a:p>
                      <a:pPr algn="r"/>
                      <a:r>
                        <a:rPr lang="en-US" u="dbl" baseline="0" dirty="0" smtClean="0">
                          <a:solidFill>
                            <a:schemeClr val="tx1"/>
                          </a:solidFill>
                        </a:rPr>
                        <a:t>$346.9</a:t>
                      </a:r>
                      <a:endParaRPr lang="en-US" u="dbl" baseline="0" dirty="0">
                        <a:solidFill>
                          <a:schemeClr val="tx1"/>
                        </a:solidFill>
                      </a:endParaRPr>
                    </a:p>
                  </a:txBody>
                  <a:tcPr/>
                </a:tc>
                <a:tc>
                  <a:txBody>
                    <a:bodyPr/>
                    <a:lstStyle/>
                    <a:p>
                      <a:pPr algn="r"/>
                      <a:r>
                        <a:rPr lang="en-US" u="dbl" baseline="0" dirty="0" smtClean="0">
                          <a:solidFill>
                            <a:schemeClr val="tx1"/>
                          </a:solidFill>
                        </a:rPr>
                        <a:t>$359.8</a:t>
                      </a:r>
                      <a:endParaRPr lang="en-US" u="dbl" baseline="0" dirty="0">
                        <a:solidFill>
                          <a:schemeClr val="tx1"/>
                        </a:solidFill>
                      </a:endParaRPr>
                    </a:p>
                  </a:txBody>
                  <a:tcPr/>
                </a:tc>
                <a:tc>
                  <a:txBody>
                    <a:bodyPr/>
                    <a:lstStyle/>
                    <a:p>
                      <a:pPr algn="r"/>
                      <a:r>
                        <a:rPr lang="en-US" u="dbl" baseline="0" dirty="0" smtClean="0">
                          <a:solidFill>
                            <a:schemeClr val="tx1"/>
                          </a:solidFill>
                        </a:rPr>
                        <a:t>$12.9</a:t>
                      </a:r>
                    </a:p>
                  </a:txBody>
                  <a:tcPr/>
                </a:tc>
                <a:tc>
                  <a:txBody>
                    <a:bodyPr/>
                    <a:lstStyle/>
                    <a:p>
                      <a:pPr algn="r"/>
                      <a:r>
                        <a:rPr lang="en-US" u="dbl" baseline="0" dirty="0" smtClean="0">
                          <a:solidFill>
                            <a:schemeClr val="tx1"/>
                          </a:solidFill>
                        </a:rPr>
                        <a:t>3.7%</a:t>
                      </a:r>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17</a:t>
            </a:fld>
            <a:endParaRPr lang="en-US"/>
          </a:p>
        </p:txBody>
      </p:sp>
    </p:spTree>
    <p:extLst>
      <p:ext uri="{BB962C8B-B14F-4D97-AF65-F5344CB8AC3E}">
        <p14:creationId xmlns:p14="http://schemas.microsoft.com/office/powerpoint/2010/main" val="2787973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Features of </a:t>
            </a:r>
            <a:br>
              <a:rPr lang="en-US" dirty="0" smtClean="0"/>
            </a:br>
            <a:r>
              <a:rPr lang="en-US" dirty="0" smtClean="0"/>
              <a:t>2016 Capital Budget</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sz="2800" dirty="0" smtClean="0"/>
              <a:t>Complete Major Technology Initiatives</a:t>
            </a:r>
          </a:p>
          <a:p>
            <a:pPr lvl="1">
              <a:buFont typeface="Wingdings" panose="05000000000000000000" pitchFamily="2" charset="2"/>
              <a:buChar char="ü"/>
            </a:pPr>
            <a:r>
              <a:rPr lang="en-US" sz="2000" dirty="0"/>
              <a:t>FrontRunner </a:t>
            </a:r>
            <a:r>
              <a:rPr lang="en-US" sz="2000" dirty="0" smtClean="0"/>
              <a:t>Wi-Fi </a:t>
            </a:r>
            <a:endParaRPr lang="en-US" sz="2000" dirty="0"/>
          </a:p>
          <a:p>
            <a:pPr lvl="1">
              <a:buFont typeface="Wingdings" panose="05000000000000000000" pitchFamily="2" charset="2"/>
              <a:buChar char="ü"/>
            </a:pPr>
            <a:r>
              <a:rPr lang="en-US" sz="2000" dirty="0" err="1" smtClean="0"/>
              <a:t>RideUTA</a:t>
            </a:r>
            <a:r>
              <a:rPr lang="en-US" sz="2000" dirty="0" smtClean="0"/>
              <a:t> Web</a:t>
            </a:r>
          </a:p>
          <a:p>
            <a:pPr lvl="1">
              <a:buFont typeface="Wingdings" panose="05000000000000000000" pitchFamily="2" charset="2"/>
              <a:buChar char="ü"/>
            </a:pPr>
            <a:r>
              <a:rPr lang="en-US" sz="2000" dirty="0" smtClean="0"/>
              <a:t>Electronic fare collection enhancements</a:t>
            </a:r>
          </a:p>
          <a:p>
            <a:pPr>
              <a:buFont typeface="Wingdings" panose="05000000000000000000" pitchFamily="2" charset="2"/>
              <a:buChar char="ü"/>
            </a:pPr>
            <a:r>
              <a:rPr lang="en-US" sz="2800" dirty="0" smtClean="0"/>
              <a:t>New Technology Initiatives</a:t>
            </a:r>
          </a:p>
          <a:p>
            <a:pPr lvl="1">
              <a:buFont typeface="Wingdings" panose="05000000000000000000" pitchFamily="2" charset="2"/>
              <a:buChar char="ü"/>
            </a:pPr>
            <a:r>
              <a:rPr lang="en-US" sz="2000" dirty="0" smtClean="0"/>
              <a:t>Passenger information</a:t>
            </a:r>
          </a:p>
          <a:p>
            <a:pPr lvl="1">
              <a:buFont typeface="Wingdings" panose="05000000000000000000" pitchFamily="2" charset="2"/>
              <a:buChar char="ü"/>
            </a:pPr>
            <a:r>
              <a:rPr lang="en-US" sz="2000" dirty="0" smtClean="0"/>
              <a:t>Bus APCs and validators</a:t>
            </a:r>
          </a:p>
          <a:p>
            <a:pPr lvl="1">
              <a:buFont typeface="Wingdings" panose="05000000000000000000" pitchFamily="2" charset="2"/>
              <a:buChar char="ü"/>
            </a:pPr>
            <a:r>
              <a:rPr lang="en-US" sz="2000" dirty="0" smtClean="0"/>
              <a:t>FrontRunner PA system</a:t>
            </a:r>
          </a:p>
          <a:p>
            <a:pPr lvl="1">
              <a:buFont typeface="Wingdings" panose="05000000000000000000" pitchFamily="2" charset="2"/>
              <a:buChar char="ü"/>
            </a:pPr>
            <a:r>
              <a:rPr lang="en-US" sz="2000" dirty="0" smtClean="0"/>
              <a:t>Mobile Ticketing</a:t>
            </a:r>
          </a:p>
          <a:p>
            <a:pPr lvl="1">
              <a:buFont typeface="Wingdings" panose="05000000000000000000" pitchFamily="2" charset="2"/>
              <a:buChar char="ü"/>
            </a:pPr>
            <a:r>
              <a:rPr lang="en-US" sz="2000" dirty="0" smtClean="0"/>
              <a:t>Data </a:t>
            </a:r>
            <a:r>
              <a:rPr lang="en-US" sz="2000" dirty="0"/>
              <a:t>Warehouse </a:t>
            </a:r>
            <a:r>
              <a:rPr lang="en-US" sz="2000" dirty="0" smtClean="0"/>
              <a:t>System</a:t>
            </a:r>
          </a:p>
          <a:p>
            <a:pPr lvl="1">
              <a:buFont typeface="Wingdings" panose="05000000000000000000" pitchFamily="2" charset="2"/>
              <a:buChar char="ü"/>
            </a:pPr>
            <a:r>
              <a:rPr lang="en-US" sz="2000" dirty="0" smtClean="0"/>
              <a:t>Paratransit passenger callout</a:t>
            </a:r>
            <a:endParaRPr lang="en-US" sz="2000" dirty="0"/>
          </a:p>
          <a:p>
            <a:pPr lvl="1">
              <a:buFont typeface="Wingdings" panose="05000000000000000000" pitchFamily="2" charset="2"/>
              <a:buChar char="ü"/>
            </a:pPr>
            <a:endParaRPr lang="en-US" dirty="0" smtClean="0"/>
          </a:p>
        </p:txBody>
      </p:sp>
      <p:sp>
        <p:nvSpPr>
          <p:cNvPr id="4" name="Slide Number Placeholder 3"/>
          <p:cNvSpPr>
            <a:spLocks noGrp="1"/>
          </p:cNvSpPr>
          <p:nvPr>
            <p:ph type="sldNum" sz="quarter" idx="12"/>
          </p:nvPr>
        </p:nvSpPr>
        <p:spPr/>
        <p:txBody>
          <a:bodyPr/>
          <a:lstStyle/>
          <a:p>
            <a:fld id="{B6FF1D6F-3872-4138-A8BD-1A7757B917BF}" type="slidenum">
              <a:rPr lang="en-US" smtClean="0"/>
              <a:pPr/>
              <a:t>18</a:t>
            </a:fld>
            <a:endParaRPr lang="en-US" dirty="0"/>
          </a:p>
        </p:txBody>
      </p:sp>
    </p:spTree>
    <p:extLst>
      <p:ext uri="{BB962C8B-B14F-4D97-AF65-F5344CB8AC3E}">
        <p14:creationId xmlns:p14="http://schemas.microsoft.com/office/powerpoint/2010/main" val="3694341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Features of </a:t>
            </a:r>
            <a:br>
              <a:rPr lang="en-US" dirty="0" smtClean="0"/>
            </a:br>
            <a:r>
              <a:rPr lang="en-US" dirty="0" smtClean="0"/>
              <a:t>2016 Capital Budget</a:t>
            </a:r>
            <a:endParaRPr lang="en-US" dirty="0"/>
          </a:p>
        </p:txBody>
      </p:sp>
      <p:sp>
        <p:nvSpPr>
          <p:cNvPr id="3" name="Content Placeholder 2"/>
          <p:cNvSpPr>
            <a:spLocks noGrp="1"/>
          </p:cNvSpPr>
          <p:nvPr>
            <p:ph idx="1"/>
          </p:nvPr>
        </p:nvSpPr>
        <p:spPr>
          <a:xfrm>
            <a:off x="566738" y="1676400"/>
            <a:ext cx="8001000" cy="4267200"/>
          </a:xfrm>
        </p:spPr>
        <p:txBody>
          <a:bodyPr/>
          <a:lstStyle/>
          <a:p>
            <a:pPr>
              <a:buFont typeface="Wingdings" panose="05000000000000000000" pitchFamily="2" charset="2"/>
              <a:buChar char="ü"/>
            </a:pPr>
            <a:r>
              <a:rPr lang="en-US" dirty="0"/>
              <a:t>Provo-Orem </a:t>
            </a:r>
            <a:r>
              <a:rPr lang="en-US" dirty="0" smtClean="0"/>
              <a:t>BRT</a:t>
            </a:r>
          </a:p>
          <a:p>
            <a:pPr>
              <a:buFont typeface="Wingdings" panose="05000000000000000000" pitchFamily="2" charset="2"/>
              <a:buChar char="ü"/>
            </a:pPr>
            <a:r>
              <a:rPr lang="en-US" dirty="0" smtClean="0"/>
              <a:t>Maintain a State of Good Repair</a:t>
            </a:r>
          </a:p>
          <a:p>
            <a:pPr lvl="1">
              <a:buFont typeface="Wingdings" panose="05000000000000000000" pitchFamily="2" charset="2"/>
              <a:buChar char="ü"/>
            </a:pPr>
            <a:r>
              <a:rPr lang="en-US" dirty="0" smtClean="0"/>
              <a:t>Revenue vehicle replacements</a:t>
            </a:r>
          </a:p>
          <a:p>
            <a:pPr lvl="1">
              <a:buFont typeface="Wingdings" panose="05000000000000000000" pitchFamily="2" charset="2"/>
              <a:buChar char="ü"/>
            </a:pPr>
            <a:r>
              <a:rPr lang="en-US" dirty="0" smtClean="0"/>
              <a:t>SD overhauls</a:t>
            </a:r>
          </a:p>
          <a:p>
            <a:pPr lvl="1">
              <a:buFont typeface="Wingdings" panose="05000000000000000000" pitchFamily="2" charset="2"/>
              <a:buChar char="ü"/>
            </a:pPr>
            <a:r>
              <a:rPr lang="en-US" dirty="0"/>
              <a:t>Positive train control</a:t>
            </a:r>
          </a:p>
          <a:p>
            <a:pPr lvl="1">
              <a:buFont typeface="Wingdings" panose="05000000000000000000" pitchFamily="2" charset="2"/>
              <a:buChar char="ü"/>
            </a:pPr>
            <a:r>
              <a:rPr lang="en-US" dirty="0" smtClean="0"/>
              <a:t>Facilities/equipment maintenance</a:t>
            </a:r>
          </a:p>
          <a:p>
            <a:pPr lvl="1">
              <a:buFont typeface="Wingdings" panose="05000000000000000000" pitchFamily="2" charset="2"/>
              <a:buChar char="ü"/>
            </a:pPr>
            <a:r>
              <a:rPr lang="en-US" dirty="0" smtClean="0"/>
              <a:t>Rail maintenance</a:t>
            </a:r>
          </a:p>
          <a:p>
            <a:pPr>
              <a:buFont typeface="Wingdings" panose="05000000000000000000" pitchFamily="2" charset="2"/>
              <a:buChar char="ü"/>
            </a:pPr>
            <a:endParaRPr lang="en-US" dirty="0" smtClean="0"/>
          </a:p>
          <a:p>
            <a:pPr lvl="1">
              <a:buFont typeface="Wingdings" panose="05000000000000000000" pitchFamily="2" charset="2"/>
              <a:buChar char="ü"/>
            </a:pPr>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B6FF1D6F-3872-4138-A8BD-1A7757B917BF}" type="slidenum">
              <a:rPr lang="en-US" smtClean="0"/>
              <a:pPr/>
              <a:t>19</a:t>
            </a:fld>
            <a:endParaRPr lang="en-US" dirty="0"/>
          </a:p>
        </p:txBody>
      </p:sp>
    </p:spTree>
    <p:extLst>
      <p:ext uri="{BB962C8B-B14F-4D97-AF65-F5344CB8AC3E}">
        <p14:creationId xmlns:p14="http://schemas.microsoft.com/office/powerpoint/2010/main" val="4291000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algn="ctr"/>
            <a:r>
              <a:rPr lang="en-US" sz="4400" dirty="0" smtClean="0"/>
              <a:t>Agenda</a:t>
            </a:r>
            <a:endParaRPr lang="en-US" sz="4400" dirty="0"/>
          </a:p>
        </p:txBody>
      </p:sp>
      <p:sp>
        <p:nvSpPr>
          <p:cNvPr id="2051" name="Rectangle 3"/>
          <p:cNvSpPr>
            <a:spLocks noGrp="1" noChangeArrowheads="1"/>
          </p:cNvSpPr>
          <p:nvPr>
            <p:ph idx="1"/>
          </p:nvPr>
        </p:nvSpPr>
        <p:spPr>
          <a:xfrm>
            <a:off x="566738" y="2362200"/>
            <a:ext cx="8001000" cy="3657600"/>
          </a:xfrm>
        </p:spPr>
        <p:txBody>
          <a:bodyPr/>
          <a:lstStyle/>
          <a:p>
            <a:pPr marL="285750" indent="-285750">
              <a:lnSpc>
                <a:spcPct val="80000"/>
              </a:lnSpc>
              <a:spcAft>
                <a:spcPts val="1200"/>
              </a:spcAft>
              <a:buFont typeface="Arial" pitchFamily="34" charset="0"/>
              <a:buChar char="•"/>
            </a:pPr>
            <a:r>
              <a:rPr lang="en-US" dirty="0" smtClean="0"/>
              <a:t>2016 Tentative Budget </a:t>
            </a:r>
          </a:p>
          <a:p>
            <a:pPr marL="1193800" lvl="1" indent="-285750">
              <a:lnSpc>
                <a:spcPct val="80000"/>
              </a:lnSpc>
              <a:spcAft>
                <a:spcPts val="1200"/>
              </a:spcAft>
              <a:buFont typeface="Arial" pitchFamily="34" charset="0"/>
              <a:buChar char="•"/>
            </a:pPr>
            <a:r>
              <a:rPr lang="en-US" sz="2000" dirty="0" smtClean="0"/>
              <a:t>Key assumptions</a:t>
            </a:r>
          </a:p>
          <a:p>
            <a:pPr marL="1193800" lvl="1" indent="-285750">
              <a:lnSpc>
                <a:spcPct val="80000"/>
              </a:lnSpc>
              <a:spcAft>
                <a:spcPts val="1200"/>
              </a:spcAft>
              <a:buFont typeface="Arial" pitchFamily="34" charset="0"/>
              <a:buChar char="•"/>
            </a:pPr>
            <a:r>
              <a:rPr lang="en-US" sz="2000" dirty="0" smtClean="0"/>
              <a:t>Key features of 2016 Operating Budget</a:t>
            </a:r>
          </a:p>
          <a:p>
            <a:pPr marL="1193800" lvl="1" indent="-285750">
              <a:lnSpc>
                <a:spcPct val="80000"/>
              </a:lnSpc>
              <a:spcAft>
                <a:spcPts val="1200"/>
              </a:spcAft>
              <a:buFont typeface="Arial" pitchFamily="34" charset="0"/>
              <a:buChar char="•"/>
            </a:pPr>
            <a:r>
              <a:rPr lang="en-US" sz="2000" dirty="0" smtClean="0"/>
              <a:t>Key features of 2016 Capital Budget</a:t>
            </a:r>
          </a:p>
          <a:p>
            <a:pPr marL="285750" indent="-285750">
              <a:lnSpc>
                <a:spcPct val="80000"/>
              </a:lnSpc>
              <a:spcAft>
                <a:spcPts val="1200"/>
              </a:spcAft>
              <a:buFont typeface="Arial" pitchFamily="34" charset="0"/>
              <a:buChar char="•"/>
            </a:pPr>
            <a:r>
              <a:rPr lang="en-US" dirty="0" smtClean="0"/>
              <a:t>Long-term Financial Projections</a:t>
            </a:r>
          </a:p>
          <a:p>
            <a:pPr marL="285750" indent="-285750">
              <a:lnSpc>
                <a:spcPct val="80000"/>
              </a:lnSpc>
              <a:spcAft>
                <a:spcPts val="1200"/>
              </a:spcAft>
              <a:buFont typeface="Arial" pitchFamily="34" charset="0"/>
              <a:buChar char="•"/>
            </a:pPr>
            <a:r>
              <a:rPr lang="en-US" dirty="0" smtClean="0"/>
              <a:t>Budget Policy (2.3.3) Checklist</a:t>
            </a:r>
          </a:p>
          <a:p>
            <a:pPr marL="285750" indent="-285750">
              <a:lnSpc>
                <a:spcPct val="80000"/>
              </a:lnSpc>
              <a:spcAft>
                <a:spcPts val="1200"/>
              </a:spcAft>
              <a:buFont typeface="Arial" pitchFamily="34" charset="0"/>
              <a:buChar char="•"/>
            </a:pPr>
            <a:r>
              <a:rPr lang="en-US" dirty="0" smtClean="0"/>
              <a:t>Next Steps </a:t>
            </a:r>
            <a:endParaRPr lang="en-US" dirty="0"/>
          </a:p>
        </p:txBody>
      </p:sp>
      <p:sp>
        <p:nvSpPr>
          <p:cNvPr id="2" name="Slide Number Placeholder 1"/>
          <p:cNvSpPr>
            <a:spLocks noGrp="1"/>
          </p:cNvSpPr>
          <p:nvPr>
            <p:ph type="sldNum" sz="quarter" idx="12"/>
          </p:nvPr>
        </p:nvSpPr>
        <p:spPr/>
        <p:txBody>
          <a:bodyPr/>
          <a:lstStyle/>
          <a:p>
            <a:fld id="{36844227-EE2F-44A3-AE18-8537A69F1744}" type="slidenum">
              <a:rPr lang="en-US" smtClean="0"/>
              <a:pPr/>
              <a:t>2</a:t>
            </a:fld>
            <a:endParaRPr lang="en-US"/>
          </a:p>
        </p:txBody>
      </p:sp>
    </p:spTree>
    <p:extLst>
      <p:ext uri="{BB962C8B-B14F-4D97-AF65-F5344CB8AC3E}">
        <p14:creationId xmlns:p14="http://schemas.microsoft.com/office/powerpoint/2010/main" val="2169882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Features of </a:t>
            </a:r>
            <a:br>
              <a:rPr lang="en-US" dirty="0" smtClean="0"/>
            </a:br>
            <a:r>
              <a:rPr lang="en-US" dirty="0" smtClean="0"/>
              <a:t>2016 Capital Budget</a:t>
            </a:r>
            <a:endParaRPr lang="en-US" dirty="0"/>
          </a:p>
        </p:txBody>
      </p:sp>
      <p:sp>
        <p:nvSpPr>
          <p:cNvPr id="3" name="Content Placeholder 2"/>
          <p:cNvSpPr>
            <a:spLocks noGrp="1"/>
          </p:cNvSpPr>
          <p:nvPr>
            <p:ph sz="half" idx="1"/>
          </p:nvPr>
        </p:nvSpPr>
        <p:spPr>
          <a:xfrm>
            <a:off x="457200" y="2743200"/>
            <a:ext cx="4203700" cy="3657600"/>
          </a:xfrm>
        </p:spPr>
        <p:txBody>
          <a:bodyPr/>
          <a:lstStyle/>
          <a:p>
            <a:pPr>
              <a:buFont typeface="Wingdings" panose="05000000000000000000" pitchFamily="2" charset="2"/>
              <a:buChar char="ü"/>
            </a:pPr>
            <a:r>
              <a:rPr lang="en-US" sz="2400" dirty="0"/>
              <a:t>Core Bus </a:t>
            </a:r>
            <a:r>
              <a:rPr lang="en-US" sz="2400" dirty="0" smtClean="0"/>
              <a:t>Route</a:t>
            </a:r>
          </a:p>
          <a:p>
            <a:pPr>
              <a:buFont typeface="Wingdings" panose="05000000000000000000" pitchFamily="2" charset="2"/>
              <a:buChar char="ü"/>
            </a:pPr>
            <a:r>
              <a:rPr lang="en-US" sz="2400" dirty="0"/>
              <a:t>Implementation of Several First/Last Mile </a:t>
            </a:r>
            <a:r>
              <a:rPr lang="en-US" sz="2400" dirty="0" smtClean="0"/>
              <a:t>Projects</a:t>
            </a:r>
          </a:p>
          <a:p>
            <a:pPr>
              <a:buFont typeface="Wingdings" panose="05000000000000000000" pitchFamily="2" charset="2"/>
              <a:buChar char="ü"/>
            </a:pPr>
            <a:r>
              <a:rPr lang="en-US" sz="2400" dirty="0" smtClean="0"/>
              <a:t>System Re-design:</a:t>
            </a:r>
          </a:p>
          <a:p>
            <a:pPr marL="0" indent="0">
              <a:buNone/>
            </a:pPr>
            <a:r>
              <a:rPr lang="en-US" sz="2400" dirty="0"/>
              <a:t> </a:t>
            </a:r>
            <a:r>
              <a:rPr lang="en-US" sz="2400" dirty="0" smtClean="0"/>
              <a:t>    Rollout </a:t>
            </a:r>
            <a:r>
              <a:rPr lang="en-US" sz="2400" dirty="0"/>
              <a:t>and  </a:t>
            </a:r>
            <a:r>
              <a:rPr lang="en-US" sz="2400" dirty="0" smtClean="0"/>
              <a:t>        </a:t>
            </a:r>
          </a:p>
          <a:p>
            <a:pPr marL="0" indent="0">
              <a:buNone/>
            </a:pPr>
            <a:r>
              <a:rPr lang="en-US" sz="2400" dirty="0" smtClean="0"/>
              <a:t>     Implementation</a:t>
            </a:r>
          </a:p>
          <a:p>
            <a:pPr lvl="1">
              <a:buFont typeface="Wingdings" panose="05000000000000000000" pitchFamily="2" charset="2"/>
              <a:buChar char="ü"/>
            </a:pPr>
            <a:endParaRPr lang="en-US" dirty="0" smtClean="0"/>
          </a:p>
          <a:p>
            <a:endParaRPr lang="en-US" dirty="0" smtClean="0"/>
          </a:p>
          <a:p>
            <a:endParaRPr lang="en-US" dirty="0" smtClean="0"/>
          </a:p>
          <a:p>
            <a:endParaRPr lang="en-US" dirty="0" smtClean="0"/>
          </a:p>
        </p:txBody>
      </p:sp>
      <p:sp>
        <p:nvSpPr>
          <p:cNvPr id="5" name="Content Placeholder 4"/>
          <p:cNvSpPr>
            <a:spLocks noGrp="1"/>
          </p:cNvSpPr>
          <p:nvPr>
            <p:ph sz="half" idx="2"/>
          </p:nvPr>
        </p:nvSpPr>
        <p:spPr>
          <a:xfrm>
            <a:off x="4660900" y="2743200"/>
            <a:ext cx="3924300" cy="3581400"/>
          </a:xfrm>
        </p:spPr>
        <p:txBody>
          <a:bodyPr/>
          <a:lstStyle/>
          <a:p>
            <a:pPr>
              <a:buFont typeface="Wingdings" panose="05000000000000000000" pitchFamily="2" charset="2"/>
              <a:buChar char="ü"/>
            </a:pPr>
            <a:r>
              <a:rPr lang="en-US" sz="2400" dirty="0" smtClean="0"/>
              <a:t>Mt. Accord</a:t>
            </a:r>
          </a:p>
          <a:p>
            <a:pPr>
              <a:buFont typeface="Wingdings" panose="05000000000000000000" pitchFamily="2" charset="2"/>
              <a:buChar char="ü"/>
            </a:pPr>
            <a:r>
              <a:rPr lang="en-US" sz="2400" dirty="0"/>
              <a:t>Wasatch Front Central Corridor Study (FrontRunner/I-15)</a:t>
            </a:r>
          </a:p>
          <a:p>
            <a:pPr>
              <a:buFont typeface="Wingdings" panose="05000000000000000000" pitchFamily="2" charset="2"/>
              <a:buChar char="ü"/>
            </a:pPr>
            <a:r>
              <a:rPr lang="en-US" sz="2400" dirty="0"/>
              <a:t>Redwood Road Study</a:t>
            </a:r>
            <a:endParaRPr lang="en-US" sz="2400" dirty="0" smtClean="0"/>
          </a:p>
        </p:txBody>
      </p:sp>
      <p:sp>
        <p:nvSpPr>
          <p:cNvPr id="4" name="Slide Number Placeholder 3"/>
          <p:cNvSpPr>
            <a:spLocks noGrp="1"/>
          </p:cNvSpPr>
          <p:nvPr>
            <p:ph type="sldNum" sz="quarter" idx="12"/>
          </p:nvPr>
        </p:nvSpPr>
        <p:spPr/>
        <p:txBody>
          <a:bodyPr/>
          <a:lstStyle/>
          <a:p>
            <a:fld id="{B6FF1D6F-3872-4138-A8BD-1A7757B917BF}" type="slidenum">
              <a:rPr lang="en-US" smtClean="0"/>
              <a:pPr/>
              <a:t>20</a:t>
            </a:fld>
            <a:endParaRPr lang="en-US" dirty="0"/>
          </a:p>
        </p:txBody>
      </p:sp>
      <p:sp>
        <p:nvSpPr>
          <p:cNvPr id="6" name="TextBox 5"/>
          <p:cNvSpPr txBox="1"/>
          <p:nvPr/>
        </p:nvSpPr>
        <p:spPr>
          <a:xfrm>
            <a:off x="457200" y="1868269"/>
            <a:ext cx="8382000" cy="584775"/>
          </a:xfrm>
          <a:prstGeom prst="rect">
            <a:avLst/>
          </a:prstGeom>
          <a:noFill/>
        </p:spPr>
        <p:txBody>
          <a:bodyPr wrap="square" rtlCol="0">
            <a:spAutoFit/>
          </a:bodyPr>
          <a:lstStyle/>
          <a:p>
            <a:pPr algn="ctr"/>
            <a:r>
              <a:rPr lang="en-US" sz="3200" dirty="0" smtClean="0">
                <a:sym typeface="Wingdings"/>
              </a:rPr>
              <a:t>Transit System Initiatives &amp; Studies</a:t>
            </a:r>
            <a:endParaRPr lang="en-US" sz="3200" dirty="0"/>
          </a:p>
        </p:txBody>
      </p:sp>
    </p:spTree>
    <p:extLst>
      <p:ext uri="{BB962C8B-B14F-4D97-AF65-F5344CB8AC3E}">
        <p14:creationId xmlns:p14="http://schemas.microsoft.com/office/powerpoint/2010/main" val="9696757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2016 Capital Expense</a:t>
            </a:r>
            <a:endParaRPr lang="en-US"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45719898"/>
              </p:ext>
            </p:extLst>
          </p:nvPr>
        </p:nvGraphicFramePr>
        <p:xfrm>
          <a:off x="381000" y="1752600"/>
          <a:ext cx="8382000" cy="2738260"/>
        </p:xfrm>
        <a:graphic>
          <a:graphicData uri="http://schemas.openxmlformats.org/drawingml/2006/table">
            <a:tbl>
              <a:tblPr firstRow="1" bandRow="1">
                <a:tableStyleId>{5C22544A-7EE6-4342-B048-85BDC9FD1C3A}</a:tableStyleId>
              </a:tblPr>
              <a:tblGrid>
                <a:gridCol w="2743200"/>
                <a:gridCol w="1524000"/>
                <a:gridCol w="1447800"/>
                <a:gridCol w="1447800"/>
                <a:gridCol w="1219200"/>
              </a:tblGrid>
              <a:tr h="1143000">
                <a:tc>
                  <a:txBody>
                    <a:bodyPr/>
                    <a:lstStyle/>
                    <a:p>
                      <a:endParaRPr lang="en-US" dirty="0"/>
                    </a:p>
                  </a:txBody>
                  <a:tcPr/>
                </a:tc>
                <a:tc>
                  <a:txBody>
                    <a:bodyPr/>
                    <a:lstStyle/>
                    <a:p>
                      <a:pPr algn="ctr"/>
                      <a:r>
                        <a:rPr lang="en-US" baseline="0" dirty="0" smtClean="0"/>
                        <a:t>2015  Budget (millions)</a:t>
                      </a:r>
                      <a:endParaRPr lang="en-US" baseline="0" dirty="0"/>
                    </a:p>
                  </a:txBody>
                  <a:tcPr anchor="b"/>
                </a:tc>
                <a:tc>
                  <a:txBody>
                    <a:bodyPr/>
                    <a:lstStyle/>
                    <a:p>
                      <a:pPr algn="ctr"/>
                      <a:r>
                        <a:rPr lang="en-US" baseline="0" dirty="0" smtClean="0"/>
                        <a:t>2016 Tentative  Budget (millions)</a:t>
                      </a:r>
                      <a:endParaRPr lang="en-US" baseline="0" dirty="0"/>
                    </a:p>
                  </a:txBody>
                  <a:tcPr anchor="b"/>
                </a:tc>
                <a:tc>
                  <a:txBody>
                    <a:bodyPr/>
                    <a:lstStyle/>
                    <a:p>
                      <a:pPr algn="ctr"/>
                      <a:r>
                        <a:rPr lang="en-US" baseline="0" dirty="0" smtClean="0"/>
                        <a:t>Variance</a:t>
                      </a:r>
                    </a:p>
                    <a:p>
                      <a:pPr algn="ctr"/>
                      <a:r>
                        <a:rPr lang="en-US" baseline="0" dirty="0" smtClean="0"/>
                        <a:t>(millions)</a:t>
                      </a:r>
                      <a:endParaRPr lang="en-US" baseline="0" dirty="0"/>
                    </a:p>
                  </a:txBody>
                  <a:tcPr anchor="b"/>
                </a:tc>
                <a:tc>
                  <a:txBody>
                    <a:bodyPr/>
                    <a:lstStyle/>
                    <a:p>
                      <a:pPr algn="ctr"/>
                      <a:r>
                        <a:rPr lang="en-US" baseline="0" dirty="0" smtClean="0"/>
                        <a:t>% Change</a:t>
                      </a:r>
                      <a:endParaRPr lang="en-US" baseline="0" dirty="0"/>
                    </a:p>
                  </a:txBody>
                  <a:tcPr anchor="b"/>
                </a:tc>
              </a:tr>
              <a:tr h="387385">
                <a:tc>
                  <a:txBody>
                    <a:bodyPr/>
                    <a:lstStyle/>
                    <a:p>
                      <a:r>
                        <a:rPr lang="en-US" dirty="0" smtClean="0"/>
                        <a:t>State of Good Repair</a:t>
                      </a:r>
                      <a:endParaRPr lang="en-US" baseline="0" dirty="0" smtClean="0"/>
                    </a:p>
                  </a:txBody>
                  <a:tcPr/>
                </a:tc>
                <a:tc>
                  <a:txBody>
                    <a:bodyPr/>
                    <a:lstStyle/>
                    <a:p>
                      <a:pPr algn="r"/>
                      <a:r>
                        <a:rPr lang="en-US" dirty="0" smtClean="0">
                          <a:solidFill>
                            <a:schemeClr val="tx1"/>
                          </a:solidFill>
                        </a:rPr>
                        <a:t>$46.6</a:t>
                      </a:r>
                      <a:endParaRPr lang="en-US" dirty="0">
                        <a:solidFill>
                          <a:schemeClr val="tx1"/>
                        </a:solidFill>
                      </a:endParaRPr>
                    </a:p>
                  </a:txBody>
                  <a:tcPr/>
                </a:tc>
                <a:tc>
                  <a:txBody>
                    <a:bodyPr/>
                    <a:lstStyle/>
                    <a:p>
                      <a:pPr algn="r"/>
                      <a:r>
                        <a:rPr lang="en-US" dirty="0" smtClean="0">
                          <a:solidFill>
                            <a:schemeClr val="tx1"/>
                          </a:solidFill>
                        </a:rPr>
                        <a:t>$58.7</a:t>
                      </a:r>
                      <a:endParaRPr lang="en-US" dirty="0">
                        <a:solidFill>
                          <a:schemeClr val="tx1"/>
                        </a:solidFill>
                      </a:endParaRPr>
                    </a:p>
                  </a:txBody>
                  <a:tcPr/>
                </a:tc>
                <a:tc>
                  <a:txBody>
                    <a:bodyPr/>
                    <a:lstStyle/>
                    <a:p>
                      <a:pPr algn="r"/>
                      <a:r>
                        <a:rPr lang="en-US" dirty="0" smtClean="0">
                          <a:solidFill>
                            <a:schemeClr val="tx1"/>
                          </a:solidFill>
                        </a:rPr>
                        <a:t>$12.1</a:t>
                      </a:r>
                      <a:endParaRPr lang="en-US" dirty="0">
                        <a:solidFill>
                          <a:schemeClr val="tx1"/>
                        </a:solidFill>
                      </a:endParaRPr>
                    </a:p>
                  </a:txBody>
                  <a:tcPr/>
                </a:tc>
                <a:tc>
                  <a:txBody>
                    <a:bodyPr/>
                    <a:lstStyle/>
                    <a:p>
                      <a:pPr algn="r"/>
                      <a:r>
                        <a:rPr lang="en-US" dirty="0" smtClean="0">
                          <a:solidFill>
                            <a:schemeClr val="tx1"/>
                          </a:solidFill>
                        </a:rPr>
                        <a:t>26.0%</a:t>
                      </a:r>
                      <a:endParaRPr lang="en-US" dirty="0">
                        <a:solidFill>
                          <a:schemeClr val="tx1"/>
                        </a:solidFill>
                      </a:endParaRPr>
                    </a:p>
                  </a:txBody>
                  <a:tcPr/>
                </a:tc>
              </a:tr>
              <a:tr h="387385">
                <a:tc>
                  <a:txBody>
                    <a:bodyPr/>
                    <a:lstStyle/>
                    <a:p>
                      <a:r>
                        <a:rPr lang="en-US" dirty="0" smtClean="0"/>
                        <a:t>Provo-Orem</a:t>
                      </a:r>
                      <a:r>
                        <a:rPr lang="en-US" baseline="0" dirty="0" smtClean="0"/>
                        <a:t> BRT</a:t>
                      </a:r>
                      <a:endParaRPr lang="en-US" dirty="0"/>
                    </a:p>
                  </a:txBody>
                  <a:tcPr/>
                </a:tc>
                <a:tc>
                  <a:txBody>
                    <a:bodyPr/>
                    <a:lstStyle/>
                    <a:p>
                      <a:pPr algn="r"/>
                      <a:r>
                        <a:rPr lang="en-US" u="none" dirty="0" smtClean="0">
                          <a:solidFill>
                            <a:schemeClr val="tx1"/>
                          </a:solidFill>
                        </a:rPr>
                        <a:t>$68.0</a:t>
                      </a:r>
                      <a:endParaRPr lang="en-US" u="none" dirty="0">
                        <a:solidFill>
                          <a:schemeClr val="tx1"/>
                        </a:solidFill>
                      </a:endParaRPr>
                    </a:p>
                  </a:txBody>
                  <a:tcPr/>
                </a:tc>
                <a:tc>
                  <a:txBody>
                    <a:bodyPr/>
                    <a:lstStyle/>
                    <a:p>
                      <a:pPr algn="r"/>
                      <a:r>
                        <a:rPr lang="en-US" u="none" dirty="0" smtClean="0">
                          <a:solidFill>
                            <a:schemeClr val="tx1"/>
                          </a:solidFill>
                        </a:rPr>
                        <a:t>$106.0</a:t>
                      </a:r>
                      <a:endParaRPr lang="en-US" u="none" dirty="0">
                        <a:solidFill>
                          <a:schemeClr val="tx1"/>
                        </a:solidFill>
                      </a:endParaRPr>
                    </a:p>
                  </a:txBody>
                  <a:tcPr/>
                </a:tc>
                <a:tc>
                  <a:txBody>
                    <a:bodyPr/>
                    <a:lstStyle/>
                    <a:p>
                      <a:pPr algn="r"/>
                      <a:r>
                        <a:rPr lang="en-US" u="none" dirty="0" smtClean="0">
                          <a:solidFill>
                            <a:schemeClr val="tx1"/>
                          </a:solidFill>
                        </a:rPr>
                        <a:t>$38.0</a:t>
                      </a:r>
                      <a:endParaRPr lang="en-US" u="none" dirty="0">
                        <a:solidFill>
                          <a:schemeClr val="tx1"/>
                        </a:solidFill>
                      </a:endParaRPr>
                    </a:p>
                  </a:txBody>
                  <a:tcPr/>
                </a:tc>
                <a:tc>
                  <a:txBody>
                    <a:bodyPr/>
                    <a:lstStyle/>
                    <a:p>
                      <a:pPr algn="r"/>
                      <a:r>
                        <a:rPr lang="en-US" u="none" dirty="0" smtClean="0">
                          <a:solidFill>
                            <a:schemeClr val="tx1"/>
                          </a:solidFill>
                        </a:rPr>
                        <a:t>55.9%</a:t>
                      </a:r>
                      <a:endParaRPr lang="en-US" u="none" dirty="0">
                        <a:solidFill>
                          <a:schemeClr val="tx1"/>
                        </a:solidFill>
                      </a:endParaRPr>
                    </a:p>
                  </a:txBody>
                  <a:tcPr/>
                </a:tc>
              </a:tr>
              <a:tr h="387385">
                <a:tc>
                  <a:txBody>
                    <a:bodyPr/>
                    <a:lstStyle/>
                    <a:p>
                      <a:r>
                        <a:rPr lang="en-US" dirty="0" smtClean="0"/>
                        <a:t>Other</a:t>
                      </a:r>
                      <a:r>
                        <a:rPr lang="en-US" baseline="0" dirty="0" smtClean="0"/>
                        <a:t> Capital Projects</a:t>
                      </a:r>
                      <a:endParaRPr lang="en-US" dirty="0"/>
                    </a:p>
                  </a:txBody>
                  <a:tcPr/>
                </a:tc>
                <a:tc>
                  <a:txBody>
                    <a:bodyPr/>
                    <a:lstStyle/>
                    <a:p>
                      <a:pPr algn="r"/>
                      <a:r>
                        <a:rPr lang="en-US" u="sng" dirty="0" smtClean="0">
                          <a:solidFill>
                            <a:schemeClr val="tx1"/>
                          </a:solidFill>
                        </a:rPr>
                        <a:t>$19.2</a:t>
                      </a:r>
                      <a:endParaRPr lang="en-US" u="sng" dirty="0">
                        <a:solidFill>
                          <a:schemeClr val="tx1"/>
                        </a:solidFill>
                      </a:endParaRPr>
                    </a:p>
                  </a:txBody>
                  <a:tcPr/>
                </a:tc>
                <a:tc>
                  <a:txBody>
                    <a:bodyPr/>
                    <a:lstStyle/>
                    <a:p>
                      <a:pPr algn="r"/>
                      <a:r>
                        <a:rPr lang="en-US" u="sng" dirty="0" smtClean="0">
                          <a:solidFill>
                            <a:schemeClr val="tx1"/>
                          </a:solidFill>
                        </a:rPr>
                        <a:t>$11.1</a:t>
                      </a:r>
                      <a:endParaRPr lang="en-US" u="sng" dirty="0">
                        <a:solidFill>
                          <a:schemeClr val="tx1"/>
                        </a:solidFill>
                      </a:endParaRPr>
                    </a:p>
                  </a:txBody>
                  <a:tcPr/>
                </a:tc>
                <a:tc>
                  <a:txBody>
                    <a:bodyPr/>
                    <a:lstStyle/>
                    <a:p>
                      <a:pPr algn="r"/>
                      <a:r>
                        <a:rPr lang="en-US" u="sng" dirty="0" smtClean="0">
                          <a:solidFill>
                            <a:schemeClr val="tx1"/>
                          </a:solidFill>
                        </a:rPr>
                        <a:t>($8.1)</a:t>
                      </a:r>
                    </a:p>
                  </a:txBody>
                  <a:tcPr/>
                </a:tc>
                <a:tc>
                  <a:txBody>
                    <a:bodyPr/>
                    <a:lstStyle/>
                    <a:p>
                      <a:pPr algn="r"/>
                      <a:r>
                        <a:rPr lang="en-US" u="none" dirty="0" smtClean="0">
                          <a:solidFill>
                            <a:schemeClr val="tx1"/>
                          </a:solidFill>
                        </a:rPr>
                        <a:t>(42.2%)</a:t>
                      </a:r>
                    </a:p>
                  </a:txBody>
                  <a:tcPr/>
                </a:tc>
              </a:tr>
              <a:tr h="387385">
                <a:tc>
                  <a:txBody>
                    <a:bodyPr/>
                    <a:lstStyle/>
                    <a:p>
                      <a:r>
                        <a:rPr lang="en-US" dirty="0" smtClean="0"/>
                        <a:t>Totals</a:t>
                      </a:r>
                      <a:endParaRPr lang="en-US" dirty="0"/>
                    </a:p>
                  </a:txBody>
                  <a:tcPr/>
                </a:tc>
                <a:tc>
                  <a:txBody>
                    <a:bodyPr/>
                    <a:lstStyle/>
                    <a:p>
                      <a:pPr algn="r"/>
                      <a:r>
                        <a:rPr lang="en-US" u="dbl" baseline="0" dirty="0" smtClean="0">
                          <a:solidFill>
                            <a:schemeClr val="tx1"/>
                          </a:solidFill>
                        </a:rPr>
                        <a:t>$133.8</a:t>
                      </a:r>
                      <a:endParaRPr lang="en-US" u="dbl" baseline="0" dirty="0">
                        <a:solidFill>
                          <a:schemeClr val="tx1"/>
                        </a:solidFill>
                      </a:endParaRPr>
                    </a:p>
                  </a:txBody>
                  <a:tcPr/>
                </a:tc>
                <a:tc>
                  <a:txBody>
                    <a:bodyPr/>
                    <a:lstStyle/>
                    <a:p>
                      <a:pPr algn="r"/>
                      <a:r>
                        <a:rPr lang="en-US" u="dbl" baseline="0" dirty="0" smtClean="0">
                          <a:solidFill>
                            <a:schemeClr val="tx1"/>
                          </a:solidFill>
                        </a:rPr>
                        <a:t>$175.8</a:t>
                      </a:r>
                      <a:endParaRPr lang="en-US" u="dbl" baseline="0" dirty="0">
                        <a:solidFill>
                          <a:schemeClr val="tx1"/>
                        </a:solidFill>
                      </a:endParaRPr>
                    </a:p>
                  </a:txBody>
                  <a:tcPr/>
                </a:tc>
                <a:tc>
                  <a:txBody>
                    <a:bodyPr/>
                    <a:lstStyle/>
                    <a:p>
                      <a:pPr algn="r"/>
                      <a:r>
                        <a:rPr lang="en-US" u="dbl" baseline="0" dirty="0" smtClean="0">
                          <a:solidFill>
                            <a:schemeClr val="tx1"/>
                          </a:solidFill>
                        </a:rPr>
                        <a:t>$42.0</a:t>
                      </a:r>
                      <a:endParaRPr lang="en-US" u="dbl" baseline="0" dirty="0">
                        <a:solidFill>
                          <a:schemeClr val="tx1"/>
                        </a:solidFill>
                      </a:endParaRPr>
                    </a:p>
                  </a:txBody>
                  <a:tcPr/>
                </a:tc>
                <a:tc>
                  <a:txBody>
                    <a:bodyPr/>
                    <a:lstStyle/>
                    <a:p>
                      <a:pPr algn="r"/>
                      <a:r>
                        <a:rPr lang="en-US" u="none" baseline="0" dirty="0" smtClean="0">
                          <a:solidFill>
                            <a:schemeClr val="tx1"/>
                          </a:solidFill>
                        </a:rPr>
                        <a:t>31.4%</a:t>
                      </a:r>
                      <a:endParaRPr lang="en-US" u="none" baseline="0" dirty="0">
                        <a:solidFill>
                          <a:schemeClr val="tx1"/>
                        </a:solidFill>
                      </a:endParaRPr>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21</a:t>
            </a:fld>
            <a:endParaRPr lang="en-US" dirty="0"/>
          </a:p>
        </p:txBody>
      </p:sp>
    </p:spTree>
    <p:extLst>
      <p:ext uri="{BB962C8B-B14F-4D97-AF65-F5344CB8AC3E}">
        <p14:creationId xmlns:p14="http://schemas.microsoft.com/office/powerpoint/2010/main" val="18173561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2016 Capital Revenues</a:t>
            </a:r>
            <a:endParaRPr lang="en-US"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01150225"/>
              </p:ext>
            </p:extLst>
          </p:nvPr>
        </p:nvGraphicFramePr>
        <p:xfrm>
          <a:off x="685800" y="1752600"/>
          <a:ext cx="8229600" cy="4065165"/>
        </p:xfrm>
        <a:graphic>
          <a:graphicData uri="http://schemas.openxmlformats.org/drawingml/2006/table">
            <a:tbl>
              <a:tblPr firstRow="1" bandRow="1">
                <a:tableStyleId>{5C22544A-7EE6-4342-B048-85BDC9FD1C3A}</a:tableStyleId>
              </a:tblPr>
              <a:tblGrid>
                <a:gridCol w="2407194"/>
                <a:gridCol w="1475377"/>
                <a:gridCol w="1475377"/>
                <a:gridCol w="1475377"/>
                <a:gridCol w="1396275"/>
              </a:tblGrid>
              <a:tr h="1162911">
                <a:tc>
                  <a:txBody>
                    <a:bodyPr/>
                    <a:lstStyle/>
                    <a:p>
                      <a:endParaRPr lang="en-US" dirty="0"/>
                    </a:p>
                  </a:txBody>
                  <a:tcPr/>
                </a:tc>
                <a:tc>
                  <a:txBody>
                    <a:bodyPr/>
                    <a:lstStyle/>
                    <a:p>
                      <a:pPr algn="ctr"/>
                      <a:endParaRPr lang="en-US" dirty="0" smtClean="0"/>
                    </a:p>
                    <a:p>
                      <a:pPr algn="ctr"/>
                      <a:r>
                        <a:rPr lang="en-US" dirty="0" smtClean="0"/>
                        <a:t>2015  Budget</a:t>
                      </a:r>
                    </a:p>
                    <a:p>
                      <a:pPr algn="ctr"/>
                      <a:r>
                        <a:rPr lang="en-US" dirty="0" smtClean="0"/>
                        <a:t>(millions)</a:t>
                      </a:r>
                      <a:endParaRPr lang="en-US" dirty="0"/>
                    </a:p>
                  </a:txBody>
                  <a:tcPr/>
                </a:tc>
                <a:tc>
                  <a:txBody>
                    <a:bodyPr/>
                    <a:lstStyle/>
                    <a:p>
                      <a:pPr algn="ctr"/>
                      <a:r>
                        <a:rPr lang="en-US" dirty="0" smtClean="0"/>
                        <a:t>2016 Tentative Budget</a:t>
                      </a:r>
                    </a:p>
                    <a:p>
                      <a:pPr algn="ctr"/>
                      <a:r>
                        <a:rPr lang="en-US" dirty="0" smtClean="0"/>
                        <a:t>(millions)</a:t>
                      </a:r>
                      <a:endParaRPr lang="en-US" dirty="0"/>
                    </a:p>
                  </a:txBody>
                  <a:tcPr/>
                </a:tc>
                <a:tc>
                  <a:txBody>
                    <a:bodyPr/>
                    <a:lstStyle/>
                    <a:p>
                      <a:pPr algn="ctr"/>
                      <a:r>
                        <a:rPr lang="en-US" dirty="0" smtClean="0"/>
                        <a:t>Variance</a:t>
                      </a:r>
                    </a:p>
                    <a:p>
                      <a:pPr algn="ctr"/>
                      <a:r>
                        <a:rPr lang="en-US" dirty="0" smtClean="0"/>
                        <a:t>(millions)</a:t>
                      </a:r>
                      <a:endParaRPr lang="en-US" dirty="0"/>
                    </a:p>
                  </a:txBody>
                  <a:tcPr anchor="b"/>
                </a:tc>
                <a:tc>
                  <a:txBody>
                    <a:bodyPr/>
                    <a:lstStyle/>
                    <a:p>
                      <a:pPr algn="ctr"/>
                      <a:r>
                        <a:rPr lang="en-US" dirty="0" smtClean="0"/>
                        <a:t>% Change</a:t>
                      </a:r>
                      <a:endParaRPr lang="en-US" dirty="0"/>
                    </a:p>
                  </a:txBody>
                  <a:tcPr anchor="b"/>
                </a:tc>
              </a:tr>
              <a:tr h="402546">
                <a:tc>
                  <a:txBody>
                    <a:bodyPr/>
                    <a:lstStyle/>
                    <a:p>
                      <a:r>
                        <a:rPr lang="en-US" baseline="0" dirty="0" smtClean="0"/>
                        <a:t>Grants</a:t>
                      </a:r>
                      <a:endParaRPr lang="en-US" dirty="0"/>
                    </a:p>
                  </a:txBody>
                  <a:tcPr/>
                </a:tc>
                <a:tc>
                  <a:txBody>
                    <a:bodyPr/>
                    <a:lstStyle/>
                    <a:p>
                      <a:pPr algn="r"/>
                      <a:r>
                        <a:rPr lang="en-US" dirty="0" smtClean="0">
                          <a:solidFill>
                            <a:schemeClr val="tx1"/>
                          </a:solidFill>
                        </a:rPr>
                        <a:t>$54.7</a:t>
                      </a:r>
                      <a:endParaRPr lang="en-US" dirty="0">
                        <a:solidFill>
                          <a:schemeClr val="tx1"/>
                        </a:solidFill>
                      </a:endParaRPr>
                    </a:p>
                  </a:txBody>
                  <a:tcPr/>
                </a:tc>
                <a:tc>
                  <a:txBody>
                    <a:bodyPr/>
                    <a:lstStyle/>
                    <a:p>
                      <a:pPr algn="r"/>
                      <a:r>
                        <a:rPr lang="en-US" dirty="0" smtClean="0">
                          <a:solidFill>
                            <a:schemeClr val="tx1"/>
                          </a:solidFill>
                        </a:rPr>
                        <a:t>$46.0</a:t>
                      </a:r>
                      <a:endParaRPr lang="en-US" dirty="0">
                        <a:solidFill>
                          <a:schemeClr val="tx1"/>
                        </a:solidFill>
                      </a:endParaRPr>
                    </a:p>
                  </a:txBody>
                  <a:tcPr/>
                </a:tc>
                <a:tc>
                  <a:txBody>
                    <a:bodyPr/>
                    <a:lstStyle/>
                    <a:p>
                      <a:pPr algn="r"/>
                      <a:r>
                        <a:rPr lang="en-US" dirty="0" smtClean="0">
                          <a:solidFill>
                            <a:schemeClr val="tx1"/>
                          </a:solidFill>
                        </a:rPr>
                        <a:t>($8.7)</a:t>
                      </a:r>
                      <a:endParaRPr lang="en-US" dirty="0">
                        <a:solidFill>
                          <a:schemeClr val="tx1"/>
                        </a:solidFill>
                      </a:endParaRPr>
                    </a:p>
                  </a:txBody>
                  <a:tcPr/>
                </a:tc>
                <a:tc>
                  <a:txBody>
                    <a:bodyPr/>
                    <a:lstStyle/>
                    <a:p>
                      <a:pPr algn="r"/>
                      <a:r>
                        <a:rPr lang="en-US" dirty="0" smtClean="0">
                          <a:solidFill>
                            <a:schemeClr val="tx1"/>
                          </a:solidFill>
                        </a:rPr>
                        <a:t>(15.9)%</a:t>
                      </a:r>
                      <a:endParaRPr lang="en-US" dirty="0">
                        <a:solidFill>
                          <a:schemeClr val="tx1"/>
                        </a:solidFill>
                      </a:endParaRPr>
                    </a:p>
                  </a:txBody>
                  <a:tcPr/>
                </a:tc>
              </a:tr>
              <a:tr h="626183">
                <a:tc>
                  <a:txBody>
                    <a:bodyPr/>
                    <a:lstStyle/>
                    <a:p>
                      <a:r>
                        <a:rPr lang="en-US" dirty="0" smtClean="0"/>
                        <a:t>Local &amp; Other Contributions</a:t>
                      </a:r>
                      <a:endParaRPr lang="en-US" dirty="0"/>
                    </a:p>
                  </a:txBody>
                  <a:tcPr/>
                </a:tc>
                <a:tc>
                  <a:txBody>
                    <a:bodyPr/>
                    <a:lstStyle/>
                    <a:p>
                      <a:pPr algn="r"/>
                      <a:r>
                        <a:rPr lang="en-US" dirty="0" smtClean="0">
                          <a:solidFill>
                            <a:schemeClr val="tx1"/>
                          </a:solidFill>
                        </a:rPr>
                        <a:t>$39.4</a:t>
                      </a:r>
                      <a:endParaRPr lang="en-US" dirty="0">
                        <a:solidFill>
                          <a:schemeClr val="tx1"/>
                        </a:solidFill>
                      </a:endParaRPr>
                    </a:p>
                  </a:txBody>
                  <a:tcPr/>
                </a:tc>
                <a:tc>
                  <a:txBody>
                    <a:bodyPr/>
                    <a:lstStyle/>
                    <a:p>
                      <a:pPr algn="r"/>
                      <a:r>
                        <a:rPr lang="en-US" dirty="0" smtClean="0">
                          <a:solidFill>
                            <a:schemeClr val="tx1"/>
                          </a:solidFill>
                        </a:rPr>
                        <a:t>$66.1</a:t>
                      </a:r>
                      <a:endParaRPr lang="en-US" dirty="0">
                        <a:solidFill>
                          <a:schemeClr val="tx1"/>
                        </a:solidFill>
                      </a:endParaRPr>
                    </a:p>
                  </a:txBody>
                  <a:tcPr/>
                </a:tc>
                <a:tc>
                  <a:txBody>
                    <a:bodyPr/>
                    <a:lstStyle/>
                    <a:p>
                      <a:pPr algn="r"/>
                      <a:r>
                        <a:rPr lang="en-US" dirty="0" smtClean="0">
                          <a:solidFill>
                            <a:schemeClr val="tx1"/>
                          </a:solidFill>
                        </a:rPr>
                        <a:t>$26.7</a:t>
                      </a:r>
                      <a:endParaRPr lang="en-US" dirty="0">
                        <a:solidFill>
                          <a:schemeClr val="tx1"/>
                        </a:solidFill>
                      </a:endParaRPr>
                    </a:p>
                  </a:txBody>
                  <a:tcPr/>
                </a:tc>
                <a:tc>
                  <a:txBody>
                    <a:bodyPr/>
                    <a:lstStyle/>
                    <a:p>
                      <a:pPr algn="r"/>
                      <a:r>
                        <a:rPr lang="en-US" dirty="0" smtClean="0">
                          <a:solidFill>
                            <a:schemeClr val="tx1"/>
                          </a:solidFill>
                        </a:rPr>
                        <a:t>67.8%</a:t>
                      </a:r>
                      <a:endParaRPr lang="en-US" dirty="0">
                        <a:solidFill>
                          <a:schemeClr val="tx1"/>
                        </a:solidFill>
                      </a:endParaRPr>
                    </a:p>
                  </a:txBody>
                  <a:tcPr/>
                </a:tc>
              </a:tr>
              <a:tr h="470339">
                <a:tc>
                  <a:txBody>
                    <a:bodyPr/>
                    <a:lstStyle/>
                    <a:p>
                      <a:r>
                        <a:rPr lang="en-US" dirty="0" smtClean="0"/>
                        <a:t>Leasing</a:t>
                      </a:r>
                      <a:endParaRPr lang="en-US" dirty="0"/>
                    </a:p>
                  </a:txBody>
                  <a:tcPr/>
                </a:tc>
                <a:tc>
                  <a:txBody>
                    <a:bodyPr/>
                    <a:lstStyle/>
                    <a:p>
                      <a:pPr algn="r"/>
                      <a:r>
                        <a:rPr lang="en-US" dirty="0" smtClean="0">
                          <a:solidFill>
                            <a:schemeClr val="tx1"/>
                          </a:solidFill>
                        </a:rPr>
                        <a:t>0.0</a:t>
                      </a:r>
                      <a:endParaRPr lang="en-US" dirty="0">
                        <a:solidFill>
                          <a:schemeClr val="tx1"/>
                        </a:solidFill>
                      </a:endParaRPr>
                    </a:p>
                  </a:txBody>
                  <a:tcPr/>
                </a:tc>
                <a:tc>
                  <a:txBody>
                    <a:bodyPr/>
                    <a:lstStyle/>
                    <a:p>
                      <a:pPr algn="r"/>
                      <a:r>
                        <a:rPr lang="en-US" dirty="0" smtClean="0">
                          <a:solidFill>
                            <a:schemeClr val="tx1"/>
                          </a:solidFill>
                        </a:rPr>
                        <a:t>$11.3</a:t>
                      </a:r>
                      <a:endParaRPr lang="en-US" dirty="0">
                        <a:solidFill>
                          <a:schemeClr val="tx1"/>
                        </a:solidFill>
                      </a:endParaRPr>
                    </a:p>
                  </a:txBody>
                  <a:tcPr/>
                </a:tc>
                <a:tc>
                  <a:txBody>
                    <a:bodyPr/>
                    <a:lstStyle/>
                    <a:p>
                      <a:pPr algn="r"/>
                      <a:r>
                        <a:rPr lang="en-US" dirty="0" smtClean="0">
                          <a:solidFill>
                            <a:schemeClr val="tx1"/>
                          </a:solidFill>
                        </a:rPr>
                        <a:t>$11.3</a:t>
                      </a:r>
                      <a:endParaRPr lang="en-US" dirty="0">
                        <a:solidFill>
                          <a:schemeClr val="tx1"/>
                        </a:solidFill>
                      </a:endParaRPr>
                    </a:p>
                  </a:txBody>
                  <a:tcPr/>
                </a:tc>
                <a:tc>
                  <a:txBody>
                    <a:bodyPr/>
                    <a:lstStyle/>
                    <a:p>
                      <a:pPr algn="r"/>
                      <a:r>
                        <a:rPr lang="en-US" dirty="0" smtClean="0">
                          <a:solidFill>
                            <a:schemeClr val="tx1"/>
                          </a:solidFill>
                        </a:rPr>
                        <a:t>N/A</a:t>
                      </a:r>
                      <a:endParaRPr lang="en-US" dirty="0">
                        <a:solidFill>
                          <a:schemeClr val="tx1"/>
                        </a:solidFill>
                      </a:endParaRPr>
                    </a:p>
                  </a:txBody>
                  <a:tcPr/>
                </a:tc>
              </a:tr>
              <a:tr h="470339">
                <a:tc>
                  <a:txBody>
                    <a:bodyPr/>
                    <a:lstStyle/>
                    <a:p>
                      <a:r>
                        <a:rPr lang="en-US" dirty="0" smtClean="0"/>
                        <a:t>Sale</a:t>
                      </a:r>
                      <a:r>
                        <a:rPr lang="en-US" baseline="0" dirty="0" smtClean="0"/>
                        <a:t> of Assets</a:t>
                      </a:r>
                      <a:endParaRPr lang="en-US" dirty="0"/>
                    </a:p>
                  </a:txBody>
                  <a:tcPr/>
                </a:tc>
                <a:tc>
                  <a:txBody>
                    <a:bodyPr/>
                    <a:lstStyle/>
                    <a:p>
                      <a:pPr algn="r"/>
                      <a:r>
                        <a:rPr lang="en-US" dirty="0" smtClean="0">
                          <a:solidFill>
                            <a:schemeClr val="tx1"/>
                          </a:solidFill>
                        </a:rPr>
                        <a:t>$7.5</a:t>
                      </a:r>
                      <a:endParaRPr lang="en-US" dirty="0">
                        <a:solidFill>
                          <a:schemeClr val="tx1"/>
                        </a:solidFill>
                      </a:endParaRPr>
                    </a:p>
                  </a:txBody>
                  <a:tcPr/>
                </a:tc>
                <a:tc>
                  <a:txBody>
                    <a:bodyPr/>
                    <a:lstStyle/>
                    <a:p>
                      <a:pPr algn="r"/>
                      <a:r>
                        <a:rPr lang="en-US" dirty="0" smtClean="0">
                          <a:solidFill>
                            <a:schemeClr val="tx1"/>
                          </a:solidFill>
                        </a:rPr>
                        <a:t>$6.6</a:t>
                      </a:r>
                      <a:endParaRPr lang="en-US" dirty="0">
                        <a:solidFill>
                          <a:schemeClr val="tx1"/>
                        </a:solidFill>
                      </a:endParaRPr>
                    </a:p>
                  </a:txBody>
                  <a:tcPr/>
                </a:tc>
                <a:tc>
                  <a:txBody>
                    <a:bodyPr/>
                    <a:lstStyle/>
                    <a:p>
                      <a:pPr algn="r"/>
                      <a:r>
                        <a:rPr lang="en-US" dirty="0" smtClean="0">
                          <a:solidFill>
                            <a:schemeClr val="tx1"/>
                          </a:solidFill>
                        </a:rPr>
                        <a:t>($0.9)</a:t>
                      </a:r>
                      <a:endParaRPr lang="en-US" dirty="0">
                        <a:solidFill>
                          <a:schemeClr val="tx1"/>
                        </a:solidFill>
                      </a:endParaRPr>
                    </a:p>
                  </a:txBody>
                  <a:tcPr/>
                </a:tc>
                <a:tc>
                  <a:txBody>
                    <a:bodyPr/>
                    <a:lstStyle/>
                    <a:p>
                      <a:pPr algn="r"/>
                      <a:r>
                        <a:rPr lang="en-US" dirty="0" smtClean="0">
                          <a:solidFill>
                            <a:schemeClr val="tx1"/>
                          </a:solidFill>
                        </a:rPr>
                        <a:t>(12.0)%</a:t>
                      </a:r>
                      <a:endParaRPr lang="en-US" dirty="0">
                        <a:solidFill>
                          <a:schemeClr val="tx1"/>
                        </a:solidFill>
                      </a:endParaRPr>
                    </a:p>
                  </a:txBody>
                  <a:tcPr/>
                </a:tc>
              </a:tr>
              <a:tr h="422802">
                <a:tc>
                  <a:txBody>
                    <a:bodyPr/>
                    <a:lstStyle/>
                    <a:p>
                      <a:r>
                        <a:rPr lang="en-US" dirty="0" smtClean="0"/>
                        <a:t>UTA Funding</a:t>
                      </a:r>
                      <a:endParaRPr lang="en-US" dirty="0"/>
                    </a:p>
                  </a:txBody>
                  <a:tcPr/>
                </a:tc>
                <a:tc>
                  <a:txBody>
                    <a:bodyPr/>
                    <a:lstStyle/>
                    <a:p>
                      <a:pPr algn="r"/>
                      <a:r>
                        <a:rPr lang="en-US" u="sng" dirty="0" smtClean="0">
                          <a:solidFill>
                            <a:schemeClr val="tx1"/>
                          </a:solidFill>
                        </a:rPr>
                        <a:t>$32.2</a:t>
                      </a:r>
                      <a:endParaRPr lang="en-US" u="sng" dirty="0">
                        <a:solidFill>
                          <a:schemeClr val="tx1"/>
                        </a:solidFill>
                      </a:endParaRPr>
                    </a:p>
                  </a:txBody>
                  <a:tcPr/>
                </a:tc>
                <a:tc>
                  <a:txBody>
                    <a:bodyPr/>
                    <a:lstStyle/>
                    <a:p>
                      <a:pPr algn="r"/>
                      <a:r>
                        <a:rPr lang="en-US" u="sng" dirty="0" smtClean="0">
                          <a:solidFill>
                            <a:schemeClr val="tx1"/>
                          </a:solidFill>
                        </a:rPr>
                        <a:t>$45.8</a:t>
                      </a:r>
                      <a:endParaRPr lang="en-US" u="sng" dirty="0">
                        <a:solidFill>
                          <a:schemeClr val="tx1"/>
                        </a:solidFill>
                      </a:endParaRPr>
                    </a:p>
                  </a:txBody>
                  <a:tcPr/>
                </a:tc>
                <a:tc>
                  <a:txBody>
                    <a:bodyPr/>
                    <a:lstStyle/>
                    <a:p>
                      <a:pPr algn="r"/>
                      <a:r>
                        <a:rPr lang="en-US" u="sng" dirty="0" smtClean="0">
                          <a:solidFill>
                            <a:schemeClr val="tx1"/>
                          </a:solidFill>
                        </a:rPr>
                        <a:t>$13.6</a:t>
                      </a:r>
                      <a:endParaRPr lang="en-US" u="sng" dirty="0">
                        <a:solidFill>
                          <a:schemeClr val="tx1"/>
                        </a:solidFill>
                      </a:endParaRPr>
                    </a:p>
                  </a:txBody>
                  <a:tcPr/>
                </a:tc>
                <a:tc>
                  <a:txBody>
                    <a:bodyPr/>
                    <a:lstStyle/>
                    <a:p>
                      <a:pPr algn="r"/>
                      <a:r>
                        <a:rPr lang="en-US" u="none" dirty="0" smtClean="0">
                          <a:solidFill>
                            <a:schemeClr val="tx1"/>
                          </a:solidFill>
                        </a:rPr>
                        <a:t>42.2%</a:t>
                      </a:r>
                      <a:endParaRPr lang="en-US" u="none" dirty="0">
                        <a:solidFill>
                          <a:schemeClr val="tx1"/>
                        </a:solidFill>
                      </a:endParaRPr>
                    </a:p>
                  </a:txBody>
                  <a:tcPr/>
                </a:tc>
              </a:tr>
              <a:tr h="470339">
                <a:tc>
                  <a:txBody>
                    <a:bodyPr/>
                    <a:lstStyle/>
                    <a:p>
                      <a:r>
                        <a:rPr lang="en-US" dirty="0" smtClean="0"/>
                        <a:t>Totals</a:t>
                      </a:r>
                      <a:endParaRPr lang="en-US" dirty="0"/>
                    </a:p>
                  </a:txBody>
                  <a:tcPr/>
                </a:tc>
                <a:tc>
                  <a:txBody>
                    <a:bodyPr/>
                    <a:lstStyle/>
                    <a:p>
                      <a:pPr algn="r"/>
                      <a:r>
                        <a:rPr lang="en-US" u="dbl" baseline="0" dirty="0" smtClean="0">
                          <a:solidFill>
                            <a:schemeClr val="tx1"/>
                          </a:solidFill>
                        </a:rPr>
                        <a:t>$133.8</a:t>
                      </a:r>
                      <a:endParaRPr lang="en-US" u="dbl" baseline="0" dirty="0">
                        <a:solidFill>
                          <a:schemeClr val="tx1"/>
                        </a:solidFill>
                      </a:endParaRPr>
                    </a:p>
                  </a:txBody>
                  <a:tcPr/>
                </a:tc>
                <a:tc>
                  <a:txBody>
                    <a:bodyPr/>
                    <a:lstStyle/>
                    <a:p>
                      <a:pPr algn="r"/>
                      <a:r>
                        <a:rPr lang="en-US" u="dbl" baseline="0" dirty="0" smtClean="0">
                          <a:solidFill>
                            <a:schemeClr val="tx1"/>
                          </a:solidFill>
                        </a:rPr>
                        <a:t>$175.8</a:t>
                      </a:r>
                      <a:endParaRPr lang="en-US" u="dbl" baseline="0" dirty="0">
                        <a:solidFill>
                          <a:schemeClr val="tx1"/>
                        </a:solidFill>
                      </a:endParaRPr>
                    </a:p>
                  </a:txBody>
                  <a:tcPr/>
                </a:tc>
                <a:tc>
                  <a:txBody>
                    <a:bodyPr/>
                    <a:lstStyle/>
                    <a:p>
                      <a:pPr algn="r"/>
                      <a:r>
                        <a:rPr lang="en-US" u="dbl" baseline="0" dirty="0" smtClean="0">
                          <a:solidFill>
                            <a:schemeClr val="tx1"/>
                          </a:solidFill>
                        </a:rPr>
                        <a:t>$42.0</a:t>
                      </a:r>
                      <a:endParaRPr lang="en-US" u="dbl" baseline="0" dirty="0">
                        <a:solidFill>
                          <a:schemeClr val="tx1"/>
                        </a:solidFill>
                      </a:endParaRPr>
                    </a:p>
                  </a:txBody>
                  <a:tcPr/>
                </a:tc>
                <a:tc>
                  <a:txBody>
                    <a:bodyPr/>
                    <a:lstStyle/>
                    <a:p>
                      <a:pPr algn="r"/>
                      <a:r>
                        <a:rPr lang="en-US" u="dbl" baseline="0" dirty="0" smtClean="0">
                          <a:solidFill>
                            <a:schemeClr val="tx1"/>
                          </a:solidFill>
                        </a:rPr>
                        <a:t>31.4%</a:t>
                      </a:r>
                      <a:endParaRPr lang="en-US" u="dbl" baseline="0" dirty="0">
                        <a:solidFill>
                          <a:schemeClr val="tx1"/>
                        </a:solidFill>
                      </a:endParaRPr>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22</a:t>
            </a:fld>
            <a:endParaRPr lang="en-US" dirty="0"/>
          </a:p>
        </p:txBody>
      </p:sp>
      <p:sp>
        <p:nvSpPr>
          <p:cNvPr id="3" name="TextBox 2"/>
          <p:cNvSpPr txBox="1"/>
          <p:nvPr/>
        </p:nvSpPr>
        <p:spPr>
          <a:xfrm>
            <a:off x="685800" y="6400800"/>
            <a:ext cx="5867400" cy="276999"/>
          </a:xfrm>
          <a:prstGeom prst="rect">
            <a:avLst/>
          </a:prstGeom>
          <a:noFill/>
        </p:spPr>
        <p:txBody>
          <a:bodyPr wrap="square" rtlCol="0">
            <a:spAutoFit/>
          </a:bodyPr>
          <a:lstStyle/>
          <a:p>
            <a:endParaRPr lang="en-US" sz="1200" dirty="0"/>
          </a:p>
        </p:txBody>
      </p:sp>
    </p:spTree>
    <p:extLst>
      <p:ext uri="{BB962C8B-B14F-4D97-AF65-F5344CB8AC3E}">
        <p14:creationId xmlns:p14="http://schemas.microsoft.com/office/powerpoint/2010/main" val="3061061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Estimated Reserves at 12/31/16</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2400" dirty="0" smtClean="0"/>
              <a:t>Debt Service (per bonds)  	  $  42.8 million</a:t>
            </a:r>
          </a:p>
          <a:p>
            <a:pPr>
              <a:buFont typeface="Wingdings" panose="05000000000000000000" pitchFamily="2" charset="2"/>
              <a:buChar char="Ø"/>
            </a:pPr>
            <a:r>
              <a:rPr lang="en-US" sz="2400" dirty="0" smtClean="0"/>
              <a:t>Debt Stabilization 	  	  $  14.9 million</a:t>
            </a:r>
          </a:p>
          <a:p>
            <a:pPr>
              <a:buFont typeface="Wingdings" panose="05000000000000000000" pitchFamily="2" charset="2"/>
              <a:buChar char="Ø"/>
            </a:pPr>
            <a:r>
              <a:rPr lang="en-US" sz="2400" dirty="0" smtClean="0"/>
              <a:t>Service Sustainability (5%) $  12.4 million</a:t>
            </a:r>
          </a:p>
          <a:p>
            <a:pPr>
              <a:buFont typeface="Wingdings" panose="05000000000000000000" pitchFamily="2" charset="2"/>
              <a:buChar char="Ø"/>
            </a:pPr>
            <a:r>
              <a:rPr lang="en-US" sz="2400" dirty="0" smtClean="0"/>
              <a:t>Working Capital (9.33%)  	  $  23.1 million</a:t>
            </a:r>
          </a:p>
          <a:p>
            <a:pPr>
              <a:buFont typeface="Wingdings" panose="05000000000000000000" pitchFamily="2" charset="2"/>
              <a:buChar char="Ø"/>
            </a:pPr>
            <a:r>
              <a:rPr lang="en-US" sz="2400" dirty="0"/>
              <a:t>Risk 			 	  $    </a:t>
            </a:r>
            <a:r>
              <a:rPr lang="en-US" sz="2400" dirty="0" smtClean="0"/>
              <a:t>7.7 </a:t>
            </a:r>
            <a:r>
              <a:rPr lang="en-US" sz="2400" dirty="0"/>
              <a:t>million</a:t>
            </a:r>
          </a:p>
          <a:p>
            <a:pPr>
              <a:buFont typeface="Wingdings" panose="05000000000000000000" pitchFamily="2" charset="2"/>
              <a:buChar char="Ø"/>
            </a:pPr>
            <a:r>
              <a:rPr lang="en-US" sz="2400" dirty="0" smtClean="0"/>
              <a:t>Parts/Fuel			  </a:t>
            </a:r>
            <a:r>
              <a:rPr lang="en-US" sz="2400" u="sng" dirty="0" smtClean="0"/>
              <a:t>$    4.9 million</a:t>
            </a:r>
          </a:p>
          <a:p>
            <a:pPr>
              <a:buFont typeface="Wingdings" panose="05000000000000000000" pitchFamily="2" charset="2"/>
              <a:buChar char="Ø"/>
            </a:pPr>
            <a:r>
              <a:rPr lang="en-US" sz="2400" dirty="0" smtClean="0"/>
              <a:t>Total reserves		  	  $105.8 million</a:t>
            </a:r>
          </a:p>
          <a:p>
            <a:pPr>
              <a:buFont typeface="Wingdings" panose="05000000000000000000" pitchFamily="2" charset="2"/>
              <a:buChar char="Ø"/>
            </a:pPr>
            <a:r>
              <a:rPr lang="en-US" sz="2400" dirty="0" smtClean="0"/>
              <a:t>Unrestricted		  	  </a:t>
            </a:r>
            <a:r>
              <a:rPr lang="en-US" sz="2400" u="sng" dirty="0" smtClean="0"/>
              <a:t>$  75.4 million</a:t>
            </a:r>
            <a:endParaRPr lang="en-US" sz="2400" u="sng" dirty="0"/>
          </a:p>
          <a:p>
            <a:pPr>
              <a:buFont typeface="Wingdings" panose="05000000000000000000" pitchFamily="2" charset="2"/>
              <a:buChar char="Ø"/>
            </a:pPr>
            <a:r>
              <a:rPr lang="en-US" sz="2400" dirty="0" smtClean="0"/>
              <a:t>Total ending cash	  	  </a:t>
            </a:r>
            <a:r>
              <a:rPr lang="en-US" sz="2400" u="sng" dirty="0" smtClean="0"/>
              <a:t>$181.2 million</a:t>
            </a:r>
            <a:r>
              <a:rPr lang="en-US" dirty="0" smtClean="0"/>
              <a:t>		</a:t>
            </a:r>
            <a:endParaRPr lang="en-US" dirty="0"/>
          </a:p>
        </p:txBody>
      </p:sp>
      <p:sp>
        <p:nvSpPr>
          <p:cNvPr id="4" name="Slide Number Placeholder 3"/>
          <p:cNvSpPr>
            <a:spLocks noGrp="1"/>
          </p:cNvSpPr>
          <p:nvPr>
            <p:ph type="sldNum" sz="quarter" idx="12"/>
          </p:nvPr>
        </p:nvSpPr>
        <p:spPr/>
        <p:txBody>
          <a:bodyPr/>
          <a:lstStyle/>
          <a:p>
            <a:fld id="{B6FF1D6F-3872-4138-A8BD-1A7757B917BF}" type="slidenum">
              <a:rPr lang="en-US" smtClean="0"/>
              <a:pPr/>
              <a:t>23</a:t>
            </a:fld>
            <a:endParaRPr lang="en-US" dirty="0"/>
          </a:p>
        </p:txBody>
      </p:sp>
    </p:spTree>
    <p:extLst>
      <p:ext uri="{BB962C8B-B14F-4D97-AF65-F5344CB8AC3E}">
        <p14:creationId xmlns:p14="http://schemas.microsoft.com/office/powerpoint/2010/main" val="4176457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Financial Projections </a:t>
            </a:r>
            <a:endParaRPr lang="en-US" dirty="0"/>
          </a:p>
        </p:txBody>
      </p:sp>
      <p:sp>
        <p:nvSpPr>
          <p:cNvPr id="4" name="Slide Number Placeholder 3"/>
          <p:cNvSpPr>
            <a:spLocks noGrp="1"/>
          </p:cNvSpPr>
          <p:nvPr>
            <p:ph type="sldNum" sz="quarter" idx="12"/>
          </p:nvPr>
        </p:nvSpPr>
        <p:spPr/>
        <p:txBody>
          <a:bodyPr/>
          <a:lstStyle/>
          <a:p>
            <a:fld id="{B6FF1D6F-3872-4138-A8BD-1A7757B917BF}" type="slidenum">
              <a:rPr lang="en-US" smtClean="0"/>
              <a:pPr/>
              <a:t>24</a:t>
            </a:fld>
            <a:endParaRPr lang="en-US"/>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968476743"/>
              </p:ext>
            </p:extLst>
          </p:nvPr>
        </p:nvGraphicFramePr>
        <p:xfrm>
          <a:off x="566738" y="1752600"/>
          <a:ext cx="80010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48455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Debt Retirement Account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5882290"/>
              </p:ext>
            </p:extLst>
          </p:nvPr>
        </p:nvGraphicFramePr>
        <p:xfrm>
          <a:off x="495300" y="2121932"/>
          <a:ext cx="8001000" cy="38862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25</a:t>
            </a:fld>
            <a:endParaRPr lang="en-US"/>
          </a:p>
        </p:txBody>
      </p:sp>
      <p:sp>
        <p:nvSpPr>
          <p:cNvPr id="6" name="TextBox 5"/>
          <p:cNvSpPr txBox="1"/>
          <p:nvPr/>
        </p:nvSpPr>
        <p:spPr>
          <a:xfrm>
            <a:off x="533400" y="1752600"/>
            <a:ext cx="1447800" cy="369332"/>
          </a:xfrm>
          <a:prstGeom prst="rect">
            <a:avLst/>
          </a:prstGeom>
          <a:noFill/>
        </p:spPr>
        <p:txBody>
          <a:bodyPr wrap="square" rtlCol="0">
            <a:spAutoFit/>
          </a:bodyPr>
          <a:lstStyle/>
          <a:p>
            <a:r>
              <a:rPr lang="en-US" dirty="0" smtClean="0"/>
              <a:t>Million</a:t>
            </a:r>
            <a:endParaRPr lang="en-US" dirty="0"/>
          </a:p>
        </p:txBody>
      </p:sp>
    </p:spTree>
    <p:extLst>
      <p:ext uri="{BB962C8B-B14F-4D97-AF65-F5344CB8AC3E}">
        <p14:creationId xmlns:p14="http://schemas.microsoft.com/office/powerpoint/2010/main" val="4072912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Budget Policy Checklist (2.3.3)</a:t>
            </a:r>
            <a:endParaRPr lang="en-US" dirty="0"/>
          </a:p>
        </p:txBody>
      </p:sp>
      <p:sp>
        <p:nvSpPr>
          <p:cNvPr id="6" name="Content Placeholder 5"/>
          <p:cNvSpPr>
            <a:spLocks noGrp="1"/>
          </p:cNvSpPr>
          <p:nvPr>
            <p:ph idx="1"/>
          </p:nvPr>
        </p:nvSpPr>
        <p:spPr/>
        <p:txBody>
          <a:bodyPr/>
          <a:lstStyle/>
          <a:p>
            <a:pPr>
              <a:buFont typeface="Wingdings" panose="05000000000000000000" pitchFamily="2" charset="2"/>
              <a:buChar char="ü"/>
            </a:pPr>
            <a:r>
              <a:rPr lang="en-US" dirty="0" smtClean="0"/>
              <a:t>Budget funds as are necessary for the successful, efficient, and prudent operation of UTA.</a:t>
            </a:r>
          </a:p>
          <a:p>
            <a:pPr>
              <a:buFont typeface="Wingdings" panose="05000000000000000000" pitchFamily="2" charset="2"/>
              <a:buChar char="ü"/>
            </a:pPr>
            <a:r>
              <a:rPr lang="en-US" dirty="0" smtClean="0"/>
              <a:t>Include credible projections of revenues and expenses, separation of capital and operating items, and disclosure of planning assumptions.</a:t>
            </a:r>
            <a:endParaRPr lang="en-US" dirty="0"/>
          </a:p>
        </p:txBody>
      </p:sp>
      <p:sp>
        <p:nvSpPr>
          <p:cNvPr id="4" name="Slide Number Placeholder 3"/>
          <p:cNvSpPr>
            <a:spLocks noGrp="1"/>
          </p:cNvSpPr>
          <p:nvPr>
            <p:ph type="sldNum" sz="quarter" idx="12"/>
          </p:nvPr>
        </p:nvSpPr>
        <p:spPr/>
        <p:txBody>
          <a:bodyPr/>
          <a:lstStyle/>
          <a:p>
            <a:fld id="{D88087DA-51AB-4ACD-AE3B-8279B78DE5B3}" type="slidenum">
              <a:rPr lang="en-US" smtClean="0"/>
              <a:pPr/>
              <a:t>26</a:t>
            </a:fld>
            <a:endParaRPr lang="en-US"/>
          </a:p>
        </p:txBody>
      </p:sp>
    </p:spTree>
    <p:extLst>
      <p:ext uri="{BB962C8B-B14F-4D97-AF65-F5344CB8AC3E}">
        <p14:creationId xmlns:p14="http://schemas.microsoft.com/office/powerpoint/2010/main" val="1354399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Budget Policy Checklist (2.3.3)</a:t>
            </a:r>
            <a:endParaRPr lang="en-US" dirty="0"/>
          </a:p>
        </p:txBody>
      </p:sp>
      <p:sp>
        <p:nvSpPr>
          <p:cNvPr id="6" name="Content Placeholder 5"/>
          <p:cNvSpPr>
            <a:spLocks noGrp="1"/>
          </p:cNvSpPr>
          <p:nvPr>
            <p:ph idx="1"/>
          </p:nvPr>
        </p:nvSpPr>
        <p:spPr/>
        <p:txBody>
          <a:bodyPr/>
          <a:lstStyle/>
          <a:p>
            <a:pPr>
              <a:buFont typeface="Wingdings" panose="05000000000000000000" pitchFamily="2" charset="2"/>
              <a:buChar char="ü"/>
            </a:pPr>
            <a:r>
              <a:rPr lang="en-US" dirty="0" smtClean="0"/>
              <a:t>Meet all bond covenants and debt obligations.</a:t>
            </a:r>
          </a:p>
          <a:p>
            <a:pPr>
              <a:buFont typeface="Wingdings" panose="05000000000000000000" pitchFamily="2" charset="2"/>
              <a:buChar char="ü"/>
            </a:pPr>
            <a:r>
              <a:rPr lang="en-US" dirty="0" smtClean="0"/>
              <a:t>Expend in any one fiscal year only such funds as are reasonably projected to be available in that period.</a:t>
            </a:r>
          </a:p>
          <a:p>
            <a:pPr>
              <a:buFont typeface="Wingdings" panose="05000000000000000000" pitchFamily="2" charset="2"/>
              <a:buChar char="ü"/>
            </a:pPr>
            <a:r>
              <a:rPr lang="en-US" dirty="0" smtClean="0"/>
              <a:t>Maintain a working capital reserve of at least 9.33% of annual budgeted operating expenses.</a:t>
            </a:r>
          </a:p>
          <a:p>
            <a:pPr>
              <a:buFont typeface="Wingdings" panose="05000000000000000000" pitchFamily="2" charset="2"/>
              <a:buChar char="ü"/>
            </a:pPr>
            <a:endParaRPr lang="en-US" dirty="0"/>
          </a:p>
        </p:txBody>
      </p:sp>
      <p:sp>
        <p:nvSpPr>
          <p:cNvPr id="4" name="Slide Number Placeholder 3"/>
          <p:cNvSpPr>
            <a:spLocks noGrp="1"/>
          </p:cNvSpPr>
          <p:nvPr>
            <p:ph type="sldNum" sz="quarter" idx="12"/>
          </p:nvPr>
        </p:nvSpPr>
        <p:spPr/>
        <p:txBody>
          <a:bodyPr/>
          <a:lstStyle/>
          <a:p>
            <a:fld id="{D88087DA-51AB-4ACD-AE3B-8279B78DE5B3}" type="slidenum">
              <a:rPr lang="en-US" smtClean="0"/>
              <a:pPr/>
              <a:t>27</a:t>
            </a:fld>
            <a:endParaRPr lang="en-US"/>
          </a:p>
        </p:txBody>
      </p:sp>
    </p:spTree>
    <p:extLst>
      <p:ext uri="{BB962C8B-B14F-4D97-AF65-F5344CB8AC3E}">
        <p14:creationId xmlns:p14="http://schemas.microsoft.com/office/powerpoint/2010/main" val="1006562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Budget Policy Checklist (2.3.3)</a:t>
            </a:r>
            <a:endParaRPr lang="en-US" dirty="0"/>
          </a:p>
        </p:txBody>
      </p:sp>
      <p:sp>
        <p:nvSpPr>
          <p:cNvPr id="6" name="Content Placeholder 5"/>
          <p:cNvSpPr>
            <a:spLocks noGrp="1"/>
          </p:cNvSpPr>
          <p:nvPr>
            <p:ph idx="1"/>
          </p:nvPr>
        </p:nvSpPr>
        <p:spPr/>
        <p:txBody>
          <a:bodyPr/>
          <a:lstStyle/>
          <a:p>
            <a:pPr>
              <a:buFont typeface="Wingdings" panose="05000000000000000000" pitchFamily="2" charset="2"/>
              <a:buChar char="ü"/>
            </a:pPr>
            <a:r>
              <a:rPr lang="en-US" dirty="0" smtClean="0"/>
              <a:t>Establish adequate cash reserves for:</a:t>
            </a:r>
          </a:p>
          <a:p>
            <a:pPr lvl="1">
              <a:buFont typeface="Wingdings" panose="05000000000000000000" pitchFamily="2" charset="2"/>
              <a:buChar char="ü"/>
            </a:pPr>
            <a:r>
              <a:rPr lang="en-US" dirty="0" smtClean="0"/>
              <a:t>Debt service reserves</a:t>
            </a:r>
          </a:p>
          <a:p>
            <a:pPr lvl="1">
              <a:buFont typeface="Wingdings" panose="05000000000000000000" pitchFamily="2" charset="2"/>
              <a:buChar char="ü"/>
            </a:pPr>
            <a:r>
              <a:rPr lang="en-US" dirty="0" smtClean="0"/>
              <a:t>Debt service funds</a:t>
            </a:r>
          </a:p>
          <a:p>
            <a:pPr lvl="1">
              <a:buFont typeface="Wingdings" panose="05000000000000000000" pitchFamily="2" charset="2"/>
              <a:buChar char="ü"/>
            </a:pPr>
            <a:r>
              <a:rPr lang="en-US" dirty="0" smtClean="0"/>
              <a:t>Risk contingency funds (self-insurance)</a:t>
            </a:r>
          </a:p>
          <a:p>
            <a:pPr lvl="1">
              <a:buFont typeface="Wingdings" panose="05000000000000000000" pitchFamily="2" charset="2"/>
              <a:buChar char="ü"/>
            </a:pPr>
            <a:r>
              <a:rPr lang="en-US" dirty="0" smtClean="0"/>
              <a:t>Reserves required by law or contract</a:t>
            </a:r>
          </a:p>
          <a:p>
            <a:pPr lvl="1">
              <a:buFont typeface="Wingdings" panose="05000000000000000000" pitchFamily="2" charset="2"/>
              <a:buChar char="ü"/>
            </a:pPr>
            <a:r>
              <a:rPr lang="en-US" dirty="0" smtClean="0"/>
              <a:t>Other Board established reserves</a:t>
            </a:r>
          </a:p>
          <a:p>
            <a:pPr lvl="2">
              <a:buFont typeface="Wingdings" panose="05000000000000000000" pitchFamily="2" charset="2"/>
              <a:buChar char="ü"/>
            </a:pPr>
            <a:r>
              <a:rPr lang="en-US" dirty="0" smtClean="0"/>
              <a:t>Service Sustainability Reserve</a:t>
            </a:r>
          </a:p>
          <a:p>
            <a:pPr lvl="2">
              <a:buFont typeface="Wingdings" panose="05000000000000000000" pitchFamily="2" charset="2"/>
              <a:buChar char="ü"/>
            </a:pPr>
            <a:r>
              <a:rPr lang="en-US" dirty="0" smtClean="0"/>
              <a:t>Debt Rate Service Stabilization</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D88087DA-51AB-4ACD-AE3B-8279B78DE5B3}" type="slidenum">
              <a:rPr lang="en-US" smtClean="0"/>
              <a:pPr/>
              <a:t>28</a:t>
            </a:fld>
            <a:endParaRPr lang="en-US"/>
          </a:p>
        </p:txBody>
      </p:sp>
    </p:spTree>
    <p:extLst>
      <p:ext uri="{BB962C8B-B14F-4D97-AF65-F5344CB8AC3E}">
        <p14:creationId xmlns:p14="http://schemas.microsoft.com/office/powerpoint/2010/main" val="29766883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2016 Budget Summary</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Adding new service</a:t>
            </a:r>
          </a:p>
          <a:p>
            <a:pPr lvl="1">
              <a:buFont typeface="Wingdings" panose="05000000000000000000" pitchFamily="2" charset="2"/>
              <a:buChar char="Ø"/>
            </a:pPr>
            <a:r>
              <a:rPr lang="en-US" sz="2200" dirty="0" smtClean="0"/>
              <a:t>Bus – Hours (5.16%); miles (4.56%)</a:t>
            </a:r>
          </a:p>
          <a:p>
            <a:pPr lvl="1">
              <a:buFont typeface="Wingdings" panose="05000000000000000000" pitchFamily="2" charset="2"/>
              <a:buChar char="Ø"/>
            </a:pPr>
            <a:r>
              <a:rPr lang="en-US" sz="2200" dirty="0" smtClean="0"/>
              <a:t>Rail – Hours (4.48%); miles (4.61%)</a:t>
            </a:r>
          </a:p>
          <a:p>
            <a:pPr lvl="1">
              <a:buFont typeface="Wingdings" panose="05000000000000000000" pitchFamily="2" charset="2"/>
              <a:buChar char="Ø"/>
            </a:pPr>
            <a:r>
              <a:rPr lang="en-US" sz="2200" dirty="0" smtClean="0"/>
              <a:t>Paratransit – Hours (5.52%); miles (1.15%)</a:t>
            </a:r>
          </a:p>
          <a:p>
            <a:pPr>
              <a:buFont typeface="Wingdings" panose="05000000000000000000" pitchFamily="2" charset="2"/>
              <a:buChar char="Ø"/>
            </a:pPr>
            <a:r>
              <a:rPr lang="en-US" dirty="0" smtClean="0"/>
              <a:t>Addressing priority projects</a:t>
            </a:r>
          </a:p>
          <a:p>
            <a:pPr lvl="1">
              <a:buFont typeface="Wingdings" panose="05000000000000000000" pitchFamily="2" charset="2"/>
              <a:buChar char="Ø"/>
            </a:pPr>
            <a:r>
              <a:rPr lang="en-US" sz="2200" dirty="0" smtClean="0"/>
              <a:t>Provo-Orem BRT</a:t>
            </a:r>
          </a:p>
          <a:p>
            <a:pPr lvl="1">
              <a:buFont typeface="Wingdings" panose="05000000000000000000" pitchFamily="2" charset="2"/>
              <a:buChar char="Ø"/>
            </a:pPr>
            <a:r>
              <a:rPr lang="en-US" sz="2200" dirty="0" smtClean="0"/>
              <a:t>FrontRunner Wi-Fi</a:t>
            </a:r>
          </a:p>
          <a:p>
            <a:pPr lvl="1">
              <a:buFont typeface="Wingdings" panose="05000000000000000000" pitchFamily="2" charset="2"/>
              <a:buChar char="Ø"/>
            </a:pPr>
            <a:r>
              <a:rPr lang="en-US" sz="2200" dirty="0" smtClean="0"/>
              <a:t>Positive train control</a:t>
            </a:r>
          </a:p>
          <a:p>
            <a:pPr lvl="1">
              <a:buFont typeface="Wingdings" panose="05000000000000000000" pitchFamily="2" charset="2"/>
              <a:buChar char="Ø"/>
            </a:pPr>
            <a:r>
              <a:rPr lang="en-US" sz="2200" dirty="0" smtClean="0"/>
              <a:t>Mobility Management</a:t>
            </a:r>
          </a:p>
        </p:txBody>
      </p:sp>
      <p:sp>
        <p:nvSpPr>
          <p:cNvPr id="4" name="Slide Number Placeholder 3"/>
          <p:cNvSpPr>
            <a:spLocks noGrp="1"/>
          </p:cNvSpPr>
          <p:nvPr>
            <p:ph type="sldNum" sz="quarter" idx="12"/>
          </p:nvPr>
        </p:nvSpPr>
        <p:spPr/>
        <p:txBody>
          <a:bodyPr/>
          <a:lstStyle/>
          <a:p>
            <a:fld id="{B6FF1D6F-3872-4138-A8BD-1A7757B917BF}" type="slidenum">
              <a:rPr lang="en-US" smtClean="0"/>
              <a:pPr/>
              <a:t>29</a:t>
            </a:fld>
            <a:endParaRPr lang="en-US" dirty="0"/>
          </a:p>
        </p:txBody>
      </p:sp>
    </p:spTree>
    <p:extLst>
      <p:ext uri="{BB962C8B-B14F-4D97-AF65-F5344CB8AC3E}">
        <p14:creationId xmlns:p14="http://schemas.microsoft.com/office/powerpoint/2010/main" val="2928946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Strategic Planning and Budgeting</a:t>
            </a:r>
            <a:endParaRPr lang="en-US" dirty="0"/>
          </a:p>
        </p:txBody>
      </p:sp>
      <p:sp>
        <p:nvSpPr>
          <p:cNvPr id="4" name="Slide Number Placeholder 3"/>
          <p:cNvSpPr>
            <a:spLocks noGrp="1"/>
          </p:cNvSpPr>
          <p:nvPr>
            <p:ph type="sldNum" sz="quarter" idx="12"/>
          </p:nvPr>
        </p:nvSpPr>
        <p:spPr/>
        <p:txBody>
          <a:bodyPr/>
          <a:lstStyle/>
          <a:p>
            <a:fld id="{B6FF1D6F-3872-4138-A8BD-1A7757B917BF}" type="slidenum">
              <a:rPr lang="en-US" smtClean="0"/>
              <a:pPr/>
              <a:t>3</a:t>
            </a:fld>
            <a:endParaRPr lang="en-US"/>
          </a:p>
        </p:txBody>
      </p:sp>
      <p:sp>
        <p:nvSpPr>
          <p:cNvPr id="5" name="Rectangle 4"/>
          <p:cNvSpPr/>
          <p:nvPr/>
        </p:nvSpPr>
        <p:spPr bwMode="auto">
          <a:xfrm>
            <a:off x="1524000" y="1981200"/>
            <a:ext cx="5867400" cy="7620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Verdana" pitchFamily="34" charset="0"/>
              </a:rPr>
              <a:t>2020 Strategic Plan</a:t>
            </a:r>
          </a:p>
        </p:txBody>
      </p:sp>
      <p:sp>
        <p:nvSpPr>
          <p:cNvPr id="7" name="Content Placeholder 6"/>
          <p:cNvSpPr>
            <a:spLocks noGrp="1"/>
          </p:cNvSpPr>
          <p:nvPr>
            <p:ph idx="1"/>
          </p:nvPr>
        </p:nvSpPr>
        <p:spPr bwMode="auto">
          <a:xfrm>
            <a:off x="1524000" y="3429000"/>
            <a:ext cx="5867400" cy="762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Verdana" pitchFamily="34" charset="0"/>
              </a:rPr>
              <a:t>2016 Goals</a:t>
            </a:r>
          </a:p>
        </p:txBody>
      </p:sp>
      <p:sp>
        <p:nvSpPr>
          <p:cNvPr id="8" name="Content Placeholder 6"/>
          <p:cNvSpPr txBox="1">
            <a:spLocks/>
          </p:cNvSpPr>
          <p:nvPr/>
        </p:nvSpPr>
        <p:spPr bwMode="auto">
          <a:xfrm>
            <a:off x="1524000" y="4800600"/>
            <a:ext cx="5867400" cy="7620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0" algn="ctr" eaLnBrk="0" hangingPunct="0">
              <a:spcBef>
                <a:spcPct val="0"/>
              </a:spcBef>
              <a:buClrTx/>
              <a:buFontTx/>
              <a:buNone/>
            </a:pPr>
            <a:r>
              <a:rPr lang="en-US" sz="3600" kern="0" dirty="0" smtClean="0">
                <a:latin typeface="Verdana" pitchFamily="34" charset="0"/>
              </a:rPr>
              <a:t>2016 Budget</a:t>
            </a:r>
          </a:p>
        </p:txBody>
      </p:sp>
      <p:sp>
        <p:nvSpPr>
          <p:cNvPr id="9" name="Down Arrow 8"/>
          <p:cNvSpPr/>
          <p:nvPr/>
        </p:nvSpPr>
        <p:spPr bwMode="auto">
          <a:xfrm>
            <a:off x="4114800" y="2743200"/>
            <a:ext cx="533400" cy="685800"/>
          </a:xfrm>
          <a:prstGeom prst="down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Verdana" pitchFamily="34" charset="0"/>
            </a:endParaRPr>
          </a:p>
        </p:txBody>
      </p:sp>
      <p:sp>
        <p:nvSpPr>
          <p:cNvPr id="10" name="Down Arrow 9"/>
          <p:cNvSpPr/>
          <p:nvPr/>
        </p:nvSpPr>
        <p:spPr bwMode="auto">
          <a:xfrm>
            <a:off x="4114800" y="4191000"/>
            <a:ext cx="495300" cy="609600"/>
          </a:xfrm>
          <a:prstGeom prst="down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16429675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2016 Budget Summary</a:t>
            </a:r>
            <a:endParaRPr lang="en-US" dirty="0"/>
          </a:p>
        </p:txBody>
      </p:sp>
      <p:sp>
        <p:nvSpPr>
          <p:cNvPr id="3" name="Content Placeholder 2"/>
          <p:cNvSpPr>
            <a:spLocks noGrp="1"/>
          </p:cNvSpPr>
          <p:nvPr>
            <p:ph idx="1"/>
          </p:nvPr>
        </p:nvSpPr>
        <p:spPr>
          <a:xfrm>
            <a:off x="566738" y="1981200"/>
            <a:ext cx="8001000" cy="4267200"/>
          </a:xfrm>
        </p:spPr>
        <p:txBody>
          <a:bodyPr/>
          <a:lstStyle/>
          <a:p>
            <a:pPr>
              <a:buFont typeface="Wingdings" panose="05000000000000000000" pitchFamily="2" charset="2"/>
              <a:buChar char="Ø"/>
            </a:pPr>
            <a:r>
              <a:rPr lang="en-US" dirty="0" smtClean="0"/>
              <a:t>Keeping Fares Low</a:t>
            </a:r>
          </a:p>
          <a:p>
            <a:pPr>
              <a:buFont typeface="Wingdings" panose="05000000000000000000" pitchFamily="2" charset="2"/>
              <a:buChar char="Ø"/>
            </a:pPr>
            <a:r>
              <a:rPr lang="en-US" dirty="0" smtClean="0"/>
              <a:t>Creating Operating Efficiencies</a:t>
            </a:r>
          </a:p>
          <a:p>
            <a:pPr>
              <a:buFont typeface="Wingdings" panose="05000000000000000000" pitchFamily="2" charset="2"/>
              <a:buChar char="Ø"/>
            </a:pPr>
            <a:r>
              <a:rPr lang="en-US" dirty="0" smtClean="0"/>
              <a:t>Maintaining financial reserves</a:t>
            </a:r>
          </a:p>
          <a:p>
            <a:pPr>
              <a:buFont typeface="Wingdings" panose="05000000000000000000" pitchFamily="2" charset="2"/>
              <a:buChar char="Ø"/>
            </a:pPr>
            <a:r>
              <a:rPr lang="en-US" dirty="0" smtClean="0"/>
              <a:t>Continuing system service studies</a:t>
            </a:r>
          </a:p>
          <a:p>
            <a:pPr>
              <a:buFont typeface="Wingdings" panose="05000000000000000000" pitchFamily="2" charset="2"/>
              <a:buChar char="Ø"/>
            </a:pPr>
            <a:r>
              <a:rPr lang="en-US" dirty="0" smtClean="0"/>
              <a:t>Completing IT initiatives</a:t>
            </a:r>
          </a:p>
          <a:p>
            <a:pP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B6FF1D6F-3872-4138-A8BD-1A7757B917BF}" type="slidenum">
              <a:rPr lang="en-US" smtClean="0"/>
              <a:pPr/>
              <a:t>30</a:t>
            </a:fld>
            <a:endParaRPr lang="en-US"/>
          </a:p>
        </p:txBody>
      </p:sp>
    </p:spTree>
    <p:extLst>
      <p:ext uri="{BB962C8B-B14F-4D97-AF65-F5344CB8AC3E}">
        <p14:creationId xmlns:p14="http://schemas.microsoft.com/office/powerpoint/2010/main" val="4027276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Next Steps</a:t>
            </a:r>
            <a:endParaRPr lang="en-US" sz="4400" dirty="0"/>
          </a:p>
        </p:txBody>
      </p:sp>
      <p:sp>
        <p:nvSpPr>
          <p:cNvPr id="5" name="Content Placeholder 4"/>
          <p:cNvSpPr>
            <a:spLocks noGrp="1"/>
          </p:cNvSpPr>
          <p:nvPr>
            <p:ph idx="1"/>
          </p:nvPr>
        </p:nvSpPr>
        <p:spPr>
          <a:xfrm>
            <a:off x="533400" y="1600200"/>
            <a:ext cx="8001000" cy="4495800"/>
          </a:xfrm>
        </p:spPr>
        <p:txBody>
          <a:bodyPr/>
          <a:lstStyle/>
          <a:p>
            <a:pPr>
              <a:buFont typeface="Arial" pitchFamily="34" charset="0"/>
              <a:buChar char="•"/>
            </a:pPr>
            <a:r>
              <a:rPr lang="en-US" sz="2400" dirty="0" smtClean="0"/>
              <a:t>October 28 Board Meeting</a:t>
            </a:r>
          </a:p>
          <a:p>
            <a:pPr lvl="1">
              <a:buFont typeface="Arial" pitchFamily="34" charset="0"/>
              <a:buChar char="•"/>
            </a:pPr>
            <a:r>
              <a:rPr lang="en-US" sz="2000" dirty="0" smtClean="0"/>
              <a:t>Approve tentative budget</a:t>
            </a:r>
          </a:p>
          <a:p>
            <a:pPr lvl="1">
              <a:buFont typeface="Arial" pitchFamily="34" charset="0"/>
              <a:buChar char="•"/>
            </a:pPr>
            <a:r>
              <a:rPr lang="en-US" sz="2000" dirty="0" smtClean="0"/>
              <a:t>Set Public hearing date and time</a:t>
            </a:r>
          </a:p>
          <a:p>
            <a:pPr lvl="1">
              <a:buFont typeface="Arial" pitchFamily="34" charset="0"/>
              <a:buChar char="•"/>
            </a:pPr>
            <a:r>
              <a:rPr lang="en-US" sz="2000" dirty="0" smtClean="0"/>
              <a:t>Begin outreach to stakeholders</a:t>
            </a:r>
          </a:p>
          <a:p>
            <a:pPr lvl="2">
              <a:buFont typeface="Arial" pitchFamily="34" charset="0"/>
              <a:buChar char="•"/>
            </a:pPr>
            <a:r>
              <a:rPr lang="en-US" sz="1700" dirty="0" smtClean="0"/>
              <a:t>Public comment period Oct. 29 thru Nov. 30</a:t>
            </a:r>
          </a:p>
          <a:p>
            <a:pPr>
              <a:buFont typeface="Arial" pitchFamily="34" charset="0"/>
              <a:buChar char="•"/>
            </a:pPr>
            <a:r>
              <a:rPr lang="en-US" sz="2400" dirty="0" smtClean="0"/>
              <a:t>November 18 Board Meeting</a:t>
            </a:r>
          </a:p>
          <a:p>
            <a:pPr lvl="1">
              <a:buFont typeface="Arial" pitchFamily="34" charset="0"/>
              <a:buChar char="•"/>
            </a:pPr>
            <a:r>
              <a:rPr lang="en-US" sz="2000" dirty="0" smtClean="0"/>
              <a:t>Public hearing</a:t>
            </a:r>
          </a:p>
          <a:p>
            <a:pPr>
              <a:buFont typeface="Arial" pitchFamily="34" charset="0"/>
              <a:buChar char="•"/>
            </a:pPr>
            <a:r>
              <a:rPr lang="en-US" sz="2400" dirty="0" smtClean="0"/>
              <a:t>December 2 P&amp;D</a:t>
            </a:r>
          </a:p>
          <a:p>
            <a:pPr lvl="1">
              <a:buFont typeface="Arial" pitchFamily="34" charset="0"/>
              <a:buChar char="•"/>
            </a:pPr>
            <a:r>
              <a:rPr lang="en-US" sz="2000" dirty="0" smtClean="0"/>
              <a:t>Review public hearing comments</a:t>
            </a:r>
          </a:p>
          <a:p>
            <a:pPr lvl="1">
              <a:buFont typeface="Arial" pitchFamily="34" charset="0"/>
              <a:buChar char="•"/>
            </a:pPr>
            <a:r>
              <a:rPr lang="en-US" sz="2000" dirty="0" smtClean="0"/>
              <a:t>Recommend 2016 budget to Board</a:t>
            </a:r>
          </a:p>
          <a:p>
            <a:pPr>
              <a:buFont typeface="Arial" pitchFamily="34" charset="0"/>
              <a:buChar char="•"/>
            </a:pPr>
            <a:r>
              <a:rPr lang="en-US" sz="2400" dirty="0" smtClean="0"/>
              <a:t>December 16 Board Meeting</a:t>
            </a:r>
          </a:p>
          <a:p>
            <a:pPr lvl="1">
              <a:buFont typeface="Arial" pitchFamily="34" charset="0"/>
              <a:buChar char="•"/>
            </a:pPr>
            <a:r>
              <a:rPr lang="en-US" sz="2000" dirty="0" smtClean="0"/>
              <a:t>Approve 2016 budget</a:t>
            </a:r>
          </a:p>
        </p:txBody>
      </p:sp>
      <p:sp>
        <p:nvSpPr>
          <p:cNvPr id="3" name="Slide Number Placeholder 2"/>
          <p:cNvSpPr>
            <a:spLocks noGrp="1"/>
          </p:cNvSpPr>
          <p:nvPr>
            <p:ph type="sldNum" sz="quarter" idx="12"/>
          </p:nvPr>
        </p:nvSpPr>
        <p:spPr/>
        <p:txBody>
          <a:bodyPr/>
          <a:lstStyle/>
          <a:p>
            <a:fld id="{B6FF1D6F-3872-4138-A8BD-1A7757B917BF}" type="slidenum">
              <a:rPr lang="en-US" smtClean="0"/>
              <a:pPr/>
              <a:t>31</a:t>
            </a:fld>
            <a:endParaRPr lang="en-US"/>
          </a:p>
        </p:txBody>
      </p:sp>
    </p:spTree>
    <p:extLst>
      <p:ext uri="{BB962C8B-B14F-4D97-AF65-F5344CB8AC3E}">
        <p14:creationId xmlns:p14="http://schemas.microsoft.com/office/powerpoint/2010/main" val="3449532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Board Strategic 2016 Goals - 2016 Budget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1012081"/>
              </p:ext>
            </p:extLst>
          </p:nvPr>
        </p:nvGraphicFramePr>
        <p:xfrm>
          <a:off x="152401" y="1605380"/>
          <a:ext cx="8839200" cy="4727072"/>
        </p:xfrm>
        <a:graphic>
          <a:graphicData uri="http://schemas.openxmlformats.org/drawingml/2006/table">
            <a:tbl>
              <a:tblPr firstRow="1" bandRow="1">
                <a:tableStyleId>{5C22544A-7EE6-4342-B048-85BDC9FD1C3A}</a:tableStyleId>
              </a:tblPr>
              <a:tblGrid>
                <a:gridCol w="1295399"/>
                <a:gridCol w="1524000"/>
                <a:gridCol w="1219200"/>
                <a:gridCol w="1219200"/>
                <a:gridCol w="1066800"/>
                <a:gridCol w="1251859"/>
                <a:gridCol w="1262742"/>
              </a:tblGrid>
              <a:tr h="718099">
                <a:tc>
                  <a:txBody>
                    <a:bodyPr/>
                    <a:lstStyle/>
                    <a:p>
                      <a:pPr algn="ctr"/>
                      <a:r>
                        <a:rPr lang="en-US" sz="1200" dirty="0" smtClean="0"/>
                        <a:t>Public</a:t>
                      </a:r>
                      <a:r>
                        <a:rPr lang="en-US" sz="1200" baseline="0" dirty="0" smtClean="0"/>
                        <a:t> Trust &amp; Account-ability</a:t>
                      </a:r>
                      <a:endParaRPr lang="en-US" sz="1200" dirty="0"/>
                    </a:p>
                  </a:txBody>
                  <a:tcPr/>
                </a:tc>
                <a:tc>
                  <a:txBody>
                    <a:bodyPr/>
                    <a:lstStyle/>
                    <a:p>
                      <a:pPr algn="ctr"/>
                      <a:r>
                        <a:rPr lang="en-US" sz="1200" dirty="0" smtClean="0"/>
                        <a:t>Ridership </a:t>
                      </a:r>
                      <a:endParaRPr lang="en-US" sz="1200" dirty="0"/>
                    </a:p>
                  </a:txBody>
                  <a:tcPr/>
                </a:tc>
                <a:tc>
                  <a:txBody>
                    <a:bodyPr/>
                    <a:lstStyle/>
                    <a:p>
                      <a:pPr algn="ctr"/>
                      <a:r>
                        <a:rPr lang="en-US" sz="1200" dirty="0" smtClean="0"/>
                        <a:t>Investment Per Rider</a:t>
                      </a:r>
                      <a:endParaRPr lang="en-US" sz="1200" dirty="0"/>
                    </a:p>
                  </a:txBody>
                  <a:tcPr/>
                </a:tc>
                <a:tc>
                  <a:txBody>
                    <a:bodyPr/>
                    <a:lstStyle/>
                    <a:p>
                      <a:pPr algn="ctr"/>
                      <a:r>
                        <a:rPr lang="en-US" sz="1200" dirty="0" smtClean="0"/>
                        <a:t>Revenue Develop-</a:t>
                      </a:r>
                      <a:r>
                        <a:rPr lang="en-US" sz="1200" dirty="0" err="1" smtClean="0"/>
                        <a:t>ment</a:t>
                      </a:r>
                      <a:endParaRPr lang="en-US" sz="1200" dirty="0"/>
                    </a:p>
                  </a:txBody>
                  <a:tcPr/>
                </a:tc>
                <a:tc>
                  <a:txBody>
                    <a:bodyPr/>
                    <a:lstStyle/>
                    <a:p>
                      <a:pPr algn="ctr"/>
                      <a:r>
                        <a:rPr lang="en-US" sz="1200" dirty="0" smtClean="0"/>
                        <a:t>TOD+</a:t>
                      </a:r>
                      <a:endParaRPr lang="en-US" sz="1200" dirty="0"/>
                    </a:p>
                  </a:txBody>
                  <a:tcPr/>
                </a:tc>
                <a:tc>
                  <a:txBody>
                    <a:bodyPr/>
                    <a:lstStyle/>
                    <a:p>
                      <a:pPr algn="ctr"/>
                      <a:r>
                        <a:rPr lang="en-US" sz="1200" dirty="0" smtClean="0"/>
                        <a:t>Technology in Fares</a:t>
                      </a:r>
                      <a:endParaRPr lang="en-US" sz="1200" dirty="0"/>
                    </a:p>
                  </a:txBody>
                  <a:tcPr/>
                </a:tc>
                <a:tc>
                  <a:txBody>
                    <a:bodyPr/>
                    <a:lstStyle/>
                    <a:p>
                      <a:pPr algn="ctr"/>
                      <a:r>
                        <a:rPr lang="en-US" sz="1200" dirty="0" smtClean="0"/>
                        <a:t>First Mile/Last Mile</a:t>
                      </a:r>
                      <a:endParaRPr lang="en-US" sz="1200" dirty="0"/>
                    </a:p>
                  </a:txBody>
                  <a:tcPr/>
                </a:tc>
              </a:tr>
              <a:tr h="787300">
                <a:tc>
                  <a:txBody>
                    <a:bodyPr/>
                    <a:lstStyle/>
                    <a:p>
                      <a:pPr marL="0" marR="0" algn="ctr">
                        <a:lnSpc>
                          <a:spcPct val="107000"/>
                        </a:lnSpc>
                        <a:spcBef>
                          <a:spcPts val="0"/>
                        </a:spcBef>
                        <a:spcAft>
                          <a:spcPts val="0"/>
                        </a:spcAft>
                      </a:pPr>
                      <a:r>
                        <a:rPr lang="en-US" sz="1200" dirty="0">
                          <a:effectLst/>
                          <a:latin typeface="Arial"/>
                          <a:ea typeface="Calibri"/>
                          <a:cs typeface="Times New Roman"/>
                        </a:rPr>
                        <a:t>Revised and Expanded Benchmark Survey</a:t>
                      </a:r>
                      <a:endParaRPr lang="en-US" sz="1200" dirty="0">
                        <a:effectLst/>
                        <a:latin typeface="Calibri"/>
                        <a:ea typeface="Calibri"/>
                        <a:cs typeface="Times New Roman"/>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Added service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Focus on Operating Efficiency</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Federal Grants</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Station Area Planning</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Blueprint of Overall Strategy</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Complete 3 First/Last Mile Projects</a:t>
                      </a:r>
                      <a:endParaRPr lang="en-US" sz="1200">
                        <a:effectLst/>
                        <a:latin typeface="Calibri"/>
                        <a:ea typeface="Calibri"/>
                        <a:cs typeface="Times New Roman"/>
                      </a:endParaRPr>
                    </a:p>
                  </a:txBody>
                  <a:tcPr/>
                </a:tc>
              </a:tr>
              <a:tr h="838200">
                <a:tc>
                  <a:txBody>
                    <a:bodyPr/>
                    <a:lstStyle/>
                    <a:p>
                      <a:pPr marL="0" marR="0" algn="ctr">
                        <a:lnSpc>
                          <a:spcPct val="107000"/>
                        </a:lnSpc>
                        <a:spcBef>
                          <a:spcPts val="0"/>
                        </a:spcBef>
                        <a:spcAft>
                          <a:spcPts val="0"/>
                        </a:spcAft>
                      </a:pPr>
                      <a:r>
                        <a:rPr lang="en-US" sz="1200" dirty="0">
                          <a:effectLst/>
                          <a:latin typeface="Arial"/>
                          <a:ea typeface="Calibri"/>
                          <a:cs typeface="Times New Roman"/>
                        </a:rPr>
                        <a:t>Strengthened </a:t>
                      </a:r>
                      <a:endParaRPr lang="en-US" sz="1200" dirty="0">
                        <a:effectLst/>
                        <a:latin typeface="Calibri"/>
                        <a:ea typeface="Calibri"/>
                        <a:cs typeface="Times New Roman"/>
                      </a:endParaRPr>
                    </a:p>
                    <a:p>
                      <a:pPr marL="0" marR="0" algn="ctr">
                        <a:lnSpc>
                          <a:spcPct val="107000"/>
                        </a:lnSpc>
                        <a:spcBef>
                          <a:spcPts val="0"/>
                        </a:spcBef>
                        <a:spcAft>
                          <a:spcPts val="0"/>
                        </a:spcAft>
                      </a:pPr>
                      <a:r>
                        <a:rPr lang="en-US" sz="1200" dirty="0">
                          <a:effectLst/>
                          <a:latin typeface="Arial"/>
                          <a:ea typeface="Calibri"/>
                          <a:cs typeface="Times New Roman"/>
                        </a:rPr>
                        <a:t>Policies and Procedures</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Continue FAREPAY promotions</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Ridership Initiatives</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State Partnerships</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MPO Local Programs</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Migrate Monthly Passes to EFC</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GreenBike Regionalization Plan</a:t>
                      </a:r>
                      <a:endParaRPr lang="en-US" sz="1200">
                        <a:effectLst/>
                        <a:latin typeface="Calibri"/>
                        <a:ea typeface="Calibri"/>
                        <a:cs typeface="Times New Roman"/>
                      </a:endParaRPr>
                    </a:p>
                  </a:txBody>
                  <a:tcPr/>
                </a:tc>
              </a:tr>
              <a:tr h="743676">
                <a:tc>
                  <a:txBody>
                    <a:bodyPr/>
                    <a:lstStyle/>
                    <a:p>
                      <a:pPr marL="0" marR="0" algn="ctr">
                        <a:lnSpc>
                          <a:spcPct val="107000"/>
                        </a:lnSpc>
                        <a:spcBef>
                          <a:spcPts val="0"/>
                        </a:spcBef>
                        <a:spcAft>
                          <a:spcPts val="0"/>
                        </a:spcAft>
                      </a:pPr>
                      <a:r>
                        <a:rPr lang="en-US" sz="1200">
                          <a:effectLst/>
                          <a:latin typeface="Arial"/>
                          <a:ea typeface="Calibri"/>
                          <a:cs typeface="Times New Roman"/>
                        </a:rPr>
                        <a:t>System Re-design</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System Re-design</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System Re-design</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Local Partnerships</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Push ET+</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Migrate </a:t>
                      </a:r>
                      <a:r>
                        <a:rPr lang="en-US" sz="1200" dirty="0" smtClean="0">
                          <a:effectLst/>
                          <a:latin typeface="Arial"/>
                          <a:ea typeface="Calibri"/>
                          <a:cs typeface="Times New Roman"/>
                        </a:rPr>
                        <a:t>from Tokens </a:t>
                      </a:r>
                      <a:r>
                        <a:rPr lang="en-US" sz="1200" dirty="0">
                          <a:effectLst/>
                          <a:latin typeface="Arial"/>
                          <a:ea typeface="Calibri"/>
                          <a:cs typeface="Times New Roman"/>
                        </a:rPr>
                        <a:t>to EFC</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Mobility Management Strategic Plan</a:t>
                      </a:r>
                      <a:endParaRPr lang="en-US" sz="1200">
                        <a:effectLst/>
                        <a:latin typeface="Calibri"/>
                        <a:ea typeface="Calibri"/>
                        <a:cs typeface="Times New Roman"/>
                      </a:endParaRPr>
                    </a:p>
                  </a:txBody>
                  <a:tcPr/>
                </a:tc>
              </a:tr>
              <a:tr h="619660">
                <a:tc>
                  <a:txBody>
                    <a:bodyPr/>
                    <a:lstStyle/>
                    <a:p>
                      <a:pPr marL="0" marR="0" algn="ctr">
                        <a:lnSpc>
                          <a:spcPct val="107000"/>
                        </a:lnSpc>
                        <a:spcBef>
                          <a:spcPts val="0"/>
                        </a:spcBef>
                        <a:spcAft>
                          <a:spcPts val="0"/>
                        </a:spcAft>
                      </a:pPr>
                      <a:r>
                        <a:rPr lang="en-US" sz="1200">
                          <a:effectLst/>
                          <a:latin typeface="Arial"/>
                          <a:ea typeface="Calibri"/>
                          <a:cs typeface="Times New Roman"/>
                        </a:rPr>
                        <a:t>Service Standards</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Special Events/Promotions</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Performance Dashboards</a:t>
                      </a:r>
                      <a:endParaRPr lang="en-US" sz="1200">
                        <a:effectLst/>
                        <a:latin typeface="Calibri"/>
                        <a:ea typeface="Calibri"/>
                        <a:cs typeface="Times New Roman"/>
                      </a:endParaRPr>
                    </a:p>
                  </a:txBody>
                  <a:tcPr/>
                </a:tc>
                <a:tc>
                  <a:txBody>
                    <a:bodyPr/>
                    <a:lstStyle/>
                    <a:p>
                      <a:pPr algn="ctr"/>
                      <a:endParaRPr lang="en-US" sz="1200" dirty="0"/>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Push TOD Planning Guidebook</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Migrate Punch Passes to EFC</a:t>
                      </a:r>
                      <a:endParaRPr lang="en-US" sz="120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a:effectLst/>
                          <a:latin typeface="Arial"/>
                          <a:ea typeface="Calibri"/>
                          <a:cs typeface="Times New Roman"/>
                        </a:rPr>
                        <a:t>Bus stop Enhancements</a:t>
                      </a:r>
                      <a:endParaRPr lang="en-US" sz="1200">
                        <a:effectLst/>
                        <a:latin typeface="Calibri"/>
                        <a:ea typeface="Calibri"/>
                        <a:cs typeface="Times New Roman"/>
                      </a:endParaRPr>
                    </a:p>
                  </a:txBody>
                  <a:tcPr/>
                </a:tc>
              </a:tr>
              <a:tr h="584299">
                <a:tc>
                  <a:txBody>
                    <a:bodyPr/>
                    <a:lstStyle/>
                    <a:p>
                      <a:pPr marL="0" marR="0" algn="ctr">
                        <a:lnSpc>
                          <a:spcPct val="107000"/>
                        </a:lnSpc>
                        <a:spcBef>
                          <a:spcPts val="0"/>
                        </a:spcBef>
                        <a:spcAft>
                          <a:spcPts val="0"/>
                        </a:spcAft>
                      </a:pPr>
                      <a:r>
                        <a:rPr lang="en-US" sz="1200" dirty="0">
                          <a:effectLst/>
                          <a:latin typeface="Arial"/>
                          <a:ea typeface="Calibri"/>
                          <a:cs typeface="Times New Roman"/>
                        </a:rPr>
                        <a:t>Performance Dashboards</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Increase Market Share at Specific Destinations </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Passenger &amp; Ed/Eco Contract Revenue</a:t>
                      </a:r>
                      <a:endParaRPr lang="en-US" sz="1200" dirty="0">
                        <a:effectLst/>
                        <a:latin typeface="Calibri"/>
                        <a:ea typeface="Calibri"/>
                        <a:cs typeface="Times New Roman"/>
                      </a:endParaRPr>
                    </a:p>
                  </a:txBody>
                  <a:tcPr/>
                </a:tc>
                <a:tc>
                  <a:txBody>
                    <a:bodyPr/>
                    <a:lstStyle/>
                    <a:p>
                      <a:pPr algn="ctr"/>
                      <a:endParaRPr lang="en-US" sz="1200" dirty="0"/>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Sign up TOD </a:t>
                      </a:r>
                      <a:r>
                        <a:rPr lang="en-US" sz="1200" dirty="0" err="1">
                          <a:effectLst/>
                          <a:latin typeface="Arial"/>
                          <a:ea typeface="Calibri"/>
                          <a:cs typeface="Times New Roman"/>
                        </a:rPr>
                        <a:t>EcoPass</a:t>
                      </a:r>
                      <a:r>
                        <a:rPr lang="en-US" sz="1200" dirty="0">
                          <a:effectLst/>
                          <a:latin typeface="Arial"/>
                          <a:ea typeface="Calibri"/>
                          <a:cs typeface="Times New Roman"/>
                        </a:rPr>
                        <a:t> Partners</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Mobile Ticketing</a:t>
                      </a:r>
                      <a:endParaRPr lang="en-US" sz="1200" dirty="0">
                        <a:effectLst/>
                        <a:latin typeface="Calibri"/>
                        <a:ea typeface="Calibri"/>
                        <a:cs typeface="Times New Roman"/>
                      </a:endParaRPr>
                    </a:p>
                  </a:txBody>
                  <a:tcPr/>
                </a:tc>
                <a:tc>
                  <a:txBody>
                    <a:bodyPr/>
                    <a:lstStyle/>
                    <a:p>
                      <a:pPr marL="0" marR="0" algn="ctr">
                        <a:lnSpc>
                          <a:spcPct val="107000"/>
                        </a:lnSpc>
                        <a:spcBef>
                          <a:spcPts val="0"/>
                        </a:spcBef>
                        <a:spcAft>
                          <a:spcPts val="0"/>
                        </a:spcAft>
                      </a:pPr>
                      <a:r>
                        <a:rPr lang="en-US" sz="1200" dirty="0">
                          <a:effectLst/>
                          <a:latin typeface="Arial"/>
                          <a:ea typeface="Calibri"/>
                          <a:cs typeface="Times New Roman"/>
                        </a:rPr>
                        <a:t>More bike storage options at Rail Stations</a:t>
                      </a:r>
                      <a:endParaRPr lang="en-US" sz="1200" dirty="0">
                        <a:effectLst/>
                        <a:latin typeface="Calibri"/>
                        <a:ea typeface="Calibri"/>
                        <a:cs typeface="Times New Roman"/>
                      </a:endParaRPr>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4</a:t>
            </a:fld>
            <a:endParaRPr lang="en-US"/>
          </a:p>
        </p:txBody>
      </p:sp>
    </p:spTree>
    <p:extLst>
      <p:ext uri="{BB962C8B-B14F-4D97-AF65-F5344CB8AC3E}">
        <p14:creationId xmlns:p14="http://schemas.microsoft.com/office/powerpoint/2010/main" val="571149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Assumptions - Revenue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Sales Tax – 4.75%</a:t>
            </a:r>
          </a:p>
          <a:p>
            <a:pPr>
              <a:buFont typeface="Wingdings" panose="05000000000000000000" pitchFamily="2" charset="2"/>
              <a:buChar char="Ø"/>
            </a:pPr>
            <a:r>
              <a:rPr lang="en-US" dirty="0" smtClean="0"/>
              <a:t>Prev. Maint. – Projected with 2014 NTD data</a:t>
            </a:r>
          </a:p>
          <a:p>
            <a:pPr>
              <a:buFont typeface="Wingdings" panose="05000000000000000000" pitchFamily="2" charset="2"/>
              <a:buChar char="Ø"/>
            </a:pPr>
            <a:r>
              <a:rPr lang="en-US" dirty="0" smtClean="0"/>
              <a:t>Passenger Revenue – 2.3% growth</a:t>
            </a:r>
          </a:p>
          <a:p>
            <a:pPr>
              <a:buFont typeface="Wingdings" panose="05000000000000000000" pitchFamily="2" charset="2"/>
              <a:buChar char="Ø"/>
            </a:pPr>
            <a:r>
              <a:rPr lang="en-US" dirty="0" smtClean="0"/>
              <a:t>Capital – $175.8 million</a:t>
            </a:r>
          </a:p>
          <a:p>
            <a:pPr lvl="1">
              <a:buFont typeface="Wingdings" panose="05000000000000000000" pitchFamily="2" charset="2"/>
              <a:buChar char="Ø"/>
            </a:pPr>
            <a:r>
              <a:rPr lang="en-US" sz="2400" dirty="0"/>
              <a:t>Local   - $</a:t>
            </a:r>
            <a:r>
              <a:rPr lang="en-US" sz="2400" dirty="0" smtClean="0"/>
              <a:t>118.5 million (UTA - $52.4)</a:t>
            </a:r>
            <a:endParaRPr lang="en-US" sz="2400" dirty="0"/>
          </a:p>
          <a:p>
            <a:pPr lvl="1">
              <a:buFont typeface="Wingdings" panose="05000000000000000000" pitchFamily="2" charset="2"/>
              <a:buChar char="Ø"/>
            </a:pPr>
            <a:r>
              <a:rPr lang="en-US" sz="2400" dirty="0" smtClean="0"/>
              <a:t>Grants - $ 46.0 million</a:t>
            </a:r>
          </a:p>
          <a:p>
            <a:pPr lvl="1">
              <a:buFont typeface="Wingdings" panose="05000000000000000000" pitchFamily="2" charset="2"/>
              <a:buChar char="Ø"/>
            </a:pPr>
            <a:r>
              <a:rPr lang="en-US" sz="2400" dirty="0" smtClean="0"/>
              <a:t>Lease  - $  11.3 million</a:t>
            </a:r>
          </a:p>
        </p:txBody>
      </p:sp>
      <p:sp>
        <p:nvSpPr>
          <p:cNvPr id="4" name="Slide Number Placeholder 3"/>
          <p:cNvSpPr>
            <a:spLocks noGrp="1"/>
          </p:cNvSpPr>
          <p:nvPr>
            <p:ph type="sldNum" sz="quarter" idx="12"/>
          </p:nvPr>
        </p:nvSpPr>
        <p:spPr/>
        <p:txBody>
          <a:bodyPr/>
          <a:lstStyle/>
          <a:p>
            <a:fld id="{B6FF1D6F-3872-4138-A8BD-1A7757B917BF}" type="slidenum">
              <a:rPr lang="en-US" smtClean="0"/>
              <a:pPr/>
              <a:t>5</a:t>
            </a:fld>
            <a:endParaRPr lang="en-US" dirty="0"/>
          </a:p>
        </p:txBody>
      </p:sp>
    </p:spTree>
    <p:extLst>
      <p:ext uri="{BB962C8B-B14F-4D97-AF65-F5344CB8AC3E}">
        <p14:creationId xmlns:p14="http://schemas.microsoft.com/office/powerpoint/2010/main" val="787962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Assumptions - Expense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Wages</a:t>
            </a:r>
          </a:p>
          <a:p>
            <a:pPr lvl="1">
              <a:buFont typeface="Wingdings" panose="05000000000000000000" pitchFamily="2" charset="2"/>
              <a:buChar char="Ø"/>
            </a:pPr>
            <a:r>
              <a:rPr lang="en-US" dirty="0" smtClean="0"/>
              <a:t>Bargaining Unit – 1% (July), 2% (Dec.)</a:t>
            </a:r>
          </a:p>
          <a:p>
            <a:pPr lvl="1">
              <a:buFont typeface="Wingdings" panose="05000000000000000000" pitchFamily="2" charset="2"/>
              <a:buChar char="Ø"/>
            </a:pPr>
            <a:r>
              <a:rPr lang="en-US" dirty="0" smtClean="0"/>
              <a:t>Administrative – 3% (April)</a:t>
            </a:r>
          </a:p>
          <a:p>
            <a:pPr lvl="1">
              <a:buFont typeface="Wingdings" panose="05000000000000000000" pitchFamily="2" charset="2"/>
              <a:buChar char="Ø"/>
            </a:pPr>
            <a:r>
              <a:rPr lang="en-US" dirty="0" smtClean="0"/>
              <a:t>Incentive program – From 4% to 3% </a:t>
            </a:r>
          </a:p>
          <a:p>
            <a:pPr>
              <a:buFont typeface="Wingdings" panose="05000000000000000000" pitchFamily="2" charset="2"/>
              <a:buChar char="Ø"/>
            </a:pPr>
            <a:r>
              <a:rPr lang="en-US" dirty="0" smtClean="0"/>
              <a:t>Benefits</a:t>
            </a:r>
            <a:endParaRPr lang="en-US" dirty="0"/>
          </a:p>
          <a:p>
            <a:pPr lvl="1">
              <a:buFont typeface="Wingdings" panose="05000000000000000000" pitchFamily="2" charset="2"/>
              <a:buChar char="Ø"/>
            </a:pPr>
            <a:r>
              <a:rPr lang="en-US" dirty="0" smtClean="0"/>
              <a:t>Pension contribution – From 15% to 16%</a:t>
            </a:r>
          </a:p>
          <a:p>
            <a:pPr lvl="1">
              <a:buFont typeface="Wingdings" panose="05000000000000000000" pitchFamily="2" charset="2"/>
              <a:buChar char="Ø"/>
            </a:pPr>
            <a:r>
              <a:rPr lang="en-US" dirty="0" smtClean="0"/>
              <a:t>Bargaining Health </a:t>
            </a:r>
            <a:r>
              <a:rPr lang="en-US" dirty="0"/>
              <a:t>Ins</a:t>
            </a:r>
            <a:r>
              <a:rPr lang="en-US" dirty="0" smtClean="0"/>
              <a:t>. Contrib. </a:t>
            </a:r>
            <a:r>
              <a:rPr lang="en-US" dirty="0"/>
              <a:t>– </a:t>
            </a:r>
            <a:r>
              <a:rPr lang="en-US" dirty="0" smtClean="0"/>
              <a:t>6%</a:t>
            </a:r>
            <a:endParaRPr lang="en-US" dirty="0"/>
          </a:p>
          <a:p>
            <a:pPr lvl="1">
              <a:buFont typeface="Wingdings" panose="05000000000000000000" pitchFamily="2" charset="2"/>
              <a:buChar char="Ø"/>
            </a:pPr>
            <a:r>
              <a:rPr lang="en-US" dirty="0" smtClean="0"/>
              <a:t>Health Insurance Claims </a:t>
            </a:r>
            <a:r>
              <a:rPr lang="en-US" dirty="0"/>
              <a:t>– </a:t>
            </a:r>
            <a:r>
              <a:rPr lang="en-US" dirty="0" smtClean="0"/>
              <a:t>6.5</a:t>
            </a:r>
            <a:r>
              <a:rPr lang="en-US" dirty="0"/>
              <a:t>% (May</a:t>
            </a:r>
            <a:r>
              <a:rPr lang="en-US" dirty="0" smtClean="0"/>
              <a:t>)</a:t>
            </a:r>
          </a:p>
        </p:txBody>
      </p:sp>
      <p:sp>
        <p:nvSpPr>
          <p:cNvPr id="4" name="Slide Number Placeholder 3"/>
          <p:cNvSpPr>
            <a:spLocks noGrp="1"/>
          </p:cNvSpPr>
          <p:nvPr>
            <p:ph type="sldNum" sz="quarter" idx="12"/>
          </p:nvPr>
        </p:nvSpPr>
        <p:spPr/>
        <p:txBody>
          <a:bodyPr/>
          <a:lstStyle/>
          <a:p>
            <a:fld id="{B6FF1D6F-3872-4138-A8BD-1A7757B917BF}" type="slidenum">
              <a:rPr lang="en-US" smtClean="0"/>
              <a:pPr/>
              <a:t>6</a:t>
            </a:fld>
            <a:endParaRPr lang="en-US" dirty="0"/>
          </a:p>
        </p:txBody>
      </p:sp>
    </p:spTree>
    <p:extLst>
      <p:ext uri="{BB962C8B-B14F-4D97-AF65-F5344CB8AC3E}">
        <p14:creationId xmlns:p14="http://schemas.microsoft.com/office/powerpoint/2010/main" val="244606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Assumptions - Expense</a:t>
            </a:r>
            <a:endParaRPr lang="en-US" dirty="0"/>
          </a:p>
        </p:txBody>
      </p:sp>
      <p:sp>
        <p:nvSpPr>
          <p:cNvPr id="3" name="Content Placeholder 2"/>
          <p:cNvSpPr>
            <a:spLocks noGrp="1"/>
          </p:cNvSpPr>
          <p:nvPr>
            <p:ph idx="1"/>
          </p:nvPr>
        </p:nvSpPr>
        <p:spPr>
          <a:xfrm>
            <a:off x="566738" y="1981200"/>
            <a:ext cx="8001000" cy="4267200"/>
          </a:xfrm>
        </p:spPr>
        <p:txBody>
          <a:bodyPr/>
          <a:lstStyle/>
          <a:p>
            <a:pPr>
              <a:buFont typeface="Wingdings" panose="05000000000000000000" pitchFamily="2" charset="2"/>
              <a:buChar char="Ø"/>
            </a:pPr>
            <a:r>
              <a:rPr lang="en-US" dirty="0" smtClean="0"/>
              <a:t>Fuel</a:t>
            </a:r>
          </a:p>
          <a:p>
            <a:pPr lvl="1">
              <a:buFont typeface="Wingdings" panose="05000000000000000000" pitchFamily="2" charset="2"/>
              <a:buChar char="Ø"/>
            </a:pPr>
            <a:r>
              <a:rPr lang="en-US" dirty="0" smtClean="0"/>
              <a:t>$3.00/gallon</a:t>
            </a:r>
          </a:p>
          <a:p>
            <a:pPr lvl="1">
              <a:buFont typeface="Wingdings" panose="05000000000000000000" pitchFamily="2" charset="2"/>
              <a:buChar char="Ø"/>
            </a:pPr>
            <a:r>
              <a:rPr lang="en-US" dirty="0" smtClean="0"/>
              <a:t>$1.9 million reserve ($.30/gallon)</a:t>
            </a:r>
          </a:p>
          <a:p>
            <a:pPr marL="471487" lvl="1" indent="0">
              <a:buNone/>
            </a:pPr>
            <a:endParaRPr lang="en-US" dirty="0" smtClean="0"/>
          </a:p>
          <a:p>
            <a:pPr>
              <a:buFont typeface="Wingdings" panose="05000000000000000000" pitchFamily="2" charset="2"/>
              <a:buChar char="Ø"/>
            </a:pPr>
            <a:r>
              <a:rPr lang="en-US" dirty="0" smtClean="0"/>
              <a:t>Electricity</a:t>
            </a:r>
          </a:p>
          <a:p>
            <a:pPr lvl="1">
              <a:buFont typeface="Wingdings" panose="05000000000000000000" pitchFamily="2" charset="2"/>
              <a:buChar char="Ø"/>
            </a:pPr>
            <a:r>
              <a:rPr lang="en-US" dirty="0" smtClean="0"/>
              <a:t>2.2%</a:t>
            </a:r>
          </a:p>
        </p:txBody>
      </p:sp>
      <p:sp>
        <p:nvSpPr>
          <p:cNvPr id="4" name="Slide Number Placeholder 3"/>
          <p:cNvSpPr>
            <a:spLocks noGrp="1"/>
          </p:cNvSpPr>
          <p:nvPr>
            <p:ph type="sldNum" sz="quarter" idx="12"/>
          </p:nvPr>
        </p:nvSpPr>
        <p:spPr/>
        <p:txBody>
          <a:bodyPr/>
          <a:lstStyle/>
          <a:p>
            <a:fld id="{B6FF1D6F-3872-4138-A8BD-1A7757B917BF}" type="slidenum">
              <a:rPr lang="en-US" smtClean="0"/>
              <a:pPr/>
              <a:t>7</a:t>
            </a:fld>
            <a:endParaRPr lang="en-US" dirty="0"/>
          </a:p>
        </p:txBody>
      </p:sp>
    </p:spTree>
    <p:extLst>
      <p:ext uri="{BB962C8B-B14F-4D97-AF65-F5344CB8AC3E}">
        <p14:creationId xmlns:p14="http://schemas.microsoft.com/office/powerpoint/2010/main" val="1242599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Assumption - Service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7149580"/>
              </p:ext>
            </p:extLst>
          </p:nvPr>
        </p:nvGraphicFramePr>
        <p:xfrm>
          <a:off x="566738" y="2108200"/>
          <a:ext cx="8001000" cy="3606800"/>
        </p:xfrm>
        <a:graphic>
          <a:graphicData uri="http://schemas.openxmlformats.org/drawingml/2006/table">
            <a:tbl>
              <a:tblPr firstRow="1" bandRow="1">
                <a:tableStyleId>{5C22544A-7EE6-4342-B048-85BDC9FD1C3A}</a:tableStyleId>
              </a:tblPr>
              <a:tblGrid>
                <a:gridCol w="2176462"/>
                <a:gridCol w="1524000"/>
                <a:gridCol w="1524000"/>
                <a:gridCol w="1447800"/>
                <a:gridCol w="1328738"/>
              </a:tblGrid>
              <a:tr h="370840">
                <a:tc>
                  <a:txBody>
                    <a:bodyPr/>
                    <a:lstStyle/>
                    <a:p>
                      <a:endParaRPr lang="en-US" dirty="0"/>
                    </a:p>
                  </a:txBody>
                  <a:tcPr/>
                </a:tc>
                <a:tc>
                  <a:txBody>
                    <a:bodyPr/>
                    <a:lstStyle/>
                    <a:p>
                      <a:pPr algn="ctr"/>
                      <a:r>
                        <a:rPr lang="en-US" dirty="0" smtClean="0"/>
                        <a:t>2015 Budget</a:t>
                      </a:r>
                      <a:endParaRPr lang="en-US" dirty="0"/>
                    </a:p>
                  </a:txBody>
                  <a:tcPr/>
                </a:tc>
                <a:tc>
                  <a:txBody>
                    <a:bodyPr/>
                    <a:lstStyle/>
                    <a:p>
                      <a:pPr algn="ctr"/>
                      <a:r>
                        <a:rPr lang="en-US" dirty="0" smtClean="0"/>
                        <a:t>2016</a:t>
                      </a:r>
                    </a:p>
                    <a:p>
                      <a:pPr algn="ctr"/>
                      <a:r>
                        <a:rPr lang="en-US" dirty="0" smtClean="0"/>
                        <a:t>Budget</a:t>
                      </a:r>
                      <a:endParaRPr lang="en-US" dirty="0"/>
                    </a:p>
                  </a:txBody>
                  <a:tcPr/>
                </a:tc>
                <a:tc>
                  <a:txBody>
                    <a:bodyPr/>
                    <a:lstStyle/>
                    <a:p>
                      <a:pPr algn="ctr"/>
                      <a:endParaRPr lang="en-US" dirty="0" smtClean="0"/>
                    </a:p>
                    <a:p>
                      <a:pPr algn="ctr"/>
                      <a:r>
                        <a:rPr lang="en-US" dirty="0" smtClean="0"/>
                        <a:t>Variance</a:t>
                      </a:r>
                      <a:endParaRPr lang="en-US" dirty="0"/>
                    </a:p>
                  </a:txBody>
                  <a:tcPr/>
                </a:tc>
                <a:tc>
                  <a:txBody>
                    <a:bodyPr/>
                    <a:lstStyle/>
                    <a:p>
                      <a:pPr algn="ctr"/>
                      <a:r>
                        <a:rPr lang="en-US" dirty="0" smtClean="0"/>
                        <a:t>% Change</a:t>
                      </a:r>
                      <a:endParaRPr lang="en-US" dirty="0"/>
                    </a:p>
                  </a:txBody>
                  <a:tcPr/>
                </a:tc>
              </a:tr>
              <a:tr h="370840">
                <a:tc>
                  <a:txBody>
                    <a:bodyPr/>
                    <a:lstStyle/>
                    <a:p>
                      <a:r>
                        <a:rPr lang="en-US" dirty="0" smtClean="0"/>
                        <a:t>Miles of Service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pPr lvl="1"/>
                      <a:r>
                        <a:rPr lang="en-US" dirty="0" smtClean="0"/>
                        <a:t>Bus</a:t>
                      </a:r>
                      <a:endParaRPr lang="en-US" dirty="0"/>
                    </a:p>
                  </a:txBody>
                  <a:tcPr/>
                </a:tc>
                <a:tc>
                  <a:txBody>
                    <a:bodyPr/>
                    <a:lstStyle/>
                    <a:p>
                      <a:pPr algn="r"/>
                      <a:r>
                        <a:rPr lang="en-US" dirty="0" smtClean="0"/>
                        <a:t>17,250,178</a:t>
                      </a:r>
                      <a:endParaRPr lang="en-US" dirty="0"/>
                    </a:p>
                  </a:txBody>
                  <a:tcPr/>
                </a:tc>
                <a:tc>
                  <a:txBody>
                    <a:bodyPr/>
                    <a:lstStyle/>
                    <a:p>
                      <a:pPr algn="r"/>
                      <a:r>
                        <a:rPr lang="en-US" dirty="0" smtClean="0"/>
                        <a:t>18,037,042</a:t>
                      </a:r>
                      <a:endParaRPr lang="en-US" dirty="0"/>
                    </a:p>
                  </a:txBody>
                  <a:tcPr/>
                </a:tc>
                <a:tc>
                  <a:txBody>
                    <a:bodyPr/>
                    <a:lstStyle/>
                    <a:p>
                      <a:pPr algn="r"/>
                      <a:r>
                        <a:rPr lang="en-US" dirty="0" smtClean="0"/>
                        <a:t>786,864</a:t>
                      </a:r>
                      <a:endParaRPr lang="en-US" dirty="0"/>
                    </a:p>
                  </a:txBody>
                  <a:tcPr/>
                </a:tc>
                <a:tc>
                  <a:txBody>
                    <a:bodyPr/>
                    <a:lstStyle/>
                    <a:p>
                      <a:pPr algn="r"/>
                      <a:r>
                        <a:rPr lang="en-US" dirty="0" smtClean="0"/>
                        <a:t>4.56%</a:t>
                      </a:r>
                      <a:endParaRPr lang="en-US" dirty="0"/>
                    </a:p>
                  </a:txBody>
                  <a:tcPr/>
                </a:tc>
              </a:tr>
              <a:tr h="370840">
                <a:tc>
                  <a:txBody>
                    <a:bodyPr/>
                    <a:lstStyle/>
                    <a:p>
                      <a:pPr lvl="1"/>
                      <a:r>
                        <a:rPr lang="en-US" dirty="0" smtClean="0"/>
                        <a:t>Rail</a:t>
                      </a:r>
                      <a:endParaRPr lang="en-US" dirty="0"/>
                    </a:p>
                  </a:txBody>
                  <a:tcPr/>
                </a:tc>
                <a:tc>
                  <a:txBody>
                    <a:bodyPr/>
                    <a:lstStyle/>
                    <a:p>
                      <a:pPr algn="r"/>
                      <a:r>
                        <a:rPr lang="en-US" dirty="0" smtClean="0"/>
                        <a:t>8,064,876</a:t>
                      </a:r>
                      <a:endParaRPr lang="en-US" dirty="0"/>
                    </a:p>
                  </a:txBody>
                  <a:tcPr/>
                </a:tc>
                <a:tc>
                  <a:txBody>
                    <a:bodyPr/>
                    <a:lstStyle/>
                    <a:p>
                      <a:pPr algn="r"/>
                      <a:r>
                        <a:rPr lang="en-US" dirty="0" smtClean="0"/>
                        <a:t>8,436,721</a:t>
                      </a:r>
                      <a:endParaRPr lang="en-US" dirty="0"/>
                    </a:p>
                  </a:txBody>
                  <a:tcPr/>
                </a:tc>
                <a:tc>
                  <a:txBody>
                    <a:bodyPr/>
                    <a:lstStyle/>
                    <a:p>
                      <a:pPr algn="r"/>
                      <a:r>
                        <a:rPr lang="en-US" dirty="0" smtClean="0"/>
                        <a:t>371,845</a:t>
                      </a:r>
                      <a:endParaRPr lang="en-US" dirty="0"/>
                    </a:p>
                  </a:txBody>
                  <a:tcPr/>
                </a:tc>
                <a:tc>
                  <a:txBody>
                    <a:bodyPr/>
                    <a:lstStyle/>
                    <a:p>
                      <a:pPr algn="r"/>
                      <a:r>
                        <a:rPr lang="en-US" dirty="0" smtClean="0"/>
                        <a:t>4.61%</a:t>
                      </a:r>
                      <a:endParaRPr lang="en-US" dirty="0"/>
                    </a:p>
                  </a:txBody>
                  <a:tcPr/>
                </a:tc>
              </a:tr>
              <a:tr h="370840">
                <a:tc>
                  <a:txBody>
                    <a:bodyPr/>
                    <a:lstStyle/>
                    <a:p>
                      <a:pPr lvl="1"/>
                      <a:r>
                        <a:rPr lang="en-US" dirty="0" smtClean="0"/>
                        <a:t>Paratransit</a:t>
                      </a:r>
                      <a:endParaRPr lang="en-US" dirty="0"/>
                    </a:p>
                  </a:txBody>
                  <a:tcPr/>
                </a:tc>
                <a:tc>
                  <a:txBody>
                    <a:bodyPr/>
                    <a:lstStyle/>
                    <a:p>
                      <a:pPr algn="r"/>
                      <a:r>
                        <a:rPr lang="en-US" dirty="0" smtClean="0"/>
                        <a:t>3,399,404</a:t>
                      </a:r>
                      <a:endParaRPr lang="en-US" dirty="0"/>
                    </a:p>
                  </a:txBody>
                  <a:tcPr/>
                </a:tc>
                <a:tc>
                  <a:txBody>
                    <a:bodyPr/>
                    <a:lstStyle/>
                    <a:p>
                      <a:pPr algn="r"/>
                      <a:r>
                        <a:rPr lang="en-US" dirty="0" smtClean="0"/>
                        <a:t>3,438,520</a:t>
                      </a:r>
                      <a:endParaRPr lang="en-US" dirty="0"/>
                    </a:p>
                  </a:txBody>
                  <a:tcPr/>
                </a:tc>
                <a:tc>
                  <a:txBody>
                    <a:bodyPr/>
                    <a:lstStyle/>
                    <a:p>
                      <a:pPr algn="r"/>
                      <a:r>
                        <a:rPr lang="en-US" dirty="0" smtClean="0"/>
                        <a:t>39,116</a:t>
                      </a:r>
                      <a:endParaRPr lang="en-US" dirty="0"/>
                    </a:p>
                  </a:txBody>
                  <a:tcPr/>
                </a:tc>
                <a:tc>
                  <a:txBody>
                    <a:bodyPr/>
                    <a:lstStyle/>
                    <a:p>
                      <a:pPr algn="r"/>
                      <a:r>
                        <a:rPr lang="en-US" dirty="0" smtClean="0"/>
                        <a:t>1.15%</a:t>
                      </a:r>
                      <a:endParaRPr lang="en-US" dirty="0"/>
                    </a:p>
                  </a:txBody>
                  <a:tcPr/>
                </a:tc>
              </a:tr>
              <a:tr h="370840">
                <a:tc>
                  <a:txBody>
                    <a:bodyPr/>
                    <a:lstStyle/>
                    <a:p>
                      <a:r>
                        <a:rPr lang="en-US" dirty="0" smtClean="0"/>
                        <a:t>Hours</a:t>
                      </a:r>
                      <a:r>
                        <a:rPr lang="en-US" baseline="0" dirty="0" smtClean="0"/>
                        <a:t> of Service</a:t>
                      </a: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tr>
              <a:tr h="370840">
                <a:tc>
                  <a:txBody>
                    <a:bodyPr/>
                    <a:lstStyle/>
                    <a:p>
                      <a:pPr lvl="1"/>
                      <a:r>
                        <a:rPr lang="en-US" dirty="0" smtClean="0"/>
                        <a:t>Bus</a:t>
                      </a:r>
                      <a:endParaRPr lang="en-US" dirty="0"/>
                    </a:p>
                  </a:txBody>
                  <a:tcPr/>
                </a:tc>
                <a:tc>
                  <a:txBody>
                    <a:bodyPr/>
                    <a:lstStyle/>
                    <a:p>
                      <a:pPr algn="r"/>
                      <a:r>
                        <a:rPr lang="en-US" dirty="0" smtClean="0"/>
                        <a:t>1,149,550</a:t>
                      </a:r>
                      <a:endParaRPr lang="en-US" dirty="0"/>
                    </a:p>
                  </a:txBody>
                  <a:tcPr/>
                </a:tc>
                <a:tc>
                  <a:txBody>
                    <a:bodyPr/>
                    <a:lstStyle/>
                    <a:p>
                      <a:pPr algn="r"/>
                      <a:r>
                        <a:rPr lang="en-US" dirty="0" smtClean="0"/>
                        <a:t>1,208,903</a:t>
                      </a:r>
                      <a:endParaRPr lang="en-US" dirty="0"/>
                    </a:p>
                  </a:txBody>
                  <a:tcPr/>
                </a:tc>
                <a:tc>
                  <a:txBody>
                    <a:bodyPr/>
                    <a:lstStyle/>
                    <a:p>
                      <a:pPr algn="r"/>
                      <a:r>
                        <a:rPr lang="en-US" dirty="0" smtClean="0"/>
                        <a:t>59,353</a:t>
                      </a:r>
                      <a:endParaRPr lang="en-US" dirty="0"/>
                    </a:p>
                  </a:txBody>
                  <a:tcPr/>
                </a:tc>
                <a:tc>
                  <a:txBody>
                    <a:bodyPr/>
                    <a:lstStyle/>
                    <a:p>
                      <a:pPr algn="r"/>
                      <a:r>
                        <a:rPr lang="en-US" dirty="0" smtClean="0"/>
                        <a:t>5.16%</a:t>
                      </a:r>
                      <a:endParaRPr lang="en-US" dirty="0"/>
                    </a:p>
                  </a:txBody>
                  <a:tcPr/>
                </a:tc>
              </a:tr>
              <a:tr h="370840">
                <a:tc>
                  <a:txBody>
                    <a:bodyPr/>
                    <a:lstStyle/>
                    <a:p>
                      <a:pPr lvl="1"/>
                      <a:r>
                        <a:rPr lang="en-US" dirty="0" smtClean="0"/>
                        <a:t>Rail</a:t>
                      </a:r>
                      <a:endParaRPr lang="en-US" dirty="0"/>
                    </a:p>
                  </a:txBody>
                  <a:tcPr/>
                </a:tc>
                <a:tc>
                  <a:txBody>
                    <a:bodyPr/>
                    <a:lstStyle/>
                    <a:p>
                      <a:pPr algn="r"/>
                      <a:r>
                        <a:rPr lang="en-US" dirty="0" smtClean="0"/>
                        <a:t>372,798</a:t>
                      </a:r>
                      <a:endParaRPr lang="en-US" dirty="0"/>
                    </a:p>
                  </a:txBody>
                  <a:tcPr/>
                </a:tc>
                <a:tc>
                  <a:txBody>
                    <a:bodyPr/>
                    <a:lstStyle/>
                    <a:p>
                      <a:pPr algn="r"/>
                      <a:r>
                        <a:rPr lang="en-US" dirty="0" smtClean="0"/>
                        <a:t>389,489</a:t>
                      </a:r>
                      <a:endParaRPr lang="en-US" dirty="0"/>
                    </a:p>
                  </a:txBody>
                  <a:tcPr/>
                </a:tc>
                <a:tc>
                  <a:txBody>
                    <a:bodyPr/>
                    <a:lstStyle/>
                    <a:p>
                      <a:pPr algn="r"/>
                      <a:r>
                        <a:rPr lang="en-US" dirty="0" smtClean="0"/>
                        <a:t>16,691</a:t>
                      </a:r>
                      <a:endParaRPr lang="en-US" dirty="0"/>
                    </a:p>
                  </a:txBody>
                  <a:tcPr/>
                </a:tc>
                <a:tc>
                  <a:txBody>
                    <a:bodyPr/>
                    <a:lstStyle/>
                    <a:p>
                      <a:pPr algn="r"/>
                      <a:r>
                        <a:rPr lang="en-US" dirty="0" smtClean="0"/>
                        <a:t>4.48%</a:t>
                      </a:r>
                      <a:endParaRPr lang="en-US" dirty="0"/>
                    </a:p>
                  </a:txBody>
                  <a:tcPr/>
                </a:tc>
              </a:tr>
              <a:tr h="370840">
                <a:tc>
                  <a:txBody>
                    <a:bodyPr/>
                    <a:lstStyle/>
                    <a:p>
                      <a:pPr lvl="1"/>
                      <a:r>
                        <a:rPr lang="en-US" dirty="0" smtClean="0"/>
                        <a:t>Paratransit</a:t>
                      </a:r>
                      <a:endParaRPr lang="en-US" dirty="0"/>
                    </a:p>
                  </a:txBody>
                  <a:tcPr/>
                </a:tc>
                <a:tc>
                  <a:txBody>
                    <a:bodyPr/>
                    <a:lstStyle/>
                    <a:p>
                      <a:pPr algn="r"/>
                      <a:r>
                        <a:rPr lang="en-US" dirty="0" smtClean="0"/>
                        <a:t>202,952</a:t>
                      </a:r>
                      <a:endParaRPr lang="en-US" dirty="0"/>
                    </a:p>
                  </a:txBody>
                  <a:tcPr/>
                </a:tc>
                <a:tc>
                  <a:txBody>
                    <a:bodyPr/>
                    <a:lstStyle/>
                    <a:p>
                      <a:pPr algn="r"/>
                      <a:r>
                        <a:rPr lang="en-US" dirty="0" smtClean="0"/>
                        <a:t>214,149</a:t>
                      </a:r>
                      <a:endParaRPr lang="en-US" dirty="0"/>
                    </a:p>
                  </a:txBody>
                  <a:tcPr/>
                </a:tc>
                <a:tc>
                  <a:txBody>
                    <a:bodyPr/>
                    <a:lstStyle/>
                    <a:p>
                      <a:pPr algn="r"/>
                      <a:r>
                        <a:rPr lang="en-US" dirty="0" smtClean="0"/>
                        <a:t>11,197</a:t>
                      </a:r>
                      <a:endParaRPr lang="en-US" dirty="0"/>
                    </a:p>
                  </a:txBody>
                  <a:tcPr/>
                </a:tc>
                <a:tc>
                  <a:txBody>
                    <a:bodyPr/>
                    <a:lstStyle/>
                    <a:p>
                      <a:pPr algn="r"/>
                      <a:r>
                        <a:rPr lang="en-US" dirty="0" smtClean="0"/>
                        <a:t>5.52%</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B6FF1D6F-3872-4138-A8BD-1A7757B917BF}" type="slidenum">
              <a:rPr lang="en-US" smtClean="0"/>
              <a:pPr/>
              <a:t>8</a:t>
            </a:fld>
            <a:endParaRPr lang="en-US"/>
          </a:p>
        </p:txBody>
      </p:sp>
    </p:spTree>
    <p:extLst>
      <p:ext uri="{BB962C8B-B14F-4D97-AF65-F5344CB8AC3E}">
        <p14:creationId xmlns:p14="http://schemas.microsoft.com/office/powerpoint/2010/main" val="2357110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Features of </a:t>
            </a:r>
            <a:br>
              <a:rPr lang="en-US" dirty="0" smtClean="0"/>
            </a:br>
            <a:r>
              <a:rPr lang="en-US" dirty="0" smtClean="0"/>
              <a:t>2016 Operating Budget</a:t>
            </a:r>
            <a:endParaRPr lang="en-US" dirty="0"/>
          </a:p>
        </p:txBody>
      </p:sp>
      <p:sp>
        <p:nvSpPr>
          <p:cNvPr id="3" name="Content Placeholder 2"/>
          <p:cNvSpPr>
            <a:spLocks noGrp="1"/>
          </p:cNvSpPr>
          <p:nvPr>
            <p:ph idx="1"/>
          </p:nvPr>
        </p:nvSpPr>
        <p:spPr>
          <a:xfrm>
            <a:off x="566738" y="2057400"/>
            <a:ext cx="8001000" cy="3733800"/>
          </a:xfrm>
        </p:spPr>
        <p:txBody>
          <a:bodyPr/>
          <a:lstStyle/>
          <a:p>
            <a:pPr>
              <a:buFont typeface="Wingdings" panose="05000000000000000000" pitchFamily="2" charset="2"/>
              <a:buChar char="ü"/>
            </a:pPr>
            <a:r>
              <a:rPr lang="en-US" dirty="0" smtClean="0"/>
              <a:t>Keep </a:t>
            </a:r>
            <a:r>
              <a:rPr lang="en-US" dirty="0"/>
              <a:t>Fares </a:t>
            </a:r>
            <a:r>
              <a:rPr lang="en-US" dirty="0" smtClean="0"/>
              <a:t>Low</a:t>
            </a:r>
            <a:endParaRPr lang="en-US" dirty="0"/>
          </a:p>
          <a:p>
            <a:pPr lvl="1">
              <a:buFont typeface="Wingdings" panose="05000000000000000000" pitchFamily="2" charset="2"/>
              <a:buChar char="ü"/>
            </a:pPr>
            <a:r>
              <a:rPr lang="en-US" dirty="0" smtClean="0"/>
              <a:t>Continue FAREPAY promotion thru 2016</a:t>
            </a:r>
          </a:p>
          <a:p>
            <a:pPr lvl="1">
              <a:buFont typeface="Wingdings" panose="05000000000000000000" pitchFamily="2" charset="2"/>
              <a:buChar char="ü"/>
            </a:pPr>
            <a:r>
              <a:rPr lang="en-US" dirty="0" smtClean="0"/>
              <a:t>Advance fare policy</a:t>
            </a:r>
          </a:p>
          <a:p>
            <a:pPr marL="0" indent="0">
              <a:buNone/>
            </a:pPr>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B6FF1D6F-3872-4138-A8BD-1A7757B917BF}" type="slidenum">
              <a:rPr lang="en-US" smtClean="0"/>
              <a:pPr/>
              <a:t>9</a:t>
            </a:fld>
            <a:endParaRPr lang="en-US" dirty="0"/>
          </a:p>
        </p:txBody>
      </p:sp>
    </p:spTree>
    <p:extLst>
      <p:ext uri="{BB962C8B-B14F-4D97-AF65-F5344CB8AC3E}">
        <p14:creationId xmlns:p14="http://schemas.microsoft.com/office/powerpoint/2010/main" val="4264249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12881</TotalTime>
  <Words>3789</Words>
  <Application>Microsoft Office PowerPoint</Application>
  <PresentationFormat>On-screen Show (4:3)</PresentationFormat>
  <Paragraphs>747</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Profile</vt:lpstr>
      <vt:lpstr>2016 Tentative Budget</vt:lpstr>
      <vt:lpstr>Agenda</vt:lpstr>
      <vt:lpstr>Strategic Planning and Budgeting</vt:lpstr>
      <vt:lpstr>Board Strategic 2016 Goals - 2016 Budget</vt:lpstr>
      <vt:lpstr>Key Assumptions - Revenue</vt:lpstr>
      <vt:lpstr>Key Assumptions - Expense</vt:lpstr>
      <vt:lpstr>Key Assumptions - Expense</vt:lpstr>
      <vt:lpstr>Key Assumption - Service</vt:lpstr>
      <vt:lpstr>Key Features of  2016 Operating Budget</vt:lpstr>
      <vt:lpstr>Key Features of  2016 Operating Budget</vt:lpstr>
      <vt:lpstr>Key Features of  2016 Operating Budget</vt:lpstr>
      <vt:lpstr>Key Features of  2016 Operating Budget</vt:lpstr>
      <vt:lpstr>2016 Service Operating Budgets</vt:lpstr>
      <vt:lpstr>2016 Total Budget Expense</vt:lpstr>
      <vt:lpstr>2016 Operating Budgets</vt:lpstr>
      <vt:lpstr>2016 Staff FTE</vt:lpstr>
      <vt:lpstr>2016 Operating Revenues</vt:lpstr>
      <vt:lpstr>Key Features of  2016 Capital Budget</vt:lpstr>
      <vt:lpstr>Key Features of  2016 Capital Budget</vt:lpstr>
      <vt:lpstr>Key Features of  2016 Capital Budget</vt:lpstr>
      <vt:lpstr>2016 Capital Expense</vt:lpstr>
      <vt:lpstr>2016 Capital Revenues</vt:lpstr>
      <vt:lpstr>Estimated Reserves at 12/31/16</vt:lpstr>
      <vt:lpstr>Financial Projections </vt:lpstr>
      <vt:lpstr>Early Debt Retirement Account</vt:lpstr>
      <vt:lpstr>Budget Policy Checklist (2.3.3)</vt:lpstr>
      <vt:lpstr>Budget Policy Checklist (2.3.3)</vt:lpstr>
      <vt:lpstr>Budget Policy Checklist (2.3.3)</vt:lpstr>
      <vt:lpstr>2016 Budget Summary</vt:lpstr>
      <vt:lpstr>2016 Budget Summary</vt:lpstr>
      <vt:lpstr>Next Steps</vt:lpstr>
    </vt:vector>
  </TitlesOfParts>
  <Company>Utah Transit Authority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&amp;  TDP Model Update July 15, 2008</dc:title>
  <dc:creator>sdejong</dc:creator>
  <cp:lastModifiedBy>adminpub</cp:lastModifiedBy>
  <cp:revision>655</cp:revision>
  <cp:lastPrinted>2015-10-09T18:53:03Z</cp:lastPrinted>
  <dcterms:created xsi:type="dcterms:W3CDTF">2008-07-09T15:56:59Z</dcterms:created>
  <dcterms:modified xsi:type="dcterms:W3CDTF">2015-10-24T23:21:15Z</dcterms:modified>
</cp:coreProperties>
</file>