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3"/>
  </p:notesMasterIdLst>
  <p:sldIdLst>
    <p:sldId id="256" r:id="rId5"/>
    <p:sldId id="573" r:id="rId6"/>
    <p:sldId id="264" r:id="rId7"/>
    <p:sldId id="592" r:id="rId8"/>
    <p:sldId id="593" r:id="rId9"/>
    <p:sldId id="407" r:id="rId10"/>
    <p:sldId id="423" r:id="rId11"/>
    <p:sldId id="594" r:id="rId12"/>
    <p:sldId id="409" r:id="rId13"/>
    <p:sldId id="411" r:id="rId14"/>
    <p:sldId id="431" r:id="rId15"/>
    <p:sldId id="562" r:id="rId16"/>
    <p:sldId id="595" r:id="rId17"/>
    <p:sldId id="581" r:id="rId18"/>
    <p:sldId id="284" r:id="rId19"/>
    <p:sldId id="287" r:id="rId20"/>
    <p:sldId id="288" r:id="rId21"/>
    <p:sldId id="289" r:id="rId22"/>
    <p:sldId id="443" r:id="rId23"/>
    <p:sldId id="542" r:id="rId24"/>
    <p:sldId id="543" r:id="rId25"/>
    <p:sldId id="554" r:id="rId26"/>
    <p:sldId id="555" r:id="rId27"/>
    <p:sldId id="574" r:id="rId28"/>
    <p:sldId id="575" r:id="rId29"/>
    <p:sldId id="464" r:id="rId30"/>
    <p:sldId id="447" r:id="rId31"/>
    <p:sldId id="579" r:id="rId32"/>
    <p:sldId id="580" r:id="rId33"/>
    <p:sldId id="473" r:id="rId34"/>
    <p:sldId id="448" r:id="rId35"/>
    <p:sldId id="578" r:id="rId36"/>
    <p:sldId id="544" r:id="rId37"/>
    <p:sldId id="545" r:id="rId38"/>
    <p:sldId id="588" r:id="rId39"/>
    <p:sldId id="586" r:id="rId40"/>
    <p:sldId id="587" r:id="rId41"/>
    <p:sldId id="589" r:id="rId42"/>
    <p:sldId id="590" r:id="rId43"/>
    <p:sldId id="591" r:id="rId44"/>
    <p:sldId id="449" r:id="rId45"/>
    <p:sldId id="467" r:id="rId46"/>
    <p:sldId id="291" r:id="rId47"/>
    <p:sldId id="307" r:id="rId48"/>
    <p:sldId id="292" r:id="rId49"/>
    <p:sldId id="308" r:id="rId50"/>
    <p:sldId id="365" r:id="rId51"/>
    <p:sldId id="532" r:id="rId52"/>
    <p:sldId id="568" r:id="rId53"/>
    <p:sldId id="571" r:id="rId54"/>
    <p:sldId id="569" r:id="rId55"/>
    <p:sldId id="572" r:id="rId56"/>
    <p:sldId id="576" r:id="rId57"/>
    <p:sldId id="577" r:id="rId58"/>
    <p:sldId id="293" r:id="rId59"/>
    <p:sldId id="311" r:id="rId60"/>
    <p:sldId id="547" r:id="rId61"/>
    <p:sldId id="548" r:id="rId62"/>
    <p:sldId id="558" r:id="rId63"/>
    <p:sldId id="559" r:id="rId64"/>
    <p:sldId id="457" r:id="rId65"/>
    <p:sldId id="450" r:id="rId66"/>
    <p:sldId id="294" r:id="rId67"/>
    <p:sldId id="549" r:id="rId68"/>
    <p:sldId id="550" r:id="rId69"/>
    <p:sldId id="469" r:id="rId70"/>
    <p:sldId id="468" r:id="rId71"/>
    <p:sldId id="351"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sa" initials="T" lastIdx="1" clrIdx="0">
    <p:extLst>
      <p:ext uri="{19B8F6BF-5375-455C-9EA6-DF929625EA0E}">
        <p15:presenceInfo xmlns:p15="http://schemas.microsoft.com/office/powerpoint/2012/main" userId="fcde5b7a4fc8e8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6197"/>
  </p:normalViewPr>
  <p:slideViewPr>
    <p:cSldViewPr snapToGrid="0" snapToObjects="1">
      <p:cViewPr varScale="1">
        <p:scale>
          <a:sx n="75" d="100"/>
          <a:sy n="75" d="100"/>
        </p:scale>
        <p:origin x="300" y="60"/>
      </p:cViewPr>
      <p:guideLst/>
    </p:cSldViewPr>
  </p:slideViewPr>
  <p:notesTextViewPr>
    <p:cViewPr>
      <p:scale>
        <a:sx n="1" d="1"/>
        <a:sy n="1" d="1"/>
      </p:scale>
      <p:origin x="0" y="0"/>
    </p:cViewPr>
  </p:notesTextViewPr>
  <p:sorterViewPr>
    <p:cViewPr>
      <p:scale>
        <a:sx n="104" d="100"/>
        <a:sy n="104" d="100"/>
      </p:scale>
      <p:origin x="0" y="-248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145812-9F7B-4230-8EEC-FE14ACF8AE06}" type="datetimeFigureOut">
              <a:rPr lang="en-US" smtClean="0"/>
              <a:t>9/3/2021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206A2-FB6F-4CAB-BFA9-D4F9D198503B}" type="slidenum">
              <a:rPr lang="en-US" smtClean="0"/>
              <a:t>‹#›</a:t>
            </a:fld>
            <a:endParaRPr lang="en-US" dirty="0"/>
          </a:p>
        </p:txBody>
      </p:sp>
    </p:spTree>
    <p:extLst>
      <p:ext uri="{BB962C8B-B14F-4D97-AF65-F5344CB8AC3E}">
        <p14:creationId xmlns:p14="http://schemas.microsoft.com/office/powerpoint/2010/main" val="238825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2206A2-FB6F-4CAB-BFA9-D4F9D198503B}" type="slidenum">
              <a:rPr lang="en-US" smtClean="0"/>
              <a:t>12</a:t>
            </a:fld>
            <a:endParaRPr lang="en-US" dirty="0"/>
          </a:p>
        </p:txBody>
      </p:sp>
    </p:spTree>
    <p:extLst>
      <p:ext uri="{BB962C8B-B14F-4D97-AF65-F5344CB8AC3E}">
        <p14:creationId xmlns:p14="http://schemas.microsoft.com/office/powerpoint/2010/main" val="2020216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1"/>
          <p:cNvSpPr>
            <a:spLocks noGrp="1"/>
          </p:cNvSpPr>
          <p:nvPr>
            <p:ph type="ctrTitle"/>
          </p:nvPr>
        </p:nvSpPr>
        <p:spPr>
          <a:xfrm>
            <a:off x="1524000" y="4482352"/>
            <a:ext cx="9144000" cy="1298687"/>
          </a:xfrm>
        </p:spPr>
        <p:txBody>
          <a:bodyPr anchor="b">
            <a:normAutofit/>
          </a:bodyPr>
          <a:lstStyle>
            <a:lvl1pPr algn="ctr">
              <a:defRPr sz="4000">
                <a:solidFill>
                  <a:srgbClr val="002060"/>
                </a:solidFill>
                <a:latin typeface="League Spartan" charset="0"/>
                <a:ea typeface="League Spartan" charset="0"/>
                <a:cs typeface="League Spartan" charset="0"/>
              </a:defRPr>
            </a:lvl1pPr>
          </a:lstStyle>
          <a:p>
            <a:r>
              <a:rPr lang="en-US" dirty="0"/>
              <a:t>Click to edit Master title style</a:t>
            </a:r>
          </a:p>
        </p:txBody>
      </p:sp>
      <p:sp>
        <p:nvSpPr>
          <p:cNvPr id="3" name="Subtitle 2"/>
          <p:cNvSpPr>
            <a:spLocks noGrp="1"/>
          </p:cNvSpPr>
          <p:nvPr>
            <p:ph type="subTitle" idx="1"/>
          </p:nvPr>
        </p:nvSpPr>
        <p:spPr>
          <a:xfrm>
            <a:off x="1524000" y="5874292"/>
            <a:ext cx="9144000" cy="617948"/>
          </a:xfrm>
        </p:spPr>
        <p:txBody>
          <a:bodyPr/>
          <a:lstStyle>
            <a:lvl1pPr marL="0" indent="0" algn="ctr">
              <a:buNone/>
              <a:defRPr sz="2400" b="0" i="0">
                <a:solidFill>
                  <a:schemeClr val="accent2"/>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423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E71D6-2640-794B-A805-A926918A6160}" type="datetimeFigureOut">
              <a:rPr lang="en-US" smtClean="0"/>
              <a:t>9/3/2021</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67513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E71D6-2640-794B-A805-A926918A6160}" type="datetimeFigureOut">
              <a:rPr lang="en-US" smtClean="0"/>
              <a:t>9/3/2021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65180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E71D6-2640-794B-A805-A926918A6160}" type="datetimeFigureOut">
              <a:rPr lang="en-US" smtClean="0"/>
              <a:t>9/3/2021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40383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290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E71D6-2640-794B-A805-A926918A6160}" type="datetimeFigureOut">
              <a:rPr lang="en-US" smtClean="0"/>
              <a:t>9/3/2021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96516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38"/>
            <a:ext cx="12192000" cy="6858000"/>
          </a:xfrm>
          <a:prstGeom prst="rect">
            <a:avLst/>
          </a:prstGeom>
        </p:spPr>
      </p:pic>
      <p:sp>
        <p:nvSpPr>
          <p:cNvPr id="2" name="Title 1"/>
          <p:cNvSpPr>
            <a:spLocks noGrp="1"/>
          </p:cNvSpPr>
          <p:nvPr>
            <p:ph type="title" hasCustomPrompt="1"/>
          </p:nvPr>
        </p:nvSpPr>
        <p:spPr>
          <a:xfrm>
            <a:off x="831850" y="1709738"/>
            <a:ext cx="10515600" cy="2852737"/>
          </a:xfrm>
        </p:spPr>
        <p:txBody>
          <a:bodyPr anchor="b"/>
          <a:lstStyle>
            <a:lvl1pPr>
              <a:defRPr sz="6000"/>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1850" y="6356350"/>
            <a:ext cx="1593850" cy="365125"/>
          </a:xfrm>
        </p:spPr>
        <p:txBody>
          <a:bodyPr/>
          <a:lstStyle/>
          <a:p>
            <a:fld id="{D29E71D6-2640-794B-A805-A926918A6160}" type="datetimeFigureOut">
              <a:rPr lang="en-US" smtClean="0"/>
              <a:t>9/3/2021</a:t>
            </a:fld>
            <a:endParaRPr lang="en-US" dirty="0"/>
          </a:p>
        </p:txBody>
      </p:sp>
      <p:sp>
        <p:nvSpPr>
          <p:cNvPr id="5" name="Footer Placeholder 4"/>
          <p:cNvSpPr>
            <a:spLocks noGrp="1"/>
          </p:cNvSpPr>
          <p:nvPr>
            <p:ph type="ftr" sz="quarter" idx="11"/>
          </p:nvPr>
        </p:nvSpPr>
        <p:spPr>
          <a:xfrm>
            <a:off x="2635250" y="6356350"/>
            <a:ext cx="4114800" cy="365125"/>
          </a:xfrm>
        </p:spPr>
        <p:txBody>
          <a:bodyPr/>
          <a:lstStyle/>
          <a:p>
            <a:endParaRPr lang="en-US" dirty="0"/>
          </a:p>
        </p:txBody>
      </p:sp>
    </p:spTree>
    <p:extLst>
      <p:ext uri="{BB962C8B-B14F-4D97-AF65-F5344CB8AC3E}">
        <p14:creationId xmlns:p14="http://schemas.microsoft.com/office/powerpoint/2010/main" val="118964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E71D6-2640-794B-A805-A926918A6160}" type="datetimeFigureOut">
              <a:rPr lang="en-US" smtClean="0"/>
              <a:t>9/3/2021</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2520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E71D6-2640-794B-A805-A926918A6160}" type="datetimeFigureOut">
              <a:rPr lang="en-US" smtClean="0"/>
              <a:t>9/3/2021</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50490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E71D6-2640-794B-A805-A926918A6160}" type="datetimeFigureOut">
              <a:rPr lang="en-US" smtClean="0"/>
              <a:t>9/3/2021</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83368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E71D6-2640-794B-A805-A926918A6160}" type="datetimeFigureOut">
              <a:rPr lang="en-US" smtClean="0"/>
              <a:t>9/3/2021</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02520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E71D6-2640-794B-A805-A926918A6160}" type="datetimeFigureOut">
              <a:rPr lang="en-US" smtClean="0"/>
              <a:t>9/3/2021</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44897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476500" y="6356350"/>
            <a:ext cx="2146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E71D6-2640-794B-A805-A926918A6160}" type="datetimeFigureOut">
              <a:rPr lang="en-US" smtClean="0"/>
              <a:t>9/3/2021</a:t>
            </a:fld>
            <a:endParaRPr lang="en-US" dirty="0"/>
          </a:p>
        </p:txBody>
      </p:sp>
      <p:sp>
        <p:nvSpPr>
          <p:cNvPr id="5" name="Footer Placeholder 4"/>
          <p:cNvSpPr>
            <a:spLocks noGrp="1"/>
          </p:cNvSpPr>
          <p:nvPr>
            <p:ph type="ftr" sz="quarter" idx="3"/>
          </p:nvPr>
        </p:nvSpPr>
        <p:spPr>
          <a:xfrm>
            <a:off x="47752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5774779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000" kern="1200">
          <a:solidFill>
            <a:srgbClr val="002060"/>
          </a:solidFill>
          <a:latin typeface="League Spartan" charset="0"/>
          <a:ea typeface="League Spartan" charset="0"/>
          <a:cs typeface="League Spartan"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b="0" i="0" kern="1200">
          <a:solidFill>
            <a:schemeClr val="accent2"/>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mycancergenome.org/content/molecular-medicine/overview-of-targeted-therapies-for-cancer/" TargetMode="External"/><Relationship Id="rId2" Type="http://schemas.openxmlformats.org/officeDocument/2006/relationships/hyperlink" Target="http://www.cancer.gov/dictionary"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www.balversa.com/"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www.balversa.com/"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balversa.com/"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balversa.com/"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www.balversa.com/"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www.balversa.com/"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www.balversa.com/"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www.balversa.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www.balversa.com/"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www.balversa.com/"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www.balversa.com/"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www.balversa.com/"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www.balversa.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www.balversa.com/"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hyperlink" Target="http://www.sarclisa.co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hyperlink" Target="http://www.sarclisa.com/"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hyperlink" Target="http://www.sarclisa.com/"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hyperlink" Target="http://www.sarclisa.com/"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hyperlink" Target="http://www.sarclisa.com/"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hyperlink" Target="http://www.sarclisa.com/"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hyperlink" Target="http://www.sarclisa.com/"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http://www.sarclisa.com/"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hyperlink" Target="http://www.sarclisa.com/"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hyperlink" Target="http://www.sarclisa.com/" TargetMode="Externa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hyperlink" Target="http://www.nubeqa.com/" TargetMode="Externa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hyperlink" Target="http://www.nubeqa.com/" TargetMode="Externa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http://www.cancer.gov/cancertopics/understandingcancer/targetedtherapies" TargetMode="External"/><Relationship Id="rId2" Type="http://schemas.openxmlformats.org/officeDocument/2006/relationships/hyperlink" Target="https://www.ama-assn.org/about/united-states-adopted-names/united-states-adopted-names-naming-guidelines" TargetMode="External"/><Relationship Id="rId1" Type="http://schemas.openxmlformats.org/officeDocument/2006/relationships/slideLayout" Target="../slideLayouts/slideLayout3.xml"/><Relationship Id="rId6" Type="http://schemas.openxmlformats.org/officeDocument/2006/relationships/hyperlink" Target="http://www.mycancergenome.org/" TargetMode="External"/><Relationship Id="rId5" Type="http://schemas.openxmlformats.org/officeDocument/2006/relationships/hyperlink" Target="http://www.fda.gov/Drugs/InformationOnDrugs/ApprovedDrugs/ucm279174.htm" TargetMode="External"/><Relationship Id="rId4" Type="http://schemas.openxmlformats.org/officeDocument/2006/relationships/hyperlink" Target="http://www.cancer.gov/dictionary"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88274" y="1006764"/>
            <a:ext cx="10112235" cy="4331590"/>
          </a:xfrm>
          <a:noFill/>
        </p:spPr>
        <p:txBody>
          <a:bodyPr anchor="b">
            <a:normAutofit fontScale="90000"/>
          </a:bodyPr>
          <a:lstStyle/>
          <a:p>
            <a:pPr algn="l"/>
            <a:br>
              <a:rPr lang="en-US" sz="2900" dirty="0">
                <a:latin typeface="+mn-lt"/>
              </a:rPr>
            </a:br>
            <a:br>
              <a:rPr lang="en-US" sz="2900" dirty="0">
                <a:latin typeface="+mn-lt"/>
              </a:rPr>
            </a:br>
            <a:br>
              <a:rPr lang="en-US" sz="2900" dirty="0">
                <a:latin typeface="+mn-lt"/>
              </a:rPr>
            </a:br>
            <a:br>
              <a:rPr lang="en-US" sz="2900" dirty="0">
                <a:latin typeface="+mn-lt"/>
              </a:rPr>
            </a:br>
            <a:br>
              <a:rPr lang="en-US" sz="2900" dirty="0">
                <a:latin typeface="+mn-lt"/>
              </a:rPr>
            </a:br>
            <a:r>
              <a:rPr lang="en-US" sz="2900" dirty="0">
                <a:latin typeface="+mn-lt"/>
              </a:rPr>
              <a:t>                         </a:t>
            </a:r>
            <a:r>
              <a:rPr lang="en-US" sz="5300" b="1" dirty="0">
                <a:solidFill>
                  <a:schemeClr val="tx1"/>
                </a:solidFill>
                <a:latin typeface="+mn-lt"/>
              </a:rPr>
              <a:t>Pharmacology Update 2021</a:t>
            </a:r>
            <a:br>
              <a:rPr lang="en-US" sz="2900" dirty="0">
                <a:latin typeface="+mn-lt"/>
              </a:rPr>
            </a:br>
            <a:br>
              <a:rPr lang="en-US" sz="2900" dirty="0">
                <a:latin typeface="+mn-lt"/>
              </a:rPr>
            </a:br>
            <a:br>
              <a:rPr lang="en-US" sz="2900" dirty="0">
                <a:latin typeface="+mn-lt"/>
              </a:rPr>
            </a:br>
            <a:br>
              <a:rPr lang="en-US" sz="2900" dirty="0">
                <a:latin typeface="+mn-lt"/>
              </a:rPr>
            </a:br>
            <a:r>
              <a:rPr lang="en-US" sz="2200" b="1" dirty="0">
                <a:solidFill>
                  <a:schemeClr val="tx1"/>
                </a:solidFill>
                <a:latin typeface="+mn-lt"/>
              </a:rPr>
              <a:t>Teresa Knoop, MSN, RN, AOCN®</a:t>
            </a:r>
            <a:br>
              <a:rPr lang="en-US" sz="2200" b="1" dirty="0">
                <a:solidFill>
                  <a:schemeClr val="tx1"/>
                </a:solidFill>
                <a:latin typeface="+mn-lt"/>
              </a:rPr>
            </a:br>
            <a:r>
              <a:rPr lang="en-US" sz="2200" b="1" dirty="0">
                <a:solidFill>
                  <a:schemeClr val="tx1"/>
                </a:solidFill>
                <a:latin typeface="+mn-lt"/>
              </a:rPr>
              <a:t>Director at Large, Oncology Nursing Society Board of Directors</a:t>
            </a:r>
          </a:p>
        </p:txBody>
      </p:sp>
    </p:spTree>
    <p:extLst>
      <p:ext uri="{BB962C8B-B14F-4D97-AF65-F5344CB8AC3E}">
        <p14:creationId xmlns:p14="http://schemas.microsoft.com/office/powerpoint/2010/main" val="719885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latin typeface="+mn-lt"/>
              </a:rPr>
              <a:t>Trends 2021</a:t>
            </a:r>
          </a:p>
        </p:txBody>
      </p:sp>
      <p:sp>
        <p:nvSpPr>
          <p:cNvPr id="3" name="Content Placeholder 2"/>
          <p:cNvSpPr>
            <a:spLocks noGrp="1"/>
          </p:cNvSpPr>
          <p:nvPr>
            <p:ph idx="1"/>
          </p:nvPr>
        </p:nvSpPr>
        <p:spPr>
          <a:xfrm>
            <a:off x="838200" y="2150534"/>
            <a:ext cx="10566400" cy="3861364"/>
          </a:xfrm>
        </p:spPr>
        <p:txBody>
          <a:bodyPr>
            <a:normAutofit/>
          </a:bodyPr>
          <a:lstStyle/>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r>
              <a:rPr lang="en-US" altLang="en-US" b="1" dirty="0">
                <a:latin typeface="+mn-lt"/>
                <a:ea typeface="Constantia" pitchFamily="18" charset="0"/>
                <a:cs typeface="Constantia" pitchFamily="18" charset="0"/>
                <a:sym typeface="Constantia" pitchFamily="18" charset="0"/>
              </a:rPr>
              <a:t>Tumor Agnostic Drugs</a:t>
            </a: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2059476" lvl="3" indent="-457189" defTabSz="1206470">
              <a:lnSpc>
                <a:spcPct val="80000"/>
              </a:lnSpc>
              <a:spcBef>
                <a:spcPts val="533"/>
              </a:spcBef>
              <a:buClr>
                <a:srgbClr val="0F6FC6"/>
              </a:buClr>
              <a:buSzPct val="85000"/>
              <a:defRPr/>
            </a:pPr>
            <a:r>
              <a:rPr lang="en-US" altLang="en-US" sz="2000" b="1" dirty="0">
                <a:latin typeface="+mn-lt"/>
                <a:ea typeface="Constantia" pitchFamily="18" charset="0"/>
                <a:cs typeface="Constantia" pitchFamily="18" charset="0"/>
                <a:sym typeface="Constantia" pitchFamily="18" charset="0"/>
              </a:rPr>
              <a:t>Drugs designed to treat genomic alterations; not tumor histology specific</a:t>
            </a: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0" indent="0">
              <a:buNone/>
            </a:pPr>
            <a:endParaRPr lang="en-US" sz="3200" dirty="0"/>
          </a:p>
        </p:txBody>
      </p:sp>
      <p:sp>
        <p:nvSpPr>
          <p:cNvPr id="4" name="TextBox 3"/>
          <p:cNvSpPr txBox="1"/>
          <p:nvPr/>
        </p:nvSpPr>
        <p:spPr>
          <a:xfrm>
            <a:off x="1" y="5751314"/>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1841013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9482" y="139505"/>
            <a:ext cx="8373035" cy="772149"/>
          </a:xfrm>
        </p:spPr>
        <p:txBody>
          <a:bodyPr>
            <a:noAutofit/>
          </a:bodyPr>
          <a:lstStyle/>
          <a:p>
            <a:pPr algn="ctr"/>
            <a:br>
              <a:rPr lang="en-US" sz="3600" dirty="0"/>
            </a:br>
            <a:br>
              <a:rPr lang="en-US" sz="3600" dirty="0"/>
            </a:br>
            <a:r>
              <a:rPr lang="en-US" sz="3600" b="1" dirty="0">
                <a:latin typeface="+mn-lt"/>
              </a:rPr>
              <a:t>Progress in Cancer Therapy 2021</a:t>
            </a:r>
            <a:br>
              <a:rPr lang="en-US" sz="3600" dirty="0"/>
            </a:br>
            <a:br>
              <a:rPr lang="en-US" sz="3600" dirty="0"/>
            </a:br>
            <a:endParaRPr lang="en-US" sz="3600" dirty="0"/>
          </a:p>
        </p:txBody>
      </p:sp>
      <p:sp>
        <p:nvSpPr>
          <p:cNvPr id="3" name="Content Placeholder 2"/>
          <p:cNvSpPr>
            <a:spLocks noGrp="1"/>
          </p:cNvSpPr>
          <p:nvPr>
            <p:ph idx="1"/>
          </p:nvPr>
        </p:nvSpPr>
        <p:spPr>
          <a:xfrm>
            <a:off x="372533" y="769611"/>
            <a:ext cx="11318471" cy="5492786"/>
          </a:xfrm>
        </p:spPr>
        <p:txBody>
          <a:bodyPr>
            <a:noAutofit/>
          </a:bodyPr>
          <a:lstStyle/>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solidFill>
                  <a:prstClr val="black"/>
                </a:solidFill>
                <a:latin typeface="+mn-lt"/>
                <a:ea typeface="Constantia" pitchFamily="18" charset="0"/>
                <a:cs typeface="Constantia" pitchFamily="18" charset="0"/>
                <a:sym typeface="Constantia" pitchFamily="18" charset="0"/>
              </a:rPr>
              <a:t>Non-Small Cell Lung Cancer (NSCLC)</a:t>
            </a: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dirty="0">
                <a:solidFill>
                  <a:srgbClr val="FF0000"/>
                </a:solidFill>
                <a:latin typeface="+mn-lt"/>
                <a:ea typeface="Constantia" pitchFamily="18" charset="0"/>
                <a:cs typeface="Constantia" pitchFamily="18" charset="0"/>
                <a:sym typeface="Constantia" pitchFamily="18" charset="0"/>
              </a:rPr>
              <a:t>3 new drugs</a:t>
            </a: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dirty="0">
                <a:solidFill>
                  <a:prstClr val="black"/>
                </a:solidFill>
                <a:latin typeface="+mn-lt"/>
                <a:ea typeface="Constantia" pitchFamily="18" charset="0"/>
                <a:cs typeface="Constantia" pitchFamily="18" charset="0"/>
                <a:sym typeface="Constantia" pitchFamily="18" charset="0"/>
              </a:rPr>
              <a:t>2 new indications</a:t>
            </a:r>
          </a:p>
          <a:p>
            <a:pPr marL="1100639" lvl="2" indent="-260344" defTabSz="1206470">
              <a:lnSpc>
                <a:spcPct val="80000"/>
              </a:lnSpc>
              <a:spcBef>
                <a:spcPts val="533"/>
              </a:spcBef>
              <a:buClr>
                <a:srgbClr val="0F6FC6"/>
              </a:buClr>
              <a:buSzPct val="85000"/>
              <a:buFont typeface="Arial" pitchFamily="34" charset="0"/>
              <a:buChar char="•"/>
              <a:defRPr/>
            </a:pPr>
            <a:endParaRPr lang="en-US" altLang="en-US"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solidFill>
                  <a:prstClr val="black"/>
                </a:solidFill>
                <a:latin typeface="+mn-lt"/>
                <a:ea typeface="Constantia" pitchFamily="18" charset="0"/>
                <a:cs typeface="Constantia" pitchFamily="18" charset="0"/>
                <a:sym typeface="Constantia" pitchFamily="18" charset="0"/>
              </a:rPr>
              <a:t>Breast</a:t>
            </a: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dirty="0">
                <a:solidFill>
                  <a:prstClr val="black"/>
                </a:solidFill>
                <a:latin typeface="+mn-lt"/>
                <a:ea typeface="Constantia" pitchFamily="18" charset="0"/>
                <a:cs typeface="Constantia" pitchFamily="18" charset="0"/>
                <a:sym typeface="Constantia" pitchFamily="18" charset="0"/>
              </a:rPr>
              <a:t>2 new indications</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solidFill>
                  <a:prstClr val="black"/>
                </a:solidFill>
                <a:latin typeface="+mn-lt"/>
                <a:ea typeface="Constantia" pitchFamily="18" charset="0"/>
                <a:cs typeface="Constantia" pitchFamily="18" charset="0"/>
                <a:sym typeface="Constantia" pitchFamily="18" charset="0"/>
              </a:rPr>
              <a:t>Endometrial</a:t>
            </a: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dirty="0">
                <a:solidFill>
                  <a:srgbClr val="FF0000"/>
                </a:solidFill>
                <a:latin typeface="+mn-lt"/>
                <a:ea typeface="Constantia" pitchFamily="18" charset="0"/>
                <a:cs typeface="Constantia" pitchFamily="18" charset="0"/>
                <a:sym typeface="Constantia" pitchFamily="18" charset="0"/>
              </a:rPr>
              <a:t>1 new drug</a:t>
            </a: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dirty="0">
                <a:latin typeface="+mn-lt"/>
                <a:ea typeface="Constantia" pitchFamily="18" charset="0"/>
                <a:cs typeface="Constantia" pitchFamily="18" charset="0"/>
                <a:sym typeface="Constantia" pitchFamily="18" charset="0"/>
              </a:rPr>
              <a:t>1 new indication</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solidFill>
                  <a:prstClr val="black"/>
                </a:solidFill>
                <a:latin typeface="+mn-lt"/>
                <a:ea typeface="Constantia" pitchFamily="18" charset="0"/>
                <a:cs typeface="Constantia" pitchFamily="18" charset="0"/>
                <a:sym typeface="Constantia" pitchFamily="18" charset="0"/>
              </a:rPr>
              <a:t>Urothelial</a:t>
            </a: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dirty="0">
                <a:solidFill>
                  <a:prstClr val="black"/>
                </a:solidFill>
                <a:latin typeface="+mn-lt"/>
                <a:ea typeface="Constantia" pitchFamily="18" charset="0"/>
                <a:cs typeface="Constantia" pitchFamily="18" charset="0"/>
                <a:sym typeface="Constantia" pitchFamily="18" charset="0"/>
              </a:rPr>
              <a:t>3 new indications</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solidFill>
                  <a:prstClr val="black"/>
                </a:solidFill>
                <a:latin typeface="+mn-lt"/>
                <a:ea typeface="Constantia" pitchFamily="18" charset="0"/>
                <a:cs typeface="Constantia" pitchFamily="18" charset="0"/>
                <a:sym typeface="Constantia" pitchFamily="18" charset="0"/>
              </a:rPr>
              <a:t>Renal Cell</a:t>
            </a: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dirty="0">
                <a:solidFill>
                  <a:srgbClr val="FF0000"/>
                </a:solidFill>
                <a:latin typeface="+mn-lt"/>
                <a:ea typeface="Constantia" pitchFamily="18" charset="0"/>
                <a:cs typeface="Constantia" pitchFamily="18" charset="0"/>
                <a:sym typeface="Constantia" pitchFamily="18" charset="0"/>
              </a:rPr>
              <a:t>1 new drug</a:t>
            </a: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dirty="0">
                <a:solidFill>
                  <a:prstClr val="black"/>
                </a:solidFill>
                <a:latin typeface="+mn-lt"/>
                <a:ea typeface="Constantia" pitchFamily="18" charset="0"/>
                <a:cs typeface="Constantia" pitchFamily="18" charset="0"/>
                <a:sym typeface="Constantia" pitchFamily="18" charset="0"/>
              </a:rPr>
              <a:t>2 new indications</a:t>
            </a:r>
          </a:p>
          <a:p>
            <a:pPr marL="1754695" lvl="4" indent="0" defTabSz="1206470">
              <a:lnSpc>
                <a:spcPct val="80000"/>
              </a:lnSpc>
              <a:spcBef>
                <a:spcPts val="533"/>
              </a:spcBef>
              <a:buClr>
                <a:srgbClr val="0F6FC6"/>
              </a:buClr>
              <a:buSzPct val="85000"/>
              <a:buNone/>
              <a:defRPr/>
            </a:pPr>
            <a:r>
              <a:rPr lang="en-US" altLang="en-US" sz="1933" b="1" dirty="0">
                <a:solidFill>
                  <a:prstClr val="black"/>
                </a:solidFill>
                <a:latin typeface="+mn-lt"/>
                <a:ea typeface="Constantia" pitchFamily="18" charset="0"/>
                <a:cs typeface="Constantia" pitchFamily="18" charset="0"/>
                <a:sym typeface="Constantia" pitchFamily="18" charset="0"/>
              </a:rPr>
              <a:t> </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highlight>
                <a:srgbClr val="FFFF00"/>
              </a:highlight>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endParaRPr lang="en-US" altLang="en-US" sz="21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endParaRPr lang="en-US" altLang="en-US" sz="21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endParaRPr lang="en-US" altLang="en-US" sz="2133" b="1" dirty="0">
              <a:solidFill>
                <a:prstClr val="black"/>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defRPr/>
            </a:pPr>
            <a:endParaRPr lang="en-US" sz="2000" b="1" dirty="0">
              <a:highlight>
                <a:srgbClr val="FFFF00"/>
              </a:highlight>
              <a:latin typeface="+mn-lt"/>
            </a:endParaRPr>
          </a:p>
          <a:p>
            <a:pPr marL="1405432" lvl="3" indent="-260344" defTabSz="1206470">
              <a:lnSpc>
                <a:spcPct val="80000"/>
              </a:lnSpc>
              <a:spcBef>
                <a:spcPts val="533"/>
              </a:spcBef>
              <a:buClr>
                <a:srgbClr val="0F6FC6"/>
              </a:buClr>
              <a:buSzPct val="85000"/>
              <a:defRPr/>
            </a:pPr>
            <a:endParaRPr lang="en-US" altLang="en-US" sz="2000" b="1" dirty="0">
              <a:highlight>
                <a:srgbClr val="FFFF00"/>
              </a:highlight>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highlight>
                <a:srgbClr val="FFFF00"/>
              </a:highlight>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dirty="0">
              <a:highlight>
                <a:srgbClr val="FFFF00"/>
              </a:highlight>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dirty="0">
              <a:highlight>
                <a:srgbClr val="FFFF00"/>
              </a:highlight>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highlight>
                <a:srgbClr val="FFFF00"/>
              </a:highlight>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dirty="0">
              <a:highlight>
                <a:srgbClr val="FFFF00"/>
              </a:highlight>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dirty="0">
              <a:highlight>
                <a:srgbClr val="FFFF00"/>
              </a:highlight>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1867" b="1" i="1" dirty="0">
              <a:solidFill>
                <a:prstClr val="black"/>
              </a:solidFill>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1867" b="1" i="1" dirty="0">
              <a:solidFill>
                <a:prstClr val="black"/>
              </a:solidFill>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b="1" i="1" dirty="0">
              <a:solidFill>
                <a:prstClr val="black"/>
              </a:solidFill>
              <a:latin typeface="Constantia" pitchFamily="18" charset="0"/>
              <a:ea typeface="Constantia" pitchFamily="18" charset="0"/>
              <a:cs typeface="Constantia" pitchFamily="18" charset="0"/>
              <a:sym typeface="Constantia" pitchFamily="18" charset="0"/>
            </a:endParaRPr>
          </a:p>
        </p:txBody>
      </p:sp>
      <p:sp>
        <p:nvSpPr>
          <p:cNvPr id="4" name="TextBox 3"/>
          <p:cNvSpPr txBox="1"/>
          <p:nvPr/>
        </p:nvSpPr>
        <p:spPr>
          <a:xfrm>
            <a:off x="0" y="6404440"/>
            <a:ext cx="7656575" cy="361509"/>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	</a:t>
            </a: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3060115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9482" y="139505"/>
            <a:ext cx="8373035" cy="772149"/>
          </a:xfrm>
        </p:spPr>
        <p:txBody>
          <a:bodyPr>
            <a:noAutofit/>
          </a:bodyPr>
          <a:lstStyle/>
          <a:p>
            <a:pPr algn="ctr"/>
            <a:br>
              <a:rPr lang="en-US" sz="3600" dirty="0"/>
            </a:br>
            <a:br>
              <a:rPr lang="en-US" sz="3600" dirty="0"/>
            </a:br>
            <a:br>
              <a:rPr lang="en-US" sz="3600" dirty="0"/>
            </a:br>
            <a:r>
              <a:rPr lang="en-US" sz="3600" b="1" dirty="0">
                <a:latin typeface="+mn-lt"/>
              </a:rPr>
              <a:t>Progress in Cancer Therapy 2021</a:t>
            </a:r>
            <a:br>
              <a:rPr lang="en-US" sz="3600" dirty="0"/>
            </a:br>
            <a:br>
              <a:rPr lang="en-US" sz="3600" dirty="0"/>
            </a:br>
            <a:br>
              <a:rPr lang="en-US" sz="3600" dirty="0"/>
            </a:br>
            <a:endParaRPr lang="en-US" sz="3600" dirty="0"/>
          </a:p>
        </p:txBody>
      </p:sp>
      <p:sp>
        <p:nvSpPr>
          <p:cNvPr id="3" name="Content Placeholder 2"/>
          <p:cNvSpPr>
            <a:spLocks noGrp="1"/>
          </p:cNvSpPr>
          <p:nvPr>
            <p:ph idx="1"/>
          </p:nvPr>
        </p:nvSpPr>
        <p:spPr>
          <a:xfrm>
            <a:off x="534418" y="949709"/>
            <a:ext cx="11318471" cy="5647500"/>
          </a:xfrm>
        </p:spPr>
        <p:txBody>
          <a:bodyPr>
            <a:noAutofit/>
          </a:bodyPr>
          <a:lstStyle/>
          <a:p>
            <a:pPr marL="1100639" lvl="2" indent="-260344" defTabSz="1206470">
              <a:lnSpc>
                <a:spcPct val="80000"/>
              </a:lnSpc>
              <a:spcBef>
                <a:spcPts val="533"/>
              </a:spcBef>
              <a:buClr>
                <a:srgbClr val="0F6FC6"/>
              </a:buClr>
              <a:buSzPct val="85000"/>
              <a:buFont typeface="Arial" pitchFamily="34" charset="0"/>
              <a:buChar char="•"/>
              <a:defRPr/>
            </a:pPr>
            <a:r>
              <a:rPr lang="en-US" altLang="en-US" b="1" dirty="0">
                <a:solidFill>
                  <a:prstClr val="black"/>
                </a:solidFill>
                <a:latin typeface="+mn-lt"/>
                <a:ea typeface="Constantia" pitchFamily="18" charset="0"/>
                <a:cs typeface="Constantia" pitchFamily="18" charset="0"/>
                <a:sym typeface="Constantia" pitchFamily="18" charset="0"/>
              </a:rPr>
              <a:t>Esophageal Adenocarcinoma</a:t>
            </a: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dirty="0">
                <a:solidFill>
                  <a:prstClr val="black"/>
                </a:solidFill>
                <a:latin typeface="+mn-lt"/>
                <a:ea typeface="Constantia" pitchFamily="18" charset="0"/>
                <a:cs typeface="Constantia" pitchFamily="18" charset="0"/>
                <a:sym typeface="Constantia" pitchFamily="18" charset="0"/>
              </a:rPr>
              <a:t>2 new indications</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solidFill>
                  <a:prstClr val="black"/>
                </a:solidFill>
                <a:latin typeface="+mn-lt"/>
                <a:ea typeface="Constantia" pitchFamily="18" charset="0"/>
                <a:cs typeface="Constantia" pitchFamily="18" charset="0"/>
                <a:sym typeface="Constantia" pitchFamily="18" charset="0"/>
              </a:rPr>
              <a:t>Gastric or gastroesophageal (GEJ) adenocarcinoma</a:t>
            </a: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dirty="0">
                <a:solidFill>
                  <a:prstClr val="black"/>
                </a:solidFill>
                <a:latin typeface="+mn-lt"/>
                <a:ea typeface="Constantia" pitchFamily="18" charset="0"/>
                <a:cs typeface="Constantia" pitchFamily="18" charset="0"/>
                <a:sym typeface="Constantia" pitchFamily="18" charset="0"/>
              </a:rPr>
              <a:t>4 new indications</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solidFill>
                  <a:prstClr val="black"/>
                </a:solidFill>
                <a:latin typeface="+mn-lt"/>
                <a:ea typeface="Constantia" pitchFamily="18" charset="0"/>
                <a:cs typeface="Constantia" pitchFamily="18" charset="0"/>
                <a:sym typeface="Constantia" pitchFamily="18" charset="0"/>
              </a:rPr>
              <a:t>Cholangiocarcinoma</a:t>
            </a: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dirty="0">
                <a:solidFill>
                  <a:srgbClr val="FF0000"/>
                </a:solidFill>
                <a:latin typeface="+mn-lt"/>
                <a:ea typeface="Constantia" pitchFamily="18" charset="0"/>
                <a:cs typeface="Constantia" pitchFamily="18" charset="0"/>
                <a:sym typeface="Constantia" pitchFamily="18" charset="0"/>
              </a:rPr>
              <a:t>1 new drug</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srgbClr val="FF0000"/>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solidFill>
                  <a:prstClr val="black"/>
                </a:solidFill>
                <a:latin typeface="+mn-lt"/>
                <a:ea typeface="Constantia" pitchFamily="18" charset="0"/>
                <a:cs typeface="Constantia" pitchFamily="18" charset="0"/>
                <a:sym typeface="Constantia" pitchFamily="18" charset="0"/>
              </a:rPr>
              <a:t>Basal Cell Carcinoma</a:t>
            </a: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dirty="0">
                <a:solidFill>
                  <a:prstClr val="black"/>
                </a:solidFill>
                <a:latin typeface="+mn-lt"/>
                <a:ea typeface="Constantia" pitchFamily="18" charset="0"/>
                <a:cs typeface="Constantia" pitchFamily="18" charset="0"/>
                <a:sym typeface="Constantia" pitchFamily="18" charset="0"/>
              </a:rPr>
              <a:t>1 new indication</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solidFill>
                  <a:prstClr val="black"/>
                </a:solidFill>
                <a:latin typeface="+mn-lt"/>
                <a:ea typeface="Constantia" pitchFamily="18" charset="0"/>
                <a:cs typeface="Constantia" pitchFamily="18" charset="0"/>
                <a:sym typeface="Constantia" pitchFamily="18" charset="0"/>
              </a:rPr>
              <a:t>Tumor Agnostic</a:t>
            </a: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dirty="0">
                <a:solidFill>
                  <a:prstClr val="black"/>
                </a:solidFill>
                <a:latin typeface="+mn-lt"/>
                <a:ea typeface="Constantia" pitchFamily="18" charset="0"/>
                <a:cs typeface="Constantia" pitchFamily="18" charset="0"/>
                <a:sym typeface="Constantia" pitchFamily="18" charset="0"/>
              </a:rPr>
              <a:t>1 new indication</a:t>
            </a:r>
          </a:p>
          <a:p>
            <a:pPr marL="1100639" lvl="2" indent="-260344" defTabSz="1206470">
              <a:lnSpc>
                <a:spcPct val="80000"/>
              </a:lnSpc>
              <a:spcBef>
                <a:spcPts val="533"/>
              </a:spcBef>
              <a:buClr>
                <a:srgbClr val="0F6FC6"/>
              </a:buClr>
              <a:buSzPct val="85000"/>
              <a:buFont typeface="Arial" pitchFamily="34" charset="0"/>
              <a:buChar char="•"/>
              <a:defRPr/>
            </a:pPr>
            <a:endParaRPr lang="en-US" altLang="en-US"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solidFill>
                  <a:prstClr val="black"/>
                </a:solidFill>
                <a:latin typeface="+mn-lt"/>
                <a:ea typeface="Constantia" pitchFamily="18" charset="0"/>
                <a:cs typeface="Constantia" pitchFamily="18" charset="0"/>
                <a:sym typeface="Constantia" pitchFamily="18" charset="0"/>
              </a:rPr>
              <a:t>von Hippel-Lindau disease associated with renal cell car carcinoma, central nervous system hemangioblastomas, or pancreatic neuroendocrine tumors</a:t>
            </a: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dirty="0">
                <a:solidFill>
                  <a:srgbClr val="FF0000"/>
                </a:solidFill>
                <a:latin typeface="+mn-lt"/>
                <a:ea typeface="Constantia" pitchFamily="18" charset="0"/>
                <a:cs typeface="Constantia" pitchFamily="18" charset="0"/>
                <a:sym typeface="Constantia" pitchFamily="18" charset="0"/>
              </a:rPr>
              <a:t>1 new drug</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srgbClr val="FF000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srgbClr val="FF000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srgbClr val="FF000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srgbClr val="FF000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srgbClr val="FF0000"/>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endParaRPr lang="en-US" altLang="en-US"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endParaRPr lang="en-US" altLang="en-US" sz="21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endParaRPr lang="en-US" altLang="en-US" sz="2133" b="1" dirty="0">
              <a:solidFill>
                <a:prstClr val="black"/>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defRPr/>
            </a:pPr>
            <a:endParaRPr lang="en-US" sz="2000" b="1" dirty="0">
              <a:highlight>
                <a:srgbClr val="FFFF00"/>
              </a:highlight>
              <a:latin typeface="+mn-lt"/>
            </a:endParaRPr>
          </a:p>
          <a:p>
            <a:pPr marL="1405432" lvl="3" indent="-260344" defTabSz="1206470">
              <a:lnSpc>
                <a:spcPct val="80000"/>
              </a:lnSpc>
              <a:spcBef>
                <a:spcPts val="533"/>
              </a:spcBef>
              <a:buClr>
                <a:srgbClr val="0F6FC6"/>
              </a:buClr>
              <a:buSzPct val="85000"/>
              <a:defRPr/>
            </a:pPr>
            <a:endParaRPr lang="en-US" altLang="en-US" sz="2000" b="1" dirty="0">
              <a:highlight>
                <a:srgbClr val="FFFF00"/>
              </a:highlight>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highlight>
                <a:srgbClr val="FFFF00"/>
              </a:highlight>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dirty="0">
              <a:highlight>
                <a:srgbClr val="FFFF00"/>
              </a:highlight>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dirty="0">
              <a:highlight>
                <a:srgbClr val="FFFF00"/>
              </a:highlight>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highlight>
                <a:srgbClr val="FFFF00"/>
              </a:highlight>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dirty="0">
              <a:highlight>
                <a:srgbClr val="FFFF00"/>
              </a:highlight>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dirty="0">
              <a:highlight>
                <a:srgbClr val="FFFF00"/>
              </a:highlight>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1867" b="1" i="1" dirty="0">
              <a:solidFill>
                <a:prstClr val="black"/>
              </a:solidFill>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1867" b="1" i="1" dirty="0">
              <a:solidFill>
                <a:prstClr val="black"/>
              </a:solidFill>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b="1" i="1" dirty="0">
              <a:solidFill>
                <a:prstClr val="black"/>
              </a:solidFill>
              <a:latin typeface="Constantia" pitchFamily="18" charset="0"/>
              <a:ea typeface="Constantia" pitchFamily="18" charset="0"/>
              <a:cs typeface="Constantia" pitchFamily="18" charset="0"/>
              <a:sym typeface="Constantia" pitchFamily="18" charset="0"/>
            </a:endParaRPr>
          </a:p>
        </p:txBody>
      </p:sp>
      <p:sp>
        <p:nvSpPr>
          <p:cNvPr id="4" name="TextBox 3"/>
          <p:cNvSpPr txBox="1"/>
          <p:nvPr/>
        </p:nvSpPr>
        <p:spPr>
          <a:xfrm>
            <a:off x="0" y="6404440"/>
            <a:ext cx="7656575" cy="361509"/>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	</a:t>
            </a:r>
            <a:r>
              <a:rPr lang="en-US" altLang="en-US" sz="1333" u="sng" dirty="0">
                <a:solidFill>
                  <a:srgbClr val="E2D700"/>
                </a:solidFill>
                <a:sym typeface="Helvetica" charset="0"/>
                <a:hlinkClick r:id="rId3"/>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4103065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482" y="40239"/>
            <a:ext cx="8373035" cy="772149"/>
          </a:xfrm>
        </p:spPr>
        <p:txBody>
          <a:bodyPr>
            <a:noAutofit/>
          </a:bodyPr>
          <a:lstStyle/>
          <a:p>
            <a:pPr algn="ctr"/>
            <a:br>
              <a:rPr lang="en-US" sz="3600" dirty="0"/>
            </a:br>
            <a:br>
              <a:rPr lang="en-US" sz="3600" dirty="0"/>
            </a:br>
            <a:br>
              <a:rPr lang="en-US" sz="3600" dirty="0"/>
            </a:br>
            <a:r>
              <a:rPr lang="en-US" sz="3600" b="1" dirty="0">
                <a:latin typeface="+mn-lt"/>
              </a:rPr>
              <a:t>Progress in Cancer Therapy 2021</a:t>
            </a:r>
            <a:br>
              <a:rPr lang="en-US" sz="3600" dirty="0">
                <a:latin typeface="+mn-lt"/>
              </a:rPr>
            </a:br>
            <a:br>
              <a:rPr lang="en-US" sz="3600" dirty="0">
                <a:latin typeface="+mn-lt"/>
              </a:rPr>
            </a:br>
            <a:br>
              <a:rPr lang="en-US" sz="3600" dirty="0"/>
            </a:br>
            <a:endParaRPr lang="en-US" sz="3600" dirty="0"/>
          </a:p>
        </p:txBody>
      </p:sp>
      <p:sp>
        <p:nvSpPr>
          <p:cNvPr id="3" name="Content Placeholder 2"/>
          <p:cNvSpPr>
            <a:spLocks noGrp="1"/>
          </p:cNvSpPr>
          <p:nvPr>
            <p:ph idx="1"/>
          </p:nvPr>
        </p:nvSpPr>
        <p:spPr>
          <a:xfrm>
            <a:off x="156755" y="812387"/>
            <a:ext cx="11534250" cy="5592053"/>
          </a:xfrm>
        </p:spPr>
        <p:txBody>
          <a:bodyPr>
            <a:noAutofit/>
          </a:bodyPr>
          <a:lstStyle/>
          <a:p>
            <a:pPr marL="1100639" lvl="2" indent="-260344" defTabSz="1206470">
              <a:lnSpc>
                <a:spcPct val="80000"/>
              </a:lnSpc>
              <a:spcBef>
                <a:spcPts val="533"/>
              </a:spcBef>
              <a:buClr>
                <a:srgbClr val="0F6FC6"/>
              </a:buClr>
              <a:buSzPct val="85000"/>
              <a:buFont typeface="Arial" pitchFamily="34" charset="0"/>
              <a:buChar char="•"/>
              <a:defRPr/>
            </a:pPr>
            <a:endParaRPr lang="en-US" altLang="en-US"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sz="2000" b="1" dirty="0">
                <a:latin typeface="+mn-lt"/>
                <a:ea typeface="Constantia" pitchFamily="18" charset="0"/>
                <a:cs typeface="Constantia" pitchFamily="18" charset="0"/>
                <a:sym typeface="Constantia" pitchFamily="18" charset="0"/>
              </a:rPr>
              <a:t>Waldenstrom’s</a:t>
            </a:r>
            <a:r>
              <a:rPr lang="en-US" altLang="en-US" sz="2000" b="1" i="1" u="sng" dirty="0">
                <a:latin typeface="+mn-lt"/>
                <a:ea typeface="Constantia" pitchFamily="18" charset="0"/>
                <a:cs typeface="Constantia" pitchFamily="18" charset="0"/>
                <a:sym typeface="Constantia" pitchFamily="18" charset="0"/>
              </a:rPr>
              <a:t> </a:t>
            </a:r>
            <a:r>
              <a:rPr lang="en-US" altLang="en-US" sz="2000" b="1" dirty="0">
                <a:latin typeface="+mn-lt"/>
                <a:ea typeface="Constantia" pitchFamily="18" charset="0"/>
                <a:cs typeface="Constantia" pitchFamily="18" charset="0"/>
                <a:sym typeface="Constantia" pitchFamily="18" charset="0"/>
              </a:rPr>
              <a:t>macroglobulinemia </a:t>
            </a:r>
          </a:p>
          <a:p>
            <a:pPr marL="1557839" lvl="3" indent="-260344" defTabSz="1206470">
              <a:lnSpc>
                <a:spcPct val="80000"/>
              </a:lnSpc>
              <a:spcBef>
                <a:spcPts val="533"/>
              </a:spcBef>
              <a:buClr>
                <a:srgbClr val="0F6FC6"/>
              </a:buClr>
              <a:buSzPct val="85000"/>
              <a:buFont typeface="Arial" pitchFamily="34" charset="0"/>
              <a:buChar char="•"/>
              <a:defRPr/>
            </a:pPr>
            <a:r>
              <a:rPr lang="en-US" altLang="en-US" b="1" dirty="0">
                <a:solidFill>
                  <a:prstClr val="black"/>
                </a:solidFill>
                <a:latin typeface="+mn-lt"/>
                <a:ea typeface="Constantia" pitchFamily="18" charset="0"/>
                <a:cs typeface="Constantia" pitchFamily="18" charset="0"/>
                <a:sym typeface="Constantia" pitchFamily="18" charset="0"/>
              </a:rPr>
              <a:t>1 new indication</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err="1">
                <a:solidFill>
                  <a:prstClr val="black"/>
                </a:solidFill>
                <a:latin typeface="+mn-lt"/>
                <a:ea typeface="Constantia" pitchFamily="18" charset="0"/>
                <a:cs typeface="Constantia" pitchFamily="18" charset="0"/>
                <a:sym typeface="Constantia" pitchFamily="18" charset="0"/>
              </a:rPr>
              <a:t>Mastocytosis</a:t>
            </a:r>
            <a:endParaRPr lang="en-US" altLang="en-US"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r>
              <a:rPr lang="en-US" altLang="en-US" b="1" dirty="0">
                <a:solidFill>
                  <a:prstClr val="black"/>
                </a:solidFill>
                <a:latin typeface="+mn-lt"/>
                <a:ea typeface="Constantia" pitchFamily="18" charset="0"/>
                <a:cs typeface="Constantia" pitchFamily="18" charset="0"/>
                <a:sym typeface="Constantia" pitchFamily="18" charset="0"/>
              </a:rPr>
              <a:t>1 new indication</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solidFill>
                  <a:prstClr val="black"/>
                </a:solidFill>
                <a:latin typeface="+mn-lt"/>
                <a:ea typeface="Constantia" pitchFamily="18" charset="0"/>
                <a:cs typeface="Constantia" pitchFamily="18" charset="0"/>
                <a:sym typeface="Constantia" pitchFamily="18" charset="0"/>
              </a:rPr>
              <a:t>Amyloidosis</a:t>
            </a: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dirty="0">
                <a:solidFill>
                  <a:prstClr val="black"/>
                </a:solidFill>
                <a:latin typeface="+mn-lt"/>
                <a:ea typeface="Constantia" pitchFamily="18" charset="0"/>
                <a:cs typeface="Constantia" pitchFamily="18" charset="0"/>
                <a:sym typeface="Constantia" pitchFamily="18" charset="0"/>
              </a:rPr>
              <a:t>1 new indication</a:t>
            </a:r>
          </a:p>
          <a:p>
            <a:pPr marL="1100639" lvl="2" indent="-260344" defTabSz="1206470">
              <a:lnSpc>
                <a:spcPct val="80000"/>
              </a:lnSpc>
              <a:spcBef>
                <a:spcPts val="533"/>
              </a:spcBef>
              <a:buClr>
                <a:srgbClr val="0F6FC6"/>
              </a:buClr>
              <a:buSzPct val="85000"/>
              <a:buFont typeface="Arial" pitchFamily="34" charset="0"/>
              <a:buChar char="•"/>
              <a:defRPr/>
            </a:pPr>
            <a:endParaRPr lang="en-US" altLang="en-US"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fr-FR" altLang="en-US" b="1" dirty="0">
                <a:solidFill>
                  <a:prstClr val="black"/>
                </a:solidFill>
                <a:latin typeface="+mn-lt"/>
                <a:ea typeface="Constantia" pitchFamily="18" charset="0"/>
                <a:cs typeface="Constantia" pitchFamily="18" charset="0"/>
                <a:sym typeface="Constantia" pitchFamily="18" charset="0"/>
              </a:rPr>
              <a:t>Diffuse Large B-</a:t>
            </a:r>
            <a:r>
              <a:rPr lang="fr-FR" altLang="en-US" b="1" dirty="0" err="1">
                <a:solidFill>
                  <a:prstClr val="black"/>
                </a:solidFill>
                <a:latin typeface="+mn-lt"/>
                <a:ea typeface="Constantia" pitchFamily="18" charset="0"/>
                <a:cs typeface="Constantia" pitchFamily="18" charset="0"/>
                <a:sym typeface="Constantia" pitchFamily="18" charset="0"/>
              </a:rPr>
              <a:t>Cell</a:t>
            </a:r>
            <a:r>
              <a:rPr lang="fr-FR" altLang="en-US" b="1" dirty="0">
                <a:solidFill>
                  <a:prstClr val="black"/>
                </a:solidFill>
                <a:latin typeface="+mn-lt"/>
                <a:ea typeface="Constantia" pitchFamily="18" charset="0"/>
                <a:cs typeface="Constantia" pitchFamily="18" charset="0"/>
                <a:sym typeface="Constantia" pitchFamily="18" charset="0"/>
              </a:rPr>
              <a:t> </a:t>
            </a:r>
            <a:r>
              <a:rPr lang="fr-FR" altLang="en-US" b="1" dirty="0" err="1">
                <a:solidFill>
                  <a:prstClr val="black"/>
                </a:solidFill>
                <a:latin typeface="+mn-lt"/>
                <a:ea typeface="Constantia" pitchFamily="18" charset="0"/>
                <a:cs typeface="Constantia" pitchFamily="18" charset="0"/>
                <a:sym typeface="Constantia" pitchFamily="18" charset="0"/>
              </a:rPr>
              <a:t>Lymphoma</a:t>
            </a:r>
            <a:r>
              <a:rPr lang="fr-FR" altLang="en-US" b="1" dirty="0">
                <a:solidFill>
                  <a:prstClr val="black"/>
                </a:solidFill>
                <a:latin typeface="+mn-lt"/>
                <a:ea typeface="Constantia" pitchFamily="18" charset="0"/>
                <a:cs typeface="Constantia" pitchFamily="18" charset="0"/>
                <a:sym typeface="Constantia" pitchFamily="18" charset="0"/>
              </a:rPr>
              <a:t> (DLBCL) </a:t>
            </a: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dirty="0">
                <a:solidFill>
                  <a:srgbClr val="FF0000"/>
                </a:solidFill>
                <a:latin typeface="+mn-lt"/>
                <a:ea typeface="Constantia" pitchFamily="18" charset="0"/>
                <a:cs typeface="Constantia" pitchFamily="18" charset="0"/>
                <a:sym typeface="Constantia" pitchFamily="18" charset="0"/>
              </a:rPr>
              <a:t>2 new drugs</a:t>
            </a:r>
          </a:p>
          <a:p>
            <a:pPr marL="1100639" lvl="2" indent="-260344" defTabSz="1206470">
              <a:lnSpc>
                <a:spcPct val="80000"/>
              </a:lnSpc>
              <a:spcBef>
                <a:spcPts val="533"/>
              </a:spcBef>
              <a:buClr>
                <a:srgbClr val="0F6FC6"/>
              </a:buClr>
              <a:buSzPct val="85000"/>
              <a:buFont typeface="Arial" pitchFamily="34" charset="0"/>
              <a:buChar char="•"/>
              <a:defRPr/>
            </a:pPr>
            <a:endParaRPr lang="en-US" altLang="en-US"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solidFill>
                  <a:prstClr val="black"/>
                </a:solidFill>
                <a:latin typeface="+mn-lt"/>
                <a:ea typeface="Constantia" pitchFamily="18" charset="0"/>
                <a:cs typeface="Constantia" pitchFamily="18" charset="0"/>
                <a:sym typeface="Constantia" pitchFamily="18" charset="0"/>
              </a:rPr>
              <a:t>Follicular Lymphoma</a:t>
            </a: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dirty="0">
                <a:solidFill>
                  <a:prstClr val="black"/>
                </a:solidFill>
                <a:latin typeface="+mn-lt"/>
                <a:ea typeface="Constantia" pitchFamily="18" charset="0"/>
                <a:cs typeface="Constantia" pitchFamily="18" charset="0"/>
                <a:sym typeface="Constantia" pitchFamily="18" charset="0"/>
              </a:rPr>
              <a:t>1 new indication</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fr-FR" altLang="en-US" b="1" dirty="0">
                <a:solidFill>
                  <a:prstClr val="black"/>
                </a:solidFill>
                <a:latin typeface="+mn-lt"/>
                <a:ea typeface="Constantia" pitchFamily="18" charset="0"/>
                <a:cs typeface="Constantia" pitchFamily="18" charset="0"/>
                <a:sym typeface="Constantia" pitchFamily="18" charset="0"/>
              </a:rPr>
              <a:t>Follicular Lymphoma/Marginal Zone Lymphoma</a:t>
            </a: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dirty="0">
                <a:solidFill>
                  <a:srgbClr val="FF0000"/>
                </a:solidFill>
                <a:latin typeface="+mn-lt"/>
                <a:ea typeface="Constantia" pitchFamily="18" charset="0"/>
                <a:cs typeface="Constantia" pitchFamily="18" charset="0"/>
                <a:sym typeface="Constantia" pitchFamily="18" charset="0"/>
              </a:rPr>
              <a:t>1 new drug</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srgbClr val="FF000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fr-FR" altLang="en-US"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srgbClr val="FF000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srgbClr val="FF000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srgbClr val="FF000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endParaRPr lang="en-US" altLang="en-US" sz="21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srgbClr val="FF000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srgbClr val="FF0000"/>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endParaRPr lang="en-US" altLang="en-US" sz="2133"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endParaRPr lang="en-US" altLang="en-US" sz="21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endParaRPr lang="en-US" altLang="en-US" sz="2133" b="1" dirty="0">
              <a:solidFill>
                <a:prstClr val="black"/>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defRPr/>
            </a:pPr>
            <a:endParaRPr lang="en-US" sz="2000" b="1" dirty="0">
              <a:highlight>
                <a:srgbClr val="FFFF00"/>
              </a:highlight>
              <a:latin typeface="+mn-lt"/>
            </a:endParaRPr>
          </a:p>
          <a:p>
            <a:pPr marL="1405432" lvl="3" indent="-260344" defTabSz="1206470">
              <a:lnSpc>
                <a:spcPct val="80000"/>
              </a:lnSpc>
              <a:spcBef>
                <a:spcPts val="533"/>
              </a:spcBef>
              <a:buClr>
                <a:srgbClr val="0F6FC6"/>
              </a:buClr>
              <a:buSzPct val="85000"/>
              <a:defRPr/>
            </a:pPr>
            <a:endParaRPr lang="en-US" altLang="en-US" sz="2000" b="1" dirty="0">
              <a:highlight>
                <a:srgbClr val="FFFF00"/>
              </a:highlight>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highlight>
                <a:srgbClr val="FFFF00"/>
              </a:highlight>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dirty="0">
              <a:highlight>
                <a:srgbClr val="FFFF00"/>
              </a:highlight>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dirty="0">
              <a:highlight>
                <a:srgbClr val="FFFF00"/>
              </a:highlight>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highlight>
                <a:srgbClr val="FFFF00"/>
              </a:highlight>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dirty="0">
              <a:highlight>
                <a:srgbClr val="FFFF00"/>
              </a:highlight>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dirty="0">
              <a:highlight>
                <a:srgbClr val="FFFF00"/>
              </a:highlight>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1867" b="1" i="1" dirty="0">
              <a:solidFill>
                <a:prstClr val="black"/>
              </a:solidFill>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1867" b="1" i="1" dirty="0">
              <a:solidFill>
                <a:prstClr val="black"/>
              </a:solidFill>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b="1" i="1" dirty="0">
              <a:solidFill>
                <a:prstClr val="black"/>
              </a:solidFill>
              <a:latin typeface="Constantia" pitchFamily="18" charset="0"/>
              <a:ea typeface="Constantia" pitchFamily="18" charset="0"/>
              <a:cs typeface="Constantia" pitchFamily="18" charset="0"/>
              <a:sym typeface="Constantia" pitchFamily="18" charset="0"/>
            </a:endParaRPr>
          </a:p>
        </p:txBody>
      </p:sp>
      <p:sp>
        <p:nvSpPr>
          <p:cNvPr id="4" name="TextBox 3"/>
          <p:cNvSpPr txBox="1"/>
          <p:nvPr/>
        </p:nvSpPr>
        <p:spPr>
          <a:xfrm>
            <a:off x="0" y="6404440"/>
            <a:ext cx="7656575" cy="361509"/>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	</a:t>
            </a: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1426598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9482" y="40239"/>
            <a:ext cx="8373035" cy="772149"/>
          </a:xfrm>
        </p:spPr>
        <p:txBody>
          <a:bodyPr>
            <a:noAutofit/>
          </a:bodyPr>
          <a:lstStyle/>
          <a:p>
            <a:pPr algn="ctr"/>
            <a:br>
              <a:rPr lang="en-US" sz="3600" dirty="0"/>
            </a:br>
            <a:br>
              <a:rPr lang="en-US" sz="3600" dirty="0"/>
            </a:br>
            <a:br>
              <a:rPr lang="en-US" sz="3600" dirty="0"/>
            </a:br>
            <a:r>
              <a:rPr lang="en-US" sz="3600" b="1" dirty="0">
                <a:latin typeface="+mn-lt"/>
              </a:rPr>
              <a:t>Progress in Cancer Therapy 2021</a:t>
            </a:r>
            <a:br>
              <a:rPr lang="en-US" sz="3600" dirty="0">
                <a:latin typeface="+mn-lt"/>
              </a:rPr>
            </a:br>
            <a:br>
              <a:rPr lang="en-US" sz="3600" dirty="0">
                <a:latin typeface="+mn-lt"/>
              </a:rPr>
            </a:br>
            <a:br>
              <a:rPr lang="en-US" sz="3600" dirty="0"/>
            </a:br>
            <a:endParaRPr lang="en-US" sz="3600" dirty="0"/>
          </a:p>
        </p:txBody>
      </p:sp>
      <p:sp>
        <p:nvSpPr>
          <p:cNvPr id="3" name="Content Placeholder 2"/>
          <p:cNvSpPr>
            <a:spLocks noGrp="1"/>
          </p:cNvSpPr>
          <p:nvPr>
            <p:ph idx="1"/>
          </p:nvPr>
        </p:nvSpPr>
        <p:spPr>
          <a:xfrm>
            <a:off x="156755" y="812387"/>
            <a:ext cx="11534250" cy="5592053"/>
          </a:xfrm>
        </p:spPr>
        <p:txBody>
          <a:bodyPr>
            <a:noAutofit/>
          </a:bodyPr>
          <a:lstStyle/>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srgbClr val="FF0000"/>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fr-FR" altLang="en-US" b="1" dirty="0">
                <a:solidFill>
                  <a:prstClr val="black"/>
                </a:solidFill>
                <a:latin typeface="+mn-lt"/>
                <a:ea typeface="Constantia" pitchFamily="18" charset="0"/>
                <a:cs typeface="Constantia" pitchFamily="18" charset="0"/>
                <a:sym typeface="Constantia" pitchFamily="18" charset="0"/>
              </a:rPr>
              <a:t>Graft versus Host Disease</a:t>
            </a:r>
          </a:p>
          <a:p>
            <a:pPr marL="1557839" lvl="3" indent="-260344" defTabSz="1206470">
              <a:lnSpc>
                <a:spcPct val="80000"/>
              </a:lnSpc>
              <a:spcBef>
                <a:spcPts val="533"/>
              </a:spcBef>
              <a:buClr>
                <a:srgbClr val="0F6FC6"/>
              </a:buClr>
              <a:buSzPct val="85000"/>
              <a:buFont typeface="Arial" pitchFamily="34" charset="0"/>
              <a:buChar char="•"/>
              <a:defRPr/>
            </a:pPr>
            <a:r>
              <a:rPr lang="fr-FR" altLang="en-US" sz="2000" b="1" dirty="0">
                <a:solidFill>
                  <a:srgbClr val="FF0000"/>
                </a:solidFill>
                <a:latin typeface="+mn-lt"/>
                <a:ea typeface="Constantia" pitchFamily="18" charset="0"/>
                <a:cs typeface="Constantia" pitchFamily="18" charset="0"/>
                <a:sym typeface="Constantia" pitchFamily="18" charset="0"/>
              </a:rPr>
              <a:t>1 new drug</a:t>
            </a:r>
          </a:p>
          <a:p>
            <a:pPr marL="1557839" lvl="3" indent="-260344" defTabSz="1206470">
              <a:lnSpc>
                <a:spcPct val="80000"/>
              </a:lnSpc>
              <a:spcBef>
                <a:spcPts val="533"/>
              </a:spcBef>
              <a:buClr>
                <a:srgbClr val="0F6FC6"/>
              </a:buClr>
              <a:buSzPct val="85000"/>
              <a:buFont typeface="Arial" pitchFamily="34" charset="0"/>
              <a:buChar char="•"/>
              <a:defRPr/>
            </a:pPr>
            <a:endParaRPr lang="fr-FR" altLang="en-US" sz="2000"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fr-FR" altLang="en-US" b="1" dirty="0">
                <a:solidFill>
                  <a:prstClr val="black"/>
                </a:solidFill>
                <a:latin typeface="+mn-lt"/>
                <a:ea typeface="Constantia" pitchFamily="18" charset="0"/>
                <a:cs typeface="Constantia" pitchFamily="18" charset="0"/>
                <a:sym typeface="Constantia" pitchFamily="18" charset="0"/>
              </a:rPr>
              <a:t>Anaplastic Large Cell Lymphoma</a:t>
            </a:r>
          </a:p>
          <a:p>
            <a:pPr marL="1557839" lvl="3" indent="-260344" defTabSz="1206470">
              <a:lnSpc>
                <a:spcPct val="80000"/>
              </a:lnSpc>
              <a:spcBef>
                <a:spcPts val="533"/>
              </a:spcBef>
              <a:buClr>
                <a:srgbClr val="0F6FC6"/>
              </a:buClr>
              <a:buSzPct val="85000"/>
              <a:buFont typeface="Arial" pitchFamily="34" charset="0"/>
              <a:buChar char="•"/>
              <a:defRPr/>
            </a:pPr>
            <a:r>
              <a:rPr lang="fr-FR" altLang="en-US" sz="2000" b="1" dirty="0">
                <a:solidFill>
                  <a:prstClr val="black"/>
                </a:solidFill>
                <a:latin typeface="+mn-lt"/>
                <a:ea typeface="Constantia" pitchFamily="18" charset="0"/>
                <a:cs typeface="Constantia" pitchFamily="18" charset="0"/>
                <a:sym typeface="Constantia" pitchFamily="18" charset="0"/>
              </a:rPr>
              <a:t>1 new indication</a:t>
            </a:r>
          </a:p>
          <a:p>
            <a:pPr marL="1100639" lvl="2" indent="-260344" defTabSz="1206470">
              <a:lnSpc>
                <a:spcPct val="80000"/>
              </a:lnSpc>
              <a:spcBef>
                <a:spcPts val="533"/>
              </a:spcBef>
              <a:buClr>
                <a:srgbClr val="0F6FC6"/>
              </a:buClr>
              <a:buSzPct val="85000"/>
              <a:buFont typeface="Arial" pitchFamily="34" charset="0"/>
              <a:buChar char="•"/>
              <a:defRPr/>
            </a:pPr>
            <a:endParaRPr lang="fr-FR" altLang="en-US"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fr-FR" altLang="en-US" b="1" dirty="0">
                <a:solidFill>
                  <a:prstClr val="black"/>
                </a:solidFill>
                <a:latin typeface="+mn-lt"/>
                <a:ea typeface="Constantia" pitchFamily="18" charset="0"/>
                <a:cs typeface="Constantia" pitchFamily="18" charset="0"/>
                <a:sym typeface="Constantia" pitchFamily="18" charset="0"/>
              </a:rPr>
              <a:t>Acute Lymphoblastic Leukemia and Lymphoblastic Lymphoma</a:t>
            </a:r>
          </a:p>
          <a:p>
            <a:pPr marL="1557839" lvl="3" indent="-260344" defTabSz="1206470">
              <a:lnSpc>
                <a:spcPct val="80000"/>
              </a:lnSpc>
              <a:spcBef>
                <a:spcPts val="533"/>
              </a:spcBef>
              <a:buClr>
                <a:srgbClr val="0F6FC6"/>
              </a:buClr>
              <a:buSzPct val="85000"/>
              <a:buFont typeface="Arial" pitchFamily="34" charset="0"/>
              <a:buChar char="•"/>
              <a:defRPr/>
            </a:pPr>
            <a:r>
              <a:rPr lang="fr-FR" altLang="en-US" sz="2000" b="1" dirty="0">
                <a:solidFill>
                  <a:prstClr val="black"/>
                </a:solidFill>
                <a:latin typeface="+mn-lt"/>
                <a:ea typeface="Constantia" pitchFamily="18" charset="0"/>
                <a:cs typeface="Constantia" pitchFamily="18" charset="0"/>
                <a:sym typeface="Constantia" pitchFamily="18" charset="0"/>
              </a:rPr>
              <a:t>1 new indication</a:t>
            </a:r>
          </a:p>
          <a:p>
            <a:pPr marL="1557839" lvl="3" indent="-260344" defTabSz="1206470">
              <a:lnSpc>
                <a:spcPct val="80000"/>
              </a:lnSpc>
              <a:spcBef>
                <a:spcPts val="533"/>
              </a:spcBef>
              <a:buClr>
                <a:srgbClr val="0F6FC6"/>
              </a:buClr>
              <a:buSzPct val="85000"/>
              <a:buFont typeface="Arial" pitchFamily="34" charset="0"/>
              <a:buChar char="•"/>
              <a:defRPr/>
            </a:pPr>
            <a:endParaRPr lang="fr-FR" altLang="en-US" sz="2000"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fr-FR" altLang="en-US" b="1" dirty="0">
                <a:solidFill>
                  <a:prstClr val="black"/>
                </a:solidFill>
                <a:latin typeface="+mn-lt"/>
                <a:ea typeface="Constantia" pitchFamily="18" charset="0"/>
                <a:cs typeface="Constantia" pitchFamily="18" charset="0"/>
                <a:sym typeface="Constantia" pitchFamily="18" charset="0"/>
              </a:rPr>
              <a:t>Multiple Myeloma</a:t>
            </a:r>
          </a:p>
          <a:p>
            <a:pPr marL="1557839" lvl="3" indent="-260344" defTabSz="1206470">
              <a:lnSpc>
                <a:spcPct val="80000"/>
              </a:lnSpc>
              <a:spcBef>
                <a:spcPts val="533"/>
              </a:spcBef>
              <a:buClr>
                <a:srgbClr val="0F6FC6"/>
              </a:buClr>
              <a:buSzPct val="85000"/>
              <a:buFont typeface="Arial" pitchFamily="34" charset="0"/>
              <a:buChar char="•"/>
              <a:defRPr/>
            </a:pPr>
            <a:r>
              <a:rPr lang="fr-FR" altLang="en-US" sz="2000" b="1" dirty="0">
                <a:solidFill>
                  <a:srgbClr val="FF0000"/>
                </a:solidFill>
                <a:latin typeface="+mn-lt"/>
                <a:ea typeface="Constantia" pitchFamily="18" charset="0"/>
                <a:cs typeface="Constantia" pitchFamily="18" charset="0"/>
                <a:sym typeface="Constantia" pitchFamily="18" charset="0"/>
              </a:rPr>
              <a:t>2 new drugs</a:t>
            </a:r>
          </a:p>
          <a:p>
            <a:pPr marL="1557839" lvl="3" indent="-260344" defTabSz="1206470">
              <a:lnSpc>
                <a:spcPct val="80000"/>
              </a:lnSpc>
              <a:spcBef>
                <a:spcPts val="533"/>
              </a:spcBef>
              <a:buClr>
                <a:srgbClr val="0F6FC6"/>
              </a:buClr>
              <a:buSzPct val="85000"/>
              <a:buFont typeface="Arial" pitchFamily="34" charset="0"/>
              <a:buChar char="•"/>
              <a:defRPr/>
            </a:pPr>
            <a:r>
              <a:rPr lang="fr-FR" altLang="en-US" sz="2000" b="1" dirty="0">
                <a:solidFill>
                  <a:prstClr val="black"/>
                </a:solidFill>
                <a:latin typeface="+mn-lt"/>
                <a:ea typeface="Constantia" pitchFamily="18" charset="0"/>
                <a:cs typeface="Constantia" pitchFamily="18" charset="0"/>
                <a:sym typeface="Constantia" pitchFamily="18" charset="0"/>
              </a:rPr>
              <a:t>2 new indications</a:t>
            </a:r>
          </a:p>
          <a:p>
            <a:pPr marL="1557839" lvl="3" indent="-260344" defTabSz="1206470">
              <a:lnSpc>
                <a:spcPct val="80000"/>
              </a:lnSpc>
              <a:spcBef>
                <a:spcPts val="533"/>
              </a:spcBef>
              <a:buClr>
                <a:srgbClr val="0F6FC6"/>
              </a:buClr>
              <a:buSzPct val="85000"/>
              <a:buFont typeface="Arial" pitchFamily="34" charset="0"/>
              <a:buChar char="•"/>
              <a:defRPr/>
            </a:pPr>
            <a:endParaRPr lang="fr-FR" altLang="en-US" sz="2000"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fr-FR" altLang="en-US" sz="2000"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fr-FR" altLang="en-US"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srgbClr val="FF000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srgbClr val="FF000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srgbClr val="FF000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endParaRPr lang="en-US" altLang="en-US" sz="21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srgbClr val="FF000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srgbClr val="FF0000"/>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endParaRPr lang="en-US" altLang="en-US" sz="2133"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endParaRPr lang="en-US" altLang="en-US" sz="21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1933" b="1" dirty="0">
              <a:solidFill>
                <a:prstClr val="black"/>
              </a:solidFill>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endParaRPr lang="en-US" altLang="en-US" sz="2133" b="1" dirty="0">
              <a:solidFill>
                <a:prstClr val="black"/>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defRPr/>
            </a:pPr>
            <a:endParaRPr lang="en-US" sz="2000" b="1" dirty="0">
              <a:highlight>
                <a:srgbClr val="FFFF00"/>
              </a:highlight>
              <a:latin typeface="+mn-lt"/>
            </a:endParaRPr>
          </a:p>
          <a:p>
            <a:pPr marL="1405432" lvl="3" indent="-260344" defTabSz="1206470">
              <a:lnSpc>
                <a:spcPct val="80000"/>
              </a:lnSpc>
              <a:spcBef>
                <a:spcPts val="533"/>
              </a:spcBef>
              <a:buClr>
                <a:srgbClr val="0F6FC6"/>
              </a:buClr>
              <a:buSzPct val="85000"/>
              <a:defRPr/>
            </a:pPr>
            <a:endParaRPr lang="en-US" altLang="en-US" sz="2000" b="1" dirty="0">
              <a:highlight>
                <a:srgbClr val="FFFF00"/>
              </a:highlight>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highlight>
                <a:srgbClr val="FFFF00"/>
              </a:highlight>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dirty="0">
              <a:highlight>
                <a:srgbClr val="FFFF00"/>
              </a:highlight>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dirty="0">
              <a:highlight>
                <a:srgbClr val="FFFF00"/>
              </a:highlight>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highlight>
                <a:srgbClr val="FFFF00"/>
              </a:highlight>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dirty="0">
              <a:highlight>
                <a:srgbClr val="FFFF00"/>
              </a:highlight>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dirty="0">
              <a:highlight>
                <a:srgbClr val="FFFF00"/>
              </a:highlight>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1867" b="1" i="1" dirty="0">
              <a:solidFill>
                <a:prstClr val="black"/>
              </a:solidFill>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1867" b="1" i="1" dirty="0">
              <a:solidFill>
                <a:prstClr val="black"/>
              </a:solidFill>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b="1" i="1" dirty="0">
              <a:solidFill>
                <a:prstClr val="black"/>
              </a:solidFill>
              <a:latin typeface="Constantia" pitchFamily="18" charset="0"/>
              <a:ea typeface="Constantia" pitchFamily="18" charset="0"/>
              <a:cs typeface="Constantia" pitchFamily="18" charset="0"/>
              <a:sym typeface="Constantia" pitchFamily="18" charset="0"/>
            </a:endParaRPr>
          </a:p>
        </p:txBody>
      </p:sp>
      <p:sp>
        <p:nvSpPr>
          <p:cNvPr id="4" name="TextBox 3"/>
          <p:cNvSpPr txBox="1"/>
          <p:nvPr/>
        </p:nvSpPr>
        <p:spPr>
          <a:xfrm>
            <a:off x="0" y="6404440"/>
            <a:ext cx="7656575" cy="361509"/>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	</a:t>
            </a: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2268910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97740" y="500549"/>
            <a:ext cx="7146664" cy="1300161"/>
          </a:xfrm>
        </p:spPr>
        <p:txBody>
          <a:bodyPr>
            <a:noAutofit/>
          </a:bodyPr>
          <a:lstStyle/>
          <a:p>
            <a:pPr algn="ctr"/>
            <a:br>
              <a:rPr lang="en-US" sz="3600" dirty="0">
                <a:solidFill>
                  <a:schemeClr val="accent1"/>
                </a:solidFill>
                <a:latin typeface="+mn-lt"/>
              </a:rPr>
            </a:br>
            <a:r>
              <a:rPr lang="en-US" sz="3600" dirty="0">
                <a:solidFill>
                  <a:srgbClr val="0070C0"/>
                </a:solidFill>
                <a:latin typeface="+mn-lt"/>
                <a:cs typeface="Helvetica" panose="020B0604020202020204" pitchFamily="34" charset="0"/>
              </a:rPr>
              <a:t>Tips for Learning about </a:t>
            </a:r>
            <a:br>
              <a:rPr lang="en-US" sz="3600" dirty="0">
                <a:solidFill>
                  <a:srgbClr val="0070C0"/>
                </a:solidFill>
                <a:latin typeface="+mn-lt"/>
                <a:cs typeface="Helvetica" panose="020B0604020202020204" pitchFamily="34" charset="0"/>
              </a:rPr>
            </a:br>
            <a:r>
              <a:rPr lang="en-US" sz="3600" dirty="0">
                <a:solidFill>
                  <a:srgbClr val="0070C0"/>
                </a:solidFill>
                <a:latin typeface="+mn-lt"/>
                <a:cs typeface="Helvetica" panose="020B0604020202020204" pitchFamily="34" charset="0"/>
              </a:rPr>
              <a:t>New Cancer Therapies</a:t>
            </a:r>
            <a:br>
              <a:rPr lang="en-US" sz="3600" dirty="0">
                <a:solidFill>
                  <a:schemeClr val="accent1"/>
                </a:solidFill>
                <a:latin typeface="+mn-lt"/>
                <a:cs typeface="Helvetica" panose="020B0604020202020204" pitchFamily="34" charset="0"/>
              </a:rPr>
            </a:br>
            <a:endParaRPr lang="en-US" sz="3600" dirty="0">
              <a:latin typeface="+mn-lt"/>
              <a:cs typeface="Helvetica" panose="020B0604020202020204" pitchFamily="34" charset="0"/>
            </a:endParaRPr>
          </a:p>
        </p:txBody>
      </p:sp>
      <p:sp>
        <p:nvSpPr>
          <p:cNvPr id="3" name="Content Placeholder 2"/>
          <p:cNvSpPr>
            <a:spLocks noGrp="1"/>
          </p:cNvSpPr>
          <p:nvPr>
            <p:ph idx="1"/>
          </p:nvPr>
        </p:nvSpPr>
        <p:spPr>
          <a:xfrm>
            <a:off x="496645" y="1800710"/>
            <a:ext cx="10972800" cy="4421764"/>
          </a:xfrm>
        </p:spPr>
        <p:txBody>
          <a:bodyPr>
            <a:normAutofit/>
          </a:bodyPr>
          <a:lstStyle/>
          <a:p>
            <a:pPr>
              <a:spcBef>
                <a:spcPts val="533"/>
              </a:spcBef>
              <a:buClr>
                <a:srgbClr val="0BD0D9"/>
              </a:buClr>
              <a:buSzPct val="9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Know the type of drug/agent</a:t>
            </a:r>
          </a:p>
          <a:p>
            <a:pPr marL="979991" lvl="1" indent="-457189">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Small molecule, monoclonal antibody, cellular gene therapy, vaccine, cytotoxic</a:t>
            </a:r>
          </a:p>
          <a:p>
            <a:pPr marL="979991" lvl="1" indent="-457189">
              <a:spcBef>
                <a:spcPts val="667"/>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a:spcBef>
                <a:spcPts val="533"/>
              </a:spcBef>
              <a:buClr>
                <a:srgbClr val="0BD0D9"/>
              </a:buClr>
              <a:buSzPct val="9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Know the generic (non-proprietary) name</a:t>
            </a:r>
          </a:p>
          <a:p>
            <a:pPr>
              <a:spcBef>
                <a:spcPts val="800"/>
              </a:spcBef>
              <a:buClr>
                <a:srgbClr val="0BD0D9"/>
              </a:buClr>
              <a:buSzPct val="9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a:spcBef>
                <a:spcPts val="533"/>
              </a:spcBef>
              <a:buClr>
                <a:srgbClr val="0BD0D9"/>
              </a:buClr>
              <a:buSzPct val="9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Know the target and what is does normally in the body/what other FDA approved drugs are similar</a:t>
            </a:r>
          </a:p>
          <a:p>
            <a:pPr>
              <a:spcBef>
                <a:spcPts val="800"/>
              </a:spcBef>
              <a:buClr>
                <a:srgbClr val="0BD0D9"/>
              </a:buClr>
              <a:buSzPct val="9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a:spcBef>
                <a:spcPts val="533"/>
              </a:spcBef>
              <a:buClr>
                <a:srgbClr val="0BD0D9"/>
              </a:buClr>
              <a:buSzPct val="9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Know if the drug is genomically specific and if testing is needed before administration</a:t>
            </a:r>
            <a:endParaRPr lang="en-US" altLang="en-US" sz="2000" b="1" dirty="0">
              <a:solidFill>
                <a:schemeClr val="tx1"/>
              </a:solidFill>
              <a:latin typeface="+mn-lt"/>
              <a:sym typeface="Helvetica" charset="0"/>
            </a:endParaRPr>
          </a:p>
          <a:p>
            <a:pPr marL="0" indent="0">
              <a:buNone/>
            </a:pPr>
            <a:endParaRPr lang="en-US" b="1" dirty="0"/>
          </a:p>
        </p:txBody>
      </p:sp>
    </p:spTree>
    <p:extLst>
      <p:ext uri="{BB962C8B-B14F-4D97-AF65-F5344CB8AC3E}">
        <p14:creationId xmlns:p14="http://schemas.microsoft.com/office/powerpoint/2010/main" val="3681998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92739" y="709307"/>
            <a:ext cx="8823570" cy="1809475"/>
          </a:xfrm>
        </p:spPr>
        <p:txBody>
          <a:bodyPr>
            <a:noAutofit/>
          </a:bodyPr>
          <a:lstStyle/>
          <a:p>
            <a:pPr algn="ctr"/>
            <a:r>
              <a:rPr lang="en-US" altLang="en-US" sz="3600" dirty="0">
                <a:solidFill>
                  <a:srgbClr val="04617B"/>
                </a:solidFill>
                <a:latin typeface="+mn-lt"/>
                <a:cs typeface="Helvetica" panose="020B0604020202020204" pitchFamily="34" charset="0"/>
                <a:sym typeface="Calibri" panose="020F0502020204030204" pitchFamily="34" charset="0"/>
              </a:rPr>
              <a:t>I know the generic name; but how do I pronounce it and how do I learn more??</a:t>
            </a:r>
            <a:endParaRPr lang="en-US" sz="3600" dirty="0">
              <a:latin typeface="+mn-lt"/>
              <a:cs typeface="Helvetica" panose="020B0604020202020204" pitchFamily="34" charset="0"/>
            </a:endParaRPr>
          </a:p>
        </p:txBody>
      </p:sp>
      <p:sp>
        <p:nvSpPr>
          <p:cNvPr id="3" name="Content Placeholder 2"/>
          <p:cNvSpPr>
            <a:spLocks noGrp="1"/>
          </p:cNvSpPr>
          <p:nvPr>
            <p:ph idx="1"/>
          </p:nvPr>
        </p:nvSpPr>
        <p:spPr>
          <a:xfrm>
            <a:off x="976206" y="2687221"/>
            <a:ext cx="10239587" cy="2418977"/>
          </a:xfrm>
        </p:spPr>
        <p:txBody>
          <a:bodyPr>
            <a:normAutofit/>
          </a:bodyPr>
          <a:lstStyle/>
          <a:p>
            <a:pPr fontAlgn="base" hangingPunct="0">
              <a:spcBef>
                <a:spcPts val="800"/>
              </a:spcBef>
              <a:spcAft>
                <a:spcPct val="0"/>
              </a:spcAft>
              <a:buClr>
                <a:srgbClr val="0BD0D9"/>
              </a:buClr>
              <a:buSzPct val="95000"/>
              <a:defRPr/>
            </a:pPr>
            <a:r>
              <a:rPr lang="en-US" altLang="en-US" sz="2000" b="1" kern="0" dirty="0">
                <a:solidFill>
                  <a:srgbClr val="FF0000"/>
                </a:solidFill>
                <a:latin typeface="+mn-lt"/>
                <a:ea typeface="Constantia" panose="02030602050306030303" pitchFamily="18" charset="0"/>
                <a:cs typeface="Constantia" panose="02030602050306030303" pitchFamily="18" charset="0"/>
                <a:sym typeface="Constantia" pitchFamily="18" charset="0"/>
                <a:hlinkClick r:id="rId2"/>
              </a:rPr>
              <a:t>http://www.cancer.gov/dictionary</a:t>
            </a:r>
            <a:endParaRPr lang="en-US" altLang="en-US" sz="2000" b="1" kern="0" dirty="0">
              <a:solidFill>
                <a:srgbClr val="FF0000"/>
              </a:solidFill>
              <a:latin typeface="+mn-lt"/>
              <a:ea typeface="Constantia" panose="02030602050306030303" pitchFamily="18" charset="0"/>
              <a:cs typeface="Constantia" panose="02030602050306030303" pitchFamily="18" charset="0"/>
              <a:sym typeface="Constantia" pitchFamily="18" charset="0"/>
            </a:endParaRPr>
          </a:p>
          <a:p>
            <a:pPr fontAlgn="base" hangingPunct="0">
              <a:spcBef>
                <a:spcPts val="800"/>
              </a:spcBef>
              <a:spcAft>
                <a:spcPct val="0"/>
              </a:spcAft>
              <a:buClr>
                <a:srgbClr val="0BD0D9"/>
              </a:buClr>
              <a:buSzPct val="95000"/>
              <a:defRPr/>
            </a:pPr>
            <a:endParaRPr lang="en-US" altLang="en-US" sz="2000" b="1" kern="0" dirty="0">
              <a:solidFill>
                <a:srgbClr val="FF0000"/>
              </a:solidFill>
              <a:latin typeface="+mn-lt"/>
              <a:cs typeface="Helvetica"/>
              <a:sym typeface="Constantia" pitchFamily="18" charset="0"/>
              <a:hlinkClick r:id="rId3"/>
            </a:endParaRPr>
          </a:p>
          <a:p>
            <a:pPr fontAlgn="base" hangingPunct="0">
              <a:spcBef>
                <a:spcPts val="800"/>
              </a:spcBef>
              <a:spcAft>
                <a:spcPct val="0"/>
              </a:spcAft>
              <a:buClr>
                <a:srgbClr val="0BD0D9"/>
              </a:buClr>
              <a:buSzPct val="95000"/>
              <a:defRPr/>
            </a:pPr>
            <a:r>
              <a:rPr lang="en-US" altLang="en-US" sz="2000" b="1" kern="0" dirty="0">
                <a:solidFill>
                  <a:srgbClr val="FF0000"/>
                </a:solidFill>
                <a:latin typeface="+mn-lt"/>
                <a:cs typeface="Helvetica"/>
                <a:sym typeface="Helvetica" charset="0"/>
                <a:hlinkClick r:id="rId3"/>
              </a:rPr>
              <a:t>http://www.mycancergenome.org/content/molecular-   medicine/overview-of-targeted-therapies-for-cancer/</a:t>
            </a:r>
            <a:endParaRPr lang="en-US" altLang="en-US" sz="2000" b="1" kern="0" dirty="0">
              <a:solidFill>
                <a:srgbClr val="FF0000"/>
              </a:solidFill>
              <a:latin typeface="+mn-lt"/>
              <a:cs typeface="Helvetica"/>
              <a:sym typeface="Helvetica" charset="0"/>
            </a:endParaRPr>
          </a:p>
          <a:p>
            <a:pPr fontAlgn="base" hangingPunct="0">
              <a:spcBef>
                <a:spcPts val="800"/>
              </a:spcBef>
              <a:spcAft>
                <a:spcPct val="0"/>
              </a:spcAft>
              <a:buClr>
                <a:srgbClr val="0BD0D9"/>
              </a:buClr>
              <a:buSzPct val="95000"/>
              <a:defRPr/>
            </a:pPr>
            <a:endParaRPr lang="en-US" altLang="en-US" sz="2400" b="1" kern="0" dirty="0">
              <a:solidFill>
                <a:srgbClr val="FF0000"/>
              </a:solidFill>
              <a:latin typeface="+mn-lt"/>
              <a:cs typeface="Helvetica"/>
              <a:sym typeface="Helvetica" charset="0"/>
            </a:endParaRPr>
          </a:p>
          <a:p>
            <a:pPr marL="0" indent="0">
              <a:buNone/>
            </a:pPr>
            <a:endParaRPr lang="en-US" dirty="0"/>
          </a:p>
        </p:txBody>
      </p:sp>
    </p:spTree>
    <p:extLst>
      <p:ext uri="{BB962C8B-B14F-4D97-AF65-F5344CB8AC3E}">
        <p14:creationId xmlns:p14="http://schemas.microsoft.com/office/powerpoint/2010/main" val="3530864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1A9F68-144A-483F-9B17-E02D23CE4F94}"/>
              </a:ext>
            </a:extLst>
          </p:cNvPr>
          <p:cNvPicPr>
            <a:picLocks noChangeAspect="1"/>
          </p:cNvPicPr>
          <p:nvPr/>
        </p:nvPicPr>
        <p:blipFill>
          <a:blip r:embed="rId2"/>
          <a:stretch>
            <a:fillRect/>
          </a:stretch>
        </p:blipFill>
        <p:spPr>
          <a:xfrm>
            <a:off x="1" y="1"/>
            <a:ext cx="9554233" cy="6004132"/>
          </a:xfrm>
          <a:prstGeom prst="rect">
            <a:avLst/>
          </a:prstGeom>
        </p:spPr>
      </p:pic>
    </p:spTree>
    <p:extLst>
      <p:ext uri="{BB962C8B-B14F-4D97-AF65-F5344CB8AC3E}">
        <p14:creationId xmlns:p14="http://schemas.microsoft.com/office/powerpoint/2010/main" val="2809615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67435" y="580914"/>
            <a:ext cx="8254703" cy="903641"/>
          </a:xfrm>
        </p:spPr>
        <p:txBody>
          <a:bodyPr>
            <a:normAutofit/>
          </a:bodyPr>
          <a:lstStyle/>
          <a:p>
            <a:pPr algn="ctr"/>
            <a:r>
              <a:rPr lang="en-US" altLang="en-US" sz="3600" dirty="0">
                <a:solidFill>
                  <a:srgbClr val="04617B"/>
                </a:solidFill>
                <a:latin typeface="+mn-lt"/>
                <a:sym typeface="Calibri" panose="020F0502020204030204" pitchFamily="34" charset="0"/>
              </a:rPr>
              <a:t>Small Molecules</a:t>
            </a:r>
            <a:endParaRPr lang="en-US" sz="3600" dirty="0">
              <a:latin typeface="+mn-lt"/>
            </a:endParaRPr>
          </a:p>
        </p:txBody>
      </p:sp>
      <p:sp>
        <p:nvSpPr>
          <p:cNvPr id="3" name="Content Placeholder 2"/>
          <p:cNvSpPr>
            <a:spLocks noGrp="1"/>
          </p:cNvSpPr>
          <p:nvPr>
            <p:ph idx="1"/>
          </p:nvPr>
        </p:nvSpPr>
        <p:spPr>
          <a:xfrm>
            <a:off x="1886557" y="1895023"/>
            <a:ext cx="8666695" cy="3577497"/>
          </a:xfrm>
        </p:spPr>
        <p:txBody>
          <a:bodyPr>
            <a:noAutofit/>
          </a:bodyPr>
          <a:lstStyle/>
          <a:p>
            <a:pPr>
              <a:spcBef>
                <a:spcPts val="667"/>
              </a:spcBef>
              <a:buClr>
                <a:srgbClr val="0BD0D9"/>
              </a:buClr>
              <a:buSzPct val="95000"/>
              <a:buFontTx/>
              <a:buChar char="•"/>
            </a:pPr>
            <a:r>
              <a:rPr lang="en-US" altLang="en-US" sz="2400" b="1" dirty="0">
                <a:latin typeface="+mn-lt"/>
                <a:sym typeface="Constantia" panose="02030602050306030303" pitchFamily="18" charset="0"/>
              </a:rPr>
              <a:t>Majority are oral, although a few are IV or subcutaneous. </a:t>
            </a:r>
          </a:p>
          <a:p>
            <a:pPr>
              <a:spcBef>
                <a:spcPts val="667"/>
              </a:spcBef>
              <a:buClr>
                <a:srgbClr val="0BD0D9"/>
              </a:buClr>
              <a:buSzPct val="95000"/>
              <a:buFontTx/>
              <a:buChar char="•"/>
            </a:pPr>
            <a:endParaRPr lang="en-US" altLang="en-US" sz="2400" b="1" dirty="0">
              <a:latin typeface="+mn-lt"/>
              <a:sym typeface="Constantia" panose="02030602050306030303" pitchFamily="18" charset="0"/>
            </a:endParaRPr>
          </a:p>
          <a:p>
            <a:pPr>
              <a:spcBef>
                <a:spcPts val="667"/>
              </a:spcBef>
              <a:buClr>
                <a:srgbClr val="0BD0D9"/>
              </a:buClr>
              <a:buSzPct val="95000"/>
              <a:buFontTx/>
              <a:buChar char="•"/>
            </a:pPr>
            <a:r>
              <a:rPr lang="en-US" altLang="en-US" sz="2400" b="1" dirty="0">
                <a:latin typeface="+mn-lt"/>
                <a:sym typeface="Constantia" panose="02030602050306030303" pitchFamily="18" charset="0"/>
              </a:rPr>
              <a:t>Implications for orals:</a:t>
            </a:r>
          </a:p>
          <a:p>
            <a:pPr marL="977876" lvl="1" indent="-457189">
              <a:spcBef>
                <a:spcPts val="667"/>
              </a:spcBef>
              <a:buClr>
                <a:srgbClr val="0F6FC6"/>
              </a:buClr>
              <a:buSzPct val="85000"/>
              <a:buFont typeface="Arial" panose="020B0604020202020204" pitchFamily="34" charset="0"/>
              <a:buChar char="•"/>
            </a:pPr>
            <a:r>
              <a:rPr lang="en-US" altLang="en-US" b="1" dirty="0">
                <a:latin typeface="+mn-lt"/>
                <a:sym typeface="Constantia" panose="02030602050306030303" pitchFamily="18" charset="0"/>
              </a:rPr>
              <a:t>Adherence</a:t>
            </a:r>
            <a:endParaRPr lang="en-US" altLang="en-US" dirty="0">
              <a:latin typeface="+mn-lt"/>
              <a:sym typeface="Constantia" panose="02030602050306030303" pitchFamily="18" charset="0"/>
            </a:endParaRPr>
          </a:p>
          <a:p>
            <a:pPr marL="977876" lvl="1" indent="-457189">
              <a:spcBef>
                <a:spcPts val="667"/>
              </a:spcBef>
              <a:buClr>
                <a:srgbClr val="0F6FC6"/>
              </a:buClr>
              <a:buSzPct val="85000"/>
              <a:buFont typeface="Arial" panose="020B0604020202020204" pitchFamily="34" charset="0"/>
              <a:buChar char="•"/>
            </a:pPr>
            <a:r>
              <a:rPr lang="en-US" altLang="en-US" b="1" dirty="0">
                <a:latin typeface="+mn-lt"/>
                <a:sym typeface="Constantia" panose="02030602050306030303" pitchFamily="18" charset="0"/>
              </a:rPr>
              <a:t>Possible drug/food , drug/drug interactions</a:t>
            </a:r>
            <a:endParaRPr lang="en-US" altLang="en-US" dirty="0">
              <a:latin typeface="+mn-lt"/>
              <a:sym typeface="Constantia" panose="02030602050306030303" pitchFamily="18" charset="0"/>
            </a:endParaRPr>
          </a:p>
          <a:p>
            <a:pPr marL="977876" lvl="1" indent="-457189">
              <a:spcBef>
                <a:spcPts val="667"/>
              </a:spcBef>
              <a:buClr>
                <a:srgbClr val="0F6FC6"/>
              </a:buClr>
              <a:buSzPct val="85000"/>
              <a:buFont typeface="Arial" panose="020B0604020202020204" pitchFamily="34" charset="0"/>
              <a:buChar char="•"/>
            </a:pPr>
            <a:r>
              <a:rPr lang="en-US" altLang="en-US" b="1" dirty="0">
                <a:latin typeface="+mn-lt"/>
                <a:sym typeface="Constantia" panose="02030602050306030303" pitchFamily="18" charset="0"/>
              </a:rPr>
              <a:t>Patient education regarding taking medication correctly</a:t>
            </a:r>
          </a:p>
          <a:p>
            <a:pPr marL="977876" lvl="1" indent="-457189">
              <a:spcBef>
                <a:spcPts val="667"/>
              </a:spcBef>
              <a:buClr>
                <a:srgbClr val="0F6FC6"/>
              </a:buClr>
              <a:buSzPct val="85000"/>
              <a:buFont typeface="Arial" panose="020B0604020202020204" pitchFamily="34" charset="0"/>
              <a:buChar char="•"/>
            </a:pPr>
            <a:endParaRPr lang="en-US" altLang="en-US" b="1" dirty="0">
              <a:latin typeface="+mn-lt"/>
              <a:sym typeface="Constantia" panose="02030602050306030303" pitchFamily="18" charset="0"/>
            </a:endParaRPr>
          </a:p>
          <a:p>
            <a:pPr>
              <a:spcBef>
                <a:spcPts val="667"/>
              </a:spcBef>
              <a:buClr>
                <a:srgbClr val="0BD0D9"/>
              </a:buClr>
              <a:buSzPct val="95000"/>
              <a:buFontTx/>
              <a:buChar char="•"/>
            </a:pPr>
            <a:r>
              <a:rPr lang="en-US" altLang="en-US" sz="2400" b="1" dirty="0">
                <a:latin typeface="+mn-lt"/>
                <a:sym typeface="Constantia" panose="02030602050306030303" pitchFamily="18" charset="0"/>
              </a:rPr>
              <a:t>Targets vary and side effects are related to targets</a:t>
            </a:r>
          </a:p>
          <a:p>
            <a:pPr>
              <a:spcBef>
                <a:spcPts val="667"/>
              </a:spcBef>
              <a:buClr>
                <a:srgbClr val="0BD0D9"/>
              </a:buClr>
              <a:buSzPct val="95000"/>
              <a:buFontTx/>
              <a:buChar char="•"/>
            </a:pPr>
            <a:endParaRPr lang="en-US" altLang="en-US" sz="2133" b="1" dirty="0">
              <a:latin typeface="+mn-lt"/>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EC6650F3-C1EA-4C7D-9928-9BC4F94A3385}"/>
              </a:ext>
            </a:extLst>
          </p:cNvPr>
          <p:cNvSpPr txBox="1"/>
          <p:nvPr/>
        </p:nvSpPr>
        <p:spPr>
          <a:xfrm>
            <a:off x="120869" y="6207139"/>
            <a:ext cx="11950263" cy="297454"/>
          </a:xfrm>
          <a:prstGeom prst="rect">
            <a:avLst/>
          </a:prstGeom>
          <a:noFill/>
        </p:spPr>
        <p:txBody>
          <a:bodyPr wrap="square" rtlCol="0">
            <a:spAutoFit/>
          </a:bodyPr>
          <a:lstStyle/>
          <a:p>
            <a:pPr lvl="0"/>
            <a:r>
              <a:rPr lang="en-US" sz="1333" dirty="0">
                <a:solidFill>
                  <a:prstClr val="black"/>
                </a:solidFill>
              </a:rPr>
              <a:t>https://www.ama-assn.org/about/united-states-adopted-names/united-states-adopted-names-naming-guidelines</a:t>
            </a:r>
          </a:p>
        </p:txBody>
      </p:sp>
    </p:spTree>
    <p:extLst>
      <p:ext uri="{BB962C8B-B14F-4D97-AF65-F5344CB8AC3E}">
        <p14:creationId xmlns:p14="http://schemas.microsoft.com/office/powerpoint/2010/main" val="2379135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71829" y="136067"/>
            <a:ext cx="8448341" cy="1009796"/>
          </a:xfrm>
        </p:spPr>
        <p:txBody>
          <a:bodyPr>
            <a:normAutofit/>
          </a:bodyPr>
          <a:lstStyle/>
          <a:p>
            <a:pPr algn="ctr"/>
            <a:r>
              <a:rPr lang="en-US" altLang="en-US" sz="3600" dirty="0">
                <a:solidFill>
                  <a:srgbClr val="04617B"/>
                </a:solidFill>
                <a:latin typeface="+mn-lt"/>
                <a:sym typeface="Calibri" panose="020F0502020204030204" pitchFamily="34" charset="0"/>
              </a:rPr>
              <a:t>Small Molecules Naming Conventions</a:t>
            </a:r>
            <a:endParaRPr lang="en-US" sz="3600" dirty="0">
              <a:latin typeface="+mn-lt"/>
            </a:endParaRPr>
          </a:p>
        </p:txBody>
      </p:sp>
      <p:sp>
        <p:nvSpPr>
          <p:cNvPr id="3" name="Content Placeholder 2"/>
          <p:cNvSpPr>
            <a:spLocks noGrp="1"/>
          </p:cNvSpPr>
          <p:nvPr>
            <p:ph idx="1"/>
          </p:nvPr>
        </p:nvSpPr>
        <p:spPr>
          <a:xfrm>
            <a:off x="427703" y="927147"/>
            <a:ext cx="11158816" cy="5003705"/>
          </a:xfrm>
        </p:spPr>
        <p:txBody>
          <a:bodyPr>
            <a:noAutofit/>
          </a:bodyPr>
          <a:lstStyle/>
          <a:p>
            <a:pPr>
              <a:spcBef>
                <a:spcPts val="667"/>
              </a:spcBef>
              <a:buClr>
                <a:srgbClr val="0BD0D9"/>
              </a:buClr>
              <a:buSzPct val="95000"/>
              <a:buFontTx/>
              <a:buChar char="•"/>
            </a:pPr>
            <a:r>
              <a:rPr lang="en-US" altLang="en-US" sz="1600" b="1" dirty="0">
                <a:latin typeface="+mn-lt"/>
                <a:sym typeface="Constantia" panose="02030602050306030303" pitchFamily="18" charset="0"/>
              </a:rPr>
              <a:t>tin</a:t>
            </a:r>
            <a:r>
              <a:rPr lang="en-US" altLang="en-US" sz="1600" b="1" dirty="0">
                <a:solidFill>
                  <a:srgbClr val="FF0000"/>
                </a:solidFill>
                <a:latin typeface="+mn-lt"/>
                <a:sym typeface="Constantia" panose="02030602050306030303" pitchFamily="18" charset="0"/>
              </a:rPr>
              <a:t>ib</a:t>
            </a:r>
            <a:r>
              <a:rPr lang="en-US" altLang="en-US" sz="1600" b="1" dirty="0">
                <a:latin typeface="+mn-lt"/>
                <a:sym typeface="Constantia" panose="02030602050306030303" pitchFamily="18" charset="0"/>
              </a:rPr>
              <a:t>s:</a:t>
            </a:r>
          </a:p>
          <a:p>
            <a:pPr lvl="1">
              <a:spcBef>
                <a:spcPts val="667"/>
              </a:spcBef>
              <a:buClr>
                <a:srgbClr val="0BD0D9"/>
              </a:buClr>
              <a:buSzPct val="95000"/>
              <a:buFontTx/>
              <a:buChar char="•"/>
            </a:pPr>
            <a:r>
              <a:rPr lang="en-US" altLang="en-US" sz="1600" b="1" dirty="0">
                <a:latin typeface="+mn-lt"/>
                <a:sym typeface="Constantia" panose="02030602050306030303" pitchFamily="18" charset="0"/>
              </a:rPr>
              <a:t>tyrosine kinase inhibitors </a:t>
            </a:r>
          </a:p>
          <a:p>
            <a:pPr lvl="2">
              <a:spcBef>
                <a:spcPts val="667"/>
              </a:spcBef>
              <a:buClr>
                <a:srgbClr val="0BD0D9"/>
              </a:buClr>
              <a:buSzPct val="95000"/>
              <a:buFontTx/>
              <a:buChar char="•"/>
            </a:pPr>
            <a:r>
              <a:rPr lang="en-US" altLang="en-US" sz="1600" b="1" dirty="0">
                <a:latin typeface="+mn-lt"/>
                <a:sym typeface="Constantia" panose="02030602050306030303" pitchFamily="18" charset="0"/>
              </a:rPr>
              <a:t>erlotinib, sunitinib, ponatinib, imatinib,  dasatinib,, ruxolitinib, dacomitinib, lorlatinib, larotrectinib, gilteritinib</a:t>
            </a:r>
            <a:r>
              <a:rPr lang="en-US" altLang="en-US" sz="1600" b="1" dirty="0">
                <a:solidFill>
                  <a:srgbClr val="FF0000"/>
                </a:solidFill>
                <a:latin typeface="+mn-lt"/>
                <a:sym typeface="Constantia" panose="02030602050306030303" pitchFamily="18" charset="0"/>
              </a:rPr>
              <a:t>, </a:t>
            </a:r>
            <a:r>
              <a:rPr lang="en-US" altLang="en-US" sz="1600" b="1" dirty="0">
                <a:latin typeface="+mn-lt"/>
                <a:sym typeface="Constantia" panose="02030602050306030303" pitchFamily="18" charset="0"/>
              </a:rPr>
              <a:t>neratinib, erdafitinib, pexidartinib, fedratinib, entrectinib,</a:t>
            </a:r>
            <a:r>
              <a:rPr lang="en-US" altLang="en-US" sz="1600" b="1" dirty="0">
                <a:solidFill>
                  <a:srgbClr val="FF0000"/>
                </a:solidFill>
                <a:latin typeface="+mn-lt"/>
                <a:sym typeface="Constantia" panose="02030602050306030303" pitchFamily="18" charset="0"/>
              </a:rPr>
              <a:t> </a:t>
            </a:r>
            <a:r>
              <a:rPr lang="en-US" altLang="en-US" sz="1600" b="1" dirty="0">
                <a:latin typeface="+mn-lt"/>
                <a:sym typeface="Constantia" panose="02030602050306030303" pitchFamily="18" charset="0"/>
              </a:rPr>
              <a:t>avapritinib, tucatinib, pemigatinib, ripretinib, selpercatinib, pralsetinib, </a:t>
            </a:r>
            <a:r>
              <a:rPr lang="en-US" altLang="en-US" sz="1600" b="1" dirty="0">
                <a:solidFill>
                  <a:srgbClr val="FF0000"/>
                </a:solidFill>
                <a:latin typeface="+mn-lt"/>
                <a:sym typeface="Constantia" panose="02030602050306030303" pitchFamily="18" charset="0"/>
              </a:rPr>
              <a:t>tepotinib, </a:t>
            </a:r>
            <a:r>
              <a:rPr lang="en-US" sz="1600" b="1" i="0" dirty="0">
                <a:solidFill>
                  <a:srgbClr val="FF0000"/>
                </a:solidFill>
                <a:effectLst/>
                <a:latin typeface="+mn-lt"/>
              </a:rPr>
              <a:t>infigratinib</a:t>
            </a:r>
            <a:endParaRPr lang="en-US" sz="1600" dirty="0">
              <a:solidFill>
                <a:srgbClr val="FF0000"/>
              </a:solidFill>
              <a:latin typeface="+mn-lt"/>
            </a:endParaRPr>
          </a:p>
          <a:p>
            <a:pPr lvl="2">
              <a:spcBef>
                <a:spcPts val="667"/>
              </a:spcBef>
              <a:buClr>
                <a:srgbClr val="0BD0D9"/>
              </a:buClr>
              <a:buSzPct val="95000"/>
              <a:buFontTx/>
              <a:buChar char="•"/>
            </a:pPr>
            <a:endParaRPr lang="en-US" altLang="en-US" sz="1600" b="1" dirty="0">
              <a:latin typeface="+mn-lt"/>
              <a:sym typeface="Constantia" panose="02030602050306030303" pitchFamily="18" charset="0"/>
            </a:endParaRPr>
          </a:p>
          <a:p>
            <a:pPr>
              <a:spcBef>
                <a:spcPts val="667"/>
              </a:spcBef>
              <a:buClr>
                <a:srgbClr val="0BD0D9"/>
              </a:buClr>
              <a:buSzPct val="95000"/>
              <a:buFontTx/>
              <a:buChar char="•"/>
            </a:pPr>
            <a:r>
              <a:rPr lang="en-US" altLang="en-US" sz="1600" b="1" dirty="0">
                <a:latin typeface="+mn-lt"/>
                <a:sym typeface="Constantia" panose="02030602050306030303" pitchFamily="18" charset="0"/>
              </a:rPr>
              <a:t>brutin</a:t>
            </a:r>
            <a:r>
              <a:rPr lang="en-US" altLang="en-US" sz="1600" b="1" dirty="0">
                <a:solidFill>
                  <a:srgbClr val="FF0000"/>
                </a:solidFill>
                <a:latin typeface="+mn-lt"/>
                <a:sym typeface="Constantia" panose="02030602050306030303" pitchFamily="18" charset="0"/>
              </a:rPr>
              <a:t>ib</a:t>
            </a:r>
          </a:p>
          <a:p>
            <a:pPr lvl="1">
              <a:spcBef>
                <a:spcPts val="667"/>
              </a:spcBef>
              <a:buClr>
                <a:srgbClr val="0BD0D9"/>
              </a:buClr>
              <a:buSzPct val="95000"/>
              <a:buFontTx/>
              <a:buChar char="•"/>
            </a:pPr>
            <a:r>
              <a:rPr lang="en-US" altLang="en-US" sz="1600" b="1" dirty="0">
                <a:latin typeface="+mn-lt"/>
                <a:sym typeface="Constantia" panose="02030602050306030303" pitchFamily="18" charset="0"/>
              </a:rPr>
              <a:t>Bruton’s kinase inhibitor</a:t>
            </a:r>
          </a:p>
          <a:p>
            <a:pPr lvl="2">
              <a:spcBef>
                <a:spcPts val="667"/>
              </a:spcBef>
              <a:buClr>
                <a:srgbClr val="0BD0D9"/>
              </a:buClr>
              <a:buSzPct val="95000"/>
              <a:buFontTx/>
              <a:buChar char="•"/>
            </a:pPr>
            <a:r>
              <a:rPr lang="en-US" altLang="en-US" sz="1600" b="1" dirty="0">
                <a:latin typeface="+mn-lt"/>
                <a:sym typeface="Constantia" panose="02030602050306030303" pitchFamily="18" charset="0"/>
              </a:rPr>
              <a:t>ibrutinib, acalabrutinib, </a:t>
            </a:r>
            <a:r>
              <a:rPr lang="en-US" altLang="en-US" sz="1600" b="1" dirty="0">
                <a:latin typeface="+mn-lt"/>
                <a:ea typeface="Constantia" panose="02030602050306030303" pitchFamily="18" charset="0"/>
                <a:cs typeface="Constantia" panose="02030602050306030303" pitchFamily="18" charset="0"/>
                <a:sym typeface="Constantia" pitchFamily="18" charset="0"/>
              </a:rPr>
              <a:t>zanubrutinib</a:t>
            </a:r>
          </a:p>
          <a:p>
            <a:pPr lvl="2">
              <a:spcBef>
                <a:spcPts val="667"/>
              </a:spcBef>
              <a:buClr>
                <a:srgbClr val="0BD0D9"/>
              </a:buClr>
              <a:buSzPct val="95000"/>
              <a:buFontTx/>
              <a:buChar char="•"/>
            </a:pPr>
            <a:endParaRPr lang="en-US" altLang="en-US" sz="1600" b="1" dirty="0">
              <a:latin typeface="+mn-lt"/>
              <a:sym typeface="Constantia" panose="02030602050306030303" pitchFamily="18" charset="0"/>
            </a:endParaRPr>
          </a:p>
          <a:p>
            <a:pPr>
              <a:spcBef>
                <a:spcPts val="667"/>
              </a:spcBef>
              <a:buClr>
                <a:srgbClr val="0BD0D9"/>
              </a:buClr>
              <a:buSzPct val="95000"/>
              <a:buFontTx/>
              <a:buChar char="•"/>
            </a:pPr>
            <a:r>
              <a:rPr lang="en-US" altLang="en-US" sz="1600" b="1" dirty="0">
                <a:latin typeface="+mn-lt"/>
                <a:sym typeface="Constantia" panose="02030602050306030303" pitchFamily="18" charset="0"/>
              </a:rPr>
              <a:t>zan</a:t>
            </a:r>
            <a:r>
              <a:rPr lang="en-US" altLang="en-US" sz="1600" b="1" dirty="0">
                <a:solidFill>
                  <a:srgbClr val="FF0000"/>
                </a:solidFill>
                <a:latin typeface="+mn-lt"/>
                <a:sym typeface="Constantia" panose="02030602050306030303" pitchFamily="18" charset="0"/>
              </a:rPr>
              <a:t>ib</a:t>
            </a:r>
            <a:r>
              <a:rPr lang="en-US" altLang="en-US" sz="1600" b="1" dirty="0">
                <a:latin typeface="+mn-lt"/>
                <a:sym typeface="Constantia" panose="02030602050306030303" pitchFamily="18" charset="0"/>
              </a:rPr>
              <a:t>s:</a:t>
            </a:r>
          </a:p>
          <a:p>
            <a:pPr lvl="1">
              <a:spcBef>
                <a:spcPts val="667"/>
              </a:spcBef>
              <a:buClr>
                <a:srgbClr val="0BD0D9"/>
              </a:buClr>
              <a:buSzPct val="95000"/>
              <a:buFontTx/>
              <a:buChar char="•"/>
            </a:pPr>
            <a:r>
              <a:rPr lang="en-US" altLang="en-US" sz="1600" b="1" dirty="0">
                <a:latin typeface="+mn-lt"/>
                <a:sym typeface="Constantia" panose="02030602050306030303" pitchFamily="18" charset="0"/>
              </a:rPr>
              <a:t>kinase inhibitor</a:t>
            </a:r>
          </a:p>
          <a:p>
            <a:pPr lvl="2">
              <a:spcBef>
                <a:spcPts val="667"/>
              </a:spcBef>
              <a:buClr>
                <a:srgbClr val="0BD0D9"/>
              </a:buClr>
              <a:buSzPct val="95000"/>
              <a:buFontTx/>
              <a:buChar char="•"/>
            </a:pPr>
            <a:r>
              <a:rPr lang="en-US" altLang="en-US" sz="1600" b="1" dirty="0">
                <a:solidFill>
                  <a:srgbClr val="FF0000"/>
                </a:solidFill>
                <a:latin typeface="+mn-lt"/>
                <a:sym typeface="Constantia" panose="02030602050306030303" pitchFamily="18" charset="0"/>
              </a:rPr>
              <a:t>tivozanib</a:t>
            </a:r>
          </a:p>
          <a:p>
            <a:pPr>
              <a:spcBef>
                <a:spcPts val="667"/>
              </a:spcBef>
              <a:buClr>
                <a:srgbClr val="0BD0D9"/>
              </a:buClr>
              <a:buSzPct val="95000"/>
              <a:buFontTx/>
              <a:buChar char="•"/>
            </a:pPr>
            <a:endParaRPr lang="en-US" altLang="en-US" sz="1600" b="1" dirty="0">
              <a:latin typeface="+mn-lt"/>
              <a:sym typeface="Constantia" panose="02030602050306030303" pitchFamily="18" charset="0"/>
            </a:endParaRPr>
          </a:p>
          <a:p>
            <a:pPr>
              <a:spcBef>
                <a:spcPts val="667"/>
              </a:spcBef>
              <a:buClr>
                <a:srgbClr val="0BD0D9"/>
              </a:buClr>
              <a:buSzPct val="95000"/>
              <a:buFontTx/>
              <a:buChar char="•"/>
            </a:pPr>
            <a:r>
              <a:rPr lang="en-US" altLang="en-US" sz="1600" b="1" dirty="0">
                <a:latin typeface="+mn-lt"/>
                <a:sym typeface="Constantia" panose="02030602050306030303" pitchFamily="18" charset="0"/>
              </a:rPr>
              <a:t>rafen</a:t>
            </a:r>
            <a:r>
              <a:rPr lang="en-US" altLang="en-US" sz="1600" b="1" dirty="0">
                <a:solidFill>
                  <a:srgbClr val="FF0000"/>
                </a:solidFill>
                <a:latin typeface="+mn-lt"/>
                <a:sym typeface="Constantia" panose="02030602050306030303" pitchFamily="18" charset="0"/>
              </a:rPr>
              <a:t>ib</a:t>
            </a:r>
            <a:r>
              <a:rPr lang="en-US" altLang="en-US" sz="1600" b="1" dirty="0">
                <a:latin typeface="+mn-lt"/>
                <a:sym typeface="Constantia" panose="02030602050306030303" pitchFamily="18" charset="0"/>
              </a:rPr>
              <a:t>s/metin</a:t>
            </a:r>
            <a:r>
              <a:rPr lang="en-US" altLang="en-US" sz="1600" b="1" dirty="0">
                <a:solidFill>
                  <a:srgbClr val="FF0000"/>
                </a:solidFill>
                <a:latin typeface="+mn-lt"/>
                <a:sym typeface="Constantia" panose="02030602050306030303" pitchFamily="18" charset="0"/>
              </a:rPr>
              <a:t>ib</a:t>
            </a:r>
            <a:r>
              <a:rPr lang="en-US" altLang="en-US" sz="1600" b="1" dirty="0">
                <a:latin typeface="+mn-lt"/>
                <a:sym typeface="Constantia" panose="02030602050306030303" pitchFamily="18" charset="0"/>
              </a:rPr>
              <a:t>s</a:t>
            </a:r>
          </a:p>
          <a:p>
            <a:pPr lvl="1">
              <a:spcBef>
                <a:spcPts val="667"/>
              </a:spcBef>
              <a:buClr>
                <a:srgbClr val="0BD0D9"/>
              </a:buClr>
              <a:buSzPct val="95000"/>
              <a:buFontTx/>
              <a:buChar char="•"/>
            </a:pPr>
            <a:r>
              <a:rPr lang="en-US" altLang="en-US" sz="1600" b="1" dirty="0">
                <a:latin typeface="+mn-lt"/>
                <a:sym typeface="Constantia" panose="02030602050306030303" pitchFamily="18" charset="0"/>
              </a:rPr>
              <a:t>RAF/RAS/MEK kinase inhibitors</a:t>
            </a:r>
          </a:p>
          <a:p>
            <a:pPr lvl="2">
              <a:spcBef>
                <a:spcPts val="667"/>
              </a:spcBef>
              <a:buClr>
                <a:srgbClr val="0BD0D9"/>
              </a:buClr>
              <a:buSzPct val="95000"/>
              <a:buFontTx/>
              <a:buChar char="•"/>
            </a:pPr>
            <a:r>
              <a:rPr lang="en-US" altLang="en-US" sz="1600" b="1" dirty="0">
                <a:latin typeface="+mn-lt"/>
                <a:sym typeface="Constantia" panose="02030602050306030303" pitchFamily="18" charset="0"/>
              </a:rPr>
              <a:t>sorafenib, dabrafenib, trametinib, vemurafenib, encorafenib, binimetinib, capmatinib, selumetinib</a:t>
            </a:r>
          </a:p>
          <a:p>
            <a:pPr lvl="2">
              <a:spcBef>
                <a:spcPts val="667"/>
              </a:spcBef>
              <a:buClr>
                <a:srgbClr val="0BD0D9"/>
              </a:buClr>
              <a:buSzPct val="95000"/>
              <a:buFontTx/>
              <a:buChar char="•"/>
            </a:pPr>
            <a:endParaRPr lang="en-US" sz="1400" b="1" dirty="0">
              <a:latin typeface="+mn-lt"/>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dirty="0"/>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EC6650F3-C1EA-4C7D-9928-9BC4F94A3385}"/>
              </a:ext>
            </a:extLst>
          </p:cNvPr>
          <p:cNvSpPr txBox="1"/>
          <p:nvPr/>
        </p:nvSpPr>
        <p:spPr>
          <a:xfrm>
            <a:off x="120869" y="6295940"/>
            <a:ext cx="11950263" cy="297454"/>
          </a:xfrm>
          <a:prstGeom prst="rect">
            <a:avLst/>
          </a:prstGeom>
          <a:noFill/>
        </p:spPr>
        <p:txBody>
          <a:bodyPr wrap="square" rtlCol="0">
            <a:spAutoFit/>
          </a:bodyPr>
          <a:lstStyle/>
          <a:p>
            <a:pPr lvl="0"/>
            <a:r>
              <a:rPr lang="en-US" sz="1333" dirty="0">
                <a:solidFill>
                  <a:prstClr val="black"/>
                </a:solidFill>
              </a:rPr>
              <a:t>https://www.ama-assn.org/about/united-states-adopted-names/united-states-adopted-names-naming-guidelines</a:t>
            </a:r>
          </a:p>
        </p:txBody>
      </p:sp>
    </p:spTree>
    <p:extLst>
      <p:ext uri="{BB962C8B-B14F-4D97-AF65-F5344CB8AC3E}">
        <p14:creationId xmlns:p14="http://schemas.microsoft.com/office/powerpoint/2010/main" val="2371944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0FAD33-1739-42FD-A819-35815779EE8E}"/>
              </a:ext>
            </a:extLst>
          </p:cNvPr>
          <p:cNvSpPr>
            <a:spLocks noGrp="1"/>
          </p:cNvSpPr>
          <p:nvPr>
            <p:ph type="title"/>
          </p:nvPr>
        </p:nvSpPr>
        <p:spPr>
          <a:xfrm>
            <a:off x="965200" y="1520889"/>
            <a:ext cx="5130800" cy="4037803"/>
          </a:xfrm>
        </p:spPr>
        <p:txBody>
          <a:bodyPr vert="horz" lIns="91440" tIns="45720" rIns="91440" bIns="45720" rtlCol="0" anchor="ctr">
            <a:normAutofit/>
          </a:bodyPr>
          <a:lstStyle/>
          <a:p>
            <a:pPr algn="r"/>
            <a:r>
              <a:rPr lang="en-US" sz="4800" b="1" kern="1200" dirty="0">
                <a:solidFill>
                  <a:schemeClr val="tx1"/>
                </a:solidFill>
                <a:latin typeface="+mn-lt"/>
                <a:ea typeface="+mj-ea"/>
                <a:cs typeface="+mj-cs"/>
              </a:rPr>
              <a:t>Disclosures</a:t>
            </a:r>
          </a:p>
        </p:txBody>
      </p:sp>
      <p:sp>
        <p:nvSpPr>
          <p:cNvPr id="3" name="Text Placeholder 2">
            <a:extLst>
              <a:ext uri="{FF2B5EF4-FFF2-40B4-BE49-F238E27FC236}">
                <a16:creationId xmlns:a16="http://schemas.microsoft.com/office/drawing/2014/main" id="{B4D9FBEF-0881-4D50-905F-F5266C152777}"/>
              </a:ext>
            </a:extLst>
          </p:cNvPr>
          <p:cNvSpPr>
            <a:spLocks noGrp="1"/>
          </p:cNvSpPr>
          <p:nvPr>
            <p:ph type="body" idx="1"/>
          </p:nvPr>
        </p:nvSpPr>
        <p:spPr>
          <a:xfrm>
            <a:off x="7912367" y="2202024"/>
            <a:ext cx="3187652" cy="2166776"/>
          </a:xfrm>
        </p:spPr>
        <p:txBody>
          <a:bodyPr vert="horz" lIns="91440" tIns="45720" rIns="91440" bIns="45720" rtlCol="0" anchor="ctr">
            <a:normAutofit/>
          </a:bodyPr>
          <a:lstStyle/>
          <a:p>
            <a:r>
              <a:rPr lang="en-US" sz="1500" b="1" kern="1200" dirty="0">
                <a:solidFill>
                  <a:schemeClr val="tx1"/>
                </a:solidFill>
                <a:latin typeface="+mn-lt"/>
                <a:ea typeface="+mn-ea"/>
                <a:cs typeface="+mn-cs"/>
              </a:rPr>
              <a:t>Speaker Honoraria: ION division AmerisourceBergen, Physicians’ Education Resource </a:t>
            </a:r>
          </a:p>
          <a:p>
            <a:r>
              <a:rPr lang="en-US" sz="1500" b="1" dirty="0">
                <a:solidFill>
                  <a:schemeClr val="tx1"/>
                </a:solidFill>
                <a:latin typeface="+mn-lt"/>
                <a:ea typeface="+mn-ea"/>
                <a:cs typeface="+mn-cs"/>
              </a:rPr>
              <a:t>Advisory Board Honoraria: </a:t>
            </a:r>
            <a:r>
              <a:rPr lang="en-US" sz="1500" b="1" kern="1200" dirty="0">
                <a:solidFill>
                  <a:schemeClr val="tx1"/>
                </a:solidFill>
                <a:latin typeface="+mn-lt"/>
                <a:ea typeface="+mn-ea"/>
                <a:cs typeface="+mn-cs"/>
              </a:rPr>
              <a:t>Frenesius Kabi</a:t>
            </a:r>
            <a:endParaRPr lang="en-US" sz="1500" kern="1200" dirty="0">
              <a:solidFill>
                <a:schemeClr val="tx1"/>
              </a:solidFill>
              <a:latin typeface="+mn-lt"/>
              <a:ea typeface="+mn-ea"/>
              <a:cs typeface="+mn-cs"/>
            </a:endParaRPr>
          </a:p>
        </p:txBody>
      </p:sp>
      <p:cxnSp>
        <p:nvCxnSpPr>
          <p:cNvPr id="19" name="Straight Connector 13">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832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160178" y="1329506"/>
            <a:ext cx="9871643" cy="3930983"/>
          </a:xfrm>
        </p:spPr>
        <p:txBody>
          <a:bodyPr/>
          <a:lstStyle/>
          <a:p>
            <a:pPr marL="1557828" lvl="3" indent="-260344" defTabSz="1206470" rtl="0">
              <a:lnSpc>
                <a:spcPct val="80000"/>
              </a:lnSpc>
              <a:spcBef>
                <a:spcPts val="533"/>
              </a:spcBef>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sz="2000" b="1" dirty="0">
                <a:solidFill>
                  <a:srgbClr val="FF0000"/>
                </a:solidFill>
                <a:latin typeface="+mn-lt"/>
              </a:rPr>
              <a:t>tepotinib Tepmetko®</a:t>
            </a:r>
            <a:r>
              <a:rPr lang="en-US" sz="2000" b="1" dirty="0">
                <a:latin typeface="+mn-lt"/>
              </a:rPr>
              <a:t> EMD Serono Inc.:  adult patients with metastatic non-small cell lung cancer (NSCLC) harboring mesenchymal-epithelial transition (MET) exon 14 skipping alterations </a:t>
            </a:r>
            <a:br>
              <a:rPr lang="en-US" sz="2000" b="1" dirty="0">
                <a:latin typeface="Constantia" panose="02030602050306030303" pitchFamily="18" charset="0"/>
              </a:rPr>
            </a:br>
            <a:endParaRPr lang="en-US" sz="2000" dirty="0">
              <a:solidFill>
                <a:schemeClr val="tx1"/>
              </a:solidFill>
            </a:endParaRPr>
          </a:p>
        </p:txBody>
      </p:sp>
      <p:sp>
        <p:nvSpPr>
          <p:cNvPr id="4" name="TextBox 3">
            <a:extLst>
              <a:ext uri="{FF2B5EF4-FFF2-40B4-BE49-F238E27FC236}">
                <a16:creationId xmlns:a16="http://schemas.microsoft.com/office/drawing/2014/main" id="{35017669-C1D9-48AB-8995-760F80E213F9}"/>
              </a:ext>
            </a:extLst>
          </p:cNvPr>
          <p:cNvSpPr txBox="1"/>
          <p:nvPr/>
        </p:nvSpPr>
        <p:spPr>
          <a:xfrm>
            <a:off x="1491148" y="5915850"/>
            <a:ext cx="5579253" cy="584775"/>
          </a:xfrm>
          <a:prstGeom prst="rect">
            <a:avLst/>
          </a:prstGeom>
          <a:noFill/>
        </p:spPr>
        <p:txBody>
          <a:bodyPr wrap="square" rtlCol="0">
            <a:spAutoFit/>
          </a:bodyPr>
          <a:lstStyle/>
          <a:p>
            <a:r>
              <a:rPr lang="en-US" sz="1600" dirty="0">
                <a:hlinkClick r:id="rId2"/>
              </a:rPr>
              <a:t>www. TEPMETKO.com</a:t>
            </a:r>
          </a:p>
          <a:p>
            <a:pPr lvl="0"/>
            <a:endParaRPr lang="en-US" sz="1600" dirty="0">
              <a:solidFill>
                <a:prstClr val="black"/>
              </a:solidFill>
            </a:endParaRPr>
          </a:p>
        </p:txBody>
      </p:sp>
    </p:spTree>
    <p:extLst>
      <p:ext uri="{BB962C8B-B14F-4D97-AF65-F5344CB8AC3E}">
        <p14:creationId xmlns:p14="http://schemas.microsoft.com/office/powerpoint/2010/main" val="1803772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0736" y="337412"/>
            <a:ext cx="9230528" cy="738723"/>
          </a:xfrm>
        </p:spPr>
        <p:txBody>
          <a:bodyPr>
            <a:normAutofit/>
          </a:bodyPr>
          <a:lstStyle/>
          <a:p>
            <a:pPr algn="ctr"/>
            <a:r>
              <a:rPr lang="en-US" sz="3600" b="1" dirty="0">
                <a:solidFill>
                  <a:srgbClr val="FF0000"/>
                </a:solidFill>
                <a:latin typeface="+mn-lt"/>
              </a:rPr>
              <a:t>tepotinib Tepmetko®</a:t>
            </a:r>
            <a:r>
              <a:rPr lang="en-US" sz="3600" b="1" dirty="0">
                <a:latin typeface="+mn-lt"/>
              </a:rPr>
              <a:t>  </a:t>
            </a:r>
            <a:endParaRPr lang="en-US" sz="3600" dirty="0">
              <a:latin typeface="+mn-lt"/>
            </a:endParaRPr>
          </a:p>
        </p:txBody>
      </p:sp>
      <p:sp>
        <p:nvSpPr>
          <p:cNvPr id="3" name="Content Placeholder 2"/>
          <p:cNvSpPr>
            <a:spLocks noGrp="1"/>
          </p:cNvSpPr>
          <p:nvPr>
            <p:ph idx="1"/>
          </p:nvPr>
        </p:nvSpPr>
        <p:spPr>
          <a:xfrm>
            <a:off x="494852" y="1159708"/>
            <a:ext cx="10711683" cy="4832301"/>
          </a:xfrm>
        </p:spPr>
        <p:txBody>
          <a:bodyPr>
            <a:normAutofit fontScale="25000" lnSpcReduction="20000"/>
          </a:bodyPr>
          <a:lstStyle/>
          <a:p>
            <a:pPr marL="1145087" lvl="3" indent="0" defTabSz="1206470">
              <a:lnSpc>
                <a:spcPct val="80000"/>
              </a:lnSpc>
              <a:spcBef>
                <a:spcPts val="533"/>
              </a:spcBef>
              <a:buClr>
                <a:srgbClr val="0F6FC6"/>
              </a:buClr>
              <a:buSzPct val="85000"/>
              <a:buNone/>
              <a:defRPr/>
            </a:pPr>
            <a:endParaRPr lang="en-US" altLang="en-US" sz="26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5087" lvl="3" indent="0" defTabSz="1206470">
              <a:lnSpc>
                <a:spcPct val="80000"/>
              </a:lnSpc>
              <a:spcBef>
                <a:spcPts val="533"/>
              </a:spcBef>
              <a:buClr>
                <a:srgbClr val="0F6FC6"/>
              </a:buClr>
              <a:buSzPct val="85000"/>
              <a:buNone/>
              <a:defRPr/>
            </a:pPr>
            <a:endParaRPr lang="en-US" altLang="en-US" sz="8000" b="1" dirty="0">
              <a:solidFill>
                <a:srgbClr val="FF0000"/>
              </a:solidFill>
              <a:latin typeface="Constantia" pitchFamily="18" charset="0"/>
              <a:ea typeface="Constantia" pitchFamily="18" charset="0"/>
              <a:cs typeface="Constantia" pitchFamily="18" charset="0"/>
              <a:sym typeface="Constantia" pitchFamily="18" charset="0"/>
            </a:endParaRPr>
          </a:p>
          <a:p>
            <a:pPr marL="1145087" lvl="3" indent="0" defTabSz="1206470">
              <a:lnSpc>
                <a:spcPct val="80000"/>
              </a:lnSpc>
              <a:spcBef>
                <a:spcPts val="533"/>
              </a:spcBef>
              <a:buClr>
                <a:srgbClr val="0F6FC6"/>
              </a:buClr>
              <a:buSzPct val="85000"/>
              <a:buNone/>
              <a:defRPr/>
            </a:pPr>
            <a:r>
              <a:rPr lang="en-US" sz="8000" b="1" dirty="0">
                <a:solidFill>
                  <a:srgbClr val="FF0000"/>
                </a:solidFill>
                <a:latin typeface="+mn-lt"/>
              </a:rPr>
              <a:t>tepotinib Tepmetko®</a:t>
            </a:r>
            <a:r>
              <a:rPr lang="en-US" sz="8000" b="1" dirty="0">
                <a:latin typeface="+mn-lt"/>
              </a:rPr>
              <a:t> EMD Serono Inc.:  adult patients with metastatic non-small cell lung cancer (NSCLC) harboring mesenchymal-epithelial transition (MET) exon 14 skipping alterations</a:t>
            </a:r>
            <a:br>
              <a:rPr lang="en-US" sz="8000" b="1" dirty="0">
                <a:latin typeface="+mn-lt"/>
              </a:rPr>
            </a:b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Small molecule, oral kinase inhibitor</a:t>
            </a:r>
          </a:p>
          <a:p>
            <a:pPr marL="1295368" lvl="4" indent="-380990">
              <a:spcBef>
                <a:spcPts val="400"/>
              </a:spcBef>
              <a:buClr>
                <a:srgbClr val="0BD0D9"/>
              </a:buClr>
              <a:buFont typeface="Arial" panose="020B0604020202020204" pitchFamily="34" charset="0"/>
              <a:buChar char="•"/>
              <a:defRPr/>
            </a:pP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Drug/drug  interactions with strong CYP3A  inducers. Combined P-gp and strong CYP3A inhibitors. Certain P-gp substrates.</a:t>
            </a:r>
          </a:p>
          <a:p>
            <a:pPr marL="1295368" lvl="4" indent="-380990">
              <a:spcBef>
                <a:spcPts val="400"/>
              </a:spcBef>
              <a:buClr>
                <a:srgbClr val="0BD0D9"/>
              </a:buClr>
              <a:buFont typeface="Arial" panose="020B0604020202020204" pitchFamily="34" charset="0"/>
              <a:buChar char="•"/>
              <a:defRPr/>
            </a:pP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Targets  MET exon 14 skipping alterations</a:t>
            </a:r>
          </a:p>
          <a:p>
            <a:pPr marL="1295368" lvl="4" indent="-380990">
              <a:spcBef>
                <a:spcPts val="400"/>
              </a:spcBef>
              <a:buClr>
                <a:srgbClr val="0BD0D9"/>
              </a:buClr>
              <a:buFont typeface="Arial" panose="020B0604020202020204" pitchFamily="34" charset="0"/>
              <a:buChar char="•"/>
              <a:defRPr/>
            </a:pP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Genomic alteration testing needed prior to administration</a:t>
            </a:r>
          </a:p>
          <a:p>
            <a:pPr marL="1295368" lvl="4" indent="-380990">
              <a:spcBef>
                <a:spcPts val="400"/>
              </a:spcBef>
              <a:buClr>
                <a:srgbClr val="0BD0D9"/>
              </a:buClr>
              <a:buFont typeface="Arial" panose="020B0604020202020204" pitchFamily="34" charset="0"/>
              <a:buChar char="•"/>
              <a:defRPr/>
            </a:pP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Side effects: Interstitial lung disease, hepatotoxicity, edema, fatigue, nausea, diarrhea, musculoskeletal pain, and dyspnea. The most common Grade 3 to 4laboratory abnormalities (≥ 2%) were decreased lymphocytes, decreased albumin, decreased sodium, increased gamma-glutamyltransferase, increased amylase, increased ALT, increased AST, and decreased hemoglobin</a:t>
            </a: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368B7EC6-454C-4E4A-9CFA-476EC6CE11EA}"/>
              </a:ext>
            </a:extLst>
          </p:cNvPr>
          <p:cNvSpPr txBox="1"/>
          <p:nvPr/>
        </p:nvSpPr>
        <p:spPr>
          <a:xfrm>
            <a:off x="1567238" y="6273225"/>
            <a:ext cx="7609840" cy="584775"/>
          </a:xfrm>
          <a:prstGeom prst="rect">
            <a:avLst/>
          </a:prstGeom>
          <a:noFill/>
        </p:spPr>
        <p:txBody>
          <a:bodyPr wrap="square" rtlCol="0">
            <a:spAutoFit/>
          </a:bodyPr>
          <a:lstStyle/>
          <a:p>
            <a:r>
              <a:rPr lang="en-US" sz="1600" dirty="0">
                <a:hlinkClick r:id="rId2"/>
              </a:rPr>
              <a:t>www. TEPMETKO.com</a:t>
            </a:r>
          </a:p>
          <a:p>
            <a:endParaRPr lang="en-US" sz="1600" dirty="0"/>
          </a:p>
        </p:txBody>
      </p:sp>
    </p:spTree>
    <p:extLst>
      <p:ext uri="{BB962C8B-B14F-4D97-AF65-F5344CB8AC3E}">
        <p14:creationId xmlns:p14="http://schemas.microsoft.com/office/powerpoint/2010/main" val="2658699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659976" cy="4820164"/>
          </a:xfrm>
        </p:spPr>
        <p:txBody>
          <a:bodyPr/>
          <a:lstStyle/>
          <a:p>
            <a:pPr marL="1557828" lvl="3" indent="-260344" defTabSz="1206470" rtl="0">
              <a:lnSpc>
                <a:spcPct val="80000"/>
              </a:lnSpc>
              <a:spcBef>
                <a:spcPts val="533"/>
              </a:spcBef>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2000" b="1" dirty="0">
                <a:solidFill>
                  <a:srgbClr val="FF0000"/>
                </a:solidFill>
                <a:latin typeface="+mn-lt"/>
                <a:ea typeface="Constantia" pitchFamily="18" charset="0"/>
                <a:cs typeface="Constantia" pitchFamily="18" charset="0"/>
                <a:sym typeface="Constantia" pitchFamily="18" charset="0"/>
              </a:rPr>
              <a:t>tivozanib Fotivda®</a:t>
            </a:r>
            <a:r>
              <a:rPr lang="en-US" altLang="en-US" sz="2000" b="1" dirty="0">
                <a:latin typeface="+mn-lt"/>
                <a:ea typeface="Constantia" pitchFamily="18" charset="0"/>
                <a:cs typeface="Constantia" pitchFamily="18" charset="0"/>
                <a:sym typeface="Constantia" pitchFamily="18" charset="0"/>
              </a:rPr>
              <a:t> AVEO Pharmaceuticals, Inc.: adult patients with relapsed or refractory advanced renal cell carcinoma (RCC) following two or more prior systemic therapies</a:t>
            </a:r>
            <a:endParaRPr lang="en-US" sz="2000" dirty="0">
              <a:solidFill>
                <a:schemeClr val="tx1"/>
              </a:solidFill>
              <a:latin typeface="+mn-lt"/>
            </a:endParaRPr>
          </a:p>
        </p:txBody>
      </p:sp>
      <p:sp>
        <p:nvSpPr>
          <p:cNvPr id="4" name="TextBox 3">
            <a:extLst>
              <a:ext uri="{FF2B5EF4-FFF2-40B4-BE49-F238E27FC236}">
                <a16:creationId xmlns:a16="http://schemas.microsoft.com/office/drawing/2014/main" id="{35017669-C1D9-48AB-8995-760F80E213F9}"/>
              </a:ext>
            </a:extLst>
          </p:cNvPr>
          <p:cNvSpPr txBox="1"/>
          <p:nvPr/>
        </p:nvSpPr>
        <p:spPr>
          <a:xfrm>
            <a:off x="1491148" y="5915850"/>
            <a:ext cx="5579253" cy="584775"/>
          </a:xfrm>
          <a:prstGeom prst="rect">
            <a:avLst/>
          </a:prstGeom>
          <a:noFill/>
        </p:spPr>
        <p:txBody>
          <a:bodyPr wrap="square" rtlCol="0">
            <a:spAutoFit/>
          </a:bodyPr>
          <a:lstStyle/>
          <a:p>
            <a:r>
              <a:rPr lang="en-US" sz="1600" dirty="0">
                <a:hlinkClick r:id="rId2"/>
              </a:rPr>
              <a:t>www. FOTIVDA.com</a:t>
            </a:r>
          </a:p>
          <a:p>
            <a:pPr lvl="0"/>
            <a:endParaRPr lang="en-US" sz="1600" dirty="0">
              <a:solidFill>
                <a:prstClr val="black"/>
              </a:solidFill>
            </a:endParaRPr>
          </a:p>
        </p:txBody>
      </p:sp>
    </p:spTree>
    <p:extLst>
      <p:ext uri="{BB962C8B-B14F-4D97-AF65-F5344CB8AC3E}">
        <p14:creationId xmlns:p14="http://schemas.microsoft.com/office/powerpoint/2010/main" val="2155216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8349" y="184317"/>
            <a:ext cx="10972800" cy="738723"/>
          </a:xfrm>
        </p:spPr>
        <p:txBody>
          <a:bodyPr>
            <a:normAutofit fontScale="90000"/>
          </a:bodyPr>
          <a:lstStyle/>
          <a:p>
            <a:pPr algn="ctr"/>
            <a:br>
              <a:rPr lang="en-US" u="sng" dirty="0">
                <a:solidFill>
                  <a:srgbClr val="FF0000"/>
                </a:solidFill>
                <a:latin typeface="Constantia" panose="02030602050306030303" pitchFamily="18" charset="0"/>
              </a:rPr>
            </a:br>
            <a:r>
              <a:rPr lang="en-US" altLang="en-US" b="1" dirty="0">
                <a:solidFill>
                  <a:srgbClr val="FF0000"/>
                </a:solidFill>
                <a:latin typeface="+mn-lt"/>
                <a:ea typeface="Constantia" pitchFamily="18" charset="0"/>
                <a:cs typeface="Constantia" pitchFamily="18" charset="0"/>
                <a:sym typeface="Constantia" pitchFamily="18" charset="0"/>
              </a:rPr>
              <a:t>tivozanib Fotivda®</a:t>
            </a:r>
            <a:br>
              <a:rPr lang="en-US" altLang="en-US" dirty="0">
                <a:latin typeface="+mn-lt"/>
              </a:rPr>
            </a:br>
            <a:endParaRPr lang="en-US" dirty="0">
              <a:latin typeface="+mn-lt"/>
            </a:endParaRPr>
          </a:p>
        </p:txBody>
      </p:sp>
      <p:sp>
        <p:nvSpPr>
          <p:cNvPr id="3" name="Content Placeholder 2"/>
          <p:cNvSpPr>
            <a:spLocks noGrp="1"/>
          </p:cNvSpPr>
          <p:nvPr>
            <p:ph idx="1"/>
          </p:nvPr>
        </p:nvSpPr>
        <p:spPr>
          <a:xfrm>
            <a:off x="239697" y="923040"/>
            <a:ext cx="11730631" cy="4572238"/>
          </a:xfrm>
        </p:spPr>
        <p:txBody>
          <a:bodyPr>
            <a:normAutofit fontScale="32500" lnSpcReduction="20000"/>
          </a:bodyPr>
          <a:lstStyle/>
          <a:p>
            <a:pPr marL="1145087" lvl="3" indent="0" defTabSz="1206470">
              <a:lnSpc>
                <a:spcPct val="80000"/>
              </a:lnSpc>
              <a:spcBef>
                <a:spcPts val="533"/>
              </a:spcBef>
              <a:buClr>
                <a:srgbClr val="0F6FC6"/>
              </a:buClr>
              <a:buSzPct val="85000"/>
              <a:buNone/>
              <a:defRPr/>
            </a:pPr>
            <a:endParaRPr lang="en-US" altLang="en-US" sz="26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5087" lvl="3" indent="0" defTabSz="1206470">
              <a:lnSpc>
                <a:spcPct val="80000"/>
              </a:lnSpc>
              <a:spcBef>
                <a:spcPts val="533"/>
              </a:spcBef>
              <a:buClr>
                <a:srgbClr val="0F6FC6"/>
              </a:buClr>
              <a:buSzPct val="85000"/>
              <a:buNone/>
              <a:defRPr/>
            </a:pPr>
            <a:endParaRPr lang="en-US" altLang="en-US" sz="8000" b="1" dirty="0">
              <a:solidFill>
                <a:srgbClr val="FF0000"/>
              </a:solidFill>
              <a:latin typeface="Constantia" pitchFamily="18" charset="0"/>
              <a:ea typeface="Constantia" pitchFamily="18" charset="0"/>
              <a:cs typeface="Constantia" pitchFamily="18" charset="0"/>
              <a:sym typeface="Constantia" pitchFamily="18" charset="0"/>
            </a:endParaRPr>
          </a:p>
          <a:p>
            <a:pPr marL="1145087" lvl="3" indent="0" defTabSz="1206470">
              <a:lnSpc>
                <a:spcPct val="80000"/>
              </a:lnSpc>
              <a:spcBef>
                <a:spcPts val="533"/>
              </a:spcBef>
              <a:buClr>
                <a:srgbClr val="0F6FC6"/>
              </a:buClr>
              <a:buSzPct val="85000"/>
              <a:buNone/>
              <a:defRPr/>
            </a:pPr>
            <a:r>
              <a:rPr lang="en-US" altLang="en-US" sz="6200" b="1" dirty="0">
                <a:solidFill>
                  <a:srgbClr val="FF0000"/>
                </a:solidFill>
                <a:latin typeface="+mn-lt"/>
                <a:ea typeface="Constantia" pitchFamily="18" charset="0"/>
                <a:cs typeface="Constantia" pitchFamily="18" charset="0"/>
                <a:sym typeface="Constantia" pitchFamily="18" charset="0"/>
              </a:rPr>
              <a:t>tivozanib Fotivda®</a:t>
            </a:r>
            <a:r>
              <a:rPr lang="en-US" altLang="en-US" sz="6200" b="1" dirty="0">
                <a:latin typeface="+mn-lt"/>
                <a:ea typeface="Constantia" pitchFamily="18" charset="0"/>
                <a:cs typeface="Constantia" pitchFamily="18" charset="0"/>
                <a:sym typeface="Constantia" pitchFamily="18" charset="0"/>
              </a:rPr>
              <a:t> AVEO Pharmaceuticals, Inc.: adult patients with relapsed or refractory advanced renal cell carcinoma (RCC) following two or more prior systemic therapies</a:t>
            </a:r>
          </a:p>
          <a:p>
            <a:pPr marL="1145087" lvl="3" indent="0" defTabSz="1206470">
              <a:lnSpc>
                <a:spcPct val="80000"/>
              </a:lnSpc>
              <a:spcBef>
                <a:spcPts val="533"/>
              </a:spcBef>
              <a:buClr>
                <a:srgbClr val="0F6FC6"/>
              </a:buClr>
              <a:buSzPct val="85000"/>
              <a:buNone/>
              <a:defRPr/>
            </a:pPr>
            <a:endParaRPr lang="en-US" altLang="en-US" sz="6200" b="1" i="1" dirty="0">
              <a:latin typeface="+mn-lt"/>
              <a:ea typeface="Constantia" panose="02030602050306030303" pitchFamily="18" charset="0"/>
              <a:cs typeface="Constantia" panose="02030602050306030303"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6200" b="1" i="1" dirty="0">
                <a:latin typeface="+mn-lt"/>
                <a:ea typeface="Constantia" panose="02030602050306030303" pitchFamily="18" charset="0"/>
                <a:cs typeface="Constantia" panose="02030602050306030303" pitchFamily="18" charset="0"/>
                <a:sym typeface="Constantia" pitchFamily="18" charset="0"/>
              </a:rPr>
              <a:t>Small molecule, oral kinase inhibitor</a:t>
            </a:r>
          </a:p>
          <a:p>
            <a:pPr marL="1295368" lvl="4" indent="-380990">
              <a:spcBef>
                <a:spcPts val="400"/>
              </a:spcBef>
              <a:buClr>
                <a:srgbClr val="0BD0D9"/>
              </a:buClr>
              <a:buFont typeface="Arial" panose="020B0604020202020204" pitchFamily="34" charset="0"/>
              <a:buChar char="•"/>
              <a:defRPr/>
            </a:pPr>
            <a:endParaRPr lang="en-US" altLang="en-US" sz="62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6200" b="1" i="1" dirty="0">
                <a:latin typeface="+mn-lt"/>
                <a:ea typeface="Constantia" panose="02030602050306030303" pitchFamily="18" charset="0"/>
                <a:cs typeface="Constantia" panose="02030602050306030303" pitchFamily="18" charset="0"/>
                <a:sym typeface="Constantia" panose="02030602050306030303" pitchFamily="18" charset="0"/>
              </a:rPr>
              <a:t>Drug/drug  interactions with strong CYP3A  inducers. </a:t>
            </a:r>
          </a:p>
          <a:p>
            <a:pPr marL="1295368" lvl="4" indent="-380990">
              <a:spcBef>
                <a:spcPts val="400"/>
              </a:spcBef>
              <a:buClr>
                <a:srgbClr val="0BD0D9"/>
              </a:buClr>
              <a:defRPr/>
            </a:pPr>
            <a:endParaRPr lang="en-US" altLang="en-US" sz="62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6200" b="1" i="1" dirty="0">
                <a:latin typeface="+mn-lt"/>
                <a:ea typeface="Constantia" panose="02030602050306030303" pitchFamily="18" charset="0"/>
                <a:cs typeface="Constantia" panose="02030602050306030303" pitchFamily="18" charset="0"/>
                <a:sym typeface="Constantia" panose="02030602050306030303" pitchFamily="18" charset="0"/>
              </a:rPr>
              <a:t>Targets VEGFR-1, VEGFR-2, VEGFR-3, c-kit, PDGFR</a:t>
            </a:r>
          </a:p>
          <a:p>
            <a:pPr marL="1295368" lvl="4" indent="-380990">
              <a:spcBef>
                <a:spcPts val="400"/>
              </a:spcBef>
              <a:buClr>
                <a:srgbClr val="0BD0D9"/>
              </a:buClr>
              <a:buFont typeface="Arial" panose="020B0604020202020204" pitchFamily="34" charset="0"/>
              <a:buChar char="•"/>
              <a:defRPr/>
            </a:pPr>
            <a:endParaRPr lang="en-US" altLang="en-US" sz="62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6200" b="1" i="1" dirty="0">
                <a:latin typeface="+mn-lt"/>
                <a:ea typeface="Constantia" panose="02030602050306030303" pitchFamily="18" charset="0"/>
                <a:cs typeface="Constantia" panose="02030602050306030303" pitchFamily="18" charset="0"/>
                <a:sym typeface="Constantia" panose="02030602050306030303" pitchFamily="18" charset="0"/>
              </a:rPr>
              <a:t>No genomic alteration testing needed prior to administration</a:t>
            </a:r>
          </a:p>
          <a:p>
            <a:pPr marL="1295368" lvl="4" indent="-380990">
              <a:spcBef>
                <a:spcPts val="400"/>
              </a:spcBef>
              <a:buClr>
                <a:srgbClr val="0BD0D9"/>
              </a:buClr>
              <a:buFont typeface="Arial" panose="020B0604020202020204" pitchFamily="34" charset="0"/>
              <a:buChar char="•"/>
              <a:defRPr/>
            </a:pPr>
            <a:endParaRPr lang="en-US" altLang="en-US" sz="62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6200" b="1" i="1" dirty="0">
                <a:latin typeface="+mn-lt"/>
                <a:ea typeface="Constantia" panose="02030602050306030303" pitchFamily="18" charset="0"/>
                <a:cs typeface="Constantia" panose="02030602050306030303" pitchFamily="18" charset="0"/>
                <a:sym typeface="Constantia" panose="02030602050306030303" pitchFamily="18" charset="0"/>
              </a:rPr>
              <a:t>Side effects: fatigue, hypertension, diarrhea, decreased appetite, nausea, dysphonia, hypothyroidism, cough, and stomatitis, and the most common Grade 3 or 4 laboratory abnormalities (≥5%) were sodium and phosphate decreases, lipase increased. Hypertensive crisis, cardiac failure, arterial and venous thromboembolic events hemorrhagic events, proteinuria, impaired wound healing, RPLS, allergic rxns</a:t>
            </a:r>
            <a:endParaRPr lang="en-US" altLang="en-US" sz="62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368B7EC6-454C-4E4A-9CFA-476EC6CE11EA}"/>
              </a:ext>
            </a:extLst>
          </p:cNvPr>
          <p:cNvSpPr txBox="1"/>
          <p:nvPr/>
        </p:nvSpPr>
        <p:spPr>
          <a:xfrm>
            <a:off x="1567238" y="6381295"/>
            <a:ext cx="7609840" cy="584775"/>
          </a:xfrm>
          <a:prstGeom prst="rect">
            <a:avLst/>
          </a:prstGeom>
          <a:noFill/>
        </p:spPr>
        <p:txBody>
          <a:bodyPr wrap="square" rtlCol="0">
            <a:spAutoFit/>
          </a:bodyPr>
          <a:lstStyle/>
          <a:p>
            <a:r>
              <a:rPr lang="en-US" sz="1600" dirty="0">
                <a:hlinkClick r:id="rId2"/>
              </a:rPr>
              <a:t>www. FOTIVDA.com</a:t>
            </a:r>
          </a:p>
          <a:p>
            <a:endParaRPr lang="en-US" sz="1600" dirty="0"/>
          </a:p>
        </p:txBody>
      </p:sp>
    </p:spTree>
    <p:extLst>
      <p:ext uri="{BB962C8B-B14F-4D97-AF65-F5344CB8AC3E}">
        <p14:creationId xmlns:p14="http://schemas.microsoft.com/office/powerpoint/2010/main" val="3038542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659976" cy="4820164"/>
          </a:xfrm>
        </p:spPr>
        <p:txBody>
          <a:bodyPr/>
          <a:lstStyle/>
          <a:p>
            <a:pPr marL="1557828" lvl="3" indent="-260344" defTabSz="1206470" rtl="0">
              <a:lnSpc>
                <a:spcPct val="80000"/>
              </a:lnSpc>
              <a:spcBef>
                <a:spcPts val="533"/>
              </a:spcBef>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sz="2000" b="1" i="0" dirty="0">
                <a:solidFill>
                  <a:srgbClr val="FF0000"/>
                </a:solidFill>
                <a:effectLst/>
                <a:latin typeface="+mn-lt"/>
              </a:rPr>
              <a:t>infigratinib Truseltiq™</a:t>
            </a:r>
            <a:r>
              <a:rPr lang="en-US" sz="2000" b="1" i="0" dirty="0">
                <a:solidFill>
                  <a:srgbClr val="333333"/>
                </a:solidFill>
                <a:effectLst/>
                <a:latin typeface="+mn-lt"/>
              </a:rPr>
              <a:t> QED Therapeutics, Inc.: a kinase inhibitor for adults with previously treated, unresectable locally advanced or metastatic cholangiocarcinoma with a fibroblast growth factor receptor 2 (FGFR2) fusion or other rearrangement as detected by an FDA-approved test</a:t>
            </a:r>
            <a:br>
              <a:rPr lang="en-US" altLang="en-US" sz="2000" b="1" dirty="0">
                <a:latin typeface="+mn-lt"/>
                <a:ea typeface="Constantia" panose="02030602050306030303" pitchFamily="18" charset="0"/>
                <a:cs typeface="Constantia" panose="02030602050306030303" pitchFamily="18" charset="0"/>
                <a:sym typeface="Constantia" pitchFamily="18" charset="0"/>
              </a:rPr>
            </a:br>
            <a:br>
              <a:rPr lang="en-US" altLang="en-US" sz="2000" b="1" dirty="0">
                <a:latin typeface="+mn-lt"/>
                <a:ea typeface="Constantia" panose="02030602050306030303" pitchFamily="18" charset="0"/>
                <a:cs typeface="Constantia" panose="02030602050306030303" pitchFamily="18" charset="0"/>
                <a:sym typeface="Constantia" pitchFamily="18" charset="0"/>
              </a:rPr>
            </a:br>
            <a:endParaRPr lang="en-US" sz="2000" dirty="0">
              <a:solidFill>
                <a:schemeClr val="tx1"/>
              </a:solidFill>
              <a:latin typeface="+mn-lt"/>
            </a:endParaRPr>
          </a:p>
        </p:txBody>
      </p:sp>
      <p:sp>
        <p:nvSpPr>
          <p:cNvPr id="4" name="TextBox 3">
            <a:extLst>
              <a:ext uri="{FF2B5EF4-FFF2-40B4-BE49-F238E27FC236}">
                <a16:creationId xmlns:a16="http://schemas.microsoft.com/office/drawing/2014/main" id="{35017669-C1D9-48AB-8995-760F80E213F9}"/>
              </a:ext>
            </a:extLst>
          </p:cNvPr>
          <p:cNvSpPr txBox="1"/>
          <p:nvPr/>
        </p:nvSpPr>
        <p:spPr>
          <a:xfrm>
            <a:off x="1491148" y="5915850"/>
            <a:ext cx="5579253" cy="584775"/>
          </a:xfrm>
          <a:prstGeom prst="rect">
            <a:avLst/>
          </a:prstGeom>
          <a:noFill/>
        </p:spPr>
        <p:txBody>
          <a:bodyPr wrap="square" rtlCol="0">
            <a:spAutoFit/>
          </a:bodyPr>
          <a:lstStyle/>
          <a:p>
            <a:r>
              <a:rPr lang="en-US" sz="1600" dirty="0">
                <a:hlinkClick r:id="rId2"/>
              </a:rPr>
              <a:t>www. Truseltiq.com</a:t>
            </a:r>
          </a:p>
          <a:p>
            <a:pPr lvl="0"/>
            <a:endParaRPr lang="en-US" sz="1600" dirty="0">
              <a:solidFill>
                <a:prstClr val="black"/>
              </a:solidFill>
            </a:endParaRPr>
          </a:p>
        </p:txBody>
      </p:sp>
    </p:spTree>
    <p:extLst>
      <p:ext uri="{BB962C8B-B14F-4D97-AF65-F5344CB8AC3E}">
        <p14:creationId xmlns:p14="http://schemas.microsoft.com/office/powerpoint/2010/main" val="3616641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8349" y="184317"/>
            <a:ext cx="10972800" cy="738723"/>
          </a:xfrm>
        </p:spPr>
        <p:txBody>
          <a:bodyPr>
            <a:normAutofit fontScale="90000"/>
          </a:bodyPr>
          <a:lstStyle/>
          <a:p>
            <a:pPr algn="ctr"/>
            <a:br>
              <a:rPr lang="en-US" u="sng" dirty="0">
                <a:solidFill>
                  <a:srgbClr val="FF0000"/>
                </a:solidFill>
                <a:latin typeface="Constantia" panose="02030602050306030303" pitchFamily="18" charset="0"/>
              </a:rPr>
            </a:br>
            <a:r>
              <a:rPr lang="en-US" sz="4000" b="1" i="0" dirty="0">
                <a:solidFill>
                  <a:srgbClr val="FF0000"/>
                </a:solidFill>
                <a:effectLst/>
                <a:latin typeface="+mn-lt"/>
              </a:rPr>
              <a:t>infigratinib Truseltiq™</a:t>
            </a:r>
            <a:r>
              <a:rPr lang="en-US" sz="4000" b="1" i="0" dirty="0">
                <a:solidFill>
                  <a:srgbClr val="333333"/>
                </a:solidFill>
                <a:effectLst/>
                <a:latin typeface="+mn-lt"/>
              </a:rPr>
              <a:t> </a:t>
            </a:r>
            <a:br>
              <a:rPr lang="en-US" altLang="en-US" dirty="0">
                <a:latin typeface="+mn-lt"/>
              </a:rPr>
            </a:br>
            <a:endParaRPr lang="en-US" dirty="0">
              <a:latin typeface="+mn-lt"/>
            </a:endParaRPr>
          </a:p>
        </p:txBody>
      </p:sp>
      <p:sp>
        <p:nvSpPr>
          <p:cNvPr id="3" name="Content Placeholder 2"/>
          <p:cNvSpPr>
            <a:spLocks noGrp="1"/>
          </p:cNvSpPr>
          <p:nvPr>
            <p:ph idx="1"/>
          </p:nvPr>
        </p:nvSpPr>
        <p:spPr>
          <a:xfrm>
            <a:off x="79171" y="923040"/>
            <a:ext cx="11891157" cy="5597548"/>
          </a:xfrm>
        </p:spPr>
        <p:txBody>
          <a:bodyPr>
            <a:normAutofit fontScale="25000" lnSpcReduction="20000"/>
          </a:bodyPr>
          <a:lstStyle/>
          <a:p>
            <a:pPr marL="1145087" lvl="3" indent="0" defTabSz="1206470">
              <a:lnSpc>
                <a:spcPct val="80000"/>
              </a:lnSpc>
              <a:spcBef>
                <a:spcPts val="533"/>
              </a:spcBef>
              <a:buClr>
                <a:srgbClr val="0F6FC6"/>
              </a:buClr>
              <a:buSzPct val="85000"/>
              <a:buNone/>
              <a:defRPr/>
            </a:pPr>
            <a:endParaRPr lang="en-US" altLang="en-US" sz="26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5087" lvl="3" indent="0" defTabSz="1206470">
              <a:lnSpc>
                <a:spcPct val="80000"/>
              </a:lnSpc>
              <a:spcBef>
                <a:spcPts val="533"/>
              </a:spcBef>
              <a:buClr>
                <a:srgbClr val="0F6FC6"/>
              </a:buClr>
              <a:buSzPct val="85000"/>
              <a:buNone/>
              <a:defRPr/>
            </a:pPr>
            <a:endParaRPr lang="en-US" altLang="en-US" sz="8000" b="1" dirty="0">
              <a:solidFill>
                <a:srgbClr val="FF0000"/>
              </a:solidFill>
              <a:latin typeface="Constantia" pitchFamily="18" charset="0"/>
              <a:ea typeface="Constantia" pitchFamily="18" charset="0"/>
              <a:cs typeface="Constantia" pitchFamily="18" charset="0"/>
              <a:sym typeface="Constantia" pitchFamily="18" charset="0"/>
            </a:endParaRPr>
          </a:p>
          <a:p>
            <a:pPr marL="1145087" lvl="3" indent="0" defTabSz="1206470">
              <a:lnSpc>
                <a:spcPct val="80000"/>
              </a:lnSpc>
              <a:spcBef>
                <a:spcPts val="533"/>
              </a:spcBef>
              <a:buClr>
                <a:srgbClr val="0F6FC6"/>
              </a:buClr>
              <a:buSzPct val="85000"/>
              <a:buNone/>
              <a:defRPr/>
            </a:pPr>
            <a:r>
              <a:rPr lang="en-US" sz="8000" b="1" i="0" dirty="0">
                <a:solidFill>
                  <a:srgbClr val="FF0000"/>
                </a:solidFill>
                <a:effectLst/>
                <a:latin typeface="+mn-lt"/>
              </a:rPr>
              <a:t>infigratinib Truseltiq™</a:t>
            </a:r>
            <a:r>
              <a:rPr lang="en-US" sz="8000" b="1" i="0" dirty="0">
                <a:solidFill>
                  <a:srgbClr val="333333"/>
                </a:solidFill>
                <a:effectLst/>
                <a:latin typeface="+mn-lt"/>
              </a:rPr>
              <a:t> QED Therapeutics, Inc.: a kinase inhibitor for adults with previously treated, unresectable locally advanced or metastatic cholangiocarcinoma with a fibroblast growth factor receptor 2 (FGFR2) fusion or other rearrangement as detected by an FDA-approved test</a:t>
            </a:r>
            <a:br>
              <a:rPr lang="en-US" altLang="en-US" sz="8000" b="1" dirty="0">
                <a:latin typeface="+mn-lt"/>
                <a:ea typeface="Constantia" panose="02030602050306030303" pitchFamily="18" charset="0"/>
                <a:cs typeface="Constantia" panose="02030602050306030303" pitchFamily="18" charset="0"/>
                <a:sym typeface="Constantia" pitchFamily="18" charset="0"/>
              </a:rPr>
            </a:br>
            <a:endParaRPr lang="en-US" altLang="en-US" sz="8000" b="1" i="1" dirty="0">
              <a:latin typeface="+mn-lt"/>
              <a:ea typeface="Constantia" panose="02030602050306030303" pitchFamily="18" charset="0"/>
              <a:cs typeface="Constantia" panose="02030602050306030303"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mn-lt"/>
                <a:ea typeface="Constantia" panose="02030602050306030303" pitchFamily="18" charset="0"/>
                <a:cs typeface="Constantia" panose="02030602050306030303" pitchFamily="18" charset="0"/>
                <a:sym typeface="Constantia" pitchFamily="18" charset="0"/>
              </a:rPr>
              <a:t>Small molecule, oral kinase inhibitor</a:t>
            </a:r>
          </a:p>
          <a:p>
            <a:pPr marL="1295368" lvl="4" indent="-380990">
              <a:spcBef>
                <a:spcPts val="400"/>
              </a:spcBef>
              <a:buClr>
                <a:srgbClr val="0BD0D9"/>
              </a:buClr>
              <a:buFont typeface="Arial" panose="020B0604020202020204" pitchFamily="34" charset="0"/>
              <a:buChar char="•"/>
              <a:defRPr/>
            </a:pP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Drug/drug  interactions with strong  or moderate CYP3A  inducers and inhibitors as well as gastric acid reducing agents.. </a:t>
            </a:r>
          </a:p>
          <a:p>
            <a:pPr marL="1295368" lvl="4" indent="-380990">
              <a:spcBef>
                <a:spcPts val="400"/>
              </a:spcBef>
              <a:buClr>
                <a:srgbClr val="0BD0D9"/>
              </a:buClr>
              <a:defRPr/>
            </a:pPr>
            <a:endPar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Targets FGFR2</a:t>
            </a:r>
          </a:p>
          <a:p>
            <a:pPr marL="1295368" lvl="4" indent="-380990">
              <a:spcBef>
                <a:spcPts val="400"/>
              </a:spcBef>
              <a:buClr>
                <a:srgbClr val="0BD0D9"/>
              </a:buClr>
              <a:buFont typeface="Arial" panose="020B0604020202020204" pitchFamily="34" charset="0"/>
              <a:buChar char="•"/>
              <a:defRPr/>
            </a:pP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Genomic alteration testing needed prior to administration</a:t>
            </a:r>
          </a:p>
          <a:p>
            <a:pPr marL="1295368" lvl="4" indent="-380990">
              <a:spcBef>
                <a:spcPts val="400"/>
              </a:spcBef>
              <a:buClr>
                <a:srgbClr val="0BD0D9"/>
              </a:buClr>
              <a:buFont typeface="Arial" panose="020B0604020202020204" pitchFamily="34" charset="0"/>
              <a:buChar char="•"/>
              <a:defRPr/>
            </a:pP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Side effects: Ocular toxicity, nail toxicity, stomatitis, dry eye, fatigue, alopecia, palmar-plantar erythrodysesthesia syndrome, arthralgia, dysgeusia, constipation, abdominal pain, dry mouth, eyelash changes, diarrhea, dry skin, decreased appetite, vision blurred and vomiting. increased creatinine, increased phosphate, decreased phosphate, increased alkaline phosphatase, decreased hemoglobin, increased alanine aminotransferase, increased lipase, increased calcium, decreased lymphocytes, decreased sodium, increased triglycerides, increased aspartate aminotransferase, increased urate, decreased platelets, decreased leukocytes, decreased albumin, increased bilirubin and decreased potassium. Hyperphosphatemia and soft tissue mineralization.</a:t>
            </a:r>
          </a:p>
        </p:txBody>
      </p:sp>
      <p:sp>
        <p:nvSpPr>
          <p:cNvPr id="4" name="TextBox 3">
            <a:extLst>
              <a:ext uri="{FF2B5EF4-FFF2-40B4-BE49-F238E27FC236}">
                <a16:creationId xmlns:a16="http://schemas.microsoft.com/office/drawing/2014/main" id="{368B7EC6-454C-4E4A-9CFA-476EC6CE11EA}"/>
              </a:ext>
            </a:extLst>
          </p:cNvPr>
          <p:cNvSpPr txBox="1"/>
          <p:nvPr/>
        </p:nvSpPr>
        <p:spPr>
          <a:xfrm>
            <a:off x="1567238" y="6381295"/>
            <a:ext cx="7609840" cy="584775"/>
          </a:xfrm>
          <a:prstGeom prst="rect">
            <a:avLst/>
          </a:prstGeom>
          <a:noFill/>
        </p:spPr>
        <p:txBody>
          <a:bodyPr wrap="square" rtlCol="0">
            <a:spAutoFit/>
          </a:bodyPr>
          <a:lstStyle/>
          <a:p>
            <a:r>
              <a:rPr lang="en-US" sz="1600" dirty="0">
                <a:hlinkClick r:id="rId2"/>
              </a:rPr>
              <a:t>www. Truseltiq.com</a:t>
            </a:r>
          </a:p>
          <a:p>
            <a:endParaRPr lang="en-US" sz="1600" dirty="0"/>
          </a:p>
        </p:txBody>
      </p:sp>
    </p:spTree>
    <p:extLst>
      <p:ext uri="{BB962C8B-B14F-4D97-AF65-F5344CB8AC3E}">
        <p14:creationId xmlns:p14="http://schemas.microsoft.com/office/powerpoint/2010/main" val="2875435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94328" y="616893"/>
            <a:ext cx="8803343" cy="1203433"/>
          </a:xfrm>
        </p:spPr>
        <p:txBody>
          <a:bodyPr>
            <a:normAutofit/>
          </a:bodyPr>
          <a:lstStyle/>
          <a:p>
            <a:pPr algn="ctr"/>
            <a:r>
              <a:rPr lang="en-US" altLang="en-US" sz="3600" dirty="0">
                <a:solidFill>
                  <a:srgbClr val="04617B"/>
                </a:solidFill>
                <a:latin typeface="+mn-lt"/>
                <a:sym typeface="Calibri" panose="020F0502020204030204" pitchFamily="34" charset="0"/>
              </a:rPr>
              <a:t>Small Molecules</a:t>
            </a:r>
            <a:br>
              <a:rPr lang="en-US" altLang="en-US" sz="3600" dirty="0">
                <a:solidFill>
                  <a:srgbClr val="04617B"/>
                </a:solidFill>
                <a:latin typeface="+mn-lt"/>
                <a:sym typeface="Calibri" panose="020F0502020204030204" pitchFamily="34" charset="0"/>
              </a:rPr>
            </a:br>
            <a:r>
              <a:rPr lang="en-US" altLang="en-US" sz="3600" dirty="0">
                <a:solidFill>
                  <a:srgbClr val="04617B"/>
                </a:solidFill>
                <a:latin typeface="+mn-lt"/>
                <a:sym typeface="Calibri" panose="020F0502020204030204" pitchFamily="34" charset="0"/>
              </a:rPr>
              <a:t>Naming Conventions</a:t>
            </a:r>
            <a:endParaRPr lang="en-US" sz="3600" dirty="0">
              <a:latin typeface="+mn-lt"/>
            </a:endParaRPr>
          </a:p>
        </p:txBody>
      </p:sp>
      <p:sp>
        <p:nvSpPr>
          <p:cNvPr id="3" name="Content Placeholder 2"/>
          <p:cNvSpPr>
            <a:spLocks noGrp="1"/>
          </p:cNvSpPr>
          <p:nvPr>
            <p:ph idx="1"/>
          </p:nvPr>
        </p:nvSpPr>
        <p:spPr>
          <a:xfrm>
            <a:off x="605481" y="2072330"/>
            <a:ext cx="10981038" cy="2713340"/>
          </a:xfrm>
        </p:spPr>
        <p:txBody>
          <a:bodyPr>
            <a:noAutofit/>
          </a:bodyPr>
          <a:lstStyle/>
          <a:p>
            <a:pPr lvl="2">
              <a:spcBef>
                <a:spcPts val="667"/>
              </a:spcBef>
              <a:buClr>
                <a:srgbClr val="0BD0D9"/>
              </a:buClr>
              <a:buSzPct val="95000"/>
              <a:buFontTx/>
              <a:buChar char="•"/>
            </a:pPr>
            <a:endParaRPr lang="en-US" sz="1400"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r>
              <a:rPr lang="en-US" altLang="en-US" sz="2000" b="1" dirty="0">
                <a:latin typeface="+mn-lt"/>
                <a:sym typeface="Constantia" panose="02030602050306030303" pitchFamily="18" charset="0"/>
              </a:rPr>
              <a:t>par</a:t>
            </a:r>
            <a:r>
              <a:rPr lang="en-US" altLang="en-US" sz="2000" b="1" dirty="0">
                <a:solidFill>
                  <a:srgbClr val="FF0000"/>
                </a:solidFill>
                <a:latin typeface="+mn-lt"/>
                <a:sym typeface="Constantia" panose="02030602050306030303" pitchFamily="18" charset="0"/>
              </a:rPr>
              <a:t>ib</a:t>
            </a:r>
            <a:r>
              <a:rPr lang="en-US" altLang="en-US" sz="2000" b="1" dirty="0">
                <a:latin typeface="+mn-lt"/>
                <a:sym typeface="Constantia" panose="02030602050306030303" pitchFamily="18" charset="0"/>
              </a:rPr>
              <a:t>s</a:t>
            </a:r>
          </a:p>
          <a:p>
            <a:pPr lvl="1">
              <a:spcBef>
                <a:spcPts val="667"/>
              </a:spcBef>
              <a:buClr>
                <a:srgbClr val="0BD0D9"/>
              </a:buClr>
              <a:buSzPct val="95000"/>
              <a:buFontTx/>
              <a:buChar char="•"/>
            </a:pPr>
            <a:r>
              <a:rPr lang="en-US" altLang="en-US" sz="2000" b="1" dirty="0">
                <a:latin typeface="+mn-lt"/>
                <a:sym typeface="Constantia" panose="02030602050306030303" pitchFamily="18" charset="0"/>
              </a:rPr>
              <a:t>PARP inhibitors: inhibitors of mammalian polyadenosine 5’-diphosphoribose polymerase (PARP) enzyme. </a:t>
            </a:r>
          </a:p>
          <a:p>
            <a:pPr lvl="2">
              <a:spcBef>
                <a:spcPts val="667"/>
              </a:spcBef>
              <a:buClr>
                <a:srgbClr val="0BD0D9"/>
              </a:buClr>
              <a:buSzPct val="95000"/>
              <a:buFontTx/>
              <a:buChar char="•"/>
            </a:pPr>
            <a:r>
              <a:rPr lang="en-US" altLang="en-US" b="1" dirty="0">
                <a:latin typeface="+mn-lt"/>
                <a:sym typeface="Constantia" panose="02030602050306030303" pitchFamily="18" charset="0"/>
              </a:rPr>
              <a:t>olaparib, rucaparib, niraparib, talazoparib</a:t>
            </a:r>
          </a:p>
          <a:p>
            <a:pPr lvl="2">
              <a:spcBef>
                <a:spcPts val="667"/>
              </a:spcBef>
              <a:buClr>
                <a:srgbClr val="0BD0D9"/>
              </a:buClr>
              <a:buSzPct val="95000"/>
              <a:buFontTx/>
              <a:buChar char="•"/>
            </a:pPr>
            <a:endParaRPr lang="en-US" altLang="en-US" sz="1333" b="1" dirty="0">
              <a:latin typeface="+mn-lt"/>
              <a:sym typeface="Constantia" panose="02030602050306030303" pitchFamily="18" charset="0"/>
            </a:endParaRPr>
          </a:p>
          <a:p>
            <a:pPr lvl="2">
              <a:spcBef>
                <a:spcPts val="667"/>
              </a:spcBef>
              <a:buClr>
                <a:srgbClr val="0BD0D9"/>
              </a:buClr>
              <a:buSzPct val="95000"/>
              <a:buFontTx/>
              <a:buChar char="•"/>
            </a:pPr>
            <a:endParaRPr lang="en-US" sz="1400" dirty="0"/>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EC6650F3-C1EA-4C7D-9928-9BC4F94A3385}"/>
              </a:ext>
            </a:extLst>
          </p:cNvPr>
          <p:cNvSpPr txBox="1"/>
          <p:nvPr/>
        </p:nvSpPr>
        <p:spPr>
          <a:xfrm>
            <a:off x="767255" y="5853292"/>
            <a:ext cx="11950263" cy="297454"/>
          </a:xfrm>
          <a:prstGeom prst="rect">
            <a:avLst/>
          </a:prstGeom>
          <a:noFill/>
        </p:spPr>
        <p:txBody>
          <a:bodyPr wrap="square" rtlCol="0">
            <a:spAutoFit/>
          </a:bodyPr>
          <a:lstStyle/>
          <a:p>
            <a:pPr lvl="0"/>
            <a:r>
              <a:rPr lang="en-US" sz="1333" dirty="0">
                <a:solidFill>
                  <a:prstClr val="black"/>
                </a:solidFill>
              </a:rPr>
              <a:t>https://www.ama-assn.org/about/united-states-adopted-names/united-states-adopted-names-naming-guidelines</a:t>
            </a:r>
          </a:p>
        </p:txBody>
      </p:sp>
    </p:spTree>
    <p:extLst>
      <p:ext uri="{BB962C8B-B14F-4D97-AF65-F5344CB8AC3E}">
        <p14:creationId xmlns:p14="http://schemas.microsoft.com/office/powerpoint/2010/main" val="2043762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92131" y="512431"/>
            <a:ext cx="9276680" cy="1203433"/>
          </a:xfrm>
        </p:spPr>
        <p:txBody>
          <a:bodyPr>
            <a:normAutofit/>
          </a:bodyPr>
          <a:lstStyle/>
          <a:p>
            <a:pPr algn="ctr"/>
            <a:r>
              <a:rPr lang="en-US" altLang="en-US" sz="3600" dirty="0">
                <a:solidFill>
                  <a:srgbClr val="04617B"/>
                </a:solidFill>
                <a:latin typeface="+mn-lt"/>
                <a:sym typeface="Calibri" panose="020F0502020204030204" pitchFamily="34" charset="0"/>
              </a:rPr>
              <a:t>Small Molecules</a:t>
            </a:r>
            <a:br>
              <a:rPr lang="en-US" altLang="en-US" sz="3600" dirty="0">
                <a:solidFill>
                  <a:srgbClr val="04617B"/>
                </a:solidFill>
                <a:latin typeface="+mn-lt"/>
                <a:sym typeface="Calibri" panose="020F0502020204030204" pitchFamily="34" charset="0"/>
              </a:rPr>
            </a:br>
            <a:r>
              <a:rPr lang="en-US" altLang="en-US" sz="3600" dirty="0">
                <a:solidFill>
                  <a:srgbClr val="04617B"/>
                </a:solidFill>
                <a:latin typeface="+mn-lt"/>
                <a:sym typeface="Calibri" panose="020F0502020204030204" pitchFamily="34" charset="0"/>
              </a:rPr>
              <a:t>Naming Conventions</a:t>
            </a:r>
            <a:endParaRPr lang="en-US" sz="3600" dirty="0">
              <a:latin typeface="+mn-lt"/>
            </a:endParaRPr>
          </a:p>
        </p:txBody>
      </p:sp>
      <p:sp>
        <p:nvSpPr>
          <p:cNvPr id="3" name="Content Placeholder 2"/>
          <p:cNvSpPr>
            <a:spLocks noGrp="1"/>
          </p:cNvSpPr>
          <p:nvPr>
            <p:ph idx="1"/>
          </p:nvPr>
        </p:nvSpPr>
        <p:spPr>
          <a:xfrm>
            <a:off x="692458" y="1633695"/>
            <a:ext cx="10889942" cy="4110157"/>
          </a:xfrm>
        </p:spPr>
        <p:txBody>
          <a:bodyPr>
            <a:noAutofit/>
          </a:bodyPr>
          <a:lstStyle/>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r>
              <a:rPr lang="en-US" altLang="en-US" sz="2000" b="1" dirty="0">
                <a:latin typeface="+mn-lt"/>
                <a:sym typeface="Constantia" panose="02030602050306030303" pitchFamily="18" charset="0"/>
              </a:rPr>
              <a:t>lis</a:t>
            </a:r>
            <a:r>
              <a:rPr lang="en-US" altLang="en-US" sz="2000" b="1" dirty="0">
                <a:solidFill>
                  <a:srgbClr val="FF0000"/>
                </a:solidFill>
                <a:latin typeface="+mn-lt"/>
                <a:sym typeface="Constantia" panose="02030602050306030303" pitchFamily="18" charset="0"/>
              </a:rPr>
              <a:t>ib</a:t>
            </a:r>
            <a:r>
              <a:rPr lang="en-US" altLang="en-US" sz="2000" b="1" dirty="0">
                <a:latin typeface="+mn-lt"/>
                <a:sym typeface="Constantia" panose="02030602050306030303" pitchFamily="18" charset="0"/>
              </a:rPr>
              <a:t>s:</a:t>
            </a:r>
          </a:p>
          <a:p>
            <a:pPr lvl="1">
              <a:spcBef>
                <a:spcPts val="667"/>
              </a:spcBef>
              <a:buClr>
                <a:srgbClr val="0BD0D9"/>
              </a:buClr>
              <a:buSzPct val="95000"/>
              <a:buFontTx/>
              <a:buChar char="•"/>
            </a:pPr>
            <a:r>
              <a:rPr lang="en-US" altLang="en-US" sz="2000" b="1" dirty="0">
                <a:latin typeface="+mn-lt"/>
                <a:sym typeface="Constantia" panose="02030602050306030303" pitchFamily="18" charset="0"/>
              </a:rPr>
              <a:t>PI3 kinase inhibitors</a:t>
            </a:r>
          </a:p>
          <a:p>
            <a:pPr lvl="2">
              <a:spcBef>
                <a:spcPts val="667"/>
              </a:spcBef>
              <a:buClr>
                <a:srgbClr val="0BD0D9"/>
              </a:buClr>
              <a:buSzPct val="95000"/>
              <a:buFontTx/>
              <a:buChar char="•"/>
            </a:pPr>
            <a:r>
              <a:rPr lang="en-US" altLang="en-US" b="1" dirty="0">
                <a:latin typeface="+mn-lt"/>
                <a:sym typeface="Constantia" panose="02030602050306030303" pitchFamily="18" charset="0"/>
              </a:rPr>
              <a:t>idelalisib, copanlisib, duvelisib,</a:t>
            </a:r>
            <a:r>
              <a:rPr lang="en-US" altLang="en-US" b="1" dirty="0">
                <a:solidFill>
                  <a:srgbClr val="FF0000"/>
                </a:solidFill>
                <a:latin typeface="+mn-lt"/>
                <a:sym typeface="Constantia" panose="02030602050306030303" pitchFamily="18" charset="0"/>
              </a:rPr>
              <a:t> </a:t>
            </a:r>
            <a:r>
              <a:rPr lang="en-US" altLang="en-US" b="1" dirty="0">
                <a:latin typeface="+mn-lt"/>
                <a:sym typeface="Constantia" panose="02030602050306030303" pitchFamily="18" charset="0"/>
              </a:rPr>
              <a:t>alpelisib, </a:t>
            </a:r>
            <a:r>
              <a:rPr lang="en-US" altLang="en-US" b="1" dirty="0">
                <a:solidFill>
                  <a:srgbClr val="FF0000"/>
                </a:solidFill>
                <a:latin typeface="+mn-lt"/>
                <a:sym typeface="Constantia" panose="02030602050306030303" pitchFamily="18" charset="0"/>
              </a:rPr>
              <a:t>umbralisib</a:t>
            </a:r>
          </a:p>
          <a:p>
            <a:pPr lvl="2">
              <a:spcBef>
                <a:spcPts val="667"/>
              </a:spcBef>
              <a:buClr>
                <a:srgbClr val="0BD0D9"/>
              </a:buClr>
              <a:buSzPct val="95000"/>
              <a:buFontTx/>
              <a:buChar char="•"/>
            </a:pPr>
            <a:endParaRPr lang="en-US" altLang="en-US" sz="1333" b="1" dirty="0">
              <a:solidFill>
                <a:srgbClr val="FF0000"/>
              </a:solidFill>
              <a:latin typeface="+mn-lt"/>
              <a:sym typeface="Constantia" panose="02030602050306030303" pitchFamily="18" charset="0"/>
            </a:endParaRPr>
          </a:p>
          <a:p>
            <a:pPr lvl="2">
              <a:spcBef>
                <a:spcPts val="667"/>
              </a:spcBef>
              <a:buClr>
                <a:srgbClr val="0BD0D9"/>
              </a:buClr>
              <a:buSzPct val="95000"/>
              <a:buFontTx/>
              <a:buChar char="•"/>
            </a:pPr>
            <a:endParaRPr lang="en-US" altLang="en-US" sz="1333" b="1" dirty="0">
              <a:latin typeface="+mn-lt"/>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dirty="0"/>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EC6650F3-C1EA-4C7D-9928-9BC4F94A3385}"/>
              </a:ext>
            </a:extLst>
          </p:cNvPr>
          <p:cNvSpPr txBox="1"/>
          <p:nvPr/>
        </p:nvSpPr>
        <p:spPr>
          <a:xfrm>
            <a:off x="692458" y="5743852"/>
            <a:ext cx="11950263" cy="297454"/>
          </a:xfrm>
          <a:prstGeom prst="rect">
            <a:avLst/>
          </a:prstGeom>
          <a:noFill/>
        </p:spPr>
        <p:txBody>
          <a:bodyPr wrap="square" rtlCol="0">
            <a:spAutoFit/>
          </a:bodyPr>
          <a:lstStyle/>
          <a:p>
            <a:pPr lvl="0"/>
            <a:r>
              <a:rPr lang="en-US" sz="1333" dirty="0">
                <a:solidFill>
                  <a:prstClr val="black"/>
                </a:solidFill>
              </a:rPr>
              <a:t>https://www.ama-assn.org/about/united-states-adopted-names/united-states-adopted-names-naming-guidelines</a:t>
            </a:r>
          </a:p>
        </p:txBody>
      </p:sp>
    </p:spTree>
    <p:extLst>
      <p:ext uri="{BB962C8B-B14F-4D97-AF65-F5344CB8AC3E}">
        <p14:creationId xmlns:p14="http://schemas.microsoft.com/office/powerpoint/2010/main" val="2085855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052602" y="1232687"/>
            <a:ext cx="10086796" cy="4038560"/>
          </a:xfrm>
        </p:spPr>
        <p:txBody>
          <a:bodyPr/>
          <a:lstStyle/>
          <a:p>
            <a:pPr marL="1297495" lvl="3" defTabSz="1206470">
              <a:lnSpc>
                <a:spcPct val="80000"/>
              </a:lnSpc>
              <a:spcBef>
                <a:spcPts val="533"/>
              </a:spcBef>
              <a:buClr>
                <a:srgbClr val="0F6FC6"/>
              </a:buClr>
              <a:buSzPct val="85000"/>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2000" b="1" dirty="0">
                <a:solidFill>
                  <a:srgbClr val="FF0000"/>
                </a:solidFill>
                <a:latin typeface="+mn-lt"/>
                <a:ea typeface="Constantia" pitchFamily="18" charset="0"/>
                <a:cs typeface="Constantia" pitchFamily="18" charset="0"/>
                <a:sym typeface="Constantia" pitchFamily="18" charset="0"/>
              </a:rPr>
              <a:t>umbralisib Ukoniq™</a:t>
            </a:r>
            <a:r>
              <a:rPr lang="en-US" altLang="en-US" sz="2000" b="1" dirty="0">
                <a:latin typeface="+mn-lt"/>
                <a:ea typeface="Constantia" pitchFamily="18" charset="0"/>
                <a:cs typeface="Constantia" pitchFamily="18" charset="0"/>
                <a:sym typeface="Constantia" pitchFamily="18" charset="0"/>
              </a:rPr>
              <a:t> TG Therapeutics:</a:t>
            </a:r>
            <a:br>
              <a:rPr lang="en-US" altLang="en-US" sz="2000" b="1" dirty="0">
                <a:latin typeface="+mn-lt"/>
                <a:ea typeface="Constantia" pitchFamily="18" charset="0"/>
                <a:cs typeface="Constantia" pitchFamily="18" charset="0"/>
                <a:sym typeface="Constantia" pitchFamily="18" charset="0"/>
              </a:rPr>
            </a:br>
            <a:br>
              <a:rPr lang="en-US" altLang="en-US" sz="2000" b="1" dirty="0">
                <a:latin typeface="+mn-lt"/>
                <a:ea typeface="Constantia" pitchFamily="18" charset="0"/>
                <a:cs typeface="Constantia" pitchFamily="18" charset="0"/>
                <a:sym typeface="Constantia" pitchFamily="18" charset="0"/>
              </a:rPr>
            </a:br>
            <a:r>
              <a:rPr lang="en-US" altLang="en-US" sz="2000" b="1" dirty="0">
                <a:latin typeface="+mn-lt"/>
                <a:ea typeface="Constantia" pitchFamily="18" charset="0"/>
                <a:cs typeface="Constantia" pitchFamily="18" charset="0"/>
                <a:sym typeface="Constantia" pitchFamily="18" charset="0"/>
              </a:rPr>
              <a:t>Adult patients with relapsed or refractory marginal zone lymphoma (MZL) who have received at least one prior anti-CD20-based regimen</a:t>
            </a:r>
            <a:br>
              <a:rPr lang="en-US" altLang="en-US" sz="2000" b="1" dirty="0">
                <a:latin typeface="+mn-lt"/>
                <a:ea typeface="Constantia" pitchFamily="18" charset="0"/>
                <a:cs typeface="Constantia" pitchFamily="18" charset="0"/>
                <a:sym typeface="Constantia" pitchFamily="18" charset="0"/>
              </a:rPr>
            </a:br>
            <a:br>
              <a:rPr lang="en-US" altLang="en-US" sz="2000" b="1" dirty="0">
                <a:latin typeface="+mn-lt"/>
                <a:ea typeface="Constantia" pitchFamily="18" charset="0"/>
                <a:cs typeface="Constantia" pitchFamily="18" charset="0"/>
                <a:sym typeface="Constantia" pitchFamily="18" charset="0"/>
              </a:rPr>
            </a:br>
            <a:r>
              <a:rPr lang="en-US" altLang="en-US" sz="2000" b="1" dirty="0">
                <a:latin typeface="+mn-lt"/>
                <a:ea typeface="Constantia" pitchFamily="18" charset="0"/>
                <a:cs typeface="Constantia" pitchFamily="18" charset="0"/>
                <a:sym typeface="Constantia" pitchFamily="18" charset="0"/>
              </a:rPr>
              <a:t> Adult patients with relapsed or refractory follicular lymphoma (FL) who have received at least three prior lines of systemic therapy</a:t>
            </a:r>
            <a:br>
              <a:rPr lang="en-US" altLang="en-US" sz="2000" b="1" dirty="0">
                <a:latin typeface="+mn-lt"/>
                <a:ea typeface="Constantia" pitchFamily="18" charset="0"/>
                <a:cs typeface="Constantia" pitchFamily="18" charset="0"/>
                <a:sym typeface="Constantia" pitchFamily="18" charset="0"/>
              </a:rPr>
            </a:br>
            <a:endParaRPr lang="en-US" sz="2000" dirty="0">
              <a:solidFill>
                <a:schemeClr val="tx1"/>
              </a:solidFill>
              <a:latin typeface="+mn-lt"/>
            </a:endParaRPr>
          </a:p>
        </p:txBody>
      </p:sp>
      <p:sp>
        <p:nvSpPr>
          <p:cNvPr id="4" name="TextBox 3">
            <a:extLst>
              <a:ext uri="{FF2B5EF4-FFF2-40B4-BE49-F238E27FC236}">
                <a16:creationId xmlns:a16="http://schemas.microsoft.com/office/drawing/2014/main" id="{35017669-C1D9-48AB-8995-760F80E213F9}"/>
              </a:ext>
            </a:extLst>
          </p:cNvPr>
          <p:cNvSpPr txBox="1"/>
          <p:nvPr/>
        </p:nvSpPr>
        <p:spPr>
          <a:xfrm>
            <a:off x="1491148" y="5915850"/>
            <a:ext cx="5579253" cy="584775"/>
          </a:xfrm>
          <a:prstGeom prst="rect">
            <a:avLst/>
          </a:prstGeom>
          <a:noFill/>
        </p:spPr>
        <p:txBody>
          <a:bodyPr wrap="square" rtlCol="0">
            <a:spAutoFit/>
          </a:bodyPr>
          <a:lstStyle/>
          <a:p>
            <a:r>
              <a:rPr lang="en-US" sz="1600" dirty="0">
                <a:hlinkClick r:id="rId2"/>
              </a:rPr>
              <a:t>www. UKONIQ.com</a:t>
            </a:r>
          </a:p>
          <a:p>
            <a:pPr lvl="0"/>
            <a:endParaRPr lang="en-US" sz="1600" dirty="0">
              <a:solidFill>
                <a:prstClr val="black"/>
              </a:solidFill>
            </a:endParaRPr>
          </a:p>
        </p:txBody>
      </p:sp>
    </p:spTree>
    <p:extLst>
      <p:ext uri="{BB962C8B-B14F-4D97-AF65-F5344CB8AC3E}">
        <p14:creationId xmlns:p14="http://schemas.microsoft.com/office/powerpoint/2010/main" val="2795576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88951" y="324537"/>
            <a:ext cx="8434462" cy="738723"/>
          </a:xfrm>
        </p:spPr>
        <p:txBody>
          <a:bodyPr>
            <a:normAutofit/>
          </a:bodyPr>
          <a:lstStyle/>
          <a:p>
            <a:pPr algn="ctr"/>
            <a:r>
              <a:rPr lang="en-US" altLang="en-US" sz="3600" b="1" dirty="0">
                <a:solidFill>
                  <a:srgbClr val="FF0000"/>
                </a:solidFill>
                <a:latin typeface="+mn-lt"/>
                <a:ea typeface="Constantia" pitchFamily="18" charset="0"/>
                <a:cs typeface="Constantia" pitchFamily="18" charset="0"/>
                <a:sym typeface="Constantia" pitchFamily="18" charset="0"/>
              </a:rPr>
              <a:t>umbralisib Ukoniq™</a:t>
            </a:r>
            <a:r>
              <a:rPr lang="en-US" altLang="en-US" sz="3600" b="1" dirty="0">
                <a:latin typeface="+mn-lt"/>
                <a:ea typeface="Constantia" pitchFamily="18" charset="0"/>
                <a:cs typeface="Constantia" pitchFamily="18" charset="0"/>
                <a:sym typeface="Constantia" pitchFamily="18" charset="0"/>
              </a:rPr>
              <a:t> </a:t>
            </a:r>
            <a:r>
              <a:rPr lang="en-US" sz="3600" b="1" dirty="0">
                <a:latin typeface="+mn-lt"/>
              </a:rPr>
              <a:t>  </a:t>
            </a:r>
            <a:endParaRPr lang="en-US" sz="3600" dirty="0">
              <a:latin typeface="+mn-lt"/>
            </a:endParaRPr>
          </a:p>
        </p:txBody>
      </p:sp>
      <p:sp>
        <p:nvSpPr>
          <p:cNvPr id="3" name="Content Placeholder 2"/>
          <p:cNvSpPr>
            <a:spLocks noGrp="1"/>
          </p:cNvSpPr>
          <p:nvPr>
            <p:ph idx="1"/>
          </p:nvPr>
        </p:nvSpPr>
        <p:spPr>
          <a:xfrm>
            <a:off x="161364" y="1063260"/>
            <a:ext cx="11400173" cy="5122758"/>
          </a:xfrm>
        </p:spPr>
        <p:txBody>
          <a:bodyPr>
            <a:normAutofit fontScale="25000" lnSpcReduction="20000"/>
          </a:bodyPr>
          <a:lstStyle/>
          <a:p>
            <a:pPr marL="1145087" lvl="3" indent="0" defTabSz="1206470">
              <a:lnSpc>
                <a:spcPct val="80000"/>
              </a:lnSpc>
              <a:spcBef>
                <a:spcPts val="533"/>
              </a:spcBef>
              <a:buClr>
                <a:srgbClr val="0F6FC6"/>
              </a:buClr>
              <a:buSzPct val="85000"/>
              <a:buNone/>
              <a:defRPr/>
            </a:pPr>
            <a:endParaRPr lang="en-US" altLang="en-US" sz="26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5087" lvl="3" indent="0" defTabSz="1206470">
              <a:lnSpc>
                <a:spcPct val="80000"/>
              </a:lnSpc>
              <a:spcBef>
                <a:spcPts val="533"/>
              </a:spcBef>
              <a:buClr>
                <a:srgbClr val="0F6FC6"/>
              </a:buClr>
              <a:buSzPct val="85000"/>
              <a:buNone/>
              <a:defRPr/>
            </a:pPr>
            <a:endParaRPr lang="en-US" altLang="en-US" sz="8000" b="1" dirty="0">
              <a:solidFill>
                <a:srgbClr val="FF0000"/>
              </a:solidFill>
              <a:latin typeface="Constantia" pitchFamily="18" charset="0"/>
              <a:ea typeface="Constantia" pitchFamily="18" charset="0"/>
              <a:cs typeface="Constantia" pitchFamily="18" charset="0"/>
              <a:sym typeface="Constantia" pitchFamily="18" charset="0"/>
            </a:endParaRPr>
          </a:p>
          <a:p>
            <a:pPr marL="1145087" lvl="3" indent="0" defTabSz="1206470">
              <a:lnSpc>
                <a:spcPct val="80000"/>
              </a:lnSpc>
              <a:spcBef>
                <a:spcPts val="533"/>
              </a:spcBef>
              <a:buClr>
                <a:srgbClr val="0F6FC6"/>
              </a:buClr>
              <a:buSzPct val="85000"/>
              <a:buNone/>
              <a:defRPr/>
            </a:pPr>
            <a:r>
              <a:rPr lang="en-US" altLang="en-US" sz="8000" b="1" dirty="0">
                <a:solidFill>
                  <a:srgbClr val="FF0000"/>
                </a:solidFill>
                <a:latin typeface="+mn-lt"/>
                <a:ea typeface="Constantia" pitchFamily="18" charset="0"/>
                <a:cs typeface="Constantia" pitchFamily="18" charset="0"/>
                <a:sym typeface="Constantia" pitchFamily="18" charset="0"/>
              </a:rPr>
              <a:t>umbralisib Ukoniq™</a:t>
            </a:r>
            <a:r>
              <a:rPr lang="en-US" altLang="en-US" sz="8000" b="1" dirty="0">
                <a:latin typeface="+mn-lt"/>
                <a:ea typeface="Constantia" pitchFamily="18" charset="0"/>
                <a:cs typeface="Constantia" pitchFamily="18" charset="0"/>
                <a:sym typeface="Constantia" pitchFamily="18" charset="0"/>
              </a:rPr>
              <a:t> TG Therapeutics:</a:t>
            </a:r>
            <a:br>
              <a:rPr lang="en-US" altLang="en-US" sz="8000" b="1" dirty="0">
                <a:latin typeface="+mn-lt"/>
                <a:ea typeface="Constantia" pitchFamily="18" charset="0"/>
                <a:cs typeface="Constantia" pitchFamily="18" charset="0"/>
                <a:sym typeface="Constantia" pitchFamily="18" charset="0"/>
              </a:rPr>
            </a:br>
            <a:br>
              <a:rPr lang="en-US" altLang="en-US" sz="8000" b="1" dirty="0">
                <a:latin typeface="+mn-lt"/>
                <a:ea typeface="Constantia" pitchFamily="18" charset="0"/>
                <a:cs typeface="Constantia" pitchFamily="18" charset="0"/>
                <a:sym typeface="Constantia" pitchFamily="18" charset="0"/>
              </a:rPr>
            </a:br>
            <a:r>
              <a:rPr lang="en-US" altLang="en-US" sz="8000" b="1" dirty="0">
                <a:latin typeface="+mn-lt"/>
                <a:ea typeface="Constantia" pitchFamily="18" charset="0"/>
                <a:cs typeface="Constantia" pitchFamily="18" charset="0"/>
                <a:sym typeface="Constantia" pitchFamily="18" charset="0"/>
              </a:rPr>
              <a:t>Adult patients with relapsed or refractory marginal zone lymphoma (MZL) who have received at least one prior anti-CD20-based regimen</a:t>
            </a:r>
            <a:br>
              <a:rPr lang="en-US" altLang="en-US" sz="8000" b="1" dirty="0">
                <a:latin typeface="+mn-lt"/>
                <a:ea typeface="Constantia" pitchFamily="18" charset="0"/>
                <a:cs typeface="Constantia" pitchFamily="18" charset="0"/>
                <a:sym typeface="Constantia" pitchFamily="18" charset="0"/>
              </a:rPr>
            </a:br>
            <a:br>
              <a:rPr lang="en-US" altLang="en-US" sz="8000" b="1" dirty="0">
                <a:latin typeface="+mn-lt"/>
                <a:ea typeface="Constantia" pitchFamily="18" charset="0"/>
                <a:cs typeface="Constantia" pitchFamily="18" charset="0"/>
                <a:sym typeface="Constantia" pitchFamily="18" charset="0"/>
              </a:rPr>
            </a:br>
            <a:r>
              <a:rPr lang="en-US" altLang="en-US" sz="8000" b="1" dirty="0">
                <a:latin typeface="+mn-lt"/>
                <a:ea typeface="Constantia" pitchFamily="18" charset="0"/>
                <a:cs typeface="Constantia" pitchFamily="18" charset="0"/>
                <a:sym typeface="Constantia" pitchFamily="18" charset="0"/>
              </a:rPr>
              <a:t> Adult patients with relapsed or refractory follicular lymphoma (FL) who have received at least three prior lines of systemic therapy.</a:t>
            </a:r>
            <a:br>
              <a:rPr lang="en-US" altLang="en-US" sz="8000" b="1" dirty="0">
                <a:latin typeface="+mn-lt"/>
                <a:ea typeface="Constantia" pitchFamily="18" charset="0"/>
                <a:cs typeface="Constantia" pitchFamily="18" charset="0"/>
                <a:sym typeface="Constantia" pitchFamily="18" charset="0"/>
              </a:rPr>
            </a:b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Small molecule, oral kinase inhibitor</a:t>
            </a:r>
          </a:p>
          <a:p>
            <a:pPr marL="1295368" lvl="4" indent="-380990">
              <a:spcBef>
                <a:spcPts val="400"/>
              </a:spcBef>
              <a:buClr>
                <a:srgbClr val="0BD0D9"/>
              </a:buClr>
              <a:buFont typeface="Arial" panose="020B0604020202020204" pitchFamily="34" charset="0"/>
              <a:buChar char="•"/>
              <a:defRPr/>
            </a:pP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No drug/drug  interactions known</a:t>
            </a:r>
          </a:p>
          <a:p>
            <a:pPr marL="1295368" lvl="4" indent="-380990">
              <a:spcBef>
                <a:spcPts val="400"/>
              </a:spcBef>
              <a:buClr>
                <a:srgbClr val="0BD0D9"/>
              </a:buClr>
              <a:defRPr/>
            </a:pP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Targets  multiple kinases, including PI3K</a:t>
            </a:r>
          </a:p>
          <a:p>
            <a:pPr marL="1295368" lvl="4" indent="-380990">
              <a:spcBef>
                <a:spcPts val="400"/>
              </a:spcBef>
              <a:buClr>
                <a:srgbClr val="0BD0D9"/>
              </a:buClr>
              <a:buFont typeface="Arial" panose="020B0604020202020204" pitchFamily="34" charset="0"/>
              <a:buChar char="•"/>
              <a:defRPr/>
            </a:pP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No genomic alteration testing needed prior to administration</a:t>
            </a:r>
          </a:p>
          <a:p>
            <a:pPr marL="1295368" lvl="4" indent="-380990">
              <a:spcBef>
                <a:spcPts val="400"/>
              </a:spcBef>
              <a:buClr>
                <a:srgbClr val="0BD0D9"/>
              </a:buClr>
              <a:buFont typeface="Arial" panose="020B0604020202020204" pitchFamily="34" charset="0"/>
              <a:buChar char="•"/>
              <a:defRPr/>
            </a:pP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Side effects:  infections, hepatotoxicity, neutropenia, severe cutaneous rxns,  increased creatinine, diarrhea-colitis, allergic rxns to FD&amp;C Yellow No. 5,  fatigue, nausea, neutropenia, transaminase elevation, musculoskeletal pain, anemia, thrombocytopenia, upper respiratory tract infection, vomiting, abdominal pain, decreased appetite, and rash</a:t>
            </a: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368B7EC6-454C-4E4A-9CFA-476EC6CE11EA}"/>
              </a:ext>
            </a:extLst>
          </p:cNvPr>
          <p:cNvSpPr txBox="1"/>
          <p:nvPr/>
        </p:nvSpPr>
        <p:spPr>
          <a:xfrm>
            <a:off x="1567238" y="6273225"/>
            <a:ext cx="7609840" cy="584775"/>
          </a:xfrm>
          <a:prstGeom prst="rect">
            <a:avLst/>
          </a:prstGeom>
          <a:noFill/>
        </p:spPr>
        <p:txBody>
          <a:bodyPr wrap="square" rtlCol="0">
            <a:spAutoFit/>
          </a:bodyPr>
          <a:lstStyle/>
          <a:p>
            <a:r>
              <a:rPr lang="en-US" sz="1600" dirty="0">
                <a:hlinkClick r:id="rId2"/>
              </a:rPr>
              <a:t>www. UKONIQ.com</a:t>
            </a:r>
          </a:p>
          <a:p>
            <a:endParaRPr lang="en-US" sz="1600" dirty="0"/>
          </a:p>
        </p:txBody>
      </p:sp>
    </p:spTree>
    <p:extLst>
      <p:ext uri="{BB962C8B-B14F-4D97-AF65-F5344CB8AC3E}">
        <p14:creationId xmlns:p14="http://schemas.microsoft.com/office/powerpoint/2010/main" val="387151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75767" y="1188637"/>
            <a:ext cx="2988234" cy="4480726"/>
          </a:xfrm>
        </p:spPr>
        <p:txBody>
          <a:bodyPr>
            <a:normAutofit/>
          </a:bodyPr>
          <a:lstStyle/>
          <a:p>
            <a:pPr algn="r"/>
            <a:r>
              <a:rPr lang="en-US" sz="4600" b="1" dirty="0">
                <a:solidFill>
                  <a:schemeClr val="tx1"/>
                </a:solidFill>
                <a:latin typeface="+mn-lt"/>
              </a:rPr>
              <a:t>Objectives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255260" y="1648870"/>
            <a:ext cx="4702848" cy="3560260"/>
          </a:xfrm>
        </p:spPr>
        <p:txBody>
          <a:bodyPr anchor="ctr">
            <a:normAutofit/>
          </a:bodyPr>
          <a:lstStyle/>
          <a:p>
            <a:pPr>
              <a:spcBef>
                <a:spcPts val="533"/>
              </a:spcBef>
              <a:buClr>
                <a:srgbClr val="0BD0D9"/>
              </a:buClr>
              <a:buSzPct val="95000"/>
              <a:buFontTx/>
              <a:buChar char="•"/>
            </a:pPr>
            <a:r>
              <a:rPr lang="en-US" altLang="en-US" sz="2000" b="1" dirty="0">
                <a:latin typeface="+mn-lt"/>
                <a:ea typeface="Constantia" panose="02030602050306030303" pitchFamily="18" charset="0"/>
                <a:cs typeface="Constantia" panose="02030602050306030303" pitchFamily="18" charset="0"/>
                <a:sym typeface="Constantia" panose="02030602050306030303" pitchFamily="18" charset="0"/>
              </a:rPr>
              <a:t>Identify new  drugs/agents that have been FDA approved for cancer treatment in 2021.</a:t>
            </a:r>
          </a:p>
          <a:p>
            <a:pPr>
              <a:spcBef>
                <a:spcPts val="800"/>
              </a:spcBef>
              <a:buClr>
                <a:srgbClr val="0BD0D9"/>
              </a:buClr>
              <a:buSzPct val="95000"/>
              <a:buFontTx/>
              <a:buChar char="•"/>
            </a:pPr>
            <a:endParaRPr lang="en-US" altLang="en-US" sz="2000" b="1" dirty="0">
              <a:latin typeface="+mn-lt"/>
              <a:ea typeface="Constantia" panose="02030602050306030303" pitchFamily="18" charset="0"/>
              <a:cs typeface="Constantia" panose="02030602050306030303" pitchFamily="18" charset="0"/>
              <a:sym typeface="Constantia" panose="02030602050306030303" pitchFamily="18" charset="0"/>
            </a:endParaRPr>
          </a:p>
          <a:p>
            <a:pPr>
              <a:spcBef>
                <a:spcPts val="533"/>
              </a:spcBef>
              <a:buClr>
                <a:srgbClr val="0BD0D9"/>
              </a:buClr>
              <a:buSzPct val="95000"/>
              <a:buFontTx/>
              <a:buChar char="•"/>
            </a:pPr>
            <a:r>
              <a:rPr lang="en-US" altLang="en-US" sz="2000" b="1" dirty="0">
                <a:latin typeface="+mn-lt"/>
                <a:ea typeface="Constantia" panose="02030602050306030303" pitchFamily="18" charset="0"/>
                <a:cs typeface="Constantia" panose="02030602050306030303" pitchFamily="18" charset="0"/>
                <a:sym typeface="Constantia" panose="02030602050306030303" pitchFamily="18" charset="0"/>
              </a:rPr>
              <a:t>Recognize how new drugs/agents are given generic (non-proprietary) names.</a:t>
            </a:r>
          </a:p>
          <a:p>
            <a:pPr>
              <a:spcBef>
                <a:spcPts val="800"/>
              </a:spcBef>
              <a:buClr>
                <a:srgbClr val="0BD0D9"/>
              </a:buClr>
              <a:buSzPct val="95000"/>
              <a:buFontTx/>
              <a:buChar char="•"/>
            </a:pPr>
            <a:endParaRPr lang="en-US" altLang="en-US" sz="2000" b="1" dirty="0">
              <a:latin typeface="+mn-lt"/>
              <a:ea typeface="Constantia" panose="02030602050306030303" pitchFamily="18" charset="0"/>
              <a:cs typeface="Constantia" panose="02030602050306030303" pitchFamily="18" charset="0"/>
              <a:sym typeface="Constantia" panose="02030602050306030303" pitchFamily="18" charset="0"/>
            </a:endParaRPr>
          </a:p>
          <a:p>
            <a:pPr>
              <a:spcBef>
                <a:spcPts val="533"/>
              </a:spcBef>
              <a:buClr>
                <a:srgbClr val="0BD0D9"/>
              </a:buClr>
              <a:buSzPct val="95000"/>
              <a:buFontTx/>
              <a:buChar char="•"/>
            </a:pPr>
            <a:r>
              <a:rPr lang="en-US" altLang="en-US" sz="2000" b="1" dirty="0">
                <a:latin typeface="+mn-lt"/>
                <a:ea typeface="Constantia" panose="02030602050306030303" pitchFamily="18" charset="0"/>
                <a:cs typeface="Constantia" panose="02030602050306030303" pitchFamily="18" charset="0"/>
                <a:sym typeface="Constantia" panose="02030602050306030303" pitchFamily="18" charset="0"/>
              </a:rPr>
              <a:t>Identify how to gain information about new drugs based on the generic naming system</a:t>
            </a:r>
            <a:endParaRPr lang="en-US" altLang="en-US" sz="2000" dirty="0">
              <a:latin typeface="+mn-lt"/>
            </a:endParaRPr>
          </a:p>
          <a:p>
            <a:pPr marL="0" indent="0">
              <a:buNone/>
            </a:pPr>
            <a:endParaRPr lang="en-US" sz="2000" dirty="0"/>
          </a:p>
        </p:txBody>
      </p:sp>
    </p:spTree>
    <p:extLst>
      <p:ext uri="{BB962C8B-B14F-4D97-AF65-F5344CB8AC3E}">
        <p14:creationId xmlns:p14="http://schemas.microsoft.com/office/powerpoint/2010/main" val="421839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45919" y="430262"/>
            <a:ext cx="8900162" cy="1203433"/>
          </a:xfrm>
        </p:spPr>
        <p:txBody>
          <a:bodyPr>
            <a:normAutofit/>
          </a:bodyPr>
          <a:lstStyle/>
          <a:p>
            <a:pPr algn="ctr"/>
            <a:r>
              <a:rPr lang="en-US" altLang="en-US" sz="3600" dirty="0">
                <a:solidFill>
                  <a:srgbClr val="04617B"/>
                </a:solidFill>
                <a:latin typeface="+mn-lt"/>
                <a:sym typeface="Calibri" panose="020F0502020204030204" pitchFamily="34" charset="0"/>
              </a:rPr>
              <a:t>Small Molecules</a:t>
            </a:r>
            <a:br>
              <a:rPr lang="en-US" altLang="en-US" sz="3600" dirty="0">
                <a:solidFill>
                  <a:srgbClr val="04617B"/>
                </a:solidFill>
                <a:latin typeface="+mn-lt"/>
                <a:sym typeface="Calibri" panose="020F0502020204030204" pitchFamily="34" charset="0"/>
              </a:rPr>
            </a:br>
            <a:r>
              <a:rPr lang="en-US" altLang="en-US" sz="3600" dirty="0">
                <a:solidFill>
                  <a:srgbClr val="04617B"/>
                </a:solidFill>
                <a:latin typeface="+mn-lt"/>
                <a:sym typeface="Calibri" panose="020F0502020204030204" pitchFamily="34" charset="0"/>
              </a:rPr>
              <a:t>Naming Conventions</a:t>
            </a:r>
            <a:endParaRPr lang="en-US" sz="3600" dirty="0">
              <a:latin typeface="+mn-lt"/>
            </a:endParaRPr>
          </a:p>
        </p:txBody>
      </p:sp>
      <p:sp>
        <p:nvSpPr>
          <p:cNvPr id="3" name="Content Placeholder 2"/>
          <p:cNvSpPr>
            <a:spLocks noGrp="1"/>
          </p:cNvSpPr>
          <p:nvPr>
            <p:ph idx="1"/>
          </p:nvPr>
        </p:nvSpPr>
        <p:spPr>
          <a:xfrm>
            <a:off x="1262613" y="1633695"/>
            <a:ext cx="8741998" cy="4110157"/>
          </a:xfrm>
        </p:spPr>
        <p:txBody>
          <a:bodyPr>
            <a:noAutofit/>
          </a:bodyPr>
          <a:lstStyle/>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r>
              <a:rPr lang="en-US" altLang="en-US" sz="2000" b="1" dirty="0">
                <a:latin typeface="+mn-lt"/>
                <a:sym typeface="Constantia" panose="02030602050306030303" pitchFamily="18" charset="0"/>
              </a:rPr>
              <a:t>deg</a:t>
            </a:r>
            <a:r>
              <a:rPr lang="en-US" altLang="en-US" sz="2000" b="1" dirty="0">
                <a:solidFill>
                  <a:srgbClr val="FF0000"/>
                </a:solidFill>
                <a:latin typeface="+mn-lt"/>
                <a:sym typeface="Constantia" panose="02030602050306030303" pitchFamily="18" charset="0"/>
              </a:rPr>
              <a:t>ib</a:t>
            </a:r>
            <a:r>
              <a:rPr lang="en-US" altLang="en-US" sz="2000" b="1" dirty="0">
                <a:latin typeface="+mn-lt"/>
                <a:sym typeface="Constantia" panose="02030602050306030303" pitchFamily="18" charset="0"/>
              </a:rPr>
              <a:t>s:</a:t>
            </a:r>
          </a:p>
          <a:p>
            <a:pPr lvl="1">
              <a:spcBef>
                <a:spcPts val="667"/>
              </a:spcBef>
              <a:buClr>
                <a:srgbClr val="0BD0D9"/>
              </a:buClr>
              <a:buSzPct val="95000"/>
              <a:buFontTx/>
              <a:buChar char="•"/>
            </a:pPr>
            <a:r>
              <a:rPr lang="en-US" altLang="en-US" sz="2000" b="1" dirty="0">
                <a:latin typeface="+mn-lt"/>
                <a:sym typeface="Constantia" panose="02030602050306030303" pitchFamily="18" charset="0"/>
              </a:rPr>
              <a:t>Sonic hedgehog pathway inhibitors</a:t>
            </a:r>
          </a:p>
          <a:p>
            <a:pPr lvl="2">
              <a:spcBef>
                <a:spcPts val="667"/>
              </a:spcBef>
              <a:buClr>
                <a:srgbClr val="0BD0D9"/>
              </a:buClr>
              <a:buSzPct val="95000"/>
              <a:buFontTx/>
              <a:buChar char="•"/>
            </a:pPr>
            <a:r>
              <a:rPr lang="en-US" altLang="en-US" b="1" dirty="0">
                <a:latin typeface="+mn-lt"/>
                <a:sym typeface="Constantia" panose="02030602050306030303" pitchFamily="18" charset="0"/>
              </a:rPr>
              <a:t>sonidegib,  vismodegib, glasdegib</a:t>
            </a:r>
          </a:p>
          <a:p>
            <a:pPr lvl="2">
              <a:spcBef>
                <a:spcPts val="667"/>
              </a:spcBef>
              <a:buClr>
                <a:srgbClr val="0BD0D9"/>
              </a:buClr>
              <a:buSzPct val="95000"/>
              <a:buFontTx/>
              <a:buChar char="•"/>
            </a:pPr>
            <a:endParaRPr lang="en-US" altLang="en-US" sz="1333" b="1" dirty="0">
              <a:latin typeface="+mn-lt"/>
              <a:sym typeface="Constantia" panose="02030602050306030303" pitchFamily="18" charset="0"/>
            </a:endParaRPr>
          </a:p>
          <a:p>
            <a:pPr lvl="2">
              <a:spcBef>
                <a:spcPts val="667"/>
              </a:spcBef>
              <a:buClr>
                <a:srgbClr val="0BD0D9"/>
              </a:buClr>
              <a:buSzPct val="95000"/>
              <a:buFontTx/>
              <a:buChar char="•"/>
            </a:pPr>
            <a:endParaRPr lang="en-US" altLang="en-US" sz="1333" b="1" dirty="0">
              <a:latin typeface="+mn-lt"/>
              <a:sym typeface="Constantia" panose="02030602050306030303" pitchFamily="18" charset="0"/>
            </a:endParaRPr>
          </a:p>
          <a:p>
            <a:pPr lvl="1">
              <a:spcBef>
                <a:spcPts val="667"/>
              </a:spcBef>
              <a:buClr>
                <a:srgbClr val="0BD0D9"/>
              </a:buClr>
              <a:buSzPct val="95000"/>
              <a:buFontTx/>
              <a:buChar char="•"/>
            </a:pPr>
            <a:endParaRPr lang="en-US" altLang="en-US" sz="1733" b="1" dirty="0">
              <a:latin typeface="+mn-lt"/>
              <a:sym typeface="Constantia" panose="02030602050306030303" pitchFamily="18" charset="0"/>
            </a:endParaRPr>
          </a:p>
          <a:p>
            <a:pPr lvl="2">
              <a:spcBef>
                <a:spcPts val="667"/>
              </a:spcBef>
              <a:buClr>
                <a:srgbClr val="0BD0D9"/>
              </a:buClr>
              <a:buSzPct val="95000"/>
              <a:buFontTx/>
              <a:buChar char="•"/>
            </a:pPr>
            <a:endParaRPr lang="en-US" altLang="en-US" sz="1333" b="1" dirty="0">
              <a:latin typeface="+mn-lt"/>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dirty="0"/>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EC6650F3-C1EA-4C7D-9928-9BC4F94A3385}"/>
              </a:ext>
            </a:extLst>
          </p:cNvPr>
          <p:cNvSpPr txBox="1"/>
          <p:nvPr/>
        </p:nvSpPr>
        <p:spPr>
          <a:xfrm>
            <a:off x="692458" y="5820266"/>
            <a:ext cx="11950263" cy="297454"/>
          </a:xfrm>
          <a:prstGeom prst="rect">
            <a:avLst/>
          </a:prstGeom>
          <a:noFill/>
        </p:spPr>
        <p:txBody>
          <a:bodyPr wrap="square" rtlCol="0">
            <a:spAutoFit/>
          </a:bodyPr>
          <a:lstStyle/>
          <a:p>
            <a:pPr lvl="0"/>
            <a:r>
              <a:rPr lang="en-US" sz="1333" dirty="0">
                <a:solidFill>
                  <a:prstClr val="black"/>
                </a:solidFill>
              </a:rPr>
              <a:t>https://www.ama-assn.org/about/united-states-adopted-names/united-states-adopted-names-naming-guidelines</a:t>
            </a:r>
          </a:p>
        </p:txBody>
      </p:sp>
    </p:spTree>
    <p:extLst>
      <p:ext uri="{BB962C8B-B14F-4D97-AF65-F5344CB8AC3E}">
        <p14:creationId xmlns:p14="http://schemas.microsoft.com/office/powerpoint/2010/main" val="1373016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10830" y="236670"/>
            <a:ext cx="9653197" cy="1203433"/>
          </a:xfrm>
        </p:spPr>
        <p:txBody>
          <a:bodyPr>
            <a:normAutofit/>
          </a:bodyPr>
          <a:lstStyle/>
          <a:p>
            <a:pPr algn="ctr"/>
            <a:r>
              <a:rPr lang="en-US" altLang="en-US" sz="3600" dirty="0">
                <a:solidFill>
                  <a:srgbClr val="04617B"/>
                </a:solidFill>
                <a:latin typeface="+mn-lt"/>
                <a:sym typeface="Calibri" panose="020F0502020204030204" pitchFamily="34" charset="0"/>
              </a:rPr>
              <a:t>Small Molecules</a:t>
            </a:r>
            <a:br>
              <a:rPr lang="en-US" altLang="en-US" sz="3600" dirty="0">
                <a:solidFill>
                  <a:srgbClr val="04617B"/>
                </a:solidFill>
                <a:latin typeface="+mn-lt"/>
                <a:sym typeface="Calibri" panose="020F0502020204030204" pitchFamily="34" charset="0"/>
              </a:rPr>
            </a:br>
            <a:r>
              <a:rPr lang="en-US" altLang="en-US" sz="3600" dirty="0">
                <a:solidFill>
                  <a:srgbClr val="04617B"/>
                </a:solidFill>
                <a:latin typeface="+mn-lt"/>
                <a:sym typeface="Calibri" panose="020F0502020204030204" pitchFamily="34" charset="0"/>
              </a:rPr>
              <a:t>Naming Conventions</a:t>
            </a:r>
            <a:endParaRPr lang="en-US" sz="3600" dirty="0">
              <a:latin typeface="+mn-lt"/>
            </a:endParaRPr>
          </a:p>
        </p:txBody>
      </p:sp>
      <p:sp>
        <p:nvSpPr>
          <p:cNvPr id="3" name="Content Placeholder 2"/>
          <p:cNvSpPr>
            <a:spLocks noGrp="1"/>
          </p:cNvSpPr>
          <p:nvPr>
            <p:ph idx="1"/>
          </p:nvPr>
        </p:nvSpPr>
        <p:spPr>
          <a:xfrm>
            <a:off x="692458" y="1633695"/>
            <a:ext cx="10889942" cy="4110157"/>
          </a:xfrm>
        </p:spPr>
        <p:txBody>
          <a:bodyPr>
            <a:noAutofit/>
          </a:bodyPr>
          <a:lstStyle/>
          <a:p>
            <a:pPr>
              <a:spcBef>
                <a:spcPts val="667"/>
              </a:spcBef>
              <a:buClr>
                <a:srgbClr val="0BD0D9"/>
              </a:buClr>
              <a:buSzPct val="95000"/>
              <a:buFontTx/>
              <a:buChar char="•"/>
            </a:pPr>
            <a:r>
              <a:rPr lang="en-US" altLang="en-US" sz="2000" b="1" dirty="0">
                <a:latin typeface="+mn-lt"/>
                <a:sym typeface="Constantia" panose="02030602050306030303" pitchFamily="18" charset="0"/>
              </a:rPr>
              <a:t>den</a:t>
            </a:r>
            <a:r>
              <a:rPr lang="en-US" altLang="en-US" sz="2000" b="1" dirty="0">
                <a:solidFill>
                  <a:srgbClr val="FF0000"/>
                </a:solidFill>
                <a:latin typeface="+mn-lt"/>
                <a:sym typeface="Constantia" panose="02030602050306030303" pitchFamily="18" charset="0"/>
              </a:rPr>
              <a:t>ib</a:t>
            </a:r>
            <a:r>
              <a:rPr lang="en-US" altLang="en-US" sz="2000" b="1" dirty="0">
                <a:latin typeface="+mn-lt"/>
                <a:sym typeface="Constantia" panose="02030602050306030303" pitchFamily="18" charset="0"/>
              </a:rPr>
              <a:t>s:</a:t>
            </a:r>
          </a:p>
          <a:p>
            <a:pPr lvl="1">
              <a:spcBef>
                <a:spcPts val="667"/>
              </a:spcBef>
              <a:buClr>
                <a:srgbClr val="0BD0D9"/>
              </a:buClr>
              <a:buSzPct val="95000"/>
              <a:buFontTx/>
              <a:buChar char="•"/>
            </a:pPr>
            <a:r>
              <a:rPr lang="en-US" altLang="en-US" sz="2000" b="1" dirty="0">
                <a:latin typeface="+mn-lt"/>
                <a:sym typeface="Constantia" panose="02030602050306030303" pitchFamily="18" charset="0"/>
              </a:rPr>
              <a:t>Isocitrate dehydrogenase IDH enzyme inhibitors</a:t>
            </a:r>
          </a:p>
          <a:p>
            <a:pPr lvl="2">
              <a:spcBef>
                <a:spcPts val="667"/>
              </a:spcBef>
              <a:buClr>
                <a:srgbClr val="0BD0D9"/>
              </a:buClr>
              <a:buSzPct val="95000"/>
              <a:buFontTx/>
              <a:buChar char="•"/>
            </a:pPr>
            <a:r>
              <a:rPr lang="en-US" altLang="en-US" b="1" dirty="0">
                <a:latin typeface="+mn-lt"/>
                <a:sym typeface="Constantia" panose="02030602050306030303" pitchFamily="18" charset="0"/>
              </a:rPr>
              <a:t>enasidenib (IDH2), ivosidenib (IDH1)</a:t>
            </a:r>
          </a:p>
          <a:p>
            <a:pPr>
              <a:spcBef>
                <a:spcPts val="667"/>
              </a:spcBef>
              <a:buClr>
                <a:srgbClr val="0BD0D9"/>
              </a:buClr>
              <a:buSzPct val="95000"/>
              <a:buFontTx/>
              <a:buChar char="•"/>
            </a:pPr>
            <a:endParaRPr lang="en-US" altLang="en-US" sz="2000" b="1" dirty="0">
              <a:latin typeface="+mn-lt"/>
              <a:sym typeface="Constantia" panose="02030602050306030303" pitchFamily="18" charset="0"/>
            </a:endParaRPr>
          </a:p>
          <a:p>
            <a:pPr>
              <a:spcBef>
                <a:spcPts val="667"/>
              </a:spcBef>
              <a:buClr>
                <a:srgbClr val="0BD0D9"/>
              </a:buClr>
              <a:buSzPct val="95000"/>
              <a:buFontTx/>
              <a:buChar char="•"/>
            </a:pPr>
            <a:r>
              <a:rPr lang="en-US" altLang="en-US" sz="2000" b="1" dirty="0">
                <a:latin typeface="+mn-lt"/>
                <a:sym typeface="Constantia" panose="02030602050306030303" pitchFamily="18" charset="0"/>
              </a:rPr>
              <a:t>cicl</a:t>
            </a:r>
            <a:r>
              <a:rPr lang="en-US" altLang="en-US" sz="2000" b="1" dirty="0">
                <a:solidFill>
                  <a:srgbClr val="FF0000"/>
                </a:solidFill>
                <a:latin typeface="+mn-lt"/>
                <a:sym typeface="Constantia" panose="02030602050306030303" pitchFamily="18" charset="0"/>
              </a:rPr>
              <a:t>ib</a:t>
            </a:r>
            <a:r>
              <a:rPr lang="en-US" altLang="en-US" sz="2000" b="1" dirty="0">
                <a:latin typeface="+mn-lt"/>
                <a:sym typeface="Constantia" panose="02030602050306030303" pitchFamily="18" charset="0"/>
              </a:rPr>
              <a:t>s:</a:t>
            </a:r>
          </a:p>
          <a:p>
            <a:pPr lvl="1">
              <a:spcBef>
                <a:spcPts val="667"/>
              </a:spcBef>
              <a:buClr>
                <a:srgbClr val="0BD0D9"/>
              </a:buClr>
              <a:buSzPct val="95000"/>
              <a:buFontTx/>
              <a:buChar char="•"/>
            </a:pPr>
            <a:r>
              <a:rPr lang="en-US" altLang="en-US" sz="2000" b="1" dirty="0">
                <a:latin typeface="+mn-lt"/>
                <a:sym typeface="Constantia" panose="02030602050306030303" pitchFamily="18" charset="0"/>
              </a:rPr>
              <a:t>Cyclin dependent kinase (CDK) 4 &amp; 6 inhibitors</a:t>
            </a:r>
          </a:p>
          <a:p>
            <a:pPr lvl="2">
              <a:spcBef>
                <a:spcPts val="667"/>
              </a:spcBef>
              <a:buClr>
                <a:srgbClr val="0BD0D9"/>
              </a:buClr>
              <a:buSzPct val="95000"/>
              <a:buFontTx/>
              <a:buChar char="•"/>
            </a:pPr>
            <a:r>
              <a:rPr lang="en-US" altLang="en-US" b="1" dirty="0">
                <a:latin typeface="+mn-lt"/>
                <a:sym typeface="Constantia" panose="02030602050306030303" pitchFamily="18" charset="0"/>
              </a:rPr>
              <a:t>palbociclib, ribociclib, abemaciclib</a:t>
            </a:r>
          </a:p>
          <a:p>
            <a:pPr lvl="2">
              <a:spcBef>
                <a:spcPts val="667"/>
              </a:spcBef>
              <a:buClr>
                <a:srgbClr val="0BD0D9"/>
              </a:buClr>
              <a:buSzPct val="95000"/>
              <a:buFontTx/>
              <a:buChar char="•"/>
            </a:pPr>
            <a:endParaRPr lang="en-US" altLang="en-US" b="1" dirty="0">
              <a:latin typeface="+mn-lt"/>
              <a:sym typeface="Constantia" panose="02030602050306030303" pitchFamily="18" charset="0"/>
            </a:endParaRPr>
          </a:p>
          <a:p>
            <a:pPr>
              <a:spcBef>
                <a:spcPts val="667"/>
              </a:spcBef>
              <a:buClr>
                <a:srgbClr val="0BD0D9"/>
              </a:buClr>
              <a:buSzPct val="95000"/>
              <a:buFontTx/>
              <a:buChar char="•"/>
            </a:pPr>
            <a:r>
              <a:rPr lang="en-US" altLang="en-US" sz="2000" b="1" dirty="0">
                <a:latin typeface="+mn-lt"/>
                <a:sym typeface="Constantia" panose="02030602050306030303" pitchFamily="18" charset="0"/>
              </a:rPr>
              <a:t>zom</a:t>
            </a:r>
            <a:r>
              <a:rPr lang="en-US" altLang="en-US" sz="2000" b="1" dirty="0">
                <a:solidFill>
                  <a:srgbClr val="FF0000"/>
                </a:solidFill>
                <a:latin typeface="+mn-lt"/>
                <a:sym typeface="Constantia" panose="02030602050306030303" pitchFamily="18" charset="0"/>
              </a:rPr>
              <a:t>ib</a:t>
            </a:r>
            <a:r>
              <a:rPr lang="en-US" altLang="en-US" sz="2000" b="1" dirty="0">
                <a:latin typeface="+mn-lt"/>
                <a:sym typeface="Constantia" panose="02030602050306030303" pitchFamily="18" charset="0"/>
              </a:rPr>
              <a:t>s:</a:t>
            </a:r>
          </a:p>
          <a:p>
            <a:pPr lvl="1">
              <a:spcBef>
                <a:spcPts val="667"/>
              </a:spcBef>
              <a:buClr>
                <a:srgbClr val="0BD0D9"/>
              </a:buClr>
              <a:buSzPct val="95000"/>
              <a:buFontTx/>
              <a:buChar char="•"/>
            </a:pPr>
            <a:r>
              <a:rPr lang="en-US" altLang="en-US" sz="2000" b="1" dirty="0">
                <a:latin typeface="+mn-lt"/>
                <a:sym typeface="Constantia" panose="02030602050306030303" pitchFamily="18" charset="0"/>
              </a:rPr>
              <a:t>Proteasome inhibitors</a:t>
            </a:r>
          </a:p>
          <a:p>
            <a:pPr lvl="2">
              <a:spcBef>
                <a:spcPts val="667"/>
              </a:spcBef>
              <a:buClr>
                <a:srgbClr val="0BD0D9"/>
              </a:buClr>
              <a:buSzPct val="95000"/>
              <a:buFontTx/>
              <a:buChar char="•"/>
            </a:pPr>
            <a:r>
              <a:rPr lang="en-US" altLang="en-US" b="1" dirty="0">
                <a:latin typeface="+mn-lt"/>
                <a:sym typeface="Constantia" panose="02030602050306030303" pitchFamily="18" charset="0"/>
              </a:rPr>
              <a:t>bortezomib, carfilzomib, ixazomib</a:t>
            </a:r>
            <a:endParaRPr lang="en-US" dirty="0">
              <a:latin typeface="+mn-lt"/>
            </a:endParaRPr>
          </a:p>
          <a:p>
            <a:pPr lvl="2">
              <a:spcBef>
                <a:spcPts val="667"/>
              </a:spcBef>
              <a:buClr>
                <a:srgbClr val="0BD0D9"/>
              </a:buClr>
              <a:buSzPct val="95000"/>
              <a:buFontTx/>
              <a:buChar char="•"/>
            </a:pPr>
            <a:endParaRPr lang="en-US" altLang="en-US" b="1" dirty="0">
              <a:latin typeface="+mn-lt"/>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marL="914400" lvl="2" indent="0">
              <a:spcBef>
                <a:spcPts val="667"/>
              </a:spcBef>
              <a:buClr>
                <a:srgbClr val="0BD0D9"/>
              </a:buClr>
              <a:buSzPct val="95000"/>
              <a:buNone/>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dirty="0"/>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EC6650F3-C1EA-4C7D-9928-9BC4F94A3385}"/>
              </a:ext>
            </a:extLst>
          </p:cNvPr>
          <p:cNvSpPr txBox="1"/>
          <p:nvPr/>
        </p:nvSpPr>
        <p:spPr>
          <a:xfrm>
            <a:off x="468938" y="5820266"/>
            <a:ext cx="11950263" cy="297454"/>
          </a:xfrm>
          <a:prstGeom prst="rect">
            <a:avLst/>
          </a:prstGeom>
          <a:noFill/>
        </p:spPr>
        <p:txBody>
          <a:bodyPr wrap="square" rtlCol="0">
            <a:spAutoFit/>
          </a:bodyPr>
          <a:lstStyle/>
          <a:p>
            <a:pPr lvl="0"/>
            <a:r>
              <a:rPr lang="en-US" sz="1333" dirty="0">
                <a:solidFill>
                  <a:prstClr val="black"/>
                </a:solidFill>
              </a:rPr>
              <a:t>https://www.ama-assn.org/about/united-states-adopted-names/united-states-adopted-names-naming-guidelines</a:t>
            </a:r>
          </a:p>
        </p:txBody>
      </p:sp>
    </p:spTree>
    <p:extLst>
      <p:ext uri="{BB962C8B-B14F-4D97-AF65-F5344CB8AC3E}">
        <p14:creationId xmlns:p14="http://schemas.microsoft.com/office/powerpoint/2010/main" val="2489076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10830" y="236670"/>
            <a:ext cx="9653197" cy="1203433"/>
          </a:xfrm>
        </p:spPr>
        <p:txBody>
          <a:bodyPr>
            <a:normAutofit/>
          </a:bodyPr>
          <a:lstStyle/>
          <a:p>
            <a:pPr algn="ctr"/>
            <a:r>
              <a:rPr lang="en-US" altLang="en-US" sz="3600" dirty="0">
                <a:solidFill>
                  <a:srgbClr val="04617B"/>
                </a:solidFill>
                <a:latin typeface="+mn-lt"/>
                <a:sym typeface="Calibri" panose="020F0502020204030204" pitchFamily="34" charset="0"/>
              </a:rPr>
              <a:t>Small Molecules</a:t>
            </a:r>
            <a:br>
              <a:rPr lang="en-US" altLang="en-US" sz="3600" dirty="0">
                <a:solidFill>
                  <a:srgbClr val="04617B"/>
                </a:solidFill>
                <a:latin typeface="+mn-lt"/>
                <a:sym typeface="Calibri" panose="020F0502020204030204" pitchFamily="34" charset="0"/>
              </a:rPr>
            </a:br>
            <a:r>
              <a:rPr lang="en-US" altLang="en-US" sz="3600" dirty="0">
                <a:solidFill>
                  <a:srgbClr val="04617B"/>
                </a:solidFill>
                <a:latin typeface="+mn-lt"/>
                <a:sym typeface="Calibri" panose="020F0502020204030204" pitchFamily="34" charset="0"/>
              </a:rPr>
              <a:t>Naming Conventions</a:t>
            </a:r>
            <a:endParaRPr lang="en-US" sz="3600" dirty="0">
              <a:latin typeface="+mn-lt"/>
            </a:endParaRPr>
          </a:p>
        </p:txBody>
      </p:sp>
      <p:sp>
        <p:nvSpPr>
          <p:cNvPr id="3" name="Content Placeholder 2"/>
          <p:cNvSpPr>
            <a:spLocks noGrp="1"/>
          </p:cNvSpPr>
          <p:nvPr>
            <p:ph idx="1"/>
          </p:nvPr>
        </p:nvSpPr>
        <p:spPr>
          <a:xfrm>
            <a:off x="692458" y="1633695"/>
            <a:ext cx="10889942" cy="4110157"/>
          </a:xfrm>
        </p:spPr>
        <p:txBody>
          <a:bodyPr>
            <a:noAutofit/>
          </a:bodyPr>
          <a:lstStyle/>
          <a:p>
            <a:pPr lvl="2">
              <a:spcBef>
                <a:spcPts val="667"/>
              </a:spcBef>
              <a:buClr>
                <a:srgbClr val="0BD0D9"/>
              </a:buClr>
              <a:buSzPct val="95000"/>
              <a:buFontTx/>
              <a:buChar char="•"/>
            </a:pPr>
            <a:endParaRPr lang="en-US" altLang="en-US" b="1" dirty="0">
              <a:latin typeface="+mn-lt"/>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marL="914400" lvl="2" indent="0">
              <a:spcBef>
                <a:spcPts val="667"/>
              </a:spcBef>
              <a:buClr>
                <a:srgbClr val="0BD0D9"/>
              </a:buClr>
              <a:buSzPct val="95000"/>
              <a:buNone/>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r>
              <a:rPr lang="en-US" altLang="en-US" sz="2000" b="1" dirty="0">
                <a:latin typeface="+mn-lt"/>
                <a:sym typeface="Constantia" panose="02030602050306030303" pitchFamily="18" charset="0"/>
              </a:rPr>
              <a:t>ras</a:t>
            </a:r>
            <a:r>
              <a:rPr lang="en-US" altLang="en-US" sz="2000" b="1" dirty="0">
                <a:solidFill>
                  <a:srgbClr val="FF0000"/>
                </a:solidFill>
                <a:latin typeface="+mn-lt"/>
                <a:sym typeface="Constantia" panose="02030602050306030303" pitchFamily="18" charset="0"/>
              </a:rPr>
              <a:t>ibs</a:t>
            </a:r>
          </a:p>
          <a:p>
            <a:pPr lvl="1">
              <a:spcBef>
                <a:spcPts val="667"/>
              </a:spcBef>
              <a:buClr>
                <a:srgbClr val="0BD0D9"/>
              </a:buClr>
              <a:buSzPct val="95000"/>
              <a:buFontTx/>
              <a:buChar char="•"/>
            </a:pPr>
            <a:r>
              <a:rPr lang="en-US" sz="2000" b="1" dirty="0">
                <a:latin typeface="+mn-lt"/>
                <a:sym typeface="Constantia" panose="02030602050306030303" pitchFamily="18" charset="0"/>
              </a:rPr>
              <a:t>First in class for KRAS mutations: </a:t>
            </a:r>
            <a:r>
              <a:rPr lang="en-US" sz="2000" b="1" i="0" dirty="0">
                <a:solidFill>
                  <a:srgbClr val="FF0000"/>
                </a:solidFill>
                <a:effectLst/>
                <a:latin typeface="+mn-lt"/>
              </a:rPr>
              <a:t>sotorasib</a:t>
            </a:r>
            <a:endParaRPr lang="en-US" sz="2000" b="1" dirty="0">
              <a:latin typeface="+mn-lt"/>
              <a:sym typeface="Constantia" panose="02030602050306030303" pitchFamily="18" charset="0"/>
            </a:endParaRPr>
          </a:p>
          <a:p>
            <a:pPr lvl="2">
              <a:spcBef>
                <a:spcPts val="667"/>
              </a:spcBef>
              <a:buClr>
                <a:srgbClr val="0BD0D9"/>
              </a:buClr>
              <a:buSzPct val="95000"/>
              <a:buFontTx/>
              <a:buChar char="•"/>
            </a:pPr>
            <a:endParaRPr lang="en-US" sz="1600" dirty="0">
              <a:latin typeface="+mn-lt"/>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dirty="0"/>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EC6650F3-C1EA-4C7D-9928-9BC4F94A3385}"/>
              </a:ext>
            </a:extLst>
          </p:cNvPr>
          <p:cNvSpPr txBox="1"/>
          <p:nvPr/>
        </p:nvSpPr>
        <p:spPr>
          <a:xfrm>
            <a:off x="692458" y="5820266"/>
            <a:ext cx="11950263" cy="297454"/>
          </a:xfrm>
          <a:prstGeom prst="rect">
            <a:avLst/>
          </a:prstGeom>
          <a:noFill/>
        </p:spPr>
        <p:txBody>
          <a:bodyPr wrap="square" rtlCol="0">
            <a:spAutoFit/>
          </a:bodyPr>
          <a:lstStyle/>
          <a:p>
            <a:pPr lvl="0"/>
            <a:r>
              <a:rPr lang="en-US" sz="1333" dirty="0">
                <a:solidFill>
                  <a:prstClr val="black"/>
                </a:solidFill>
              </a:rPr>
              <a:t>https://www.ama-assn.org/about/united-states-adopted-names/united-states-adopted-names-naming-guidelines</a:t>
            </a:r>
          </a:p>
        </p:txBody>
      </p:sp>
    </p:spTree>
    <p:extLst>
      <p:ext uri="{BB962C8B-B14F-4D97-AF65-F5344CB8AC3E}">
        <p14:creationId xmlns:p14="http://schemas.microsoft.com/office/powerpoint/2010/main" val="2746240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052602" y="1232687"/>
            <a:ext cx="10086796" cy="4038560"/>
          </a:xfrm>
        </p:spPr>
        <p:txBody>
          <a:bodyPr/>
          <a:lstStyle/>
          <a:p>
            <a:pPr marL="1297495" lvl="3" defTabSz="1206470">
              <a:lnSpc>
                <a:spcPct val="80000"/>
              </a:lnSpc>
              <a:spcBef>
                <a:spcPts val="533"/>
              </a:spcBef>
              <a:buClr>
                <a:srgbClr val="0F6FC6"/>
              </a:buClr>
              <a:buSzPct val="85000"/>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sz="2000" b="1" i="0" dirty="0">
                <a:solidFill>
                  <a:srgbClr val="FF0000"/>
                </a:solidFill>
                <a:effectLst/>
                <a:latin typeface="+mn-lt"/>
              </a:rPr>
              <a:t>sotorasib </a:t>
            </a:r>
            <a:r>
              <a:rPr lang="en-US" sz="2000" b="1" dirty="0">
                <a:solidFill>
                  <a:srgbClr val="FF0000"/>
                </a:solidFill>
                <a:latin typeface="+mn-lt"/>
              </a:rPr>
              <a:t>L</a:t>
            </a:r>
            <a:r>
              <a:rPr lang="en-US" sz="2000" b="1" i="0" dirty="0">
                <a:solidFill>
                  <a:srgbClr val="FF0000"/>
                </a:solidFill>
                <a:effectLst/>
                <a:latin typeface="+mn-lt"/>
              </a:rPr>
              <a:t>umakras™</a:t>
            </a:r>
            <a:r>
              <a:rPr lang="en-US" sz="2000" b="1" dirty="0">
                <a:solidFill>
                  <a:srgbClr val="333333"/>
                </a:solidFill>
                <a:latin typeface="+mn-lt"/>
              </a:rPr>
              <a:t> </a:t>
            </a:r>
            <a:r>
              <a:rPr lang="en-US" sz="2000" b="1" i="0" dirty="0">
                <a:solidFill>
                  <a:srgbClr val="333333"/>
                </a:solidFill>
                <a:effectLst/>
                <a:latin typeface="+mn-lt"/>
              </a:rPr>
              <a:t>Amgen, Inc : a RAS GTPase family inhibitor, for adult patients with KRAS G12C  mutated locally advanced or metastatic non-small cell lung cancer (NSCLC), as determined by an FDA  approved test, who have received at least one prior systemic therapy</a:t>
            </a:r>
            <a:br>
              <a:rPr lang="en-US" altLang="en-US" sz="2000" b="1" i="1" dirty="0">
                <a:latin typeface="+mn-lt"/>
                <a:ea typeface="Constantia" pitchFamily="18" charset="0"/>
                <a:cs typeface="Constantia" pitchFamily="18" charset="0"/>
                <a:sym typeface="Constantia" pitchFamily="18" charset="0"/>
              </a:rPr>
            </a:br>
            <a:endParaRPr lang="en-US" sz="2000" dirty="0">
              <a:solidFill>
                <a:schemeClr val="tx1"/>
              </a:solidFill>
              <a:latin typeface="+mn-lt"/>
            </a:endParaRPr>
          </a:p>
        </p:txBody>
      </p:sp>
      <p:sp>
        <p:nvSpPr>
          <p:cNvPr id="4" name="TextBox 3">
            <a:extLst>
              <a:ext uri="{FF2B5EF4-FFF2-40B4-BE49-F238E27FC236}">
                <a16:creationId xmlns:a16="http://schemas.microsoft.com/office/drawing/2014/main" id="{35017669-C1D9-48AB-8995-760F80E213F9}"/>
              </a:ext>
            </a:extLst>
          </p:cNvPr>
          <p:cNvSpPr txBox="1"/>
          <p:nvPr/>
        </p:nvSpPr>
        <p:spPr>
          <a:xfrm>
            <a:off x="1491148" y="5915850"/>
            <a:ext cx="5579253" cy="584775"/>
          </a:xfrm>
          <a:prstGeom prst="rect">
            <a:avLst/>
          </a:prstGeom>
          <a:noFill/>
        </p:spPr>
        <p:txBody>
          <a:bodyPr wrap="square" rtlCol="0">
            <a:spAutoFit/>
          </a:bodyPr>
          <a:lstStyle/>
          <a:p>
            <a:r>
              <a:rPr lang="en-US" sz="1600" dirty="0">
                <a:hlinkClick r:id="rId2"/>
              </a:rPr>
              <a:t>www. Lumakras.com</a:t>
            </a:r>
          </a:p>
          <a:p>
            <a:pPr lvl="0"/>
            <a:endParaRPr lang="en-US" sz="1600" dirty="0">
              <a:solidFill>
                <a:prstClr val="black"/>
              </a:solidFill>
            </a:endParaRPr>
          </a:p>
        </p:txBody>
      </p:sp>
    </p:spTree>
    <p:extLst>
      <p:ext uri="{BB962C8B-B14F-4D97-AF65-F5344CB8AC3E}">
        <p14:creationId xmlns:p14="http://schemas.microsoft.com/office/powerpoint/2010/main" val="1840950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88951" y="324537"/>
            <a:ext cx="8434462" cy="738723"/>
          </a:xfrm>
        </p:spPr>
        <p:txBody>
          <a:bodyPr>
            <a:normAutofit/>
          </a:bodyPr>
          <a:lstStyle/>
          <a:p>
            <a:pPr algn="ctr"/>
            <a:r>
              <a:rPr lang="en-US" sz="3600" b="1" i="0" dirty="0">
                <a:solidFill>
                  <a:srgbClr val="FF0000"/>
                </a:solidFill>
                <a:effectLst/>
                <a:latin typeface="+mn-lt"/>
              </a:rPr>
              <a:t>sotorasib </a:t>
            </a:r>
            <a:r>
              <a:rPr lang="en-US" sz="3600" b="1" dirty="0">
                <a:solidFill>
                  <a:srgbClr val="FF0000"/>
                </a:solidFill>
                <a:latin typeface="+mn-lt"/>
              </a:rPr>
              <a:t>L</a:t>
            </a:r>
            <a:r>
              <a:rPr lang="en-US" sz="3600" b="1" i="0" dirty="0">
                <a:solidFill>
                  <a:srgbClr val="FF0000"/>
                </a:solidFill>
                <a:effectLst/>
                <a:latin typeface="+mn-lt"/>
              </a:rPr>
              <a:t>umakras™</a:t>
            </a:r>
            <a:r>
              <a:rPr lang="en-US" sz="3600" b="1" dirty="0">
                <a:solidFill>
                  <a:srgbClr val="333333"/>
                </a:solidFill>
                <a:latin typeface="+mn-lt"/>
              </a:rPr>
              <a:t> </a:t>
            </a:r>
            <a:r>
              <a:rPr lang="en-US" altLang="en-US" sz="3600" b="1" dirty="0">
                <a:highlight>
                  <a:srgbClr val="00FFFF"/>
                </a:highlight>
                <a:latin typeface="+mn-lt"/>
                <a:ea typeface="Constantia" pitchFamily="18" charset="0"/>
                <a:cs typeface="Constantia" pitchFamily="18" charset="0"/>
                <a:sym typeface="Constantia" pitchFamily="18" charset="0"/>
              </a:rPr>
              <a:t> </a:t>
            </a:r>
            <a:r>
              <a:rPr lang="en-US" sz="3600" b="1" dirty="0">
                <a:highlight>
                  <a:srgbClr val="00FFFF"/>
                </a:highlight>
                <a:latin typeface="+mn-lt"/>
              </a:rPr>
              <a:t>  </a:t>
            </a:r>
            <a:endParaRPr lang="en-US" sz="3600" dirty="0">
              <a:highlight>
                <a:srgbClr val="00FFFF"/>
              </a:highlight>
              <a:latin typeface="+mn-lt"/>
            </a:endParaRPr>
          </a:p>
        </p:txBody>
      </p:sp>
      <p:sp>
        <p:nvSpPr>
          <p:cNvPr id="3" name="Content Placeholder 2"/>
          <p:cNvSpPr>
            <a:spLocks noGrp="1"/>
          </p:cNvSpPr>
          <p:nvPr>
            <p:ph idx="1"/>
          </p:nvPr>
        </p:nvSpPr>
        <p:spPr>
          <a:xfrm>
            <a:off x="161364" y="1063260"/>
            <a:ext cx="11400173" cy="5122758"/>
          </a:xfrm>
        </p:spPr>
        <p:txBody>
          <a:bodyPr>
            <a:normAutofit fontScale="25000" lnSpcReduction="20000"/>
          </a:bodyPr>
          <a:lstStyle/>
          <a:p>
            <a:pPr marL="1145087" lvl="3" indent="0" defTabSz="1206470">
              <a:lnSpc>
                <a:spcPct val="80000"/>
              </a:lnSpc>
              <a:spcBef>
                <a:spcPts val="533"/>
              </a:spcBef>
              <a:buClr>
                <a:srgbClr val="0F6FC6"/>
              </a:buClr>
              <a:buSzPct val="85000"/>
              <a:buNone/>
              <a:defRPr/>
            </a:pPr>
            <a:endParaRPr lang="en-US" altLang="en-US" sz="26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5087" lvl="3" indent="0" defTabSz="1206470">
              <a:lnSpc>
                <a:spcPct val="80000"/>
              </a:lnSpc>
              <a:spcBef>
                <a:spcPts val="533"/>
              </a:spcBef>
              <a:buClr>
                <a:srgbClr val="0F6FC6"/>
              </a:buClr>
              <a:buSzPct val="85000"/>
              <a:buNone/>
              <a:defRPr/>
            </a:pPr>
            <a:endParaRPr lang="en-US" altLang="en-US" sz="8000" b="1" dirty="0">
              <a:solidFill>
                <a:srgbClr val="FF0000"/>
              </a:solidFill>
              <a:latin typeface="Constantia" pitchFamily="18" charset="0"/>
              <a:ea typeface="Constantia" pitchFamily="18" charset="0"/>
              <a:cs typeface="Constantia" pitchFamily="18" charset="0"/>
              <a:sym typeface="Constantia" pitchFamily="18" charset="0"/>
            </a:endParaRPr>
          </a:p>
          <a:p>
            <a:pPr marL="1145087" lvl="3" indent="0" defTabSz="1206470">
              <a:lnSpc>
                <a:spcPct val="80000"/>
              </a:lnSpc>
              <a:spcBef>
                <a:spcPts val="533"/>
              </a:spcBef>
              <a:buClr>
                <a:srgbClr val="0F6FC6"/>
              </a:buClr>
              <a:buSzPct val="85000"/>
              <a:buNone/>
              <a:defRPr/>
            </a:pPr>
            <a:r>
              <a:rPr lang="en-US" sz="8000" b="1" i="0" dirty="0">
                <a:solidFill>
                  <a:srgbClr val="FF0000"/>
                </a:solidFill>
                <a:effectLst/>
                <a:latin typeface="+mn-lt"/>
              </a:rPr>
              <a:t>sotorasib </a:t>
            </a:r>
            <a:r>
              <a:rPr lang="en-US" sz="8000" b="1" dirty="0">
                <a:solidFill>
                  <a:srgbClr val="FF0000"/>
                </a:solidFill>
                <a:latin typeface="+mn-lt"/>
              </a:rPr>
              <a:t>L</a:t>
            </a:r>
            <a:r>
              <a:rPr lang="en-US" sz="8000" b="1" i="0" dirty="0">
                <a:solidFill>
                  <a:srgbClr val="FF0000"/>
                </a:solidFill>
                <a:effectLst/>
                <a:latin typeface="+mn-lt"/>
              </a:rPr>
              <a:t>umakras™</a:t>
            </a:r>
            <a:r>
              <a:rPr lang="en-US" sz="8000" b="1" dirty="0">
                <a:solidFill>
                  <a:srgbClr val="333333"/>
                </a:solidFill>
                <a:latin typeface="+mn-lt"/>
              </a:rPr>
              <a:t> </a:t>
            </a:r>
            <a:r>
              <a:rPr lang="en-US" sz="8000" b="1" i="0" dirty="0">
                <a:solidFill>
                  <a:srgbClr val="333333"/>
                </a:solidFill>
                <a:effectLst/>
                <a:latin typeface="+mn-lt"/>
              </a:rPr>
              <a:t>Amgen, Inc : a RAS GTPase family inhibitor, for adult patients with KRAS G12C  mutated locally advanced or metastatic non-small cell lung cancer (NSCLC), as determined by an FDA  approved test, who have received at least one prior systemic therapy</a:t>
            </a:r>
            <a:endParaRPr lang="en-US" altLang="en-US" sz="8000" b="1" i="1" dirty="0">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endParaRPr lang="en-US" altLang="en-US" sz="8000" b="1" i="1" dirty="0">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mn-lt"/>
                <a:ea typeface="Constantia" pitchFamily="18" charset="0"/>
                <a:cs typeface="Constantia" pitchFamily="18" charset="0"/>
                <a:sym typeface="Constantia" pitchFamily="18" charset="0"/>
              </a:rPr>
              <a:t>Small molecule, oral inhibitor of KRAS. First in class.</a:t>
            </a:r>
          </a:p>
          <a:p>
            <a:pPr marL="1295368" lvl="4" indent="-380990">
              <a:spcBef>
                <a:spcPts val="400"/>
              </a:spcBef>
              <a:buClr>
                <a:srgbClr val="0BD0D9"/>
              </a:buClr>
              <a:buFont typeface="Arial" panose="020B0604020202020204" pitchFamily="34" charset="0"/>
              <a:buChar char="•"/>
              <a:defRPr/>
            </a:pP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Drug/drug  interactions with strong  CYP3A  inducers and CYP3A substrates as well as gastric acid reducing agents and P-gp substrates </a:t>
            </a:r>
          </a:p>
          <a:p>
            <a:pPr marL="1295368" lvl="4" indent="-380990">
              <a:spcBef>
                <a:spcPts val="400"/>
              </a:spcBef>
              <a:buClr>
                <a:srgbClr val="0BD0D9"/>
              </a:buClr>
              <a:defRPr/>
            </a:pP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Targets  RAS GTPase family, including KRAS</a:t>
            </a:r>
          </a:p>
          <a:p>
            <a:pPr marL="1295368" lvl="4" indent="-380990">
              <a:spcBef>
                <a:spcPts val="400"/>
              </a:spcBef>
              <a:buClr>
                <a:srgbClr val="0BD0D9"/>
              </a:buClr>
              <a:buFont typeface="Arial" panose="020B0604020202020204" pitchFamily="34" charset="0"/>
              <a:buChar char="•"/>
              <a:defRPr/>
            </a:pP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Genomic alteration testing needed prior to administration</a:t>
            </a:r>
          </a:p>
          <a:p>
            <a:pPr marL="1295368" lvl="4" indent="-380990">
              <a:spcBef>
                <a:spcPts val="400"/>
              </a:spcBef>
              <a:buClr>
                <a:srgbClr val="0BD0D9"/>
              </a:buClr>
              <a:buFont typeface="Arial" panose="020B0604020202020204" pitchFamily="34" charset="0"/>
              <a:buChar char="•"/>
              <a:defRPr/>
            </a:pP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Side effects: diarrhea, musculoskeletal, pain, nausea, fatigue, hepatotoxicity, and cough. Decreased lymphocytes, decreased hemoglobin, increased aspartate aminotransferase, increased alanine aminotransferase, decreased calcium, increased alkaline phosphatase, increased urine protein, and decreased sodium. Hepatotoxicity, interstitial lung disease.</a:t>
            </a: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368B7EC6-454C-4E4A-9CFA-476EC6CE11EA}"/>
              </a:ext>
            </a:extLst>
          </p:cNvPr>
          <p:cNvSpPr txBox="1"/>
          <p:nvPr/>
        </p:nvSpPr>
        <p:spPr>
          <a:xfrm>
            <a:off x="1567238" y="6273225"/>
            <a:ext cx="7609840" cy="584775"/>
          </a:xfrm>
          <a:prstGeom prst="rect">
            <a:avLst/>
          </a:prstGeom>
          <a:noFill/>
        </p:spPr>
        <p:txBody>
          <a:bodyPr wrap="square" rtlCol="0">
            <a:spAutoFit/>
          </a:bodyPr>
          <a:lstStyle/>
          <a:p>
            <a:r>
              <a:rPr lang="en-US" sz="1600" dirty="0">
                <a:hlinkClick r:id="rId2"/>
              </a:rPr>
              <a:t>www. Lumakras.com</a:t>
            </a:r>
          </a:p>
          <a:p>
            <a:endParaRPr lang="en-US" sz="1600" dirty="0"/>
          </a:p>
        </p:txBody>
      </p:sp>
    </p:spTree>
    <p:extLst>
      <p:ext uri="{BB962C8B-B14F-4D97-AF65-F5344CB8AC3E}">
        <p14:creationId xmlns:p14="http://schemas.microsoft.com/office/powerpoint/2010/main" val="359309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92131" y="512431"/>
            <a:ext cx="9276680" cy="1203433"/>
          </a:xfrm>
        </p:spPr>
        <p:txBody>
          <a:bodyPr>
            <a:normAutofit/>
          </a:bodyPr>
          <a:lstStyle/>
          <a:p>
            <a:pPr algn="ctr"/>
            <a:r>
              <a:rPr lang="en-US" altLang="en-US" sz="3600" dirty="0">
                <a:solidFill>
                  <a:srgbClr val="04617B"/>
                </a:solidFill>
                <a:latin typeface="+mn-lt"/>
                <a:sym typeface="Calibri" panose="020F0502020204030204" pitchFamily="34" charset="0"/>
              </a:rPr>
              <a:t>Small Molecules</a:t>
            </a:r>
            <a:br>
              <a:rPr lang="en-US" altLang="en-US" sz="3600" dirty="0">
                <a:solidFill>
                  <a:srgbClr val="04617B"/>
                </a:solidFill>
                <a:latin typeface="+mn-lt"/>
                <a:sym typeface="Calibri" panose="020F0502020204030204" pitchFamily="34" charset="0"/>
              </a:rPr>
            </a:br>
            <a:r>
              <a:rPr lang="en-US" altLang="en-US" sz="3600" dirty="0">
                <a:solidFill>
                  <a:srgbClr val="04617B"/>
                </a:solidFill>
                <a:latin typeface="+mn-lt"/>
                <a:sym typeface="Calibri" panose="020F0502020204030204" pitchFamily="34" charset="0"/>
              </a:rPr>
              <a:t>Naming Conventions</a:t>
            </a:r>
            <a:endParaRPr lang="en-US" sz="3600" dirty="0">
              <a:latin typeface="+mn-lt"/>
            </a:endParaRPr>
          </a:p>
        </p:txBody>
      </p:sp>
      <p:sp>
        <p:nvSpPr>
          <p:cNvPr id="3" name="Content Placeholder 2"/>
          <p:cNvSpPr>
            <a:spLocks noGrp="1"/>
          </p:cNvSpPr>
          <p:nvPr>
            <p:ph idx="1"/>
          </p:nvPr>
        </p:nvSpPr>
        <p:spPr>
          <a:xfrm>
            <a:off x="692458" y="1633695"/>
            <a:ext cx="10889942" cy="4110157"/>
          </a:xfrm>
        </p:spPr>
        <p:txBody>
          <a:bodyPr>
            <a:noAutofit/>
          </a:bodyPr>
          <a:lstStyle/>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r>
              <a:rPr lang="en-US" altLang="en-US" sz="2000" b="1" dirty="0">
                <a:latin typeface="+mn-lt"/>
                <a:sym typeface="Constantia" panose="02030602050306030303" pitchFamily="18" charset="0"/>
              </a:rPr>
              <a:t>sudil</a:t>
            </a:r>
          </a:p>
          <a:p>
            <a:pPr lvl="1">
              <a:spcBef>
                <a:spcPts val="667"/>
              </a:spcBef>
              <a:buClr>
                <a:srgbClr val="0BD0D9"/>
              </a:buClr>
              <a:buSzPct val="95000"/>
              <a:buFontTx/>
              <a:buChar char="•"/>
            </a:pPr>
            <a:r>
              <a:rPr lang="en-US" altLang="en-US" sz="2000" b="1" dirty="0">
                <a:latin typeface="+mn-lt"/>
                <a:sym typeface="Constantia" panose="02030602050306030303" pitchFamily="18" charset="0"/>
              </a:rPr>
              <a:t>First in class: ROCK2 inhibitors</a:t>
            </a:r>
          </a:p>
          <a:p>
            <a:pPr lvl="2">
              <a:spcBef>
                <a:spcPts val="667"/>
              </a:spcBef>
              <a:buClr>
                <a:srgbClr val="0BD0D9"/>
              </a:buClr>
              <a:buSzPct val="95000"/>
              <a:buFontTx/>
              <a:buChar char="•"/>
            </a:pPr>
            <a:r>
              <a:rPr lang="en-US" altLang="en-US" b="1" dirty="0">
                <a:solidFill>
                  <a:schemeClr val="accent2"/>
                </a:solidFill>
                <a:latin typeface="+mn-lt"/>
                <a:sym typeface="Constantia" panose="02030602050306030303" pitchFamily="18" charset="0"/>
              </a:rPr>
              <a:t>ROCK2: a signaling pathway that modulates inflammatory responses and fibrotic processes</a:t>
            </a:r>
          </a:p>
          <a:p>
            <a:pPr lvl="2">
              <a:spcBef>
                <a:spcPts val="667"/>
              </a:spcBef>
              <a:buClr>
                <a:srgbClr val="0BD0D9"/>
              </a:buClr>
              <a:buSzPct val="95000"/>
              <a:buFontTx/>
              <a:buChar char="•"/>
            </a:pPr>
            <a:r>
              <a:rPr lang="en-US" altLang="en-US" b="1" dirty="0">
                <a:solidFill>
                  <a:srgbClr val="FF0000"/>
                </a:solidFill>
                <a:latin typeface="+mn-lt"/>
                <a:sym typeface="Constantia" panose="02030602050306030303" pitchFamily="18" charset="0"/>
              </a:rPr>
              <a:t>belumosudil Rezurock™ </a:t>
            </a:r>
          </a:p>
          <a:p>
            <a:pPr lvl="2">
              <a:spcBef>
                <a:spcPts val="667"/>
              </a:spcBef>
              <a:buClr>
                <a:srgbClr val="0BD0D9"/>
              </a:buClr>
              <a:buSzPct val="95000"/>
              <a:buFontTx/>
              <a:buChar char="•"/>
            </a:pPr>
            <a:endParaRPr lang="en-US" altLang="en-US" sz="1333" b="1" dirty="0">
              <a:solidFill>
                <a:srgbClr val="FF0000"/>
              </a:solidFill>
              <a:latin typeface="+mn-lt"/>
              <a:sym typeface="Constantia" panose="02030602050306030303" pitchFamily="18" charset="0"/>
            </a:endParaRPr>
          </a:p>
          <a:p>
            <a:pPr lvl="2">
              <a:spcBef>
                <a:spcPts val="667"/>
              </a:spcBef>
              <a:buClr>
                <a:srgbClr val="0BD0D9"/>
              </a:buClr>
              <a:buSzPct val="95000"/>
              <a:buFontTx/>
              <a:buChar char="•"/>
            </a:pPr>
            <a:endParaRPr lang="en-US" altLang="en-US" sz="1333" b="1" dirty="0">
              <a:latin typeface="+mn-lt"/>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dirty="0"/>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EC6650F3-C1EA-4C7D-9928-9BC4F94A3385}"/>
              </a:ext>
            </a:extLst>
          </p:cNvPr>
          <p:cNvSpPr txBox="1"/>
          <p:nvPr/>
        </p:nvSpPr>
        <p:spPr>
          <a:xfrm>
            <a:off x="692458" y="5743852"/>
            <a:ext cx="11950263" cy="297454"/>
          </a:xfrm>
          <a:prstGeom prst="rect">
            <a:avLst/>
          </a:prstGeom>
          <a:noFill/>
        </p:spPr>
        <p:txBody>
          <a:bodyPr wrap="square" rtlCol="0">
            <a:spAutoFit/>
          </a:bodyPr>
          <a:lstStyle/>
          <a:p>
            <a:pPr lvl="0"/>
            <a:r>
              <a:rPr lang="en-US" sz="1333" dirty="0">
                <a:solidFill>
                  <a:prstClr val="black"/>
                </a:solidFill>
              </a:rPr>
              <a:t>https://www.ama-assn.org/about/united-states-adopted-names/united-states-adopted-names-naming-guidelines</a:t>
            </a:r>
          </a:p>
        </p:txBody>
      </p:sp>
    </p:spTree>
    <p:extLst>
      <p:ext uri="{BB962C8B-B14F-4D97-AF65-F5344CB8AC3E}">
        <p14:creationId xmlns:p14="http://schemas.microsoft.com/office/powerpoint/2010/main" val="739551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052602" y="1232687"/>
            <a:ext cx="10086796" cy="4038560"/>
          </a:xfrm>
        </p:spPr>
        <p:txBody>
          <a:bodyPr/>
          <a:lstStyle/>
          <a:p>
            <a:pPr marL="1297495" lvl="3" defTabSz="1206470">
              <a:lnSpc>
                <a:spcPct val="80000"/>
              </a:lnSpc>
              <a:spcBef>
                <a:spcPts val="533"/>
              </a:spcBef>
              <a:buClr>
                <a:srgbClr val="0F6FC6"/>
              </a:buClr>
              <a:buSzPct val="85000"/>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br>
              <a:rPr lang="en-US" altLang="en-US" sz="2000" b="1" dirty="0">
                <a:latin typeface="+mn-lt"/>
                <a:ea typeface="Constantia" pitchFamily="18" charset="0"/>
                <a:cs typeface="Constantia" pitchFamily="18" charset="0"/>
                <a:sym typeface="Constantia" pitchFamily="18" charset="0"/>
              </a:rPr>
            </a:br>
            <a:r>
              <a:rPr lang="en-US" altLang="en-US" sz="2000" b="1" dirty="0">
                <a:solidFill>
                  <a:srgbClr val="FF0000"/>
                </a:solidFill>
                <a:latin typeface="+mn-lt"/>
                <a:ea typeface="Constantia" pitchFamily="18" charset="0"/>
                <a:cs typeface="Constantia" pitchFamily="18" charset="0"/>
                <a:sym typeface="Constantia" pitchFamily="18" charset="0"/>
              </a:rPr>
              <a:t>belumosudil Rezurock™ </a:t>
            </a:r>
            <a:r>
              <a:rPr lang="en-US" altLang="en-US" sz="2000" b="1" dirty="0">
                <a:latin typeface="+mn-lt"/>
                <a:ea typeface="Constantia" pitchFamily="18" charset="0"/>
                <a:cs typeface="Constantia" pitchFamily="18" charset="0"/>
                <a:sym typeface="Constantia" pitchFamily="18" charset="0"/>
              </a:rPr>
              <a:t>Kadmon Pharmaceuticals, LLC: adult and pediatric patients 12 years and older with chronic graft-versus-host disease (chronic GVHD) after failure of at least two prior lines of systemic therapy</a:t>
            </a:r>
            <a:br>
              <a:rPr lang="en-US" altLang="en-US" sz="2000" b="1" dirty="0">
                <a:latin typeface="+mn-lt"/>
                <a:ea typeface="Constantia" pitchFamily="18" charset="0"/>
                <a:cs typeface="Constantia" pitchFamily="18" charset="0"/>
                <a:sym typeface="Constantia" pitchFamily="18" charset="0"/>
              </a:rPr>
            </a:br>
            <a:br>
              <a:rPr lang="en-US" altLang="en-US" sz="2000" b="1" dirty="0">
                <a:latin typeface="+mn-lt"/>
                <a:ea typeface="Constantia" pitchFamily="18" charset="0"/>
                <a:cs typeface="Constantia" pitchFamily="18" charset="0"/>
                <a:sym typeface="Constantia" pitchFamily="18" charset="0"/>
              </a:rPr>
            </a:br>
            <a:br>
              <a:rPr lang="en-US" altLang="en-US" sz="2000" b="1" dirty="0">
                <a:latin typeface="+mn-lt"/>
                <a:ea typeface="Constantia" pitchFamily="18" charset="0"/>
                <a:cs typeface="Constantia" pitchFamily="18" charset="0"/>
                <a:sym typeface="Constantia" pitchFamily="18" charset="0"/>
              </a:rPr>
            </a:br>
            <a:endParaRPr lang="en-US" sz="2000" dirty="0">
              <a:solidFill>
                <a:schemeClr val="tx1"/>
              </a:solidFill>
              <a:latin typeface="+mn-lt"/>
            </a:endParaRPr>
          </a:p>
        </p:txBody>
      </p:sp>
      <p:sp>
        <p:nvSpPr>
          <p:cNvPr id="4" name="TextBox 3">
            <a:extLst>
              <a:ext uri="{FF2B5EF4-FFF2-40B4-BE49-F238E27FC236}">
                <a16:creationId xmlns:a16="http://schemas.microsoft.com/office/drawing/2014/main" id="{35017669-C1D9-48AB-8995-760F80E213F9}"/>
              </a:ext>
            </a:extLst>
          </p:cNvPr>
          <p:cNvSpPr txBox="1"/>
          <p:nvPr/>
        </p:nvSpPr>
        <p:spPr>
          <a:xfrm>
            <a:off x="1491148" y="5915850"/>
            <a:ext cx="5579253" cy="584775"/>
          </a:xfrm>
          <a:prstGeom prst="rect">
            <a:avLst/>
          </a:prstGeom>
          <a:noFill/>
        </p:spPr>
        <p:txBody>
          <a:bodyPr wrap="square" rtlCol="0">
            <a:spAutoFit/>
          </a:bodyPr>
          <a:lstStyle/>
          <a:p>
            <a:r>
              <a:rPr lang="en-US" sz="1600" dirty="0">
                <a:hlinkClick r:id="rId2"/>
              </a:rPr>
              <a:t>www. REZUROCK.com</a:t>
            </a:r>
          </a:p>
          <a:p>
            <a:pPr lvl="0"/>
            <a:endParaRPr lang="en-US" sz="1600" dirty="0">
              <a:solidFill>
                <a:prstClr val="black"/>
              </a:solidFill>
            </a:endParaRPr>
          </a:p>
        </p:txBody>
      </p:sp>
    </p:spTree>
    <p:extLst>
      <p:ext uri="{BB962C8B-B14F-4D97-AF65-F5344CB8AC3E}">
        <p14:creationId xmlns:p14="http://schemas.microsoft.com/office/powerpoint/2010/main" val="2864166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88951" y="324537"/>
            <a:ext cx="8434462" cy="738723"/>
          </a:xfrm>
        </p:spPr>
        <p:txBody>
          <a:bodyPr>
            <a:normAutofit/>
          </a:bodyPr>
          <a:lstStyle/>
          <a:p>
            <a:pPr algn="ctr"/>
            <a:r>
              <a:rPr lang="en-US" altLang="en-US" sz="3600" b="1" dirty="0">
                <a:solidFill>
                  <a:srgbClr val="FF0000"/>
                </a:solidFill>
                <a:latin typeface="+mn-lt"/>
                <a:ea typeface="Constantia" pitchFamily="18" charset="0"/>
                <a:cs typeface="Constantia" pitchFamily="18" charset="0"/>
                <a:sym typeface="Constantia" pitchFamily="18" charset="0"/>
              </a:rPr>
              <a:t>belumosudil Rezurock™</a:t>
            </a:r>
            <a:r>
              <a:rPr lang="en-US" altLang="en-US" sz="3600" b="1" dirty="0">
                <a:latin typeface="+mn-lt"/>
                <a:ea typeface="Constantia" pitchFamily="18" charset="0"/>
                <a:cs typeface="Constantia" pitchFamily="18" charset="0"/>
                <a:sym typeface="Constantia" pitchFamily="18" charset="0"/>
              </a:rPr>
              <a:t> </a:t>
            </a:r>
            <a:r>
              <a:rPr lang="en-US" sz="3600" b="1" dirty="0">
                <a:latin typeface="+mn-lt"/>
              </a:rPr>
              <a:t>  </a:t>
            </a:r>
            <a:endParaRPr lang="en-US" sz="3600" dirty="0">
              <a:latin typeface="+mn-lt"/>
            </a:endParaRPr>
          </a:p>
        </p:txBody>
      </p:sp>
      <p:sp>
        <p:nvSpPr>
          <p:cNvPr id="3" name="Content Placeholder 2"/>
          <p:cNvSpPr>
            <a:spLocks noGrp="1"/>
          </p:cNvSpPr>
          <p:nvPr>
            <p:ph idx="1"/>
          </p:nvPr>
        </p:nvSpPr>
        <p:spPr>
          <a:xfrm>
            <a:off x="161364" y="1434081"/>
            <a:ext cx="11400173" cy="4839144"/>
          </a:xfrm>
        </p:spPr>
        <p:txBody>
          <a:bodyPr>
            <a:normAutofit fontScale="25000" lnSpcReduction="20000"/>
          </a:bodyPr>
          <a:lstStyle/>
          <a:p>
            <a:pPr marL="1145087" lvl="3" indent="0" defTabSz="1206470">
              <a:lnSpc>
                <a:spcPct val="80000"/>
              </a:lnSpc>
              <a:spcBef>
                <a:spcPts val="533"/>
              </a:spcBef>
              <a:buClr>
                <a:srgbClr val="0F6FC6"/>
              </a:buClr>
              <a:buSzPct val="85000"/>
              <a:buNone/>
              <a:defRPr/>
            </a:pPr>
            <a:endParaRPr lang="en-US" altLang="en-US" sz="26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5087" lvl="3" indent="0" defTabSz="1206470">
              <a:lnSpc>
                <a:spcPct val="80000"/>
              </a:lnSpc>
              <a:spcBef>
                <a:spcPts val="533"/>
              </a:spcBef>
              <a:buClr>
                <a:srgbClr val="0F6FC6"/>
              </a:buClr>
              <a:buSzPct val="85000"/>
              <a:buNone/>
              <a:defRPr/>
            </a:pPr>
            <a:r>
              <a:rPr lang="en-US" altLang="en-US" sz="8000" b="1" dirty="0">
                <a:solidFill>
                  <a:srgbClr val="FF0000"/>
                </a:solidFill>
                <a:latin typeface="+mn-lt"/>
                <a:ea typeface="Constantia" pitchFamily="18" charset="0"/>
                <a:cs typeface="Constantia" pitchFamily="18" charset="0"/>
                <a:sym typeface="Constantia" pitchFamily="18" charset="0"/>
              </a:rPr>
              <a:t>belumosudil Rezurock™ </a:t>
            </a:r>
            <a:r>
              <a:rPr lang="en-US" altLang="en-US" sz="8000" b="1" dirty="0">
                <a:latin typeface="+mn-lt"/>
                <a:ea typeface="Constantia" pitchFamily="18" charset="0"/>
                <a:cs typeface="Constantia" pitchFamily="18" charset="0"/>
                <a:sym typeface="Constantia" pitchFamily="18" charset="0"/>
              </a:rPr>
              <a:t>Kadmon Pharmaceuticals, LLC: adult and pediatric patients 12 years and older with chronic graft-versus-host disease (chronic GVHD) after failure of at least two prior lines of systemic therapy</a:t>
            </a:r>
            <a:br>
              <a:rPr lang="en-US" altLang="en-US" sz="8000" b="1" dirty="0">
                <a:latin typeface="+mn-lt"/>
                <a:ea typeface="Constantia" pitchFamily="18" charset="0"/>
                <a:cs typeface="Constantia" pitchFamily="18" charset="0"/>
                <a:sym typeface="Constantia" pitchFamily="18" charset="0"/>
              </a:rPr>
            </a:br>
            <a:endParaRPr lang="en-US" altLang="en-US" sz="8000" b="1" dirty="0">
              <a:solidFill>
                <a:srgbClr val="FF0000"/>
              </a:solidFill>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Small molecule, oral kinase inhibitor</a:t>
            </a:r>
          </a:p>
          <a:p>
            <a:pPr marL="1295368" lvl="4" indent="-380990">
              <a:spcBef>
                <a:spcPts val="400"/>
              </a:spcBef>
              <a:buClr>
                <a:srgbClr val="0BD0D9"/>
              </a:buClr>
              <a:buFont typeface="Arial" panose="020B0604020202020204" pitchFamily="34" charset="0"/>
              <a:buChar char="•"/>
              <a:defRPr/>
            </a:pP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Drug interactions with strong CYP3A inducers and proton pump inhibitors</a:t>
            </a:r>
          </a:p>
          <a:p>
            <a:pPr marL="1295368" lvl="4" indent="-380990">
              <a:spcBef>
                <a:spcPts val="400"/>
              </a:spcBef>
              <a:buClr>
                <a:srgbClr val="0BD0D9"/>
              </a:buClr>
              <a:defRPr/>
            </a:pP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Targets ROCK2, a signaling pathway that modulates inflammatory responses and fibrotic processes.</a:t>
            </a:r>
          </a:p>
          <a:p>
            <a:pPr marL="1295368" lvl="4" indent="-380990">
              <a:spcBef>
                <a:spcPts val="400"/>
              </a:spcBef>
              <a:buClr>
                <a:srgbClr val="0BD0D9"/>
              </a:buClr>
              <a:buFont typeface="Arial" panose="020B0604020202020204" pitchFamily="34" charset="0"/>
              <a:buChar char="•"/>
              <a:defRPr/>
            </a:pP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No genomic alteration testing needed prior to administration</a:t>
            </a:r>
          </a:p>
          <a:p>
            <a:pPr marL="1295368" lvl="4" indent="-380990">
              <a:spcBef>
                <a:spcPts val="400"/>
              </a:spcBef>
              <a:buClr>
                <a:srgbClr val="0BD0D9"/>
              </a:buClr>
              <a:buFont typeface="Arial" panose="020B0604020202020204" pitchFamily="34" charset="0"/>
              <a:buChar char="•"/>
              <a:defRPr/>
            </a:pP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Side effects: infections, asthenia, nausea, diarrhea, dyspnea, cough, edema, hemorrhage, abdominal pain, musculoskeletal pain, headache, phosphate decreased, gamma glutamyl transferase increased, lymphocytes decreased, and hypertension</a:t>
            </a: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368B7EC6-454C-4E4A-9CFA-476EC6CE11EA}"/>
              </a:ext>
            </a:extLst>
          </p:cNvPr>
          <p:cNvSpPr txBox="1"/>
          <p:nvPr/>
        </p:nvSpPr>
        <p:spPr>
          <a:xfrm>
            <a:off x="1567238" y="6273225"/>
            <a:ext cx="7609840" cy="584775"/>
          </a:xfrm>
          <a:prstGeom prst="rect">
            <a:avLst/>
          </a:prstGeom>
          <a:noFill/>
        </p:spPr>
        <p:txBody>
          <a:bodyPr wrap="square" rtlCol="0">
            <a:spAutoFit/>
          </a:bodyPr>
          <a:lstStyle/>
          <a:p>
            <a:r>
              <a:rPr lang="en-US" sz="1600" dirty="0">
                <a:hlinkClick r:id="rId2"/>
              </a:rPr>
              <a:t>www. REZUROCK.com</a:t>
            </a:r>
          </a:p>
          <a:p>
            <a:endParaRPr lang="en-US" sz="1600" dirty="0"/>
          </a:p>
        </p:txBody>
      </p:sp>
    </p:spTree>
    <p:extLst>
      <p:ext uri="{BB962C8B-B14F-4D97-AF65-F5344CB8AC3E}">
        <p14:creationId xmlns:p14="http://schemas.microsoft.com/office/powerpoint/2010/main" val="53325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92131" y="512431"/>
            <a:ext cx="9276680" cy="1203433"/>
          </a:xfrm>
        </p:spPr>
        <p:txBody>
          <a:bodyPr>
            <a:normAutofit/>
          </a:bodyPr>
          <a:lstStyle/>
          <a:p>
            <a:pPr algn="ctr"/>
            <a:r>
              <a:rPr lang="en-US" altLang="en-US" sz="3600" dirty="0">
                <a:solidFill>
                  <a:srgbClr val="04617B"/>
                </a:solidFill>
                <a:latin typeface="+mn-lt"/>
                <a:sym typeface="Calibri" panose="020F0502020204030204" pitchFamily="34" charset="0"/>
              </a:rPr>
              <a:t>Small Molecules</a:t>
            </a:r>
            <a:br>
              <a:rPr lang="en-US" altLang="en-US" sz="3600" dirty="0">
                <a:solidFill>
                  <a:srgbClr val="04617B"/>
                </a:solidFill>
                <a:latin typeface="+mn-lt"/>
                <a:sym typeface="Calibri" panose="020F0502020204030204" pitchFamily="34" charset="0"/>
              </a:rPr>
            </a:br>
            <a:r>
              <a:rPr lang="en-US" altLang="en-US" sz="3600" dirty="0">
                <a:solidFill>
                  <a:srgbClr val="04617B"/>
                </a:solidFill>
                <a:latin typeface="+mn-lt"/>
                <a:sym typeface="Calibri" panose="020F0502020204030204" pitchFamily="34" charset="0"/>
              </a:rPr>
              <a:t>Naming Conventions</a:t>
            </a:r>
            <a:endParaRPr lang="en-US" sz="3600" dirty="0">
              <a:latin typeface="+mn-lt"/>
            </a:endParaRPr>
          </a:p>
        </p:txBody>
      </p:sp>
      <p:sp>
        <p:nvSpPr>
          <p:cNvPr id="3" name="Content Placeholder 2"/>
          <p:cNvSpPr>
            <a:spLocks noGrp="1"/>
          </p:cNvSpPr>
          <p:nvPr>
            <p:ph idx="1"/>
          </p:nvPr>
        </p:nvSpPr>
        <p:spPr>
          <a:xfrm>
            <a:off x="692458" y="1633695"/>
            <a:ext cx="10889942" cy="4110157"/>
          </a:xfrm>
        </p:spPr>
        <p:txBody>
          <a:bodyPr>
            <a:noAutofit/>
          </a:bodyPr>
          <a:lstStyle/>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r>
              <a:rPr lang="en-US" altLang="en-US" sz="2000" b="1" dirty="0">
                <a:latin typeface="+mn-lt"/>
                <a:sym typeface="Constantia" panose="02030602050306030303" pitchFamily="18" charset="0"/>
              </a:rPr>
              <a:t>ifan</a:t>
            </a:r>
          </a:p>
          <a:p>
            <a:pPr lvl="1">
              <a:spcBef>
                <a:spcPts val="667"/>
              </a:spcBef>
              <a:buClr>
                <a:srgbClr val="0BD0D9"/>
              </a:buClr>
              <a:buSzPct val="95000"/>
              <a:buFontTx/>
              <a:buChar char="•"/>
            </a:pPr>
            <a:r>
              <a:rPr lang="en-US" altLang="en-US" sz="2000" b="1" dirty="0">
                <a:latin typeface="+mn-lt"/>
                <a:sym typeface="Constantia" panose="02030602050306030303" pitchFamily="18" charset="0"/>
              </a:rPr>
              <a:t>First in class: hypoxia-inducible factor inhibitor </a:t>
            </a:r>
          </a:p>
          <a:p>
            <a:pPr lvl="2">
              <a:spcBef>
                <a:spcPts val="667"/>
              </a:spcBef>
              <a:buClr>
                <a:srgbClr val="0BD0D9"/>
              </a:buClr>
              <a:buSzPct val="95000"/>
              <a:buFontTx/>
              <a:buChar char="•"/>
            </a:pPr>
            <a:r>
              <a:rPr lang="en-US" altLang="en-US" sz="2000" b="1" dirty="0">
                <a:solidFill>
                  <a:srgbClr val="FF0000"/>
                </a:solidFill>
                <a:latin typeface="+mn-lt"/>
                <a:ea typeface="Constantia" pitchFamily="18" charset="0"/>
                <a:cs typeface="Constantia" pitchFamily="18" charset="0"/>
                <a:sym typeface="Constantia" pitchFamily="18" charset="0"/>
              </a:rPr>
              <a:t>belzutifan Welireg™</a:t>
            </a:r>
            <a:endParaRPr lang="en-US" altLang="en-US" b="1" dirty="0">
              <a:solidFill>
                <a:srgbClr val="FF0000"/>
              </a:solidFill>
              <a:latin typeface="+mn-lt"/>
              <a:sym typeface="Constantia" panose="02030602050306030303" pitchFamily="18" charset="0"/>
            </a:endParaRPr>
          </a:p>
          <a:p>
            <a:pPr lvl="2">
              <a:spcBef>
                <a:spcPts val="667"/>
              </a:spcBef>
              <a:buClr>
                <a:srgbClr val="0BD0D9"/>
              </a:buClr>
              <a:buSzPct val="95000"/>
              <a:buFontTx/>
              <a:buChar char="•"/>
            </a:pPr>
            <a:endParaRPr lang="en-US" altLang="en-US" sz="1333" b="1" dirty="0">
              <a:solidFill>
                <a:srgbClr val="FF0000"/>
              </a:solidFill>
              <a:latin typeface="+mn-lt"/>
              <a:sym typeface="Constantia" panose="02030602050306030303" pitchFamily="18" charset="0"/>
            </a:endParaRPr>
          </a:p>
          <a:p>
            <a:pPr lvl="2">
              <a:spcBef>
                <a:spcPts val="667"/>
              </a:spcBef>
              <a:buClr>
                <a:srgbClr val="0BD0D9"/>
              </a:buClr>
              <a:buSzPct val="95000"/>
              <a:buFontTx/>
              <a:buChar char="•"/>
            </a:pPr>
            <a:endParaRPr lang="en-US" altLang="en-US" sz="1333" b="1" dirty="0">
              <a:latin typeface="+mn-lt"/>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dirty="0"/>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EC6650F3-C1EA-4C7D-9928-9BC4F94A3385}"/>
              </a:ext>
            </a:extLst>
          </p:cNvPr>
          <p:cNvSpPr txBox="1"/>
          <p:nvPr/>
        </p:nvSpPr>
        <p:spPr>
          <a:xfrm>
            <a:off x="692458" y="5743852"/>
            <a:ext cx="11950263" cy="297454"/>
          </a:xfrm>
          <a:prstGeom prst="rect">
            <a:avLst/>
          </a:prstGeom>
          <a:noFill/>
        </p:spPr>
        <p:txBody>
          <a:bodyPr wrap="square" rtlCol="0">
            <a:spAutoFit/>
          </a:bodyPr>
          <a:lstStyle/>
          <a:p>
            <a:pPr lvl="0"/>
            <a:r>
              <a:rPr lang="en-US" sz="1333" dirty="0">
                <a:solidFill>
                  <a:prstClr val="black"/>
                </a:solidFill>
              </a:rPr>
              <a:t>https://www.ama-assn.org/about/united-states-adopted-names/united-states-adopted-names-naming-guidelines</a:t>
            </a:r>
          </a:p>
        </p:txBody>
      </p:sp>
    </p:spTree>
    <p:extLst>
      <p:ext uri="{BB962C8B-B14F-4D97-AF65-F5344CB8AC3E}">
        <p14:creationId xmlns:p14="http://schemas.microsoft.com/office/powerpoint/2010/main" val="3308800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052602" y="1232687"/>
            <a:ext cx="10086796" cy="4038560"/>
          </a:xfrm>
        </p:spPr>
        <p:txBody>
          <a:bodyPr/>
          <a:lstStyle/>
          <a:p>
            <a:pPr marL="1297495" lvl="3" defTabSz="1206470">
              <a:lnSpc>
                <a:spcPct val="80000"/>
              </a:lnSpc>
              <a:spcBef>
                <a:spcPts val="533"/>
              </a:spcBef>
              <a:buClr>
                <a:srgbClr val="0F6FC6"/>
              </a:buClr>
              <a:buSzPct val="85000"/>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2000" b="1" dirty="0">
                <a:solidFill>
                  <a:srgbClr val="FF0000"/>
                </a:solidFill>
                <a:latin typeface="+mn-lt"/>
                <a:ea typeface="Constantia" pitchFamily="18" charset="0"/>
                <a:cs typeface="Constantia" pitchFamily="18" charset="0"/>
                <a:sym typeface="Constantia" pitchFamily="18" charset="0"/>
              </a:rPr>
              <a:t>belzutifan Welireg™ </a:t>
            </a:r>
            <a:r>
              <a:rPr lang="en-US" altLang="en-US" sz="2000" b="1" dirty="0">
                <a:latin typeface="+mn-lt"/>
                <a:ea typeface="Constantia" pitchFamily="18" charset="0"/>
                <a:cs typeface="Constantia" pitchFamily="18" charset="0"/>
                <a:sym typeface="Constantia" pitchFamily="18" charset="0"/>
              </a:rPr>
              <a:t>Merck: a hypoxia-inducible factor inhibitor for adult patients with von Hippel-Lindau (VHL) disease who require therapy for associated renal cell carcinoma (RCC), central nervous system (CNS) hemangioblastomas, or pancreatic neuroendocrine tumors (pNET), not requiring immediate surgery</a:t>
            </a:r>
            <a:br>
              <a:rPr lang="en-US" altLang="en-US" sz="2000" b="1" dirty="0">
                <a:latin typeface="+mn-lt"/>
                <a:ea typeface="Constantia" pitchFamily="18" charset="0"/>
                <a:cs typeface="Constantia" pitchFamily="18" charset="0"/>
                <a:sym typeface="Constantia" pitchFamily="18" charset="0"/>
              </a:rPr>
            </a:br>
            <a:br>
              <a:rPr lang="en-US" altLang="en-US" sz="2000" b="1" dirty="0">
                <a:latin typeface="+mn-lt"/>
                <a:ea typeface="Constantia" pitchFamily="18" charset="0"/>
                <a:cs typeface="Constantia" pitchFamily="18" charset="0"/>
                <a:sym typeface="Constantia" pitchFamily="18" charset="0"/>
              </a:rPr>
            </a:br>
            <a:br>
              <a:rPr lang="en-US" altLang="en-US" sz="2000" b="1" dirty="0">
                <a:latin typeface="+mn-lt"/>
                <a:ea typeface="Constantia" pitchFamily="18" charset="0"/>
                <a:cs typeface="Constantia" pitchFamily="18" charset="0"/>
                <a:sym typeface="Constantia" pitchFamily="18" charset="0"/>
              </a:rPr>
            </a:br>
            <a:br>
              <a:rPr lang="en-US" altLang="en-US" sz="2000" b="1" dirty="0">
                <a:latin typeface="+mn-lt"/>
                <a:ea typeface="Constantia" pitchFamily="18" charset="0"/>
                <a:cs typeface="Constantia" pitchFamily="18" charset="0"/>
                <a:sym typeface="Constantia" pitchFamily="18" charset="0"/>
              </a:rPr>
            </a:br>
            <a:br>
              <a:rPr lang="en-US" altLang="en-US" sz="2000" b="1" dirty="0">
                <a:latin typeface="+mn-lt"/>
                <a:ea typeface="Constantia" pitchFamily="18" charset="0"/>
                <a:cs typeface="Constantia" pitchFamily="18" charset="0"/>
                <a:sym typeface="Constantia" pitchFamily="18" charset="0"/>
              </a:rPr>
            </a:br>
            <a:endParaRPr lang="en-US" sz="2000" dirty="0">
              <a:solidFill>
                <a:schemeClr val="tx1"/>
              </a:solidFill>
              <a:latin typeface="+mn-lt"/>
            </a:endParaRPr>
          </a:p>
        </p:txBody>
      </p:sp>
      <p:sp>
        <p:nvSpPr>
          <p:cNvPr id="4" name="TextBox 3">
            <a:extLst>
              <a:ext uri="{FF2B5EF4-FFF2-40B4-BE49-F238E27FC236}">
                <a16:creationId xmlns:a16="http://schemas.microsoft.com/office/drawing/2014/main" id="{35017669-C1D9-48AB-8995-760F80E213F9}"/>
              </a:ext>
            </a:extLst>
          </p:cNvPr>
          <p:cNvSpPr txBox="1"/>
          <p:nvPr/>
        </p:nvSpPr>
        <p:spPr>
          <a:xfrm>
            <a:off x="1491148" y="5915850"/>
            <a:ext cx="5579253" cy="584775"/>
          </a:xfrm>
          <a:prstGeom prst="rect">
            <a:avLst/>
          </a:prstGeom>
          <a:noFill/>
        </p:spPr>
        <p:txBody>
          <a:bodyPr wrap="square" rtlCol="0">
            <a:spAutoFit/>
          </a:bodyPr>
          <a:lstStyle/>
          <a:p>
            <a:r>
              <a:rPr lang="en-US" sz="1600" dirty="0">
                <a:hlinkClick r:id="rId2"/>
              </a:rPr>
              <a:t>www. Welireg.com</a:t>
            </a:r>
          </a:p>
          <a:p>
            <a:pPr lvl="0"/>
            <a:endParaRPr lang="en-US" sz="1600" dirty="0">
              <a:solidFill>
                <a:prstClr val="black"/>
              </a:solidFill>
            </a:endParaRPr>
          </a:p>
        </p:txBody>
      </p:sp>
    </p:spTree>
    <p:extLst>
      <p:ext uri="{BB962C8B-B14F-4D97-AF65-F5344CB8AC3E}">
        <p14:creationId xmlns:p14="http://schemas.microsoft.com/office/powerpoint/2010/main" val="4292462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890" y="567903"/>
            <a:ext cx="8049848" cy="772149"/>
          </a:xfrm>
        </p:spPr>
        <p:txBody>
          <a:bodyPr>
            <a:noAutofit/>
          </a:bodyPr>
          <a:lstStyle/>
          <a:p>
            <a:pPr algn="ctr"/>
            <a:br>
              <a:rPr lang="en-US" sz="3600" dirty="0"/>
            </a:br>
            <a:r>
              <a:rPr lang="en-US" sz="3600" dirty="0"/>
              <a:t>   </a:t>
            </a:r>
            <a:r>
              <a:rPr lang="en-US" sz="3600" b="1" dirty="0"/>
              <a:t>Progress</a:t>
            </a:r>
            <a:r>
              <a:rPr lang="en-US" sz="3600" dirty="0"/>
              <a:t> </a:t>
            </a:r>
            <a:r>
              <a:rPr lang="en-US" sz="3600" b="1" dirty="0"/>
              <a:t>in Cancer Therapy 2021</a:t>
            </a:r>
            <a:br>
              <a:rPr lang="en-US" sz="3600" b="1" dirty="0"/>
            </a:br>
            <a:endParaRPr lang="en-US" sz="3600" b="1" dirty="0"/>
          </a:p>
        </p:txBody>
      </p:sp>
      <p:sp>
        <p:nvSpPr>
          <p:cNvPr id="7" name="Content Placeholder 6"/>
          <p:cNvSpPr>
            <a:spLocks noGrp="1"/>
          </p:cNvSpPr>
          <p:nvPr>
            <p:ph idx="1"/>
          </p:nvPr>
        </p:nvSpPr>
        <p:spPr>
          <a:xfrm>
            <a:off x="841972" y="1577789"/>
            <a:ext cx="10688290" cy="4071574"/>
          </a:xfrm>
        </p:spPr>
        <p:txBody>
          <a:bodyPr>
            <a:normAutofit lnSpcReduction="10000"/>
          </a:bodyPr>
          <a:lstStyle/>
          <a:p>
            <a:pPr marL="992691" lvl="1" indent="-457189" defTabSz="1206470">
              <a:lnSpc>
                <a:spcPct val="80000"/>
              </a:lnSpc>
              <a:spcBef>
                <a:spcPts val="533"/>
              </a:spcBef>
              <a:buClr>
                <a:srgbClr val="0F6FC6"/>
              </a:buClr>
              <a:buSzPct val="85000"/>
              <a:buFont typeface="Arial" panose="020B0604020202020204" pitchFamily="34" charset="0"/>
              <a:buChar char="•"/>
              <a:defRPr/>
            </a:pPr>
            <a:endParaRPr lang="en-US" altLang="en-US" sz="2800" b="1" dirty="0">
              <a:solidFill>
                <a:srgbClr val="FF0000"/>
              </a:solidFill>
              <a:latin typeface="+mn-lt"/>
              <a:ea typeface="Constantia" pitchFamily="18" charset="0"/>
              <a:cs typeface="Constantia" pitchFamily="18" charset="0"/>
              <a:sym typeface="Constantia" pitchFamily="18" charset="0"/>
            </a:endParaRPr>
          </a:p>
          <a:p>
            <a:pPr marL="992691" lvl="1" indent="-457189" defTabSz="1206470">
              <a:lnSpc>
                <a:spcPct val="80000"/>
              </a:lnSpc>
              <a:spcBef>
                <a:spcPts val="533"/>
              </a:spcBef>
              <a:buClr>
                <a:srgbClr val="0F6FC6"/>
              </a:buClr>
              <a:buSzPct val="85000"/>
              <a:buFont typeface="Arial" panose="020B0604020202020204" pitchFamily="34" charset="0"/>
              <a:buChar char="•"/>
              <a:defRPr/>
            </a:pPr>
            <a:r>
              <a:rPr lang="en-US" altLang="en-US" sz="2800" b="1" dirty="0">
                <a:solidFill>
                  <a:srgbClr val="FF0000"/>
                </a:solidFill>
                <a:latin typeface="+mn-lt"/>
                <a:ea typeface="Constantia" pitchFamily="18" charset="0"/>
                <a:cs typeface="Constantia" pitchFamily="18" charset="0"/>
                <a:sym typeface="Constantia" pitchFamily="18" charset="0"/>
              </a:rPr>
              <a:t>New FDA Approved Cancer Treatment Agents (1/1/2021 to 9/3/2021)</a:t>
            </a:r>
          </a:p>
          <a:p>
            <a:pPr marL="992691" lvl="1" indent="-457189" defTabSz="1206470">
              <a:lnSpc>
                <a:spcPct val="80000"/>
              </a:lnSpc>
              <a:spcBef>
                <a:spcPts val="533"/>
              </a:spcBef>
              <a:buClr>
                <a:srgbClr val="0F6FC6"/>
              </a:buClr>
              <a:buSzPct val="85000"/>
              <a:buFont typeface="Arial" panose="020B0604020202020204" pitchFamily="34" charset="0"/>
              <a:buChar char="•"/>
              <a:defRPr/>
            </a:pPr>
            <a:endParaRPr lang="en-US" altLang="en-US" sz="3067" b="1" dirty="0">
              <a:solidFill>
                <a:prstClr val="black"/>
              </a:solidFill>
              <a:latin typeface="+mn-lt"/>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r>
              <a:rPr lang="en-US" altLang="en-US" sz="2533" b="1" dirty="0">
                <a:solidFill>
                  <a:srgbClr val="FF0000"/>
                </a:solidFill>
                <a:latin typeface="+mn-lt"/>
                <a:ea typeface="Constantia" pitchFamily="18" charset="0"/>
                <a:cs typeface="Constantia" pitchFamily="18" charset="0"/>
                <a:sym typeface="Constantia" pitchFamily="18" charset="0"/>
              </a:rPr>
              <a:t>13:  7 solid tumor &amp; 6 hematologic malignancies</a:t>
            </a: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533" b="1" dirty="0">
              <a:solidFill>
                <a:prstClr val="black"/>
              </a:solidFill>
              <a:latin typeface="+mn-lt"/>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r>
              <a:rPr lang="en-US" altLang="en-US" sz="2533" b="1" dirty="0">
                <a:solidFill>
                  <a:prstClr val="black"/>
                </a:solidFill>
                <a:latin typeface="+mn-lt"/>
                <a:ea typeface="Constantia" pitchFamily="18" charset="0"/>
                <a:cs typeface="Constantia" pitchFamily="18" charset="0"/>
                <a:sym typeface="Constantia" pitchFamily="18" charset="0"/>
              </a:rPr>
              <a:t>10 Molecularly Targeted/Immunotherapy</a:t>
            </a:r>
          </a:p>
          <a:p>
            <a:pPr marL="2211861" lvl="3" indent="-457189" defTabSz="1206470">
              <a:lnSpc>
                <a:spcPct val="80000"/>
              </a:lnSpc>
              <a:spcBef>
                <a:spcPts val="533"/>
              </a:spcBef>
              <a:buClr>
                <a:srgbClr val="0F6FC6"/>
              </a:buClr>
              <a:buSzPct val="85000"/>
              <a:buFont typeface="Arial" panose="020B0604020202020204" pitchFamily="34" charset="0"/>
              <a:buChar char="•"/>
              <a:defRPr/>
            </a:pPr>
            <a:r>
              <a:rPr lang="en-US" altLang="en-US" sz="2533" b="1" dirty="0">
                <a:solidFill>
                  <a:prstClr val="black"/>
                </a:solidFill>
                <a:latin typeface="+mn-lt"/>
                <a:ea typeface="Constantia" pitchFamily="18" charset="0"/>
                <a:cs typeface="Constantia" pitchFamily="18" charset="0"/>
                <a:sym typeface="Constantia" pitchFamily="18" charset="0"/>
              </a:rPr>
              <a:t>  2  Cellular Therapies</a:t>
            </a:r>
          </a:p>
          <a:p>
            <a:pPr marL="2211861" lvl="3" indent="-457189" defTabSz="1206470">
              <a:lnSpc>
                <a:spcPct val="80000"/>
              </a:lnSpc>
              <a:spcBef>
                <a:spcPts val="533"/>
              </a:spcBef>
              <a:buClr>
                <a:srgbClr val="0F6FC6"/>
              </a:buClr>
              <a:buSzPct val="85000"/>
              <a:buFont typeface="Arial" panose="020B0604020202020204" pitchFamily="34" charset="0"/>
              <a:buChar char="•"/>
              <a:defRPr/>
            </a:pPr>
            <a:r>
              <a:rPr lang="en-US" altLang="en-US" sz="2533" b="1" dirty="0">
                <a:solidFill>
                  <a:prstClr val="black"/>
                </a:solidFill>
                <a:latin typeface="+mn-lt"/>
                <a:ea typeface="Constantia" pitchFamily="18" charset="0"/>
                <a:cs typeface="Constantia" pitchFamily="18" charset="0"/>
                <a:sym typeface="Constantia" pitchFamily="18" charset="0"/>
              </a:rPr>
              <a:t>  1  Alkylating Agent</a:t>
            </a:r>
          </a:p>
          <a:p>
            <a:pPr marL="1754672" lvl="3" indent="0" defTabSz="1206470">
              <a:lnSpc>
                <a:spcPct val="80000"/>
              </a:lnSpc>
              <a:spcBef>
                <a:spcPts val="533"/>
              </a:spcBef>
              <a:buClr>
                <a:srgbClr val="0F6FC6"/>
              </a:buClr>
              <a:buSzPct val="85000"/>
              <a:buNone/>
              <a:defRPr/>
            </a:pPr>
            <a:r>
              <a:rPr lang="en-US" altLang="en-US" sz="2533" b="1" dirty="0">
                <a:solidFill>
                  <a:prstClr val="black"/>
                </a:solidFill>
                <a:highlight>
                  <a:srgbClr val="FFFF00"/>
                </a:highlight>
                <a:latin typeface="+mn-lt"/>
                <a:ea typeface="Constantia" pitchFamily="18" charset="0"/>
                <a:cs typeface="Constantia" pitchFamily="18" charset="0"/>
                <a:sym typeface="Constantia" pitchFamily="18" charset="0"/>
              </a:rPr>
              <a:t> </a:t>
            </a:r>
          </a:p>
          <a:p>
            <a:pPr marL="1754672" lvl="3" indent="0" defTabSz="1206470">
              <a:lnSpc>
                <a:spcPct val="80000"/>
              </a:lnSpc>
              <a:spcBef>
                <a:spcPts val="533"/>
              </a:spcBef>
              <a:buClr>
                <a:srgbClr val="0F6FC6"/>
              </a:buClr>
              <a:buSzPct val="85000"/>
              <a:buNone/>
              <a:defRPr/>
            </a:pPr>
            <a:r>
              <a:rPr lang="en-US" altLang="en-US" sz="2533" b="1" dirty="0">
                <a:solidFill>
                  <a:prstClr val="black"/>
                </a:solidFill>
                <a:latin typeface="+mn-lt"/>
                <a:ea typeface="Constantia" pitchFamily="18" charset="0"/>
                <a:cs typeface="Constantia" pitchFamily="18" charset="0"/>
                <a:sym typeface="Constantia" pitchFamily="18" charset="0"/>
              </a:rPr>
              <a:t> </a:t>
            </a: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533" b="1" dirty="0">
              <a:solidFill>
                <a:prstClr val="black"/>
              </a:solidFill>
              <a:latin typeface="Constantia" pitchFamily="18" charset="0"/>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533" b="1" dirty="0">
              <a:solidFill>
                <a:prstClr val="black"/>
              </a:solidFill>
              <a:latin typeface="Constantia" pitchFamily="18" charset="0"/>
              <a:ea typeface="Constantia" pitchFamily="18" charset="0"/>
              <a:cs typeface="Constantia" pitchFamily="18" charset="0"/>
              <a:sym typeface="Constantia" pitchFamily="18" charset="0"/>
            </a:endParaRPr>
          </a:p>
          <a:p>
            <a:pPr marL="1754672" lvl="3" indent="0" defTabSz="1206470">
              <a:lnSpc>
                <a:spcPct val="80000"/>
              </a:lnSpc>
              <a:spcBef>
                <a:spcPts val="533"/>
              </a:spcBef>
              <a:buClr>
                <a:srgbClr val="0F6FC6"/>
              </a:buClr>
              <a:buSzPct val="85000"/>
              <a:buNone/>
              <a:defRPr/>
            </a:pPr>
            <a:endParaRPr lang="en-US" altLang="en-US" sz="2533" b="1" dirty="0">
              <a:solidFill>
                <a:prstClr val="black"/>
              </a:solidFill>
              <a:latin typeface="Constantia" pitchFamily="18" charset="0"/>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3067" b="1" dirty="0">
              <a:solidFill>
                <a:prstClr val="black"/>
              </a:solidFill>
              <a:latin typeface="Constantia" pitchFamily="18" charset="0"/>
              <a:ea typeface="Constantia" pitchFamily="18" charset="0"/>
              <a:cs typeface="Constantia" pitchFamily="18" charset="0"/>
              <a:sym typeface="Constantia" pitchFamily="18" charset="0"/>
            </a:endParaRPr>
          </a:p>
          <a:p>
            <a:pPr marL="2821445"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3067" b="1" dirty="0">
              <a:solidFill>
                <a:prstClr val="black"/>
              </a:solidFill>
              <a:latin typeface="Constantia" pitchFamily="18" charset="0"/>
              <a:ea typeface="Constantia" pitchFamily="18" charset="0"/>
              <a:cs typeface="Constantia" pitchFamily="18" charset="0"/>
              <a:sym typeface="Constantia" pitchFamily="18" charset="0"/>
            </a:endParaRPr>
          </a:p>
          <a:p>
            <a:pPr marL="2821445"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533" b="1" dirty="0">
              <a:solidFill>
                <a:prstClr val="black"/>
              </a:solidFill>
              <a:latin typeface="Constantia" pitchFamily="18" charset="0"/>
              <a:ea typeface="Constantia" pitchFamily="18" charset="0"/>
              <a:cs typeface="Constantia" pitchFamily="18" charset="0"/>
              <a:sym typeface="Constantia" pitchFamily="18" charset="0"/>
            </a:endParaRPr>
          </a:p>
          <a:p>
            <a:endParaRPr lang="en-US" dirty="0"/>
          </a:p>
        </p:txBody>
      </p:sp>
      <p:sp>
        <p:nvSpPr>
          <p:cNvPr id="4" name="TextBox 3"/>
          <p:cNvSpPr txBox="1"/>
          <p:nvPr/>
        </p:nvSpPr>
        <p:spPr>
          <a:xfrm>
            <a:off x="160935" y="6244857"/>
            <a:ext cx="8675827" cy="260584"/>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3494962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88951" y="324537"/>
            <a:ext cx="8434462" cy="738723"/>
          </a:xfrm>
        </p:spPr>
        <p:txBody>
          <a:bodyPr>
            <a:normAutofit/>
          </a:bodyPr>
          <a:lstStyle/>
          <a:p>
            <a:pPr algn="ctr"/>
            <a:r>
              <a:rPr lang="en-US" altLang="en-US" sz="3600" b="1" dirty="0">
                <a:solidFill>
                  <a:srgbClr val="FF0000"/>
                </a:solidFill>
                <a:latin typeface="+mn-lt"/>
                <a:ea typeface="Constantia" pitchFamily="18" charset="0"/>
                <a:cs typeface="Constantia" pitchFamily="18" charset="0"/>
                <a:sym typeface="Constantia" pitchFamily="18" charset="0"/>
              </a:rPr>
              <a:t>belzutifan Welireg™</a:t>
            </a:r>
            <a:endParaRPr lang="en-US" sz="3600" dirty="0">
              <a:latin typeface="+mn-lt"/>
            </a:endParaRPr>
          </a:p>
        </p:txBody>
      </p:sp>
      <p:sp>
        <p:nvSpPr>
          <p:cNvPr id="3" name="Content Placeholder 2"/>
          <p:cNvSpPr>
            <a:spLocks noGrp="1"/>
          </p:cNvSpPr>
          <p:nvPr>
            <p:ph idx="1"/>
          </p:nvPr>
        </p:nvSpPr>
        <p:spPr>
          <a:xfrm>
            <a:off x="161364" y="1159627"/>
            <a:ext cx="11400173" cy="5122758"/>
          </a:xfrm>
        </p:spPr>
        <p:txBody>
          <a:bodyPr>
            <a:normAutofit fontScale="25000" lnSpcReduction="20000"/>
          </a:bodyPr>
          <a:lstStyle/>
          <a:p>
            <a:pPr marL="1145087" lvl="3" indent="0" defTabSz="1206470">
              <a:lnSpc>
                <a:spcPct val="80000"/>
              </a:lnSpc>
              <a:spcBef>
                <a:spcPts val="533"/>
              </a:spcBef>
              <a:buClr>
                <a:srgbClr val="0F6FC6"/>
              </a:buClr>
              <a:buSzPct val="85000"/>
              <a:buNone/>
              <a:defRPr/>
            </a:pPr>
            <a:endParaRPr lang="en-US" altLang="en-US" sz="26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5087" lvl="3" indent="0" defTabSz="1206470">
              <a:lnSpc>
                <a:spcPct val="80000"/>
              </a:lnSpc>
              <a:spcBef>
                <a:spcPts val="533"/>
              </a:spcBef>
              <a:buClr>
                <a:srgbClr val="0F6FC6"/>
              </a:buClr>
              <a:buSzPct val="85000"/>
              <a:buNone/>
              <a:defRPr/>
            </a:pPr>
            <a:endParaRPr lang="en-US" altLang="en-US" sz="8000" b="1" dirty="0">
              <a:solidFill>
                <a:srgbClr val="FF0000"/>
              </a:solidFill>
              <a:latin typeface="+mn-lt"/>
              <a:ea typeface="Constantia" pitchFamily="18" charset="0"/>
              <a:cs typeface="Constantia" pitchFamily="18" charset="0"/>
              <a:sym typeface="Constantia" pitchFamily="18" charset="0"/>
            </a:endParaRPr>
          </a:p>
          <a:p>
            <a:pPr marL="1145087" lvl="3" indent="0" defTabSz="1206470">
              <a:lnSpc>
                <a:spcPct val="80000"/>
              </a:lnSpc>
              <a:spcBef>
                <a:spcPts val="533"/>
              </a:spcBef>
              <a:buClr>
                <a:srgbClr val="0F6FC6"/>
              </a:buClr>
              <a:buSzPct val="85000"/>
              <a:buNone/>
              <a:defRPr/>
            </a:pPr>
            <a:r>
              <a:rPr lang="en-US" altLang="en-US" sz="8000" b="1" dirty="0">
                <a:solidFill>
                  <a:srgbClr val="FF0000"/>
                </a:solidFill>
                <a:latin typeface="+mn-lt"/>
                <a:ea typeface="Constantia" pitchFamily="18" charset="0"/>
                <a:cs typeface="Constantia" pitchFamily="18" charset="0"/>
                <a:sym typeface="Constantia" pitchFamily="18" charset="0"/>
              </a:rPr>
              <a:t>belzutifan Welireg™ </a:t>
            </a:r>
            <a:r>
              <a:rPr lang="en-US" altLang="en-US" sz="8000" b="1" dirty="0">
                <a:latin typeface="+mn-lt"/>
                <a:ea typeface="Constantia" pitchFamily="18" charset="0"/>
                <a:cs typeface="Constantia" pitchFamily="18" charset="0"/>
                <a:sym typeface="Constantia" pitchFamily="18" charset="0"/>
              </a:rPr>
              <a:t>Merck: a hypoxia-inducible factor inhibitor for adult patients with von Hippel-Lindau (VHL) disease who require therapy for associated renal cell carcinoma (RCC), central nervous system (CNS) hemangioblastomas, or pancreatic neuroendocrine tumors (pNET), not requiring immediate surgery</a:t>
            </a:r>
          </a:p>
          <a:p>
            <a:pPr marL="1145087" lvl="3" indent="0" defTabSz="1206470">
              <a:lnSpc>
                <a:spcPct val="80000"/>
              </a:lnSpc>
              <a:spcBef>
                <a:spcPts val="533"/>
              </a:spcBef>
              <a:buClr>
                <a:srgbClr val="0F6FC6"/>
              </a:buClr>
              <a:buSzPct val="85000"/>
              <a:buNone/>
              <a:defRPr/>
            </a:pPr>
            <a:endParaRPr lang="en-US" altLang="en-US" sz="8000" b="1" dirty="0">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Small molecule, oral hypoxia-inducible factor inhibitor</a:t>
            </a:r>
          </a:p>
          <a:p>
            <a:pPr marL="1295368" lvl="4" indent="-380990">
              <a:spcBef>
                <a:spcPts val="400"/>
              </a:spcBef>
              <a:buClr>
                <a:srgbClr val="0BD0D9"/>
              </a:buClr>
              <a:buFont typeface="Arial" panose="020B0604020202020204" pitchFamily="34" charset="0"/>
              <a:buChar char="•"/>
              <a:defRPr/>
            </a:pP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Drug interactions with UGT2B17 or CYP2C19 Inhibitors</a:t>
            </a:r>
          </a:p>
          <a:p>
            <a:pPr marL="1295368" lvl="4" indent="-380990">
              <a:spcBef>
                <a:spcPts val="400"/>
              </a:spcBef>
              <a:buClr>
                <a:srgbClr val="0BD0D9"/>
              </a:buClr>
              <a:defRPr/>
            </a:pP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Targets hypoxia-inducible factor-2</a:t>
            </a:r>
            <a:r>
              <a:rPr lang="el-GR"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α (</a:t>
            </a: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HIF-2</a:t>
            </a:r>
            <a:r>
              <a:rPr lang="el-GR"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α).</a:t>
            </a:r>
            <a:endPar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No genomic alteration testing needed prior to administration, but pt must have von Hippel-Lindau disease which is a rare inherited disease</a:t>
            </a:r>
          </a:p>
          <a:p>
            <a:pPr marL="1295368" lvl="4" indent="-380990">
              <a:spcBef>
                <a:spcPts val="400"/>
              </a:spcBef>
              <a:buClr>
                <a:srgbClr val="0BD0D9"/>
              </a:buClr>
              <a:buFont typeface="Arial" panose="020B0604020202020204" pitchFamily="34" charset="0"/>
              <a:buChar char="•"/>
              <a:defRPr/>
            </a:pP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8000" b="1" i="1" dirty="0">
                <a:latin typeface="+mn-lt"/>
                <a:ea typeface="Constantia" panose="02030602050306030303" pitchFamily="18" charset="0"/>
                <a:cs typeface="Constantia" panose="02030602050306030303" pitchFamily="18" charset="0"/>
                <a:sym typeface="Constantia" panose="02030602050306030303" pitchFamily="18" charset="0"/>
              </a:rPr>
              <a:t>Side effects: anemia, hypoxia, fatigue, increased creatinine, headache, dizziness, increased glucose, and nausea </a:t>
            </a:r>
            <a:endParaRPr lang="en-US" altLang="en-US" sz="8000" b="1" i="1" dirty="0">
              <a:highlight>
                <a:srgbClr val="FFFF00"/>
              </a:highlight>
              <a:latin typeface="+mn-lt"/>
              <a:ea typeface="Constantia" panose="02030602050306030303" pitchFamily="18" charset="0"/>
              <a:cs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368B7EC6-454C-4E4A-9CFA-476EC6CE11EA}"/>
              </a:ext>
            </a:extLst>
          </p:cNvPr>
          <p:cNvSpPr txBox="1"/>
          <p:nvPr/>
        </p:nvSpPr>
        <p:spPr>
          <a:xfrm>
            <a:off x="1567238" y="6273225"/>
            <a:ext cx="7609840" cy="584775"/>
          </a:xfrm>
          <a:prstGeom prst="rect">
            <a:avLst/>
          </a:prstGeom>
          <a:noFill/>
        </p:spPr>
        <p:txBody>
          <a:bodyPr wrap="square" rtlCol="0">
            <a:spAutoFit/>
          </a:bodyPr>
          <a:lstStyle/>
          <a:p>
            <a:r>
              <a:rPr lang="en-US" sz="1600" dirty="0">
                <a:hlinkClick r:id="rId2"/>
              </a:rPr>
              <a:t>www. Welireg.com</a:t>
            </a:r>
          </a:p>
          <a:p>
            <a:endParaRPr lang="en-US" sz="1600" dirty="0"/>
          </a:p>
        </p:txBody>
      </p:sp>
    </p:spTree>
    <p:extLst>
      <p:ext uri="{BB962C8B-B14F-4D97-AF65-F5344CB8AC3E}">
        <p14:creationId xmlns:p14="http://schemas.microsoft.com/office/powerpoint/2010/main" val="1463789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91293" y="408153"/>
            <a:ext cx="10287898" cy="1203433"/>
          </a:xfrm>
        </p:spPr>
        <p:txBody>
          <a:bodyPr>
            <a:normAutofit/>
          </a:bodyPr>
          <a:lstStyle/>
          <a:p>
            <a:pPr algn="ctr"/>
            <a:r>
              <a:rPr lang="en-US" altLang="en-US" sz="3600" dirty="0">
                <a:solidFill>
                  <a:srgbClr val="04617B"/>
                </a:solidFill>
                <a:latin typeface="+mn-lt"/>
                <a:sym typeface="Calibri" panose="020F0502020204030204" pitchFamily="34" charset="0"/>
              </a:rPr>
              <a:t>Small Molecules</a:t>
            </a:r>
            <a:br>
              <a:rPr lang="en-US" altLang="en-US" sz="3600" dirty="0">
                <a:solidFill>
                  <a:srgbClr val="04617B"/>
                </a:solidFill>
                <a:latin typeface="+mn-lt"/>
                <a:sym typeface="Calibri" panose="020F0502020204030204" pitchFamily="34" charset="0"/>
              </a:rPr>
            </a:br>
            <a:r>
              <a:rPr lang="en-US" altLang="en-US" sz="3600" dirty="0">
                <a:solidFill>
                  <a:srgbClr val="04617B"/>
                </a:solidFill>
                <a:latin typeface="+mn-lt"/>
                <a:sym typeface="Calibri" panose="020F0502020204030204" pitchFamily="34" charset="0"/>
              </a:rPr>
              <a:t>Naming Conventions</a:t>
            </a:r>
            <a:endParaRPr lang="en-US" sz="3600" dirty="0">
              <a:latin typeface="+mn-lt"/>
            </a:endParaRPr>
          </a:p>
        </p:txBody>
      </p:sp>
      <p:sp>
        <p:nvSpPr>
          <p:cNvPr id="3" name="Content Placeholder 2"/>
          <p:cNvSpPr>
            <a:spLocks noGrp="1"/>
          </p:cNvSpPr>
          <p:nvPr>
            <p:ph idx="1"/>
          </p:nvPr>
        </p:nvSpPr>
        <p:spPr>
          <a:xfrm>
            <a:off x="1112809" y="1295944"/>
            <a:ext cx="9341611" cy="4800056"/>
          </a:xfrm>
        </p:spPr>
        <p:txBody>
          <a:bodyPr>
            <a:noAutofit/>
          </a:bodyPr>
          <a:lstStyle/>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r>
              <a:rPr lang="en-US" altLang="en-US" sz="2000" b="1" dirty="0">
                <a:latin typeface="+mn-lt"/>
                <a:sym typeface="Constantia" panose="02030602050306030303" pitchFamily="18" charset="0"/>
              </a:rPr>
              <a:t>toclax:</a:t>
            </a:r>
          </a:p>
          <a:p>
            <a:pPr lvl="1">
              <a:spcBef>
                <a:spcPts val="667"/>
              </a:spcBef>
              <a:buClr>
                <a:srgbClr val="0BD0D9"/>
              </a:buClr>
              <a:buSzPct val="95000"/>
              <a:buFontTx/>
              <a:buChar char="•"/>
            </a:pPr>
            <a:r>
              <a:rPr lang="en-US" altLang="en-US" sz="2000" b="1" dirty="0">
                <a:latin typeface="+mn-lt"/>
                <a:sym typeface="Constantia" panose="02030602050306030303" pitchFamily="18" charset="0"/>
              </a:rPr>
              <a:t>BCL-2 inhibitors</a:t>
            </a:r>
          </a:p>
          <a:p>
            <a:pPr lvl="2">
              <a:spcBef>
                <a:spcPts val="667"/>
              </a:spcBef>
              <a:buClr>
                <a:srgbClr val="0BD0D9"/>
              </a:buClr>
              <a:buSzPct val="95000"/>
              <a:buFontTx/>
              <a:buChar char="•"/>
            </a:pPr>
            <a:r>
              <a:rPr lang="en-US" altLang="en-US" b="1" dirty="0">
                <a:latin typeface="+mn-lt"/>
                <a:sym typeface="Constantia" panose="02030602050306030303" pitchFamily="18" charset="0"/>
              </a:rPr>
              <a:t>venetoclax</a:t>
            </a:r>
          </a:p>
          <a:p>
            <a:pPr lvl="2">
              <a:spcBef>
                <a:spcPts val="667"/>
              </a:spcBef>
              <a:buClr>
                <a:srgbClr val="0BD0D9"/>
              </a:buClr>
              <a:buSzPct val="95000"/>
              <a:buFontTx/>
              <a:buChar char="•"/>
            </a:pPr>
            <a:endParaRPr lang="en-US" altLang="en-US" b="1" dirty="0">
              <a:latin typeface="+mn-lt"/>
              <a:sym typeface="Constantia" panose="02030602050306030303" pitchFamily="18" charset="0"/>
            </a:endParaRPr>
          </a:p>
          <a:p>
            <a:pPr>
              <a:spcBef>
                <a:spcPts val="667"/>
              </a:spcBef>
              <a:buClr>
                <a:srgbClr val="0BD0D9"/>
              </a:buClr>
              <a:buSzPct val="95000"/>
              <a:buFontTx/>
              <a:buChar char="•"/>
            </a:pPr>
            <a:r>
              <a:rPr lang="en-US" altLang="en-US" sz="2000" b="1" dirty="0">
                <a:latin typeface="+mn-lt"/>
                <a:sym typeface="Constantia" panose="02030602050306030303" pitchFamily="18" charset="0"/>
              </a:rPr>
              <a:t>inostats:</a:t>
            </a:r>
          </a:p>
          <a:p>
            <a:pPr lvl="1">
              <a:spcBef>
                <a:spcPts val="667"/>
              </a:spcBef>
              <a:buClr>
                <a:srgbClr val="0BD0D9"/>
              </a:buClr>
              <a:buSzPct val="95000"/>
              <a:buFontTx/>
              <a:buChar char="•"/>
            </a:pPr>
            <a:r>
              <a:rPr lang="en-US" altLang="en-US" sz="2000" b="1" dirty="0">
                <a:latin typeface="+mn-lt"/>
                <a:cs typeface="Calibri" panose="020F0502020204030204" pitchFamily="34" charset="0"/>
                <a:sym typeface="Constantia" panose="02030602050306030303" pitchFamily="18" charset="0"/>
              </a:rPr>
              <a:t>Histone deacetylase  inhibitors (HDAC inhibitors)</a:t>
            </a:r>
          </a:p>
          <a:p>
            <a:pPr lvl="2">
              <a:spcBef>
                <a:spcPts val="667"/>
              </a:spcBef>
              <a:buClr>
                <a:srgbClr val="0BD0D9"/>
              </a:buClr>
              <a:buSzPct val="95000"/>
              <a:buFontTx/>
              <a:buChar char="•"/>
            </a:pPr>
            <a:r>
              <a:rPr lang="en-US" altLang="en-US" b="1" dirty="0">
                <a:latin typeface="+mn-lt"/>
                <a:cs typeface="Calibri" panose="020F0502020204030204" pitchFamily="34" charset="0"/>
                <a:sym typeface="Constantia" panose="02030602050306030303" pitchFamily="18" charset="0"/>
              </a:rPr>
              <a:t>vorinostat, belinostat, panobinostat</a:t>
            </a:r>
          </a:p>
          <a:p>
            <a:pPr lvl="2">
              <a:spcBef>
                <a:spcPts val="667"/>
              </a:spcBef>
              <a:buClr>
                <a:srgbClr val="0BD0D9"/>
              </a:buClr>
              <a:buSzPct val="95000"/>
              <a:buFontTx/>
              <a:buChar char="•"/>
            </a:pPr>
            <a:endParaRPr lang="en-US" b="1" dirty="0">
              <a:latin typeface="+mn-lt"/>
              <a:sym typeface="Constantia" panose="02030602050306030303" pitchFamily="18" charset="0"/>
            </a:endParaRPr>
          </a:p>
          <a:p>
            <a:pPr>
              <a:spcBef>
                <a:spcPts val="667"/>
              </a:spcBef>
              <a:buClr>
                <a:srgbClr val="0BD0D9"/>
              </a:buClr>
              <a:buSzPct val="95000"/>
              <a:buFontTx/>
              <a:buChar char="•"/>
            </a:pPr>
            <a:r>
              <a:rPr lang="en-US" altLang="en-US" sz="2000" b="1" dirty="0">
                <a:latin typeface="+mn-lt"/>
                <a:sym typeface="Constantia" panose="02030602050306030303" pitchFamily="18" charset="0"/>
              </a:rPr>
              <a:t>metostats:</a:t>
            </a:r>
          </a:p>
          <a:p>
            <a:pPr lvl="1">
              <a:spcBef>
                <a:spcPts val="667"/>
              </a:spcBef>
              <a:buClr>
                <a:srgbClr val="0BD0D9"/>
              </a:buClr>
              <a:buSzPct val="95000"/>
              <a:buFontTx/>
              <a:buChar char="•"/>
            </a:pPr>
            <a:r>
              <a:rPr lang="en-US" altLang="en-US" sz="2000" b="1" dirty="0">
                <a:latin typeface="+mn-lt"/>
                <a:sym typeface="Constantia" panose="02030602050306030303" pitchFamily="18" charset="0"/>
              </a:rPr>
              <a:t>Methyltransferase inhibitor (new classification)</a:t>
            </a:r>
          </a:p>
          <a:p>
            <a:pPr lvl="2">
              <a:spcBef>
                <a:spcPts val="667"/>
              </a:spcBef>
              <a:buClr>
                <a:srgbClr val="0BD0D9"/>
              </a:buClr>
              <a:buSzPct val="95000"/>
              <a:buFontTx/>
              <a:buChar char="•"/>
            </a:pPr>
            <a:r>
              <a:rPr lang="en-US" altLang="en-US" b="1" dirty="0">
                <a:latin typeface="+mn-lt"/>
                <a:sym typeface="Constantia" panose="02030602050306030303" pitchFamily="18" charset="0"/>
              </a:rPr>
              <a:t>tazemetostat (first in class)</a:t>
            </a:r>
          </a:p>
          <a:p>
            <a:pPr lvl="1">
              <a:spcBef>
                <a:spcPts val="667"/>
              </a:spcBef>
              <a:buClr>
                <a:srgbClr val="0BD0D9"/>
              </a:buClr>
              <a:buSzPct val="95000"/>
              <a:buFontTx/>
              <a:buChar char="•"/>
            </a:pPr>
            <a:endParaRPr lang="en-US" altLang="en-US" sz="1733" b="1" dirty="0">
              <a:latin typeface="+mn-lt"/>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dirty="0"/>
          </a:p>
          <a:p>
            <a:pPr lvl="2">
              <a:spcBef>
                <a:spcPts val="667"/>
              </a:spcBef>
              <a:buClr>
                <a:srgbClr val="0BD0D9"/>
              </a:buClr>
              <a:buSzPct val="95000"/>
              <a:buFontTx/>
              <a:buChar char="•"/>
            </a:pPr>
            <a:endParaRPr lang="en-US" altLang="en-US" sz="1400" b="1" dirty="0">
              <a:latin typeface="Constantia" panose="02030602050306030303" pitchFamily="18" charset="0"/>
              <a:cs typeface="Calibri" panose="020F0502020204030204" pitchFamily="34" charset="0"/>
              <a:sym typeface="Constantia" panose="02030602050306030303" pitchFamily="18" charset="0"/>
            </a:endParaRPr>
          </a:p>
          <a:p>
            <a:pPr lvl="3">
              <a:spcBef>
                <a:spcPts val="667"/>
              </a:spcBef>
              <a:buClr>
                <a:srgbClr val="0BD0D9"/>
              </a:buClr>
              <a:buSzPct val="95000"/>
              <a:buFontTx/>
              <a:buChar char="•"/>
            </a:pPr>
            <a:endParaRPr lang="en-US" altLang="en-US" sz="800"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400"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400"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marL="914400" lvl="2" indent="0">
              <a:spcBef>
                <a:spcPts val="667"/>
              </a:spcBef>
              <a:buClr>
                <a:srgbClr val="0BD0D9"/>
              </a:buClr>
              <a:buSzPct val="95000"/>
              <a:buNone/>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dirty="0"/>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EC6650F3-C1EA-4C7D-9928-9BC4F94A3385}"/>
              </a:ext>
            </a:extLst>
          </p:cNvPr>
          <p:cNvSpPr txBox="1"/>
          <p:nvPr/>
        </p:nvSpPr>
        <p:spPr>
          <a:xfrm>
            <a:off x="651029" y="6096000"/>
            <a:ext cx="11950263" cy="297454"/>
          </a:xfrm>
          <a:prstGeom prst="rect">
            <a:avLst/>
          </a:prstGeom>
          <a:noFill/>
        </p:spPr>
        <p:txBody>
          <a:bodyPr wrap="square" rtlCol="0">
            <a:spAutoFit/>
          </a:bodyPr>
          <a:lstStyle/>
          <a:p>
            <a:pPr lvl="0"/>
            <a:r>
              <a:rPr lang="en-US" sz="1333" dirty="0">
                <a:solidFill>
                  <a:prstClr val="black"/>
                </a:solidFill>
              </a:rPr>
              <a:t>https://www.ama-assn.org/about/united-states-adopted-names/united-states-adopted-names-naming-guidelines</a:t>
            </a:r>
          </a:p>
        </p:txBody>
      </p:sp>
    </p:spTree>
    <p:extLst>
      <p:ext uri="{BB962C8B-B14F-4D97-AF65-F5344CB8AC3E}">
        <p14:creationId xmlns:p14="http://schemas.microsoft.com/office/powerpoint/2010/main" val="3085650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46525" y="366586"/>
            <a:ext cx="8577433" cy="1203433"/>
          </a:xfrm>
        </p:spPr>
        <p:txBody>
          <a:bodyPr>
            <a:normAutofit/>
          </a:bodyPr>
          <a:lstStyle/>
          <a:p>
            <a:pPr algn="ctr"/>
            <a:r>
              <a:rPr lang="en-US" altLang="en-US" sz="3600" dirty="0">
                <a:solidFill>
                  <a:srgbClr val="04617B"/>
                </a:solidFill>
                <a:latin typeface="+mn-lt"/>
                <a:sym typeface="Calibri" panose="020F0502020204030204" pitchFamily="34" charset="0"/>
              </a:rPr>
              <a:t>Small Molecules</a:t>
            </a:r>
            <a:br>
              <a:rPr lang="en-US" altLang="en-US" sz="3600" dirty="0">
                <a:solidFill>
                  <a:srgbClr val="04617B"/>
                </a:solidFill>
                <a:latin typeface="+mn-lt"/>
                <a:sym typeface="Calibri" panose="020F0502020204030204" pitchFamily="34" charset="0"/>
              </a:rPr>
            </a:br>
            <a:r>
              <a:rPr lang="en-US" altLang="en-US" sz="3600" dirty="0">
                <a:solidFill>
                  <a:srgbClr val="04617B"/>
                </a:solidFill>
                <a:latin typeface="+mn-lt"/>
                <a:sym typeface="Calibri" panose="020F0502020204030204" pitchFamily="34" charset="0"/>
              </a:rPr>
              <a:t>Naming Conventions</a:t>
            </a:r>
            <a:endParaRPr lang="en-US" sz="3600" dirty="0">
              <a:latin typeface="+mn-lt"/>
            </a:endParaRPr>
          </a:p>
        </p:txBody>
      </p:sp>
      <p:sp>
        <p:nvSpPr>
          <p:cNvPr id="3" name="Content Placeholder 2"/>
          <p:cNvSpPr>
            <a:spLocks noGrp="1"/>
          </p:cNvSpPr>
          <p:nvPr>
            <p:ph idx="1"/>
          </p:nvPr>
        </p:nvSpPr>
        <p:spPr>
          <a:xfrm>
            <a:off x="943897" y="1570019"/>
            <a:ext cx="10618590" cy="3684847"/>
          </a:xfrm>
        </p:spPr>
        <p:txBody>
          <a:bodyPr>
            <a:noAutofit/>
          </a:bodyPr>
          <a:lstStyle/>
          <a:p>
            <a:pPr lvl="2">
              <a:spcBef>
                <a:spcPts val="667"/>
              </a:spcBef>
              <a:buClr>
                <a:srgbClr val="0BD0D9"/>
              </a:buClr>
              <a:buSzPct val="95000"/>
              <a:buFontTx/>
              <a:buChar char="•"/>
            </a:pPr>
            <a:endParaRPr lang="en-US" sz="1400"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r>
              <a:rPr lang="en-US" altLang="en-US" sz="2000" b="1" dirty="0">
                <a:latin typeface="+mn-lt"/>
                <a:sym typeface="Constantia" panose="02030602050306030303" pitchFamily="18" charset="0"/>
              </a:rPr>
              <a:t>Nexor (new classification)</a:t>
            </a:r>
          </a:p>
          <a:p>
            <a:pPr lvl="1">
              <a:spcBef>
                <a:spcPts val="667"/>
              </a:spcBef>
              <a:buClr>
                <a:srgbClr val="0BD0D9"/>
              </a:buClr>
              <a:buSzPct val="95000"/>
              <a:buFontTx/>
              <a:buChar char="•"/>
            </a:pPr>
            <a:r>
              <a:rPr lang="en-US" altLang="en-US" sz="2000" b="1" dirty="0">
                <a:latin typeface="+mn-lt"/>
                <a:sym typeface="Constantia" panose="02030602050306030303" pitchFamily="18" charset="0"/>
              </a:rPr>
              <a:t>small molecule inhibitor of CRM1 (chromosome region maintenance 1 protein, exportin 1 or XPO1), with potential antineoplastic activity. Via the approach of selective inhibition of nuclear export (SINE), restores endogenous tumor suppressing processes to selectively eliminate tumor cells while sparing normal cells. </a:t>
            </a:r>
          </a:p>
          <a:p>
            <a:pPr lvl="2">
              <a:spcBef>
                <a:spcPts val="667"/>
              </a:spcBef>
              <a:buClr>
                <a:srgbClr val="0BD0D9"/>
              </a:buClr>
              <a:buSzPct val="95000"/>
              <a:buFontTx/>
              <a:buChar char="•"/>
            </a:pPr>
            <a:r>
              <a:rPr lang="en-US" altLang="en-US" b="1" dirty="0">
                <a:latin typeface="+mn-lt"/>
                <a:sym typeface="Constantia" panose="02030602050306030303" pitchFamily="18" charset="0"/>
              </a:rPr>
              <a:t>selinexor (first in class)</a:t>
            </a: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dirty="0"/>
          </a:p>
          <a:p>
            <a:pPr lvl="2">
              <a:spcBef>
                <a:spcPts val="667"/>
              </a:spcBef>
              <a:buClr>
                <a:srgbClr val="0BD0D9"/>
              </a:buClr>
              <a:buSzPct val="95000"/>
              <a:buFontTx/>
              <a:buChar char="•"/>
            </a:pPr>
            <a:endParaRPr lang="en-US" altLang="en-US" sz="1400" b="1" dirty="0">
              <a:latin typeface="Constantia" panose="02030602050306030303" pitchFamily="18" charset="0"/>
              <a:cs typeface="Calibri" panose="020F0502020204030204" pitchFamily="34" charset="0"/>
              <a:sym typeface="Constantia" panose="02030602050306030303" pitchFamily="18" charset="0"/>
            </a:endParaRPr>
          </a:p>
          <a:p>
            <a:pPr lvl="3">
              <a:spcBef>
                <a:spcPts val="667"/>
              </a:spcBef>
              <a:buClr>
                <a:srgbClr val="0BD0D9"/>
              </a:buClr>
              <a:buSzPct val="95000"/>
              <a:buFontTx/>
              <a:buChar char="•"/>
            </a:pPr>
            <a:endParaRPr lang="en-US" altLang="en-US" sz="800"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400"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400"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marL="914400" lvl="2" indent="0">
              <a:spcBef>
                <a:spcPts val="667"/>
              </a:spcBef>
              <a:buClr>
                <a:srgbClr val="0BD0D9"/>
              </a:buClr>
              <a:buSzPct val="95000"/>
              <a:buNone/>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dirty="0"/>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EC6650F3-C1EA-4C7D-9928-9BC4F94A3385}"/>
              </a:ext>
            </a:extLst>
          </p:cNvPr>
          <p:cNvSpPr txBox="1"/>
          <p:nvPr/>
        </p:nvSpPr>
        <p:spPr>
          <a:xfrm>
            <a:off x="651029" y="5853292"/>
            <a:ext cx="11950263" cy="297454"/>
          </a:xfrm>
          <a:prstGeom prst="rect">
            <a:avLst/>
          </a:prstGeom>
          <a:noFill/>
        </p:spPr>
        <p:txBody>
          <a:bodyPr wrap="square" rtlCol="0">
            <a:spAutoFit/>
          </a:bodyPr>
          <a:lstStyle/>
          <a:p>
            <a:pPr lvl="0"/>
            <a:r>
              <a:rPr lang="en-US" sz="1333" dirty="0">
                <a:solidFill>
                  <a:prstClr val="black"/>
                </a:solidFill>
              </a:rPr>
              <a:t>https://www.ama-assn.org/about/united-states-adopted-names/united-states-adopted-names-naming-guidelines</a:t>
            </a:r>
          </a:p>
        </p:txBody>
      </p:sp>
    </p:spTree>
    <p:extLst>
      <p:ext uri="{BB962C8B-B14F-4D97-AF65-F5344CB8AC3E}">
        <p14:creationId xmlns:p14="http://schemas.microsoft.com/office/powerpoint/2010/main" val="1251132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893A6E3-86FF-4760-886A-DC70484B708E}"/>
              </a:ext>
            </a:extLst>
          </p:cNvPr>
          <p:cNvPicPr>
            <a:picLocks noChangeAspect="1"/>
          </p:cNvPicPr>
          <p:nvPr/>
        </p:nvPicPr>
        <p:blipFill>
          <a:blip r:embed="rId2"/>
          <a:stretch>
            <a:fillRect/>
          </a:stretch>
        </p:blipFill>
        <p:spPr>
          <a:xfrm>
            <a:off x="1" y="1"/>
            <a:ext cx="9493655" cy="6079067"/>
          </a:xfrm>
          <a:prstGeom prst="rect">
            <a:avLst/>
          </a:prstGeom>
        </p:spPr>
      </p:pic>
    </p:spTree>
    <p:extLst>
      <p:ext uri="{BB962C8B-B14F-4D97-AF65-F5344CB8AC3E}">
        <p14:creationId xmlns:p14="http://schemas.microsoft.com/office/powerpoint/2010/main" val="1999963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5361BA-2A9E-4357-8C87-C313DC7D8472}"/>
              </a:ext>
            </a:extLst>
          </p:cNvPr>
          <p:cNvSpPr txBox="1"/>
          <p:nvPr/>
        </p:nvSpPr>
        <p:spPr>
          <a:xfrm>
            <a:off x="495269" y="6355427"/>
            <a:ext cx="9448800" cy="297454"/>
          </a:xfrm>
          <a:prstGeom prst="rect">
            <a:avLst/>
          </a:prstGeom>
          <a:noFill/>
        </p:spPr>
        <p:txBody>
          <a:bodyPr wrap="square" rtlCol="0">
            <a:spAutoFit/>
          </a:bodyPr>
          <a:lstStyle/>
          <a:p>
            <a:pPr defTabSz="609585">
              <a:defRPr/>
            </a:pPr>
            <a:r>
              <a:rPr lang="en-US" sz="1333" dirty="0">
                <a:solidFill>
                  <a:prstClr val="black"/>
                </a:solidFill>
                <a:latin typeface="Calibri"/>
              </a:rPr>
              <a:t>https://www.ama-assn.org/about/united-states-adopted-names/united-states-adopted-names-naming-guidelines</a:t>
            </a:r>
          </a:p>
        </p:txBody>
      </p:sp>
      <p:sp>
        <p:nvSpPr>
          <p:cNvPr id="10" name="Rectangle 9">
            <a:extLst>
              <a:ext uri="{FF2B5EF4-FFF2-40B4-BE49-F238E27FC236}">
                <a16:creationId xmlns:a16="http://schemas.microsoft.com/office/drawing/2014/main" id="{D3C466EB-0F51-4F30-8739-F6894A5F4DBA}"/>
              </a:ext>
            </a:extLst>
          </p:cNvPr>
          <p:cNvSpPr/>
          <p:nvPr/>
        </p:nvSpPr>
        <p:spPr>
          <a:xfrm>
            <a:off x="365759" y="402585"/>
            <a:ext cx="10589528" cy="5760616"/>
          </a:xfrm>
          <a:prstGeom prst="rect">
            <a:avLst/>
          </a:prstGeom>
        </p:spPr>
        <p:txBody>
          <a:bodyPr wrap="square">
            <a:spAutoFit/>
          </a:bodyPr>
          <a:lstStyle/>
          <a:p>
            <a:pPr algn="ctr"/>
            <a:r>
              <a:rPr lang="en-US" altLang="en-US" sz="2667" b="1" dirty="0">
                <a:solidFill>
                  <a:srgbClr val="04617B"/>
                </a:solidFill>
                <a:sym typeface="Calibri" panose="020F0502020204030204" pitchFamily="34" charset="0"/>
              </a:rPr>
              <a:t>Monoclonal Antibody Naming Conventions</a:t>
            </a:r>
          </a:p>
          <a:p>
            <a:pPr algn="ctr"/>
            <a:r>
              <a:rPr lang="en-US" altLang="en-US" sz="2000" b="1" dirty="0">
                <a:solidFill>
                  <a:srgbClr val="FF0000"/>
                </a:solidFill>
                <a:sym typeface="Calibri" panose="020F0502020204030204" pitchFamily="34" charset="0"/>
              </a:rPr>
              <a:t>Monoclonal antibody = mab</a:t>
            </a:r>
          </a:p>
          <a:p>
            <a:pPr marL="609585" indent="-609585" fontAlgn="base" hangingPunct="0">
              <a:spcBef>
                <a:spcPts val="800"/>
              </a:spcBef>
              <a:spcAft>
                <a:spcPct val="0"/>
              </a:spcAft>
              <a:buClr>
                <a:srgbClr val="0BD0D9"/>
              </a:buClr>
              <a:buSzPct val="95000"/>
              <a:buFont typeface="Arial" panose="020B0604020202020204" pitchFamily="34" charset="0"/>
              <a:buChar char="•"/>
              <a:defRPr/>
            </a:pPr>
            <a:r>
              <a:rPr lang="en-US" altLang="en-US" sz="2000" b="1" kern="0" dirty="0">
                <a:solidFill>
                  <a:srgbClr val="000000"/>
                </a:solidFill>
                <a:ea typeface="Constantia" pitchFamily="18" charset="0"/>
                <a:cs typeface="Constantia" pitchFamily="18" charset="0"/>
                <a:sym typeface="Constantia" pitchFamily="18" charset="0"/>
              </a:rPr>
              <a:t>tositu</a:t>
            </a:r>
            <a:r>
              <a:rPr lang="en-US" altLang="en-US" sz="2000" b="1" kern="0" dirty="0">
                <a:solidFill>
                  <a:srgbClr val="FF0000"/>
                </a:solidFill>
                <a:ea typeface="Constantia" pitchFamily="18" charset="0"/>
                <a:cs typeface="Constantia" pitchFamily="18" charset="0"/>
                <a:sym typeface="Constantia" pitchFamily="18" charset="0"/>
              </a:rPr>
              <a:t>mo</a:t>
            </a:r>
            <a:r>
              <a:rPr lang="en-US" altLang="en-US" sz="2000" b="1" kern="0" dirty="0">
                <a:solidFill>
                  <a:srgbClr val="000000"/>
                </a:solidFill>
                <a:ea typeface="Constantia" pitchFamily="18" charset="0"/>
                <a:cs typeface="Constantia" pitchFamily="18" charset="0"/>
                <a:sym typeface="Constantia" pitchFamily="18" charset="0"/>
              </a:rPr>
              <a:t>mab and iodine 131</a:t>
            </a:r>
          </a:p>
          <a:p>
            <a:pPr marL="979993" lvl="1" indent="-457189" fontAlgn="base" hangingPunct="0">
              <a:spcBef>
                <a:spcPts val="533"/>
              </a:spcBef>
              <a:spcAft>
                <a:spcPct val="0"/>
              </a:spcAft>
              <a:buClr>
                <a:srgbClr val="0BD0D9"/>
              </a:buClr>
              <a:buFont typeface="Arial" panose="020B0604020202020204" pitchFamily="34" charset="0"/>
              <a:buChar char="•"/>
              <a:defRPr/>
            </a:pPr>
            <a:r>
              <a:rPr lang="en-US" altLang="en-US" sz="2000" b="1" kern="0" dirty="0">
                <a:solidFill>
                  <a:srgbClr val="FF0000"/>
                </a:solidFill>
                <a:ea typeface="Constantia" pitchFamily="18" charset="0"/>
                <a:cs typeface="Constantia" pitchFamily="18" charset="0"/>
                <a:sym typeface="Constantia" pitchFamily="18" charset="0"/>
              </a:rPr>
              <a:t>mo = mouse</a:t>
            </a:r>
            <a:endParaRPr lang="en-US" altLang="en-US" sz="2000" kern="0" dirty="0">
              <a:solidFill>
                <a:srgbClr val="000000"/>
              </a:solidFill>
              <a:ea typeface="Constantia" pitchFamily="18" charset="0"/>
              <a:cs typeface="Constantia" pitchFamily="18" charset="0"/>
              <a:sym typeface="Constantia" pitchFamily="18" charset="0"/>
            </a:endParaRPr>
          </a:p>
          <a:p>
            <a:pPr marL="979993" lvl="1" indent="-457189" fontAlgn="base" hangingPunct="0">
              <a:spcBef>
                <a:spcPts val="667"/>
              </a:spcBef>
              <a:spcAft>
                <a:spcPct val="0"/>
              </a:spcAft>
              <a:buClr>
                <a:srgbClr val="0BD0D9"/>
              </a:buClr>
              <a:buFont typeface="Arial" panose="020B0604020202020204" pitchFamily="34" charset="0"/>
              <a:buChar char="•"/>
              <a:defRPr/>
            </a:pPr>
            <a:endParaRPr lang="en-US" altLang="en-US" sz="2000" b="1" kern="0" dirty="0">
              <a:solidFill>
                <a:srgbClr val="FFFF00"/>
              </a:solidFill>
              <a:ea typeface="Constantia" pitchFamily="18" charset="0"/>
              <a:cs typeface="Constantia" pitchFamily="18" charset="0"/>
              <a:sym typeface="Constantia" pitchFamily="18" charset="0"/>
            </a:endParaRPr>
          </a:p>
          <a:p>
            <a:pPr marL="457189" indent="-457189" fontAlgn="base" hangingPunct="0">
              <a:spcBef>
                <a:spcPts val="533"/>
              </a:spcBef>
              <a:spcAft>
                <a:spcPct val="0"/>
              </a:spcAft>
              <a:buClr>
                <a:srgbClr val="0BD0D9"/>
              </a:buClr>
              <a:buSzPct val="95000"/>
              <a:buFont typeface="Arial" panose="020B0604020202020204" pitchFamily="34" charset="0"/>
              <a:buChar char="•"/>
              <a:defRPr/>
            </a:pPr>
            <a:r>
              <a:rPr lang="en-US" altLang="en-US" sz="2000" b="1" kern="0" dirty="0">
                <a:solidFill>
                  <a:srgbClr val="000000"/>
                </a:solidFill>
                <a:ea typeface="Constantia" pitchFamily="18" charset="0"/>
                <a:cs typeface="Constantia" pitchFamily="18" charset="0"/>
                <a:sym typeface="Constantia" pitchFamily="18" charset="0"/>
              </a:rPr>
              <a:t> ritu</a:t>
            </a:r>
            <a:r>
              <a:rPr lang="en-US" altLang="en-US" sz="2000" b="1" kern="0" dirty="0">
                <a:solidFill>
                  <a:srgbClr val="FF0000"/>
                </a:solidFill>
                <a:ea typeface="Constantia" pitchFamily="18" charset="0"/>
                <a:cs typeface="Constantia" pitchFamily="18" charset="0"/>
                <a:sym typeface="Constantia" pitchFamily="18" charset="0"/>
              </a:rPr>
              <a:t>xi</a:t>
            </a:r>
            <a:r>
              <a:rPr lang="en-US" altLang="en-US" sz="2000" b="1" kern="0" dirty="0">
                <a:solidFill>
                  <a:srgbClr val="000000"/>
                </a:solidFill>
                <a:ea typeface="Constantia" pitchFamily="18" charset="0"/>
                <a:cs typeface="Constantia" pitchFamily="18" charset="0"/>
                <a:sym typeface="Constantia" pitchFamily="18" charset="0"/>
              </a:rPr>
              <a:t>mab</a:t>
            </a:r>
          </a:p>
          <a:p>
            <a:pPr marL="979993" lvl="1" indent="-457189" fontAlgn="base" hangingPunct="0">
              <a:spcBef>
                <a:spcPts val="533"/>
              </a:spcBef>
              <a:spcAft>
                <a:spcPct val="0"/>
              </a:spcAft>
              <a:buClr>
                <a:srgbClr val="0BD0D9"/>
              </a:buClr>
              <a:buFont typeface="Arial" panose="020B0604020202020204" pitchFamily="34" charset="0"/>
              <a:buChar char="•"/>
              <a:defRPr/>
            </a:pPr>
            <a:r>
              <a:rPr lang="en-US" altLang="en-US" sz="2000" b="1" kern="0" dirty="0">
                <a:solidFill>
                  <a:srgbClr val="FF0000"/>
                </a:solidFill>
                <a:ea typeface="Constantia" pitchFamily="18" charset="0"/>
                <a:cs typeface="Constantia" pitchFamily="18" charset="0"/>
                <a:sym typeface="Constantia" pitchFamily="18" charset="0"/>
              </a:rPr>
              <a:t>xi = chimeric or cross between mouse and human</a:t>
            </a:r>
            <a:endParaRPr lang="en-US" altLang="en-US" sz="2000" kern="0" dirty="0">
              <a:solidFill>
                <a:srgbClr val="000000"/>
              </a:solidFill>
              <a:ea typeface="Constantia" pitchFamily="18" charset="0"/>
              <a:cs typeface="Constantia" pitchFamily="18" charset="0"/>
              <a:sym typeface="Constantia" pitchFamily="18" charset="0"/>
            </a:endParaRPr>
          </a:p>
          <a:p>
            <a:pPr marL="979993" lvl="1" indent="-457189" fontAlgn="base" hangingPunct="0">
              <a:spcBef>
                <a:spcPts val="667"/>
              </a:spcBef>
              <a:spcAft>
                <a:spcPct val="0"/>
              </a:spcAft>
              <a:buClr>
                <a:srgbClr val="0BD0D9"/>
              </a:buClr>
              <a:buFont typeface="Arial" panose="020B0604020202020204" pitchFamily="34" charset="0"/>
              <a:buChar char="•"/>
              <a:defRPr/>
            </a:pPr>
            <a:endParaRPr lang="en-US" altLang="en-US" sz="2000" b="1" kern="0" dirty="0">
              <a:solidFill>
                <a:srgbClr val="FFFF00"/>
              </a:solidFill>
              <a:ea typeface="Constantia" pitchFamily="18" charset="0"/>
              <a:cs typeface="Constantia" pitchFamily="18" charset="0"/>
              <a:sym typeface="Constantia" pitchFamily="18" charset="0"/>
            </a:endParaRPr>
          </a:p>
          <a:p>
            <a:pPr marL="457189" indent="-457189" fontAlgn="base" hangingPunct="0">
              <a:spcBef>
                <a:spcPts val="533"/>
              </a:spcBef>
              <a:spcAft>
                <a:spcPct val="0"/>
              </a:spcAft>
              <a:buClr>
                <a:srgbClr val="0BD0D9"/>
              </a:buClr>
              <a:buSzPct val="95000"/>
              <a:buFont typeface="Arial" panose="020B0604020202020204" pitchFamily="34" charset="0"/>
              <a:buChar char="•"/>
              <a:defRPr/>
            </a:pPr>
            <a:r>
              <a:rPr lang="en-US" altLang="en-US" sz="2000" b="1" kern="0" dirty="0">
                <a:solidFill>
                  <a:srgbClr val="000000"/>
                </a:solidFill>
                <a:ea typeface="Constantia" pitchFamily="18" charset="0"/>
                <a:cs typeface="Constantia" pitchFamily="18" charset="0"/>
                <a:sym typeface="Constantia" pitchFamily="18" charset="0"/>
              </a:rPr>
              <a:t> trastu</a:t>
            </a:r>
            <a:r>
              <a:rPr lang="en-US" altLang="en-US" sz="2000" b="1" kern="0" dirty="0">
                <a:solidFill>
                  <a:srgbClr val="FF0000"/>
                </a:solidFill>
                <a:ea typeface="Constantia" pitchFamily="18" charset="0"/>
                <a:cs typeface="Constantia" pitchFamily="18" charset="0"/>
                <a:sym typeface="Constantia" pitchFamily="18" charset="0"/>
              </a:rPr>
              <a:t>zu</a:t>
            </a:r>
            <a:r>
              <a:rPr lang="en-US" altLang="en-US" sz="2000" b="1" kern="0" dirty="0">
                <a:solidFill>
                  <a:srgbClr val="000000"/>
                </a:solidFill>
                <a:ea typeface="Constantia" pitchFamily="18" charset="0"/>
                <a:cs typeface="Constantia" pitchFamily="18" charset="0"/>
                <a:sym typeface="Constantia" pitchFamily="18" charset="0"/>
              </a:rPr>
              <a:t>mab,  bevaci</a:t>
            </a:r>
            <a:r>
              <a:rPr lang="en-US" altLang="en-US" sz="2000" b="1" kern="0" dirty="0">
                <a:solidFill>
                  <a:srgbClr val="FF0000"/>
                </a:solidFill>
                <a:ea typeface="Constantia" pitchFamily="18" charset="0"/>
                <a:cs typeface="Constantia" pitchFamily="18" charset="0"/>
                <a:sym typeface="Constantia" pitchFamily="18" charset="0"/>
              </a:rPr>
              <a:t>zu</a:t>
            </a:r>
            <a:r>
              <a:rPr lang="en-US" altLang="en-US" sz="2000" b="1" kern="0" dirty="0">
                <a:solidFill>
                  <a:srgbClr val="000000"/>
                </a:solidFill>
                <a:ea typeface="Constantia" pitchFamily="18" charset="0"/>
                <a:cs typeface="Constantia" pitchFamily="18" charset="0"/>
                <a:sym typeface="Constantia" pitchFamily="18" charset="0"/>
              </a:rPr>
              <a:t>mab</a:t>
            </a:r>
          </a:p>
          <a:p>
            <a:pPr marL="979993" lvl="1" indent="-457189" fontAlgn="base" hangingPunct="0">
              <a:spcBef>
                <a:spcPts val="533"/>
              </a:spcBef>
              <a:spcAft>
                <a:spcPct val="0"/>
              </a:spcAft>
              <a:buClr>
                <a:srgbClr val="0BD0D9"/>
              </a:buClr>
              <a:buFont typeface="Arial" panose="020B0604020202020204" pitchFamily="34" charset="0"/>
              <a:buChar char="•"/>
              <a:defRPr/>
            </a:pPr>
            <a:r>
              <a:rPr lang="en-US" altLang="en-US" sz="2000" b="1" kern="0" dirty="0">
                <a:solidFill>
                  <a:srgbClr val="FF0000"/>
                </a:solidFill>
                <a:ea typeface="Constantia" pitchFamily="18" charset="0"/>
                <a:cs typeface="Constantia" pitchFamily="18" charset="0"/>
                <a:sym typeface="Constantia" pitchFamily="18" charset="0"/>
              </a:rPr>
              <a:t>zu = humanized</a:t>
            </a:r>
            <a:endParaRPr lang="en-US" altLang="en-US" sz="2000" kern="0" dirty="0">
              <a:solidFill>
                <a:srgbClr val="000000"/>
              </a:solidFill>
              <a:ea typeface="Constantia" pitchFamily="18" charset="0"/>
              <a:cs typeface="Constantia" pitchFamily="18" charset="0"/>
              <a:sym typeface="Constantia" pitchFamily="18" charset="0"/>
            </a:endParaRPr>
          </a:p>
          <a:p>
            <a:pPr marL="979993" lvl="1" indent="-457189" fontAlgn="base" hangingPunct="0">
              <a:spcBef>
                <a:spcPts val="667"/>
              </a:spcBef>
              <a:spcAft>
                <a:spcPct val="0"/>
              </a:spcAft>
              <a:buClr>
                <a:srgbClr val="0BD0D9"/>
              </a:buClr>
              <a:buFont typeface="Arial" panose="020B0604020202020204" pitchFamily="34" charset="0"/>
              <a:buChar char="•"/>
              <a:defRPr/>
            </a:pPr>
            <a:endParaRPr lang="en-US" altLang="en-US" sz="2000" b="1" kern="0" dirty="0">
              <a:solidFill>
                <a:srgbClr val="FFFF00"/>
              </a:solidFill>
              <a:ea typeface="Constantia" pitchFamily="18" charset="0"/>
              <a:cs typeface="Constantia" pitchFamily="18" charset="0"/>
              <a:sym typeface="Constantia" pitchFamily="18" charset="0"/>
            </a:endParaRPr>
          </a:p>
          <a:p>
            <a:pPr marL="457189" indent="-457189" fontAlgn="base" hangingPunct="0">
              <a:spcBef>
                <a:spcPts val="533"/>
              </a:spcBef>
              <a:spcAft>
                <a:spcPct val="0"/>
              </a:spcAft>
              <a:buClr>
                <a:srgbClr val="0BD0D9"/>
              </a:buClr>
              <a:buSzPct val="95000"/>
              <a:buFont typeface="Arial" panose="020B0604020202020204" pitchFamily="34" charset="0"/>
              <a:buChar char="•"/>
              <a:defRPr/>
            </a:pPr>
            <a:r>
              <a:rPr lang="en-US" altLang="en-US" sz="2000" b="1" kern="0" dirty="0">
                <a:solidFill>
                  <a:srgbClr val="000000"/>
                </a:solidFill>
                <a:ea typeface="Constantia" pitchFamily="18" charset="0"/>
                <a:cs typeface="Constantia" pitchFamily="18" charset="0"/>
                <a:sym typeface="Constantia" pitchFamily="18" charset="0"/>
              </a:rPr>
              <a:t>panitum</a:t>
            </a:r>
            <a:r>
              <a:rPr lang="en-US" altLang="en-US" sz="2000" b="1" kern="0" dirty="0">
                <a:solidFill>
                  <a:srgbClr val="FF0000"/>
                </a:solidFill>
                <a:ea typeface="Constantia" pitchFamily="18" charset="0"/>
                <a:cs typeface="Constantia" pitchFamily="18" charset="0"/>
                <a:sym typeface="Constantia" pitchFamily="18" charset="0"/>
              </a:rPr>
              <a:t>u</a:t>
            </a:r>
            <a:r>
              <a:rPr lang="en-US" altLang="en-US" sz="2000" b="1" kern="0" dirty="0">
                <a:solidFill>
                  <a:srgbClr val="000000"/>
                </a:solidFill>
                <a:ea typeface="Constantia" pitchFamily="18" charset="0"/>
                <a:cs typeface="Constantia" pitchFamily="18" charset="0"/>
                <a:sym typeface="Constantia" pitchFamily="18" charset="0"/>
              </a:rPr>
              <a:t>mab</a:t>
            </a:r>
          </a:p>
          <a:p>
            <a:pPr marL="979993" lvl="1" indent="-457189" fontAlgn="base" hangingPunct="0">
              <a:spcBef>
                <a:spcPts val="533"/>
              </a:spcBef>
              <a:spcAft>
                <a:spcPct val="0"/>
              </a:spcAft>
              <a:buClr>
                <a:srgbClr val="0BD0D9"/>
              </a:buClr>
              <a:buFont typeface="Arial" panose="020B0604020202020204" pitchFamily="34" charset="0"/>
              <a:buChar char="•"/>
              <a:defRPr/>
            </a:pPr>
            <a:r>
              <a:rPr lang="en-US" altLang="en-US" sz="2000" b="1" kern="0" dirty="0">
                <a:solidFill>
                  <a:srgbClr val="FF0000"/>
                </a:solidFill>
                <a:ea typeface="Constantia" pitchFamily="18" charset="0"/>
                <a:cs typeface="Constantia" pitchFamily="18" charset="0"/>
                <a:sym typeface="Constantia" pitchFamily="18" charset="0"/>
              </a:rPr>
              <a:t>u = fully human (may also leave out the u)</a:t>
            </a:r>
          </a:p>
          <a:p>
            <a:pPr marL="979993" lvl="1" indent="-457189" fontAlgn="base" hangingPunct="0">
              <a:spcBef>
                <a:spcPts val="533"/>
              </a:spcBef>
              <a:spcAft>
                <a:spcPct val="0"/>
              </a:spcAft>
              <a:buClr>
                <a:srgbClr val="0BD0D9"/>
              </a:buClr>
              <a:buFont typeface="Arial" panose="020B0604020202020204" pitchFamily="34" charset="0"/>
              <a:buChar char="•"/>
              <a:defRPr/>
            </a:pPr>
            <a:endParaRPr lang="en-US" altLang="en-US" sz="2000" b="1" kern="0" dirty="0">
              <a:solidFill>
                <a:srgbClr val="FF0000"/>
              </a:solidFill>
              <a:ea typeface="Constantia" pitchFamily="18" charset="0"/>
              <a:cs typeface="Constantia" pitchFamily="18" charset="0"/>
              <a:sym typeface="Constantia" pitchFamily="18" charset="0"/>
            </a:endParaRPr>
          </a:p>
          <a:p>
            <a:pPr marL="457189" indent="-457189" fontAlgn="base" hangingPunct="0">
              <a:spcBef>
                <a:spcPts val="533"/>
              </a:spcBef>
              <a:spcAft>
                <a:spcPct val="0"/>
              </a:spcAft>
              <a:buClr>
                <a:srgbClr val="0BD0D9"/>
              </a:buClr>
              <a:buSzPct val="95000"/>
              <a:buFont typeface="Arial" panose="020B0604020202020204" pitchFamily="34" charset="0"/>
              <a:buChar char="•"/>
              <a:defRPr/>
            </a:pPr>
            <a:r>
              <a:rPr lang="en-US" sz="2000" dirty="0">
                <a:solidFill>
                  <a:srgbClr val="FF0000"/>
                </a:solidFill>
                <a:highlight>
                  <a:srgbClr val="FFFF00"/>
                </a:highlight>
              </a:rPr>
              <a:t>Decision recently made to eliminate the source inflix </a:t>
            </a:r>
            <a:r>
              <a:rPr lang="en-US" altLang="en-US" sz="2000" b="1" kern="0" dirty="0">
                <a:solidFill>
                  <a:srgbClr val="FF0000"/>
                </a:solidFill>
                <a:highlight>
                  <a:srgbClr val="FFFF00"/>
                </a:highlight>
                <a:ea typeface="Constantia" pitchFamily="18" charset="0"/>
                <a:cs typeface="Constantia" pitchFamily="18" charset="0"/>
                <a:sym typeface="Constantia" pitchFamily="18" charset="0"/>
              </a:rPr>
              <a:t> </a:t>
            </a:r>
          </a:p>
        </p:txBody>
      </p:sp>
    </p:spTree>
    <p:extLst>
      <p:ext uri="{BB962C8B-B14F-4D97-AF65-F5344CB8AC3E}">
        <p14:creationId xmlns:p14="http://schemas.microsoft.com/office/powerpoint/2010/main" val="3730980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0310" y="681037"/>
            <a:ext cx="9471212" cy="1087157"/>
          </a:xfrm>
        </p:spPr>
        <p:txBody>
          <a:bodyPr>
            <a:noAutofit/>
          </a:bodyPr>
          <a:lstStyle/>
          <a:p>
            <a:pPr algn="ctr"/>
            <a:r>
              <a:rPr lang="en-US" sz="3600" dirty="0">
                <a:solidFill>
                  <a:schemeClr val="accent4">
                    <a:lumMod val="75000"/>
                  </a:schemeClr>
                </a:solidFill>
                <a:latin typeface="+mn-lt"/>
              </a:rPr>
              <a:t>What does the name mean?</a:t>
            </a:r>
          </a:p>
        </p:txBody>
      </p:sp>
      <p:sp>
        <p:nvSpPr>
          <p:cNvPr id="3" name="Content Placeholder 2"/>
          <p:cNvSpPr>
            <a:spLocks noGrp="1"/>
          </p:cNvSpPr>
          <p:nvPr>
            <p:ph idx="1"/>
          </p:nvPr>
        </p:nvSpPr>
        <p:spPr/>
        <p:txBody>
          <a:bodyPr>
            <a:normAutofit/>
          </a:bodyPr>
          <a:lstStyle/>
          <a:p>
            <a:pPr marL="0" indent="0" algn="ctr" defTabSz="914377">
              <a:buNone/>
            </a:pPr>
            <a:r>
              <a:rPr lang="en-US" sz="2000" b="1" dirty="0">
                <a:solidFill>
                  <a:srgbClr val="FF0000"/>
                </a:solidFill>
                <a:latin typeface="+mn-lt"/>
              </a:rPr>
              <a:t>t , ta, or tu = tumor</a:t>
            </a:r>
          </a:p>
          <a:p>
            <a:pPr marL="0" indent="0" algn="ctr" defTabSz="914377">
              <a:buNone/>
            </a:pPr>
            <a:r>
              <a:rPr lang="en-US" sz="2000" b="1" dirty="0">
                <a:solidFill>
                  <a:prstClr val="black"/>
                </a:solidFill>
                <a:latin typeface="+mn-lt"/>
              </a:rPr>
              <a:t>tras</a:t>
            </a:r>
            <a:r>
              <a:rPr lang="en-US" sz="2000" b="1" dirty="0">
                <a:solidFill>
                  <a:srgbClr val="FF0000"/>
                </a:solidFill>
                <a:latin typeface="+mn-lt"/>
              </a:rPr>
              <a:t>tu</a:t>
            </a:r>
            <a:r>
              <a:rPr lang="en-US" sz="2000" b="1" dirty="0">
                <a:solidFill>
                  <a:prstClr val="black"/>
                </a:solidFill>
                <a:latin typeface="+mn-lt"/>
              </a:rPr>
              <a:t>zumab</a:t>
            </a:r>
          </a:p>
          <a:p>
            <a:pPr marL="0" indent="0" algn="ctr" defTabSz="914377">
              <a:buNone/>
            </a:pPr>
            <a:endParaRPr lang="en-US" sz="2000" b="1" dirty="0">
              <a:solidFill>
                <a:prstClr val="black"/>
              </a:solidFill>
              <a:latin typeface="+mn-lt"/>
            </a:endParaRPr>
          </a:p>
          <a:p>
            <a:pPr marL="0" indent="0" algn="ctr" defTabSz="914377">
              <a:buNone/>
            </a:pPr>
            <a:r>
              <a:rPr lang="en-US" sz="2000" b="1" dirty="0">
                <a:solidFill>
                  <a:srgbClr val="FF0000"/>
                </a:solidFill>
                <a:latin typeface="+mn-lt"/>
              </a:rPr>
              <a:t>ci = circulatory</a:t>
            </a:r>
          </a:p>
          <a:p>
            <a:pPr marL="0" indent="0" algn="ctr" defTabSz="914377">
              <a:buNone/>
            </a:pPr>
            <a:r>
              <a:rPr lang="en-US" sz="2000" b="1" dirty="0">
                <a:solidFill>
                  <a:prstClr val="black"/>
                </a:solidFill>
                <a:latin typeface="+mn-lt"/>
              </a:rPr>
              <a:t>beva</a:t>
            </a:r>
            <a:r>
              <a:rPr lang="en-US" sz="2000" b="1" dirty="0">
                <a:solidFill>
                  <a:srgbClr val="FF0000"/>
                </a:solidFill>
                <a:latin typeface="+mn-lt"/>
              </a:rPr>
              <a:t>ci</a:t>
            </a:r>
            <a:r>
              <a:rPr lang="en-US" sz="2000" b="1" dirty="0">
                <a:solidFill>
                  <a:prstClr val="black"/>
                </a:solidFill>
                <a:latin typeface="+mn-lt"/>
              </a:rPr>
              <a:t>zumab</a:t>
            </a:r>
          </a:p>
          <a:p>
            <a:pPr marL="0" indent="0" algn="ctr" defTabSz="914377">
              <a:buNone/>
            </a:pPr>
            <a:endParaRPr lang="en-US" sz="2000" b="1" dirty="0">
              <a:solidFill>
                <a:prstClr val="black"/>
              </a:solidFill>
              <a:latin typeface="+mn-lt"/>
            </a:endParaRPr>
          </a:p>
          <a:p>
            <a:pPr marL="0" indent="0" algn="ctr" defTabSz="914377">
              <a:buNone/>
            </a:pPr>
            <a:r>
              <a:rPr lang="en-US" sz="2000" b="1" dirty="0">
                <a:solidFill>
                  <a:srgbClr val="FF0000"/>
                </a:solidFill>
                <a:latin typeface="+mn-lt"/>
              </a:rPr>
              <a:t>li or l = immunomodulator</a:t>
            </a:r>
          </a:p>
          <a:p>
            <a:pPr marL="0" indent="0" algn="ctr" defTabSz="914377">
              <a:buNone/>
            </a:pPr>
            <a:r>
              <a:rPr lang="en-US" sz="2000" b="1" dirty="0">
                <a:solidFill>
                  <a:prstClr val="black"/>
                </a:solidFill>
                <a:latin typeface="+mn-lt"/>
              </a:rPr>
              <a:t>ipi</a:t>
            </a:r>
            <a:r>
              <a:rPr lang="en-US" sz="2000" b="1" dirty="0">
                <a:solidFill>
                  <a:srgbClr val="FF0000"/>
                </a:solidFill>
                <a:latin typeface="+mn-lt"/>
              </a:rPr>
              <a:t>li</a:t>
            </a:r>
            <a:r>
              <a:rPr lang="en-US" sz="2000" b="1" dirty="0">
                <a:solidFill>
                  <a:prstClr val="black"/>
                </a:solidFill>
                <a:latin typeface="+mn-lt"/>
              </a:rPr>
              <a:t>mumab</a:t>
            </a:r>
          </a:p>
        </p:txBody>
      </p:sp>
      <p:sp>
        <p:nvSpPr>
          <p:cNvPr id="4" name="TextBox 3">
            <a:extLst>
              <a:ext uri="{FF2B5EF4-FFF2-40B4-BE49-F238E27FC236}">
                <a16:creationId xmlns:a16="http://schemas.microsoft.com/office/drawing/2014/main" id="{D115BA2D-4E28-41C2-8C3C-492768D0957E}"/>
              </a:ext>
            </a:extLst>
          </p:cNvPr>
          <p:cNvSpPr txBox="1"/>
          <p:nvPr/>
        </p:nvSpPr>
        <p:spPr>
          <a:xfrm>
            <a:off x="283782" y="5670542"/>
            <a:ext cx="9415501" cy="297454"/>
          </a:xfrm>
          <a:prstGeom prst="rect">
            <a:avLst/>
          </a:prstGeom>
          <a:noFill/>
        </p:spPr>
        <p:txBody>
          <a:bodyPr wrap="square" rtlCol="0">
            <a:spAutoFit/>
          </a:bodyPr>
          <a:lstStyle/>
          <a:p>
            <a:pPr lvl="0">
              <a:defRPr/>
            </a:pPr>
            <a:r>
              <a:rPr lang="en-US" sz="1333" dirty="0">
                <a:solidFill>
                  <a:prstClr val="black"/>
                </a:solidFill>
              </a:rPr>
              <a:t>https://www.ama-assn.org/about/united-states-adopted-names/united-states-adopted-names-naming-guidelines</a:t>
            </a:r>
          </a:p>
        </p:txBody>
      </p:sp>
    </p:spTree>
    <p:extLst>
      <p:ext uri="{BB962C8B-B14F-4D97-AF65-F5344CB8AC3E}">
        <p14:creationId xmlns:p14="http://schemas.microsoft.com/office/powerpoint/2010/main" val="1632285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67030" y="376237"/>
            <a:ext cx="8535296" cy="1325563"/>
          </a:xfrm>
        </p:spPr>
        <p:txBody>
          <a:bodyPr>
            <a:normAutofit/>
          </a:bodyPr>
          <a:lstStyle/>
          <a:p>
            <a:pPr algn="ctr"/>
            <a:r>
              <a:rPr lang="en-US" sz="3600" dirty="0">
                <a:solidFill>
                  <a:schemeClr val="accent4">
                    <a:lumMod val="75000"/>
                  </a:schemeClr>
                </a:solidFill>
                <a:latin typeface="+mn-lt"/>
              </a:rPr>
              <a:t>What does the name mean?</a:t>
            </a:r>
          </a:p>
        </p:txBody>
      </p:sp>
      <p:sp>
        <p:nvSpPr>
          <p:cNvPr id="3" name="Content Placeholder 2"/>
          <p:cNvSpPr>
            <a:spLocks noGrp="1"/>
          </p:cNvSpPr>
          <p:nvPr>
            <p:ph idx="1"/>
          </p:nvPr>
        </p:nvSpPr>
        <p:spPr>
          <a:xfrm>
            <a:off x="838200" y="1825625"/>
            <a:ext cx="10515600" cy="3842760"/>
          </a:xfrm>
        </p:spPr>
        <p:txBody>
          <a:bodyPr>
            <a:normAutofit/>
          </a:bodyPr>
          <a:lstStyle/>
          <a:p>
            <a:pPr marL="609585" indent="-609585">
              <a:buFont typeface="Arial" panose="020B0604020202020204" pitchFamily="34" charset="0"/>
              <a:buChar char="•"/>
            </a:pPr>
            <a:r>
              <a:rPr lang="en-US" sz="2000" b="1" dirty="0">
                <a:latin typeface="Calibri" panose="020F0502020204030204" pitchFamily="34" charset="0"/>
              </a:rPr>
              <a:t>One or two words added to name indicates it is a conjugated monoclonal antibody. May be combined with:</a:t>
            </a:r>
          </a:p>
          <a:p>
            <a:pPr marL="609585" indent="-609585">
              <a:buFont typeface="Arial" panose="020B0604020202020204" pitchFamily="34" charset="0"/>
              <a:buChar char="•"/>
            </a:pPr>
            <a:endParaRPr lang="en-US" sz="2000" b="1" dirty="0">
              <a:latin typeface="Calibri" panose="020F0502020204030204" pitchFamily="34" charset="0"/>
            </a:endParaRPr>
          </a:p>
          <a:p>
            <a:pPr marL="1219170" lvl="1" indent="-609585">
              <a:buFont typeface="Arial" panose="020B0604020202020204" pitchFamily="34" charset="0"/>
              <a:buChar char="•"/>
            </a:pPr>
            <a:r>
              <a:rPr lang="en-US" sz="2000" b="1" dirty="0">
                <a:solidFill>
                  <a:srgbClr val="FF0000"/>
                </a:solidFill>
                <a:latin typeface="Calibri" panose="020F0502020204030204" pitchFamily="34" charset="0"/>
              </a:rPr>
              <a:t>Radioactive particle</a:t>
            </a:r>
            <a:r>
              <a:rPr lang="en-US" sz="2000" b="1" dirty="0">
                <a:latin typeface="Calibri" panose="020F0502020204030204" pitchFamily="34" charset="0"/>
              </a:rPr>
              <a:t>: ibritumomab </a:t>
            </a:r>
            <a:r>
              <a:rPr lang="en-US" sz="2000" b="1" dirty="0">
                <a:solidFill>
                  <a:srgbClr val="FF0000"/>
                </a:solidFill>
                <a:latin typeface="Calibri" panose="020F0502020204030204" pitchFamily="34" charset="0"/>
              </a:rPr>
              <a:t>tiuxetan </a:t>
            </a:r>
          </a:p>
          <a:p>
            <a:pPr marL="1219170" lvl="1" indent="-609585">
              <a:buFont typeface="Arial" panose="020B0604020202020204" pitchFamily="34" charset="0"/>
              <a:buChar char="•"/>
            </a:pPr>
            <a:endParaRPr lang="en-US" sz="2000" b="1" dirty="0">
              <a:latin typeface="Calibri" panose="020F0502020204030204" pitchFamily="34" charset="0"/>
            </a:endParaRPr>
          </a:p>
          <a:p>
            <a:pPr marL="1219170" lvl="1" indent="-609585">
              <a:buFont typeface="Arial" panose="020B0604020202020204" pitchFamily="34" charset="0"/>
              <a:buChar char="•"/>
            </a:pPr>
            <a:r>
              <a:rPr lang="en-US" sz="2000" b="1" dirty="0">
                <a:solidFill>
                  <a:srgbClr val="FF0000"/>
                </a:solidFill>
                <a:latin typeface="Calibri" panose="020F0502020204030204" pitchFamily="34" charset="0"/>
              </a:rPr>
              <a:t>Drug</a:t>
            </a:r>
            <a:r>
              <a:rPr lang="en-US" sz="2000" b="1" dirty="0">
                <a:latin typeface="Calibri" panose="020F0502020204030204" pitchFamily="34" charset="0"/>
              </a:rPr>
              <a:t> (antibody-drug conjugate): ado-trastuzumab </a:t>
            </a:r>
            <a:r>
              <a:rPr lang="en-US" sz="2000" b="1" dirty="0">
                <a:solidFill>
                  <a:srgbClr val="FF0000"/>
                </a:solidFill>
                <a:latin typeface="Calibri" panose="020F0502020204030204" pitchFamily="34" charset="0"/>
              </a:rPr>
              <a:t>emtansine</a:t>
            </a:r>
          </a:p>
          <a:p>
            <a:pPr marL="1219170" lvl="1" indent="-609585">
              <a:buFont typeface="Arial" panose="020B0604020202020204" pitchFamily="34" charset="0"/>
              <a:buChar char="•"/>
            </a:pPr>
            <a:endParaRPr lang="en-US" sz="2000" b="1" dirty="0">
              <a:solidFill>
                <a:srgbClr val="FF0000"/>
              </a:solidFill>
              <a:latin typeface="Calibri" panose="020F0502020204030204" pitchFamily="34" charset="0"/>
            </a:endParaRPr>
          </a:p>
          <a:p>
            <a:pPr marL="609585" indent="-609585">
              <a:buFont typeface="Arial" panose="020B0604020202020204" pitchFamily="34" charset="0"/>
              <a:buChar char="•"/>
            </a:pPr>
            <a:r>
              <a:rPr lang="en-US" sz="2000" b="1" dirty="0">
                <a:latin typeface="Calibri" panose="020F0502020204030204" pitchFamily="34" charset="0"/>
              </a:rPr>
              <a:t>Two words joined by “plus” or “and” indicates the combination of monoclonal antibody and a second agents</a:t>
            </a:r>
          </a:p>
          <a:p>
            <a:pPr marL="609585" indent="-609585">
              <a:buFont typeface="Arial" panose="020B0604020202020204" pitchFamily="34" charset="0"/>
              <a:buChar char="•"/>
            </a:pPr>
            <a:endParaRPr lang="en-US" sz="2000" b="1" dirty="0">
              <a:latin typeface="Calibri" panose="020F0502020204030204" pitchFamily="34" charset="0"/>
            </a:endParaRPr>
          </a:p>
          <a:p>
            <a:pPr marL="1219170" marR="0" lvl="1" indent="-60958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cs typeface="Helvetica" charset="0"/>
              </a:rPr>
              <a:t>daratumumab plus hyaluronidase</a:t>
            </a:r>
          </a:p>
          <a:p>
            <a:pPr marL="1066785" lvl="1" indent="-609585">
              <a:buFont typeface="Arial" panose="020B0604020202020204" pitchFamily="34" charset="0"/>
              <a:buChar char="•"/>
            </a:pPr>
            <a:endParaRPr lang="en-US" sz="1600" b="1" dirty="0">
              <a:latin typeface="Calibri" panose="020F0502020204030204" pitchFamily="34" charset="0"/>
            </a:endParaRPr>
          </a:p>
          <a:p>
            <a:pPr marL="1066785" lvl="1" indent="-609585">
              <a:buFont typeface="Arial" panose="020B0604020202020204" pitchFamily="34" charset="0"/>
              <a:buChar char="•"/>
            </a:pPr>
            <a:endParaRPr lang="en-US" sz="1600" b="1" dirty="0">
              <a:latin typeface="Calibri" panose="020F0502020204030204" pitchFamily="34" charset="0"/>
            </a:endParaRPr>
          </a:p>
          <a:p>
            <a:pPr marL="0" indent="0">
              <a:buNone/>
            </a:pPr>
            <a:endParaRPr lang="en-US" sz="2400" dirty="0"/>
          </a:p>
        </p:txBody>
      </p:sp>
      <p:sp>
        <p:nvSpPr>
          <p:cNvPr id="4" name="TextBox 3">
            <a:extLst>
              <a:ext uri="{FF2B5EF4-FFF2-40B4-BE49-F238E27FC236}">
                <a16:creationId xmlns:a16="http://schemas.microsoft.com/office/drawing/2014/main" id="{D115BA2D-4E28-41C2-8C3C-492768D0957E}"/>
              </a:ext>
            </a:extLst>
          </p:cNvPr>
          <p:cNvSpPr txBox="1"/>
          <p:nvPr/>
        </p:nvSpPr>
        <p:spPr>
          <a:xfrm>
            <a:off x="331078" y="5990846"/>
            <a:ext cx="9415501" cy="297454"/>
          </a:xfrm>
          <a:prstGeom prst="rect">
            <a:avLst/>
          </a:prstGeom>
          <a:noFill/>
        </p:spPr>
        <p:txBody>
          <a:bodyPr wrap="square" rtlCol="0">
            <a:spAutoFit/>
          </a:bodyPr>
          <a:lstStyle/>
          <a:p>
            <a:pPr lvl="0">
              <a:defRPr/>
            </a:pPr>
            <a:r>
              <a:rPr lang="en-US" sz="1333" dirty="0">
                <a:solidFill>
                  <a:prstClr val="black"/>
                </a:solidFill>
              </a:rPr>
              <a:t>https://www.ama-assn.org/about/united-states-adopted-names/united-states-adopted-names-naming-guidelines</a:t>
            </a:r>
          </a:p>
        </p:txBody>
      </p:sp>
    </p:spTree>
    <p:extLst>
      <p:ext uri="{BB962C8B-B14F-4D97-AF65-F5344CB8AC3E}">
        <p14:creationId xmlns:p14="http://schemas.microsoft.com/office/powerpoint/2010/main" val="3439685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16828" y="361049"/>
            <a:ext cx="8849958" cy="1046788"/>
          </a:xfrm>
        </p:spPr>
        <p:txBody>
          <a:bodyPr>
            <a:noAutofit/>
          </a:bodyPr>
          <a:lstStyle/>
          <a:p>
            <a:pPr algn="ctr"/>
            <a:r>
              <a:rPr lang="en-US" sz="3600" dirty="0">
                <a:solidFill>
                  <a:schemeClr val="accent4">
                    <a:lumMod val="75000"/>
                  </a:schemeClr>
                </a:solidFill>
                <a:latin typeface="+mn-lt"/>
              </a:rPr>
              <a:t>What does the name mean?</a:t>
            </a:r>
          </a:p>
        </p:txBody>
      </p:sp>
      <p:sp>
        <p:nvSpPr>
          <p:cNvPr id="3" name="Content Placeholder 2"/>
          <p:cNvSpPr>
            <a:spLocks noGrp="1"/>
          </p:cNvSpPr>
          <p:nvPr>
            <p:ph idx="1"/>
          </p:nvPr>
        </p:nvSpPr>
        <p:spPr>
          <a:xfrm>
            <a:off x="745066" y="1477463"/>
            <a:ext cx="10837333" cy="4288337"/>
          </a:xfrm>
        </p:spPr>
        <p:txBody>
          <a:bodyPr>
            <a:normAutofit/>
          </a:bodyPr>
          <a:lstStyle/>
          <a:p>
            <a:pPr>
              <a:buFont typeface="Arial" panose="020B0604020202020204" pitchFamily="34" charset="0"/>
              <a:buChar char="•"/>
            </a:pPr>
            <a:r>
              <a:rPr lang="en-US" sz="2000" b="1" dirty="0">
                <a:latin typeface="+mn-lt"/>
              </a:rPr>
              <a:t>Biosimilars originally had the reference product generic name as the “core” with “4 lower case letters devoid of meaning” attached by a hyphen as a suffix:</a:t>
            </a:r>
          </a:p>
          <a:p>
            <a:pPr marL="914377" lvl="1" indent="-457189">
              <a:buFont typeface="Arial" panose="020B0604020202020204" pitchFamily="34" charset="0"/>
              <a:buChar char="•"/>
            </a:pPr>
            <a:endParaRPr lang="en-US" altLang="en-US" sz="2000" b="1" dirty="0">
              <a:solidFill>
                <a:srgbClr val="FF0000"/>
              </a:solidFill>
              <a:latin typeface="+mn-lt"/>
              <a:ea typeface="Constantia" pitchFamily="18" charset="0"/>
              <a:cs typeface="Constantia" pitchFamily="18" charset="0"/>
              <a:sym typeface="Constantia" pitchFamily="18" charset="0"/>
            </a:endParaRPr>
          </a:p>
          <a:p>
            <a:pPr marL="914377" lvl="1" indent="-457189">
              <a:buFont typeface="Arial" panose="020B0604020202020204" pitchFamily="34" charset="0"/>
              <a:buChar char="•"/>
            </a:pPr>
            <a:r>
              <a:rPr lang="en-US" altLang="en-US" sz="2000" b="1" dirty="0">
                <a:latin typeface="+mn-lt"/>
                <a:ea typeface="Constantia" pitchFamily="18" charset="0"/>
                <a:cs typeface="Constantia" pitchFamily="18" charset="0"/>
                <a:sym typeface="Constantia" pitchFamily="18" charset="0"/>
              </a:rPr>
              <a:t>bevacizumab-awwb</a:t>
            </a:r>
            <a:r>
              <a:rPr lang="en-US" altLang="en-US" sz="2000" b="1" dirty="0">
                <a:solidFill>
                  <a:srgbClr val="FF0000"/>
                </a:solidFill>
                <a:latin typeface="+mn-lt"/>
                <a:ea typeface="Constantia" pitchFamily="18" charset="0"/>
                <a:cs typeface="Constantia" pitchFamily="18" charset="0"/>
                <a:sym typeface="Constantia" pitchFamily="18" charset="0"/>
              </a:rPr>
              <a:t>  </a:t>
            </a:r>
            <a:r>
              <a:rPr lang="en-US" altLang="en-US" sz="2000" b="1" dirty="0">
                <a:latin typeface="+mn-lt"/>
                <a:ea typeface="Constantia" pitchFamily="18" charset="0"/>
                <a:cs typeface="Constantia" pitchFamily="18" charset="0"/>
                <a:sym typeface="Constantia" pitchFamily="18" charset="0"/>
              </a:rPr>
              <a:t>Mvasi™</a:t>
            </a:r>
          </a:p>
          <a:p>
            <a:pPr marL="914377" lvl="1" indent="-457189">
              <a:buFont typeface="Arial" panose="020B0604020202020204" pitchFamily="34" charset="0"/>
              <a:buChar char="•"/>
            </a:pPr>
            <a:endParaRPr lang="en-US" altLang="en-US" sz="2000" b="1" dirty="0">
              <a:latin typeface="+mn-lt"/>
              <a:ea typeface="Constantia" pitchFamily="18" charset="0"/>
              <a:cs typeface="Constantia" pitchFamily="18" charset="0"/>
              <a:sym typeface="Constantia" pitchFamily="18" charset="0"/>
            </a:endParaRPr>
          </a:p>
          <a:p>
            <a:pPr marL="914377" lvl="1" indent="-457189">
              <a:buFont typeface="Arial" panose="020B0604020202020204" pitchFamily="34" charset="0"/>
              <a:buChar char="•"/>
            </a:pPr>
            <a:r>
              <a:rPr lang="en-US" altLang="en-US" sz="2000" b="1" dirty="0">
                <a:latin typeface="+mn-lt"/>
                <a:ea typeface="Constantia" pitchFamily="18" charset="0"/>
                <a:cs typeface="Constantia" pitchFamily="18" charset="0"/>
                <a:sym typeface="Constantia" pitchFamily="18" charset="0"/>
              </a:rPr>
              <a:t>trastuzumab-dskt Ogivri™ </a:t>
            </a:r>
          </a:p>
          <a:p>
            <a:pPr marL="914377" lvl="1" indent="-457189">
              <a:buFont typeface="Arial" panose="020B0604020202020204" pitchFamily="34" charset="0"/>
              <a:buChar char="•"/>
            </a:pPr>
            <a:endParaRPr lang="en-US" altLang="en-US" sz="2000" b="1" dirty="0">
              <a:latin typeface="+mn-lt"/>
              <a:ea typeface="Constantia" pitchFamily="18" charset="0"/>
              <a:cs typeface="Constantia" pitchFamily="18" charset="0"/>
              <a:sym typeface="Constantia" pitchFamily="18" charset="0"/>
            </a:endParaRPr>
          </a:p>
          <a:p>
            <a:pPr marL="914377" lvl="1" indent="-457189"/>
            <a:r>
              <a:rPr lang="en-US" altLang="en-US" sz="2000" b="1" dirty="0">
                <a:latin typeface="+mn-lt"/>
                <a:ea typeface="Constantia" pitchFamily="18" charset="0"/>
                <a:cs typeface="Constantia" pitchFamily="18" charset="0"/>
                <a:sym typeface="Constantia" pitchFamily="18" charset="0"/>
              </a:rPr>
              <a:t>trastuzumab-pkrb Herzuma®</a:t>
            </a:r>
          </a:p>
          <a:p>
            <a:pPr marL="914377" lvl="1" indent="-457189">
              <a:buFont typeface="Arial" panose="020B0604020202020204" pitchFamily="34" charset="0"/>
              <a:buChar char="•"/>
            </a:pPr>
            <a:endParaRPr lang="en-US" altLang="en-US" sz="2000" b="1" dirty="0">
              <a:latin typeface="+mn-lt"/>
              <a:ea typeface="Constantia" pitchFamily="18" charset="0"/>
              <a:cs typeface="Constantia" pitchFamily="18" charset="0"/>
              <a:sym typeface="Constantia" pitchFamily="18" charset="0"/>
            </a:endParaRPr>
          </a:p>
          <a:p>
            <a:pPr marL="914377" lvl="1" indent="-457189">
              <a:buFont typeface="Arial" panose="020B0604020202020204" pitchFamily="34" charset="0"/>
              <a:buChar char="•"/>
            </a:pPr>
            <a:r>
              <a:rPr lang="en-US" altLang="en-US" sz="2000" b="1" dirty="0">
                <a:latin typeface="+mn-lt"/>
                <a:ea typeface="Constantia" pitchFamily="18" charset="0"/>
                <a:cs typeface="Constantia" pitchFamily="18" charset="0"/>
                <a:sym typeface="Constantia" pitchFamily="18" charset="0"/>
              </a:rPr>
              <a:t>rituximab-abbs Truxima®</a:t>
            </a:r>
            <a:endParaRPr lang="en-US" altLang="en-US" sz="2000" dirty="0">
              <a:latin typeface="+mn-lt"/>
            </a:endParaRPr>
          </a:p>
          <a:p>
            <a:endParaRPr lang="en-US" dirty="0"/>
          </a:p>
        </p:txBody>
      </p:sp>
      <p:sp>
        <p:nvSpPr>
          <p:cNvPr id="4" name="TextBox 3"/>
          <p:cNvSpPr txBox="1"/>
          <p:nvPr/>
        </p:nvSpPr>
        <p:spPr>
          <a:xfrm>
            <a:off x="633306" y="5939767"/>
            <a:ext cx="7748694" cy="276999"/>
          </a:xfrm>
          <a:prstGeom prst="rect">
            <a:avLst/>
          </a:prstGeom>
          <a:noFill/>
        </p:spPr>
        <p:txBody>
          <a:bodyPr wrap="square" rtlCol="0">
            <a:spAutoFit/>
          </a:bodyPr>
          <a:lstStyle/>
          <a:p>
            <a:pPr defTabSz="1219170"/>
            <a:r>
              <a:rPr lang="en-US" sz="1200" dirty="0">
                <a:solidFill>
                  <a:prstClr val="black"/>
                </a:solidFill>
              </a:rPr>
              <a:t>https://www.ama-assn.org/about/united-states-adopted-names/united-states-adopted-names-naming-guidelines</a:t>
            </a:r>
          </a:p>
        </p:txBody>
      </p:sp>
    </p:spTree>
    <p:extLst>
      <p:ext uri="{BB962C8B-B14F-4D97-AF65-F5344CB8AC3E}">
        <p14:creationId xmlns:p14="http://schemas.microsoft.com/office/powerpoint/2010/main" val="1518475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87736" y="266053"/>
            <a:ext cx="8892988" cy="1046788"/>
          </a:xfrm>
        </p:spPr>
        <p:txBody>
          <a:bodyPr>
            <a:noAutofit/>
          </a:bodyPr>
          <a:lstStyle/>
          <a:p>
            <a:pPr algn="ctr"/>
            <a:r>
              <a:rPr lang="en-US" sz="3600" dirty="0">
                <a:solidFill>
                  <a:schemeClr val="accent4">
                    <a:lumMod val="75000"/>
                  </a:schemeClr>
                </a:solidFill>
                <a:latin typeface="+mn-lt"/>
              </a:rPr>
              <a:t>What does the name mean?</a:t>
            </a:r>
          </a:p>
        </p:txBody>
      </p:sp>
      <p:sp>
        <p:nvSpPr>
          <p:cNvPr id="3" name="Content Placeholder 2"/>
          <p:cNvSpPr>
            <a:spLocks noGrp="1"/>
          </p:cNvSpPr>
          <p:nvPr>
            <p:ph idx="1"/>
          </p:nvPr>
        </p:nvSpPr>
        <p:spPr>
          <a:xfrm>
            <a:off x="609600" y="1312841"/>
            <a:ext cx="10972799" cy="4418004"/>
          </a:xfrm>
        </p:spPr>
        <p:txBody>
          <a:bodyPr>
            <a:normAutofit fontScale="92500"/>
          </a:bodyPr>
          <a:lstStyle/>
          <a:p>
            <a:pPr>
              <a:buFont typeface="Arial" panose="020B0604020202020204" pitchFamily="34" charset="0"/>
              <a:buChar char="•"/>
            </a:pPr>
            <a:r>
              <a:rPr lang="en-US" sz="2200" b="1" dirty="0">
                <a:latin typeface="Calibri" panose="020F0502020204030204" pitchFamily="34" charset="0"/>
              </a:rPr>
              <a:t>In 2017, the FDA made the decision to name </a:t>
            </a:r>
            <a:r>
              <a:rPr lang="en-US" sz="2200" b="1" dirty="0">
                <a:solidFill>
                  <a:srgbClr val="FF0000"/>
                </a:solidFill>
                <a:latin typeface="Calibri" panose="020F0502020204030204" pitchFamily="34" charset="0"/>
              </a:rPr>
              <a:t>all new biologics (not just biosimilars) </a:t>
            </a:r>
            <a:r>
              <a:rPr lang="en-US" sz="2200" b="1" dirty="0">
                <a:latin typeface="Calibri" panose="020F0502020204030204" pitchFamily="34" charset="0"/>
              </a:rPr>
              <a:t>with“4 lower case letters devoid of meaning” attached by a hyphen as a suffix:</a:t>
            </a:r>
          </a:p>
          <a:p>
            <a:pPr lvl="1">
              <a:buFont typeface="Arial" panose="020B0604020202020204" pitchFamily="34" charset="0"/>
              <a:buChar char="•"/>
            </a:pPr>
            <a:endParaRPr lang="en-US" sz="2200" b="1" dirty="0">
              <a:latin typeface="Calibri" panose="020F0502020204030204" pitchFamily="34" charset="0"/>
            </a:endParaRPr>
          </a:p>
          <a:p>
            <a:pPr lvl="1">
              <a:buFont typeface="Arial" panose="020B0604020202020204" pitchFamily="34" charset="0"/>
              <a:buChar char="•"/>
            </a:pPr>
            <a:r>
              <a:rPr lang="en-US" sz="2200" b="1" dirty="0">
                <a:latin typeface="Calibri" panose="020F0502020204030204" pitchFamily="34" charset="0"/>
              </a:rPr>
              <a:t>There was concern that the suffix on biosimilars would serve as a barrier to their use; creating a  misimpression that they were inferior to the reference (originator) products</a:t>
            </a:r>
          </a:p>
          <a:p>
            <a:pPr lvl="1">
              <a:buFont typeface="Arial" panose="020B0604020202020204" pitchFamily="34" charset="0"/>
              <a:buChar char="•"/>
            </a:pPr>
            <a:endParaRPr lang="en-US" sz="2200" b="1" dirty="0">
              <a:latin typeface="Calibri" panose="020F0502020204030204" pitchFamily="34" charset="0"/>
            </a:endParaRPr>
          </a:p>
          <a:p>
            <a:pPr lvl="1">
              <a:buFont typeface="Arial" panose="020B0604020202020204" pitchFamily="34" charset="0"/>
              <a:buChar char="•"/>
            </a:pPr>
            <a:r>
              <a:rPr lang="en-US" sz="2200" b="1" dirty="0">
                <a:latin typeface="Calibri" panose="020F0502020204030204" pitchFamily="34" charset="0"/>
              </a:rPr>
              <a:t>Resulted in the FDA deciding to attached the suffix to all new biologics; not just biosimilars</a:t>
            </a:r>
          </a:p>
          <a:p>
            <a:pPr lvl="1">
              <a:buFont typeface="Arial" panose="020B0604020202020204" pitchFamily="34" charset="0"/>
              <a:buChar char="•"/>
            </a:pPr>
            <a:endParaRPr lang="en-US" sz="2200" b="1" dirty="0">
              <a:latin typeface="Calibri" panose="020F0502020204030204" pitchFamily="34" charset="0"/>
            </a:endParaRPr>
          </a:p>
          <a:p>
            <a:pPr lvl="1">
              <a:buFont typeface="Arial" panose="020B0604020202020204" pitchFamily="34" charset="0"/>
              <a:buChar char="•"/>
            </a:pPr>
            <a:r>
              <a:rPr lang="en-US" sz="2200" b="1" dirty="0">
                <a:latin typeface="Calibri" panose="020F0502020204030204" pitchFamily="34" charset="0"/>
              </a:rPr>
              <a:t>Change in naming advances patient safety and creates a high quality, competitive market</a:t>
            </a:r>
          </a:p>
          <a:p>
            <a:pPr lvl="1">
              <a:buFont typeface="Arial" panose="020B0604020202020204" pitchFamily="34" charset="0"/>
              <a:buChar char="•"/>
            </a:pPr>
            <a:endParaRPr lang="en-US" sz="2200" b="1" dirty="0">
              <a:latin typeface="Calibri" panose="020F0502020204030204" pitchFamily="34" charset="0"/>
            </a:endParaRPr>
          </a:p>
          <a:p>
            <a:pPr lvl="1">
              <a:buFont typeface="Arial" panose="020B0604020202020204" pitchFamily="34" charset="0"/>
              <a:buChar char="•"/>
            </a:pPr>
            <a:r>
              <a:rPr lang="en-US" sz="2200" b="1" dirty="0">
                <a:latin typeface="Calibri" panose="020F0502020204030204" pitchFamily="34" charset="0"/>
              </a:rPr>
              <a:t>FDA does not intend to modify the proper names of biological products that have already been licensed or approved under the Public Health Service Act without an FDA-designated suffix in their proper names.</a:t>
            </a:r>
          </a:p>
          <a:p>
            <a:endParaRPr lang="en-US" dirty="0"/>
          </a:p>
        </p:txBody>
      </p:sp>
      <p:sp>
        <p:nvSpPr>
          <p:cNvPr id="4" name="TextBox 3"/>
          <p:cNvSpPr txBox="1"/>
          <p:nvPr/>
        </p:nvSpPr>
        <p:spPr>
          <a:xfrm>
            <a:off x="918488" y="5730845"/>
            <a:ext cx="8225511" cy="276999"/>
          </a:xfrm>
          <a:prstGeom prst="rect">
            <a:avLst/>
          </a:prstGeom>
          <a:noFill/>
        </p:spPr>
        <p:txBody>
          <a:bodyPr wrap="square" rtlCol="0">
            <a:spAutoFit/>
          </a:bodyPr>
          <a:lstStyle/>
          <a:p>
            <a:pPr defTabSz="1219170"/>
            <a:r>
              <a:rPr lang="en-US" sz="1200" dirty="0">
                <a:solidFill>
                  <a:prstClr val="black"/>
                </a:solidFill>
              </a:rPr>
              <a:t>https://www.ama-assn.org/about/united-states-adopted-names/united-states-adopted-names-naming-guidelines</a:t>
            </a:r>
          </a:p>
        </p:txBody>
      </p:sp>
    </p:spTree>
    <p:extLst>
      <p:ext uri="{BB962C8B-B14F-4D97-AF65-F5344CB8AC3E}">
        <p14:creationId xmlns:p14="http://schemas.microsoft.com/office/powerpoint/2010/main" val="19650051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111505" y="1761306"/>
            <a:ext cx="9557210" cy="3941741"/>
          </a:xfrm>
        </p:spPr>
        <p:txBody>
          <a:bodyPr/>
          <a:lstStyle/>
          <a:p>
            <a:pPr marL="1557828" lvl="3" indent="-260344" defTabSz="1206470" rtl="0">
              <a:lnSpc>
                <a:spcPct val="80000"/>
              </a:lnSpc>
              <a:spcBef>
                <a:spcPts val="533"/>
              </a:spcBef>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2000" b="1" dirty="0">
                <a:solidFill>
                  <a:srgbClr val="FF0000"/>
                </a:solidFill>
                <a:latin typeface="+mn-lt"/>
                <a:ea typeface="Constantia" pitchFamily="18" charset="0"/>
                <a:cs typeface="Constantia" pitchFamily="18" charset="0"/>
                <a:sym typeface="Constantia" pitchFamily="18" charset="0"/>
              </a:rPr>
              <a:t>dostarlimab-gxly</a:t>
            </a:r>
            <a:r>
              <a:rPr lang="en-US" altLang="en-US" sz="2000" b="1" dirty="0">
                <a:latin typeface="+mn-lt"/>
                <a:ea typeface="Constantia" pitchFamily="18" charset="0"/>
                <a:cs typeface="Constantia" pitchFamily="18" charset="0"/>
                <a:sym typeface="Constantia" pitchFamily="18" charset="0"/>
              </a:rPr>
              <a:t> Jemperli GlaxoSmithKline LLC: adult patients with mismatch repair deficient (dMMR) recurrent or advanced endometrial cancer, as determined by an FDA-approved test, that has progressed on or following a prior  platinum-containing regimen</a:t>
            </a:r>
            <a:br>
              <a:rPr lang="en-US" altLang="en-US" sz="2000" b="1" dirty="0">
                <a:latin typeface="+mn-lt"/>
                <a:ea typeface="Constantia" pitchFamily="18" charset="0"/>
                <a:cs typeface="Constantia" pitchFamily="18" charset="0"/>
                <a:sym typeface="Constantia" pitchFamily="18" charset="0"/>
              </a:rPr>
            </a:br>
            <a:br>
              <a:rPr lang="en-US" altLang="en-US" sz="2000" b="1" dirty="0">
                <a:latin typeface="+mn-lt"/>
                <a:ea typeface="Constantia" pitchFamily="18" charset="0"/>
                <a:cs typeface="Constantia" pitchFamily="18" charset="0"/>
                <a:sym typeface="Constantia" pitchFamily="18" charset="0"/>
              </a:rPr>
            </a:br>
            <a:r>
              <a:rPr lang="en-US" altLang="en-US" sz="2000" b="1" dirty="0">
                <a:solidFill>
                  <a:srgbClr val="00B0F0"/>
                </a:solidFill>
                <a:latin typeface="+mn-lt"/>
                <a:ea typeface="Constantia" pitchFamily="18" charset="0"/>
                <a:cs typeface="Constantia" pitchFamily="18" charset="0"/>
                <a:sym typeface="Constantia" pitchFamily="18" charset="0"/>
              </a:rPr>
              <a:t>New indication</a:t>
            </a:r>
            <a:r>
              <a:rPr lang="en-US" altLang="en-US" sz="2000" b="1" dirty="0">
                <a:latin typeface="+mn-lt"/>
                <a:ea typeface="Constantia" pitchFamily="18" charset="0"/>
                <a:cs typeface="Constantia" pitchFamily="18" charset="0"/>
                <a:sym typeface="Constantia" pitchFamily="18" charset="0"/>
              </a:rPr>
              <a:t>:  adult patients with mismatch repair deficient (dMMR) recurrent or advanced solid tumors, as determined by an FDA-approved test, that have progressed on or following prior treatment and who have no satisfactory alternative treatment options. </a:t>
            </a:r>
            <a:br>
              <a:rPr lang="en-US" altLang="en-US" sz="2000" b="1" dirty="0">
                <a:latin typeface="+mn-lt"/>
                <a:ea typeface="Constantia" pitchFamily="18" charset="0"/>
                <a:cs typeface="Constantia" pitchFamily="18" charset="0"/>
                <a:sym typeface="Constantia" pitchFamily="18" charset="0"/>
              </a:rPr>
            </a:br>
            <a:br>
              <a:rPr lang="en-US" altLang="en-US" sz="2000" b="1" dirty="0">
                <a:latin typeface="+mn-lt"/>
                <a:ea typeface="Constantia" pitchFamily="18" charset="0"/>
                <a:cs typeface="Constantia" pitchFamily="18" charset="0"/>
                <a:sym typeface="Constantia" pitchFamily="18" charset="0"/>
              </a:rPr>
            </a:br>
            <a:br>
              <a:rPr lang="en-US" altLang="en-US" sz="2000" b="1" dirty="0">
                <a:latin typeface="Constantia" pitchFamily="18" charset="0"/>
                <a:ea typeface="Constantia" pitchFamily="18" charset="0"/>
                <a:cs typeface="Constantia" pitchFamily="18" charset="0"/>
                <a:sym typeface="Constantia" pitchFamily="18" charset="0"/>
              </a:rPr>
            </a:br>
            <a:endParaRPr lang="en-US" sz="2000" dirty="0">
              <a:solidFill>
                <a:schemeClr val="tx1"/>
              </a:solidFill>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1156208" y="5941775"/>
            <a:ext cx="5603476" cy="1077218"/>
          </a:xfrm>
          <a:prstGeom prst="rect">
            <a:avLst/>
          </a:prstGeom>
          <a:noFill/>
        </p:spPr>
        <p:txBody>
          <a:bodyPr wrap="square" rtlCol="0">
            <a:spAutoFit/>
          </a:bodyPr>
          <a:lstStyle/>
          <a:p>
            <a:r>
              <a:rPr lang="en-US" sz="1600" dirty="0">
                <a:hlinkClick r:id="rId2"/>
              </a:rPr>
              <a:t>www.Jemperli.com</a:t>
            </a:r>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4202933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496" y="809666"/>
            <a:ext cx="7900595" cy="881023"/>
          </a:xfrm>
        </p:spPr>
        <p:txBody>
          <a:bodyPr>
            <a:noAutofit/>
          </a:bodyPr>
          <a:lstStyle/>
          <a:p>
            <a:pPr algn="ctr"/>
            <a:r>
              <a:rPr lang="en-US" sz="3600" b="1" dirty="0"/>
              <a:t>Progress in Cancer Therapy 2021</a:t>
            </a:r>
            <a:endParaRPr lang="en-US" sz="3600" dirty="0"/>
          </a:p>
        </p:txBody>
      </p:sp>
      <p:sp>
        <p:nvSpPr>
          <p:cNvPr id="3" name="Content Placeholder 2"/>
          <p:cNvSpPr>
            <a:spLocks noGrp="1"/>
          </p:cNvSpPr>
          <p:nvPr>
            <p:ph idx="1"/>
          </p:nvPr>
        </p:nvSpPr>
        <p:spPr>
          <a:xfrm>
            <a:off x="609600" y="1690689"/>
            <a:ext cx="10972800" cy="4040156"/>
          </a:xfrm>
        </p:spPr>
        <p:txBody>
          <a:bodyPr>
            <a:normAutofit/>
          </a:bodyPr>
          <a:lstStyle/>
          <a:p>
            <a:pPr marL="992691" lvl="1" indent="-457189" defTabSz="1206470">
              <a:lnSpc>
                <a:spcPct val="80000"/>
              </a:lnSpc>
              <a:spcBef>
                <a:spcPts val="533"/>
              </a:spcBef>
              <a:buClr>
                <a:srgbClr val="0F6FC6"/>
              </a:buClr>
              <a:buSzPct val="85000"/>
              <a:defRPr/>
            </a:pPr>
            <a:endParaRPr lang="en-US" altLang="en-US" sz="2667" b="1" dirty="0">
              <a:solidFill>
                <a:srgbClr val="00B0F0"/>
              </a:solidFill>
              <a:latin typeface="Constantia" pitchFamily="18" charset="0"/>
              <a:ea typeface="Constantia" pitchFamily="18" charset="0"/>
              <a:cs typeface="Constantia" pitchFamily="18" charset="0"/>
              <a:sym typeface="Constantia" pitchFamily="18" charset="0"/>
            </a:endParaRPr>
          </a:p>
          <a:p>
            <a:pPr marL="992691" lvl="1" indent="-457189" defTabSz="1206470">
              <a:lnSpc>
                <a:spcPct val="80000"/>
              </a:lnSpc>
              <a:spcBef>
                <a:spcPts val="533"/>
              </a:spcBef>
              <a:buClr>
                <a:srgbClr val="0F6FC6"/>
              </a:buClr>
              <a:buSzPct val="85000"/>
              <a:defRPr/>
            </a:pPr>
            <a:endParaRPr lang="en-US" altLang="en-US" sz="2667" b="1" dirty="0">
              <a:solidFill>
                <a:srgbClr val="00B0F0"/>
              </a:solidFill>
              <a:latin typeface="Constantia" pitchFamily="18" charset="0"/>
              <a:ea typeface="Constantia" pitchFamily="18" charset="0"/>
              <a:cs typeface="Constantia" pitchFamily="18" charset="0"/>
              <a:sym typeface="Constantia" pitchFamily="18" charset="0"/>
            </a:endParaRPr>
          </a:p>
          <a:p>
            <a:pPr marL="992691" lvl="1" indent="-457189" defTabSz="1206470">
              <a:lnSpc>
                <a:spcPct val="80000"/>
              </a:lnSpc>
              <a:spcBef>
                <a:spcPts val="533"/>
              </a:spcBef>
              <a:buClr>
                <a:srgbClr val="0F6FC6"/>
              </a:buClr>
              <a:buSzPct val="85000"/>
              <a:defRPr/>
            </a:pPr>
            <a:r>
              <a:rPr lang="en-US" altLang="en-US" sz="2800" b="1" dirty="0">
                <a:solidFill>
                  <a:srgbClr val="00B0F0"/>
                </a:solidFill>
                <a:latin typeface="+mn-lt"/>
                <a:ea typeface="Constantia" pitchFamily="18" charset="0"/>
                <a:cs typeface="Constantia" pitchFamily="18" charset="0"/>
                <a:sym typeface="Constantia" pitchFamily="18" charset="0"/>
              </a:rPr>
              <a:t>New FDA Approved Cancer Treatment Agent Indications (1/1/2021 to 9/3/2021)</a:t>
            </a:r>
          </a:p>
          <a:p>
            <a:pPr marL="992691" lvl="1"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solidFill>
                <a:srgbClr val="00B0F0"/>
              </a:solidFill>
              <a:latin typeface="+mn-lt"/>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r>
              <a:rPr lang="en-US" altLang="en-US" sz="2667" b="1" i="1" dirty="0">
                <a:solidFill>
                  <a:srgbClr val="002060"/>
                </a:solidFill>
                <a:latin typeface="+mn-lt"/>
                <a:ea typeface="Constantia" pitchFamily="18" charset="0"/>
                <a:cs typeface="Constantia" pitchFamily="18" charset="0"/>
                <a:sym typeface="Constantia" pitchFamily="18" charset="0"/>
              </a:rPr>
              <a:t>18 drugs with 32 new disease indications</a:t>
            </a:r>
          </a:p>
          <a:p>
            <a:pPr marL="1145087" lvl="2" indent="0" defTabSz="1206470">
              <a:lnSpc>
                <a:spcPct val="80000"/>
              </a:lnSpc>
              <a:spcBef>
                <a:spcPts val="533"/>
              </a:spcBef>
              <a:buClr>
                <a:srgbClr val="0F6FC6"/>
              </a:buClr>
              <a:buSzPct val="85000"/>
              <a:buNone/>
              <a:defRPr/>
            </a:pPr>
            <a:endParaRPr lang="en-US" altLang="en-US" sz="2667" b="1" dirty="0">
              <a:latin typeface="Constantia" pitchFamily="18" charset="0"/>
              <a:ea typeface="Constantia" pitchFamily="18" charset="0"/>
              <a:cs typeface="Constantia" pitchFamily="18" charset="0"/>
              <a:sym typeface="Constantia" pitchFamily="18" charset="0"/>
            </a:endParaRPr>
          </a:p>
        </p:txBody>
      </p:sp>
      <p:sp>
        <p:nvSpPr>
          <p:cNvPr id="4" name="TextBox 3"/>
          <p:cNvSpPr txBox="1"/>
          <p:nvPr/>
        </p:nvSpPr>
        <p:spPr>
          <a:xfrm>
            <a:off x="-312115" y="5891175"/>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2612916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68558" y="53041"/>
            <a:ext cx="9120039" cy="620059"/>
          </a:xfrm>
        </p:spPr>
        <p:txBody>
          <a:bodyPr>
            <a:normAutofit/>
          </a:bodyPr>
          <a:lstStyle/>
          <a:p>
            <a:pPr algn="ctr"/>
            <a:r>
              <a:rPr lang="en-US" altLang="en-US" sz="3600" b="1" dirty="0">
                <a:solidFill>
                  <a:srgbClr val="FF0000"/>
                </a:solidFill>
                <a:latin typeface="+mn-lt"/>
                <a:ea typeface="Constantia" pitchFamily="18" charset="0"/>
                <a:cs typeface="Constantia" pitchFamily="18" charset="0"/>
                <a:sym typeface="Constantia" pitchFamily="18" charset="0"/>
              </a:rPr>
              <a:t>dostarlimab-gxly</a:t>
            </a:r>
            <a:r>
              <a:rPr lang="en-US" altLang="en-US" sz="3600" b="1" dirty="0">
                <a:latin typeface="+mn-lt"/>
                <a:ea typeface="Constantia" pitchFamily="18" charset="0"/>
                <a:cs typeface="Constantia" pitchFamily="18" charset="0"/>
                <a:sym typeface="Constantia" pitchFamily="18" charset="0"/>
              </a:rPr>
              <a:t> </a:t>
            </a:r>
            <a:r>
              <a:rPr lang="en-US" altLang="en-US" sz="3600" b="1" dirty="0">
                <a:solidFill>
                  <a:srgbClr val="FF0000"/>
                </a:solidFill>
                <a:latin typeface="+mn-lt"/>
                <a:ea typeface="Constantia" pitchFamily="18" charset="0"/>
                <a:cs typeface="Constantia" pitchFamily="18" charset="0"/>
                <a:sym typeface="Constantia" pitchFamily="18" charset="0"/>
              </a:rPr>
              <a:t>Jemperli</a:t>
            </a:r>
            <a:endParaRPr lang="en-US" sz="3600" dirty="0">
              <a:solidFill>
                <a:srgbClr val="FF0000"/>
              </a:solidFill>
              <a:latin typeface="+mn-lt"/>
            </a:endParaRPr>
          </a:p>
        </p:txBody>
      </p:sp>
      <p:sp>
        <p:nvSpPr>
          <p:cNvPr id="3" name="Content Placeholder 2"/>
          <p:cNvSpPr>
            <a:spLocks noGrp="1"/>
          </p:cNvSpPr>
          <p:nvPr>
            <p:ph idx="1"/>
          </p:nvPr>
        </p:nvSpPr>
        <p:spPr>
          <a:xfrm>
            <a:off x="393701" y="755673"/>
            <a:ext cx="11258108" cy="6049286"/>
          </a:xfrm>
        </p:spPr>
        <p:txBody>
          <a:bodyPr>
            <a:noAutofit/>
          </a:bodyPr>
          <a:lstStyle/>
          <a:p>
            <a:pPr marL="1145087" lvl="3" indent="0" defTabSz="1206470">
              <a:lnSpc>
                <a:spcPct val="80000"/>
              </a:lnSpc>
              <a:spcBef>
                <a:spcPts val="533"/>
              </a:spcBef>
              <a:buClr>
                <a:srgbClr val="0F6FC6"/>
              </a:buClr>
              <a:buSzPct val="85000"/>
              <a:buNone/>
              <a:defRPr/>
            </a:pPr>
            <a:r>
              <a:rPr lang="en-US" altLang="en-US" sz="2000" b="1" dirty="0">
                <a:solidFill>
                  <a:srgbClr val="FF0000"/>
                </a:solidFill>
                <a:latin typeface="+mn-lt"/>
                <a:ea typeface="Constantia" pitchFamily="18" charset="0"/>
                <a:cs typeface="Constantia" pitchFamily="18" charset="0"/>
                <a:sym typeface="Constantia" pitchFamily="18" charset="0"/>
              </a:rPr>
              <a:t>dostarlimab-gxly</a:t>
            </a:r>
            <a:r>
              <a:rPr lang="en-US" altLang="en-US" sz="2000" b="1" dirty="0">
                <a:latin typeface="+mn-lt"/>
                <a:ea typeface="Constantia" pitchFamily="18" charset="0"/>
                <a:cs typeface="Constantia" pitchFamily="18" charset="0"/>
                <a:sym typeface="Constantia" pitchFamily="18" charset="0"/>
              </a:rPr>
              <a:t> Jemperli GlaxoSmithKline LLC: adult patients with mismatch repair deficient (dMMR) recurrent or advanced endometrial cancer, as determined by an FDA-approved test, that has progressed on or following a prior  platinum-containing regimen</a:t>
            </a:r>
          </a:p>
          <a:p>
            <a:pPr marL="1145087" lvl="3" indent="0" defTabSz="1206470">
              <a:lnSpc>
                <a:spcPct val="80000"/>
              </a:lnSpc>
              <a:spcBef>
                <a:spcPts val="533"/>
              </a:spcBef>
              <a:buClr>
                <a:srgbClr val="0F6FC6"/>
              </a:buClr>
              <a:buSzPct val="85000"/>
              <a:buNone/>
              <a:defRPr/>
            </a:pPr>
            <a:r>
              <a:rPr lang="en-US" altLang="en-US" sz="2000" b="1" dirty="0">
                <a:solidFill>
                  <a:srgbClr val="00B0F0"/>
                </a:solidFill>
                <a:latin typeface="+mn-lt"/>
                <a:ea typeface="Constantia" pitchFamily="18" charset="0"/>
                <a:cs typeface="Constantia" pitchFamily="18" charset="0"/>
                <a:sym typeface="Constantia" pitchFamily="18" charset="0"/>
              </a:rPr>
              <a:t>New indication</a:t>
            </a:r>
            <a:r>
              <a:rPr lang="en-US" altLang="en-US" sz="2000" b="1" dirty="0">
                <a:latin typeface="+mn-lt"/>
                <a:ea typeface="Constantia" pitchFamily="18" charset="0"/>
                <a:cs typeface="Constantia" pitchFamily="18" charset="0"/>
                <a:sym typeface="Constantia" pitchFamily="18" charset="0"/>
              </a:rPr>
              <a:t>:  adult patients with mismatch repair deficient (dMMR) recurrent or advanced solid tumors, as determined by an FDA-approved test, that have progressed on or following prior treatment and who have no satisfactory alternative treatment options. </a:t>
            </a:r>
            <a:br>
              <a:rPr lang="en-US" altLang="en-US" sz="2000" b="1" dirty="0">
                <a:latin typeface="+mn-lt"/>
                <a:ea typeface="Constantia" pitchFamily="18" charset="0"/>
                <a:cs typeface="Constantia" pitchFamily="18" charset="0"/>
                <a:sym typeface="Constantia" pitchFamily="18" charset="0"/>
              </a:rPr>
            </a:b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Humanized monoclonal antibody</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Potential infusion reactions</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Targets programmed death receptor-1 (PD-1)</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Drug/drug interactions with UGT1A1 inhibitors or inducers</a:t>
            </a:r>
          </a:p>
          <a:p>
            <a:pPr marL="1295368" lvl="4" indent="-380990">
              <a:spcBef>
                <a:spcPts val="400"/>
              </a:spcBef>
              <a:buClr>
                <a:srgbClr val="0BD0D9"/>
              </a:buClr>
              <a:buFont typeface="Arial" panose="020B0604020202020204"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295368" lvl="4" indent="-380990">
              <a:spcBef>
                <a:spcPts val="400"/>
              </a:spcBef>
              <a:buClr>
                <a:srgbClr val="0BD0D9"/>
              </a:buClr>
              <a:defRPr/>
            </a:pPr>
            <a:r>
              <a:rPr lang="en-US" altLang="en-US" sz="2000" b="1" i="1" dirty="0">
                <a:latin typeface="+mn-lt"/>
                <a:ea typeface="Constantia" pitchFamily="18" charset="0"/>
                <a:cs typeface="Constantia" pitchFamily="18" charset="0"/>
                <a:sym typeface="Constantia" pitchFamily="18" charset="0"/>
              </a:rPr>
              <a:t>Genomic alteration testing needed prior to administration </a:t>
            </a:r>
          </a:p>
          <a:p>
            <a:pPr marL="1295368" lvl="4" indent="-380990">
              <a:spcBef>
                <a:spcPts val="400"/>
              </a:spcBef>
              <a:buClr>
                <a:srgbClr val="0BD0D9"/>
              </a:buClr>
              <a:defRPr/>
            </a:pPr>
            <a:endParaRPr lang="en-US" altLang="en-US" sz="2000" b="1" i="1" dirty="0">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Side effects: fatigue/asthenia, nausea, diarrhea, anemia, and constipation. Immune mediated adverse events such as pneumonitis, colitis, hepatitis, endocrinopathies, nephritis, dermatologic rxns. </a:t>
            </a:r>
          </a:p>
        </p:txBody>
      </p:sp>
      <p:sp>
        <p:nvSpPr>
          <p:cNvPr id="4" name="TextBox 3">
            <a:extLst>
              <a:ext uri="{FF2B5EF4-FFF2-40B4-BE49-F238E27FC236}">
                <a16:creationId xmlns:a16="http://schemas.microsoft.com/office/drawing/2014/main" id="{368B7EC6-454C-4E4A-9CFA-476EC6CE11EA}"/>
              </a:ext>
            </a:extLst>
          </p:cNvPr>
          <p:cNvSpPr txBox="1"/>
          <p:nvPr/>
        </p:nvSpPr>
        <p:spPr>
          <a:xfrm>
            <a:off x="4870558" y="6434065"/>
            <a:ext cx="5949842" cy="830997"/>
          </a:xfrm>
          <a:prstGeom prst="rect">
            <a:avLst/>
          </a:prstGeom>
          <a:noFill/>
        </p:spPr>
        <p:txBody>
          <a:bodyPr wrap="square" rtlCol="0">
            <a:spAutoFit/>
          </a:bodyPr>
          <a:lstStyle/>
          <a:p>
            <a:r>
              <a:rPr lang="en-US" sz="1600" dirty="0">
                <a:hlinkClick r:id="rId2"/>
              </a:rPr>
              <a:t>www. jemperlicom</a:t>
            </a:r>
            <a:endParaRPr lang="en-US" sz="1600" dirty="0"/>
          </a:p>
          <a:p>
            <a:endParaRPr lang="en-US" sz="1600" dirty="0"/>
          </a:p>
          <a:p>
            <a:endParaRPr lang="en-US" sz="1600" dirty="0"/>
          </a:p>
        </p:txBody>
      </p:sp>
    </p:spTree>
    <p:extLst>
      <p:ext uri="{BB962C8B-B14F-4D97-AF65-F5344CB8AC3E}">
        <p14:creationId xmlns:p14="http://schemas.microsoft.com/office/powerpoint/2010/main" val="2023154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111505" y="1329506"/>
            <a:ext cx="9557210" cy="3941741"/>
          </a:xfrm>
        </p:spPr>
        <p:txBody>
          <a:bodyPr>
            <a:normAutofit/>
          </a:bodyPr>
          <a:lstStyle/>
          <a:p>
            <a:pPr marL="1557828" lvl="3" indent="-260344" defTabSz="1206470" rtl="0">
              <a:lnSpc>
                <a:spcPct val="80000"/>
              </a:lnSpc>
              <a:spcBef>
                <a:spcPts val="533"/>
              </a:spcBef>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2000" b="1" dirty="0">
                <a:solidFill>
                  <a:srgbClr val="FF0000"/>
                </a:solidFill>
                <a:latin typeface="+mn-lt"/>
                <a:ea typeface="Constantia" pitchFamily="18" charset="0"/>
                <a:cs typeface="Constantia" pitchFamily="18" charset="0"/>
                <a:sym typeface="Constantia" pitchFamily="18" charset="0"/>
              </a:rPr>
              <a:t>loncastuximab tesirine-lpyl Zynlonta™</a:t>
            </a:r>
            <a:r>
              <a:rPr lang="en-US" altLang="en-US" sz="2000" b="1" dirty="0">
                <a:latin typeface="+mn-lt"/>
                <a:ea typeface="Constantia" pitchFamily="18" charset="0"/>
                <a:cs typeface="Constantia" pitchFamily="18" charset="0"/>
                <a:sym typeface="Constantia" pitchFamily="18" charset="0"/>
              </a:rPr>
              <a:t> ADC Therapeutics SA: a CD19-directed antibody and alkylating agent conjugate, for adult patients with relapsed or refractory large B-cell lymphoma after two or more lines of systemic therapy, including diffuse large B-cell lymphoma (DLBCL) not otherwise specified, DLBCL arising from low grade lymphoma, and high-grade B-cell lymphoma</a:t>
            </a:r>
            <a:br>
              <a:rPr lang="en-US" altLang="en-US" sz="2000" b="1" kern="1200" dirty="0">
                <a:solidFill>
                  <a:srgbClr val="FF0000"/>
                </a:solidFill>
                <a:highlight>
                  <a:srgbClr val="FFFF00"/>
                </a:highlight>
                <a:latin typeface="+mn-lt"/>
                <a:ea typeface="Constantia" panose="02030602050306030303" pitchFamily="18" charset="0"/>
                <a:cs typeface="Constantia" panose="02030602050306030303" pitchFamily="18" charset="0"/>
                <a:sym typeface="Constantia" pitchFamily="18" charset="0"/>
              </a:rPr>
            </a:br>
            <a:endParaRPr lang="en-US" sz="2000" dirty="0">
              <a:solidFill>
                <a:schemeClr val="tx1"/>
              </a:solidFill>
              <a:highlight>
                <a:srgbClr val="FFFF00"/>
              </a:highlight>
              <a:latin typeface="+mn-lt"/>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1156208" y="5941775"/>
            <a:ext cx="5603476" cy="1077218"/>
          </a:xfrm>
          <a:prstGeom prst="rect">
            <a:avLst/>
          </a:prstGeom>
          <a:noFill/>
        </p:spPr>
        <p:txBody>
          <a:bodyPr wrap="square" rtlCol="0">
            <a:spAutoFit/>
          </a:bodyPr>
          <a:lstStyle/>
          <a:p>
            <a:r>
              <a:rPr lang="en-US" sz="1600" dirty="0">
                <a:hlinkClick r:id="rId2"/>
              </a:rPr>
              <a:t>www. Zynlonta.com</a:t>
            </a:r>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17005052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03400" y="53041"/>
            <a:ext cx="9185197" cy="908843"/>
          </a:xfrm>
        </p:spPr>
        <p:txBody>
          <a:bodyPr>
            <a:normAutofit/>
          </a:bodyPr>
          <a:lstStyle/>
          <a:p>
            <a:pPr algn="ctr"/>
            <a:r>
              <a:rPr lang="en-US" altLang="en-US" sz="3600" b="1" dirty="0">
                <a:solidFill>
                  <a:srgbClr val="FF0000"/>
                </a:solidFill>
                <a:latin typeface="+mn-lt"/>
                <a:ea typeface="Constantia" pitchFamily="18" charset="0"/>
                <a:cs typeface="Constantia" pitchFamily="18" charset="0"/>
                <a:sym typeface="Constantia" pitchFamily="18" charset="0"/>
              </a:rPr>
              <a:t>loncastuximab tesirine-lpyl Zynlonta™</a:t>
            </a:r>
            <a:r>
              <a:rPr lang="en-US" altLang="en-US" sz="3600" b="1" dirty="0">
                <a:latin typeface="+mn-lt"/>
                <a:ea typeface="Constantia" pitchFamily="18" charset="0"/>
                <a:cs typeface="Constantia" pitchFamily="18" charset="0"/>
                <a:sym typeface="Constantia" pitchFamily="18" charset="0"/>
              </a:rPr>
              <a:t> </a:t>
            </a:r>
            <a:r>
              <a:rPr lang="en-US" altLang="en-US" sz="3600" b="1" dirty="0">
                <a:solidFill>
                  <a:srgbClr val="FF0000"/>
                </a:solidFill>
                <a:latin typeface="+mn-lt"/>
                <a:ea typeface="Constantia" pitchFamily="18" charset="0"/>
                <a:cs typeface="Constantia" pitchFamily="18" charset="0"/>
                <a:sym typeface="Constantia" pitchFamily="18" charset="0"/>
              </a:rPr>
              <a:t>   </a:t>
            </a:r>
            <a:endParaRPr lang="en-US" sz="3600" dirty="0">
              <a:latin typeface="+mn-lt"/>
            </a:endParaRPr>
          </a:p>
        </p:txBody>
      </p:sp>
      <p:sp>
        <p:nvSpPr>
          <p:cNvPr id="3" name="Content Placeholder 2"/>
          <p:cNvSpPr>
            <a:spLocks noGrp="1"/>
          </p:cNvSpPr>
          <p:nvPr>
            <p:ph idx="1"/>
          </p:nvPr>
        </p:nvSpPr>
        <p:spPr>
          <a:xfrm>
            <a:off x="477434" y="1266684"/>
            <a:ext cx="11111621" cy="5330871"/>
          </a:xfrm>
        </p:spPr>
        <p:txBody>
          <a:bodyPr>
            <a:noAutofit/>
          </a:bodyPr>
          <a:lstStyle/>
          <a:p>
            <a:pPr marL="1145087" lvl="3" indent="0" defTabSz="1206470">
              <a:lnSpc>
                <a:spcPct val="80000"/>
              </a:lnSpc>
              <a:spcBef>
                <a:spcPts val="533"/>
              </a:spcBef>
              <a:buClr>
                <a:srgbClr val="0F6FC6"/>
              </a:buClr>
              <a:buSzPct val="85000"/>
              <a:buNone/>
              <a:defRPr/>
            </a:pPr>
            <a:r>
              <a:rPr lang="en-US" altLang="en-US" sz="2000" b="1" dirty="0">
                <a:solidFill>
                  <a:srgbClr val="FF0000"/>
                </a:solidFill>
                <a:latin typeface="+mn-lt"/>
                <a:ea typeface="Constantia" pitchFamily="18" charset="0"/>
                <a:cs typeface="Constantia" pitchFamily="18" charset="0"/>
                <a:sym typeface="Constantia" pitchFamily="18" charset="0"/>
              </a:rPr>
              <a:t>loncastuximab tesirine-lpyl Zynlonta™</a:t>
            </a:r>
            <a:r>
              <a:rPr lang="en-US" altLang="en-US" sz="2000" b="1" dirty="0">
                <a:latin typeface="+mn-lt"/>
                <a:ea typeface="Constantia" pitchFamily="18" charset="0"/>
                <a:cs typeface="Constantia" pitchFamily="18" charset="0"/>
                <a:sym typeface="Constantia" pitchFamily="18" charset="0"/>
              </a:rPr>
              <a:t> ADC Therapeutics SA: a CD19-directed antibody and alkylating agent conjugate, for adult patients with relapsed or refractory large B-cell lymphoma after two or more lines of systemic therapy, including diffuse large B-cell lymphoma (DLBCL) not otherwise specified, DLBCL arising from low grade lymphoma, and high-grade B-cell lymphoma</a:t>
            </a:r>
          </a:p>
          <a:p>
            <a:pPr marL="1145087" lvl="3" indent="0" defTabSz="1206470">
              <a:lnSpc>
                <a:spcPct val="80000"/>
              </a:lnSpc>
              <a:spcBef>
                <a:spcPts val="533"/>
              </a:spcBef>
              <a:buClr>
                <a:srgbClr val="0F6FC6"/>
              </a:buClr>
              <a:buSzPct val="85000"/>
              <a:buNone/>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Humanized monoclonal antibody-drug (alkylating agent) conjugate targeting tumor</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Targets CD19</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defRPr/>
            </a:pPr>
            <a:r>
              <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rPr>
              <a:t>No genomic alteration testing needed prior to administration</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Side effects: thrombocytopenia, increased gamma-glutamyltransferase, neutropenia, anemia, hyperglycemia, transaminase elevation, fatigue, hypoalbuminemia, rash, edema, nausea, and musculoskeletal pain. Effusion and edema, myelosuppression, infections, cutaneous rxns </a:t>
            </a:r>
          </a:p>
        </p:txBody>
      </p:sp>
      <p:sp>
        <p:nvSpPr>
          <p:cNvPr id="4" name="TextBox 3">
            <a:extLst>
              <a:ext uri="{FF2B5EF4-FFF2-40B4-BE49-F238E27FC236}">
                <a16:creationId xmlns:a16="http://schemas.microsoft.com/office/drawing/2014/main" id="{368B7EC6-454C-4E4A-9CFA-476EC6CE11EA}"/>
              </a:ext>
            </a:extLst>
          </p:cNvPr>
          <p:cNvSpPr txBox="1"/>
          <p:nvPr/>
        </p:nvSpPr>
        <p:spPr>
          <a:xfrm>
            <a:off x="1568558" y="6292755"/>
            <a:ext cx="7609840" cy="830997"/>
          </a:xfrm>
          <a:prstGeom prst="rect">
            <a:avLst/>
          </a:prstGeom>
          <a:noFill/>
        </p:spPr>
        <p:txBody>
          <a:bodyPr wrap="square" rtlCol="0">
            <a:spAutoFit/>
          </a:bodyPr>
          <a:lstStyle/>
          <a:p>
            <a:r>
              <a:rPr lang="en-US" sz="1600" dirty="0">
                <a:hlinkClick r:id="rId2"/>
              </a:rPr>
              <a:t>www. Zynlonta.com</a:t>
            </a:r>
            <a:endParaRPr lang="en-US" sz="1600" dirty="0"/>
          </a:p>
          <a:p>
            <a:endParaRPr lang="en-US" sz="1600" dirty="0"/>
          </a:p>
          <a:p>
            <a:endParaRPr lang="en-US" sz="1600" dirty="0"/>
          </a:p>
        </p:txBody>
      </p:sp>
    </p:spTree>
    <p:extLst>
      <p:ext uri="{BB962C8B-B14F-4D97-AF65-F5344CB8AC3E}">
        <p14:creationId xmlns:p14="http://schemas.microsoft.com/office/powerpoint/2010/main" val="22087827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111505" y="1329506"/>
            <a:ext cx="9557210" cy="3941741"/>
          </a:xfrm>
        </p:spPr>
        <p:txBody>
          <a:bodyPr>
            <a:normAutofit/>
          </a:bodyPr>
          <a:lstStyle/>
          <a:p>
            <a:pPr marL="1557828" lvl="3" indent="-260344" defTabSz="1206470" rtl="0">
              <a:lnSpc>
                <a:spcPct val="80000"/>
              </a:lnSpc>
              <a:spcBef>
                <a:spcPts val="533"/>
              </a:spcBef>
              <a:defRPr/>
            </a:pPr>
            <a:r>
              <a:rPr lang="en-US" sz="2400" b="1" i="0" dirty="0">
                <a:solidFill>
                  <a:srgbClr val="FF0000"/>
                </a:solidFill>
                <a:effectLst/>
                <a:latin typeface="+mn-lt"/>
              </a:rPr>
              <a:t>	</a:t>
            </a:r>
            <a:r>
              <a:rPr lang="en-US" sz="2000" b="1" i="0" dirty="0">
                <a:solidFill>
                  <a:srgbClr val="FF0000"/>
                </a:solidFill>
                <a:effectLst/>
                <a:latin typeface="+mn-lt"/>
              </a:rPr>
              <a:t>amivantamab-vmjw Rybrevant™</a:t>
            </a:r>
            <a:r>
              <a:rPr lang="en-US" sz="2000" b="1" i="0" dirty="0">
                <a:solidFill>
                  <a:srgbClr val="333333"/>
                </a:solidFill>
                <a:effectLst/>
                <a:latin typeface="+mn-lt"/>
              </a:rPr>
              <a:t> Janssen Biotech, Inc.: adult patients with locally advanced or metastatic non-small cell lung cancer with EGFR exon 20 insertion mutations that progressed on or after platinum-based chemotherapy</a:t>
            </a:r>
            <a:br>
              <a:rPr lang="en-US" altLang="en-US" sz="2000" b="1" i="1" dirty="0">
                <a:solidFill>
                  <a:prstClr val="black"/>
                </a:solidFill>
                <a:latin typeface="+mn-lt"/>
                <a:ea typeface="Constantia" panose="02030602050306030303" pitchFamily="18" charset="0"/>
                <a:cs typeface="Constantia" panose="02030602050306030303" pitchFamily="18" charset="0"/>
                <a:sym typeface="Constantia" pitchFamily="18" charset="0"/>
              </a:rPr>
            </a:br>
            <a:br>
              <a:rPr lang="en-US" altLang="en-US" sz="2000" b="1" kern="1200" dirty="0">
                <a:solidFill>
                  <a:srgbClr val="FF0000"/>
                </a:solidFill>
                <a:latin typeface="+mn-lt"/>
                <a:ea typeface="Constantia" panose="02030602050306030303" pitchFamily="18" charset="0"/>
                <a:cs typeface="Constantia" panose="02030602050306030303" pitchFamily="18" charset="0"/>
                <a:sym typeface="Constantia" pitchFamily="18" charset="0"/>
              </a:rPr>
            </a:br>
            <a:endParaRPr lang="en-US" sz="2000" dirty="0">
              <a:solidFill>
                <a:schemeClr val="tx1"/>
              </a:solidFill>
              <a:highlight>
                <a:srgbClr val="FFFF00"/>
              </a:highlight>
              <a:latin typeface="+mn-lt"/>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1156208" y="5941775"/>
            <a:ext cx="5603476" cy="1077218"/>
          </a:xfrm>
          <a:prstGeom prst="rect">
            <a:avLst/>
          </a:prstGeom>
          <a:noFill/>
        </p:spPr>
        <p:txBody>
          <a:bodyPr wrap="square" rtlCol="0">
            <a:spAutoFit/>
          </a:bodyPr>
          <a:lstStyle/>
          <a:p>
            <a:r>
              <a:rPr lang="en-US" sz="1600" dirty="0">
                <a:hlinkClick r:id="rId2"/>
              </a:rPr>
              <a:t>www. Rybrevant.com</a:t>
            </a:r>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33300861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03400" y="53041"/>
            <a:ext cx="9185197" cy="908843"/>
          </a:xfrm>
        </p:spPr>
        <p:txBody>
          <a:bodyPr>
            <a:normAutofit/>
          </a:bodyPr>
          <a:lstStyle/>
          <a:p>
            <a:pPr algn="ctr"/>
            <a:r>
              <a:rPr lang="en-US" sz="3600" b="1" i="0" dirty="0">
                <a:solidFill>
                  <a:srgbClr val="FF0000"/>
                </a:solidFill>
                <a:effectLst/>
                <a:latin typeface="+mn-lt"/>
              </a:rPr>
              <a:t>amivantamab-vmjw Rybrevant™</a:t>
            </a:r>
            <a:r>
              <a:rPr lang="en-US" sz="3600" b="1" i="0" dirty="0">
                <a:solidFill>
                  <a:srgbClr val="333333"/>
                </a:solidFill>
                <a:effectLst/>
                <a:latin typeface="+mn-lt"/>
              </a:rPr>
              <a:t> </a:t>
            </a:r>
            <a:r>
              <a:rPr lang="en-US" altLang="en-US" sz="3600" b="1" dirty="0">
                <a:solidFill>
                  <a:srgbClr val="FF0000"/>
                </a:solidFill>
                <a:latin typeface="+mn-lt"/>
                <a:ea typeface="Constantia" pitchFamily="18" charset="0"/>
                <a:cs typeface="Constantia" pitchFamily="18" charset="0"/>
                <a:sym typeface="Constantia" pitchFamily="18" charset="0"/>
              </a:rPr>
              <a:t>  </a:t>
            </a:r>
            <a:endParaRPr lang="en-US" sz="3600" dirty="0">
              <a:latin typeface="+mn-lt"/>
            </a:endParaRPr>
          </a:p>
        </p:txBody>
      </p:sp>
      <p:sp>
        <p:nvSpPr>
          <p:cNvPr id="3" name="Content Placeholder 2"/>
          <p:cNvSpPr>
            <a:spLocks noGrp="1"/>
          </p:cNvSpPr>
          <p:nvPr>
            <p:ph idx="1"/>
          </p:nvPr>
        </p:nvSpPr>
        <p:spPr>
          <a:xfrm>
            <a:off x="477434" y="961884"/>
            <a:ext cx="11111621" cy="5330871"/>
          </a:xfrm>
        </p:spPr>
        <p:txBody>
          <a:bodyPr>
            <a:noAutofit/>
          </a:bodyPr>
          <a:lstStyle/>
          <a:p>
            <a:pPr marL="1145087" lvl="3" indent="0" defTabSz="1206470">
              <a:lnSpc>
                <a:spcPct val="80000"/>
              </a:lnSpc>
              <a:spcBef>
                <a:spcPts val="533"/>
              </a:spcBef>
              <a:buClr>
                <a:srgbClr val="0F6FC6"/>
              </a:buClr>
              <a:buSzPct val="85000"/>
              <a:buNone/>
              <a:defRPr/>
            </a:pPr>
            <a:r>
              <a:rPr lang="en-US" sz="2000" b="1" i="0" dirty="0">
                <a:solidFill>
                  <a:srgbClr val="FF0000"/>
                </a:solidFill>
                <a:effectLst/>
                <a:latin typeface="+mn-lt"/>
              </a:rPr>
              <a:t>amivantamab-vmjw Rybrevant™</a:t>
            </a:r>
            <a:r>
              <a:rPr lang="en-US" sz="2000" b="1" i="0" dirty="0">
                <a:solidFill>
                  <a:srgbClr val="333333"/>
                </a:solidFill>
                <a:effectLst/>
                <a:latin typeface="+mn-lt"/>
              </a:rPr>
              <a:t> Janssen Biotech, Inc.: adult patients with locally advanced or metastatic non-small cell lung cancer with EGFR exon 20 insertion mutations that progressed on or after platinum-based chemotherapy </a:t>
            </a:r>
          </a:p>
          <a:p>
            <a:pPr marL="1145087" lvl="3" indent="0" defTabSz="1206470">
              <a:lnSpc>
                <a:spcPct val="80000"/>
              </a:lnSpc>
              <a:spcBef>
                <a:spcPts val="533"/>
              </a:spcBef>
              <a:buClr>
                <a:srgbClr val="0F6FC6"/>
              </a:buClr>
              <a:buSzPct val="85000"/>
              <a:buNone/>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Bispecific monoclonal antibody targeting 2  tumor targets</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Potential infusion rxns; premedicate</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Targets both EGF and MET receptors</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defRPr/>
            </a:pPr>
            <a:r>
              <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rPr>
              <a:t>Genomic alteration testing needed prior to administration </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Side effects: Rash, IRR, paronychia, musculoskeletal pain, dyspnea, nausea, fatigue, edema, stomatitis, cough, constipation, and vomiting. Decreased lymphocytes, decreased albumin, decreased phosphate, decreased potassium, increased alkaline phosphatase, increased glucose, increased gamma-glutamyl transferase, and decreased sodium. Infusion rxns, interstitial lung disease/pneumonitis, dermatologic rxns, ocular toxicity.</a:t>
            </a:r>
          </a:p>
        </p:txBody>
      </p:sp>
      <p:sp>
        <p:nvSpPr>
          <p:cNvPr id="4" name="TextBox 3">
            <a:extLst>
              <a:ext uri="{FF2B5EF4-FFF2-40B4-BE49-F238E27FC236}">
                <a16:creationId xmlns:a16="http://schemas.microsoft.com/office/drawing/2014/main" id="{368B7EC6-454C-4E4A-9CFA-476EC6CE11EA}"/>
              </a:ext>
            </a:extLst>
          </p:cNvPr>
          <p:cNvSpPr txBox="1"/>
          <p:nvPr/>
        </p:nvSpPr>
        <p:spPr>
          <a:xfrm>
            <a:off x="1568558" y="6292755"/>
            <a:ext cx="7609840" cy="830997"/>
          </a:xfrm>
          <a:prstGeom prst="rect">
            <a:avLst/>
          </a:prstGeom>
          <a:noFill/>
        </p:spPr>
        <p:txBody>
          <a:bodyPr wrap="square" rtlCol="0">
            <a:spAutoFit/>
          </a:bodyPr>
          <a:lstStyle/>
          <a:p>
            <a:r>
              <a:rPr lang="en-US" sz="1600" dirty="0">
                <a:hlinkClick r:id="rId2"/>
              </a:rPr>
              <a:t>www. Rybrevant.com</a:t>
            </a:r>
            <a:endParaRPr lang="en-US" sz="1600" dirty="0"/>
          </a:p>
          <a:p>
            <a:endParaRPr lang="en-US" sz="1600" dirty="0"/>
          </a:p>
          <a:p>
            <a:endParaRPr lang="en-US" sz="1600" dirty="0"/>
          </a:p>
        </p:txBody>
      </p:sp>
    </p:spTree>
    <p:extLst>
      <p:ext uri="{BB962C8B-B14F-4D97-AF65-F5344CB8AC3E}">
        <p14:creationId xmlns:p14="http://schemas.microsoft.com/office/powerpoint/2010/main" val="31790958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b="1" dirty="0">
              <a:solidFill>
                <a:schemeClr val="accent1"/>
              </a:solidFill>
              <a:latin typeface="Helvetica"/>
              <a:cs typeface="Helvetica"/>
            </a:endParaRPr>
          </a:p>
          <a:p>
            <a:pPr marL="0" indent="0" algn="ctr">
              <a:buNone/>
            </a:pPr>
            <a:endParaRPr lang="en-US" b="1" dirty="0">
              <a:solidFill>
                <a:schemeClr val="accent4">
                  <a:lumMod val="75000"/>
                </a:schemeClr>
              </a:solidFill>
              <a:latin typeface="Helvetica"/>
              <a:cs typeface="Helvetica"/>
            </a:endParaRPr>
          </a:p>
          <a:p>
            <a:pPr marL="0" indent="0" algn="ctr">
              <a:buNone/>
            </a:pPr>
            <a:r>
              <a:rPr lang="en-US" sz="3600" b="1" dirty="0">
                <a:solidFill>
                  <a:schemeClr val="accent4">
                    <a:lumMod val="75000"/>
                  </a:schemeClr>
                </a:solidFill>
                <a:latin typeface="+mn-lt"/>
                <a:cs typeface="Helvetica"/>
              </a:rPr>
              <a:t>Living Drugs/ Genetically</a:t>
            </a:r>
          </a:p>
          <a:p>
            <a:pPr marL="0" indent="0" algn="ctr">
              <a:buNone/>
            </a:pPr>
            <a:r>
              <a:rPr lang="en-US" sz="3600" b="1" dirty="0">
                <a:solidFill>
                  <a:schemeClr val="accent4">
                    <a:lumMod val="75000"/>
                  </a:schemeClr>
                </a:solidFill>
                <a:latin typeface="+mn-lt"/>
                <a:cs typeface="Helvetica"/>
              </a:rPr>
              <a:t> Engineered Cells</a:t>
            </a:r>
          </a:p>
          <a:p>
            <a:pPr marL="0" indent="0">
              <a:buNone/>
            </a:pPr>
            <a:endParaRPr lang="en-US" dirty="0"/>
          </a:p>
        </p:txBody>
      </p:sp>
    </p:spTree>
    <p:extLst>
      <p:ext uri="{BB962C8B-B14F-4D97-AF65-F5344CB8AC3E}">
        <p14:creationId xmlns:p14="http://schemas.microsoft.com/office/powerpoint/2010/main" val="18534859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04975"/>
            <a:ext cx="8427720" cy="1011854"/>
          </a:xfrm>
        </p:spPr>
        <p:txBody>
          <a:bodyPr>
            <a:normAutofit fontScale="90000"/>
          </a:bodyPr>
          <a:lstStyle/>
          <a:p>
            <a:pPr algn="ctr"/>
            <a:br>
              <a:rPr lang="en-US" dirty="0">
                <a:solidFill>
                  <a:schemeClr val="accent5">
                    <a:lumMod val="75000"/>
                  </a:schemeClr>
                </a:solidFill>
              </a:rPr>
            </a:br>
            <a:r>
              <a:rPr lang="en-US" sz="4133" dirty="0">
                <a:solidFill>
                  <a:schemeClr val="accent4">
                    <a:lumMod val="75000"/>
                  </a:schemeClr>
                </a:solidFill>
                <a:latin typeface="+mn-lt"/>
              </a:rPr>
              <a:t>leucel</a:t>
            </a:r>
            <a:br>
              <a:rPr lang="en-US" dirty="0">
                <a:solidFill>
                  <a:schemeClr val="accent1"/>
                </a:solidFill>
              </a:rPr>
            </a:br>
            <a:endParaRPr lang="en-US" dirty="0"/>
          </a:p>
        </p:txBody>
      </p:sp>
      <p:sp>
        <p:nvSpPr>
          <p:cNvPr id="3" name="Content Placeholder 2"/>
          <p:cNvSpPr>
            <a:spLocks noGrp="1"/>
          </p:cNvSpPr>
          <p:nvPr>
            <p:ph idx="1"/>
          </p:nvPr>
        </p:nvSpPr>
        <p:spPr>
          <a:xfrm>
            <a:off x="609600" y="1707393"/>
            <a:ext cx="10972800" cy="3874041"/>
          </a:xfrm>
        </p:spPr>
        <p:txBody>
          <a:bodyPr>
            <a:normAutofit/>
          </a:bodyPr>
          <a:lstStyle/>
          <a:p>
            <a:pPr>
              <a:spcBef>
                <a:spcPts val="667"/>
              </a:spcBef>
              <a:buClr>
                <a:srgbClr val="0BD0D9"/>
              </a:buClr>
              <a:buSzPct val="95000"/>
              <a:buFontTx/>
              <a:buChar char="•"/>
            </a:pPr>
            <a:r>
              <a:rPr lang="en-US" altLang="en-US" sz="2000" b="1" dirty="0">
                <a:latin typeface="+mn-lt"/>
                <a:sym typeface="Constantia" panose="02030602050306030303" pitchFamily="18" charset="0"/>
              </a:rPr>
              <a:t>Cellular therapies; “living drugs”; immune effector cells</a:t>
            </a:r>
          </a:p>
          <a:p>
            <a:pPr>
              <a:spcBef>
                <a:spcPts val="667"/>
              </a:spcBef>
              <a:buClr>
                <a:srgbClr val="0BD0D9"/>
              </a:buClr>
              <a:buSzPct val="95000"/>
              <a:buFontTx/>
              <a:buChar char="•"/>
            </a:pPr>
            <a:endParaRPr lang="en-US" altLang="en-US" sz="2000" b="1" dirty="0">
              <a:latin typeface="+mn-lt"/>
              <a:sym typeface="Constantia" panose="02030602050306030303" pitchFamily="18" charset="0"/>
            </a:endParaRPr>
          </a:p>
          <a:p>
            <a:pPr>
              <a:spcBef>
                <a:spcPts val="667"/>
              </a:spcBef>
              <a:buClr>
                <a:srgbClr val="0BD0D9"/>
              </a:buClr>
              <a:buSzPct val="95000"/>
              <a:buFontTx/>
              <a:buChar char="•"/>
            </a:pPr>
            <a:r>
              <a:rPr lang="en-US" altLang="en-US" sz="2000" b="1" dirty="0">
                <a:latin typeface="+mn-lt"/>
                <a:sym typeface="Constantia" panose="02030602050306030303" pitchFamily="18" charset="0"/>
              </a:rPr>
              <a:t>Intravenous; currently must be given at approved centers</a:t>
            </a:r>
          </a:p>
          <a:p>
            <a:pPr>
              <a:spcBef>
                <a:spcPts val="667"/>
              </a:spcBef>
              <a:buClr>
                <a:srgbClr val="0BD0D9"/>
              </a:buClr>
              <a:buSzPct val="95000"/>
              <a:buFontTx/>
              <a:buChar char="•"/>
            </a:pPr>
            <a:endParaRPr lang="en-US" altLang="en-US" sz="2000" b="1" dirty="0">
              <a:latin typeface="+mn-lt"/>
              <a:sym typeface="Constantia" panose="02030602050306030303" pitchFamily="18" charset="0"/>
            </a:endParaRPr>
          </a:p>
          <a:p>
            <a:pPr>
              <a:spcBef>
                <a:spcPts val="667"/>
              </a:spcBef>
              <a:buClr>
                <a:srgbClr val="0BD0D9"/>
              </a:buClr>
              <a:buSzPct val="95000"/>
              <a:buFontTx/>
              <a:buChar char="•"/>
            </a:pPr>
            <a:r>
              <a:rPr lang="en-US" altLang="en-US" sz="2000" b="1" dirty="0">
                <a:latin typeface="+mn-lt"/>
                <a:sym typeface="Constantia" panose="02030602050306030303" pitchFamily="18" charset="0"/>
              </a:rPr>
              <a:t>Precision: Cells from patient, genetically engineered and given back to pt</a:t>
            </a:r>
          </a:p>
          <a:p>
            <a:pPr>
              <a:spcBef>
                <a:spcPts val="667"/>
              </a:spcBef>
              <a:buClr>
                <a:srgbClr val="0BD0D9"/>
              </a:buClr>
              <a:buSzPct val="95000"/>
              <a:buFontTx/>
              <a:buChar char="•"/>
            </a:pPr>
            <a:endParaRPr lang="en-US" altLang="en-US" sz="2000" b="1" dirty="0">
              <a:latin typeface="+mn-lt"/>
              <a:sym typeface="Constantia" panose="02030602050306030303" pitchFamily="18" charset="0"/>
            </a:endParaRPr>
          </a:p>
          <a:p>
            <a:pPr>
              <a:spcBef>
                <a:spcPts val="667"/>
              </a:spcBef>
              <a:buClr>
                <a:srgbClr val="0BD0D9"/>
              </a:buClr>
              <a:buSzPct val="95000"/>
              <a:buFontTx/>
              <a:buChar char="•"/>
            </a:pPr>
            <a:r>
              <a:rPr lang="en-US" altLang="en-US" sz="2000" b="1" dirty="0">
                <a:latin typeface="+mn-lt"/>
                <a:sym typeface="Constantia" panose="02030602050306030303" pitchFamily="18" charset="0"/>
              </a:rPr>
              <a:t>Examples</a:t>
            </a:r>
          </a:p>
          <a:p>
            <a:pPr marL="977876" lvl="1" indent="-457189">
              <a:spcBef>
                <a:spcPts val="667"/>
              </a:spcBef>
              <a:buClr>
                <a:srgbClr val="0F6FC6"/>
              </a:buClr>
              <a:buSzPct val="85000"/>
              <a:buFont typeface="Arial" panose="020B0604020202020204" pitchFamily="34" charset="0"/>
              <a:buChar char="•"/>
            </a:pPr>
            <a:r>
              <a:rPr lang="en-US" altLang="en-US" sz="2000" b="1" dirty="0">
                <a:latin typeface="+mn-lt"/>
                <a:sym typeface="Constantia" panose="02030602050306030303" pitchFamily="18" charset="0"/>
              </a:rPr>
              <a:t>sipuleucel-T, </a:t>
            </a:r>
            <a:r>
              <a:rPr lang="en-US" altLang="en-US" sz="2000" b="1" dirty="0">
                <a:latin typeface="+mn-lt"/>
                <a:ea typeface="Constantia" pitchFamily="18" charset="0"/>
                <a:cs typeface="Constantia" pitchFamily="18" charset="0"/>
                <a:sym typeface="Constantia" pitchFamily="18" charset="0"/>
              </a:rPr>
              <a:t>tisagenlecleucel, axicabtagene ciloleucel,</a:t>
            </a:r>
            <a:r>
              <a:rPr lang="en-US" altLang="en-US" sz="2000" b="1" dirty="0">
                <a:solidFill>
                  <a:srgbClr val="FF0000"/>
                </a:solidFill>
                <a:latin typeface="+mn-lt"/>
                <a:ea typeface="Constantia" pitchFamily="18" charset="0"/>
                <a:cs typeface="Constantia" pitchFamily="18" charset="0"/>
                <a:sym typeface="Constantia" pitchFamily="18" charset="0"/>
              </a:rPr>
              <a:t> </a:t>
            </a:r>
            <a:r>
              <a:rPr lang="en-US" altLang="en-US" sz="2000" b="1" dirty="0">
                <a:latin typeface="+mn-lt"/>
                <a:ea typeface="Constantia" pitchFamily="18" charset="0"/>
                <a:cs typeface="Constantia" pitchFamily="18" charset="0"/>
                <a:sym typeface="Constantia" pitchFamily="18" charset="0"/>
              </a:rPr>
              <a:t>brexucabtagene autoleucel, </a:t>
            </a:r>
            <a:r>
              <a:rPr lang="en-US" altLang="en-US" sz="2000" b="1" dirty="0">
                <a:solidFill>
                  <a:srgbClr val="FF0000"/>
                </a:solidFill>
                <a:latin typeface="+mn-lt"/>
                <a:ea typeface="Constantia" pitchFamily="18" charset="0"/>
                <a:cs typeface="Constantia" pitchFamily="18" charset="0"/>
                <a:sym typeface="Constantia" pitchFamily="18" charset="0"/>
              </a:rPr>
              <a:t>lisocabtagene maraleucel, </a:t>
            </a:r>
            <a:r>
              <a:rPr lang="en-US" sz="2000" b="1" dirty="0">
                <a:solidFill>
                  <a:srgbClr val="FF0000"/>
                </a:solidFill>
                <a:latin typeface="+mn-lt"/>
              </a:rPr>
              <a:t>idecabtagene vicleucel</a:t>
            </a:r>
            <a:endParaRPr lang="en-US" altLang="en-US" sz="2000" b="1" dirty="0">
              <a:solidFill>
                <a:srgbClr val="FF0000"/>
              </a:solidFill>
              <a:latin typeface="+mn-lt"/>
              <a:ea typeface="Constantia" pitchFamily="18" charset="0"/>
              <a:cs typeface="Constantia" pitchFamily="18" charset="0"/>
              <a:sym typeface="Constantia" pitchFamily="18" charset="0"/>
            </a:endParaRPr>
          </a:p>
          <a:p>
            <a:pPr marL="977876" lvl="1" indent="-457189">
              <a:spcBef>
                <a:spcPts val="667"/>
              </a:spcBef>
              <a:buClr>
                <a:srgbClr val="0F6FC6"/>
              </a:buClr>
              <a:buSzPct val="85000"/>
              <a:buFont typeface="Arial" panose="020B0604020202020204" pitchFamily="34" charset="0"/>
              <a:buChar char="•"/>
            </a:pPr>
            <a:endParaRPr lang="en-US" altLang="en-US" sz="2000" b="1" dirty="0">
              <a:latin typeface="Constantia" panose="02030602050306030303" pitchFamily="18" charset="0"/>
              <a:sym typeface="Constantia" panose="02030602050306030303" pitchFamily="18" charset="0"/>
            </a:endParaRPr>
          </a:p>
          <a:p>
            <a:pPr marL="0" indent="0">
              <a:buNone/>
            </a:pPr>
            <a:endParaRPr lang="en-US" dirty="0"/>
          </a:p>
        </p:txBody>
      </p:sp>
      <p:sp>
        <p:nvSpPr>
          <p:cNvPr id="4" name="TextBox 3">
            <a:extLst>
              <a:ext uri="{FF2B5EF4-FFF2-40B4-BE49-F238E27FC236}">
                <a16:creationId xmlns:a16="http://schemas.microsoft.com/office/drawing/2014/main" id="{D115BA2D-4E28-41C2-8C3C-492768D0957E}"/>
              </a:ext>
            </a:extLst>
          </p:cNvPr>
          <p:cNvSpPr txBox="1"/>
          <p:nvPr/>
        </p:nvSpPr>
        <p:spPr>
          <a:xfrm>
            <a:off x="609600" y="5670542"/>
            <a:ext cx="9415501" cy="297454"/>
          </a:xfrm>
          <a:prstGeom prst="rect">
            <a:avLst/>
          </a:prstGeom>
          <a:noFill/>
        </p:spPr>
        <p:txBody>
          <a:bodyPr wrap="square" rtlCol="0">
            <a:spAutoFit/>
          </a:bodyPr>
          <a:lstStyle/>
          <a:p>
            <a:pPr defTabSz="609585">
              <a:defRPr/>
            </a:pPr>
            <a:r>
              <a:rPr lang="en-US" sz="1333" dirty="0">
                <a:solidFill>
                  <a:prstClr val="black"/>
                </a:solidFill>
                <a:latin typeface="Calibri"/>
              </a:rPr>
              <a:t>https://www.ama-assn.org/about/united-states-adopted-names/united-states-adopted-names-naming-guidelines</a:t>
            </a:r>
          </a:p>
        </p:txBody>
      </p:sp>
    </p:spTree>
    <p:extLst>
      <p:ext uri="{BB962C8B-B14F-4D97-AF65-F5344CB8AC3E}">
        <p14:creationId xmlns:p14="http://schemas.microsoft.com/office/powerpoint/2010/main" val="3599170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324027" cy="4820164"/>
          </a:xfrm>
        </p:spPr>
        <p:txBody>
          <a:bodyPr/>
          <a:lstStyle/>
          <a:p>
            <a:pPr marL="1557828" lvl="3" indent="-260344" defTabSz="1206470" rtl="0">
              <a:lnSpc>
                <a:spcPct val="80000"/>
              </a:lnSpc>
              <a:spcBef>
                <a:spcPts val="533"/>
              </a:spcBef>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2000" b="1" dirty="0">
                <a:solidFill>
                  <a:srgbClr val="FF0000"/>
                </a:solidFill>
                <a:latin typeface="+mn-lt"/>
                <a:ea typeface="Constantia" pitchFamily="18" charset="0"/>
                <a:cs typeface="Constantia" pitchFamily="18" charset="0"/>
                <a:sym typeface="Constantia" pitchFamily="18" charset="0"/>
              </a:rPr>
              <a:t>lisocabtagene maraleucel</a:t>
            </a:r>
            <a:r>
              <a:rPr lang="en-US" altLang="en-US" sz="2000" b="1" dirty="0">
                <a:latin typeface="+mn-lt"/>
                <a:ea typeface="Constantia" pitchFamily="18" charset="0"/>
                <a:cs typeface="Constantia" pitchFamily="18" charset="0"/>
                <a:sym typeface="Constantia" pitchFamily="18" charset="0"/>
              </a:rPr>
              <a:t> </a:t>
            </a:r>
            <a:r>
              <a:rPr lang="en-US" altLang="en-US" sz="2000" b="1" dirty="0">
                <a:solidFill>
                  <a:srgbClr val="FF0000"/>
                </a:solidFill>
                <a:latin typeface="+mn-lt"/>
                <a:ea typeface="Constantia" pitchFamily="18" charset="0"/>
                <a:cs typeface="Constantia" pitchFamily="18" charset="0"/>
                <a:sym typeface="Constantia" pitchFamily="18" charset="0"/>
              </a:rPr>
              <a:t>Breyanzi®</a:t>
            </a:r>
            <a:r>
              <a:rPr lang="en-US" altLang="en-US" sz="2000" b="1" dirty="0">
                <a:latin typeface="+mn-lt"/>
                <a:ea typeface="Constantia" pitchFamily="18" charset="0"/>
                <a:cs typeface="Constantia" pitchFamily="18" charset="0"/>
                <a:sym typeface="Constantia" pitchFamily="18" charset="0"/>
              </a:rPr>
              <a:t> Juno Therapeutics, Inc.: the treatment of adult patients with relapsed or refractory (R/R) large B-cell lymphoma after two or more lines of systemic therapy, including diffuse large B-cell lymphoma (DLBCL) not otherwise specified (including DLBCL arising from indolent lymphoma), high-grade B-cell lymphoma, primary mediastinal large B-cell lymphoma, and follicular lymphoma grade 3B. </a:t>
            </a:r>
            <a:br>
              <a:rPr lang="en-US" altLang="en-US" sz="2000" b="1" dirty="0">
                <a:latin typeface="+mn-lt"/>
                <a:ea typeface="Constantia" pitchFamily="18" charset="0"/>
                <a:cs typeface="Constantia" pitchFamily="18" charset="0"/>
                <a:sym typeface="Constantia" pitchFamily="18" charset="0"/>
              </a:rPr>
            </a:br>
            <a:endParaRPr lang="en-US" sz="2000" dirty="0">
              <a:solidFill>
                <a:schemeClr val="tx1"/>
              </a:solidFill>
              <a:latin typeface="+mn-lt"/>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1282332" y="5780782"/>
            <a:ext cx="5603476" cy="1077218"/>
          </a:xfrm>
          <a:prstGeom prst="rect">
            <a:avLst/>
          </a:prstGeom>
          <a:noFill/>
        </p:spPr>
        <p:txBody>
          <a:bodyPr wrap="square" rtlCol="0">
            <a:spAutoFit/>
          </a:bodyPr>
          <a:lstStyle/>
          <a:p>
            <a:r>
              <a:rPr lang="en-US" sz="1600" dirty="0">
                <a:hlinkClick r:id="rId2"/>
              </a:rPr>
              <a:t>www. BREYANZI.com</a:t>
            </a:r>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8668366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155" y="108046"/>
            <a:ext cx="10569690" cy="541654"/>
          </a:xfrm>
        </p:spPr>
        <p:txBody>
          <a:bodyPr>
            <a:normAutofit fontScale="90000"/>
          </a:bodyPr>
          <a:lstStyle/>
          <a:p>
            <a:pPr algn="ctr"/>
            <a:r>
              <a:rPr lang="en-US" altLang="en-US" sz="3600" b="1" dirty="0">
                <a:solidFill>
                  <a:srgbClr val="FF0000"/>
                </a:solidFill>
                <a:latin typeface="+mn-lt"/>
                <a:ea typeface="Constantia" pitchFamily="18" charset="0"/>
                <a:cs typeface="Constantia" pitchFamily="18" charset="0"/>
                <a:sym typeface="Constantia" pitchFamily="18" charset="0"/>
              </a:rPr>
              <a:t>lisocabtagene maraleucel</a:t>
            </a:r>
            <a:r>
              <a:rPr lang="en-US" altLang="en-US" sz="3600" b="1" dirty="0">
                <a:latin typeface="+mn-lt"/>
                <a:ea typeface="Constantia" pitchFamily="18" charset="0"/>
                <a:cs typeface="Constantia" pitchFamily="18" charset="0"/>
                <a:sym typeface="Constantia" pitchFamily="18" charset="0"/>
              </a:rPr>
              <a:t> </a:t>
            </a:r>
            <a:r>
              <a:rPr lang="en-US" altLang="en-US" sz="3600" b="1" dirty="0">
                <a:solidFill>
                  <a:srgbClr val="FF0000"/>
                </a:solidFill>
                <a:latin typeface="+mn-lt"/>
                <a:ea typeface="Constantia" pitchFamily="18" charset="0"/>
                <a:cs typeface="Constantia" pitchFamily="18" charset="0"/>
                <a:sym typeface="Constantia" pitchFamily="18" charset="0"/>
              </a:rPr>
              <a:t>Breyanzi®</a:t>
            </a:r>
            <a:r>
              <a:rPr lang="en-US" altLang="en-US" sz="3600" b="1" dirty="0">
                <a:latin typeface="+mn-lt"/>
                <a:ea typeface="Constantia" pitchFamily="18" charset="0"/>
                <a:cs typeface="Constantia" pitchFamily="18" charset="0"/>
                <a:sym typeface="Constantia" pitchFamily="18" charset="0"/>
              </a:rPr>
              <a:t> </a:t>
            </a:r>
            <a:r>
              <a:rPr lang="en-US" altLang="en-US" sz="3600" b="1" dirty="0">
                <a:solidFill>
                  <a:srgbClr val="FF0000"/>
                </a:solidFill>
                <a:latin typeface="+mn-lt"/>
                <a:ea typeface="Constantia" pitchFamily="18" charset="0"/>
                <a:cs typeface="Constantia" pitchFamily="18" charset="0"/>
                <a:sym typeface="Constantia" pitchFamily="18" charset="0"/>
              </a:rPr>
              <a:t>   </a:t>
            </a:r>
            <a:endParaRPr lang="en-US" sz="3600" dirty="0">
              <a:latin typeface="+mn-lt"/>
            </a:endParaRPr>
          </a:p>
        </p:txBody>
      </p:sp>
      <p:sp>
        <p:nvSpPr>
          <p:cNvPr id="3" name="Content Placeholder 2"/>
          <p:cNvSpPr>
            <a:spLocks noGrp="1"/>
          </p:cNvSpPr>
          <p:nvPr>
            <p:ph idx="1"/>
          </p:nvPr>
        </p:nvSpPr>
        <p:spPr>
          <a:xfrm>
            <a:off x="307318" y="788220"/>
            <a:ext cx="11344492" cy="5515761"/>
          </a:xfrm>
        </p:spPr>
        <p:txBody>
          <a:bodyPr>
            <a:noAutofit/>
          </a:bodyPr>
          <a:lstStyle/>
          <a:p>
            <a:pPr marL="1145087" lvl="3" indent="0" defTabSz="1206470">
              <a:lnSpc>
                <a:spcPct val="80000"/>
              </a:lnSpc>
              <a:spcBef>
                <a:spcPts val="533"/>
              </a:spcBef>
              <a:buClr>
                <a:srgbClr val="0F6FC6"/>
              </a:buClr>
              <a:buSzPct val="85000"/>
              <a:buNone/>
              <a:defRPr/>
            </a:pPr>
            <a:r>
              <a:rPr lang="en-US" altLang="en-US" b="1" dirty="0">
                <a:solidFill>
                  <a:srgbClr val="FF0000"/>
                </a:solidFill>
                <a:latin typeface="+mn-lt"/>
                <a:ea typeface="Constantia" pitchFamily="18" charset="0"/>
                <a:cs typeface="Constantia" pitchFamily="18" charset="0"/>
                <a:sym typeface="Constantia" pitchFamily="18" charset="0"/>
              </a:rPr>
              <a:t>lisocabtagene maraleucel</a:t>
            </a:r>
            <a:r>
              <a:rPr lang="en-US" altLang="en-US" b="1" dirty="0">
                <a:latin typeface="+mn-lt"/>
                <a:ea typeface="Constantia" pitchFamily="18" charset="0"/>
                <a:cs typeface="Constantia" pitchFamily="18" charset="0"/>
                <a:sym typeface="Constantia" pitchFamily="18" charset="0"/>
              </a:rPr>
              <a:t> </a:t>
            </a:r>
            <a:r>
              <a:rPr lang="en-US" altLang="en-US" b="1" dirty="0">
                <a:solidFill>
                  <a:srgbClr val="FF0000"/>
                </a:solidFill>
                <a:latin typeface="+mn-lt"/>
                <a:ea typeface="Constantia" pitchFamily="18" charset="0"/>
                <a:cs typeface="Constantia" pitchFamily="18" charset="0"/>
                <a:sym typeface="Constantia" pitchFamily="18" charset="0"/>
              </a:rPr>
              <a:t>Breyanzi®</a:t>
            </a:r>
            <a:r>
              <a:rPr lang="en-US" altLang="en-US" b="1" dirty="0">
                <a:latin typeface="+mn-lt"/>
                <a:ea typeface="Constantia" pitchFamily="18" charset="0"/>
                <a:cs typeface="Constantia" pitchFamily="18" charset="0"/>
                <a:sym typeface="Constantia" pitchFamily="18" charset="0"/>
              </a:rPr>
              <a:t> Juno Therapeutics, Inc.: the treatment of adult patients with relapsed or refractory (R/R) large B-cell lymphoma after two or more lines of systemic therapy, including diffuse large B-cell lymphoma (DLBCL) not otherwise specified (including DLBCL arising from indolent lymphoma), high-grade B-cell lymphoma, primary mediastinal large B-cell lymphoma, and follicular lymphoma grade 3B. </a:t>
            </a:r>
            <a:br>
              <a:rPr lang="en-US" altLang="en-US" b="1" dirty="0">
                <a:latin typeface="+mn-lt"/>
                <a:ea typeface="Constantia" pitchFamily="18" charset="0"/>
                <a:cs typeface="Constantia" pitchFamily="18" charset="0"/>
                <a:sym typeface="Constantia" pitchFamily="18" charset="0"/>
              </a:rPr>
            </a:br>
            <a:endParaRPr lang="en-US" altLang="en-US"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rPr>
              <a:t>Cellular therapies; immune effector cell therapy (CAR-T)</a:t>
            </a:r>
          </a:p>
          <a:p>
            <a:pPr marL="1295368" lvl="4" indent="-380990">
              <a:spcBef>
                <a:spcPts val="400"/>
              </a:spcBef>
              <a:buClr>
                <a:srgbClr val="0BD0D9"/>
              </a:buClr>
              <a:buFont typeface="Arial" panose="020B0604020202020204" pitchFamily="34" charset="0"/>
              <a:buChar char="•"/>
              <a:defRPr/>
            </a:pPr>
            <a:endPar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rPr>
              <a:t>Genetically modified autologous T cell immunotherapy</a:t>
            </a:r>
          </a:p>
          <a:p>
            <a:pPr marL="1295368" lvl="4" indent="-380990">
              <a:spcBef>
                <a:spcPts val="400"/>
              </a:spcBef>
              <a:buClr>
                <a:srgbClr val="0BD0D9"/>
              </a:buClr>
              <a:defRPr/>
            </a:pPr>
            <a:endPar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rPr>
              <a:t>Directed toward CD-19</a:t>
            </a:r>
          </a:p>
          <a:p>
            <a:pPr marL="1295368" lvl="4" indent="-380990">
              <a:spcBef>
                <a:spcPts val="400"/>
              </a:spcBef>
              <a:buClr>
                <a:srgbClr val="0BD0D9"/>
              </a:buClr>
              <a:defRPr/>
            </a:pPr>
            <a:endPar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rPr>
              <a:t>Potential for hypersensitivity reactions, cytokine release syndrome and neurologic toxicities; needs pre- meds , supportive care and /or corticosteroids. Available through REMS program. Must have tocilizumab available. </a:t>
            </a:r>
          </a:p>
          <a:p>
            <a:pPr marL="1295368" lvl="4" indent="-380990">
              <a:spcBef>
                <a:spcPts val="400"/>
              </a:spcBef>
              <a:buClr>
                <a:srgbClr val="0BD0D9"/>
              </a:buClr>
              <a:buFont typeface="Arial" panose="020B0604020202020204" pitchFamily="34" charset="0"/>
              <a:buChar char="•"/>
              <a:defRPr/>
            </a:pPr>
            <a:endPar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rPr>
              <a:t>Side effects:   fatigue, cytokine release syndrome, neurologic toxicities, prolonged cytopenias, hypogammaglobulinemia, secondary malignancies, effects on ability to drive and use machines,  musculoskeletal pain, nausea, headache, encephalopathy, infections (pathogen unspecified), decreased appetite, diarrhea, hypotension, tachycardia, dizziness, cough, constipation, abdominal pain,    vomiting, and edema </a:t>
            </a:r>
          </a:p>
        </p:txBody>
      </p:sp>
      <p:sp>
        <p:nvSpPr>
          <p:cNvPr id="4" name="TextBox 3">
            <a:extLst>
              <a:ext uri="{FF2B5EF4-FFF2-40B4-BE49-F238E27FC236}">
                <a16:creationId xmlns:a16="http://schemas.microsoft.com/office/drawing/2014/main" id="{368B7EC6-454C-4E4A-9CFA-476EC6CE11EA}"/>
              </a:ext>
            </a:extLst>
          </p:cNvPr>
          <p:cNvSpPr txBox="1"/>
          <p:nvPr/>
        </p:nvSpPr>
        <p:spPr>
          <a:xfrm>
            <a:off x="1857828" y="6442501"/>
            <a:ext cx="7460707" cy="830997"/>
          </a:xfrm>
          <a:prstGeom prst="rect">
            <a:avLst/>
          </a:prstGeom>
          <a:noFill/>
        </p:spPr>
        <p:txBody>
          <a:bodyPr wrap="square" rtlCol="0">
            <a:spAutoFit/>
          </a:bodyPr>
          <a:lstStyle/>
          <a:p>
            <a:r>
              <a:rPr lang="en-US" sz="1600" dirty="0">
                <a:hlinkClick r:id="rId2"/>
              </a:rPr>
              <a:t>www.BREYANZI.com</a:t>
            </a:r>
            <a:endParaRPr lang="en-US" sz="1600" dirty="0"/>
          </a:p>
          <a:p>
            <a:endParaRPr lang="en-US" sz="1600" dirty="0"/>
          </a:p>
          <a:p>
            <a:endParaRPr lang="en-US" sz="1600" dirty="0"/>
          </a:p>
        </p:txBody>
      </p:sp>
    </p:spTree>
    <p:extLst>
      <p:ext uri="{BB962C8B-B14F-4D97-AF65-F5344CB8AC3E}">
        <p14:creationId xmlns:p14="http://schemas.microsoft.com/office/powerpoint/2010/main" val="28890984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324027" cy="4820164"/>
          </a:xfrm>
        </p:spPr>
        <p:txBody>
          <a:bodyPr/>
          <a:lstStyle/>
          <a:p>
            <a:pPr marL="1557828" lvl="3" indent="-260344" defTabSz="1206470" rtl="0">
              <a:lnSpc>
                <a:spcPct val="80000"/>
              </a:lnSpc>
              <a:spcBef>
                <a:spcPts val="533"/>
              </a:spcBef>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sz="2000" b="1" dirty="0">
                <a:solidFill>
                  <a:srgbClr val="FF0000"/>
                </a:solidFill>
              </a:rPr>
              <a:t>idecabtagene vicleucel Abecma® </a:t>
            </a:r>
            <a:r>
              <a:rPr lang="en-US" sz="2000" b="1" dirty="0"/>
              <a:t>Bristol Myers Squibb: treatment of adult patients with relapsed or refractory multiple myeloma after four or more prior lines of therapy, including an immunomodulatory agent, a proteasome inhibitor, and an anti-CD38 monoclonal antibody. This is the first FDA-approved cell-based gene therapy for multiple myeloma.</a:t>
            </a:r>
            <a:br>
              <a:rPr lang="en-US" altLang="en-US" sz="2000" b="1" dirty="0">
                <a:latin typeface="+mn-lt"/>
                <a:ea typeface="Constantia" pitchFamily="18" charset="0"/>
                <a:cs typeface="Constantia" pitchFamily="18" charset="0"/>
                <a:sym typeface="Constantia" pitchFamily="18" charset="0"/>
              </a:rPr>
            </a:br>
            <a:endParaRPr lang="en-US" sz="2000" b="1" dirty="0">
              <a:solidFill>
                <a:schemeClr val="tx1"/>
              </a:solidFill>
              <a:latin typeface="+mn-lt"/>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1282332" y="5929641"/>
            <a:ext cx="5603476" cy="1077218"/>
          </a:xfrm>
          <a:prstGeom prst="rect">
            <a:avLst/>
          </a:prstGeom>
          <a:noFill/>
        </p:spPr>
        <p:txBody>
          <a:bodyPr wrap="square" rtlCol="0">
            <a:spAutoFit/>
          </a:bodyPr>
          <a:lstStyle/>
          <a:p>
            <a:r>
              <a:rPr lang="en-US" sz="1600" dirty="0">
                <a:hlinkClick r:id="rId2"/>
              </a:rPr>
              <a:t>www. ABECMA.com</a:t>
            </a:r>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136376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8301" y="2664478"/>
            <a:ext cx="10972800" cy="1713929"/>
          </a:xfrm>
        </p:spPr>
        <p:txBody>
          <a:bodyPr>
            <a:normAutofit/>
          </a:bodyPr>
          <a:lstStyle/>
          <a:p>
            <a:pPr algn="ctr"/>
            <a:r>
              <a:rPr lang="en-US" b="1" dirty="0">
                <a:solidFill>
                  <a:schemeClr val="accent4">
                    <a:lumMod val="75000"/>
                  </a:schemeClr>
                </a:solidFill>
                <a:latin typeface="+mn-lt"/>
                <a:cs typeface="Helvetica"/>
              </a:rPr>
              <a:t>Trends</a:t>
            </a:r>
            <a:br>
              <a:rPr lang="en-US" b="1" dirty="0">
                <a:solidFill>
                  <a:schemeClr val="accent1"/>
                </a:solidFill>
                <a:latin typeface="+mn-lt"/>
                <a:cs typeface="Helvetica"/>
              </a:rPr>
            </a:br>
            <a:endParaRPr lang="en-US" dirty="0">
              <a:latin typeface="+mn-lt"/>
            </a:endParaRPr>
          </a:p>
        </p:txBody>
      </p:sp>
    </p:spTree>
    <p:extLst>
      <p:ext uri="{BB962C8B-B14F-4D97-AF65-F5344CB8AC3E}">
        <p14:creationId xmlns:p14="http://schemas.microsoft.com/office/powerpoint/2010/main" val="22406702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1155" y="98611"/>
            <a:ext cx="10569690" cy="541654"/>
          </a:xfrm>
        </p:spPr>
        <p:txBody>
          <a:bodyPr>
            <a:normAutofit fontScale="90000"/>
          </a:bodyPr>
          <a:lstStyle/>
          <a:p>
            <a:pPr algn="ctr"/>
            <a:r>
              <a:rPr lang="en-US" sz="3600" b="1" dirty="0">
                <a:solidFill>
                  <a:srgbClr val="FF0000"/>
                </a:solidFill>
              </a:rPr>
              <a:t>idecabtagene vicleucel Abecma®</a:t>
            </a:r>
            <a:r>
              <a:rPr lang="en-US" altLang="en-US" sz="3600" b="1" dirty="0">
                <a:latin typeface="+mn-lt"/>
                <a:ea typeface="Constantia" pitchFamily="18" charset="0"/>
                <a:cs typeface="Constantia" pitchFamily="18" charset="0"/>
                <a:sym typeface="Constantia" pitchFamily="18" charset="0"/>
              </a:rPr>
              <a:t> </a:t>
            </a:r>
            <a:r>
              <a:rPr lang="en-US" altLang="en-US" sz="3600" b="1" dirty="0">
                <a:solidFill>
                  <a:srgbClr val="FF0000"/>
                </a:solidFill>
                <a:latin typeface="+mn-lt"/>
                <a:ea typeface="Constantia" pitchFamily="18" charset="0"/>
                <a:cs typeface="Constantia" pitchFamily="18" charset="0"/>
                <a:sym typeface="Constantia" pitchFamily="18" charset="0"/>
              </a:rPr>
              <a:t>   </a:t>
            </a:r>
            <a:endParaRPr lang="en-US" sz="3600" dirty="0">
              <a:latin typeface="+mn-lt"/>
            </a:endParaRPr>
          </a:p>
        </p:txBody>
      </p:sp>
      <p:sp>
        <p:nvSpPr>
          <p:cNvPr id="3" name="Content Placeholder 2"/>
          <p:cNvSpPr>
            <a:spLocks noGrp="1"/>
          </p:cNvSpPr>
          <p:nvPr>
            <p:ph idx="1"/>
          </p:nvPr>
        </p:nvSpPr>
        <p:spPr>
          <a:xfrm>
            <a:off x="127564" y="942518"/>
            <a:ext cx="11344492" cy="5654281"/>
          </a:xfrm>
        </p:spPr>
        <p:txBody>
          <a:bodyPr>
            <a:noAutofit/>
          </a:bodyPr>
          <a:lstStyle/>
          <a:p>
            <a:pPr marL="1145087" lvl="3" indent="0" defTabSz="1206470">
              <a:lnSpc>
                <a:spcPct val="80000"/>
              </a:lnSpc>
              <a:spcBef>
                <a:spcPts val="533"/>
              </a:spcBef>
              <a:buClr>
                <a:srgbClr val="0F6FC6"/>
              </a:buClr>
              <a:buSzPct val="85000"/>
              <a:buNone/>
              <a:defRPr/>
            </a:pPr>
            <a:r>
              <a:rPr lang="en-US" sz="2000" b="1" dirty="0">
                <a:solidFill>
                  <a:srgbClr val="FF0000"/>
                </a:solidFill>
                <a:latin typeface="+mn-lt"/>
              </a:rPr>
              <a:t>idecabtagene vicleucel Abecma® </a:t>
            </a:r>
            <a:r>
              <a:rPr lang="en-US" sz="2000" b="1" dirty="0">
                <a:latin typeface="+mn-lt"/>
              </a:rPr>
              <a:t>Bristol Myers Squibb: treatment of adult patients with relapsed or refractory multiple myeloma after four or more prior lines of therapy, including an immunomodulatory agent, a proteasome inhibitor, and an anti-CD38 monoclonal antibody. This is the first FDA-approved cell-based gene therapy for multiple myeloma.</a:t>
            </a:r>
            <a:br>
              <a:rPr lang="en-US" altLang="en-US" sz="2000" b="1" dirty="0">
                <a:latin typeface="+mn-lt"/>
                <a:ea typeface="Constantia" pitchFamily="18" charset="0"/>
                <a:cs typeface="Constantia" pitchFamily="18" charset="0"/>
                <a:sym typeface="Constantia" pitchFamily="18" charset="0"/>
              </a:rPr>
            </a:b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rPr>
              <a:t>Cellular therapies; immune effector cell therapy (CAR-T)</a:t>
            </a:r>
          </a:p>
          <a:p>
            <a:pPr marL="1295368" lvl="4" indent="-380990">
              <a:spcBef>
                <a:spcPts val="400"/>
              </a:spcBef>
              <a:buClr>
                <a:srgbClr val="0BD0D9"/>
              </a:buClr>
              <a:buFont typeface="Arial" panose="020B0604020202020204" pitchFamily="34" charset="0"/>
              <a:buChar char="•"/>
              <a:defRPr/>
            </a:pPr>
            <a:endPar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rPr>
              <a:t>Genetically modified autologous T cell immunotherapy</a:t>
            </a:r>
          </a:p>
          <a:p>
            <a:pPr marL="1295368" lvl="4" indent="-380990">
              <a:spcBef>
                <a:spcPts val="400"/>
              </a:spcBef>
              <a:buClr>
                <a:srgbClr val="0BD0D9"/>
              </a:buClr>
              <a:defRPr/>
            </a:pPr>
            <a:endPar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rPr>
              <a:t>B-cell maturation antigen (BCMA)- directed</a:t>
            </a:r>
          </a:p>
          <a:p>
            <a:pPr marL="1295368" lvl="4" indent="-380990">
              <a:spcBef>
                <a:spcPts val="400"/>
              </a:spcBef>
              <a:buClr>
                <a:srgbClr val="0BD0D9"/>
              </a:buClr>
              <a:defRPr/>
            </a:pPr>
            <a:endPar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rPr>
              <a:t>Potential for hypersensitivity reactions, cytokine release syndrome and neurologic toxicities; needs pre- meds , supportive care and /or corticosteroids. Available through REMS program. Must have tocilizumab available. </a:t>
            </a:r>
          </a:p>
          <a:p>
            <a:pPr marL="1295368" lvl="4" indent="-380990">
              <a:spcBef>
                <a:spcPts val="400"/>
              </a:spcBef>
              <a:buClr>
                <a:srgbClr val="0BD0D9"/>
              </a:buClr>
              <a:buFont typeface="Arial" panose="020B0604020202020204" pitchFamily="34" charset="0"/>
              <a:buChar char="•"/>
              <a:defRPr/>
            </a:pPr>
            <a:endPar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rPr>
              <a:t>Side effects: </a:t>
            </a:r>
            <a:r>
              <a:rPr lang="en-US" b="1" i="1" dirty="0">
                <a:latin typeface="+mn-lt"/>
              </a:rPr>
              <a:t>CRS, infections – pathogen unspecified, , fatigue, musculoskeletal pain, hypogammaglobulinemia, diarrhea, upper respiratory tract infection, nausea, viral infections, encephalopathy, edema, pyrexia, cough, headache, decreased appetite, neutropenia, leukopenia, lymphopenia, thrombocytopenia, anemia, secondary malignancies, hemophagocytic lymphohistiocytosis/macrophage activation syndrome, prolonged cytopenias  with fatal outcome</a:t>
            </a:r>
            <a:endPar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368B7EC6-454C-4E4A-9CFA-476EC6CE11EA}"/>
              </a:ext>
            </a:extLst>
          </p:cNvPr>
          <p:cNvSpPr txBox="1"/>
          <p:nvPr/>
        </p:nvSpPr>
        <p:spPr>
          <a:xfrm>
            <a:off x="1857828" y="6442501"/>
            <a:ext cx="7460707" cy="830997"/>
          </a:xfrm>
          <a:prstGeom prst="rect">
            <a:avLst/>
          </a:prstGeom>
          <a:noFill/>
        </p:spPr>
        <p:txBody>
          <a:bodyPr wrap="square" rtlCol="0">
            <a:spAutoFit/>
          </a:bodyPr>
          <a:lstStyle/>
          <a:p>
            <a:r>
              <a:rPr lang="en-US" sz="1600" dirty="0">
                <a:hlinkClick r:id="rId2"/>
              </a:rPr>
              <a:t>www.ABECMA.com</a:t>
            </a:r>
            <a:endParaRPr lang="en-US" sz="1600" dirty="0"/>
          </a:p>
          <a:p>
            <a:endParaRPr lang="en-US" sz="1600" dirty="0"/>
          </a:p>
          <a:p>
            <a:endParaRPr lang="en-US" sz="1600" dirty="0"/>
          </a:p>
        </p:txBody>
      </p:sp>
    </p:spTree>
    <p:extLst>
      <p:ext uri="{BB962C8B-B14F-4D97-AF65-F5344CB8AC3E}">
        <p14:creationId xmlns:p14="http://schemas.microsoft.com/office/powerpoint/2010/main" val="16758768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b="1" dirty="0">
              <a:solidFill>
                <a:schemeClr val="accent1"/>
              </a:solidFill>
              <a:latin typeface="Helvetica"/>
              <a:cs typeface="Helvetica"/>
            </a:endParaRPr>
          </a:p>
          <a:p>
            <a:pPr marL="0" indent="0" algn="ctr">
              <a:buNone/>
            </a:pPr>
            <a:endParaRPr lang="en-US" b="1" dirty="0">
              <a:solidFill>
                <a:schemeClr val="accent4">
                  <a:lumMod val="75000"/>
                </a:schemeClr>
              </a:solidFill>
              <a:latin typeface="Helvetica"/>
              <a:cs typeface="Helvetica"/>
            </a:endParaRPr>
          </a:p>
          <a:p>
            <a:pPr marL="0" indent="0" algn="ctr">
              <a:buNone/>
            </a:pPr>
            <a:r>
              <a:rPr lang="en-US" sz="3600" b="1" dirty="0">
                <a:solidFill>
                  <a:schemeClr val="accent4">
                    <a:lumMod val="75000"/>
                  </a:schemeClr>
                </a:solidFill>
                <a:latin typeface="+mn-lt"/>
                <a:cs typeface="Helvetica"/>
              </a:rPr>
              <a:t>Radiolabeled Pharmaceutical </a:t>
            </a:r>
          </a:p>
          <a:p>
            <a:pPr marL="0" indent="0" algn="ctr">
              <a:buNone/>
            </a:pPr>
            <a:r>
              <a:rPr lang="en-US" sz="3600" b="1" dirty="0">
                <a:solidFill>
                  <a:schemeClr val="accent4">
                    <a:lumMod val="75000"/>
                  </a:schemeClr>
                </a:solidFill>
                <a:latin typeface="+mn-lt"/>
                <a:cs typeface="Helvetica"/>
              </a:rPr>
              <a:t>Agents</a:t>
            </a:r>
          </a:p>
          <a:p>
            <a:pPr marL="0" indent="0" algn="ctr">
              <a:buNone/>
            </a:pPr>
            <a:endParaRPr lang="en-US" b="1" dirty="0">
              <a:solidFill>
                <a:schemeClr val="accent4">
                  <a:lumMod val="75000"/>
                </a:schemeClr>
              </a:solidFill>
              <a:latin typeface="Helvetica"/>
              <a:cs typeface="Helvetica"/>
            </a:endParaRPr>
          </a:p>
          <a:p>
            <a:pPr marL="0" indent="0">
              <a:buNone/>
            </a:pPr>
            <a:endParaRPr lang="en-US" dirty="0"/>
          </a:p>
        </p:txBody>
      </p:sp>
    </p:spTree>
    <p:extLst>
      <p:ext uri="{BB962C8B-B14F-4D97-AF65-F5344CB8AC3E}">
        <p14:creationId xmlns:p14="http://schemas.microsoft.com/office/powerpoint/2010/main" val="35595977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8320" y="732024"/>
            <a:ext cx="8595359" cy="1516854"/>
          </a:xfrm>
        </p:spPr>
        <p:txBody>
          <a:bodyPr>
            <a:noAutofit/>
          </a:bodyPr>
          <a:lstStyle/>
          <a:p>
            <a:pPr marL="0" indent="0" algn="ctr"/>
            <a:r>
              <a:rPr lang="en-US" sz="3600" b="1" dirty="0">
                <a:solidFill>
                  <a:schemeClr val="accent4">
                    <a:lumMod val="75000"/>
                  </a:schemeClr>
                </a:solidFill>
                <a:latin typeface="+mn-lt"/>
                <a:cs typeface="Helvetica"/>
              </a:rPr>
              <a:t>Radiolabeled Pharmaceutical Agents</a:t>
            </a:r>
            <a:endParaRPr lang="en-US" sz="3600" dirty="0">
              <a:latin typeface="+mn-lt"/>
            </a:endParaRPr>
          </a:p>
        </p:txBody>
      </p:sp>
      <p:sp>
        <p:nvSpPr>
          <p:cNvPr id="3" name="Content Placeholder 2"/>
          <p:cNvSpPr>
            <a:spLocks noGrp="1"/>
          </p:cNvSpPr>
          <p:nvPr>
            <p:ph idx="1"/>
          </p:nvPr>
        </p:nvSpPr>
        <p:spPr>
          <a:xfrm>
            <a:off x="1093693" y="2111469"/>
            <a:ext cx="10004611" cy="3639845"/>
          </a:xfrm>
        </p:spPr>
        <p:txBody>
          <a:bodyPr>
            <a:normAutofit/>
          </a:bodyPr>
          <a:lstStyle/>
          <a:p>
            <a:pPr marL="1602287" lvl="2" indent="-457200"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2059487" lvl="3" indent="-457200" defTabSz="1206470">
              <a:lnSpc>
                <a:spcPct val="80000"/>
              </a:lnSpc>
              <a:spcBef>
                <a:spcPts val="533"/>
              </a:spcBef>
              <a:buClr>
                <a:srgbClr val="0F6FC6"/>
              </a:buClr>
              <a:buSzPct val="85000"/>
              <a:buFont typeface="Arial" panose="020B0604020202020204" pitchFamily="34" charset="0"/>
              <a:buChar char="•"/>
              <a:defRPr/>
            </a:pPr>
            <a:r>
              <a:rPr lang="en-US" altLang="en-US" b="1" dirty="0">
                <a:latin typeface="+mn-lt"/>
                <a:ea typeface="Constantia" pitchFamily="18" charset="0"/>
                <a:cs typeface="Constantia" pitchFamily="18" charset="0"/>
                <a:sym typeface="Constantia" pitchFamily="18" charset="0"/>
              </a:rPr>
              <a:t>lutetium Lu 177 dotatate, LUTATHERA® Advanced Accelerator Applications USA, Inc. (a radiolabeled somatostatin analog, for the treatment of somatostatin receptor-positive gastroenteropancreatic neuroendocrine tumors (GEP-NETs), including foregut, midgut, and hindgut neuroendocrine tumors in adults)</a:t>
            </a:r>
          </a:p>
          <a:p>
            <a:pPr marL="2059487" lvl="3" indent="-457200"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2059487" lvl="3" indent="-457200" defTabSz="1206470">
              <a:lnSpc>
                <a:spcPct val="80000"/>
              </a:lnSpc>
              <a:spcBef>
                <a:spcPts val="533"/>
              </a:spcBef>
              <a:buClr>
                <a:srgbClr val="0F6FC6"/>
              </a:buClr>
              <a:buSzPct val="85000"/>
              <a:buFont typeface="Arial" panose="020B0604020202020204" pitchFamily="34" charset="0"/>
              <a:buChar char="•"/>
              <a:defRPr/>
            </a:pPr>
            <a:r>
              <a:rPr lang="en-US" altLang="en-US" b="1" dirty="0">
                <a:latin typeface="+mn-lt"/>
                <a:ea typeface="Constantia" pitchFamily="18" charset="0"/>
                <a:cs typeface="Constantia" pitchFamily="18" charset="0"/>
                <a:sym typeface="Constantia" pitchFamily="18" charset="0"/>
              </a:rPr>
              <a:t>iobenguane I 131 AZEDRA® Progenics (adult and pediatric pts 12 and older with iobenguane scan-positive, unresectable, locally advanced or metastatic paragangliomas or pheochromocytomas that require systemic anticancer therapy)</a:t>
            </a:r>
          </a:p>
          <a:p>
            <a:pPr marL="2059487" lvl="3" indent="-457200"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2059487" lvl="3" indent="-457200"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2059487" lvl="3" indent="-457200"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0" indent="0">
              <a:buNone/>
            </a:pPr>
            <a:endParaRPr lang="en-US" sz="3200" dirty="0"/>
          </a:p>
        </p:txBody>
      </p:sp>
      <p:sp>
        <p:nvSpPr>
          <p:cNvPr id="4" name="TextBox 3"/>
          <p:cNvSpPr txBox="1"/>
          <p:nvPr/>
        </p:nvSpPr>
        <p:spPr>
          <a:xfrm>
            <a:off x="1" y="5751314"/>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6993531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1607" y="1624407"/>
            <a:ext cx="8508786" cy="2665206"/>
          </a:xfrm>
        </p:spPr>
        <p:txBody>
          <a:bodyPr/>
          <a:lstStyle/>
          <a:p>
            <a:pPr marL="0" indent="0" algn="ctr">
              <a:buNone/>
            </a:pPr>
            <a:endParaRPr lang="en-US" sz="5333" b="1" dirty="0">
              <a:solidFill>
                <a:schemeClr val="accent4">
                  <a:lumMod val="75000"/>
                </a:schemeClr>
              </a:solidFill>
              <a:latin typeface="Helvetica"/>
              <a:cs typeface="Helvetica"/>
            </a:endParaRPr>
          </a:p>
          <a:p>
            <a:pPr marL="0" indent="0" algn="ctr">
              <a:buNone/>
            </a:pPr>
            <a:r>
              <a:rPr lang="en-US" sz="5333" b="1" dirty="0">
                <a:solidFill>
                  <a:schemeClr val="accent4">
                    <a:lumMod val="75000"/>
                  </a:schemeClr>
                </a:solidFill>
                <a:latin typeface="+mn-lt"/>
                <a:cs typeface="Helvetica"/>
              </a:rPr>
              <a:t>The Others</a:t>
            </a:r>
          </a:p>
        </p:txBody>
      </p:sp>
    </p:spTree>
    <p:extLst>
      <p:ext uri="{BB962C8B-B14F-4D97-AF65-F5344CB8AC3E}">
        <p14:creationId xmlns:p14="http://schemas.microsoft.com/office/powerpoint/2010/main" val="3411610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315" y="2167013"/>
            <a:ext cx="10828085" cy="3093002"/>
          </a:xfrm>
        </p:spPr>
        <p:txBody>
          <a:bodyPr>
            <a:normAutofit/>
          </a:bodyPr>
          <a:lstStyle/>
          <a:p>
            <a:pPr marL="609585" lvl="2" indent="0" defTabSz="1219170">
              <a:spcBef>
                <a:spcPts val="0"/>
              </a:spcBef>
              <a:buNone/>
              <a:defRPr/>
            </a:pPr>
            <a:endParaRPr lang="en-US" altLang="en-US" sz="2133" b="1"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609585" lvl="2" indent="0" defTabSz="1219170">
              <a:spcBef>
                <a:spcPts val="0"/>
              </a:spcBef>
              <a:buNone/>
              <a:defRPr/>
            </a:pPr>
            <a:endParaRPr lang="en-US" altLang="en-US" sz="2133" b="1"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609585" lvl="2" indent="0" defTabSz="1219170">
              <a:spcBef>
                <a:spcPts val="0"/>
              </a:spcBef>
              <a:buNone/>
              <a:defRPr/>
            </a:pPr>
            <a:endParaRPr lang="en-US" altLang="en-US" sz="2133" b="1"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609585" lvl="2" indent="0" defTabSz="1219170">
              <a:spcBef>
                <a:spcPts val="0"/>
              </a:spcBef>
              <a:buNone/>
              <a:defRPr/>
            </a:pPr>
            <a:r>
              <a:rPr lang="en-US" altLang="en-US" b="1" dirty="0">
                <a:solidFill>
                  <a:srgbClr val="FF0000"/>
                </a:solidFill>
                <a:latin typeface="+mn-lt"/>
                <a:ea typeface="Constantia" panose="02030602050306030303" pitchFamily="18" charset="0"/>
                <a:cs typeface="Constantia" panose="02030602050306030303" pitchFamily="18" charset="0"/>
                <a:sym typeface="Constantia" pitchFamily="18" charset="0"/>
              </a:rPr>
              <a:t>melphalan flufenamide Pepaxto®</a:t>
            </a:r>
            <a:r>
              <a:rPr lang="en-US" altLang="en-US" b="1" dirty="0">
                <a:latin typeface="+mn-lt"/>
                <a:ea typeface="Constantia" panose="02030602050306030303" pitchFamily="18" charset="0"/>
                <a:cs typeface="Constantia" panose="02030602050306030303" pitchFamily="18" charset="0"/>
                <a:sym typeface="Constantia" pitchFamily="18" charset="0"/>
              </a:rPr>
              <a:t> Oncopeptides AB: in combination with dexamethasone for adult patients with relapsed or refractory multiple myeloma who have received at least four prior lines of therapy and whose disease is refractory to at least one proteasome inhibitor, one immunomodulatory agent, and one CD-38 directed monoclonal antibody</a:t>
            </a:r>
            <a:br>
              <a:rPr lang="en-US" altLang="en-US" b="1" dirty="0">
                <a:latin typeface="+mn-lt"/>
                <a:ea typeface="Constantia" panose="02030602050306030303" pitchFamily="18" charset="0"/>
                <a:cs typeface="Constantia" panose="02030602050306030303" pitchFamily="18" charset="0"/>
                <a:sym typeface="Constantia" pitchFamily="18" charset="0"/>
              </a:rPr>
            </a:br>
            <a:endParaRPr lang="en-US" altLang="en-US" b="1" dirty="0">
              <a:latin typeface="+mn-lt"/>
              <a:ea typeface="Constantia" panose="02030602050306030303" pitchFamily="18" charset="0"/>
              <a:cs typeface="Constantia" panose="02030602050306030303" pitchFamily="18" charset="0"/>
              <a:sym typeface="Constantia" pitchFamily="18" charset="0"/>
            </a:endParaRPr>
          </a:p>
          <a:p>
            <a:pPr marL="609585" lvl="2" indent="0" defTabSz="1219170">
              <a:spcBef>
                <a:spcPts val="0"/>
              </a:spcBef>
              <a:buNone/>
              <a:defRPr/>
            </a:pPr>
            <a:endParaRPr lang="en-US" altLang="en-US" sz="2133" b="1"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a:extLst>
              <a:ext uri="{FF2B5EF4-FFF2-40B4-BE49-F238E27FC236}">
                <a16:creationId xmlns:a16="http://schemas.microsoft.com/office/drawing/2014/main" id="{DC568429-FCF5-486B-97CA-40B40738D3C7}"/>
              </a:ext>
            </a:extLst>
          </p:cNvPr>
          <p:cNvSpPr txBox="1"/>
          <p:nvPr/>
        </p:nvSpPr>
        <p:spPr>
          <a:xfrm>
            <a:off x="754315" y="5927558"/>
            <a:ext cx="9722864" cy="584775"/>
          </a:xfrm>
          <a:prstGeom prst="rect">
            <a:avLst/>
          </a:prstGeom>
          <a:noFill/>
        </p:spPr>
        <p:txBody>
          <a:bodyPr wrap="square" rtlCol="0">
            <a:spAutoFit/>
          </a:bodyPr>
          <a:lstStyle/>
          <a:p>
            <a:r>
              <a:rPr lang="en-US" sz="1600" dirty="0">
                <a:hlinkClick r:id="rId2"/>
              </a:rPr>
              <a:t>www.PEPAXTO.com</a:t>
            </a:r>
            <a:endParaRPr lang="en-US" sz="1600" dirty="0"/>
          </a:p>
          <a:p>
            <a:endParaRPr lang="en-US" sz="1600" dirty="0"/>
          </a:p>
        </p:txBody>
      </p:sp>
    </p:spTree>
    <p:extLst>
      <p:ext uri="{BB962C8B-B14F-4D97-AF65-F5344CB8AC3E}">
        <p14:creationId xmlns:p14="http://schemas.microsoft.com/office/powerpoint/2010/main" val="42522276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69431" y="581886"/>
            <a:ext cx="9280264" cy="569495"/>
          </a:xfrm>
        </p:spPr>
        <p:txBody>
          <a:bodyPr>
            <a:noAutofit/>
          </a:bodyPr>
          <a:lstStyle/>
          <a:p>
            <a:pPr algn="ctr"/>
            <a:r>
              <a:rPr lang="en-US" altLang="en-US" sz="3600" b="1" dirty="0">
                <a:solidFill>
                  <a:srgbClr val="FF0000"/>
                </a:solidFill>
                <a:latin typeface="+mn-lt"/>
                <a:ea typeface="Constantia" panose="02030602050306030303" pitchFamily="18" charset="0"/>
                <a:cs typeface="Constantia" panose="02030602050306030303" pitchFamily="18" charset="0"/>
                <a:sym typeface="Constantia" pitchFamily="18" charset="0"/>
              </a:rPr>
              <a:t>melphalan flufenamide Pepaxto®</a:t>
            </a:r>
            <a:r>
              <a:rPr lang="en-US" altLang="en-US" sz="3600" b="1" dirty="0">
                <a:latin typeface="+mn-lt"/>
                <a:ea typeface="Constantia" panose="02030602050306030303" pitchFamily="18" charset="0"/>
                <a:cs typeface="Constantia" panose="02030602050306030303" pitchFamily="18" charset="0"/>
                <a:sym typeface="Constantia" pitchFamily="18" charset="0"/>
              </a:rPr>
              <a:t> </a:t>
            </a:r>
            <a:endParaRPr lang="en-US" sz="3600" b="1" dirty="0">
              <a:latin typeface="+mn-lt"/>
            </a:endParaRPr>
          </a:p>
        </p:txBody>
      </p:sp>
      <p:sp>
        <p:nvSpPr>
          <p:cNvPr id="3" name="Content Placeholder 2"/>
          <p:cNvSpPr>
            <a:spLocks noGrp="1"/>
          </p:cNvSpPr>
          <p:nvPr>
            <p:ph idx="1"/>
          </p:nvPr>
        </p:nvSpPr>
        <p:spPr>
          <a:xfrm>
            <a:off x="436728" y="1149099"/>
            <a:ext cx="11145671" cy="4842267"/>
          </a:xfrm>
        </p:spPr>
        <p:txBody>
          <a:bodyPr>
            <a:normAutofit fontScale="92500" lnSpcReduction="10000"/>
          </a:bodyPr>
          <a:lstStyle/>
          <a:p>
            <a:pPr marL="609585" lvl="2" indent="0" defTabSz="1219170">
              <a:spcBef>
                <a:spcPts val="0"/>
              </a:spcBef>
              <a:buNone/>
              <a:defRPr/>
            </a:pPr>
            <a:endParaRPr lang="en-US" altLang="en-US" sz="2800" b="1"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609585" lvl="2" indent="0" defTabSz="1219170">
              <a:spcBef>
                <a:spcPts val="0"/>
              </a:spcBef>
              <a:buNone/>
              <a:defRPr/>
            </a:pPr>
            <a:r>
              <a:rPr lang="en-US" altLang="en-US" sz="2200" b="1" dirty="0">
                <a:solidFill>
                  <a:srgbClr val="FF0000"/>
                </a:solidFill>
                <a:latin typeface="+mn-lt"/>
                <a:ea typeface="Constantia" panose="02030602050306030303" pitchFamily="18" charset="0"/>
                <a:cs typeface="Constantia" panose="02030602050306030303" pitchFamily="18" charset="0"/>
                <a:sym typeface="Constantia" pitchFamily="18" charset="0"/>
              </a:rPr>
              <a:t>melphalan flufenamide Pepaxto®</a:t>
            </a:r>
            <a:r>
              <a:rPr lang="en-US" altLang="en-US" sz="2200" b="1" dirty="0">
                <a:latin typeface="+mn-lt"/>
                <a:ea typeface="Constantia" panose="02030602050306030303" pitchFamily="18" charset="0"/>
                <a:cs typeface="Constantia" panose="02030602050306030303" pitchFamily="18" charset="0"/>
                <a:sym typeface="Constantia" pitchFamily="18" charset="0"/>
              </a:rPr>
              <a:t> Oncopeptides AB: in combination with dexamethasone for adult patients with relapsed or refractory multiple myeloma who have received at least four prior lines of therapy and whose disease is refractory to at least one proteasome inhibitor, one immunomodulatory agent, and one CD-38 directed monoclonal antibody.</a:t>
            </a:r>
            <a:br>
              <a:rPr lang="en-US" altLang="en-US" sz="2200" b="1" dirty="0">
                <a:latin typeface="+mn-lt"/>
                <a:ea typeface="Constantia" panose="02030602050306030303" pitchFamily="18" charset="0"/>
                <a:cs typeface="Constantia" panose="02030602050306030303" pitchFamily="18" charset="0"/>
                <a:sym typeface="Constantia" pitchFamily="18" charset="0"/>
              </a:rPr>
            </a:br>
            <a:endParaRPr lang="en-US" altLang="en-US" sz="2200" b="1" dirty="0">
              <a:latin typeface="+mn-lt"/>
              <a:ea typeface="Constantia" panose="02030602050306030303" pitchFamily="18" charset="0"/>
              <a:cs typeface="Constantia" panose="02030602050306030303" pitchFamily="18" charset="0"/>
              <a:sym typeface="Constantia" pitchFamily="18" charset="0"/>
            </a:endParaRPr>
          </a:p>
          <a:p>
            <a:pPr marL="1295368" lvl="4" indent="-380990" defTabSz="1219170">
              <a:spcBef>
                <a:spcPts val="400"/>
              </a:spcBef>
              <a:buClr>
                <a:srgbClr val="0BD0D9"/>
              </a:buClr>
              <a:buFont typeface="Arial" panose="020B0604020202020204" pitchFamily="34" charset="0"/>
              <a:buChar char="•"/>
              <a:defRPr/>
            </a:pPr>
            <a:r>
              <a:rPr lang="en-US" altLang="en-US" sz="2200" b="1" i="1" dirty="0">
                <a:solidFill>
                  <a:prstClr val="black"/>
                </a:solidFill>
                <a:latin typeface="+mn-lt"/>
                <a:ea typeface="Constantia" panose="02030602050306030303" pitchFamily="18" charset="0"/>
                <a:cs typeface="Constantia" panose="02030602050306030303" pitchFamily="18" charset="0"/>
                <a:sym typeface="Constantia" panose="02030602050306030303" pitchFamily="18" charset="0"/>
              </a:rPr>
              <a:t>Alkylating agent (IV);  not molecularly targeted</a:t>
            </a:r>
          </a:p>
          <a:p>
            <a:pPr marL="1295368" lvl="4" indent="-380990" defTabSz="1219170">
              <a:spcBef>
                <a:spcPts val="400"/>
              </a:spcBef>
              <a:buClr>
                <a:srgbClr val="0BD0D9"/>
              </a:buClr>
              <a:buFont typeface="Arial" panose="020B0604020202020204" pitchFamily="34" charset="0"/>
              <a:buChar char="•"/>
              <a:defRPr/>
            </a:pPr>
            <a:endParaRPr lang="en-US" altLang="en-US" sz="2200" b="1" i="1" dirty="0">
              <a:solidFill>
                <a:prstClr val="black"/>
              </a:solidFill>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defTabSz="1219170">
              <a:spcBef>
                <a:spcPts val="400"/>
              </a:spcBef>
              <a:buClr>
                <a:srgbClr val="0BD0D9"/>
              </a:buClr>
              <a:defRPr/>
            </a:pPr>
            <a:r>
              <a:rPr lang="en-US" altLang="en-US" sz="2200" b="1" i="1" dirty="0">
                <a:solidFill>
                  <a:prstClr val="black"/>
                </a:solidFill>
                <a:latin typeface="+mn-lt"/>
                <a:ea typeface="Constantia" panose="02030602050306030303" pitchFamily="18" charset="0"/>
                <a:cs typeface="Constantia" panose="02030602050306030303" pitchFamily="18" charset="0"/>
                <a:sym typeface="Constantia" panose="02030602050306030303" pitchFamily="18" charset="0"/>
              </a:rPr>
              <a:t>No known drug/drug interactions</a:t>
            </a:r>
          </a:p>
          <a:p>
            <a:pPr marL="1295368" lvl="4" indent="-380990" defTabSz="1219170">
              <a:spcBef>
                <a:spcPts val="400"/>
              </a:spcBef>
              <a:buClr>
                <a:srgbClr val="0BD0D9"/>
              </a:buClr>
              <a:defRPr/>
            </a:pPr>
            <a:endParaRPr lang="en-US" altLang="en-US" sz="2200" b="1" i="1" dirty="0">
              <a:solidFill>
                <a:prstClr val="black"/>
              </a:solidFill>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2200" b="1" i="1" dirty="0">
                <a:latin typeface="+mn-lt"/>
                <a:ea typeface="Constantia" panose="02030602050306030303" pitchFamily="18" charset="0"/>
                <a:cs typeface="Constantia" panose="02030602050306030303" pitchFamily="18" charset="0"/>
                <a:sym typeface="Constantia" panose="02030602050306030303" pitchFamily="18" charset="0"/>
              </a:rPr>
              <a:t>No genomic alteration testing needed prior to administration</a:t>
            </a:r>
          </a:p>
          <a:p>
            <a:pPr marL="1295368" lvl="4" indent="-380990">
              <a:spcBef>
                <a:spcPts val="400"/>
              </a:spcBef>
              <a:buClr>
                <a:srgbClr val="0BD0D9"/>
              </a:buClr>
              <a:defRPr/>
            </a:pPr>
            <a:endParaRPr lang="en-US" altLang="en-US" sz="2200"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defTabSz="1219170">
              <a:spcBef>
                <a:spcPts val="400"/>
              </a:spcBef>
              <a:buClr>
                <a:srgbClr val="0BD0D9"/>
              </a:buClr>
              <a:buFont typeface="Arial" panose="020B0604020202020204" pitchFamily="34" charset="0"/>
              <a:buChar char="•"/>
              <a:defRPr/>
            </a:pPr>
            <a:r>
              <a:rPr lang="en-US" altLang="en-US" sz="2200" b="1" i="1" dirty="0">
                <a:solidFill>
                  <a:prstClr val="black"/>
                </a:solidFill>
                <a:latin typeface="+mn-lt"/>
                <a:ea typeface="Constantia" panose="02030602050306030303" pitchFamily="18" charset="0"/>
                <a:cs typeface="Constantia" panose="02030602050306030303" pitchFamily="18" charset="0"/>
                <a:sym typeface="Constantia" panose="02030602050306030303" pitchFamily="18" charset="0"/>
              </a:rPr>
              <a:t>Side effects: fatigue, nausea, diarrhea, pyrexia and respiratory tract infection,  laboratory abnormalities (≥50%) are leukocytes decrease, platelets decrease, lymphocytes decrease, neutrophils decrease, hemoglobin decrease and creatinine increase, secondary malignancies</a:t>
            </a:r>
          </a:p>
        </p:txBody>
      </p:sp>
      <p:sp>
        <p:nvSpPr>
          <p:cNvPr id="4" name="TextBox 3">
            <a:extLst>
              <a:ext uri="{FF2B5EF4-FFF2-40B4-BE49-F238E27FC236}">
                <a16:creationId xmlns:a16="http://schemas.microsoft.com/office/drawing/2014/main" id="{DC568429-FCF5-486B-97CA-40B40738D3C7}"/>
              </a:ext>
            </a:extLst>
          </p:cNvPr>
          <p:cNvSpPr txBox="1"/>
          <p:nvPr/>
        </p:nvSpPr>
        <p:spPr>
          <a:xfrm>
            <a:off x="1148131" y="5991366"/>
            <a:ext cx="9722864" cy="584775"/>
          </a:xfrm>
          <a:prstGeom prst="rect">
            <a:avLst/>
          </a:prstGeom>
          <a:noFill/>
        </p:spPr>
        <p:txBody>
          <a:bodyPr wrap="square" rtlCol="0">
            <a:spAutoFit/>
          </a:bodyPr>
          <a:lstStyle/>
          <a:p>
            <a:r>
              <a:rPr lang="en-US" sz="1600" dirty="0">
                <a:hlinkClick r:id="rId2"/>
              </a:rPr>
              <a:t>www. PEPAXTO.com</a:t>
            </a:r>
            <a:endParaRPr lang="en-US" sz="1600" dirty="0"/>
          </a:p>
          <a:p>
            <a:endParaRPr lang="en-US" sz="1600" dirty="0"/>
          </a:p>
        </p:txBody>
      </p:sp>
    </p:spTree>
    <p:extLst>
      <p:ext uri="{BB962C8B-B14F-4D97-AF65-F5344CB8AC3E}">
        <p14:creationId xmlns:p14="http://schemas.microsoft.com/office/powerpoint/2010/main" val="38388087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Hustle And Bustle, Woman, Face, Arrows, Stress">
            <a:extLst>
              <a:ext uri="{FF2B5EF4-FFF2-40B4-BE49-F238E27FC236}">
                <a16:creationId xmlns:a16="http://schemas.microsoft.com/office/drawing/2014/main" id="{3F5F3FA3-C5D2-4697-9AD2-801A84DA1E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9" r="17546"/>
          <a:stretch/>
        </p:blipFill>
        <p:spPr bwMode="auto">
          <a:xfrm>
            <a:off x="2354578" y="544297"/>
            <a:ext cx="7761924" cy="5343065"/>
          </a:xfrm>
          <a:custGeom>
            <a:avLst/>
            <a:gdLst>
              <a:gd name="connsiteX0" fmla="*/ 3025687 w 7761924"/>
              <a:gd name="connsiteY0" fmla="*/ 76 h 5343065"/>
              <a:gd name="connsiteX1" fmla="*/ 3372722 w 7761924"/>
              <a:gd name="connsiteY1" fmla="*/ 16088 h 5343065"/>
              <a:gd name="connsiteX2" fmla="*/ 7761924 w 7761924"/>
              <a:gd name="connsiteY2" fmla="*/ 3316816 h 5343065"/>
              <a:gd name="connsiteX3" fmla="*/ 3701109 w 7761924"/>
              <a:gd name="connsiteY3" fmla="*/ 5320611 h 5343065"/>
              <a:gd name="connsiteX4" fmla="*/ 36290 w 7761924"/>
              <a:gd name="connsiteY4" fmla="*/ 2696959 h 5343065"/>
              <a:gd name="connsiteX5" fmla="*/ 3025687 w 7761924"/>
              <a:gd name="connsiteY5" fmla="*/ 76 h 53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0567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Image result for images of puzzle pieces">
            <a:extLst>
              <a:ext uri="{FF2B5EF4-FFF2-40B4-BE49-F238E27FC236}">
                <a16:creationId xmlns:a16="http://schemas.microsoft.com/office/drawing/2014/main" id="{8730DA2D-ABD5-4B2E-8130-459998C1538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46" r="-1" b="-1"/>
          <a:stretch/>
        </p:blipFill>
        <p:spPr bwMode="auto">
          <a:xfrm>
            <a:off x="2354578" y="544297"/>
            <a:ext cx="7761924" cy="5343065"/>
          </a:xfrm>
          <a:custGeom>
            <a:avLst/>
            <a:gdLst>
              <a:gd name="connsiteX0" fmla="*/ 3025687 w 7761924"/>
              <a:gd name="connsiteY0" fmla="*/ 76 h 5343065"/>
              <a:gd name="connsiteX1" fmla="*/ 3372722 w 7761924"/>
              <a:gd name="connsiteY1" fmla="*/ 16088 h 5343065"/>
              <a:gd name="connsiteX2" fmla="*/ 7761924 w 7761924"/>
              <a:gd name="connsiteY2" fmla="*/ 3316816 h 5343065"/>
              <a:gd name="connsiteX3" fmla="*/ 3701109 w 7761924"/>
              <a:gd name="connsiteY3" fmla="*/ 5320611 h 5343065"/>
              <a:gd name="connsiteX4" fmla="*/ 36290 w 7761924"/>
              <a:gd name="connsiteY4" fmla="*/ 2696959 h 5343065"/>
              <a:gd name="connsiteX5" fmla="*/ 3025687 w 7761924"/>
              <a:gd name="connsiteY5" fmla="*/ 76 h 53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3748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normAutofit fontScale="90000"/>
          </a:bodyPr>
          <a:lstStyle/>
          <a:p>
            <a:br>
              <a:rPr lang="en-US" dirty="0"/>
            </a:br>
            <a:r>
              <a:rPr lang="en-US" dirty="0"/>
              <a:t>                                      </a:t>
            </a:r>
            <a:r>
              <a:rPr lang="en-US" dirty="0">
                <a:latin typeface="+mn-lt"/>
              </a:rPr>
              <a:t>References</a:t>
            </a:r>
            <a:br>
              <a:rPr lang="en-US" dirty="0"/>
            </a:br>
            <a:endParaRPr lang="en-US" dirty="0"/>
          </a:p>
        </p:txBody>
      </p:sp>
      <p:sp>
        <p:nvSpPr>
          <p:cNvPr id="3" name="Content Placeholder 2"/>
          <p:cNvSpPr>
            <a:spLocks noGrp="1"/>
          </p:cNvSpPr>
          <p:nvPr>
            <p:ph idx="1"/>
          </p:nvPr>
        </p:nvSpPr>
        <p:spPr>
          <a:xfrm>
            <a:off x="101600" y="984738"/>
            <a:ext cx="12009120" cy="5192225"/>
          </a:xfrm>
        </p:spPr>
        <p:txBody>
          <a:bodyPr>
            <a:normAutofit fontScale="92500" lnSpcReduction="20000"/>
          </a:bodyPr>
          <a:lstStyle/>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hlinkClick r:id="" action="ppaction://noaction"/>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sz="2900" b="1" kern="0" dirty="0">
                <a:solidFill>
                  <a:srgbClr val="0070C0"/>
                </a:solidFill>
                <a:latin typeface="+mn-lt"/>
                <a:ea typeface="Constantia" pitchFamily="18" charset="0"/>
                <a:cs typeface="Constantia" pitchFamily="18" charset="0"/>
                <a:sym typeface="Constantia" pitchFamily="18" charset="0"/>
                <a:hlinkClick r:id="rId2"/>
              </a:rPr>
              <a:t>https://www.ama-assn.org/about/united-states-adopted-names/united-states-adopted-names-naming-guidelines</a:t>
            </a:r>
            <a:endParaRPr lang="en-US" altLang="en-US" sz="2900" b="1" kern="0" dirty="0">
              <a:solidFill>
                <a:srgbClr val="0070C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900" b="1" kern="0" dirty="0">
              <a:solidFill>
                <a:srgbClr val="0070C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9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sz="2900" b="1" kern="0" dirty="0">
                <a:solidFill>
                  <a:srgbClr val="000000"/>
                </a:solidFill>
                <a:latin typeface="+mn-lt"/>
                <a:ea typeface="Constantia" pitchFamily="18" charset="0"/>
                <a:cs typeface="Constantia" pitchFamily="18" charset="0"/>
                <a:sym typeface="Constantia" pitchFamily="18" charset="0"/>
                <a:hlinkClick r:id="rId3"/>
              </a:rPr>
              <a:t>http://www.cancer.gov/cancertopics/understandingcancer/targetedtherapies</a:t>
            </a:r>
            <a:endParaRPr lang="en-US" altLang="en-US" sz="29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900" b="1" kern="0" dirty="0">
              <a:solidFill>
                <a:srgbClr val="000000"/>
              </a:solidFill>
              <a:latin typeface="+mn-lt"/>
              <a:ea typeface="Constantia" pitchFamily="18" charset="0"/>
              <a:cs typeface="Constantia" pitchFamily="18" charset="0"/>
              <a:sym typeface="Constantia" pitchFamily="18" charset="0"/>
            </a:endParaRPr>
          </a:p>
          <a:p>
            <a:pPr marL="609585" indent="-609585" defTabSz="963060" fontAlgn="base" hangingPunct="0">
              <a:lnSpc>
                <a:spcPct val="80000"/>
              </a:lnSpc>
              <a:spcBef>
                <a:spcPts val="267"/>
              </a:spcBef>
              <a:spcAft>
                <a:spcPct val="0"/>
              </a:spcAft>
              <a:buClr>
                <a:srgbClr val="0BD0D9"/>
              </a:buClr>
              <a:buSzPct val="95000"/>
              <a:buFont typeface="Arial" panose="020B0604020202020204" pitchFamily="34" charset="0"/>
              <a:buChar char="•"/>
              <a:defRPr/>
            </a:pPr>
            <a:endParaRPr lang="en-US" altLang="en-US" sz="29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sz="2900" b="1" kern="0" dirty="0">
                <a:solidFill>
                  <a:srgbClr val="000000"/>
                </a:solidFill>
                <a:latin typeface="+mn-lt"/>
                <a:ea typeface="Constantia" pitchFamily="18" charset="0"/>
                <a:cs typeface="Constantia" pitchFamily="18" charset="0"/>
                <a:sym typeface="Constantia" pitchFamily="18" charset="0"/>
                <a:hlinkClick r:id="rId4"/>
              </a:rPr>
              <a:t>http://www.cancer.gov/dictionary</a:t>
            </a:r>
            <a:endParaRPr lang="en-US" altLang="en-US" sz="29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900" kern="0" dirty="0">
              <a:solidFill>
                <a:srgbClr val="000000"/>
              </a:solidFill>
              <a:latin typeface="+mn-lt"/>
              <a:ea typeface="Constantia" pitchFamily="18" charset="0"/>
              <a:cs typeface="Constantia" pitchFamily="18" charset="0"/>
              <a:sym typeface="Constantia" pitchFamily="18" charset="0"/>
            </a:endParaRPr>
          </a:p>
          <a:p>
            <a:pPr marL="609585" indent="-609585" defTabSz="963060" fontAlgn="base" hangingPunct="0">
              <a:lnSpc>
                <a:spcPct val="80000"/>
              </a:lnSpc>
              <a:spcBef>
                <a:spcPts val="267"/>
              </a:spcBef>
              <a:spcAft>
                <a:spcPct val="0"/>
              </a:spcAft>
              <a:buClr>
                <a:srgbClr val="0BD0D9"/>
              </a:buClr>
              <a:buSzPct val="95000"/>
              <a:buFont typeface="Arial" panose="020B0604020202020204" pitchFamily="34" charset="0"/>
              <a:buChar char="•"/>
              <a:defRPr/>
            </a:pPr>
            <a:endParaRPr lang="en-US" altLang="en-US" sz="29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sz="2900" b="1" kern="0" dirty="0">
                <a:solidFill>
                  <a:srgbClr val="000000"/>
                </a:solidFill>
                <a:latin typeface="+mn-lt"/>
                <a:ea typeface="Constantia" pitchFamily="18" charset="0"/>
                <a:cs typeface="Constantia" pitchFamily="18" charset="0"/>
                <a:sym typeface="Constantia" pitchFamily="18" charset="0"/>
                <a:hlinkClick r:id="rId5"/>
              </a:rPr>
              <a:t>http://www.fda.gov/Drugs/InformationOnDrugs/ApprovedDrugs/ucm279174. htm</a:t>
            </a:r>
            <a:endParaRPr lang="en-US" altLang="en-US" sz="29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9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sz="2900" dirty="0">
              <a:latin typeface="+mn-lt"/>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sz="2900" b="1" kern="0" dirty="0">
                <a:solidFill>
                  <a:srgbClr val="000000"/>
                </a:solidFill>
                <a:latin typeface="+mn-lt"/>
                <a:ea typeface="Constantia" pitchFamily="18" charset="0"/>
                <a:cs typeface="Constantia" pitchFamily="18" charset="0"/>
                <a:sym typeface="Constantia" pitchFamily="18" charset="0"/>
                <a:hlinkClick r:id="rId6"/>
              </a:rPr>
              <a:t>http://www.mycancergenome.org</a:t>
            </a:r>
            <a:endParaRPr lang="en-US" altLang="en-US" sz="29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p:txBody>
      </p:sp>
    </p:spTree>
    <p:extLst>
      <p:ext uri="{BB962C8B-B14F-4D97-AF65-F5344CB8AC3E}">
        <p14:creationId xmlns:p14="http://schemas.microsoft.com/office/powerpoint/2010/main" val="822533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2847"/>
            <a:ext cx="10515600" cy="1325563"/>
          </a:xfrm>
        </p:spPr>
        <p:txBody>
          <a:bodyPr>
            <a:noAutofit/>
          </a:bodyPr>
          <a:lstStyle/>
          <a:p>
            <a:pPr algn="ctr"/>
            <a:r>
              <a:rPr lang="en-US" sz="3600" b="1" dirty="0">
                <a:latin typeface="+mn-lt"/>
              </a:rPr>
              <a:t>Trends 2021</a:t>
            </a:r>
          </a:p>
        </p:txBody>
      </p:sp>
      <p:sp>
        <p:nvSpPr>
          <p:cNvPr id="3" name="Content Placeholder 2"/>
          <p:cNvSpPr>
            <a:spLocks noGrp="1"/>
          </p:cNvSpPr>
          <p:nvPr>
            <p:ph idx="1"/>
          </p:nvPr>
        </p:nvSpPr>
        <p:spPr>
          <a:xfrm>
            <a:off x="321734" y="1668411"/>
            <a:ext cx="11082866" cy="4478390"/>
          </a:xfrm>
        </p:spPr>
        <p:txBody>
          <a:bodyPr>
            <a:normAutofit/>
          </a:bodyPr>
          <a:lstStyle/>
          <a:p>
            <a:pPr marL="1602276" lvl="2" indent="-457189" defTabSz="1206470">
              <a:lnSpc>
                <a:spcPct val="80000"/>
              </a:lnSpc>
              <a:spcBef>
                <a:spcPts val="533"/>
              </a:spcBef>
              <a:buClr>
                <a:srgbClr val="0F6FC6"/>
              </a:buClr>
              <a:buSzPct val="85000"/>
              <a:buFont typeface="Arial" panose="020B0604020202020204" pitchFamily="34" charset="0"/>
              <a:buChar char="•"/>
              <a:defRPr/>
            </a:pPr>
            <a:r>
              <a:rPr lang="en-US" altLang="en-US" b="1" dirty="0">
                <a:latin typeface="+mn-lt"/>
                <a:ea typeface="Constantia" pitchFamily="18" charset="0"/>
                <a:cs typeface="Constantia" pitchFamily="18" charset="0"/>
                <a:sym typeface="Constantia" pitchFamily="18" charset="0"/>
              </a:rPr>
              <a:t>Immunotherapy and Molecular Therapies</a:t>
            </a: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2059476" lvl="3"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Subcutaneous formulations of monoclonal antibodies</a:t>
            </a:r>
          </a:p>
          <a:p>
            <a:pPr marL="2059476"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059465" lvl="3"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Expanded indications </a:t>
            </a:r>
          </a:p>
          <a:p>
            <a:pPr marL="2059465"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Neoadjuvant/adjuvant</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Metastatic and locally advanced treatment</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Maintenance after primary treatment</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New generations of drugs to treat drug resistance</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267" b="1" dirty="0">
              <a:latin typeface="Constantia" pitchFamily="18" charset="0"/>
              <a:ea typeface="Constantia" pitchFamily="18" charset="0"/>
              <a:cs typeface="Constantia" pitchFamily="18" charset="0"/>
              <a:sym typeface="Constantia" pitchFamily="18" charset="0"/>
            </a:endParaRPr>
          </a:p>
          <a:p>
            <a:pPr marL="2059465" lvl="4" indent="0" defTabSz="1206470">
              <a:lnSpc>
                <a:spcPct val="80000"/>
              </a:lnSpc>
              <a:spcBef>
                <a:spcPts val="533"/>
              </a:spcBef>
              <a:buClr>
                <a:srgbClr val="0F6FC6"/>
              </a:buClr>
              <a:buSzPct val="85000"/>
              <a:buNone/>
              <a:defRPr/>
            </a:pPr>
            <a:endParaRPr lang="en-US" altLang="en-US" sz="2267" b="1" dirty="0">
              <a:latin typeface="Constantia" pitchFamily="18" charset="0"/>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0" indent="0">
              <a:buNone/>
            </a:pPr>
            <a:endParaRPr lang="en-US" sz="3200" dirty="0"/>
          </a:p>
        </p:txBody>
      </p:sp>
      <p:sp>
        <p:nvSpPr>
          <p:cNvPr id="4" name="TextBox 3"/>
          <p:cNvSpPr txBox="1"/>
          <p:nvPr/>
        </p:nvSpPr>
        <p:spPr>
          <a:xfrm>
            <a:off x="0" y="6362583"/>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2059448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US" sz="3600" dirty="0"/>
            </a:br>
            <a:r>
              <a:rPr lang="en-US" sz="3600" b="1" dirty="0">
                <a:latin typeface="+mn-lt"/>
              </a:rPr>
              <a:t>Trends 2021</a:t>
            </a:r>
            <a:br>
              <a:rPr lang="en-US" sz="3600" dirty="0"/>
            </a:br>
            <a:endParaRPr lang="en-US" sz="3600" dirty="0"/>
          </a:p>
        </p:txBody>
      </p:sp>
      <p:sp>
        <p:nvSpPr>
          <p:cNvPr id="3" name="Content Placeholder 2"/>
          <p:cNvSpPr>
            <a:spLocks noGrp="1"/>
          </p:cNvSpPr>
          <p:nvPr>
            <p:ph idx="1"/>
          </p:nvPr>
        </p:nvSpPr>
        <p:spPr>
          <a:xfrm>
            <a:off x="97536" y="1631758"/>
            <a:ext cx="11012423" cy="4200871"/>
          </a:xfrm>
        </p:spPr>
        <p:txBody>
          <a:bodyPr>
            <a:normAutofit lnSpcReduction="10000"/>
          </a:bodyPr>
          <a:lstStyle/>
          <a:p>
            <a:pPr marL="1710224" lvl="3" indent="-260344" defTabSz="1206470">
              <a:lnSpc>
                <a:spcPct val="80000"/>
              </a:lnSpc>
              <a:spcBef>
                <a:spcPts val="533"/>
              </a:spcBef>
              <a:buClr>
                <a:srgbClr val="0F6FC6"/>
              </a:buClr>
              <a:buSzPct val="85000"/>
              <a:buFont typeface="Arial" pitchFamily="34" charset="0"/>
              <a:buChar char="•"/>
              <a:defRPr/>
            </a:pPr>
            <a:r>
              <a:rPr lang="en-US" altLang="en-US" sz="2000" b="1" dirty="0">
                <a:latin typeface="+mn-lt"/>
                <a:ea typeface="Constantia" pitchFamily="18" charset="0"/>
                <a:cs typeface="Constantia" pitchFamily="18" charset="0"/>
                <a:sym typeface="Constantia" pitchFamily="18" charset="0"/>
              </a:rPr>
              <a:t>Biosimilars</a:t>
            </a:r>
          </a:p>
          <a:p>
            <a:pPr marL="1710224"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349441" lvl="5" indent="-195258" defTabSz="904852">
              <a:lnSpc>
                <a:spcPct val="80000"/>
              </a:lnSpc>
              <a:spcBef>
                <a:spcPts val="400"/>
              </a:spcBef>
              <a:buClr>
                <a:srgbClr val="0F6FC6"/>
              </a:buClr>
              <a:buSzPct val="85000"/>
              <a:buFont typeface="Arial" pitchFamily="34" charset="0"/>
              <a:buChar char="•"/>
              <a:defRPr/>
            </a:pPr>
            <a:r>
              <a:rPr lang="en-US" altLang="en-US" sz="2000" b="1" dirty="0">
                <a:solidFill>
                  <a:prstClr val="black"/>
                </a:solidFill>
                <a:ea typeface="Constantia" pitchFamily="18" charset="0"/>
                <a:cs typeface="Constantia" pitchFamily="18" charset="0"/>
                <a:sym typeface="Constantia" pitchFamily="18" charset="0"/>
              </a:rPr>
              <a:t>A biological product that is approved based on a showing  that it is highly     similar  to an already-approved biological product, known as a reference product.               </a:t>
            </a:r>
          </a:p>
          <a:p>
            <a:pPr marL="1739857" lvl="4" indent="-195258" defTabSz="904852">
              <a:lnSpc>
                <a:spcPct val="80000"/>
              </a:lnSpc>
              <a:spcBef>
                <a:spcPts val="400"/>
              </a:spcBef>
              <a:buClr>
                <a:srgbClr val="0F6FC6"/>
              </a:buClr>
              <a:buSzPct val="85000"/>
              <a:buFont typeface="Arial" pitchFamily="34" charset="0"/>
              <a:buChar char="•"/>
              <a:defRPr/>
            </a:pPr>
            <a:endParaRPr lang="en-US" altLang="en-US" sz="2000" b="1" dirty="0">
              <a:solidFill>
                <a:prstClr val="black"/>
              </a:solidFill>
              <a:latin typeface="+mn-lt"/>
              <a:ea typeface="Constantia" pitchFamily="18" charset="0"/>
              <a:cs typeface="Constantia" pitchFamily="18" charset="0"/>
              <a:sym typeface="Constantia" pitchFamily="18" charset="0"/>
            </a:endParaRPr>
          </a:p>
          <a:p>
            <a:pPr marL="2349441" lvl="5" indent="-195258" defTabSz="904852">
              <a:lnSpc>
                <a:spcPct val="80000"/>
              </a:lnSpc>
              <a:spcBef>
                <a:spcPts val="400"/>
              </a:spcBef>
              <a:buClr>
                <a:srgbClr val="0F6FC6"/>
              </a:buClr>
              <a:buSzPct val="85000"/>
              <a:buFont typeface="Arial" pitchFamily="34" charset="0"/>
              <a:buChar char="•"/>
              <a:defRPr/>
            </a:pPr>
            <a:r>
              <a:rPr lang="en-US" altLang="en-US" sz="2000" b="1" dirty="0">
                <a:solidFill>
                  <a:prstClr val="black"/>
                </a:solidFill>
                <a:ea typeface="Constantia" pitchFamily="18" charset="0"/>
                <a:cs typeface="Constantia" pitchFamily="18" charset="0"/>
                <a:sym typeface="Constantia" pitchFamily="18" charset="0"/>
              </a:rPr>
              <a:t>The biosimilar also must show it has no clinically meaningful differences in terms of safety and  effectiveness from the reference product. </a:t>
            </a:r>
          </a:p>
          <a:p>
            <a:pPr marL="1739857" lvl="4" indent="-195258" defTabSz="904852">
              <a:lnSpc>
                <a:spcPct val="80000"/>
              </a:lnSpc>
              <a:spcBef>
                <a:spcPts val="400"/>
              </a:spcBef>
              <a:buClr>
                <a:srgbClr val="0F6FC6"/>
              </a:buClr>
              <a:buSzPct val="85000"/>
              <a:buFont typeface="Arial" pitchFamily="34" charset="0"/>
              <a:buChar char="•"/>
              <a:defRPr/>
            </a:pPr>
            <a:endParaRPr lang="en-US" altLang="en-US" sz="2000" b="1" dirty="0">
              <a:solidFill>
                <a:prstClr val="black"/>
              </a:solidFill>
              <a:latin typeface="+mn-lt"/>
              <a:ea typeface="Constantia" pitchFamily="18" charset="0"/>
              <a:cs typeface="Constantia" pitchFamily="18" charset="0"/>
              <a:sym typeface="Constantia" pitchFamily="18" charset="0"/>
            </a:endParaRPr>
          </a:p>
          <a:p>
            <a:pPr marL="2349441" lvl="5" indent="-195258" defTabSz="904852">
              <a:lnSpc>
                <a:spcPct val="80000"/>
              </a:lnSpc>
              <a:spcBef>
                <a:spcPts val="400"/>
              </a:spcBef>
              <a:buClr>
                <a:srgbClr val="0F6FC6"/>
              </a:buClr>
              <a:buSzPct val="85000"/>
              <a:buFont typeface="Arial" pitchFamily="34" charset="0"/>
              <a:buChar char="•"/>
              <a:defRPr/>
            </a:pPr>
            <a:r>
              <a:rPr lang="en-US" altLang="en-US" sz="2000" b="1" dirty="0">
                <a:solidFill>
                  <a:prstClr val="black"/>
                </a:solidFill>
                <a:ea typeface="Constantia" pitchFamily="18" charset="0"/>
                <a:cs typeface="Constantia" pitchFamily="18" charset="0"/>
                <a:sym typeface="Constantia" pitchFamily="18" charset="0"/>
              </a:rPr>
              <a:t>Only minor differences in clinically inactive components are allowable   in biosimilar products.</a:t>
            </a:r>
          </a:p>
          <a:p>
            <a:pPr marL="2349441" lvl="5" indent="-195258" defTabSz="904852">
              <a:lnSpc>
                <a:spcPct val="80000"/>
              </a:lnSpc>
              <a:spcBef>
                <a:spcPts val="400"/>
              </a:spcBef>
              <a:buClr>
                <a:srgbClr val="0F6FC6"/>
              </a:buClr>
              <a:buSzPct val="85000"/>
              <a:buFont typeface="Arial" pitchFamily="34" charset="0"/>
              <a:buChar char="•"/>
              <a:defRPr/>
            </a:pPr>
            <a:endParaRPr lang="en-US" altLang="en-US" sz="2000" b="1" dirty="0">
              <a:solidFill>
                <a:prstClr val="black"/>
              </a:solidFill>
              <a:ea typeface="Constantia" pitchFamily="18" charset="0"/>
              <a:cs typeface="Constantia" pitchFamily="18" charset="0"/>
              <a:sym typeface="Constantia" pitchFamily="18" charset="0"/>
            </a:endParaRPr>
          </a:p>
          <a:p>
            <a:pPr marL="2349441" lvl="5" indent="-195258" defTabSz="904852">
              <a:lnSpc>
                <a:spcPct val="80000"/>
              </a:lnSpc>
              <a:spcBef>
                <a:spcPts val="400"/>
              </a:spcBef>
              <a:buClr>
                <a:srgbClr val="0F6FC6"/>
              </a:buClr>
              <a:buSzPct val="85000"/>
              <a:buFont typeface="Arial" pitchFamily="34" charset="0"/>
              <a:buChar char="•"/>
              <a:defRPr/>
            </a:pPr>
            <a:r>
              <a:rPr lang="en-US" altLang="en-US" sz="2000" b="1" dirty="0">
                <a:solidFill>
                  <a:prstClr val="black"/>
                </a:solidFill>
                <a:ea typeface="Constantia" pitchFamily="18" charset="0"/>
                <a:cs typeface="Constantia" pitchFamily="18" charset="0"/>
                <a:sym typeface="Constantia" pitchFamily="18" charset="0"/>
              </a:rPr>
              <a:t>As of 9/3/2021 the number of cancer biosimilars approved by the FDA include:</a:t>
            </a:r>
          </a:p>
          <a:p>
            <a:pPr marL="2806641" lvl="6" indent="-195258" defTabSz="904852">
              <a:lnSpc>
                <a:spcPct val="80000"/>
              </a:lnSpc>
              <a:spcBef>
                <a:spcPts val="400"/>
              </a:spcBef>
              <a:buClr>
                <a:srgbClr val="0F6FC6"/>
              </a:buClr>
              <a:buSzPct val="85000"/>
              <a:buFont typeface="Arial" pitchFamily="34" charset="0"/>
              <a:buChar char="•"/>
              <a:defRPr/>
            </a:pPr>
            <a:r>
              <a:rPr lang="en-US" altLang="en-US" sz="2000" b="1" dirty="0">
                <a:solidFill>
                  <a:prstClr val="black"/>
                </a:solidFill>
                <a:ea typeface="Constantia" pitchFamily="18" charset="0"/>
                <a:cs typeface="Constantia" pitchFamily="18" charset="0"/>
                <a:sym typeface="Constantia" pitchFamily="18" charset="0"/>
              </a:rPr>
              <a:t>  7 for cancer supportive care</a:t>
            </a:r>
          </a:p>
          <a:p>
            <a:pPr marL="2806641" lvl="6" indent="-195258" defTabSz="904852">
              <a:lnSpc>
                <a:spcPct val="80000"/>
              </a:lnSpc>
              <a:spcBef>
                <a:spcPts val="400"/>
              </a:spcBef>
              <a:buClr>
                <a:srgbClr val="0F6FC6"/>
              </a:buClr>
              <a:buSzPct val="85000"/>
              <a:buFont typeface="Arial" pitchFamily="34" charset="0"/>
              <a:buChar char="•"/>
              <a:defRPr/>
            </a:pPr>
            <a:r>
              <a:rPr lang="en-US" altLang="en-US" sz="2000" b="1" dirty="0">
                <a:solidFill>
                  <a:prstClr val="black"/>
                </a:solidFill>
                <a:ea typeface="Constantia" pitchFamily="18" charset="0"/>
                <a:cs typeface="Constantia" pitchFamily="18" charset="0"/>
                <a:sym typeface="Constantia" pitchFamily="18" charset="0"/>
              </a:rPr>
              <a:t>10 for cancer treatment</a:t>
            </a:r>
          </a:p>
          <a:p>
            <a:pPr marL="2319809" lvl="4" indent="-260344" defTabSz="1206470">
              <a:lnSpc>
                <a:spcPct val="80000"/>
              </a:lnSpc>
              <a:spcBef>
                <a:spcPts val="533"/>
              </a:spcBef>
              <a:buClr>
                <a:srgbClr val="0F6FC6"/>
              </a:buClr>
              <a:buSzPct val="85000"/>
              <a:buFont typeface="Arial" pitchFamily="34" charset="0"/>
              <a:buChar char="•"/>
              <a:defRPr/>
            </a:pPr>
            <a:endParaRPr lang="en-US" altLang="en-US" sz="3200" b="1" dirty="0">
              <a:latin typeface="Constantia" pitchFamily="18" charset="0"/>
              <a:ea typeface="Constantia" pitchFamily="18" charset="0"/>
              <a:cs typeface="Constantia" pitchFamily="18"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endParaRPr lang="en-US" altLang="en-US" sz="3200" b="1" dirty="0">
              <a:latin typeface="Constantia"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p:cNvSpPr txBox="1"/>
          <p:nvPr/>
        </p:nvSpPr>
        <p:spPr>
          <a:xfrm>
            <a:off x="97537" y="5907841"/>
            <a:ext cx="8056472" cy="260584"/>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2166049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latin typeface="+mn-lt"/>
              </a:rPr>
              <a:t>Trends 2021</a:t>
            </a:r>
          </a:p>
        </p:txBody>
      </p:sp>
      <p:sp>
        <p:nvSpPr>
          <p:cNvPr id="3" name="Content Placeholder 2"/>
          <p:cNvSpPr>
            <a:spLocks noGrp="1"/>
          </p:cNvSpPr>
          <p:nvPr>
            <p:ph idx="1"/>
          </p:nvPr>
        </p:nvSpPr>
        <p:spPr>
          <a:xfrm>
            <a:off x="431800" y="1581384"/>
            <a:ext cx="10972800" cy="3441341"/>
          </a:xfrm>
        </p:spPr>
        <p:txBody>
          <a:bodyPr>
            <a:normAutofit/>
          </a:bodyPr>
          <a:lstStyle/>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r>
              <a:rPr lang="en-US" altLang="en-US" b="1" dirty="0">
                <a:latin typeface="+mn-lt"/>
                <a:ea typeface="Constantia" pitchFamily="18" charset="0"/>
                <a:cs typeface="Constantia" pitchFamily="18" charset="0"/>
                <a:sym typeface="Constantia" pitchFamily="18" charset="0"/>
              </a:rPr>
              <a:t>Cellular  Gene Therapies</a:t>
            </a: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2017: “The U.S. Food and Drug Administration issued a historic action today making the first gene therapy available in the United States, ushering in a new approach to the treatment of cancer and other serious and life-threatening diseases.”</a:t>
            </a: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5 new therapies FDA approved for cancer treatment since 2017; more in development with expanding indications</a:t>
            </a: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0" indent="0">
              <a:buNone/>
            </a:pPr>
            <a:endParaRPr lang="en-US" sz="3200" dirty="0"/>
          </a:p>
        </p:txBody>
      </p:sp>
      <p:sp>
        <p:nvSpPr>
          <p:cNvPr id="4" name="TextBox 3"/>
          <p:cNvSpPr txBox="1"/>
          <p:nvPr/>
        </p:nvSpPr>
        <p:spPr>
          <a:xfrm>
            <a:off x="1" y="5751314"/>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3153408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11AF28F6743E4F84CE15F1D4315B8D" ma:contentTypeVersion="4" ma:contentTypeDescription="Create a new document." ma:contentTypeScope="" ma:versionID="ee7ace1481c1c55e720f39e3aea04b01">
  <xsd:schema xmlns:xsd="http://www.w3.org/2001/XMLSchema" xmlns:xs="http://www.w3.org/2001/XMLSchema" xmlns:p="http://schemas.microsoft.com/office/2006/metadata/properties" xmlns:ns2="c5496b25-756f-4adf-ad0f-3223ed4f779e" targetNamespace="http://schemas.microsoft.com/office/2006/metadata/properties" ma:root="true" ma:fieldsID="15176ac21a34030e18dc07d068f26d0f" ns2:_="">
    <xsd:import namespace="c5496b25-756f-4adf-ad0f-3223ed4f77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496b25-756f-4adf-ad0f-3223ed4f77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351A2E-12A8-48AD-9FF7-38B2DC5FAA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496b25-756f-4adf-ad0f-3223ed4f77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E429AD-49D5-4801-B9EE-5CC626EBEA81}">
  <ds:schemaRefs>
    <ds:schemaRef ds:uri="http://purl.org/dc/elements/1.1/"/>
    <ds:schemaRef ds:uri="http://schemas.microsoft.com/office/2006/metadata/properties"/>
    <ds:schemaRef ds:uri="2546a9ec-52a5-4a7b-a9be-04933c21632d"/>
    <ds:schemaRef ds:uri="http://purl.org/dc/terms/"/>
    <ds:schemaRef ds:uri="27f89191-57ff-4a96-a541-b01e2d184034"/>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47262D7-EF8F-442A-826C-C039E683F8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2439</TotalTime>
  <Words>4726</Words>
  <Application>Microsoft Office PowerPoint</Application>
  <PresentationFormat>Widescreen</PresentationFormat>
  <Paragraphs>824</Paragraphs>
  <Slides>68</Slides>
  <Notes>1</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Constantia</vt:lpstr>
      <vt:lpstr>Helvetica</vt:lpstr>
      <vt:lpstr>League Spartan</vt:lpstr>
      <vt:lpstr>Office Theme</vt:lpstr>
      <vt:lpstr>                              Pharmacology Update 2021    Teresa Knoop, MSN, RN, AOCN® Director at Large, Oncology Nursing Society Board of Directors</vt:lpstr>
      <vt:lpstr>Disclosures</vt:lpstr>
      <vt:lpstr>Objectives</vt:lpstr>
      <vt:lpstr>    Progress in Cancer Therapy 2021 </vt:lpstr>
      <vt:lpstr>Progress in Cancer Therapy 2021</vt:lpstr>
      <vt:lpstr>Trends </vt:lpstr>
      <vt:lpstr>Trends 2021</vt:lpstr>
      <vt:lpstr> Trends 2021 </vt:lpstr>
      <vt:lpstr>Trends 2021</vt:lpstr>
      <vt:lpstr>Trends 2021</vt:lpstr>
      <vt:lpstr>  Progress in Cancer Therapy 2021  </vt:lpstr>
      <vt:lpstr>   Progress in Cancer Therapy 2021   </vt:lpstr>
      <vt:lpstr>   Progress in Cancer Therapy 2021   </vt:lpstr>
      <vt:lpstr>   Progress in Cancer Therapy 2021   </vt:lpstr>
      <vt:lpstr> Tips for Learning about  New Cancer Therapies </vt:lpstr>
      <vt:lpstr>I know the generic name; but how do I pronounce it and how do I learn more??</vt:lpstr>
      <vt:lpstr>PowerPoint Presentation</vt:lpstr>
      <vt:lpstr>Small Molecules</vt:lpstr>
      <vt:lpstr>Small Molecules Naming Conventions</vt:lpstr>
      <vt:lpstr> tepotinib Tepmetko® EMD Serono Inc.:  adult patients with metastatic non-small cell lung cancer (NSCLC) harboring mesenchymal-epithelial transition (MET) exon 14 skipping alterations  </vt:lpstr>
      <vt:lpstr>tepotinib Tepmetko®  </vt:lpstr>
      <vt:lpstr> tivozanib Fotivda® AVEO Pharmaceuticals, Inc.: adult patients with relapsed or refractory advanced renal cell carcinoma (RCC) following two or more prior systemic therapies</vt:lpstr>
      <vt:lpstr> tivozanib Fotivda® </vt:lpstr>
      <vt:lpstr> infigratinib Truseltiq™ QED Therapeutics, Inc.: a kinase inhibitor for adults with previously treated, unresectable locally advanced or metastatic cholangiocarcinoma with a fibroblast growth factor receptor 2 (FGFR2) fusion or other rearrangement as detected by an FDA-approved test  </vt:lpstr>
      <vt:lpstr> infigratinib Truseltiq™  </vt:lpstr>
      <vt:lpstr>Small Molecules Naming Conventions</vt:lpstr>
      <vt:lpstr>Small Molecules Naming Conventions</vt:lpstr>
      <vt:lpstr> umbralisib Ukoniq™ TG Therapeutics:  Adult patients with relapsed or refractory marginal zone lymphoma (MZL) who have received at least one prior anti-CD20-based regimen   Adult patients with relapsed or refractory follicular lymphoma (FL) who have received at least three prior lines of systemic therapy </vt:lpstr>
      <vt:lpstr>umbralisib Ukoniq™   </vt:lpstr>
      <vt:lpstr>Small Molecules Naming Conventions</vt:lpstr>
      <vt:lpstr>Small Molecules Naming Conventions</vt:lpstr>
      <vt:lpstr>Small Molecules Naming Conventions</vt:lpstr>
      <vt:lpstr> sotorasib Lumakras™ Amgen, Inc : a RAS GTPase family inhibitor, for adult patients with KRAS G12C  mutated locally advanced or metastatic non-small cell lung cancer (NSCLC), as determined by an FDA  approved test, who have received at least one prior systemic therapy </vt:lpstr>
      <vt:lpstr>sotorasib Lumakras™    </vt:lpstr>
      <vt:lpstr>Small Molecules Naming Conventions</vt:lpstr>
      <vt:lpstr>  belumosudil Rezurock™ Kadmon Pharmaceuticals, LLC: adult and pediatric patients 12 years and older with chronic graft-versus-host disease (chronic GVHD) after failure of at least two prior lines of systemic therapy   </vt:lpstr>
      <vt:lpstr>belumosudil Rezurock™   </vt:lpstr>
      <vt:lpstr>Small Molecules Naming Conventions</vt:lpstr>
      <vt:lpstr>    belzutifan Welireg™ Merck: a hypoxia-inducible factor inhibitor for adult patients with von Hippel-Lindau (VHL) disease who require therapy for associated renal cell carcinoma (RCC), central nervous system (CNS) hemangioblastomas, or pancreatic neuroendocrine tumors (pNET), not requiring immediate surgery     </vt:lpstr>
      <vt:lpstr>belzutifan Welireg™</vt:lpstr>
      <vt:lpstr>Small Molecules Naming Conventions</vt:lpstr>
      <vt:lpstr>Small Molecules Naming Conventions</vt:lpstr>
      <vt:lpstr>PowerPoint Presentation</vt:lpstr>
      <vt:lpstr>PowerPoint Presentation</vt:lpstr>
      <vt:lpstr>What does the name mean?</vt:lpstr>
      <vt:lpstr>What does the name mean?</vt:lpstr>
      <vt:lpstr>What does the name mean?</vt:lpstr>
      <vt:lpstr>What does the name mean?</vt:lpstr>
      <vt:lpstr> dostarlimab-gxly Jemperli GlaxoSmithKline LLC: adult patients with mismatch repair deficient (dMMR) recurrent or advanced endometrial cancer, as determined by an FDA-approved test, that has progressed on or following a prior  platinum-containing regimen  New indication:  adult patients with mismatch repair deficient (dMMR) recurrent or advanced solid tumors, as determined by an FDA-approved test, that have progressed on or following prior treatment and who have no satisfactory alternative treatment options.    </vt:lpstr>
      <vt:lpstr>dostarlimab-gxly Jemperli</vt:lpstr>
      <vt:lpstr> loncastuximab tesirine-lpyl Zynlonta™ ADC Therapeutics SA: a CD19-directed antibody and alkylating agent conjugate, for adult patients with relapsed or refractory large B-cell lymphoma after two or more lines of systemic therapy, including diffuse large B-cell lymphoma (DLBCL) not otherwise specified, DLBCL arising from low grade lymphoma, and high-grade B-cell lymphoma </vt:lpstr>
      <vt:lpstr>loncastuximab tesirine-lpyl Zynlonta™    </vt:lpstr>
      <vt:lpstr> amivantamab-vmjw Rybrevant™ Janssen Biotech, Inc.: adult patients with locally advanced or metastatic non-small cell lung cancer with EGFR exon 20 insertion mutations that progressed on or after platinum-based chemotherapy  </vt:lpstr>
      <vt:lpstr>amivantamab-vmjw Rybrevant™   </vt:lpstr>
      <vt:lpstr>PowerPoint Presentation</vt:lpstr>
      <vt:lpstr> leucel </vt:lpstr>
      <vt:lpstr> lisocabtagene maraleucel Breyanzi® Juno Therapeutics, Inc.: the treatment of adult patients with relapsed or refractory (R/R) large B-cell lymphoma after two or more lines of systemic therapy, including diffuse large B-cell lymphoma (DLBCL) not otherwise specified (including DLBCL arising from indolent lymphoma), high-grade B-cell lymphoma, primary mediastinal large B-cell lymphoma, and follicular lymphoma grade 3B.  </vt:lpstr>
      <vt:lpstr>lisocabtagene maraleucel Breyanzi®    </vt:lpstr>
      <vt:lpstr> idecabtagene vicleucel Abecma® Bristol Myers Squibb: treatment of adult patients with relapsed or refractory multiple myeloma after four or more prior lines of therapy, including an immunomodulatory agent, a proteasome inhibitor, and an anti-CD38 monoclonal antibody. This is the first FDA-approved cell-based gene therapy for multiple myeloma. </vt:lpstr>
      <vt:lpstr>idecabtagene vicleucel Abecma®    </vt:lpstr>
      <vt:lpstr>PowerPoint Presentation</vt:lpstr>
      <vt:lpstr>Radiolabeled Pharmaceutical Agents</vt:lpstr>
      <vt:lpstr>PowerPoint Presentation</vt:lpstr>
      <vt:lpstr>PowerPoint Presentation</vt:lpstr>
      <vt:lpstr>melphalan flufenamide Pepaxto® </vt:lpstr>
      <vt:lpstr>PowerPoint Presentation</vt:lpstr>
      <vt:lpstr>PowerPoint Presentation</vt:lpstr>
      <vt:lpstr>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Teresa</cp:lastModifiedBy>
  <cp:revision>136</cp:revision>
  <dcterms:created xsi:type="dcterms:W3CDTF">2020-06-24T16:12:33Z</dcterms:created>
  <dcterms:modified xsi:type="dcterms:W3CDTF">2021-09-03T17:00:01Z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0x010100DC11AF28F6743E4F84CE15F1D4315B8D</vt:lpwstr>
  </property>
</Properties>
</file>