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  <p:sldMasterId id="2147483803" r:id="rId2"/>
    <p:sldMasterId id="2147483815" r:id="rId3"/>
  </p:sldMasterIdLst>
  <p:notesMasterIdLst>
    <p:notesMasterId r:id="rId21"/>
  </p:notesMasterIdLst>
  <p:handoutMasterIdLst>
    <p:handoutMasterId r:id="rId22"/>
  </p:handoutMasterIdLst>
  <p:sldIdLst>
    <p:sldId id="455" r:id="rId4"/>
    <p:sldId id="493" r:id="rId5"/>
    <p:sldId id="505" r:id="rId6"/>
    <p:sldId id="506" r:id="rId7"/>
    <p:sldId id="494" r:id="rId8"/>
    <p:sldId id="495" r:id="rId9"/>
    <p:sldId id="496" r:id="rId10"/>
    <p:sldId id="507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8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.bai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9900"/>
    <a:srgbClr val="996633"/>
    <a:srgbClr val="FFDD4B"/>
    <a:srgbClr val="000066"/>
    <a:srgbClr val="FFFF99"/>
    <a:srgbClr val="CCFF99"/>
    <a:srgbClr val="99CCFF"/>
    <a:srgbClr val="FFD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78991" autoAdjust="0"/>
  </p:normalViewPr>
  <p:slideViewPr>
    <p:cSldViewPr>
      <p:cViewPr varScale="1">
        <p:scale>
          <a:sx n="73" d="100"/>
          <a:sy n="73" d="100"/>
        </p:scale>
        <p:origin x="18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98"/>
    </p:cViewPr>
  </p:sorterViewPr>
  <p:notesViewPr>
    <p:cSldViewPr>
      <p:cViewPr varScale="1">
        <p:scale>
          <a:sx n="55" d="100"/>
          <a:sy n="55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 defTabSz="923026">
              <a:spcBef>
                <a:spcPct val="0"/>
              </a:spcBef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 algn="r" defTabSz="923026">
              <a:spcBef>
                <a:spcPct val="0"/>
              </a:spcBef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96F955ED-04CC-4D89-B014-1326155C8D3A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 defTabSz="923026">
              <a:spcBef>
                <a:spcPct val="0"/>
              </a:spcBef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 algn="r" defTabSz="923026">
              <a:spcBef>
                <a:spcPct val="0"/>
              </a:spcBef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B3E3A3B9-F994-4197-994E-EF655F530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2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 defTabSz="923026">
              <a:spcBef>
                <a:spcPct val="0"/>
              </a:spcBef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 algn="r" defTabSz="923026">
              <a:spcBef>
                <a:spcPct val="0"/>
              </a:spcBef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340C0294-D33E-4D61-B01F-115B1C6E5E0A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3" tIns="45286" rIns="90573" bIns="452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040" y="4416434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 defTabSz="923026">
              <a:spcBef>
                <a:spcPct val="0"/>
              </a:spcBef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 algn="r" defTabSz="923026">
              <a:spcBef>
                <a:spcPct val="0"/>
              </a:spcBef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E23A8D07-1A8B-4794-8E29-96DBD0874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9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8D07-1A8B-4794-8E29-96DBD08743F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8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B0634-AD5D-4B99-B11A-30F55CFC21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2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8D07-1A8B-4794-8E29-96DBD08743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8D07-1A8B-4794-8E29-96DBD08743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8D07-1A8B-4794-8E29-96DBD08743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95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7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0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550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3717925" y="5872163"/>
            <a:ext cx="1708150" cy="395287"/>
            <a:chOff x="3718117" y="5713390"/>
            <a:chExt cx="1707767" cy="525628"/>
          </a:xfrm>
        </p:grpSpPr>
        <p:pic>
          <p:nvPicPr>
            <p:cNvPr id="8" name="Picture 18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36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117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111" y="5732714"/>
              <a:ext cx="362926" cy="48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83" y="5721608"/>
              <a:ext cx="371201" cy="49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22"/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en-US" sz="5400" b="1" smtClean="0">
                <a:solidFill>
                  <a:prstClr val="white"/>
                </a:solidFill>
              </a:rPr>
              <a:t>www.FLDOE.org</a:t>
            </a:r>
          </a:p>
        </p:txBody>
      </p:sp>
      <p:pic>
        <p:nvPicPr>
          <p:cNvPr id="13" name="Picture 2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9888"/>
            <a:ext cx="2711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5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0E07E6-B08D-4F15-9CFE-F3C0194D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2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5329238"/>
            <a:ext cx="3460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77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4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48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24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27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15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88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hyperlink" Target="http://www.fldoe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07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7400"/>
            <a:ext cx="27432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2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9"/>
            <a:ext cx="7886700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628650" y="6456363"/>
            <a:ext cx="7886700" cy="388937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14"/>
              </a:rPr>
              <a:t>www.FLDOE.org</a:t>
            </a:r>
            <a:endParaRPr lang="en-US" sz="1200" b="1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</a:rPr>
              <a:t>© 2015, Florida Department of Education. All Rights Reserved.</a:t>
            </a:r>
            <a:endParaRPr lang="en-US" sz="1000" dirty="0" smtClean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0" y="6711950"/>
            <a:ext cx="2706688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6437313" y="6711950"/>
            <a:ext cx="2706687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66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31" r:id="rId11"/>
    <p:sldLayoutId id="21474838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2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2280" y="2819400"/>
            <a:ext cx="8458200" cy="84351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Programs of Study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4038600"/>
            <a:ext cx="32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FACTE</a:t>
            </a:r>
          </a:p>
          <a:p>
            <a:pPr algn="ctr">
              <a:defRPr/>
            </a:pPr>
            <a:r>
              <a:rPr lang="en-US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July 27, 2016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066800" y="5809289"/>
            <a:ext cx="6248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Division of Career and Adult Education</a:t>
            </a:r>
            <a:br>
              <a:rPr lang="en-US" sz="2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850-245-0949</a:t>
            </a:r>
            <a:endParaRPr lang="en-US" sz="2800" b="1" dirty="0" smtClean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53340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Dr. Amy Albee-Levine</a:t>
            </a:r>
            <a:endParaRPr lang="en-US" sz="2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Please tell us about your collaboration process for the development of programs of study. Who is involved and what roles do various partners play?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2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What challenges have you encountered in developing programs of study, particularly articulation agreements?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1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What challenges have you encountered in collaborating with business/industry partners in developing programs of study?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How </a:t>
            </a:r>
            <a:r>
              <a:rPr lang="en-US" i="1" dirty="0" smtClean="0"/>
              <a:t>successfully </a:t>
            </a:r>
            <a:r>
              <a:rPr lang="en-US" i="1" dirty="0"/>
              <a:t>have programs of study been implemented beyond a piece of paper within your district?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7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Do you utilize statewide </a:t>
            </a:r>
            <a:r>
              <a:rPr lang="en-US" i="1" dirty="0"/>
              <a:t>articulation agreements in your </a:t>
            </a:r>
            <a:r>
              <a:rPr lang="en-US" i="1" dirty="0" smtClean="0"/>
              <a:t>district/college?</a:t>
            </a:r>
            <a:r>
              <a:rPr lang="en-US" i="1" dirty="0"/>
              <a:t>  Do you track students who are taking advantage of statewide articulation agreements?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8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How do district staff use the POS template as a counseling tool with students and parents?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7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Please share any Best Practices occurring in your local region as it relates to Programs of Study.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9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final questions or comments from panel and audience</a:t>
            </a:r>
            <a:r>
              <a:rPr lang="en-US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0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Programs of Study?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kern="0" dirty="0">
                <a:solidFill>
                  <a:srgbClr val="000000"/>
                </a:solidFill>
              </a:rPr>
              <a:t>Section 134(b)(3) of the Perkins Act requires each agency to offer a minimum of one program of study.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kern="0" dirty="0">
                <a:solidFill>
                  <a:srgbClr val="000000"/>
                </a:solidFill>
              </a:rPr>
              <a:t>The required elements are outlined in section 122(c)(1)(a) and indicate that a program of study:</a:t>
            </a:r>
          </a:p>
          <a:p>
            <a:pPr marL="800100" lvl="2" indent="-3429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kern="0" dirty="0">
                <a:solidFill>
                  <a:srgbClr val="000000"/>
                </a:solidFill>
              </a:rPr>
              <a:t>Incorporate secondary and postsecondary education elements;</a:t>
            </a:r>
          </a:p>
          <a:p>
            <a:pPr marL="800100" lvl="2" indent="-3429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kern="0" dirty="0">
                <a:solidFill>
                  <a:srgbClr val="000000"/>
                </a:solidFill>
              </a:rPr>
              <a:t>Include coherent and rigorous content aligned with challenging academic standards and relevant career and technical content; 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800100" lvl="2" indent="-3429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kern="0" dirty="0">
                <a:solidFill>
                  <a:srgbClr val="000000"/>
                </a:solidFill>
              </a:rPr>
              <a:t>I</a:t>
            </a:r>
            <a:r>
              <a:rPr lang="en-US" kern="0" dirty="0" smtClean="0">
                <a:solidFill>
                  <a:srgbClr val="000000"/>
                </a:solidFill>
              </a:rPr>
              <a:t>nclude </a:t>
            </a:r>
            <a:r>
              <a:rPr lang="en-US" kern="0" dirty="0">
                <a:solidFill>
                  <a:srgbClr val="000000"/>
                </a:solidFill>
              </a:rPr>
              <a:t>the opportunity for secondary education students to participate in dual or concurrent enrollment programs or other ways to acquire postsecondary education credits; and</a:t>
            </a:r>
          </a:p>
          <a:p>
            <a:pPr marL="800100" lvl="2" indent="-3429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kern="0" dirty="0">
                <a:solidFill>
                  <a:srgbClr val="000000"/>
                </a:solidFill>
              </a:rPr>
              <a:t>Lead to an industry-recognized credential or certificate at the postsecondary level, or an associate or baccalaureate degree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1B6809D1-4083-4BEE-9C63-1BFED10977D5}" type="slidenum">
              <a:rPr lang="en-US" smtClean="0"/>
              <a:pPr algn="ctr"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85800"/>
            <a:ext cx="1066800" cy="10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33400" y="838200"/>
          <a:ext cx="8018463" cy="889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4" imgW="9381633" imgH="10429127" progId="Word.Document.12">
                  <p:embed/>
                </p:oleObj>
              </mc:Choice>
              <mc:Fallback>
                <p:oleObj name="Document" r:id="rId4" imgW="9381633" imgH="104291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838200"/>
                        <a:ext cx="8018463" cy="8897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5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6199" y="1219200"/>
          <a:ext cx="9082035" cy="470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4" imgW="9374278" imgH="4893778" progId="Word.Document.12">
                  <p:embed/>
                </p:oleObj>
              </mc:Choice>
              <mc:Fallback>
                <p:oleObj name="Document" r:id="rId4" imgW="9374278" imgH="48937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" y="1219200"/>
                        <a:ext cx="9082035" cy="470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2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Programs of Study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of Study </a:t>
            </a:r>
            <a:r>
              <a:rPr lang="en-US" dirty="0"/>
              <a:t>align secondary and postsecondary curricula and offer students the ability to explore careers, earn industry recognized credentials, and participate in dual credit-earning opportunities, thus potentially shortening their time to a postsecondary degree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These elements should be working together to move students through the education pipeline into a career.</a:t>
            </a:r>
          </a:p>
          <a:p>
            <a:r>
              <a:rPr lang="en-US" altLang="en-US" dirty="0" smtClean="0"/>
              <a:t>Programs </a:t>
            </a:r>
            <a:r>
              <a:rPr lang="en-US" altLang="en-US" dirty="0"/>
              <a:t>of Study should be a guide for students and parents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1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of Study: Why do they matter?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Assist students in making informed decisions about future education and career decisions.</a:t>
            </a:r>
          </a:p>
          <a:p>
            <a:r>
              <a:rPr lang="en-US" sz="2400" dirty="0" smtClean="0"/>
              <a:t>Save students/parents postsecondary costs by offering the opportunity to earn postsecondary credit free of charge through local and statewide articulation agreements. </a:t>
            </a:r>
          </a:p>
          <a:p>
            <a:r>
              <a:rPr lang="en-US" sz="2400" dirty="0" smtClean="0"/>
              <a:t>Reduce excess credit accrual at the postsecondary level.</a:t>
            </a:r>
          </a:p>
          <a:p>
            <a:r>
              <a:rPr lang="en-US" sz="2400" dirty="0" smtClean="0"/>
              <a:t>Provide students the opportunity to acquire work-based learning.</a:t>
            </a:r>
          </a:p>
          <a:p>
            <a:r>
              <a:rPr lang="en-US" sz="2400" dirty="0" smtClean="0"/>
              <a:t>Provide students the opportunity to earn industry certifications.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1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Programs of Study &amp;  Strengthening Career and Technical Education Act for the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7886700" cy="4354753"/>
          </a:xfrm>
        </p:spPr>
        <p:txBody>
          <a:bodyPr/>
          <a:lstStyle/>
          <a:p>
            <a:r>
              <a:rPr lang="en-US" dirty="0" smtClean="0"/>
              <a:t>Strengthening Career and Technical Education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 Act (H.R. 5587) </a:t>
            </a:r>
          </a:p>
          <a:p>
            <a:r>
              <a:rPr lang="en-US" dirty="0" smtClean="0"/>
              <a:t>Adds several changes to Programs of Study throughout the legislation:</a:t>
            </a:r>
          </a:p>
          <a:p>
            <a:pPr lvl="1"/>
            <a:r>
              <a:rPr lang="en-US" dirty="0" smtClean="0"/>
              <a:t>New definition </a:t>
            </a:r>
            <a:r>
              <a:rPr lang="en-US" dirty="0" smtClean="0"/>
              <a:t>retains </a:t>
            </a:r>
            <a:r>
              <a:rPr lang="en-US" dirty="0" smtClean="0"/>
              <a:t>some of the current language and </a:t>
            </a:r>
            <a:r>
              <a:rPr lang="en-US" dirty="0" smtClean="0"/>
              <a:t>includes</a:t>
            </a:r>
            <a:r>
              <a:rPr lang="en-US" dirty="0" smtClean="0"/>
              <a:t> </a:t>
            </a:r>
            <a:r>
              <a:rPr lang="en-US" dirty="0" smtClean="0"/>
              <a:t>multiple exit and entry points </a:t>
            </a:r>
            <a:r>
              <a:rPr lang="en-US" dirty="0" smtClean="0"/>
              <a:t>that </a:t>
            </a:r>
            <a:r>
              <a:rPr lang="en-US" dirty="0" smtClean="0"/>
              <a:t>culminates in the attainment of a postsecondary credential.</a:t>
            </a:r>
          </a:p>
          <a:p>
            <a:pPr lvl="1"/>
            <a:r>
              <a:rPr lang="en-US" dirty="0" smtClean="0"/>
              <a:t>Requires Leadership Funds be utilized developing statewide programs of study and approving locally-determined programs of study. </a:t>
            </a:r>
          </a:p>
        </p:txBody>
      </p:sp>
    </p:spTree>
    <p:extLst>
      <p:ext uri="{BB962C8B-B14F-4D97-AF65-F5344CB8AC3E}">
        <p14:creationId xmlns:p14="http://schemas.microsoft.com/office/powerpoint/2010/main" val="100481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Programs of Study &amp;  Strengthening Career and Technical Education Act for the 21</a:t>
            </a:r>
            <a:r>
              <a:rPr lang="en-US" sz="2800" baseline="30000" dirty="0"/>
              <a:t>st</a:t>
            </a:r>
            <a:r>
              <a:rPr lang="en-US" sz="2800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Local Application to include a comprehensive needs </a:t>
            </a:r>
            <a:r>
              <a:rPr lang="en-US" dirty="0" smtClean="0"/>
              <a:t>assessment.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needs </a:t>
            </a:r>
            <a:r>
              <a:rPr lang="en-US" dirty="0" smtClean="0"/>
              <a:t>assessment would include review of progress towards the implementation of programs of study and updated every 2 years.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Required </a:t>
            </a:r>
            <a:r>
              <a:rPr lang="en-US" dirty="0"/>
              <a:t>use of funds to include how the agency will plan and carry out elements that support the implementation of programs of </a:t>
            </a:r>
            <a:r>
              <a:rPr lang="en-US" dirty="0" smtClean="0"/>
              <a:t>study.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3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of Study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Jargo</a:t>
            </a:r>
            <a:r>
              <a:rPr lang="en-US" dirty="0" smtClean="0"/>
              <a:t>- Hillsborough County Schools</a:t>
            </a:r>
          </a:p>
          <a:p>
            <a:r>
              <a:rPr lang="en-US" dirty="0" smtClean="0"/>
              <a:t>Kirsten Whited- Hillsborough Community College</a:t>
            </a:r>
          </a:p>
          <a:p>
            <a:r>
              <a:rPr lang="en-US" dirty="0" smtClean="0"/>
              <a:t>Vicki Fine- Valencia College </a:t>
            </a:r>
          </a:p>
          <a:p>
            <a:r>
              <a:rPr lang="en-US" dirty="0" smtClean="0"/>
              <a:t>Danny Garner-Orange County Schools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912698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Webinar Beyond 2013.Heather</Template>
  <TotalTime>84874</TotalTime>
  <Words>603</Words>
  <Application>Microsoft Office PowerPoint</Application>
  <PresentationFormat>On-screen Show (4:3)</PresentationFormat>
  <Paragraphs>60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1_Custom Design</vt:lpstr>
      <vt:lpstr>3_Custom Design</vt:lpstr>
      <vt:lpstr>Office Theme</vt:lpstr>
      <vt:lpstr>Document</vt:lpstr>
      <vt:lpstr>PowerPoint Presentation</vt:lpstr>
      <vt:lpstr>What are Programs of Study? </vt:lpstr>
      <vt:lpstr>PowerPoint Presentation</vt:lpstr>
      <vt:lpstr>PowerPoint Presentation</vt:lpstr>
      <vt:lpstr>What are Programs of Study con’t</vt:lpstr>
      <vt:lpstr>Programs of Study: Why do they matter? </vt:lpstr>
      <vt:lpstr>Programs of Study &amp;  Strengthening Career and Technical Education Act for the 21st Century</vt:lpstr>
      <vt:lpstr>Programs of Study &amp;  Strengthening Career and Technical Education Act for the 21st Century</vt:lpstr>
      <vt:lpstr>Program of Study Panel</vt:lpstr>
      <vt:lpstr>Questions</vt:lpstr>
      <vt:lpstr>Questions Con’t</vt:lpstr>
      <vt:lpstr>Questions Con’t</vt:lpstr>
      <vt:lpstr>Questions Con’t</vt:lpstr>
      <vt:lpstr>Questions Con’t</vt:lpstr>
      <vt:lpstr>Questions Con’t</vt:lpstr>
      <vt:lpstr>Questions Con’t</vt:lpstr>
      <vt:lpstr>Wrap Up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Workforce Education</dc:title>
  <dc:creator>Tara</dc:creator>
  <cp:lastModifiedBy>Albee, Amy</cp:lastModifiedBy>
  <cp:revision>4566</cp:revision>
  <cp:lastPrinted>2016-07-15T22:51:32Z</cp:lastPrinted>
  <dcterms:created xsi:type="dcterms:W3CDTF">2009-02-04T02:54:23Z</dcterms:created>
  <dcterms:modified xsi:type="dcterms:W3CDTF">2016-07-27T01:08:24Z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TC102867901033</vt:lpwstr>
  </property>
</Properties>
</file>