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346" r:id="rId3"/>
    <p:sldId id="275" r:id="rId4"/>
    <p:sldId id="285" r:id="rId5"/>
    <p:sldId id="288" r:id="rId6"/>
    <p:sldId id="290" r:id="rId7"/>
    <p:sldId id="281" r:id="rId8"/>
    <p:sldId id="293" r:id="rId9"/>
    <p:sldId id="294" r:id="rId10"/>
    <p:sldId id="332" r:id="rId11"/>
    <p:sldId id="329" r:id="rId12"/>
    <p:sldId id="336" r:id="rId13"/>
    <p:sldId id="337" r:id="rId14"/>
    <p:sldId id="296" r:id="rId15"/>
    <p:sldId id="335" r:id="rId16"/>
    <p:sldId id="298" r:id="rId17"/>
    <p:sldId id="338" r:id="rId18"/>
    <p:sldId id="334" r:id="rId19"/>
    <p:sldId id="341" r:id="rId20"/>
    <p:sldId id="339" r:id="rId21"/>
    <p:sldId id="340" r:id="rId22"/>
    <p:sldId id="297" r:id="rId23"/>
    <p:sldId id="342" r:id="rId24"/>
    <p:sldId id="322" r:id="rId25"/>
    <p:sldId id="345" r:id="rId26"/>
    <p:sldId id="343" r:id="rId27"/>
    <p:sldId id="344" r:id="rId28"/>
    <p:sldId id="31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1" autoAdjust="0"/>
    <p:restoredTop sz="94660" autoAdjust="0"/>
  </p:normalViewPr>
  <p:slideViewPr>
    <p:cSldViewPr snapToGrid="0">
      <p:cViewPr varScale="1">
        <p:scale>
          <a:sx n="48" d="100"/>
          <a:sy n="48" d="100"/>
        </p:scale>
        <p:origin x="25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6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 </a:t>
            </a:r>
            <a:r>
              <a:rPr lang="en-US" sz="2000" dirty="0"/>
              <a:t>Historic California Low Carbon Fuel Standard Carbon Credit Prices</a:t>
            </a:r>
          </a:p>
          <a:p>
            <a:pPr>
              <a:defRPr sz="1600"/>
            </a:pPr>
            <a:r>
              <a:rPr lang="en-US" sz="2000" dirty="0"/>
              <a:t> </a:t>
            </a:r>
            <a:r>
              <a:rPr lang="en-US" sz="2000" b="0" dirty="0"/>
              <a:t>($ per metric ton CO2)</a:t>
            </a:r>
          </a:p>
          <a:p>
            <a:pPr>
              <a:defRPr sz="1600"/>
            </a:pPr>
            <a:endParaRPr lang="en-US" sz="1600" b="0" dirty="0"/>
          </a:p>
        </c:rich>
      </c:tx>
      <c:layout>
        <c:manualLayout>
          <c:xMode val="edge"/>
          <c:yMode val="edge"/>
          <c:x val="5.2360124026448296E-2"/>
          <c:y val="8.335091464491914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72937500885762"/>
          <c:y val="0.17384845456057119"/>
          <c:w val="0.83095876476480302"/>
          <c:h val="0.64933589825249238"/>
        </c:manualLayout>
      </c:layout>
      <c:lineChart>
        <c:grouping val="standard"/>
        <c:varyColors val="0"/>
        <c:ser>
          <c:idx val="0"/>
          <c:order val="0"/>
          <c:tx>
            <c:v>Historical LCFS Carbon Credit Prices (per metric ton CO2)</c:v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cat>
            <c:multiLvlStrRef>
              <c:f>Data!$A$4:$B$165</c:f>
              <c:multiLvlStrCache>
                <c:ptCount val="162"/>
                <c:lvl>
                  <c:pt idx="0">
                    <c:v>3/18</c:v>
                  </c:pt>
                  <c:pt idx="1">
                    <c:v>3/22</c:v>
                  </c:pt>
                  <c:pt idx="2">
                    <c:v>3/28</c:v>
                  </c:pt>
                  <c:pt idx="3">
                    <c:v>4/5</c:v>
                  </c:pt>
                  <c:pt idx="4">
                    <c:v>4/12</c:v>
                  </c:pt>
                  <c:pt idx="5">
                    <c:v>4/19</c:v>
                  </c:pt>
                  <c:pt idx="6">
                    <c:v>4/26</c:v>
                  </c:pt>
                  <c:pt idx="7">
                    <c:v>5/3</c:v>
                  </c:pt>
                  <c:pt idx="8">
                    <c:v>5/9</c:v>
                  </c:pt>
                  <c:pt idx="9">
                    <c:v>5/14</c:v>
                  </c:pt>
                  <c:pt idx="10">
                    <c:v>5/20</c:v>
                  </c:pt>
                  <c:pt idx="11">
                    <c:v>5/28</c:v>
                  </c:pt>
                  <c:pt idx="12">
                    <c:v>6/4</c:v>
                  </c:pt>
                  <c:pt idx="13">
                    <c:v>6/11</c:v>
                  </c:pt>
                  <c:pt idx="14">
                    <c:v>6/17</c:v>
                  </c:pt>
                  <c:pt idx="15">
                    <c:v>6/25</c:v>
                  </c:pt>
                  <c:pt idx="16">
                    <c:v>7/1</c:v>
                  </c:pt>
                  <c:pt idx="17">
                    <c:v>7/5</c:v>
                  </c:pt>
                  <c:pt idx="18">
                    <c:v>7/12</c:v>
                  </c:pt>
                  <c:pt idx="19">
                    <c:v>7/17</c:v>
                  </c:pt>
                  <c:pt idx="20">
                    <c:v>7/19</c:v>
                  </c:pt>
                  <c:pt idx="21">
                    <c:v>7/29</c:v>
                  </c:pt>
                  <c:pt idx="22">
                    <c:v>8/6</c:v>
                  </c:pt>
                  <c:pt idx="23">
                    <c:v>8/15</c:v>
                  </c:pt>
                  <c:pt idx="24">
                    <c:v>8/23</c:v>
                  </c:pt>
                  <c:pt idx="25">
                    <c:v>8/30</c:v>
                  </c:pt>
                  <c:pt idx="26">
                    <c:v>9/6</c:v>
                  </c:pt>
                  <c:pt idx="27">
                    <c:v>9/13</c:v>
                  </c:pt>
                  <c:pt idx="28">
                    <c:v>9/19</c:v>
                  </c:pt>
                  <c:pt idx="29">
                    <c:v>9/27</c:v>
                  </c:pt>
                  <c:pt idx="30">
                    <c:v>10/4</c:v>
                  </c:pt>
                  <c:pt idx="31">
                    <c:v>10/11</c:v>
                  </c:pt>
                  <c:pt idx="32">
                    <c:v>10/15</c:v>
                  </c:pt>
                  <c:pt idx="33">
                    <c:v>10/23</c:v>
                  </c:pt>
                  <c:pt idx="34">
                    <c:v>10/29</c:v>
                  </c:pt>
                  <c:pt idx="35">
                    <c:v>11/14</c:v>
                  </c:pt>
                  <c:pt idx="36">
                    <c:v>11/22</c:v>
                  </c:pt>
                  <c:pt idx="37">
                    <c:v>11/26</c:v>
                  </c:pt>
                  <c:pt idx="38">
                    <c:v>12/4</c:v>
                  </c:pt>
                  <c:pt idx="39">
                    <c:v>12/6</c:v>
                  </c:pt>
                  <c:pt idx="40">
                    <c:v>12/13</c:v>
                  </c:pt>
                  <c:pt idx="41">
                    <c:v>12/20</c:v>
                  </c:pt>
                  <c:pt idx="42">
                    <c:v>12/27</c:v>
                  </c:pt>
                  <c:pt idx="43">
                    <c:v>1/3</c:v>
                  </c:pt>
                  <c:pt idx="44">
                    <c:v>1/10</c:v>
                  </c:pt>
                  <c:pt idx="45">
                    <c:v>1/17</c:v>
                  </c:pt>
                  <c:pt idx="46">
                    <c:v>1/24</c:v>
                  </c:pt>
                  <c:pt idx="47">
                    <c:v>1/31</c:v>
                  </c:pt>
                  <c:pt idx="48">
                    <c:v>2/7</c:v>
                  </c:pt>
                  <c:pt idx="49">
                    <c:v>2/14</c:v>
                  </c:pt>
                  <c:pt idx="50">
                    <c:v>2/21</c:v>
                  </c:pt>
                  <c:pt idx="51">
                    <c:v>2/28</c:v>
                  </c:pt>
                  <c:pt idx="52">
                    <c:v>3/7</c:v>
                  </c:pt>
                  <c:pt idx="53">
                    <c:v>3/14</c:v>
                  </c:pt>
                  <c:pt idx="54">
                    <c:v>3/21</c:v>
                  </c:pt>
                  <c:pt idx="55">
                    <c:v>3/28</c:v>
                  </c:pt>
                  <c:pt idx="56">
                    <c:v>4/4</c:v>
                  </c:pt>
                  <c:pt idx="57">
                    <c:v>4/11</c:v>
                  </c:pt>
                  <c:pt idx="58">
                    <c:v>4/18</c:v>
                  </c:pt>
                  <c:pt idx="59">
                    <c:v>4/25</c:v>
                  </c:pt>
                  <c:pt idx="60">
                    <c:v>5/2</c:v>
                  </c:pt>
                  <c:pt idx="61">
                    <c:v>5/9</c:v>
                  </c:pt>
                  <c:pt idx="62">
                    <c:v>5/16</c:v>
                  </c:pt>
                  <c:pt idx="63">
                    <c:v>5/23</c:v>
                  </c:pt>
                  <c:pt idx="64">
                    <c:v>5/30</c:v>
                  </c:pt>
                  <c:pt idx="65">
                    <c:v>6/6</c:v>
                  </c:pt>
                  <c:pt idx="66">
                    <c:v>6/13</c:v>
                  </c:pt>
                  <c:pt idx="67">
                    <c:v>6/20</c:v>
                  </c:pt>
                  <c:pt idx="68">
                    <c:v>6/27</c:v>
                  </c:pt>
                  <c:pt idx="69">
                    <c:v>7/4</c:v>
                  </c:pt>
                  <c:pt idx="70">
                    <c:v>7/11</c:v>
                  </c:pt>
                  <c:pt idx="71">
                    <c:v>7/18</c:v>
                  </c:pt>
                  <c:pt idx="72">
                    <c:v>7/25</c:v>
                  </c:pt>
                  <c:pt idx="73">
                    <c:v>8/1</c:v>
                  </c:pt>
                  <c:pt idx="74">
                    <c:v>8/8</c:v>
                  </c:pt>
                  <c:pt idx="75">
                    <c:v>8/15</c:v>
                  </c:pt>
                  <c:pt idx="76">
                    <c:v>8/22</c:v>
                  </c:pt>
                  <c:pt idx="77">
                    <c:v>8/29</c:v>
                  </c:pt>
                  <c:pt idx="78">
                    <c:v>9/5</c:v>
                  </c:pt>
                  <c:pt idx="79">
                    <c:v>9/12</c:v>
                  </c:pt>
                  <c:pt idx="80">
                    <c:v>9/19</c:v>
                  </c:pt>
                  <c:pt idx="81">
                    <c:v>9/26</c:v>
                  </c:pt>
                  <c:pt idx="82">
                    <c:v>10/3</c:v>
                  </c:pt>
                  <c:pt idx="83">
                    <c:v>10/10</c:v>
                  </c:pt>
                  <c:pt idx="84">
                    <c:v>10/17</c:v>
                  </c:pt>
                  <c:pt idx="85">
                    <c:v>10/24</c:v>
                  </c:pt>
                  <c:pt idx="86">
                    <c:v>10/31</c:v>
                  </c:pt>
                  <c:pt idx="87">
                    <c:v>11/7</c:v>
                  </c:pt>
                  <c:pt idx="88">
                    <c:v>11/14</c:v>
                  </c:pt>
                  <c:pt idx="89">
                    <c:v>11/21</c:v>
                  </c:pt>
                  <c:pt idx="90">
                    <c:v>11/28</c:v>
                  </c:pt>
                  <c:pt idx="91">
                    <c:v>12/5</c:v>
                  </c:pt>
                  <c:pt idx="92">
                    <c:v>12/12</c:v>
                  </c:pt>
                  <c:pt idx="93">
                    <c:v>12/19</c:v>
                  </c:pt>
                  <c:pt idx="94">
                    <c:v>12/26</c:v>
                  </c:pt>
                  <c:pt idx="95">
                    <c:v>1/9</c:v>
                  </c:pt>
                  <c:pt idx="96">
                    <c:v>1/16</c:v>
                  </c:pt>
                  <c:pt idx="97">
                    <c:v>1/23</c:v>
                  </c:pt>
                  <c:pt idx="98">
                    <c:v>1/30</c:v>
                  </c:pt>
                  <c:pt idx="99">
                    <c:v>2/6</c:v>
                  </c:pt>
                  <c:pt idx="100">
                    <c:v>2/13</c:v>
                  </c:pt>
                  <c:pt idx="101">
                    <c:v>2/20</c:v>
                  </c:pt>
                  <c:pt idx="102">
                    <c:v>2/27</c:v>
                  </c:pt>
                  <c:pt idx="103">
                    <c:v>3/6</c:v>
                  </c:pt>
                  <c:pt idx="104">
                    <c:v>3/13</c:v>
                  </c:pt>
                  <c:pt idx="105">
                    <c:v>3/20</c:v>
                  </c:pt>
                  <c:pt idx="106">
                    <c:v>3/27</c:v>
                  </c:pt>
                  <c:pt idx="107">
                    <c:v>4/3</c:v>
                  </c:pt>
                  <c:pt idx="108">
                    <c:v>4/10</c:v>
                  </c:pt>
                  <c:pt idx="109">
                    <c:v>4/17</c:v>
                  </c:pt>
                  <c:pt idx="110">
                    <c:v>4/24</c:v>
                  </c:pt>
                  <c:pt idx="111">
                    <c:v>5/1</c:v>
                  </c:pt>
                  <c:pt idx="112">
                    <c:v>5/8</c:v>
                  </c:pt>
                  <c:pt idx="113">
                    <c:v>5/15</c:v>
                  </c:pt>
                  <c:pt idx="114">
                    <c:v>5/21</c:v>
                  </c:pt>
                  <c:pt idx="115">
                    <c:v>5/28</c:v>
                  </c:pt>
                  <c:pt idx="116">
                    <c:v>6/5</c:v>
                  </c:pt>
                  <c:pt idx="117">
                    <c:v>6/12</c:v>
                  </c:pt>
                  <c:pt idx="118">
                    <c:v>6/19</c:v>
                  </c:pt>
                  <c:pt idx="119">
                    <c:v>6/26</c:v>
                  </c:pt>
                  <c:pt idx="120">
                    <c:v>7/3</c:v>
                  </c:pt>
                  <c:pt idx="121">
                    <c:v>7/10</c:v>
                  </c:pt>
                  <c:pt idx="122">
                    <c:v>7/17</c:v>
                  </c:pt>
                  <c:pt idx="123">
                    <c:v>7/24</c:v>
                  </c:pt>
                  <c:pt idx="124">
                    <c:v>7/31</c:v>
                  </c:pt>
                  <c:pt idx="125">
                    <c:v>8/7</c:v>
                  </c:pt>
                  <c:pt idx="126">
                    <c:v>8/14</c:v>
                  </c:pt>
                  <c:pt idx="127">
                    <c:v>8/21</c:v>
                  </c:pt>
                  <c:pt idx="128">
                    <c:v>8/28</c:v>
                  </c:pt>
                  <c:pt idx="129">
                    <c:v>9/4</c:v>
                  </c:pt>
                  <c:pt idx="130">
                    <c:v>9/11</c:v>
                  </c:pt>
                  <c:pt idx="131">
                    <c:v>9/18</c:v>
                  </c:pt>
                  <c:pt idx="132">
                    <c:v>9/25</c:v>
                  </c:pt>
                  <c:pt idx="133">
                    <c:v>10/2</c:v>
                  </c:pt>
                  <c:pt idx="134">
                    <c:v>10/9</c:v>
                  </c:pt>
                  <c:pt idx="135">
                    <c:v>10/15</c:v>
                  </c:pt>
                  <c:pt idx="136">
                    <c:v>10/22</c:v>
                  </c:pt>
                  <c:pt idx="137">
                    <c:v>10/30</c:v>
                  </c:pt>
                  <c:pt idx="138">
                    <c:v>11/6</c:v>
                  </c:pt>
                  <c:pt idx="139">
                    <c:v>11/13</c:v>
                  </c:pt>
                  <c:pt idx="140">
                    <c:v>11/20</c:v>
                  </c:pt>
                  <c:pt idx="141">
                    <c:v>11/27</c:v>
                  </c:pt>
                  <c:pt idx="142">
                    <c:v>12/4</c:v>
                  </c:pt>
                  <c:pt idx="143">
                    <c:v>12/11</c:v>
                  </c:pt>
                  <c:pt idx="144">
                    <c:v>12/18</c:v>
                  </c:pt>
                  <c:pt idx="145">
                    <c:v>12/24</c:v>
                  </c:pt>
                  <c:pt idx="146">
                    <c:v>12/31</c:v>
                  </c:pt>
                  <c:pt idx="147">
                    <c:v>1/8</c:v>
                  </c:pt>
                  <c:pt idx="148">
                    <c:v>1/15</c:v>
                  </c:pt>
                  <c:pt idx="149">
                    <c:v>1/22</c:v>
                  </c:pt>
                  <c:pt idx="150">
                    <c:v>1/29</c:v>
                  </c:pt>
                  <c:pt idx="151">
                    <c:v>2/5</c:v>
                  </c:pt>
                  <c:pt idx="152">
                    <c:v>2/12</c:v>
                  </c:pt>
                  <c:pt idx="153">
                    <c:v>2/19</c:v>
                  </c:pt>
                  <c:pt idx="154">
                    <c:v>2/26</c:v>
                  </c:pt>
                  <c:pt idx="155">
                    <c:v>3/4</c:v>
                  </c:pt>
                  <c:pt idx="156">
                    <c:v>3/11</c:v>
                  </c:pt>
                  <c:pt idx="157">
                    <c:v>3/18</c:v>
                  </c:pt>
                  <c:pt idx="158">
                    <c:v>3/25</c:v>
                  </c:pt>
                  <c:pt idx="159">
                    <c:v>4/1</c:v>
                  </c:pt>
                  <c:pt idx="160">
                    <c:v>4/8</c:v>
                  </c:pt>
                  <c:pt idx="161">
                    <c:v>4/15</c:v>
                  </c:pt>
                </c:lvl>
                <c:lvl>
                  <c:pt idx="0">
                    <c:v>2013</c:v>
                  </c:pt>
                  <c:pt idx="43">
                    <c:v>2014</c:v>
                  </c:pt>
                  <c:pt idx="95">
                    <c:v>2015</c:v>
                  </c:pt>
                  <c:pt idx="147">
                    <c:v>2016</c:v>
                  </c:pt>
                </c:lvl>
              </c:multiLvlStrCache>
            </c:multiLvlStrRef>
          </c:cat>
          <c:val>
            <c:numRef>
              <c:f>Data!$H$4:$H$165</c:f>
              <c:numCache>
                <c:formatCode>General</c:formatCode>
                <c:ptCount val="162"/>
                <c:pt idx="0">
                  <c:v>41</c:v>
                </c:pt>
                <c:pt idx="1">
                  <c:v>42</c:v>
                </c:pt>
                <c:pt idx="2">
                  <c:v>41</c:v>
                </c:pt>
                <c:pt idx="3">
                  <c:v>42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49</c:v>
                </c:pt>
                <c:pt idx="8">
                  <c:v>46</c:v>
                </c:pt>
                <c:pt idx="9">
                  <c:v>46</c:v>
                </c:pt>
                <c:pt idx="10">
                  <c:v>50</c:v>
                </c:pt>
                <c:pt idx="11">
                  <c:v>46</c:v>
                </c:pt>
                <c:pt idx="12">
                  <c:v>56</c:v>
                </c:pt>
                <c:pt idx="13">
                  <c:v>56</c:v>
                </c:pt>
                <c:pt idx="14">
                  <c:v>66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68</c:v>
                </c:pt>
                <c:pt idx="19">
                  <c:v>68</c:v>
                </c:pt>
                <c:pt idx="20">
                  <c:v>72</c:v>
                </c:pt>
                <c:pt idx="21">
                  <c:v>67</c:v>
                </c:pt>
                <c:pt idx="22">
                  <c:v>66</c:v>
                </c:pt>
                <c:pt idx="23">
                  <c:v>64</c:v>
                </c:pt>
                <c:pt idx="24">
                  <c:v>64</c:v>
                </c:pt>
                <c:pt idx="25">
                  <c:v>65</c:v>
                </c:pt>
                <c:pt idx="26">
                  <c:v>70</c:v>
                </c:pt>
                <c:pt idx="27">
                  <c:v>75</c:v>
                </c:pt>
                <c:pt idx="28">
                  <c:v>78</c:v>
                </c:pt>
                <c:pt idx="29">
                  <c:v>80</c:v>
                </c:pt>
                <c:pt idx="30">
                  <c:v>78.5</c:v>
                </c:pt>
                <c:pt idx="31">
                  <c:v>82</c:v>
                </c:pt>
                <c:pt idx="32">
                  <c:v>83</c:v>
                </c:pt>
                <c:pt idx="33">
                  <c:v>87</c:v>
                </c:pt>
                <c:pt idx="34">
                  <c:v>85</c:v>
                </c:pt>
                <c:pt idx="35">
                  <c:v>85</c:v>
                </c:pt>
                <c:pt idx="36">
                  <c:v>78</c:v>
                </c:pt>
                <c:pt idx="37">
                  <c:v>75</c:v>
                </c:pt>
                <c:pt idx="38">
                  <c:v>70</c:v>
                </c:pt>
                <c:pt idx="39">
                  <c:v>70</c:v>
                </c:pt>
                <c:pt idx="40">
                  <c:v>65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51</c:v>
                </c:pt>
                <c:pt idx="45">
                  <c:v>51</c:v>
                </c:pt>
                <c:pt idx="46">
                  <c:v>51</c:v>
                </c:pt>
                <c:pt idx="47">
                  <c:v>51</c:v>
                </c:pt>
                <c:pt idx="48">
                  <c:v>48</c:v>
                </c:pt>
                <c:pt idx="49">
                  <c:v>48</c:v>
                </c:pt>
                <c:pt idx="50">
                  <c:v>48</c:v>
                </c:pt>
                <c:pt idx="51">
                  <c:v>48</c:v>
                </c:pt>
                <c:pt idx="52">
                  <c:v>54</c:v>
                </c:pt>
                <c:pt idx="53">
                  <c:v>54</c:v>
                </c:pt>
                <c:pt idx="54">
                  <c:v>54</c:v>
                </c:pt>
                <c:pt idx="55">
                  <c:v>54</c:v>
                </c:pt>
                <c:pt idx="56">
                  <c:v>44</c:v>
                </c:pt>
                <c:pt idx="57">
                  <c:v>44</c:v>
                </c:pt>
                <c:pt idx="58">
                  <c:v>44</c:v>
                </c:pt>
                <c:pt idx="59">
                  <c:v>44</c:v>
                </c:pt>
                <c:pt idx="60">
                  <c:v>33</c:v>
                </c:pt>
                <c:pt idx="61">
                  <c:v>33</c:v>
                </c:pt>
                <c:pt idx="62">
                  <c:v>33</c:v>
                </c:pt>
                <c:pt idx="63">
                  <c:v>33</c:v>
                </c:pt>
                <c:pt idx="64">
                  <c:v>33</c:v>
                </c:pt>
                <c:pt idx="65">
                  <c:v>42</c:v>
                </c:pt>
                <c:pt idx="66">
                  <c:v>42</c:v>
                </c:pt>
                <c:pt idx="67">
                  <c:v>42</c:v>
                </c:pt>
                <c:pt idx="68">
                  <c:v>42</c:v>
                </c:pt>
                <c:pt idx="69">
                  <c:v>28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29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29</c:v>
                </c:pt>
                <c:pt idx="78">
                  <c:v>25</c:v>
                </c:pt>
                <c:pt idx="79">
                  <c:v>26.5</c:v>
                </c:pt>
                <c:pt idx="80">
                  <c:v>26</c:v>
                </c:pt>
                <c:pt idx="81">
                  <c:v>27</c:v>
                </c:pt>
                <c:pt idx="82">
                  <c:v>27</c:v>
                </c:pt>
                <c:pt idx="83">
                  <c:v>27</c:v>
                </c:pt>
                <c:pt idx="84">
                  <c:v>27</c:v>
                </c:pt>
                <c:pt idx="85">
                  <c:v>25</c:v>
                </c:pt>
                <c:pt idx="86">
                  <c:v>25</c:v>
                </c:pt>
                <c:pt idx="87">
                  <c:v>25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27</c:v>
                </c:pt>
                <c:pt idx="95">
                  <c:v>25</c:v>
                </c:pt>
                <c:pt idx="96">
                  <c:v>25</c:v>
                </c:pt>
                <c:pt idx="97">
                  <c:v>24</c:v>
                </c:pt>
                <c:pt idx="98">
                  <c:v>22</c:v>
                </c:pt>
                <c:pt idx="99">
                  <c:v>21</c:v>
                </c:pt>
                <c:pt idx="100">
                  <c:v>22</c:v>
                </c:pt>
                <c:pt idx="101">
                  <c:v>23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21</c:v>
                </c:pt>
                <c:pt idx="113">
                  <c:v>21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33</c:v>
                </c:pt>
                <c:pt idx="118">
                  <c:v>34</c:v>
                </c:pt>
                <c:pt idx="119">
                  <c:v>52.5</c:v>
                </c:pt>
                <c:pt idx="120">
                  <c:v>57.5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52</c:v>
                </c:pt>
                <c:pt idx="125">
                  <c:v>52</c:v>
                </c:pt>
                <c:pt idx="126">
                  <c:v>61</c:v>
                </c:pt>
                <c:pt idx="127">
                  <c:v>69</c:v>
                </c:pt>
                <c:pt idx="128">
                  <c:v>67</c:v>
                </c:pt>
                <c:pt idx="129">
                  <c:v>64</c:v>
                </c:pt>
                <c:pt idx="130">
                  <c:v>65</c:v>
                </c:pt>
                <c:pt idx="131">
                  <c:v>65</c:v>
                </c:pt>
                <c:pt idx="132">
                  <c:v>66</c:v>
                </c:pt>
                <c:pt idx="133">
                  <c:v>76</c:v>
                </c:pt>
                <c:pt idx="134">
                  <c:v>81</c:v>
                </c:pt>
                <c:pt idx="135">
                  <c:v>81</c:v>
                </c:pt>
                <c:pt idx="136">
                  <c:v>82</c:v>
                </c:pt>
                <c:pt idx="137">
                  <c:v>85</c:v>
                </c:pt>
                <c:pt idx="138">
                  <c:v>100</c:v>
                </c:pt>
                <c:pt idx="139">
                  <c:v>98</c:v>
                </c:pt>
                <c:pt idx="140">
                  <c:v>100</c:v>
                </c:pt>
                <c:pt idx="141">
                  <c:v>107</c:v>
                </c:pt>
                <c:pt idx="142">
                  <c:v>117</c:v>
                </c:pt>
                <c:pt idx="143">
                  <c:v>116</c:v>
                </c:pt>
                <c:pt idx="144">
                  <c:v>116</c:v>
                </c:pt>
                <c:pt idx="145">
                  <c:v>117.5</c:v>
                </c:pt>
                <c:pt idx="146">
                  <c:v>118</c:v>
                </c:pt>
                <c:pt idx="147">
                  <c:v>119</c:v>
                </c:pt>
                <c:pt idx="148">
                  <c:v>118</c:v>
                </c:pt>
                <c:pt idx="149">
                  <c:v>118</c:v>
                </c:pt>
                <c:pt idx="150">
                  <c:v>126</c:v>
                </c:pt>
                <c:pt idx="151">
                  <c:v>125</c:v>
                </c:pt>
                <c:pt idx="152">
                  <c:v>123.5</c:v>
                </c:pt>
                <c:pt idx="153">
                  <c:v>127</c:v>
                </c:pt>
                <c:pt idx="154">
                  <c:v>126</c:v>
                </c:pt>
                <c:pt idx="155">
                  <c:v>124</c:v>
                </c:pt>
                <c:pt idx="156">
                  <c:v>127</c:v>
                </c:pt>
                <c:pt idx="157">
                  <c:v>126</c:v>
                </c:pt>
                <c:pt idx="158">
                  <c:v>126</c:v>
                </c:pt>
                <c:pt idx="159">
                  <c:v>125</c:v>
                </c:pt>
                <c:pt idx="160">
                  <c:v>123</c:v>
                </c:pt>
                <c:pt idx="161">
                  <c:v>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918040"/>
        <c:axId val="390918432"/>
      </c:lineChart>
      <c:catAx>
        <c:axId val="390918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90918432"/>
        <c:crosses val="autoZero"/>
        <c:auto val="1"/>
        <c:lblAlgn val="ctr"/>
        <c:lblOffset val="100"/>
        <c:noMultiLvlLbl val="0"/>
      </c:catAx>
      <c:valAx>
        <c:axId val="390918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$ CO2 per metric ton</a:t>
                </a:r>
              </a:p>
            </c:rich>
          </c:tx>
          <c:layout>
            <c:manualLayout>
              <c:xMode val="edge"/>
              <c:yMode val="edge"/>
              <c:x val="1.6006713453902151E-2"/>
              <c:y val="0.33959472057184181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90918040"/>
        <c:crosses val="autoZero"/>
        <c:crossBetween val="between"/>
      </c:valAx>
    </c:plotArea>
    <c:plotVisOnly val="1"/>
    <c:dispBlanksAs val="gap"/>
    <c:showDLblsOverMax val="0"/>
  </c:chart>
  <c:spPr>
    <a:ln w="15875"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84017779561559"/>
          <c:y val="2.1746610560972296E-2"/>
          <c:w val="0.60268387975435256"/>
          <c:h val="0.93491644794400697"/>
        </c:manualLayout>
      </c:layout>
      <c:barChart>
        <c:barDir val="col"/>
        <c:grouping val="clustered"/>
        <c:varyColors val="0"/>
        <c:ser>
          <c:idx val="0"/>
          <c:order val="0"/>
          <c:tx>
            <c:v>Corn Ethanol</c:v>
          </c:tx>
          <c:spPr>
            <a:solidFill>
              <a:srgbClr val="008000"/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Feedstock!$V$29</c:f>
              <c:numCache>
                <c:formatCode>_("$"* #,##0_);_("$"* \(#,##0\);_("$"* "-"??_);_(@_)</c:formatCode>
                <c:ptCount val="1"/>
                <c:pt idx="0">
                  <c:v>342334795</c:v>
                </c:pt>
              </c:numCache>
            </c:numRef>
          </c:val>
        </c:ser>
        <c:ser>
          <c:idx val="1"/>
          <c:order val="1"/>
          <c:tx>
            <c:v>Renewable Diesel</c:v>
          </c:tx>
          <c:spPr>
            <a:solidFill>
              <a:schemeClr val="accent6">
                <a:lumMod val="5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Feedstock!$V$28</c:f>
              <c:numCache>
                <c:formatCode>_("$"* #,##0_);_("$"* \(#,##0\);_("$"* "-"??_);_(@_)</c:formatCode>
                <c:ptCount val="1"/>
                <c:pt idx="0">
                  <c:v>151951690</c:v>
                </c:pt>
              </c:numCache>
            </c:numRef>
          </c:val>
        </c:ser>
        <c:ser>
          <c:idx val="2"/>
          <c:order val="2"/>
          <c:tx>
            <c:v>Biodiesel-Used Cooking Oil</c:v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Feedstock!$V$24</c:f>
              <c:numCache>
                <c:formatCode>_("$"* #,##0_);_("$"* \(#,##0\);_("$"* "-"??_);_(@_)</c:formatCode>
                <c:ptCount val="1"/>
                <c:pt idx="0">
                  <c:v>88439010</c:v>
                </c:pt>
              </c:numCache>
            </c:numRef>
          </c:val>
        </c:ser>
        <c:ser>
          <c:idx val="5"/>
          <c:order val="3"/>
          <c:tx>
            <c:v>Biodiesel-Corn Oil</c:v>
          </c:tx>
          <c:spPr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Feedstock!$V$27</c:f>
              <c:numCache>
                <c:formatCode>_("$"* #,##0_);_("$"* \(#,##0\);_("$"* "-"??_);_(@_)</c:formatCode>
                <c:ptCount val="1"/>
                <c:pt idx="0">
                  <c:v>44808445</c:v>
                </c:pt>
              </c:numCache>
            </c:numRef>
          </c:val>
        </c:ser>
        <c:ser>
          <c:idx val="7"/>
          <c:order val="4"/>
          <c:tx>
            <c:v>Sugarcane EtOH</c:v>
          </c:tx>
          <c:spPr>
            <a:solidFill>
              <a:srgbClr val="00CC00"/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Feedstock!$V$30</c:f>
              <c:numCache>
                <c:formatCode>_("$"* #,##0_);_("$"* \(#,##0\);_("$"* "-"??_);_(@_)</c:formatCode>
                <c:ptCount val="1"/>
                <c:pt idx="0">
                  <c:v>38788200</c:v>
                </c:pt>
              </c:numCache>
            </c:numRef>
          </c:val>
        </c:ser>
        <c:ser>
          <c:idx val="8"/>
          <c:order val="5"/>
          <c:tx>
            <c:v>Renewable CNG</c:v>
          </c:tx>
          <c:spPr>
            <a:solidFill>
              <a:schemeClr val="tx2">
                <a:lumMod val="5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Feedstock!$V$36</c:f>
              <c:numCache>
                <c:formatCode>_("$"* #,##0_);_("$"* \(#,##0\);_("$"* "-"??_);_(@_)</c:formatCode>
                <c:ptCount val="1"/>
                <c:pt idx="0">
                  <c:v>29029275</c:v>
                </c:pt>
              </c:numCache>
            </c:numRef>
          </c:val>
        </c:ser>
        <c:ser>
          <c:idx val="4"/>
          <c:order val="6"/>
          <c:tx>
            <c:v>Sorg./Corn/Waste Wheat EtOH</c:v>
          </c:tx>
          <c:spPr>
            <a:solidFill>
              <a:srgbClr val="99FF66"/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Feedstock!$V$33</c:f>
              <c:numCache>
                <c:formatCode>_("$"* #,##0_);_("$"* \(#,##0\);_("$"* "-"??_);_(@_)</c:formatCode>
                <c:ptCount val="1"/>
                <c:pt idx="0">
                  <c:v>28097685</c:v>
                </c:pt>
              </c:numCache>
            </c:numRef>
          </c:val>
        </c:ser>
        <c:ser>
          <c:idx val="3"/>
          <c:order val="7"/>
          <c:tx>
            <c:v>Sorghum EtOH</c:v>
          </c:tx>
          <c:spPr>
            <a:solidFill>
              <a:srgbClr val="FFFF00"/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Feedstock!$V$31</c:f>
              <c:numCache>
                <c:formatCode>_("$"* #,##0_);_("$"* \(#,##0\);_("$"* "-"??_);_(@_)</c:formatCode>
                <c:ptCount val="1"/>
                <c:pt idx="0">
                  <c:v>25962860</c:v>
                </c:pt>
              </c:numCache>
            </c:numRef>
          </c:val>
        </c:ser>
        <c:ser>
          <c:idx val="9"/>
          <c:order val="8"/>
          <c:tx>
            <c:v>Renewable LNG</c:v>
          </c:tx>
          <c:spPr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Feedstock!$V$37</c:f>
              <c:numCache>
                <c:formatCode>_("$"* #,##0_);_("$"* \(#,##0\);_("$"* "-"??_);_(@_)</c:formatCode>
                <c:ptCount val="1"/>
                <c:pt idx="0">
                  <c:v>19832725</c:v>
                </c:pt>
              </c:numCache>
            </c:numRef>
          </c:val>
        </c:ser>
        <c:ser>
          <c:idx val="6"/>
          <c:order val="9"/>
          <c:tx>
            <c:v>Sorg./Corn EtOH</c:v>
          </c:tx>
          <c:spPr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Feedstock!$V$32</c:f>
              <c:numCache>
                <c:formatCode>_("$"* #,##0_);_("$"* \(#,##0\);_("$"* "-"??_);_(@_)</c:formatCode>
                <c:ptCount val="1"/>
                <c:pt idx="0">
                  <c:v>16875705</c:v>
                </c:pt>
              </c:numCache>
            </c:numRef>
          </c:val>
        </c:ser>
        <c:ser>
          <c:idx val="12"/>
          <c:order val="10"/>
          <c:tx>
            <c:v>Biodiesel-Canola</c:v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Feedstock!$V$26</c:f>
              <c:numCache>
                <c:formatCode>_("$"* #,##0_);_("$"* \(#,##0\);_("$"* "-"??_);_(@_)</c:formatCode>
                <c:ptCount val="1"/>
                <c:pt idx="0">
                  <c:v>8604365</c:v>
                </c:pt>
              </c:numCache>
            </c:numRef>
          </c:val>
        </c:ser>
        <c:ser>
          <c:idx val="11"/>
          <c:order val="11"/>
          <c:tx>
            <c:v>Biodiesel-Tallow</c:v>
          </c:tx>
          <c:spPr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Feedstock!$V$25</c:f>
              <c:numCache>
                <c:formatCode>_("$"* #,##0_);_("$"* \(#,##0\);_("$"* "-"??_);_(@_)</c:formatCode>
                <c:ptCount val="1"/>
                <c:pt idx="0">
                  <c:v>5613410</c:v>
                </c:pt>
              </c:numCache>
            </c:numRef>
          </c:val>
        </c:ser>
        <c:ser>
          <c:idx val="10"/>
          <c:order val="12"/>
          <c:tx>
            <c:v>Molasses EtOH</c:v>
          </c:tx>
          <c:spPr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Feedstock!$V$34</c:f>
              <c:numCache>
                <c:formatCode>_("$"* #,##0_);_("$"* \(#,##0\);_("$"* "-"??_);_(@_)</c:formatCode>
                <c:ptCount val="1"/>
                <c:pt idx="0">
                  <c:v>5097785</c:v>
                </c:pt>
              </c:numCache>
            </c:numRef>
          </c:val>
        </c:ser>
        <c:ser>
          <c:idx val="13"/>
          <c:order val="13"/>
          <c:tx>
            <c:v>Biodiesel-Soy</c:v>
          </c:tx>
          <c:spPr>
            <a:solidFill>
              <a:srgbClr val="FFC000"/>
            </a:solidFill>
            <a:ln w="19050">
              <a:solidFill>
                <a:schemeClr val="tx1"/>
              </a:solidFill>
            </a:ln>
          </c:spPr>
          <c:invertIfNegative val="0"/>
          <c:val>
            <c:numRef>
              <c:f>Feedstock!$V$23</c:f>
              <c:numCache>
                <c:formatCode>_("$"* #,##0_);_("$"* \(#,##0\);_("$"* "-"??_);_(@_)</c:formatCode>
                <c:ptCount val="1"/>
                <c:pt idx="0">
                  <c:v>1600940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115848"/>
        <c:axId val="391116240"/>
      </c:barChart>
      <c:catAx>
        <c:axId val="391115848"/>
        <c:scaling>
          <c:orientation val="minMax"/>
        </c:scaling>
        <c:delete val="1"/>
        <c:axPos val="b"/>
        <c:majorTickMark val="out"/>
        <c:minorTickMark val="none"/>
        <c:tickLblPos val="nextTo"/>
        <c:crossAx val="391116240"/>
        <c:crosses val="autoZero"/>
        <c:auto val="1"/>
        <c:lblAlgn val="ctr"/>
        <c:lblOffset val="100"/>
        <c:noMultiLvlLbl val="0"/>
      </c:catAx>
      <c:valAx>
        <c:axId val="39111624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91115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8700131212545"/>
          <c:y val="2.6797402472028733E-2"/>
          <c:w val="0.16562540923216373"/>
          <c:h val="0.9421132983377077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69518897133551"/>
          <c:y val="4.8896880491742012E-2"/>
          <c:w val="0.79276106827284576"/>
          <c:h val="0.90610388487320781"/>
        </c:manualLayout>
      </c:layout>
      <c:barChart>
        <c:barDir val="col"/>
        <c:grouping val="stacked"/>
        <c:varyColors val="0"/>
        <c:ser>
          <c:idx val="1"/>
          <c:order val="0"/>
          <c:tx>
            <c:v>Ethanol Mfg. &amp; Trans.</c:v>
          </c:tx>
          <c:spPr>
            <a:solidFill>
              <a:srgbClr val="C00000"/>
            </a:solidFill>
            <a:ln w="12700"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Sheet1!$P$15:$V$15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Sheet1!$P$18:$V$18</c:f>
              <c:numCache>
                <c:formatCode>General</c:formatCode>
                <c:ptCount val="7"/>
                <c:pt idx="0">
                  <c:v>64.55</c:v>
                </c:pt>
                <c:pt idx="1">
                  <c:v>46.22</c:v>
                </c:pt>
                <c:pt idx="2">
                  <c:v>37.01</c:v>
                </c:pt>
                <c:pt idx="3">
                  <c:v>35.58</c:v>
                </c:pt>
                <c:pt idx="4">
                  <c:v>33.950000000000003</c:v>
                </c:pt>
                <c:pt idx="5">
                  <c:v>33.879999999999995</c:v>
                </c:pt>
                <c:pt idx="6">
                  <c:v>33.83</c:v>
                </c:pt>
              </c:numCache>
            </c:numRef>
          </c:val>
        </c:ser>
        <c:ser>
          <c:idx val="0"/>
          <c:order val="1"/>
          <c:tx>
            <c:v>Corn Production &amp; Trans.</c:v>
          </c:tx>
          <c:spPr>
            <a:solidFill>
              <a:srgbClr val="FFC000"/>
            </a:solidFill>
            <a:ln w="12700"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Sheet1!$P$15:$V$15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Sheet1!$P$17:$V$17</c:f>
              <c:numCache>
                <c:formatCode>General</c:formatCode>
                <c:ptCount val="7"/>
                <c:pt idx="0">
                  <c:v>31.96</c:v>
                </c:pt>
                <c:pt idx="1">
                  <c:v>28.49</c:v>
                </c:pt>
                <c:pt idx="2">
                  <c:v>23.74</c:v>
                </c:pt>
                <c:pt idx="3">
                  <c:v>20.68</c:v>
                </c:pt>
                <c:pt idx="4">
                  <c:v>18.68</c:v>
                </c:pt>
                <c:pt idx="5">
                  <c:v>15.04</c:v>
                </c:pt>
                <c:pt idx="6">
                  <c:v>13.42</c:v>
                </c:pt>
              </c:numCache>
            </c:numRef>
          </c:val>
        </c:ser>
        <c:ser>
          <c:idx val="2"/>
          <c:order val="2"/>
          <c:tx>
            <c:v>International Land Use Change</c:v>
          </c:tx>
          <c:spPr>
            <a:solidFill>
              <a:srgbClr val="7030A0"/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20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20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1916526773947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20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20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20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5.1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</a:rPr>
                      <a:t>5.1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2700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Sheet1!$P$21:$V$21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5.0999999999999996</c:v>
                </c:pt>
                <c:pt idx="6">
                  <c:v>5.0999999999999996</c:v>
                </c:pt>
              </c:numCache>
            </c:numRef>
          </c:val>
        </c:ser>
        <c:ser>
          <c:idx val="3"/>
          <c:order val="3"/>
          <c:tx>
            <c:v>Domestic Land Use Change</c:v>
          </c:tx>
          <c:spPr>
            <a:solidFill>
              <a:schemeClr val="tx1"/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5"/>
              <c:layout>
                <c:manualLayout>
                  <c:x val="0"/>
                  <c:y val="-2.8401749008007505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ysClr val="windowText" lastClr="000000"/>
                        </a:solidFill>
                      </a:rPr>
                      <a:t>-2.2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8402991483575467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ysClr val="windowText" lastClr="000000"/>
                        </a:solidFill>
                      </a:rPr>
                      <a:t>-2.2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Sheet1!$P$15:$V$15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Sheet1!$P$20:$V$20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-2.2000000000000002</c:v>
                </c:pt>
                <c:pt idx="6">
                  <c:v>-2.2000000000000002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1117024"/>
        <c:axId val="397787360"/>
      </c:barChart>
      <c:catAx>
        <c:axId val="39111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800" b="1"/>
            </a:pPr>
            <a:endParaRPr lang="en-US"/>
          </a:p>
        </c:txPr>
        <c:crossAx val="397787360"/>
        <c:crosses val="autoZero"/>
        <c:auto val="1"/>
        <c:lblAlgn val="ctr"/>
        <c:lblOffset val="100"/>
        <c:noMultiLvlLbl val="0"/>
      </c:catAx>
      <c:valAx>
        <c:axId val="397787360"/>
        <c:scaling>
          <c:orientation val="minMax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Grams CO2 eq. GHGs / Megajoule</a:t>
                </a:r>
              </a:p>
            </c:rich>
          </c:tx>
          <c:layout>
            <c:manualLayout>
              <c:xMode val="edge"/>
              <c:yMode val="edge"/>
              <c:x val="9.8397336155520831E-3"/>
              <c:y val="0.205174562487195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9111702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8810786206998564"/>
          <c:y val="7.7810777928862804E-2"/>
          <c:w val="0.29482284123198627"/>
          <c:h val="0.2282705932870536"/>
        </c:manualLayout>
      </c:layout>
      <c:overlay val="0"/>
      <c:spPr>
        <a:solidFill>
          <a:schemeClr val="bg2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ln w="15875">
      <a:solidFill>
        <a:schemeClr val="tx1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0.13494</cdr:x>
      <cdr:y>0.16316</cdr:y>
    </cdr:from>
    <cdr:to>
      <cdr:x>0.29071</cdr:x>
      <cdr:y>0.41754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3961" y="904672"/>
          <a:ext cx="1516787" cy="14105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District Judge </a:t>
          </a:r>
        </a:p>
        <a:p xmlns:a="http://schemas.openxmlformats.org/drawingml/2006/main">
          <a:r>
            <a:rPr lang="en-US" sz="1400" dirty="0"/>
            <a:t>rules</a:t>
          </a:r>
          <a:r>
            <a:rPr lang="en-US" sz="1400" baseline="0" dirty="0"/>
            <a:t> CA must</a:t>
          </a:r>
        </a:p>
        <a:p xmlns:a="http://schemas.openxmlformats.org/drawingml/2006/main">
          <a:r>
            <a:rPr lang="en-US" sz="1400" baseline="0" dirty="0"/>
            <a:t>re-adopt LCFS</a:t>
          </a:r>
        </a:p>
        <a:p xmlns:a="http://schemas.openxmlformats.org/drawingml/2006/main">
          <a:r>
            <a:rPr lang="en-US" sz="1400" baseline="0" dirty="0"/>
            <a:t>(</a:t>
          </a:r>
          <a:r>
            <a:rPr lang="en-US" sz="1400" baseline="0" dirty="0" smtClean="0"/>
            <a:t>Poet/RFA </a:t>
          </a:r>
          <a:r>
            <a:rPr lang="en-US" sz="1400" baseline="0" dirty="0"/>
            <a:t>Lawsuit)</a:t>
          </a:r>
        </a:p>
        <a:p xmlns:a="http://schemas.openxmlformats.org/drawingml/2006/main">
          <a:r>
            <a:rPr lang="en-US" sz="1400" b="1" baseline="0" dirty="0"/>
            <a:t>CI </a:t>
          </a:r>
          <a:r>
            <a:rPr lang="en-US" sz="1400" baseline="0" dirty="0"/>
            <a:t>reduction </a:t>
          </a:r>
        </a:p>
        <a:p xmlns:a="http://schemas.openxmlformats.org/drawingml/2006/main">
          <a:r>
            <a:rPr lang="en-US" sz="1400" baseline="0" dirty="0"/>
            <a:t>schedule frozen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0.17483</cdr:x>
      <cdr:y>0.43158</cdr:y>
    </cdr:from>
    <cdr:to>
      <cdr:x>0.18129</cdr:x>
      <cdr:y>0.50286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1702339" y="2393003"/>
          <a:ext cx="62952" cy="39523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0.21411</cdr:x>
      <cdr:y>0.63223</cdr:y>
    </cdr:from>
    <cdr:to>
      <cdr:x>0.36464</cdr:x>
      <cdr:y>0.76842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084871" y="3505567"/>
          <a:ext cx="1465723" cy="7551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CARB announces</a:t>
          </a:r>
        </a:p>
        <a:p xmlns:a="http://schemas.openxmlformats.org/drawingml/2006/main">
          <a:r>
            <a:rPr lang="en-US" sz="1400" dirty="0"/>
            <a:t>that re-adoption</a:t>
          </a:r>
          <a:r>
            <a:rPr lang="en-US" sz="1400" baseline="0" dirty="0"/>
            <a:t> </a:t>
          </a:r>
        </a:p>
        <a:p xmlns:a="http://schemas.openxmlformats.org/drawingml/2006/main">
          <a:r>
            <a:rPr lang="en-US" sz="1400" baseline="0" dirty="0"/>
            <a:t>may take more</a:t>
          </a:r>
        </a:p>
        <a:p xmlns:a="http://schemas.openxmlformats.org/drawingml/2006/main">
          <a:r>
            <a:rPr lang="en-US" sz="1400" baseline="0" dirty="0"/>
            <a:t>than a year?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0.29337</cdr:x>
      <cdr:y>0.45633</cdr:y>
    </cdr:from>
    <cdr:to>
      <cdr:x>0.30085</cdr:x>
      <cdr:y>0.6025</cdr:y>
    </cdr:to>
    <cdr:cxnSp macro="">
      <cdr:nvCxnSpPr>
        <cdr:cNvPr id="21" name="Straight Arrow Connector 20"/>
        <cdr:cNvCxnSpPr/>
      </cdr:nvCxnSpPr>
      <cdr:spPr>
        <a:xfrm xmlns:a="http://schemas.openxmlformats.org/drawingml/2006/main" flipV="1">
          <a:off x="2322339" y="2197547"/>
          <a:ext cx="59213" cy="70391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0.37157</cdr:x>
      <cdr:y>0.15088</cdr:y>
    </cdr:from>
    <cdr:to>
      <cdr:x>0.49151</cdr:x>
      <cdr:y>0.45052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618121" y="836577"/>
          <a:ext cx="1167886" cy="16614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CARB</a:t>
          </a:r>
          <a:r>
            <a:rPr lang="en-US" sz="1400" baseline="0" dirty="0"/>
            <a:t> says</a:t>
          </a:r>
        </a:p>
        <a:p xmlns:a="http://schemas.openxmlformats.org/drawingml/2006/main">
          <a:r>
            <a:rPr lang="en-US" sz="1400" baseline="0" dirty="0"/>
            <a:t>re-adoption</a:t>
          </a:r>
        </a:p>
        <a:p xmlns:a="http://schemas.openxmlformats.org/drawingml/2006/main">
          <a:r>
            <a:rPr lang="en-US" sz="1400" baseline="0" dirty="0"/>
            <a:t>will take 2 </a:t>
          </a:r>
        </a:p>
        <a:p xmlns:a="http://schemas.openxmlformats.org/drawingml/2006/main">
          <a:r>
            <a:rPr lang="en-US" sz="1400" baseline="0" dirty="0"/>
            <a:t>years.  </a:t>
          </a:r>
          <a:r>
            <a:rPr lang="en-US" sz="1400" b="1" baseline="0" dirty="0"/>
            <a:t>CI</a:t>
          </a:r>
          <a:r>
            <a:rPr lang="en-US" sz="1400" baseline="0" dirty="0"/>
            <a:t> </a:t>
          </a:r>
        </a:p>
        <a:p xmlns:a="http://schemas.openxmlformats.org/drawingml/2006/main">
          <a:r>
            <a:rPr lang="en-US" sz="1400" baseline="0" dirty="0"/>
            <a:t>reductions</a:t>
          </a:r>
        </a:p>
        <a:p xmlns:a="http://schemas.openxmlformats.org/drawingml/2006/main">
          <a:r>
            <a:rPr lang="en-US" sz="1400" baseline="0" dirty="0"/>
            <a:t>frozen thru</a:t>
          </a:r>
        </a:p>
        <a:p xmlns:a="http://schemas.openxmlformats.org/drawingml/2006/main">
          <a:r>
            <a:rPr lang="en-US" sz="1400" baseline="0" dirty="0"/>
            <a:t>      2015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0.36481</cdr:x>
      <cdr:y>0.45594</cdr:y>
    </cdr:from>
    <cdr:to>
      <cdr:x>0.37658</cdr:x>
      <cdr:y>0.53794</cdr:y>
    </cdr:to>
    <cdr:cxnSp macro="">
      <cdr:nvCxnSpPr>
        <cdr:cNvPr id="25" name="Straight Arrow Connector 24"/>
        <cdr:cNvCxnSpPr/>
      </cdr:nvCxnSpPr>
      <cdr:spPr>
        <a:xfrm xmlns:a="http://schemas.openxmlformats.org/drawingml/2006/main" flipH="1">
          <a:off x="2887884" y="2195687"/>
          <a:ext cx="93174" cy="39488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0.52271</cdr:x>
      <cdr:y>0.15263</cdr:y>
    </cdr:from>
    <cdr:to>
      <cdr:x>0.64436</cdr:x>
      <cdr:y>0.4795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89830" y="846305"/>
          <a:ext cx="1184510" cy="18124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U.S. Supreme</a:t>
          </a:r>
        </a:p>
        <a:p xmlns:a="http://schemas.openxmlformats.org/drawingml/2006/main">
          <a:r>
            <a:rPr lang="en-US" sz="1400" dirty="0"/>
            <a:t>Court refuses</a:t>
          </a:r>
        </a:p>
        <a:p xmlns:a="http://schemas.openxmlformats.org/drawingml/2006/main">
          <a:r>
            <a:rPr lang="en-US" sz="1400" dirty="0"/>
            <a:t>to hear case</a:t>
          </a:r>
        </a:p>
        <a:p xmlns:a="http://schemas.openxmlformats.org/drawingml/2006/main">
          <a:r>
            <a:rPr lang="en-US" sz="1400" dirty="0"/>
            <a:t>on California</a:t>
          </a:r>
        </a:p>
        <a:p xmlns:a="http://schemas.openxmlformats.org/drawingml/2006/main">
          <a:r>
            <a:rPr lang="en-US" sz="1400" dirty="0"/>
            <a:t>LCFS (July</a:t>
          </a:r>
          <a:r>
            <a:rPr lang="en-US" sz="1400" baseline="0" dirty="0"/>
            <a:t> 1) </a:t>
          </a:r>
        </a:p>
        <a:p xmlns:a="http://schemas.openxmlformats.org/drawingml/2006/main">
          <a:r>
            <a:rPr lang="en-US" sz="1400" baseline="0" dirty="0"/>
            <a:t>clearing the </a:t>
          </a:r>
        </a:p>
        <a:p xmlns:a="http://schemas.openxmlformats.org/drawingml/2006/main">
          <a:r>
            <a:rPr lang="en-US" sz="1400" baseline="0" dirty="0"/>
            <a:t>way for re-</a:t>
          </a:r>
        </a:p>
        <a:p xmlns:a="http://schemas.openxmlformats.org/drawingml/2006/main">
          <a:r>
            <a:rPr lang="en-US" sz="1400" baseline="0" dirty="0"/>
            <a:t>adoption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0.48901</cdr:x>
      <cdr:y>0.49081</cdr:y>
    </cdr:from>
    <cdr:to>
      <cdr:x>0.52086</cdr:x>
      <cdr:y>0.5785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H="1">
          <a:off x="3871104" y="2363602"/>
          <a:ext cx="252102" cy="422299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0.65846</cdr:x>
      <cdr:y>0.3</cdr:y>
    </cdr:from>
    <cdr:to>
      <cdr:x>0.76623</cdr:x>
      <cdr:y>0.48882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11661" y="1663429"/>
          <a:ext cx="1049454" cy="10469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CARB back-</a:t>
          </a:r>
        </a:p>
        <a:p xmlns:a="http://schemas.openxmlformats.org/drawingml/2006/main">
          <a:r>
            <a:rPr lang="en-US" sz="1400" dirty="0"/>
            <a:t>loads LCFS</a:t>
          </a:r>
        </a:p>
        <a:p xmlns:a="http://schemas.openxmlformats.org/drawingml/2006/main">
          <a:r>
            <a:rPr lang="en-US" sz="1400" b="1" dirty="0"/>
            <a:t>CI</a:t>
          </a:r>
          <a:r>
            <a:rPr lang="en-US" sz="1400" dirty="0"/>
            <a:t> reduction</a:t>
          </a:r>
        </a:p>
        <a:p xmlns:a="http://schemas.openxmlformats.org/drawingml/2006/main">
          <a:r>
            <a:rPr lang="en-US" sz="1400" dirty="0"/>
            <a:t>schedule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0.6577</cdr:x>
      <cdr:y>0.52172</cdr:y>
    </cdr:from>
    <cdr:to>
      <cdr:x>0.6874</cdr:x>
      <cdr:y>0.63605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>
          <a:off x="6385105" y="3126254"/>
          <a:ext cx="288333" cy="685093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0.78009</cdr:x>
      <cdr:y>0.12807</cdr:y>
    </cdr:from>
    <cdr:to>
      <cdr:x>0.88611</cdr:x>
      <cdr:y>0.2282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96046" y="710119"/>
          <a:ext cx="1032387" cy="5551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LCFS is </a:t>
          </a:r>
        </a:p>
        <a:p xmlns:a="http://schemas.openxmlformats.org/drawingml/2006/main">
          <a:r>
            <a:rPr lang="en-US" sz="1400" dirty="0"/>
            <a:t>re-adopted</a:t>
          </a:r>
        </a:p>
      </cdr:txBody>
    </cdr:sp>
  </cdr:relSizeAnchor>
  <cdr:relSizeAnchor xmlns:cdr="http://schemas.openxmlformats.org/drawingml/2006/chartDrawing">
    <cdr:from>
      <cdr:x>0.82068</cdr:x>
      <cdr:y>0.23886</cdr:y>
    </cdr:from>
    <cdr:to>
      <cdr:x>0.82674</cdr:x>
      <cdr:y>0.39513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6619327" y="1155955"/>
          <a:ext cx="48878" cy="756256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0.2117</cdr:x>
      <cdr:y>0.02463</cdr:y>
    </cdr:from>
    <cdr:to>
      <cdr:x>0.78629</cdr:x>
      <cdr:y>0.13799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42857" y="147564"/>
          <a:ext cx="5544701" cy="679280"/>
        </a:xfrm>
        <a:prstGeom xmlns:a="http://schemas.openxmlformats.org/drawingml/2006/main" prst="rect">
          <a:avLst/>
        </a:prstGeom>
        <a:solidFill xmlns:a="http://schemas.openxmlformats.org/drawingml/2006/main">
          <a:srgbClr val="FFCC00"/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Value of Carbon Credits Generated by Various Bio-Fuels in the</a:t>
          </a:r>
        </a:p>
        <a:p xmlns:a="http://schemas.openxmlformats.org/drawingml/2006/main">
          <a:r>
            <a:rPr lang="en-US" sz="1600" b="1" baseline="0" dirty="0"/>
            <a:t>    California LCFS. 2011-2015  (Assumes $55 per </a:t>
          </a:r>
          <a:r>
            <a:rPr lang="en-US" sz="1600" b="1" baseline="0" dirty="0" err="1"/>
            <a:t>Tonne</a:t>
          </a:r>
          <a:r>
            <a:rPr lang="en-US" sz="1600" b="1" baseline="0" dirty="0"/>
            <a:t> CO2)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0.2316</cdr:x>
      <cdr:y>0.73579</cdr:y>
    </cdr:from>
    <cdr:to>
      <cdr:x>0.33562</cdr:x>
      <cdr:y>0.91304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035835" y="37956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0.36801</cdr:x>
      <cdr:y>0.44649</cdr:y>
    </cdr:from>
    <cdr:to>
      <cdr:x>0.73589</cdr:x>
      <cdr:y>0.67857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51236" y="2675474"/>
          <a:ext cx="3549955" cy="13906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 w="1587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Significant amounts of Renewable</a:t>
          </a:r>
          <a:r>
            <a:rPr lang="en-US" sz="1400" baseline="0" dirty="0"/>
            <a:t> Diesel </a:t>
          </a:r>
        </a:p>
        <a:p xmlns:a="http://schemas.openxmlformats.org/drawingml/2006/main">
          <a:r>
            <a:rPr lang="en-US" sz="1400" baseline="0" dirty="0"/>
            <a:t>is produced from distillers corn oil, so Corn</a:t>
          </a:r>
        </a:p>
        <a:p xmlns:a="http://schemas.openxmlformats.org/drawingml/2006/main">
          <a:r>
            <a:rPr lang="en-US" sz="1400" baseline="0" dirty="0"/>
            <a:t>Ethanol directly and indirectly generates </a:t>
          </a:r>
        </a:p>
        <a:p xmlns:a="http://schemas.openxmlformats.org/drawingml/2006/main">
          <a:r>
            <a:rPr lang="en-US" sz="1400" baseline="0" dirty="0"/>
            <a:t>the lions share (65% +) of credits and value </a:t>
          </a:r>
        </a:p>
        <a:p xmlns:a="http://schemas.openxmlformats.org/drawingml/2006/main">
          <a:r>
            <a:rPr lang="en-US" sz="1400" baseline="0" dirty="0"/>
            <a:t>in the California LCFS. Corn Oil Biodiesel and </a:t>
          </a:r>
        </a:p>
        <a:p xmlns:a="http://schemas.openxmlformats.org/drawingml/2006/main">
          <a:r>
            <a:rPr lang="en-US" sz="1400" baseline="0" dirty="0" err="1"/>
            <a:t>Sorg</a:t>
          </a:r>
          <a:r>
            <a:rPr lang="en-US" sz="1400" baseline="0" dirty="0"/>
            <a:t>./Corn mix Ethanol contribute too</a:t>
          </a:r>
          <a:r>
            <a:rPr lang="en-US" sz="1100" baseline="0" dirty="0"/>
            <a:t>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0.22782</cdr:x>
      <cdr:y>0.43344</cdr:y>
    </cdr:from>
    <cdr:to>
      <cdr:x>0.35623</cdr:x>
      <cdr:y>0.47826</cdr:y>
    </cdr:to>
    <cdr:cxnSp macro="">
      <cdr:nvCxnSpPr>
        <cdr:cNvPr id="21" name="Straight Arrow Connector 20"/>
        <cdr:cNvCxnSpPr/>
      </cdr:nvCxnSpPr>
      <cdr:spPr>
        <a:xfrm xmlns:a="http://schemas.openxmlformats.org/drawingml/2006/main" flipH="1" flipV="1">
          <a:off x="2198451" y="2597285"/>
          <a:ext cx="1239111" cy="268563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0.27016</cdr:x>
      <cdr:y>0.5603</cdr:y>
    </cdr:from>
    <cdr:to>
      <cdr:x>0.36215</cdr:x>
      <cdr:y>0.63636</cdr:y>
    </cdr:to>
    <cdr:cxnSp macro="">
      <cdr:nvCxnSpPr>
        <cdr:cNvPr id="24" name="Straight Arrow Connector 23"/>
        <cdr:cNvCxnSpPr/>
      </cdr:nvCxnSpPr>
      <cdr:spPr>
        <a:xfrm xmlns:a="http://schemas.openxmlformats.org/drawingml/2006/main" flipH="1">
          <a:off x="2607013" y="3357471"/>
          <a:ext cx="887658" cy="455772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0.32359</cdr:x>
      <cdr:y>0.69846</cdr:y>
    </cdr:from>
    <cdr:to>
      <cdr:x>0.37926</cdr:x>
      <cdr:y>0.81331</cdr:y>
    </cdr:to>
    <cdr:cxnSp macro="">
      <cdr:nvCxnSpPr>
        <cdr:cNvPr id="27" name="Straight Arrow Connector 26"/>
        <cdr:cNvCxnSpPr/>
      </cdr:nvCxnSpPr>
      <cdr:spPr>
        <a:xfrm xmlns:a="http://schemas.openxmlformats.org/drawingml/2006/main" flipH="1">
          <a:off x="3122579" y="4185321"/>
          <a:ext cx="537191" cy="688236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0.3209</cdr:x>
      <cdr:y>0.18896</cdr:y>
    </cdr:from>
    <cdr:to>
      <cdr:x>0.75403</cdr:x>
      <cdr:y>0.31169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096632" y="1132293"/>
          <a:ext cx="4179658" cy="7354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Corn</a:t>
          </a:r>
          <a:r>
            <a:rPr lang="en-US" sz="1400" baseline="0" dirty="0"/>
            <a:t> Ethanol and Corn Oil Biodiesel/Renewable Diesel </a:t>
          </a:r>
        </a:p>
        <a:p xmlns:a="http://schemas.openxmlformats.org/drawingml/2006/main">
          <a:r>
            <a:rPr lang="en-US" sz="1400" baseline="0" dirty="0"/>
            <a:t>have earned more than $500 Million in Carbon Credits </a:t>
          </a:r>
        </a:p>
        <a:p xmlns:a="http://schemas.openxmlformats.org/drawingml/2006/main">
          <a:r>
            <a:rPr lang="en-US" sz="1400" baseline="0" dirty="0"/>
            <a:t>                             in the California LCFS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0.21813</cdr:x>
      <cdr:y>0.01589</cdr:y>
    </cdr:from>
    <cdr:to>
      <cdr:x>0.659</cdr:x>
      <cdr:y>0.14587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8518" y="87925"/>
          <a:ext cx="4099908" cy="7194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GREET Model Corn Ethanol Life Cycle GHGs</a:t>
          </a:r>
        </a:p>
        <a:p xmlns:a="http://schemas.openxmlformats.org/drawingml/2006/main">
          <a:r>
            <a:rPr lang="en-US" sz="1600" b="1" dirty="0"/>
            <a:t>                            1990 to 2020</a:t>
          </a:r>
        </a:p>
      </cdr:txBody>
    </cdr:sp>
  </cdr:relSizeAnchor>
  <cdr:relSizeAnchor xmlns:cdr="http://schemas.openxmlformats.org/drawingml/2006/chartDrawing">
    <cdr:from>
      <cdr:x>0.1445</cdr:x>
      <cdr:y>0.03795</cdr:y>
    </cdr:from>
    <cdr:to>
      <cdr:x>0.19456</cdr:x>
      <cdr:y>0.08963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3839" y="210055"/>
          <a:ext cx="465506" cy="2860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125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0.26116</cdr:x>
      <cdr:y>0.16626</cdr:y>
    </cdr:from>
    <cdr:to>
      <cdr:x>0.3023</cdr:x>
      <cdr:y>0.23023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28736" y="920242"/>
          <a:ext cx="382557" cy="354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105</a:t>
          </a:r>
        </a:p>
      </cdr:txBody>
    </cdr:sp>
  </cdr:relSizeAnchor>
  <cdr:relSizeAnchor xmlns:cdr="http://schemas.openxmlformats.org/drawingml/2006/chartDrawing">
    <cdr:from>
      <cdr:x>0.3743</cdr:x>
      <cdr:y>0.24775</cdr:y>
    </cdr:from>
    <cdr:to>
      <cdr:x>0.409</cdr:x>
      <cdr:y>0.3058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80895" y="1371292"/>
          <a:ext cx="322619" cy="3213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91</a:t>
          </a:r>
        </a:p>
      </cdr:txBody>
    </cdr:sp>
  </cdr:relSizeAnchor>
  <cdr:relSizeAnchor xmlns:cdr="http://schemas.openxmlformats.org/drawingml/2006/chartDrawing">
    <cdr:from>
      <cdr:x>0.48467</cdr:x>
      <cdr:y>0.27681</cdr:y>
    </cdr:from>
    <cdr:to>
      <cdr:x>0.52092</cdr:x>
      <cdr:y>0.33392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07295" y="1532127"/>
          <a:ext cx="337078" cy="3161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86</a:t>
          </a:r>
        </a:p>
      </cdr:txBody>
    </cdr:sp>
  </cdr:relSizeAnchor>
  <cdr:relSizeAnchor xmlns:cdr="http://schemas.openxmlformats.org/drawingml/2006/chartDrawing">
    <cdr:from>
      <cdr:x>0.59368</cdr:x>
      <cdr:y>0.29729</cdr:y>
    </cdr:from>
    <cdr:to>
      <cdr:x>0.63285</cdr:x>
      <cdr:y>0.35149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20994" y="1645497"/>
          <a:ext cx="364239" cy="3000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/>
            <a:t>83</a:t>
          </a:r>
        </a:p>
      </cdr:txBody>
    </cdr:sp>
  </cdr:relSizeAnchor>
  <cdr:relSizeAnchor xmlns:cdr="http://schemas.openxmlformats.org/drawingml/2006/chartDrawing">
    <cdr:from>
      <cdr:x>0.71971</cdr:x>
      <cdr:y>0.46264</cdr:y>
    </cdr:from>
    <cdr:to>
      <cdr:x>0.75628</cdr:x>
      <cdr:y>0.51494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693030" y="2560730"/>
          <a:ext cx="340068" cy="2894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52</a:t>
          </a:r>
        </a:p>
      </cdr:txBody>
    </cdr:sp>
  </cdr:relSizeAnchor>
  <cdr:relSizeAnchor xmlns:cdr="http://schemas.openxmlformats.org/drawingml/2006/chartDrawing">
    <cdr:from>
      <cdr:x>0.82382</cdr:x>
      <cdr:y>0.48233</cdr:y>
    </cdr:from>
    <cdr:to>
      <cdr:x>0.86297</cdr:x>
      <cdr:y>0.53779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661195" y="2669742"/>
          <a:ext cx="364123" cy="3069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50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801511"/>
            <a:ext cx="7257103" cy="4944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Capturing the Value of  Carbon Intensity Reductions in Low Carbon Fuel Markets at Ethanol Plants and Corn Farms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425244"/>
            <a:ext cx="8305761" cy="1679342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Ron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Alverson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Corn Producer, Board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Directors Dakota Ethanol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75" y="-30437"/>
            <a:ext cx="2935458" cy="70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Incentives for CI Reductions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98" y="389105"/>
            <a:ext cx="7422204" cy="638134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Carbon Intensity in the LCFS is the Grams of CO2 Equivalent Green House Gas Emissions from the Production of One Mega Joule of Fuel Energy.</a:t>
            </a:r>
          </a:p>
          <a:p>
            <a:pPr marL="0" indent="0">
              <a:buNone/>
            </a:pPr>
            <a:r>
              <a:rPr lang="en-US" sz="2400" b="1" dirty="0" smtClean="0"/>
              <a:t>   </a:t>
            </a:r>
          </a:p>
          <a:p>
            <a:r>
              <a:rPr lang="en-US" sz="2400" b="1" dirty="0" smtClean="0"/>
              <a:t>There are 80.53 </a:t>
            </a:r>
            <a:r>
              <a:rPr lang="en-US" sz="2400" b="1" dirty="0" err="1" smtClean="0"/>
              <a:t>Megajoules</a:t>
            </a:r>
            <a:r>
              <a:rPr lang="en-US" sz="2400" b="1" dirty="0" smtClean="0"/>
              <a:t> of Energy in each gallon of Ethanol (76,330 </a:t>
            </a:r>
            <a:r>
              <a:rPr lang="en-US" sz="2400" b="1" dirty="0" err="1" smtClean="0"/>
              <a:t>btu</a:t>
            </a:r>
            <a:r>
              <a:rPr lang="en-US" sz="2400" b="1" dirty="0" smtClean="0"/>
              <a:t>/gallon divided by 947.82 </a:t>
            </a:r>
            <a:r>
              <a:rPr lang="en-US" sz="2400" b="1" dirty="0" err="1" smtClean="0"/>
              <a:t>btus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Megajoule</a:t>
            </a:r>
            <a:r>
              <a:rPr lang="en-US" sz="2400" b="1" dirty="0" smtClean="0"/>
              <a:t>)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Assuming $122/MT CO2 eq. (1,000,000 grams), the value of 1 gram is $.0098 per gram.  ($122*80.53/1,000,000)</a:t>
            </a:r>
          </a:p>
          <a:p>
            <a:endParaRPr lang="en-US" sz="2400" b="1" dirty="0" smtClean="0"/>
          </a:p>
          <a:p>
            <a:r>
              <a:rPr lang="en-US" sz="2400" b="1" dirty="0"/>
              <a:t>80 CI Ethanol in </a:t>
            </a:r>
            <a:r>
              <a:rPr lang="en-US" sz="2400" b="1" dirty="0" smtClean="0"/>
              <a:t>2016 </a:t>
            </a:r>
            <a:r>
              <a:rPr lang="en-US" sz="2400" b="1" dirty="0"/>
              <a:t>(</a:t>
            </a:r>
            <a:r>
              <a:rPr lang="en-US" sz="2400" b="1" dirty="0" smtClean="0"/>
              <a:t>99.78 </a:t>
            </a:r>
            <a:r>
              <a:rPr lang="en-US" sz="2400" b="1" dirty="0"/>
              <a:t>CI standard) generates credits worth </a:t>
            </a:r>
            <a:r>
              <a:rPr lang="en-US" sz="2400" b="1" dirty="0" smtClean="0"/>
              <a:t>20 </a:t>
            </a:r>
            <a:r>
              <a:rPr lang="en-US" sz="2400" b="1" dirty="0"/>
              <a:t>cents per gallon </a:t>
            </a:r>
            <a:r>
              <a:rPr lang="en-US" sz="2400" b="1" dirty="0" smtClean="0"/>
              <a:t>@$122/MT</a:t>
            </a:r>
            <a:r>
              <a:rPr lang="en-US" sz="2400" b="1" dirty="0"/>
              <a:t>.  </a:t>
            </a:r>
            <a:r>
              <a:rPr lang="en-US" sz="2400" b="1" dirty="0" smtClean="0"/>
              <a:t>(20*80.53*122/1,000,000) for ethanol sold in CA.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150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Incentives for CI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060" y="398834"/>
            <a:ext cx="7400408" cy="60506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Using the GREET model……</a:t>
            </a:r>
          </a:p>
          <a:p>
            <a:endParaRPr lang="en-US" sz="2400" b="1" dirty="0" smtClean="0"/>
          </a:p>
          <a:p>
            <a:r>
              <a:rPr lang="en-US" sz="2400" b="1" dirty="0"/>
              <a:t>Each 1,000 </a:t>
            </a:r>
            <a:r>
              <a:rPr lang="en-US" sz="2400" b="1" dirty="0" err="1"/>
              <a:t>btu</a:t>
            </a:r>
            <a:r>
              <a:rPr lang="en-US" sz="2400" b="1" dirty="0"/>
              <a:t>/gallon reduction in NG energy use during ethanol manufacturing </a:t>
            </a:r>
            <a:r>
              <a:rPr lang="en-US" sz="2400" b="1" dirty="0" smtClean="0"/>
              <a:t>reduces CI by </a:t>
            </a:r>
            <a:r>
              <a:rPr lang="en-US" sz="2400" b="1" dirty="0"/>
              <a:t>.9 </a:t>
            </a:r>
            <a:r>
              <a:rPr lang="en-US" sz="2400" b="1" dirty="0" smtClean="0"/>
              <a:t>grams</a:t>
            </a:r>
            <a:endParaRPr lang="en-US" sz="2400" b="1" dirty="0"/>
          </a:p>
          <a:p>
            <a:r>
              <a:rPr lang="en-US" sz="2400" b="1" dirty="0" smtClean="0"/>
              <a:t>Each </a:t>
            </a:r>
            <a:r>
              <a:rPr lang="en-US" sz="2400" b="1" dirty="0"/>
              <a:t>.1 kWh/gallon reduction in electrical energy use during ethanol manufacturing </a:t>
            </a:r>
            <a:r>
              <a:rPr lang="en-US" sz="2400" b="1" dirty="0" smtClean="0"/>
              <a:t>reduces CI by 1.1 grams </a:t>
            </a:r>
            <a:endParaRPr lang="en-US" sz="2400" b="1" dirty="0"/>
          </a:p>
          <a:p>
            <a:r>
              <a:rPr lang="en-US" sz="2400" b="1" dirty="0" smtClean="0"/>
              <a:t>Improvements in conversion (gallons/</a:t>
            </a:r>
            <a:r>
              <a:rPr lang="en-US" sz="2400" b="1" dirty="0" err="1" smtClean="0"/>
              <a:t>bu</a:t>
            </a:r>
            <a:r>
              <a:rPr lang="en-US" sz="2400" b="1" dirty="0" smtClean="0"/>
              <a:t>) do not have a significant impact on CI.   Gains in gallons per bushel are offset by losses of co-product production credit. </a:t>
            </a:r>
          </a:p>
          <a:p>
            <a:r>
              <a:rPr lang="en-US" sz="2400" b="1" dirty="0" smtClean="0"/>
              <a:t>Assuming $4 per </a:t>
            </a:r>
            <a:r>
              <a:rPr lang="en-US" sz="2400" b="1" dirty="0" err="1" smtClean="0"/>
              <a:t>mmbtu</a:t>
            </a:r>
            <a:r>
              <a:rPr lang="en-US" sz="2400" b="1" dirty="0" smtClean="0"/>
              <a:t> Nat Gas and $56/MT LCFS credits, the value of the LCFS credits is approximately equivalent to</a:t>
            </a:r>
            <a:r>
              <a:rPr lang="en-US" sz="2400" b="1" dirty="0"/>
              <a:t> </a:t>
            </a:r>
            <a:r>
              <a:rPr lang="en-US" sz="2400" b="1" dirty="0" smtClean="0"/>
              <a:t>the value of the reduced energy use. </a:t>
            </a:r>
          </a:p>
        </p:txBody>
      </p:sp>
    </p:spTree>
    <p:extLst>
      <p:ext uri="{BB962C8B-B14F-4D97-AF65-F5344CB8AC3E}">
        <p14:creationId xmlns:p14="http://schemas.microsoft.com/office/powerpoint/2010/main" val="17641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28402"/>
              </p:ext>
            </p:extLst>
          </p:nvPr>
        </p:nvGraphicFramePr>
        <p:xfrm>
          <a:off x="914401" y="1040859"/>
          <a:ext cx="9299642" cy="553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3157" y="262647"/>
            <a:ext cx="782130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Corn Ethanol Carbon Intensity Accounting/Modeling – Argonne GREET Model</a:t>
            </a:r>
          </a:p>
        </p:txBody>
      </p:sp>
    </p:spTree>
    <p:extLst>
      <p:ext uri="{BB962C8B-B14F-4D97-AF65-F5344CB8AC3E}">
        <p14:creationId xmlns:p14="http://schemas.microsoft.com/office/powerpoint/2010/main" val="233562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55" y="248456"/>
            <a:ext cx="9416852" cy="636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66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66" y="274762"/>
            <a:ext cx="8975054" cy="606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br>
              <a:rPr lang="en-US" dirty="0" smtClean="0"/>
            </a:br>
            <a:r>
              <a:rPr lang="en-US" dirty="0" smtClean="0"/>
              <a:t>to Reduce Corn Ethanol CI with Recent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Soil Carbon Accounting and Nitrous Oxide Accounting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b="1" dirty="0" smtClean="0"/>
              <a:t>Soil Carbon accounting is not currently done by Argonne…….except in Land Use Change Calculations……..Modelers assume all biofuel crops have the same effect on soil carbon stocks!</a:t>
            </a: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sz="2400" b="1" dirty="0" smtClean="0"/>
              <a:t>Nitrous Oxide modeling currently done uses old science…..Nitrogen Use Efficiency during Corn Production has greatly improved in the past two to three decades. </a:t>
            </a:r>
            <a:r>
              <a:rPr lang="en-US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60045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40" y="320492"/>
            <a:ext cx="8229600" cy="52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2264" y="6030989"/>
            <a:ext cx="6440994" cy="369332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Source: Dr. Rattan Lal, Ohio State University Soil Science Dept.</a:t>
            </a:r>
          </a:p>
        </p:txBody>
      </p:sp>
    </p:spTree>
    <p:extLst>
      <p:ext uri="{BB962C8B-B14F-4D97-AF65-F5344CB8AC3E}">
        <p14:creationId xmlns:p14="http://schemas.microsoft.com/office/powerpoint/2010/main" val="36399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33" y="686826"/>
            <a:ext cx="9009634" cy="536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1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77" y="706573"/>
            <a:ext cx="8142051" cy="531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06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31" y="1550988"/>
            <a:ext cx="8582723" cy="470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599" y="350196"/>
            <a:ext cx="1071757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Summary of 3 Peer Reviewed Studies on the Effect of Retaining or Removing Stover on Soil Carbon Stocks,     </a:t>
            </a:r>
          </a:p>
          <a:p>
            <a:r>
              <a:rPr lang="en-US" b="1" dirty="0"/>
              <a:t>   </a:t>
            </a:r>
            <a:r>
              <a:rPr lang="en-US" b="1" dirty="0" smtClean="0"/>
              <a:t>        and </a:t>
            </a:r>
            <a:r>
              <a:rPr lang="en-US" b="1" dirty="0"/>
              <a:t>the Effect that Change in Soil Carbon Stocks has on Life Cycle GHG Emissions of Corn Grain</a:t>
            </a:r>
          </a:p>
          <a:p>
            <a:r>
              <a:rPr lang="en-US" b="1" dirty="0"/>
              <a:t>               </a:t>
            </a:r>
            <a:r>
              <a:rPr lang="en-US" b="1" dirty="0" smtClean="0"/>
              <a:t>                  Ethanol </a:t>
            </a:r>
            <a:r>
              <a:rPr lang="en-US" b="1" dirty="0"/>
              <a:t>and Corn Stover Cellulosic Ethanol produced from those fields</a:t>
            </a:r>
          </a:p>
        </p:txBody>
      </p:sp>
    </p:spTree>
    <p:extLst>
      <p:ext uri="{BB962C8B-B14F-4D97-AF65-F5344CB8AC3E}">
        <p14:creationId xmlns:p14="http://schemas.microsoft.com/office/powerpoint/2010/main" val="192314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4" y="93558"/>
            <a:ext cx="8710668" cy="6533002"/>
          </a:xfrm>
        </p:spPr>
      </p:pic>
    </p:spTree>
    <p:extLst>
      <p:ext uri="{BB962C8B-B14F-4D97-AF65-F5344CB8AC3E}">
        <p14:creationId xmlns:p14="http://schemas.microsoft.com/office/powerpoint/2010/main" val="1428872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57" y="1006576"/>
            <a:ext cx="8797874" cy="472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3229" y="5992237"/>
            <a:ext cx="10057497" cy="646331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 Line:  Corn Ethanol is at a disadvantage in Low Carbon Markets because Argonne, CARB, </a:t>
            </a:r>
          </a:p>
          <a:p>
            <a:r>
              <a:rPr lang="en-US" b="1" dirty="0" smtClean="0"/>
              <a:t>              and the U.S. EPA do not consider/account for Corn’s effect on Soil Carbon Stocks !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63381" y="359922"/>
            <a:ext cx="7957225" cy="4001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Nine Corn Soil Carbon studies average CI credit  is more than 30 grams!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0128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Nitrous Oxide</a:t>
            </a:r>
            <a:br>
              <a:rPr lang="en-US" dirty="0" smtClean="0"/>
            </a:br>
            <a:r>
              <a:rPr lang="en-US" dirty="0" smtClean="0"/>
              <a:t>Modeling / Accounting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CARB and Argonne’s GREET Model Assumes:</a:t>
            </a:r>
          </a:p>
          <a:p>
            <a:endParaRPr lang="en-US" sz="2600" b="1" dirty="0" smtClean="0"/>
          </a:p>
          <a:p>
            <a:pPr lvl="1"/>
            <a:r>
              <a:rPr lang="en-US" sz="2200" b="1" dirty="0" smtClean="0"/>
              <a:t>1.325 % of  Nitrogen Applied to Corn converts to  Nitrous Oxide Gas, a powerful GHG (265X CO2).</a:t>
            </a:r>
          </a:p>
          <a:p>
            <a:pPr lvl="1"/>
            <a:endParaRPr lang="en-US" b="1" dirty="0" smtClean="0"/>
          </a:p>
          <a:p>
            <a:pPr lvl="1"/>
            <a:r>
              <a:rPr lang="en-US" sz="2200" b="1" dirty="0" smtClean="0"/>
              <a:t>1.325% of the Nitrogen Content of Corn Stover also converts to Nitrous Oxide.</a:t>
            </a:r>
          </a:p>
          <a:p>
            <a:pPr lvl="1"/>
            <a:endParaRPr lang="en-US" b="1" dirty="0" smtClean="0"/>
          </a:p>
          <a:p>
            <a:pPr lvl="1"/>
            <a:r>
              <a:rPr lang="en-US" sz="2200" b="1" dirty="0" smtClean="0"/>
              <a:t>30% of Applied Nitrogen is Leached from Corn Fields and 1% of that Leached N converts to Nitrous Oxide.</a:t>
            </a:r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r>
              <a:rPr lang="en-US" sz="2200" b="1" dirty="0" smtClean="0"/>
              <a:t>All these assumptions are based on 1980 – 1990 data</a:t>
            </a:r>
          </a:p>
          <a:p>
            <a:pPr marL="502920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16472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337" y="321013"/>
            <a:ext cx="815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did Argonne Determine the N to N2O Conversion Rate?</a:t>
            </a:r>
            <a:endParaRPr lang="en-US" sz="2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37" y="1222374"/>
            <a:ext cx="8414426" cy="521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3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97" y="988606"/>
            <a:ext cx="8540750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3158" y="233464"/>
            <a:ext cx="627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Historic Nitrogen Use and Efficiency on Corn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9529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896" y="389107"/>
            <a:ext cx="8359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Recent Four Year Study in Central Iowa on NUE and N Loss</a:t>
            </a:r>
          </a:p>
          <a:p>
            <a:r>
              <a:rPr lang="en-US" sz="2400" b="1" dirty="0" smtClean="0"/>
              <a:t>   </a:t>
            </a:r>
            <a:r>
              <a:rPr lang="en-US" sz="2000" b="1" dirty="0" smtClean="0"/>
              <a:t>(worse case scenario…high N rates, high rainfall, 100% pattern tiled)</a:t>
            </a:r>
            <a:endParaRPr lang="en-US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37" y="1575938"/>
            <a:ext cx="6741399" cy="430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7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64" y="1711359"/>
            <a:ext cx="6827838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5964" y="710119"/>
            <a:ext cx="6779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Nitrogen in Corn Stover has a low N-to-N2O conversion rate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13679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Nitrous Oxide Emissions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Nitrogen fertilizer leaching losses used to be 30%......recent science indicates a 5% average corn belt wide loss</a:t>
            </a:r>
          </a:p>
          <a:p>
            <a:endParaRPr lang="en-US" b="1" dirty="0" smtClean="0"/>
          </a:p>
          <a:p>
            <a:r>
              <a:rPr lang="en-US" b="1" dirty="0" smtClean="0"/>
              <a:t>N-to-N2O conversion rates average 1.325%......a regional precipitation weighted corn belt average indicates .9%</a:t>
            </a:r>
          </a:p>
          <a:p>
            <a:endParaRPr lang="en-US" b="1" dirty="0" smtClean="0"/>
          </a:p>
          <a:p>
            <a:r>
              <a:rPr lang="en-US" b="1" dirty="0" smtClean="0"/>
              <a:t>N-to-N2O conversion rate of N in corn </a:t>
            </a:r>
            <a:r>
              <a:rPr lang="en-US" b="1" dirty="0" err="1" smtClean="0"/>
              <a:t>stover</a:t>
            </a:r>
            <a:r>
              <a:rPr lang="en-US" b="1" dirty="0" smtClean="0"/>
              <a:t> is far less than 1.325%.....science says .2%</a:t>
            </a:r>
          </a:p>
          <a:p>
            <a:endParaRPr lang="en-US" b="1" dirty="0" smtClean="0"/>
          </a:p>
          <a:p>
            <a:r>
              <a:rPr lang="en-US" b="1" dirty="0" smtClean="0"/>
              <a:t>Nitrous Oxide Emissions should be </a:t>
            </a:r>
            <a:r>
              <a:rPr lang="en-US" sz="2800" b="1" dirty="0" smtClean="0"/>
              <a:t>7</a:t>
            </a:r>
            <a:r>
              <a:rPr lang="en-US" b="1" dirty="0" smtClean="0"/>
              <a:t> grams CI, rather than the      </a:t>
            </a:r>
            <a:r>
              <a:rPr lang="en-US" sz="2800" b="1" dirty="0" smtClean="0"/>
              <a:t>14</a:t>
            </a:r>
            <a:r>
              <a:rPr lang="en-US" b="1" dirty="0" smtClean="0"/>
              <a:t> g that is currently modeled in GREET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070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3" y="1065905"/>
            <a:ext cx="8035048" cy="543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6818" y="175098"/>
            <a:ext cx="6750995" cy="707886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Corn Ethanol’s Carbon Intensity would be only 15 grams if the Modeling/Accounting was done using the latest science!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0950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6" y="204281"/>
            <a:ext cx="7560733" cy="623543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Expanding Low Carbon Fuel Markets offer Opportunities for Ethanol Producers and Corn Producers</a:t>
            </a:r>
          </a:p>
          <a:p>
            <a:r>
              <a:rPr lang="en-US" sz="2800" b="1" dirty="0" smtClean="0"/>
              <a:t>Incentives to reduce Carbon Intensity can be Large – up to $.5o  per gallon!</a:t>
            </a:r>
          </a:p>
          <a:p>
            <a:r>
              <a:rPr lang="en-US" sz="2800" b="1" dirty="0" smtClean="0"/>
              <a:t>Ethanol Plants and Corn Producers have dramatically Reduced Energy Use and GHG Emissions</a:t>
            </a:r>
          </a:p>
          <a:p>
            <a:r>
              <a:rPr lang="en-US" sz="2800" b="1" dirty="0" smtClean="0"/>
              <a:t>GHG Modelers must update their accounting with the latest science that reflects the efficiency of modern Corn Production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94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sz="4400" b="1" dirty="0" smtClean="0"/>
              <a:t>Topics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Current and Prospective Low Carbon Fuel Markets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Current State of Fuel Carbon (GHG) Intensity Accounting/Modeling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Opportunities for Corn Ethanol to Reduce Carbon Intensity</a:t>
            </a:r>
          </a:p>
          <a:p>
            <a:pPr marL="0" indent="0">
              <a:buNone/>
            </a:pPr>
            <a:r>
              <a:rPr lang="en-US" sz="2800" b="1" dirty="0" smtClean="0"/>
              <a:t>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19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Low Carbon Fuel Markets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U.S. EISA-RFS2 - 2007</a:t>
            </a:r>
          </a:p>
          <a:p>
            <a:r>
              <a:rPr lang="en-US" sz="2400" b="1" dirty="0" smtClean="0"/>
              <a:t>California </a:t>
            </a:r>
            <a:r>
              <a:rPr lang="en-US" sz="2400" b="1" dirty="0"/>
              <a:t>LCFS – 2007</a:t>
            </a:r>
          </a:p>
          <a:p>
            <a:r>
              <a:rPr lang="en-US" sz="2400" b="1" dirty="0"/>
              <a:t>British Columbia – 2008</a:t>
            </a:r>
          </a:p>
          <a:p>
            <a:r>
              <a:rPr lang="en-US" sz="2400" b="1" dirty="0"/>
              <a:t>European Union – 2008</a:t>
            </a:r>
          </a:p>
          <a:p>
            <a:r>
              <a:rPr lang="en-US" sz="2400" b="1" dirty="0"/>
              <a:t>United Kingdom </a:t>
            </a:r>
            <a:endParaRPr lang="en-US" sz="2400" b="1" dirty="0" smtClean="0"/>
          </a:p>
          <a:p>
            <a:r>
              <a:rPr lang="en-US" sz="2400" b="1" dirty="0" smtClean="0"/>
              <a:t>Oregon – Just starting now</a:t>
            </a:r>
            <a:endParaRPr lang="en-US" sz="2400" b="1" dirty="0"/>
          </a:p>
          <a:p>
            <a:r>
              <a:rPr lang="en-US" sz="2400" b="1" dirty="0"/>
              <a:t>Under consideration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lvl="1"/>
            <a:r>
              <a:rPr lang="en-US" sz="2400" b="1" dirty="0" smtClean="0"/>
              <a:t>Washington State</a:t>
            </a:r>
            <a:endParaRPr lang="en-US" sz="2400" b="1" dirty="0"/>
          </a:p>
          <a:p>
            <a:pPr lvl="1"/>
            <a:r>
              <a:rPr lang="en-US" sz="2400" b="1" dirty="0"/>
              <a:t>11 Northeast and Mid-Atlantic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California </a:t>
            </a:r>
            <a:r>
              <a:rPr lang="en-US" b="1" dirty="0" smtClean="0">
                <a:solidFill>
                  <a:schemeClr val="bg1"/>
                </a:solidFill>
              </a:rPr>
              <a:t>L</a:t>
            </a:r>
            <a:r>
              <a:rPr lang="en-US" b="1" dirty="0" smtClean="0"/>
              <a:t>ow </a:t>
            </a:r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en-US" b="1" dirty="0" smtClean="0"/>
              <a:t>arbon </a:t>
            </a:r>
            <a:r>
              <a:rPr lang="en-US" b="1" dirty="0" smtClean="0">
                <a:solidFill>
                  <a:schemeClr val="bg1"/>
                </a:solidFill>
              </a:rPr>
              <a:t>F</a:t>
            </a:r>
            <a:r>
              <a:rPr lang="en-US" b="1" dirty="0" smtClean="0"/>
              <a:t>uel </a:t>
            </a:r>
            <a:r>
              <a:rPr lang="en-US" b="1" dirty="0" smtClean="0">
                <a:solidFill>
                  <a:schemeClr val="bg1"/>
                </a:solidFill>
              </a:rPr>
              <a:t>S</a:t>
            </a:r>
            <a:r>
              <a:rPr lang="en-US" b="1" dirty="0" smtClean="0"/>
              <a:t>tandard (LCFS)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451555"/>
            <a:ext cx="7464776" cy="5858933"/>
          </a:xfrm>
        </p:spPr>
        <p:txBody>
          <a:bodyPr>
            <a:normAutofit/>
          </a:bodyPr>
          <a:lstStyle/>
          <a:p>
            <a:pPr marL="50292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Administered by the California Air Resource Board (CARB) </a:t>
            </a:r>
          </a:p>
          <a:p>
            <a:pPr marL="502920" lvl="1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Transportation Fuel Carbon Intensity (CI) must be reduced by 10% by </a:t>
            </a:r>
            <a:r>
              <a:rPr lang="en-US" sz="2400" b="1" dirty="0">
                <a:solidFill>
                  <a:schemeClr val="tx1"/>
                </a:solidFill>
              </a:rPr>
              <a:t>2020.</a:t>
            </a:r>
          </a:p>
          <a:p>
            <a:pPr lvl="1"/>
            <a:endParaRPr lang="en-US" sz="2400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Established a </a:t>
            </a:r>
            <a:r>
              <a:rPr lang="en-US" sz="2400" b="1" dirty="0" smtClean="0">
                <a:solidFill>
                  <a:schemeClr val="tx1"/>
                </a:solidFill>
              </a:rPr>
              <a:t>Carbon Trading Market that rewards Fuel Producers for Carbon Intensity reductions. </a:t>
            </a:r>
          </a:p>
          <a:p>
            <a:pPr marL="502920" lvl="1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LCFS </a:t>
            </a:r>
            <a:r>
              <a:rPr lang="en-US" sz="2400" b="1" dirty="0">
                <a:solidFill>
                  <a:schemeClr val="tx1"/>
                </a:solidFill>
              </a:rPr>
              <a:t>Carbon Credits </a:t>
            </a:r>
            <a:r>
              <a:rPr lang="en-US" sz="2400" b="1" dirty="0" smtClean="0">
                <a:solidFill>
                  <a:schemeClr val="tx1"/>
                </a:solidFill>
              </a:rPr>
              <a:t>have traded for $20 to $127 per metric ton CO2 over the past 12 months.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84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46" y="213892"/>
            <a:ext cx="8317721" cy="55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3409" y="5943601"/>
            <a:ext cx="9290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Where is the CA LCFS going to get enough Low Carbon Fuel to Meet this Schedule?</a:t>
            </a:r>
          </a:p>
          <a:p>
            <a:r>
              <a:rPr lang="en-US" sz="2000" b="1" dirty="0" smtClean="0"/>
              <a:t>Higher Blends of Ethanol?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54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437614"/>
              </p:ext>
            </p:extLst>
          </p:nvPr>
        </p:nvGraphicFramePr>
        <p:xfrm>
          <a:off x="1040861" y="350196"/>
          <a:ext cx="9737386" cy="554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0706" y="6128426"/>
            <a:ext cx="5958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CARB has Capped CO2 Credits at $200 per Metric Ton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39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410153"/>
              </p:ext>
            </p:extLst>
          </p:nvPr>
        </p:nvGraphicFramePr>
        <p:xfrm>
          <a:off x="1138136" y="428017"/>
          <a:ext cx="9649838" cy="599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Low Carbon Fuels Used in California for LCFS Compliance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2011 - 2015 Statistics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Ethanol (All types)  -  57%</a:t>
            </a:r>
          </a:p>
          <a:p>
            <a:r>
              <a:rPr lang="en-US" sz="3200" b="1" dirty="0" smtClean="0"/>
              <a:t>Bio/Renewable  Diesel -  37%</a:t>
            </a:r>
          </a:p>
          <a:p>
            <a:r>
              <a:rPr lang="en-US" sz="3200" b="1" dirty="0" smtClean="0"/>
              <a:t>Natural Gas  -  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20173</TotalTime>
  <Words>1094</Words>
  <Application>Microsoft Office PowerPoint</Application>
  <PresentationFormat>Widescreen</PresentationFormat>
  <Paragraphs>160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Corbel</vt:lpstr>
      <vt:lpstr>Wingdings 2</vt:lpstr>
      <vt:lpstr>Frame</vt:lpstr>
      <vt:lpstr>      Capturing the Value of  Carbon Intensity Reductions in Low Carbon Fuel Markets at Ethanol Plants and Corn Farms  </vt:lpstr>
      <vt:lpstr>PowerPoint Presentation</vt:lpstr>
      <vt:lpstr> Topics</vt:lpstr>
      <vt:lpstr>Low Carbon Fuel Markets</vt:lpstr>
      <vt:lpstr>California Low Carbon Fuel Standard (LCFS)</vt:lpstr>
      <vt:lpstr>PowerPoint Presentation</vt:lpstr>
      <vt:lpstr>PowerPoint Presentation</vt:lpstr>
      <vt:lpstr>PowerPoint Presentation</vt:lpstr>
      <vt:lpstr>Low Carbon Fuels Used in California for LCFS Compliance</vt:lpstr>
      <vt:lpstr>Economic Incentives for CI Reductions  The Math</vt:lpstr>
      <vt:lpstr>Economic Incentives for CI Reductions</vt:lpstr>
      <vt:lpstr>PowerPoint Presentation</vt:lpstr>
      <vt:lpstr>PowerPoint Presentation</vt:lpstr>
      <vt:lpstr>PowerPoint Presentation</vt:lpstr>
      <vt:lpstr>Opportunities to Reduce Corn Ethanol CI with Recent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Nitrous Oxide Modeling / Accounting </vt:lpstr>
      <vt:lpstr>PowerPoint Presentation</vt:lpstr>
      <vt:lpstr>PowerPoint Presentation</vt:lpstr>
      <vt:lpstr>PowerPoint Presentation</vt:lpstr>
      <vt:lpstr>PowerPoint Presentation</vt:lpstr>
      <vt:lpstr>Summary of Nitrous Oxide Emissions Reductions</vt:lpstr>
      <vt:lpstr>PowerPoint Presentation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Corn Ethanol in Low Carbon Fuel Markets  Ron Alverson</dc:title>
  <dc:creator>ldixon</dc:creator>
  <cp:lastModifiedBy>Grimes, Megan</cp:lastModifiedBy>
  <cp:revision>167</cp:revision>
  <cp:lastPrinted>2016-04-28T02:47:05Z</cp:lastPrinted>
  <dcterms:created xsi:type="dcterms:W3CDTF">2013-08-22T14:10:33Z</dcterms:created>
  <dcterms:modified xsi:type="dcterms:W3CDTF">2016-04-28T20:02:51Z</dcterms:modified>
</cp:coreProperties>
</file>