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3745" r:id="rId2"/>
  </p:sldMasterIdLst>
  <p:notesMasterIdLst>
    <p:notesMasterId r:id="rId22"/>
  </p:notesMasterIdLst>
  <p:handoutMasterIdLst>
    <p:handoutMasterId r:id="rId23"/>
  </p:handoutMasterIdLst>
  <p:sldIdLst>
    <p:sldId id="274" r:id="rId3"/>
    <p:sldId id="275" r:id="rId4"/>
    <p:sldId id="270" r:id="rId5"/>
    <p:sldId id="271" r:id="rId6"/>
    <p:sldId id="273" r:id="rId7"/>
    <p:sldId id="257" r:id="rId8"/>
    <p:sldId id="299" r:id="rId9"/>
    <p:sldId id="258" r:id="rId10"/>
    <p:sldId id="276" r:id="rId11"/>
    <p:sldId id="259" r:id="rId12"/>
    <p:sldId id="260" r:id="rId13"/>
    <p:sldId id="261" r:id="rId14"/>
    <p:sldId id="277" r:id="rId15"/>
    <p:sldId id="278" r:id="rId16"/>
    <p:sldId id="279" r:id="rId17"/>
    <p:sldId id="280" r:id="rId18"/>
    <p:sldId id="281" r:id="rId19"/>
    <p:sldId id="262" r:id="rId20"/>
    <p:sldId id="263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91" autoAdjust="0"/>
    <p:restoredTop sz="93760" autoAdjust="0"/>
  </p:normalViewPr>
  <p:slideViewPr>
    <p:cSldViewPr>
      <p:cViewPr>
        <p:scale>
          <a:sx n="96" d="100"/>
          <a:sy n="96" d="100"/>
        </p:scale>
        <p:origin x="-108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86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1EE0E615-9FA3-4E89-865C-9D8C802ADA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39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EDA3E-989D-45D6-A8EA-ACE7E1E3A462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B83C3-84BB-40DE-8404-D80E6381BD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12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B83C3-84BB-40DE-8404-D80E6381BD2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036BA4-BD57-41D1-BB1A-99E48ABF4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07F8C9-D662-46C5-B4CC-746209D6B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EBAEF9-7AA0-41AB-BC53-451453001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036BA4-BD57-41D1-BB1A-99E48ABF4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9F54-0866-4555-A7F6-CDE49033BB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52006D-CC74-473A-AE26-DA2E17BE7E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C15DB5-1FDA-47E8-B6B8-3BD723843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018EA-54DA-4936-B132-725E5979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488636-3A92-43D1-B75E-136123236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ED8EE1-15B8-4AB5-8E37-C7554317CE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3CEC3B-D8C9-4072-89CD-885ABDE40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9F54-0866-4555-A7F6-CDE49033BB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52BF4-6C73-46AC-A48F-6A694A2E75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07F8C9-D662-46C5-B4CC-746209D6B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EBAEF9-7AA0-41AB-BC53-451453001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52006D-CC74-473A-AE26-DA2E17BE7E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C15DB5-1FDA-47E8-B6B8-3BD723843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018EA-54DA-4936-B132-725E5979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488636-3A92-43D1-B75E-136123236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ED8EE1-15B8-4AB5-8E37-C7554317CE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3CEC3B-D8C9-4072-89CD-885ABDE40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52BF4-6C73-46AC-A48F-6A694A2E75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B4DB622-E24F-470E-A5CD-6D5945E28B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B4DB622-E24F-470E-A5CD-6D5945E28B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l.org.ua/i03471.gi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agriculture.gov.gy/Agri%20Photo%20Archive/Hon.%20Robert%20M.%20Persaud%20Minister%20of%20Agriculture%20met%20with%20Parika%20Market%20Vendors%20as%20part%20of%20activities%20of%20Parika%20Farmers%92%20Day.%20(October%2021,%202007).jpg" TargetMode="External"/><Relationship Id="rId4" Type="http://schemas.openxmlformats.org/officeDocument/2006/relationships/hyperlink" Target="http://www.cipotato.org/urbanharvest/images/C%20DE%20ORO1.jp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arvesti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://farm3.static.flickr.com/2293/2267623416_df43e02381.jpg" TargetMode="External"/><Relationship Id="rId4" Type="http://schemas.openxmlformats.org/officeDocument/2006/relationships/hyperlink" Target="http://en.wikipedia.org/wiki/Food_processi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armer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Food_process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neblogfor2girls.files.wordpress.com/2008/06/food-market-collage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34" name="Group 10"/>
          <p:cNvGrpSpPr>
            <a:grpSpLocks/>
          </p:cNvGrpSpPr>
          <p:nvPr/>
        </p:nvGrpSpPr>
        <p:grpSpPr bwMode="auto">
          <a:xfrm>
            <a:off x="0" y="2949575"/>
            <a:ext cx="9144000" cy="960438"/>
            <a:chOff x="0" y="43"/>
            <a:chExt cx="5760" cy="605"/>
          </a:xfrm>
        </p:grpSpPr>
        <p:sp>
          <p:nvSpPr>
            <p:cNvPr id="26631" name="Rectangle 7"/>
            <p:cNvSpPr>
              <a:spLocks noChangeArrowheads="1"/>
            </p:cNvSpPr>
            <p:nvPr/>
          </p:nvSpPr>
          <p:spPr bwMode="auto">
            <a:xfrm>
              <a:off x="0" y="43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32" name="Rectangle 8"/>
            <p:cNvSpPr>
              <a:spLocks noChangeArrowheads="1"/>
            </p:cNvSpPr>
            <p:nvPr/>
          </p:nvSpPr>
          <p:spPr bwMode="auto">
            <a:xfrm>
              <a:off x="0" y="43"/>
              <a:ext cx="5760" cy="6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1" hangingPunct="1"/>
              <a:r>
                <a:rPr lang="en-US" sz="1400">
                  <a:latin typeface="Arial" charset="0"/>
                  <a:hlinkClick r:id="rId3"/>
                </a:rPr>
                <a:t>  </a:t>
              </a:r>
              <a:r>
                <a:rPr lang="en-US" sz="5700">
                  <a:latin typeface="Arial" charset="0"/>
                </a:rPr>
                <a:t> </a:t>
              </a:r>
              <a:r>
                <a:rPr lang="en-US" sz="1400">
                  <a:latin typeface="Arial" charset="0"/>
                </a:rPr>
                <a:t>                       </a:t>
              </a:r>
            </a:p>
          </p:txBody>
        </p:sp>
      </p:grpSp>
      <p:grpSp>
        <p:nvGrpSpPr>
          <p:cNvPr id="26638" name="Group 14"/>
          <p:cNvGrpSpPr>
            <a:grpSpLocks/>
          </p:cNvGrpSpPr>
          <p:nvPr/>
        </p:nvGrpSpPr>
        <p:grpSpPr bwMode="auto">
          <a:xfrm>
            <a:off x="0" y="2949575"/>
            <a:ext cx="9144000" cy="960438"/>
            <a:chOff x="0" y="43"/>
            <a:chExt cx="5760" cy="605"/>
          </a:xfrm>
        </p:grpSpPr>
        <p:sp>
          <p:nvSpPr>
            <p:cNvPr id="26635" name="Rectangle 11"/>
            <p:cNvSpPr>
              <a:spLocks noChangeArrowheads="1"/>
            </p:cNvSpPr>
            <p:nvPr/>
          </p:nvSpPr>
          <p:spPr bwMode="auto">
            <a:xfrm>
              <a:off x="0" y="43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36" name="Rectangle 12"/>
            <p:cNvSpPr>
              <a:spLocks noChangeArrowheads="1"/>
            </p:cNvSpPr>
            <p:nvPr/>
          </p:nvSpPr>
          <p:spPr bwMode="auto">
            <a:xfrm>
              <a:off x="0" y="43"/>
              <a:ext cx="5760" cy="6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1" hangingPunct="1"/>
              <a:r>
                <a:rPr lang="en-US" sz="1400">
                  <a:latin typeface="Arial" charset="0"/>
                  <a:hlinkClick r:id="rId4"/>
                </a:rPr>
                <a:t>  </a:t>
              </a:r>
              <a:r>
                <a:rPr lang="en-US" sz="5700">
                  <a:latin typeface="Arial" charset="0"/>
                </a:rPr>
                <a:t> </a:t>
              </a:r>
              <a:r>
                <a:rPr lang="en-US" sz="1400">
                  <a:latin typeface="Arial" charset="0"/>
                </a:rPr>
                <a:t>                          </a:t>
              </a:r>
            </a:p>
          </p:txBody>
        </p:sp>
      </p:grpSp>
      <p:grpSp>
        <p:nvGrpSpPr>
          <p:cNvPr id="26642" name="Group 18"/>
          <p:cNvGrpSpPr>
            <a:grpSpLocks/>
          </p:cNvGrpSpPr>
          <p:nvPr/>
        </p:nvGrpSpPr>
        <p:grpSpPr bwMode="auto">
          <a:xfrm>
            <a:off x="0" y="2954338"/>
            <a:ext cx="9144000" cy="946150"/>
            <a:chOff x="0" y="43"/>
            <a:chExt cx="5760" cy="596"/>
          </a:xfrm>
        </p:grpSpPr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0" y="43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0" y="43"/>
              <a:ext cx="576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1" hangingPunct="1"/>
              <a:r>
                <a:rPr lang="en-US" sz="1400">
                  <a:latin typeface="Arial" charset="0"/>
                  <a:hlinkClick r:id="rId5"/>
                </a:rPr>
                <a:t>  </a:t>
              </a:r>
              <a:r>
                <a:rPr lang="en-US" sz="5600">
                  <a:latin typeface="Arial" charset="0"/>
                </a:rPr>
                <a:t> </a:t>
              </a:r>
              <a:r>
                <a:rPr lang="en-US" sz="1400">
                  <a:latin typeface="Arial" charset="0"/>
                </a:rPr>
                <a:t>                       </a:t>
              </a:r>
            </a:p>
          </p:txBody>
        </p:sp>
      </p:grp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1219200" y="2743200"/>
            <a:ext cx="69342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lnSpc>
                <a:spcPct val="90000"/>
              </a:lnSpc>
            </a:pPr>
            <a:r>
              <a:rPr lang="en-US" sz="4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Agricultural Marketing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03188"/>
            <a:ext cx="8153400" cy="735012"/>
          </a:xfrm>
        </p:spPr>
        <p:txBody>
          <a:bodyPr>
            <a:normAutofit/>
          </a:bodyPr>
          <a:lstStyle/>
          <a:p>
            <a:r>
              <a:rPr lang="en-US" sz="3200" dirty="0"/>
              <a:t>A market may be defined</a:t>
            </a:r>
            <a:r>
              <a:rPr lang="en-US" sz="4000" dirty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143000"/>
            <a:ext cx="8153400" cy="5562600"/>
          </a:xfrm>
        </p:spPr>
        <p:txBody>
          <a:bodyPr>
            <a:normAutofit lnSpcReduction="10000"/>
          </a:bodyPr>
          <a:lstStyle/>
          <a:p>
            <a:pPr marL="609600" indent="-609600" algn="just">
              <a:lnSpc>
                <a:spcPct val="80000"/>
              </a:lnSpc>
            </a:pPr>
            <a:r>
              <a:rPr lang="en-US" sz="2400" dirty="0">
                <a:solidFill>
                  <a:srgbClr val="000000"/>
                </a:solidFill>
              </a:rPr>
              <a:t>We will define a market as an arena for </a:t>
            </a:r>
            <a:r>
              <a:rPr lang="en-US" sz="2400" b="1" i="1" dirty="0">
                <a:solidFill>
                  <a:srgbClr val="000000"/>
                </a:solidFill>
              </a:rPr>
              <a:t>organizing and facilitating business activities</a:t>
            </a:r>
            <a:r>
              <a:rPr lang="en-US" sz="2400" dirty="0">
                <a:solidFill>
                  <a:srgbClr val="000000"/>
                </a:solidFill>
              </a:rPr>
              <a:t> and for </a:t>
            </a:r>
            <a:r>
              <a:rPr lang="en-US" sz="2400" b="1" i="1" dirty="0">
                <a:solidFill>
                  <a:srgbClr val="000000"/>
                </a:solidFill>
              </a:rPr>
              <a:t>answering the basic economic questions: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                   *what to produce,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                   *how much to produce,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                   *how to produce, and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                   *how to distribute the production.</a:t>
            </a:r>
          </a:p>
          <a:p>
            <a:pPr marL="609600" indent="-609600" algn="just">
              <a:lnSpc>
                <a:spcPct val="80000"/>
              </a:lnSpc>
            </a:pPr>
            <a:r>
              <a:rPr lang="en-US" sz="2400" dirty="0">
                <a:solidFill>
                  <a:srgbClr val="000000"/>
                </a:solidFill>
              </a:rPr>
              <a:t> A </a:t>
            </a:r>
            <a:r>
              <a:rPr lang="en-US" sz="2400" b="1" i="1" dirty="0">
                <a:solidFill>
                  <a:srgbClr val="000000"/>
                </a:solidFill>
              </a:rPr>
              <a:t>market</a:t>
            </a:r>
            <a:r>
              <a:rPr lang="en-US" sz="2400" i="1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may be </a:t>
            </a:r>
            <a:r>
              <a:rPr lang="en-US" sz="2400" b="1" dirty="0">
                <a:solidFill>
                  <a:srgbClr val="000000"/>
                </a:solidFill>
              </a:rPr>
              <a:t>defined</a:t>
            </a:r>
            <a:r>
              <a:rPr lang="en-US" sz="2400" dirty="0">
                <a:solidFill>
                  <a:srgbClr val="000000"/>
                </a:solidFill>
              </a:rPr>
              <a:t> by: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sz="2400" b="1" dirty="0">
                <a:solidFill>
                  <a:srgbClr val="000000"/>
                </a:solidFill>
              </a:rPr>
              <a:t>A location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1" dirty="0">
                <a:solidFill>
                  <a:srgbClr val="000000"/>
                </a:solidFill>
              </a:rPr>
              <a:t>( for example New market)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sz="2400" b="1" dirty="0">
                <a:solidFill>
                  <a:srgbClr val="000000"/>
                </a:solidFill>
              </a:rPr>
              <a:t>A product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1" dirty="0">
                <a:solidFill>
                  <a:srgbClr val="000000"/>
                </a:solidFill>
              </a:rPr>
              <a:t>(For example the grain market)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sz="2400" b="1" dirty="0">
                <a:solidFill>
                  <a:srgbClr val="000000"/>
                </a:solidFill>
              </a:rPr>
              <a:t>A time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1" dirty="0">
                <a:solidFill>
                  <a:srgbClr val="000000"/>
                </a:solidFill>
              </a:rPr>
              <a:t>( For example May soybean market)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sz="2400" b="1" dirty="0">
                <a:solidFill>
                  <a:srgbClr val="000000"/>
                </a:solidFill>
              </a:rPr>
              <a:t>An institutional level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1" dirty="0">
                <a:solidFill>
                  <a:srgbClr val="000000"/>
                </a:solidFill>
              </a:rPr>
              <a:t>( For example the retail food market).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b="1" i="1" dirty="0" smtClean="0">
                <a:solidFill>
                  <a:srgbClr val="000000"/>
                </a:solidFill>
              </a:rPr>
              <a:t>        Functions</a:t>
            </a:r>
            <a:r>
              <a:rPr lang="en-US" sz="2400" i="1" dirty="0" smtClean="0">
                <a:solidFill>
                  <a:srgbClr val="000000"/>
                </a:solidFill>
              </a:rPr>
              <a:t> </a:t>
            </a:r>
            <a:r>
              <a:rPr lang="en-US" sz="2400" i="1" dirty="0">
                <a:solidFill>
                  <a:srgbClr val="000000"/>
                </a:solidFill>
              </a:rPr>
              <a:t>that </a:t>
            </a:r>
            <a:r>
              <a:rPr lang="en-US" sz="2400" b="1" i="1" dirty="0">
                <a:solidFill>
                  <a:srgbClr val="000000"/>
                </a:solidFill>
              </a:rPr>
              <a:t>market</a:t>
            </a:r>
            <a:r>
              <a:rPr lang="en-US" sz="2400" i="1" dirty="0">
                <a:solidFill>
                  <a:srgbClr val="000000"/>
                </a:solidFill>
              </a:rPr>
              <a:t> play in the food economy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sz="2400" b="1" dirty="0">
                <a:solidFill>
                  <a:srgbClr val="000000"/>
                </a:solidFill>
              </a:rPr>
              <a:t>exchange of product and money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sz="2400" b="1" dirty="0">
                <a:solidFill>
                  <a:srgbClr val="000000"/>
                </a:solidFill>
              </a:rPr>
              <a:t>create value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sz="2400" b="1" dirty="0">
                <a:solidFill>
                  <a:srgbClr val="000000"/>
                </a:solidFill>
              </a:rPr>
              <a:t>Contribute to efficiency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sz="2400" b="1" dirty="0">
                <a:solidFill>
                  <a:srgbClr val="000000"/>
                </a:solidFill>
              </a:rPr>
              <a:t>Efficient allocation of </a:t>
            </a:r>
            <a:r>
              <a:rPr lang="en-US" sz="2400" b="1" dirty="0" smtClean="0">
                <a:solidFill>
                  <a:srgbClr val="000000"/>
                </a:solidFill>
              </a:rPr>
              <a:t>resources</a:t>
            </a:r>
            <a:endParaRPr lang="en-US" sz="240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03188"/>
            <a:ext cx="8077200" cy="58261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Marketing as a value added process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762000"/>
            <a:ext cx="8153400" cy="6096000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</a:pPr>
            <a:r>
              <a:rPr lang="en-US" sz="2800" dirty="0">
                <a:solidFill>
                  <a:srgbClr val="000000"/>
                </a:solidFill>
              </a:rPr>
              <a:t>We will define production as the </a:t>
            </a:r>
            <a:r>
              <a:rPr lang="en-US" sz="2800" b="1" dirty="0">
                <a:solidFill>
                  <a:srgbClr val="000000"/>
                </a:solidFill>
              </a:rPr>
              <a:t>creation of utility-</a:t>
            </a:r>
            <a:r>
              <a:rPr lang="en-US" sz="2800" dirty="0">
                <a:solidFill>
                  <a:srgbClr val="000000"/>
                </a:solidFill>
              </a:rPr>
              <a:t>the process of making useful goods and services</a:t>
            </a:r>
          </a:p>
          <a:p>
            <a:pPr marL="609600" indent="-609600" algn="just">
              <a:lnSpc>
                <a:spcPct val="90000"/>
              </a:lnSpc>
            </a:pPr>
            <a:r>
              <a:rPr lang="en-US" sz="2800" dirty="0">
                <a:solidFill>
                  <a:srgbClr val="000000"/>
                </a:solidFill>
              </a:rPr>
              <a:t>The utilities are further classified 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en-US" sz="2800" b="1" i="1" dirty="0">
                <a:solidFill>
                  <a:srgbClr val="000000"/>
                </a:solidFill>
              </a:rPr>
              <a:t>Form utility</a:t>
            </a:r>
            <a:r>
              <a:rPr lang="en-US" sz="2800" dirty="0">
                <a:solidFill>
                  <a:srgbClr val="000000"/>
                </a:solidFill>
              </a:rPr>
              <a:t> (bread from wheat and flour)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en-US" sz="2800" b="1" i="1" dirty="0">
                <a:solidFill>
                  <a:srgbClr val="000000"/>
                </a:solidFill>
              </a:rPr>
              <a:t>Place utility</a:t>
            </a:r>
            <a:r>
              <a:rPr lang="en-US" sz="2800" dirty="0">
                <a:solidFill>
                  <a:srgbClr val="000000"/>
                </a:solidFill>
              </a:rPr>
              <a:t> (railroad and trucker adds place utility)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en-US" sz="2800" b="1" i="1" dirty="0">
                <a:solidFill>
                  <a:srgbClr val="000000"/>
                </a:solidFill>
              </a:rPr>
              <a:t>Time utility</a:t>
            </a:r>
            <a:r>
              <a:rPr lang="en-US" sz="2800" dirty="0">
                <a:solidFill>
                  <a:srgbClr val="000000"/>
                </a:solidFill>
              </a:rPr>
              <a:t> (storage and freezing)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en-US" sz="2800" b="1" i="1" dirty="0">
                <a:solidFill>
                  <a:srgbClr val="000000"/>
                </a:solidFill>
              </a:rPr>
              <a:t>Possession utility</a:t>
            </a:r>
            <a:r>
              <a:rPr lang="en-US" sz="2800" dirty="0">
                <a:solidFill>
                  <a:srgbClr val="000000"/>
                </a:solidFill>
              </a:rPr>
              <a:t> (consumer in acquiring &amp; taking the title of food)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-The value adding productive processes in the food industry are illustrated in figure 1-2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03188"/>
            <a:ext cx="8077200" cy="50641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Marketing as a value added process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066800"/>
            <a:ext cx="8077200" cy="5791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i="1" dirty="0"/>
              <a:t>The food industry is divided in to three </a:t>
            </a:r>
            <a:r>
              <a:rPr lang="en-US" b="1" i="1" dirty="0"/>
              <a:t>components</a:t>
            </a:r>
          </a:p>
          <a:p>
            <a:pPr marL="609600" indent="-609600">
              <a:buFontTx/>
              <a:buAutoNum type="arabicPeriod"/>
            </a:pPr>
            <a:r>
              <a:rPr lang="en-US" b="1" dirty="0">
                <a:solidFill>
                  <a:srgbClr val="000000"/>
                </a:solidFill>
              </a:rPr>
              <a:t>The input sector</a:t>
            </a:r>
            <a:r>
              <a:rPr lang="en-US" dirty="0">
                <a:solidFill>
                  <a:srgbClr val="000000"/>
                </a:solidFill>
              </a:rPr>
              <a:t>( provides machinery, fertilizer, seeds </a:t>
            </a:r>
            <a:r>
              <a:rPr lang="en-US" dirty="0" err="1">
                <a:solidFill>
                  <a:srgbClr val="000000"/>
                </a:solidFill>
              </a:rPr>
              <a:t>etc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marL="609600" indent="-609600">
              <a:buFontTx/>
              <a:buAutoNum type="arabicPeriod"/>
            </a:pPr>
            <a:r>
              <a:rPr lang="en-US" b="1" dirty="0">
                <a:solidFill>
                  <a:srgbClr val="000000"/>
                </a:solidFill>
              </a:rPr>
              <a:t>The farm sector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609600" indent="-609600">
              <a:buFontTx/>
              <a:buAutoNum type="arabicPeriod"/>
            </a:pPr>
            <a:r>
              <a:rPr lang="en-US" b="1" dirty="0">
                <a:solidFill>
                  <a:srgbClr val="000000"/>
                </a:solidFill>
              </a:rPr>
              <a:t>The product market sector</a:t>
            </a:r>
          </a:p>
          <a:p>
            <a:pPr marL="609600" indent="-609600" algn="just"/>
            <a:r>
              <a:rPr lang="en-US" dirty="0">
                <a:solidFill>
                  <a:srgbClr val="000000"/>
                </a:solidFill>
              </a:rPr>
              <a:t>Thus, food production can be viewed as a sequential and value adding process, having its origin in purchased and farm-supplied resources and ending with the meal on the table.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03188"/>
            <a:ext cx="8153400" cy="50641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Food marketing career opportunities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609600"/>
            <a:ext cx="8077200" cy="6248400"/>
          </a:xfrm>
        </p:spPr>
        <p:txBody>
          <a:bodyPr/>
          <a:lstStyle/>
          <a:p>
            <a:r>
              <a:rPr lang="en-US" dirty="0"/>
              <a:t>Largest sector, numerous jobs and career opportunities are available</a:t>
            </a:r>
          </a:p>
          <a:p>
            <a:r>
              <a:rPr lang="en-US" dirty="0"/>
              <a:t>Sectors:</a:t>
            </a:r>
          </a:p>
          <a:p>
            <a:pPr>
              <a:buFontTx/>
              <a:buNone/>
            </a:pPr>
            <a:r>
              <a:rPr lang="en-US" dirty="0"/>
              <a:t>-Farming, food processing &amp; manufacturing</a:t>
            </a:r>
          </a:p>
          <a:p>
            <a:pPr>
              <a:buFontTx/>
              <a:buNone/>
            </a:pPr>
            <a:r>
              <a:rPr lang="en-US" dirty="0"/>
              <a:t>-Wholesaling &amp; retailing</a:t>
            </a:r>
          </a:p>
          <a:p>
            <a:pPr>
              <a:buFontTx/>
              <a:buNone/>
            </a:pPr>
            <a:r>
              <a:rPr lang="en-US" dirty="0"/>
              <a:t>-Eating places</a:t>
            </a:r>
          </a:p>
          <a:p>
            <a:pPr>
              <a:buFontTx/>
              <a:buNone/>
            </a:pPr>
            <a:r>
              <a:rPr lang="en-US" dirty="0"/>
              <a:t>-Supporting activities</a:t>
            </a:r>
          </a:p>
          <a:p>
            <a:pPr>
              <a:buFontTx/>
              <a:buNone/>
            </a:pPr>
            <a:r>
              <a:rPr lang="en-US" dirty="0"/>
              <a:t>-Farm management (farm and business services):  which requires marketing, leadership and communication skills.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03188"/>
            <a:ext cx="8077200" cy="58261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Food marketing career opportunities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838200"/>
            <a:ext cx="8077200" cy="6019800"/>
          </a:xfrm>
        </p:spPr>
        <p:txBody>
          <a:bodyPr>
            <a:normAutofit/>
          </a:bodyPr>
          <a:lstStyle/>
          <a:p>
            <a:r>
              <a:rPr lang="en-US" sz="2400" b="1"/>
              <a:t>Positions include</a:t>
            </a:r>
            <a:r>
              <a:rPr lang="en-US" sz="2400"/>
              <a:t>: </a:t>
            </a:r>
          </a:p>
          <a:p>
            <a:r>
              <a:rPr lang="en-US" sz="2400"/>
              <a:t>market analyst, </a:t>
            </a:r>
          </a:p>
          <a:p>
            <a:r>
              <a:rPr lang="en-US" sz="2400"/>
              <a:t>merchandiser, </a:t>
            </a:r>
          </a:p>
          <a:p>
            <a:r>
              <a:rPr lang="en-US" sz="2400"/>
              <a:t>advertising /communications manager,market economist, </a:t>
            </a:r>
          </a:p>
          <a:p>
            <a:r>
              <a:rPr lang="en-US" sz="2400"/>
              <a:t>food store manager,</a:t>
            </a:r>
          </a:p>
          <a:p>
            <a:r>
              <a:rPr lang="en-US" sz="2400"/>
              <a:t> food service manager, </a:t>
            </a:r>
          </a:p>
          <a:p>
            <a:r>
              <a:rPr lang="en-US" sz="2400"/>
              <a:t>food or commodity broker, </a:t>
            </a:r>
          </a:p>
          <a:p>
            <a:r>
              <a:rPr lang="en-US" sz="2400"/>
              <a:t>sales management, </a:t>
            </a:r>
          </a:p>
          <a:p>
            <a:r>
              <a:rPr lang="en-US" sz="2400"/>
              <a:t>purchasing agent,new product development manager, </a:t>
            </a:r>
          </a:p>
          <a:p>
            <a:r>
              <a:rPr lang="en-US" sz="2400"/>
              <a:t>logistics or transportation manager,</a:t>
            </a:r>
          </a:p>
          <a:p>
            <a:r>
              <a:rPr lang="en-US" sz="2400"/>
              <a:t>product or brand manager and</a:t>
            </a:r>
          </a:p>
          <a:p>
            <a:r>
              <a:rPr lang="en-US" sz="2400"/>
              <a:t> marketing researchers etc</a:t>
            </a:r>
          </a:p>
          <a:p>
            <a:endParaRPr lang="en-US" sz="2400"/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103188"/>
            <a:ext cx="8153400" cy="582612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4000" dirty="0"/>
              <a:t>The marketing process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838200"/>
            <a:ext cx="8153400" cy="6019800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/>
              <a:t>Two essential characteristics of the marketing process</a:t>
            </a:r>
            <a:r>
              <a:rPr lang="en-US" sz="2800" dirty="0"/>
              <a:t>:</a:t>
            </a:r>
          </a:p>
          <a:p>
            <a:pPr algn="just"/>
            <a:r>
              <a:rPr lang="en-US" sz="2800" b="1" i="1" dirty="0" err="1">
                <a:latin typeface="Times New Roman" pitchFamily="18" charset="0"/>
              </a:rPr>
              <a:t>First,</a:t>
            </a:r>
            <a:r>
              <a:rPr lang="en-US" sz="2800" dirty="0" err="1">
                <a:latin typeface="Times New Roman" pitchFamily="18" charset="0"/>
              </a:rPr>
              <a:t>is</a:t>
            </a:r>
            <a:r>
              <a:rPr lang="en-US" sz="2800" dirty="0">
                <a:latin typeface="Times New Roman" pitchFamily="18" charset="0"/>
              </a:rPr>
              <a:t> the </a:t>
            </a:r>
            <a:r>
              <a:rPr lang="en-US" sz="2800" b="1" i="1" dirty="0">
                <a:latin typeface="Times New Roman" pitchFamily="18" charset="0"/>
              </a:rPr>
              <a:t>movements</a:t>
            </a:r>
            <a:r>
              <a:rPr lang="en-US" sz="2800" dirty="0">
                <a:latin typeface="Times New Roman" pitchFamily="18" charset="0"/>
              </a:rPr>
              <a:t>; it is series of action and events</a:t>
            </a:r>
          </a:p>
          <a:p>
            <a:pPr algn="just"/>
            <a:r>
              <a:rPr lang="en-US" sz="2800" b="1" i="1" dirty="0">
                <a:latin typeface="Times New Roman" pitchFamily="18" charset="0"/>
              </a:rPr>
              <a:t>2</a:t>
            </a:r>
            <a:r>
              <a:rPr lang="en-US" sz="2800" b="1" i="1" baseline="30000" dirty="0">
                <a:latin typeface="Times New Roman" pitchFamily="18" charset="0"/>
              </a:rPr>
              <a:t>nd</a:t>
            </a:r>
            <a:r>
              <a:rPr lang="en-US" sz="2800" dirty="0">
                <a:latin typeface="Times New Roman" pitchFamily="18" charset="0"/>
              </a:rPr>
              <a:t>, Some </a:t>
            </a:r>
            <a:r>
              <a:rPr lang="en-US" sz="2800" b="1" i="1" dirty="0">
                <a:latin typeface="Times New Roman" pitchFamily="18" charset="0"/>
              </a:rPr>
              <a:t>form of the coordination</a:t>
            </a:r>
            <a:r>
              <a:rPr lang="en-US" sz="2800" dirty="0">
                <a:latin typeface="Times New Roman" pitchFamily="18" charset="0"/>
              </a:rPr>
              <a:t> of this </a:t>
            </a:r>
            <a:r>
              <a:rPr lang="en-US" sz="2800" b="1" i="1" dirty="0">
                <a:latin typeface="Times New Roman" pitchFamily="18" charset="0"/>
              </a:rPr>
              <a:t>series of events and activities is necessary</a:t>
            </a:r>
            <a:r>
              <a:rPr lang="en-US" sz="2800" dirty="0">
                <a:latin typeface="Times New Roman" pitchFamily="18" charset="0"/>
              </a:rPr>
              <a:t> if goods and services are to move in some orderly fashion from the hands to producers to consumers. (see figure 1-3)</a:t>
            </a:r>
          </a:p>
          <a:p>
            <a:pPr algn="just"/>
            <a:r>
              <a:rPr lang="en-US" sz="2800" b="1" dirty="0">
                <a:latin typeface="Times New Roman" pitchFamily="18" charset="0"/>
              </a:rPr>
              <a:t>Starting with Farmer</a:t>
            </a:r>
            <a:r>
              <a:rPr lang="en-US" sz="2800" dirty="0">
                <a:latin typeface="Times New Roman" pitchFamily="18" charset="0"/>
              </a:rPr>
              <a:t>. The nature and way in which this production is initially offered to the marketing system has a major influence on the organization and operation of the 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103188"/>
            <a:ext cx="8153400" cy="582612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4000" dirty="0"/>
              <a:t>The marketing process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914400"/>
            <a:ext cx="8077200" cy="594360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800" dirty="0">
                <a:latin typeface="Times New Roman" pitchFamily="18" charset="0"/>
              </a:rPr>
              <a:t>At the same , the </a:t>
            </a:r>
            <a:r>
              <a:rPr lang="en-US" sz="2800" b="1" i="1" dirty="0">
                <a:latin typeface="Times New Roman" pitchFamily="18" charset="0"/>
              </a:rPr>
              <a:t>dynamics of the marketing process may have a direct influence on agricultural production</a:t>
            </a:r>
            <a:r>
              <a:rPr lang="en-US" sz="2800" dirty="0">
                <a:latin typeface="Times New Roman" pitchFamily="18" charset="0"/>
              </a:rPr>
              <a:t>.(Dairy industry example: Large cooling tanks(storage) combined with bulk tank trucks (improved assembly method). So the marketing technology that encouraged the reorganization of dairy farms into larger, more specialized units. </a:t>
            </a:r>
          </a:p>
          <a:p>
            <a:pPr algn="just"/>
            <a:endParaRPr lang="en-US" sz="2800" dirty="0">
              <a:latin typeface="Times New Roman" pitchFamily="18" charset="0"/>
            </a:endParaRPr>
          </a:p>
          <a:p>
            <a:pPr algn="just"/>
            <a:r>
              <a:rPr lang="en-US" sz="2800" dirty="0">
                <a:latin typeface="Times New Roman" pitchFamily="18" charset="0"/>
              </a:rPr>
              <a:t>At the other extreme of the sequence, is the </a:t>
            </a:r>
            <a:r>
              <a:rPr lang="en-US" sz="2800" b="1" i="1" dirty="0">
                <a:latin typeface="Times New Roman" pitchFamily="18" charset="0"/>
              </a:rPr>
              <a:t>consumer</a:t>
            </a:r>
            <a:r>
              <a:rPr lang="en-US" sz="2800" b="1" i="1" dirty="0" smtClean="0">
                <a:latin typeface="Times New Roman" pitchFamily="18" charset="0"/>
              </a:rPr>
              <a:t>. Certainly </a:t>
            </a:r>
            <a:r>
              <a:rPr lang="en-US" sz="2800" b="1" i="1" dirty="0">
                <a:latin typeface="Times New Roman" pitchFamily="18" charset="0"/>
              </a:rPr>
              <a:t>consumer preferences dictate to a major extent the activities of the marketing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</a:rPr>
              <a:t>process</a:t>
            </a:r>
            <a:r>
              <a:rPr lang="en-US" sz="2800" dirty="0">
                <a:latin typeface="Times New Roman" pitchFamily="18" charset="0"/>
              </a:rPr>
              <a:t>. Similarly. Marketing firms expend </a:t>
            </a:r>
            <a:r>
              <a:rPr lang="en-US" sz="2800" b="1" i="1" dirty="0">
                <a:latin typeface="Times New Roman" pitchFamily="18" charset="0"/>
              </a:rPr>
              <a:t>a great deal of effort</a:t>
            </a:r>
            <a:r>
              <a:rPr lang="en-US" sz="2800" dirty="0">
                <a:latin typeface="Times New Roman" pitchFamily="18" charset="0"/>
              </a:rPr>
              <a:t>  in trying to influence  and change consumer behavior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103188"/>
            <a:ext cx="8077200" cy="506412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4000" dirty="0"/>
              <a:t>The marketing process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609600"/>
            <a:ext cx="8153400" cy="6248400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Between these two forces- </a:t>
            </a:r>
            <a:r>
              <a:rPr lang="en-US" sz="2400" b="1" i="1" dirty="0"/>
              <a:t>the agricultural producer and consumer- is the marketing system.</a:t>
            </a:r>
          </a:p>
          <a:p>
            <a:pPr algn="just"/>
            <a:endParaRPr lang="en-US" sz="2400" b="1" i="1" dirty="0"/>
          </a:p>
          <a:p>
            <a:pPr algn="just"/>
            <a:r>
              <a:rPr lang="en-US" sz="2400" dirty="0"/>
              <a:t>This </a:t>
            </a:r>
            <a:r>
              <a:rPr lang="en-US" sz="2400" b="1" i="1" dirty="0"/>
              <a:t>complex system</a:t>
            </a:r>
            <a:r>
              <a:rPr lang="en-US" sz="2400" dirty="0"/>
              <a:t> is </a:t>
            </a:r>
            <a:r>
              <a:rPr lang="en-US" sz="2400" b="1" i="1" dirty="0"/>
              <a:t>composed of business firms engaged in physical, technological and economic activities and run by managers to make necessary decisions</a:t>
            </a:r>
            <a:r>
              <a:rPr lang="en-US" sz="2400" dirty="0"/>
              <a:t>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Another part of the food marketing system is made up of </a:t>
            </a:r>
            <a:r>
              <a:rPr lang="en-US" sz="2400" b="1" i="1" dirty="0"/>
              <a:t>firms and organizations</a:t>
            </a:r>
            <a:r>
              <a:rPr lang="en-US" sz="2400" dirty="0"/>
              <a:t>  whose activities contribute to the </a:t>
            </a:r>
            <a:r>
              <a:rPr lang="en-US" sz="2400" b="1" i="1" dirty="0"/>
              <a:t>pricing of food products and to establish</a:t>
            </a:r>
            <a:r>
              <a:rPr lang="en-US" sz="2400" dirty="0"/>
              <a:t> the various arrangements, contacts and procedures that will ensure an orderly and purposeful flow of goods and services.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5012"/>
          </a:xfrm>
        </p:spPr>
        <p:txBody>
          <a:bodyPr>
            <a:normAutofit fontScale="90000"/>
          </a:bodyPr>
          <a:lstStyle/>
          <a:p>
            <a:r>
              <a:rPr lang="en-US"/>
              <a:t>The marketing process</a:t>
            </a:r>
          </a:p>
        </p:txBody>
      </p:sp>
      <p:grpSp>
        <p:nvGrpSpPr>
          <p:cNvPr id="8225" name="Group 33"/>
          <p:cNvGrpSpPr>
            <a:grpSpLocks/>
          </p:cNvGrpSpPr>
          <p:nvPr/>
        </p:nvGrpSpPr>
        <p:grpSpPr bwMode="auto">
          <a:xfrm>
            <a:off x="228600" y="1066800"/>
            <a:ext cx="8816975" cy="5334000"/>
            <a:chOff x="144" y="672"/>
            <a:chExt cx="5554" cy="3360"/>
          </a:xfrm>
        </p:grpSpPr>
        <p:sp>
          <p:nvSpPr>
            <p:cNvPr id="8197" name="Oval 5"/>
            <p:cNvSpPr>
              <a:spLocks noChangeArrowheads="1"/>
            </p:cNvSpPr>
            <p:nvPr/>
          </p:nvSpPr>
          <p:spPr bwMode="auto">
            <a:xfrm>
              <a:off x="1632" y="1344"/>
              <a:ext cx="2640" cy="211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The food marketing system</a:t>
              </a:r>
            </a:p>
            <a:p>
              <a:pPr marL="342900" indent="-342900" algn="ctr" eaLnBrk="1" hangingPunct="1"/>
              <a:r>
                <a:rPr lang="en-US">
                  <a:solidFill>
                    <a:srgbClr val="000000"/>
                  </a:solidFill>
                  <a:latin typeface="Arial" charset="0"/>
                </a:rPr>
                <a:t>1. Firms, organization </a:t>
              </a:r>
            </a:p>
            <a:p>
              <a:pPr marL="342900" indent="-342900" algn="ctr" eaLnBrk="1" hangingPunct="1"/>
              <a:r>
                <a:rPr lang="en-US">
                  <a:solidFill>
                    <a:srgbClr val="000000"/>
                  </a:solidFill>
                  <a:latin typeface="Arial" charset="0"/>
                </a:rPr>
                <a:t>2. Product flows, distribution </a:t>
              </a:r>
            </a:p>
            <a:p>
              <a:pPr marL="342900" indent="-342900" algn="ctr" eaLnBrk="1" hangingPunct="1"/>
              <a:r>
                <a:rPr lang="en-US">
                  <a:solidFill>
                    <a:srgbClr val="000000"/>
                  </a:solidFill>
                  <a:latin typeface="Arial" charset="0"/>
                </a:rPr>
                <a:t>channel</a:t>
              </a:r>
            </a:p>
            <a:p>
              <a:pPr marL="342900" indent="-342900" algn="ctr" eaLnBrk="1" hangingPunct="1"/>
              <a:r>
                <a:rPr lang="en-US">
                  <a:solidFill>
                    <a:srgbClr val="000000"/>
                  </a:solidFill>
                  <a:latin typeface="Arial" charset="0"/>
                </a:rPr>
                <a:t>3. Management and </a:t>
              </a:r>
            </a:p>
            <a:p>
              <a:pPr marL="342900" indent="-342900" algn="ctr" eaLnBrk="1" hangingPunct="1"/>
              <a:r>
                <a:rPr lang="en-US">
                  <a:solidFill>
                    <a:srgbClr val="000000"/>
                  </a:solidFill>
                  <a:latin typeface="Arial" charset="0"/>
                </a:rPr>
                <a:t>marketing activates</a:t>
              </a:r>
            </a:p>
            <a:p>
              <a:pPr marL="342900" indent="-342900" algn="ctr" eaLnBrk="1" hangingPunct="1"/>
              <a:r>
                <a:rPr lang="en-US">
                  <a:solidFill>
                    <a:srgbClr val="000000"/>
                  </a:solidFill>
                  <a:latin typeface="Arial" charset="0"/>
                </a:rPr>
                <a:t>4. Pricing and exchange</a:t>
              </a:r>
            </a:p>
            <a:p>
              <a:pPr marL="342900" indent="-342900" algn="ctr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384" y="816"/>
              <a:ext cx="1344" cy="62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>
                  <a:latin typeface="Arial" charset="0"/>
                </a:rPr>
                <a:t>Laws and </a:t>
              </a:r>
            </a:p>
            <a:p>
              <a:pPr algn="ctr" eaLnBrk="1" hangingPunct="1"/>
              <a:r>
                <a:rPr lang="en-US">
                  <a:latin typeface="Arial" charset="0"/>
                </a:rPr>
                <a:t>government policies</a:t>
              </a: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auto">
            <a:xfrm>
              <a:off x="144" y="1680"/>
              <a:ext cx="1344" cy="52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>
                  <a:latin typeface="Arial" charset="0"/>
                </a:rPr>
                <a:t>Customs and </a:t>
              </a:r>
            </a:p>
            <a:p>
              <a:pPr algn="ctr" eaLnBrk="1" hangingPunct="1"/>
              <a:r>
                <a:rPr lang="en-US">
                  <a:latin typeface="Arial" charset="0"/>
                </a:rPr>
                <a:t>values</a:t>
              </a:r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144" y="2640"/>
              <a:ext cx="1344" cy="52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>
                  <a:latin typeface="Arial" charset="0"/>
                </a:rPr>
                <a:t>Competition</a:t>
              </a:r>
            </a:p>
          </p:txBody>
        </p:sp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288" y="3456"/>
              <a:ext cx="1344" cy="57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>
                  <a:latin typeface="Arial" charset="0"/>
                </a:rPr>
                <a:t>Infrastructure</a:t>
              </a:r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2448" y="3744"/>
              <a:ext cx="1248" cy="28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>
                  <a:latin typeface="Arial" charset="0"/>
                </a:rPr>
                <a:t>Food product</a:t>
              </a:r>
            </a:p>
          </p:txBody>
        </p:sp>
        <p:sp>
          <p:nvSpPr>
            <p:cNvPr id="8205" name="Rectangle 13"/>
            <p:cNvSpPr>
              <a:spLocks noChangeArrowheads="1"/>
            </p:cNvSpPr>
            <p:nvPr/>
          </p:nvSpPr>
          <p:spPr bwMode="auto">
            <a:xfrm>
              <a:off x="2448" y="672"/>
              <a:ext cx="1344" cy="28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>
                  <a:latin typeface="Arial" charset="0"/>
                </a:rPr>
                <a:t>Farm product</a:t>
              </a:r>
            </a:p>
          </p:txBody>
        </p:sp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4176" y="912"/>
              <a:ext cx="1344" cy="4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>
                  <a:latin typeface="Arial" charset="0"/>
                </a:rPr>
                <a:t>Domestic and </a:t>
              </a:r>
            </a:p>
            <a:p>
              <a:pPr algn="ctr" eaLnBrk="1" hangingPunct="1"/>
              <a:r>
                <a:rPr lang="en-US">
                  <a:latin typeface="Arial" charset="0"/>
                </a:rPr>
                <a:t>global economy</a:t>
              </a:r>
            </a:p>
          </p:txBody>
        </p:sp>
        <p:sp>
          <p:nvSpPr>
            <p:cNvPr id="8207" name="Rectangle 15"/>
            <p:cNvSpPr>
              <a:spLocks noChangeArrowheads="1"/>
            </p:cNvSpPr>
            <p:nvPr/>
          </p:nvSpPr>
          <p:spPr bwMode="auto">
            <a:xfrm>
              <a:off x="4498" y="1968"/>
              <a:ext cx="1200" cy="4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>
                  <a:latin typeface="Arial" charset="0"/>
                </a:rPr>
                <a:t>Science and </a:t>
              </a:r>
            </a:p>
            <a:p>
              <a:pPr algn="ctr" eaLnBrk="1" hangingPunct="1"/>
              <a:r>
                <a:rPr lang="en-US">
                  <a:latin typeface="Arial" charset="0"/>
                </a:rPr>
                <a:t>technology</a:t>
              </a:r>
            </a:p>
          </p:txBody>
        </p:sp>
        <p:sp>
          <p:nvSpPr>
            <p:cNvPr id="8208" name="Rectangle 16"/>
            <p:cNvSpPr>
              <a:spLocks noChangeArrowheads="1"/>
            </p:cNvSpPr>
            <p:nvPr/>
          </p:nvSpPr>
          <p:spPr bwMode="auto">
            <a:xfrm>
              <a:off x="4224" y="3168"/>
              <a:ext cx="1344" cy="4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>
                  <a:latin typeface="Arial" charset="0"/>
                </a:rPr>
                <a:t>Customer taste </a:t>
              </a:r>
            </a:p>
            <a:p>
              <a:pPr algn="ctr" eaLnBrk="1" hangingPunct="1"/>
              <a:r>
                <a:rPr lang="en-US">
                  <a:latin typeface="Arial" charset="0"/>
                </a:rPr>
                <a:t>and preference</a:t>
              </a:r>
            </a:p>
          </p:txBody>
        </p:sp>
        <p:sp>
          <p:nvSpPr>
            <p:cNvPr id="8209" name="Line 17"/>
            <p:cNvSpPr>
              <a:spLocks noChangeShapeType="1"/>
            </p:cNvSpPr>
            <p:nvPr/>
          </p:nvSpPr>
          <p:spPr bwMode="auto">
            <a:xfrm>
              <a:off x="1728" y="1056"/>
              <a:ext cx="480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Line 20"/>
            <p:cNvSpPr>
              <a:spLocks noChangeShapeType="1"/>
            </p:cNvSpPr>
            <p:nvPr/>
          </p:nvSpPr>
          <p:spPr bwMode="auto">
            <a:xfrm flipH="1">
              <a:off x="3984" y="1412"/>
              <a:ext cx="528" cy="3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Line 21"/>
            <p:cNvSpPr>
              <a:spLocks noChangeShapeType="1"/>
            </p:cNvSpPr>
            <p:nvPr/>
          </p:nvSpPr>
          <p:spPr bwMode="auto">
            <a:xfrm flipH="1">
              <a:off x="4224" y="2112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Line 23"/>
            <p:cNvSpPr>
              <a:spLocks noChangeShapeType="1"/>
            </p:cNvSpPr>
            <p:nvPr/>
          </p:nvSpPr>
          <p:spPr bwMode="auto">
            <a:xfrm flipH="1" flipV="1">
              <a:off x="4262" y="2640"/>
              <a:ext cx="278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Line 24"/>
            <p:cNvSpPr>
              <a:spLocks noChangeShapeType="1"/>
            </p:cNvSpPr>
            <p:nvPr/>
          </p:nvSpPr>
          <p:spPr bwMode="auto">
            <a:xfrm flipV="1">
              <a:off x="3024" y="3456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Line 29"/>
            <p:cNvSpPr>
              <a:spLocks noChangeShapeType="1"/>
            </p:cNvSpPr>
            <p:nvPr/>
          </p:nvSpPr>
          <p:spPr bwMode="auto">
            <a:xfrm>
              <a:off x="1488" y="1872"/>
              <a:ext cx="192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2" name="Line 30"/>
            <p:cNvSpPr>
              <a:spLocks noChangeShapeType="1"/>
            </p:cNvSpPr>
            <p:nvPr/>
          </p:nvSpPr>
          <p:spPr bwMode="auto">
            <a:xfrm flipV="1">
              <a:off x="1488" y="2736"/>
              <a:ext cx="192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Line 31"/>
            <p:cNvSpPr>
              <a:spLocks noChangeShapeType="1"/>
            </p:cNvSpPr>
            <p:nvPr/>
          </p:nvSpPr>
          <p:spPr bwMode="auto">
            <a:xfrm flipV="1">
              <a:off x="1632" y="3264"/>
              <a:ext cx="528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Line 32"/>
            <p:cNvSpPr>
              <a:spLocks noChangeShapeType="1"/>
            </p:cNvSpPr>
            <p:nvPr/>
          </p:nvSpPr>
          <p:spPr bwMode="auto">
            <a:xfrm>
              <a:off x="3024" y="969"/>
              <a:ext cx="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03188"/>
            <a:ext cx="8077200" cy="43021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Alternative aspect of food marketing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609600"/>
            <a:ext cx="8077200" cy="6248400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sz="2400" dirty="0">
                <a:solidFill>
                  <a:srgbClr val="000000"/>
                </a:solidFill>
              </a:rPr>
              <a:t>One perspective gives the big picture of food marketing some times called </a:t>
            </a:r>
            <a:r>
              <a:rPr lang="en-US" sz="2400" b="1" dirty="0" err="1">
                <a:solidFill>
                  <a:srgbClr val="000000"/>
                </a:solidFill>
              </a:rPr>
              <a:t>Macromarketing</a:t>
            </a:r>
            <a:r>
              <a:rPr lang="en-US" sz="2400" dirty="0">
                <a:solidFill>
                  <a:srgbClr val="000000"/>
                </a:solidFill>
              </a:rPr>
              <a:t>. It looks at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*how the food system is </a:t>
            </a:r>
            <a:r>
              <a:rPr lang="en-US" sz="2400" b="1" dirty="0">
                <a:solidFill>
                  <a:srgbClr val="000000"/>
                </a:solidFill>
              </a:rPr>
              <a:t>organized</a:t>
            </a:r>
            <a:r>
              <a:rPr lang="en-US" sz="2400" dirty="0">
                <a:solidFill>
                  <a:srgbClr val="000000"/>
                </a:solidFill>
              </a:rPr>
              <a:t>,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*how well it </a:t>
            </a:r>
            <a:r>
              <a:rPr lang="en-US" sz="2400" b="1" dirty="0">
                <a:solidFill>
                  <a:srgbClr val="000000"/>
                </a:solidFill>
              </a:rPr>
              <a:t>performs its economic and social tasks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*how the food system is </a:t>
            </a:r>
            <a:r>
              <a:rPr lang="en-US" sz="2400" b="1" dirty="0">
                <a:solidFill>
                  <a:srgbClr val="000000"/>
                </a:solidFill>
              </a:rPr>
              <a:t>changing over time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2. Another perspective is </a:t>
            </a:r>
            <a:r>
              <a:rPr lang="en-US" sz="2400" b="1" dirty="0">
                <a:solidFill>
                  <a:srgbClr val="000000"/>
                </a:solidFill>
              </a:rPr>
              <a:t>Micromarketing</a:t>
            </a:r>
            <a:r>
              <a:rPr lang="en-US" sz="2400" dirty="0">
                <a:solidFill>
                  <a:srgbClr val="000000"/>
                </a:solidFill>
              </a:rPr>
              <a:t>, or business management, view of marketing, in contrast, is that taken by an individual decision maker in the food industry. This could be a </a:t>
            </a:r>
            <a:r>
              <a:rPr lang="en-US" sz="2400" b="1" i="1" dirty="0">
                <a:solidFill>
                  <a:srgbClr val="000000"/>
                </a:solidFill>
              </a:rPr>
              <a:t>food producer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b="1" i="1" dirty="0">
                <a:solidFill>
                  <a:srgbClr val="000000"/>
                </a:solidFill>
              </a:rPr>
              <a:t>a business manager or a food consumer</a:t>
            </a:r>
            <a:r>
              <a:rPr lang="en-US" sz="2400" dirty="0">
                <a:solidFill>
                  <a:srgbClr val="000000"/>
                </a:solidFill>
              </a:rPr>
              <a:t> who is making choices and decision about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                                           *how,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                                           *when,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                                           *where and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                                           *what to buy or sell.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8077200" cy="6858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Times New Roman" pitchFamily="18" charset="0"/>
              </a:rPr>
              <a:t>Reasons for learning food marketing system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762000"/>
            <a:ext cx="8153400" cy="609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There are a number of reasons for one to learn about the food marketing system: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You may be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preparing for a career in food marketing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and your success will depend on the knowledge of the field.</a:t>
            </a:r>
          </a:p>
          <a:p>
            <a:pPr algn="just"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Second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you may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plan to be a food producer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who will need to understand the changing nature of the marketing system which will influence your sales, price and income.</a:t>
            </a:r>
          </a:p>
          <a:p>
            <a:pPr algn="just"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Third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you will most certainly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be a food consumer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whose food supply and prices will depend upon the food production and marketing system.</a:t>
            </a:r>
          </a:p>
          <a:p>
            <a:pPr algn="just">
              <a:lnSpc>
                <a:spcPct val="8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Finally, you will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a citizen with responsibilities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to shape and regulate the food industry in ways that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serve the public interest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03188"/>
            <a:ext cx="7620000" cy="88741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cs typeface="Times New Roman" pitchFamily="18" charset="0"/>
              </a:rPr>
              <a:t>Agricultural Marketing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838200"/>
            <a:ext cx="7924800" cy="5791200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en-US" sz="2800" dirty="0" smtClean="0">
                <a:cs typeface="Times New Roman" pitchFamily="18" charset="0"/>
              </a:rPr>
              <a:t>Agricultural </a:t>
            </a:r>
            <a:r>
              <a:rPr lang="en-US" sz="2800" dirty="0">
                <a:cs typeface="Times New Roman" pitchFamily="18" charset="0"/>
              </a:rPr>
              <a:t>marketing can best be defined as </a:t>
            </a:r>
            <a:r>
              <a:rPr lang="en-US" sz="2800" b="1" i="1" dirty="0">
                <a:cs typeface="Times New Roman" pitchFamily="18" charset="0"/>
              </a:rPr>
              <a:t>series of services</a:t>
            </a:r>
            <a:r>
              <a:rPr lang="en-US" sz="2800" dirty="0">
                <a:cs typeface="Times New Roman" pitchFamily="18" charset="0"/>
              </a:rPr>
              <a:t> involved in </a:t>
            </a:r>
            <a:r>
              <a:rPr lang="en-US" sz="2800" b="1" i="1" dirty="0">
                <a:cs typeface="Times New Roman" pitchFamily="18" charset="0"/>
              </a:rPr>
              <a:t>moving a product</a:t>
            </a:r>
            <a:r>
              <a:rPr lang="en-US" sz="2800" dirty="0">
                <a:cs typeface="Times New Roman" pitchFamily="18" charset="0"/>
              </a:rPr>
              <a:t> from the </a:t>
            </a:r>
            <a:r>
              <a:rPr lang="en-US" sz="2800" b="1" i="1" dirty="0">
                <a:cs typeface="Times New Roman" pitchFamily="18" charset="0"/>
              </a:rPr>
              <a:t>point of production</a:t>
            </a:r>
            <a:r>
              <a:rPr lang="en-US" sz="2800" dirty="0">
                <a:cs typeface="Times New Roman" pitchFamily="18" charset="0"/>
              </a:rPr>
              <a:t> to the </a:t>
            </a:r>
            <a:r>
              <a:rPr lang="en-US" sz="2800" b="1" i="1" dirty="0">
                <a:cs typeface="Times New Roman" pitchFamily="18" charset="0"/>
              </a:rPr>
              <a:t>point of consumption. </a:t>
            </a:r>
          </a:p>
          <a:p>
            <a:pPr algn="just">
              <a:lnSpc>
                <a:spcPct val="80000"/>
              </a:lnSpc>
            </a:pPr>
            <a:r>
              <a:rPr lang="en-US" sz="2800" dirty="0">
                <a:cs typeface="Times New Roman" pitchFamily="18" charset="0"/>
              </a:rPr>
              <a:t>Thus agricultural marketing is a series of inter-connected activities involving: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-planning production,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-growing and </a:t>
            </a:r>
            <a:r>
              <a:rPr lang="en-US" sz="2800" dirty="0">
                <a:cs typeface="Times New Roman" pitchFamily="18" charset="0"/>
                <a:hlinkClick r:id="rId3" tooltip="Harvesting"/>
              </a:rPr>
              <a:t>harvesting</a:t>
            </a:r>
            <a:r>
              <a:rPr lang="en-US" sz="2800" dirty="0">
                <a:cs typeface="Times New Roman" pitchFamily="18" charset="0"/>
              </a:rPr>
              <a:t>,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-grading,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-packing,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-transport,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-storage,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-agro- and </a:t>
            </a:r>
            <a:r>
              <a:rPr lang="en-US" sz="2800" dirty="0">
                <a:cs typeface="Times New Roman" pitchFamily="18" charset="0"/>
                <a:hlinkClick r:id="rId4" tooltip="Food processing"/>
              </a:rPr>
              <a:t>food processing</a:t>
            </a:r>
            <a:r>
              <a:rPr lang="en-US" sz="2800" dirty="0">
                <a:cs typeface="Times New Roman" pitchFamily="18" charset="0"/>
              </a:rPr>
              <a:t>,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-distribution and sale.</a:t>
            </a:r>
            <a:r>
              <a:rPr lang="en-US" sz="2800" dirty="0"/>
              <a:t> </a:t>
            </a:r>
          </a:p>
          <a:p>
            <a:pPr algn="just">
              <a:lnSpc>
                <a:spcPct val="80000"/>
              </a:lnSpc>
            </a:pPr>
            <a:endParaRPr lang="en-US" sz="2800" dirty="0"/>
          </a:p>
        </p:txBody>
      </p:sp>
      <p:grpSp>
        <p:nvGrpSpPr>
          <p:cNvPr id="22535" name="Group 7"/>
          <p:cNvGrpSpPr>
            <a:grpSpLocks/>
          </p:cNvGrpSpPr>
          <p:nvPr/>
        </p:nvGrpSpPr>
        <p:grpSpPr bwMode="auto">
          <a:xfrm>
            <a:off x="0" y="2949575"/>
            <a:ext cx="9144000" cy="960438"/>
            <a:chOff x="0" y="43"/>
            <a:chExt cx="5760" cy="605"/>
          </a:xfrm>
        </p:grpSpPr>
        <p:sp>
          <p:nvSpPr>
            <p:cNvPr id="22532" name="Rectangle 4"/>
            <p:cNvSpPr>
              <a:spLocks noChangeArrowheads="1"/>
            </p:cNvSpPr>
            <p:nvPr/>
          </p:nvSpPr>
          <p:spPr bwMode="auto">
            <a:xfrm>
              <a:off x="0" y="43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533" name="Rectangle 5"/>
            <p:cNvSpPr>
              <a:spLocks noChangeArrowheads="1"/>
            </p:cNvSpPr>
            <p:nvPr/>
          </p:nvSpPr>
          <p:spPr bwMode="auto">
            <a:xfrm>
              <a:off x="0" y="43"/>
              <a:ext cx="5760" cy="6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1" hangingPunct="1"/>
              <a:r>
                <a:rPr lang="en-US" sz="1400">
                  <a:latin typeface="Arial" charset="0"/>
                  <a:hlinkClick r:id="rId5"/>
                </a:rPr>
                <a:t>  </a:t>
              </a:r>
              <a:r>
                <a:rPr lang="en-US" sz="5700">
                  <a:latin typeface="Arial" charset="0"/>
                </a:rPr>
                <a:t> </a:t>
              </a:r>
              <a:r>
                <a:rPr lang="en-US" sz="1400">
                  <a:latin typeface="Arial" charset="0"/>
                </a:rPr>
                <a:t>                       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03188"/>
            <a:ext cx="8153400" cy="735012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Times New Roman" pitchFamily="18" charset="0"/>
              </a:rPr>
              <a:t>Agricultural Marketing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914400"/>
            <a:ext cx="8153400" cy="59436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Marketing systems are </a:t>
            </a:r>
            <a:r>
              <a:rPr lang="en-US" sz="2400" b="1" i="1" dirty="0">
                <a:cs typeface="Times New Roman" pitchFamily="18" charset="0"/>
              </a:rPr>
              <a:t>dynamic</a:t>
            </a:r>
            <a:r>
              <a:rPr lang="en-US" sz="2400" dirty="0">
                <a:cs typeface="Times New Roman" pitchFamily="18" charset="0"/>
              </a:rPr>
              <a:t>. They are competitive and involve continuous change and improvement. </a:t>
            </a:r>
          </a:p>
          <a:p>
            <a:pPr algn="just">
              <a:lnSpc>
                <a:spcPct val="90000"/>
              </a:lnSpc>
            </a:pPr>
            <a:endParaRPr lang="en-US" sz="24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Businesses that have </a:t>
            </a:r>
            <a:r>
              <a:rPr lang="en-US" sz="2400" b="1" i="1" dirty="0">
                <a:cs typeface="Times New Roman" pitchFamily="18" charset="0"/>
              </a:rPr>
              <a:t>lower costs</a:t>
            </a:r>
            <a:r>
              <a:rPr lang="en-US" sz="2400" dirty="0">
                <a:cs typeface="Times New Roman" pitchFamily="18" charset="0"/>
              </a:rPr>
              <a:t>, are </a:t>
            </a:r>
            <a:r>
              <a:rPr lang="en-US" sz="2400" b="1" i="1" dirty="0">
                <a:cs typeface="Times New Roman" pitchFamily="18" charset="0"/>
              </a:rPr>
              <a:t>more efficient</a:t>
            </a:r>
            <a:r>
              <a:rPr lang="en-US" sz="2400" dirty="0">
                <a:cs typeface="Times New Roman" pitchFamily="18" charset="0"/>
              </a:rPr>
              <a:t> and can </a:t>
            </a:r>
            <a:r>
              <a:rPr lang="en-US" sz="2400" b="1" i="1" dirty="0">
                <a:cs typeface="Times New Roman" pitchFamily="18" charset="0"/>
              </a:rPr>
              <a:t>deliver quality products</a:t>
            </a:r>
            <a:r>
              <a:rPr lang="en-US" sz="2400" dirty="0">
                <a:cs typeface="Times New Roman" pitchFamily="18" charset="0"/>
              </a:rPr>
              <a:t> are those that prosper. </a:t>
            </a:r>
          </a:p>
          <a:p>
            <a:pPr algn="just">
              <a:lnSpc>
                <a:spcPct val="90000"/>
              </a:lnSpc>
            </a:pPr>
            <a:endParaRPr lang="en-US" sz="24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Those who </a:t>
            </a:r>
            <a:r>
              <a:rPr lang="en-US" sz="2400" b="1" i="1" dirty="0">
                <a:cs typeface="Times New Roman" pitchFamily="18" charset="0"/>
              </a:rPr>
              <a:t>have high costs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b="1" i="1" dirty="0">
                <a:cs typeface="Times New Roman" pitchFamily="18" charset="0"/>
              </a:rPr>
              <a:t>do not adapt to changes in market demand and provide poorer quality</a:t>
            </a:r>
            <a:r>
              <a:rPr lang="en-US" sz="2400" dirty="0">
                <a:cs typeface="Times New Roman" pitchFamily="18" charset="0"/>
              </a:rPr>
              <a:t> are often </a:t>
            </a:r>
            <a:r>
              <a:rPr lang="en-US" sz="2400" b="1" i="1" dirty="0">
                <a:cs typeface="Times New Roman" pitchFamily="18" charset="0"/>
              </a:rPr>
              <a:t>forced out of business</a:t>
            </a:r>
            <a:r>
              <a:rPr lang="en-US" sz="2400" dirty="0">
                <a:cs typeface="Times New Roman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endParaRPr lang="en-US" sz="24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Marketing has to be </a:t>
            </a:r>
            <a:r>
              <a:rPr lang="en-US" sz="2400" b="1" i="1" dirty="0">
                <a:cs typeface="Times New Roman" pitchFamily="18" charset="0"/>
              </a:rPr>
              <a:t>customer oriented</a:t>
            </a:r>
            <a:r>
              <a:rPr lang="en-US" sz="2400" dirty="0">
                <a:cs typeface="Times New Roman" pitchFamily="18" charset="0"/>
              </a:rPr>
              <a:t> and has to </a:t>
            </a:r>
            <a:r>
              <a:rPr lang="en-US" sz="2400" b="1" i="1" dirty="0">
                <a:cs typeface="Times New Roman" pitchFamily="18" charset="0"/>
              </a:rPr>
              <a:t>provide</a:t>
            </a:r>
            <a:r>
              <a:rPr lang="en-US" sz="2400" dirty="0">
                <a:cs typeface="Times New Roman" pitchFamily="18" charset="0"/>
              </a:rPr>
              <a:t> the </a:t>
            </a:r>
            <a:r>
              <a:rPr lang="en-US" sz="2400" dirty="0">
                <a:cs typeface="Times New Roman" pitchFamily="18" charset="0"/>
                <a:hlinkClick r:id="rId3" tooltip="Farmer"/>
              </a:rPr>
              <a:t>farmer</a:t>
            </a:r>
            <a:r>
              <a:rPr lang="en-US" sz="2400" dirty="0">
                <a:cs typeface="Times New Roman" pitchFamily="18" charset="0"/>
              </a:rPr>
              <a:t>, transporter, trader, </a:t>
            </a:r>
            <a:r>
              <a:rPr lang="en-US" sz="2400" dirty="0">
                <a:cs typeface="Times New Roman" pitchFamily="18" charset="0"/>
                <a:hlinkClick r:id="rId4" tooltip="Food processing"/>
              </a:rPr>
              <a:t>processor</a:t>
            </a:r>
            <a:r>
              <a:rPr lang="en-US" sz="2400" dirty="0">
                <a:cs typeface="Times New Roman" pitchFamily="18" charset="0"/>
              </a:rPr>
              <a:t>, etc. with a </a:t>
            </a:r>
            <a:r>
              <a:rPr lang="en-US" sz="2400" b="1" i="1" dirty="0">
                <a:cs typeface="Times New Roman" pitchFamily="18" charset="0"/>
              </a:rPr>
              <a:t>profit</a:t>
            </a:r>
            <a:r>
              <a:rPr lang="en-US" sz="2400" dirty="0">
                <a:cs typeface="Times New Roman" pitchFamily="18" charset="0"/>
              </a:rPr>
              <a:t>. This requires those involved in marketing chains to understand buyer requirements, both in terms of product and business conditions.</a:t>
            </a:r>
            <a:r>
              <a:rPr lang="en-US" sz="2400" dirty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1905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4800" dirty="0">
                <a:latin typeface="Arial" charset="0"/>
              </a:rPr>
              <a:t>Food marketing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066800" y="914400"/>
            <a:ext cx="787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Food marketing has many faces. The food marketing system encompasses </a:t>
            </a:r>
            <a:r>
              <a:rPr lang="en-US" sz="2400" b="1" i="1" dirty="0">
                <a:latin typeface="Arial" charset="0"/>
              </a:rPr>
              <a:t>two major type of activities</a:t>
            </a:r>
            <a:r>
              <a:rPr lang="en-US" sz="2400" dirty="0">
                <a:latin typeface="Arial" charset="0"/>
              </a:rPr>
              <a:t>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-</a:t>
            </a:r>
            <a:r>
              <a:rPr lang="en-US" sz="2400" b="1" dirty="0">
                <a:latin typeface="Arial" charset="0"/>
              </a:rPr>
              <a:t>One</a:t>
            </a:r>
            <a:r>
              <a:rPr lang="en-US" sz="2400" dirty="0">
                <a:latin typeface="Arial" charset="0"/>
              </a:rPr>
              <a:t> is concerned  with</a:t>
            </a:r>
            <a:r>
              <a:rPr lang="en-US" sz="2400" b="1" i="1" dirty="0">
                <a:latin typeface="Arial" charset="0"/>
              </a:rPr>
              <a:t>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b="1" i="1" dirty="0">
                <a:latin typeface="Arial" charset="0"/>
              </a:rPr>
              <a:t>*physical handling,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b="1" i="1" dirty="0">
                <a:latin typeface="Arial" charset="0"/>
              </a:rPr>
              <a:t>*storing,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b="1" i="1" dirty="0">
                <a:latin typeface="Arial" charset="0"/>
              </a:rPr>
              <a:t>*processing,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b="1" i="1" dirty="0">
                <a:latin typeface="Arial" charset="0"/>
              </a:rPr>
              <a:t>*transfer of raw and finished goods</a:t>
            </a:r>
            <a:r>
              <a:rPr lang="en-US" sz="2400" dirty="0">
                <a:latin typeface="Arial" charset="0"/>
              </a:rPr>
              <a:t> as they move from product to consumer.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The other</a:t>
            </a:r>
            <a:r>
              <a:rPr lang="en-US" sz="2400" dirty="0">
                <a:latin typeface="Arial" charset="0"/>
              </a:rPr>
              <a:t> is concerned with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*the exchange and price-setting process</a:t>
            </a:r>
            <a:r>
              <a:rPr lang="en-US" sz="2400" dirty="0">
                <a:latin typeface="Arial" charset="0"/>
              </a:rPr>
              <a:t> in the market system.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(figure 1-1: Flow of food from sources to destination)</a:t>
            </a:r>
          </a:p>
        </p:txBody>
      </p:sp>
      <p:grpSp>
        <p:nvGrpSpPr>
          <p:cNvPr id="25608" name="Group 8"/>
          <p:cNvGrpSpPr>
            <a:grpSpLocks/>
          </p:cNvGrpSpPr>
          <p:nvPr/>
        </p:nvGrpSpPr>
        <p:grpSpPr bwMode="auto">
          <a:xfrm>
            <a:off x="0" y="2949575"/>
            <a:ext cx="9144000" cy="960438"/>
            <a:chOff x="0" y="43"/>
            <a:chExt cx="5760" cy="605"/>
          </a:xfrm>
        </p:grpSpPr>
        <p:sp>
          <p:nvSpPr>
            <p:cNvPr id="25605" name="Rectangle 5"/>
            <p:cNvSpPr>
              <a:spLocks noChangeArrowheads="1"/>
            </p:cNvSpPr>
            <p:nvPr/>
          </p:nvSpPr>
          <p:spPr bwMode="auto">
            <a:xfrm>
              <a:off x="0" y="43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06" name="Rectangle 6"/>
            <p:cNvSpPr>
              <a:spLocks noChangeArrowheads="1"/>
            </p:cNvSpPr>
            <p:nvPr/>
          </p:nvSpPr>
          <p:spPr bwMode="auto">
            <a:xfrm>
              <a:off x="0" y="43"/>
              <a:ext cx="5760" cy="6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1" hangingPunct="1"/>
              <a:r>
                <a:rPr lang="en-US" sz="1400" dirty="0">
                  <a:latin typeface="Arial" charset="0"/>
                  <a:hlinkClick r:id="rId3"/>
                </a:rPr>
                <a:t>  </a:t>
              </a:r>
              <a:r>
                <a:rPr lang="en-US" sz="5700" dirty="0">
                  <a:latin typeface="Arial" charset="0"/>
                </a:rPr>
                <a:t> </a:t>
              </a:r>
              <a:r>
                <a:rPr lang="en-US" sz="1400" dirty="0">
                  <a:latin typeface="Arial" charset="0"/>
                </a:rPr>
                <a:t>                       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8153400" cy="4572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Marketing is complex and costly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457200"/>
            <a:ext cx="8153400" cy="61722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The food and fiber sector is one of the largest in the united states has a </a:t>
            </a:r>
            <a:r>
              <a:rPr lang="en-US" b="1" i="1" dirty="0">
                <a:solidFill>
                  <a:srgbClr val="000000"/>
                </a:solidFill>
              </a:rPr>
              <a:t>marketing system larger than any other industry</a:t>
            </a:r>
            <a:r>
              <a:rPr lang="en-US" dirty="0">
                <a:solidFill>
                  <a:srgbClr val="000000"/>
                </a:solidFill>
              </a:rPr>
              <a:t>. The food marketing system makes a substantial contribution to the national economy (in US 25 million jobs and 15.6% in GNP in 1998).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Farm products are </a:t>
            </a:r>
            <a:r>
              <a:rPr lang="en-US" b="1" i="1" dirty="0">
                <a:solidFill>
                  <a:srgbClr val="000000"/>
                </a:solidFill>
              </a:rPr>
              <a:t>not only perishable but they vary in quality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Production is </a:t>
            </a:r>
            <a:r>
              <a:rPr lang="en-US" b="1" i="1" dirty="0">
                <a:solidFill>
                  <a:srgbClr val="000000"/>
                </a:solidFill>
              </a:rPr>
              <a:t>highly seasonal and geographically concentrated</a:t>
            </a:r>
            <a:r>
              <a:rPr lang="en-US" dirty="0">
                <a:solidFill>
                  <a:srgbClr val="000000"/>
                </a:solidFill>
              </a:rPr>
              <a:t> in areas that are often located some distance from consumers.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Farm commodities must be </a:t>
            </a:r>
            <a:r>
              <a:rPr lang="en-US" b="1" i="1" dirty="0">
                <a:solidFill>
                  <a:srgbClr val="000000"/>
                </a:solidFill>
              </a:rPr>
              <a:t>collected, sorted swiftly moved to market or stored for later use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These </a:t>
            </a:r>
            <a:r>
              <a:rPr lang="en-US" b="1" i="1" dirty="0">
                <a:solidFill>
                  <a:srgbClr val="000000"/>
                </a:solidFill>
              </a:rPr>
              <a:t>production and commodity characteristics give rise to basic marketing activities</a:t>
            </a:r>
            <a:r>
              <a:rPr lang="en-US" dirty="0">
                <a:solidFill>
                  <a:srgbClr val="000000"/>
                </a:solidFill>
              </a:rPr>
              <a:t>, such as storage, transportation, processing and the like.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Some farms produce </a:t>
            </a:r>
            <a:r>
              <a:rPr lang="en-US" b="1" i="1" dirty="0">
                <a:solidFill>
                  <a:srgbClr val="000000"/>
                </a:solidFill>
              </a:rPr>
              <a:t>small amounts of a great many commodities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Other specialized operations </a:t>
            </a:r>
            <a:r>
              <a:rPr lang="en-US" b="1" i="1" dirty="0">
                <a:solidFill>
                  <a:srgbClr val="000000"/>
                </a:solidFill>
              </a:rPr>
              <a:t>produce large amounts of only a single commodity.</a:t>
            </a:r>
          </a:p>
          <a:p>
            <a:pPr>
              <a:lnSpc>
                <a:spcPct val="90000"/>
              </a:lnSpc>
            </a:pPr>
            <a:endParaRPr lang="en-US" b="1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8153400" cy="5334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Marketing defined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838200"/>
            <a:ext cx="8153400" cy="60198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sz="2400" dirty="0">
                <a:solidFill>
                  <a:srgbClr val="000000"/>
                </a:solidFill>
              </a:rPr>
              <a:t>Food marketing means different things to different people (consumer, farmer, middlemen etc.)</a:t>
            </a:r>
          </a:p>
          <a:p>
            <a:pPr algn="just">
              <a:lnSpc>
                <a:spcPct val="80000"/>
              </a:lnSpc>
            </a:pPr>
            <a:r>
              <a:rPr lang="en-US" sz="2800" dirty="0">
                <a:solidFill>
                  <a:srgbClr val="000000"/>
                </a:solidFill>
              </a:rPr>
              <a:t>We will define food marketing as the </a:t>
            </a:r>
            <a:r>
              <a:rPr lang="en-US" sz="2800" b="1" i="1" dirty="0">
                <a:solidFill>
                  <a:srgbClr val="000000"/>
                </a:solidFill>
              </a:rPr>
              <a:t>performance of all business activities</a:t>
            </a:r>
            <a:r>
              <a:rPr lang="en-US" sz="2800" dirty="0">
                <a:solidFill>
                  <a:srgbClr val="000000"/>
                </a:solidFill>
              </a:rPr>
              <a:t> involved in </a:t>
            </a:r>
            <a:r>
              <a:rPr lang="en-US" sz="2800" b="1" i="1" dirty="0">
                <a:solidFill>
                  <a:srgbClr val="000000"/>
                </a:solidFill>
              </a:rPr>
              <a:t>the flow of products and service</a:t>
            </a:r>
            <a:r>
              <a:rPr lang="en-US" sz="2800" dirty="0">
                <a:solidFill>
                  <a:srgbClr val="000000"/>
                </a:solidFill>
              </a:rPr>
              <a:t> from the </a:t>
            </a:r>
            <a:r>
              <a:rPr lang="en-US" sz="2800" b="1" i="1" dirty="0">
                <a:solidFill>
                  <a:srgbClr val="000000"/>
                </a:solidFill>
              </a:rPr>
              <a:t>point of initial agriculture production</a:t>
            </a:r>
            <a:r>
              <a:rPr lang="en-US" sz="2800" dirty="0">
                <a:solidFill>
                  <a:srgbClr val="000000"/>
                </a:solidFill>
              </a:rPr>
              <a:t> until they are in the </a:t>
            </a:r>
            <a:r>
              <a:rPr lang="en-US" sz="2800" b="1" dirty="0">
                <a:solidFill>
                  <a:srgbClr val="000000"/>
                </a:solidFill>
              </a:rPr>
              <a:t>hands of customers.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-Several </a:t>
            </a:r>
            <a:r>
              <a:rPr lang="en-US" sz="2800" b="1" dirty="0">
                <a:solidFill>
                  <a:srgbClr val="000000"/>
                </a:solidFill>
              </a:rPr>
              <a:t>key points</a:t>
            </a:r>
            <a:r>
              <a:rPr lang="en-US" sz="2800" dirty="0">
                <a:solidFill>
                  <a:srgbClr val="000000"/>
                </a:solidFill>
              </a:rPr>
              <a:t> of this definition should be noted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1.Marketing </a:t>
            </a:r>
            <a:r>
              <a:rPr lang="en-US" sz="2800" b="1" dirty="0">
                <a:solidFill>
                  <a:srgbClr val="000000"/>
                </a:solidFill>
              </a:rPr>
              <a:t>begins with production decisions</a:t>
            </a:r>
            <a:r>
              <a:rPr lang="en-US" sz="2800" dirty="0">
                <a:solidFill>
                  <a:srgbClr val="000000"/>
                </a:solidFill>
              </a:rPr>
              <a:t> on the firm.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2.Suggests</a:t>
            </a:r>
            <a:r>
              <a:rPr lang="en-US" sz="2800" b="1" dirty="0">
                <a:solidFill>
                  <a:srgbClr val="000000"/>
                </a:solidFill>
              </a:rPr>
              <a:t> a mutual interdependence</a:t>
            </a:r>
            <a:r>
              <a:rPr lang="en-US" sz="2800" dirty="0">
                <a:solidFill>
                  <a:srgbClr val="000000"/>
                </a:solidFill>
              </a:rPr>
              <a:t> between farmers and food marketing middlemen.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03188"/>
            <a:ext cx="8153400" cy="506412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Marketing defined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762000"/>
            <a:ext cx="8153400" cy="5867400"/>
          </a:xfrm>
        </p:spPr>
        <p:txBody>
          <a:bodyPr>
            <a:normAutofit lnSpcReduction="10000"/>
          </a:bodyPr>
          <a:lstStyle/>
          <a:p>
            <a:pPr algn="just"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3.The essence of marketing is </a:t>
            </a:r>
            <a:r>
              <a:rPr lang="en-US" sz="2800" b="1" dirty="0">
                <a:solidFill>
                  <a:srgbClr val="000000"/>
                </a:solidFill>
              </a:rPr>
              <a:t>management decision</a:t>
            </a:r>
            <a:r>
              <a:rPr lang="en-US" sz="2800" dirty="0">
                <a:solidFill>
                  <a:srgbClr val="000000"/>
                </a:solidFill>
              </a:rPr>
              <a:t> making.</a:t>
            </a:r>
          </a:p>
          <a:p>
            <a:pPr algn="just"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4.The farm supply industries (feed, fertilizer, farm machinery and seed) must be </a:t>
            </a:r>
            <a:r>
              <a:rPr lang="en-US" sz="2800" b="1" dirty="0">
                <a:solidFill>
                  <a:srgbClr val="000000"/>
                </a:solidFill>
              </a:rPr>
              <a:t>considered a vital part</a:t>
            </a:r>
            <a:r>
              <a:rPr lang="en-US" sz="2800" dirty="0">
                <a:solidFill>
                  <a:srgbClr val="000000"/>
                </a:solidFill>
              </a:rPr>
              <a:t> of the food industry.</a:t>
            </a:r>
          </a:p>
          <a:p>
            <a:pPr algn="just"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5.The food industry is </a:t>
            </a:r>
            <a:r>
              <a:rPr lang="en-US" sz="2800" i="1" dirty="0">
                <a:solidFill>
                  <a:srgbClr val="000000"/>
                </a:solidFill>
              </a:rPr>
              <a:t>shaped by and serves </a:t>
            </a:r>
            <a:r>
              <a:rPr lang="en-US" sz="3600" b="1" i="1" dirty="0">
                <a:solidFill>
                  <a:srgbClr val="000000"/>
                </a:solidFill>
              </a:rPr>
              <a:t>three key players: </a:t>
            </a:r>
            <a:endParaRPr lang="en-US" sz="2800" b="1" i="1" dirty="0">
              <a:solidFill>
                <a:srgbClr val="000000"/>
              </a:solidFill>
            </a:endParaRPr>
          </a:p>
          <a:p>
            <a:pPr algn="just">
              <a:buFontTx/>
              <a:buNone/>
            </a:pPr>
            <a:r>
              <a:rPr lang="en-US" sz="2800" b="1" dirty="0">
                <a:solidFill>
                  <a:srgbClr val="000000"/>
                </a:solidFill>
              </a:rPr>
              <a:t>*food producers, </a:t>
            </a:r>
          </a:p>
          <a:p>
            <a:pPr algn="just">
              <a:buFontTx/>
              <a:buNone/>
            </a:pPr>
            <a:r>
              <a:rPr lang="en-US" sz="2800" b="1" dirty="0">
                <a:solidFill>
                  <a:srgbClr val="000000"/>
                </a:solidFill>
              </a:rPr>
              <a:t>*food marketing firms, and </a:t>
            </a:r>
          </a:p>
          <a:p>
            <a:pPr algn="just">
              <a:buFontTx/>
              <a:buNone/>
            </a:pPr>
            <a:r>
              <a:rPr lang="en-US" sz="2800" b="1" dirty="0">
                <a:solidFill>
                  <a:srgbClr val="000000"/>
                </a:solidFill>
              </a:rPr>
              <a:t>*food consumers.</a:t>
            </a:r>
          </a:p>
          <a:p>
            <a:pPr algn="just"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6. Consumer </a:t>
            </a:r>
            <a:r>
              <a:rPr lang="en-US" sz="2800" b="1" dirty="0">
                <a:solidFill>
                  <a:srgbClr val="000000"/>
                </a:solidFill>
              </a:rPr>
              <a:t>secured the highest food value at the lowest possible price.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03188"/>
            <a:ext cx="8153400" cy="735012"/>
          </a:xfrm>
        </p:spPr>
        <p:txBody>
          <a:bodyPr>
            <a:normAutofit/>
          </a:bodyPr>
          <a:lstStyle/>
          <a:p>
            <a:r>
              <a:rPr lang="en-US" sz="4000" dirty="0"/>
              <a:t>Marketing defined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8153400" cy="5410200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dirty="0"/>
              <a:t>7.Farmers want the </a:t>
            </a:r>
            <a:r>
              <a:rPr lang="en-US" b="1" i="1" dirty="0"/>
              <a:t>highest possible returns from the sale of their products</a:t>
            </a:r>
            <a:r>
              <a:rPr lang="en-US" dirty="0"/>
              <a:t>. </a:t>
            </a:r>
          </a:p>
          <a:p>
            <a:pPr algn="just">
              <a:buFontTx/>
              <a:buNone/>
            </a:pPr>
            <a:r>
              <a:rPr lang="en-US" dirty="0"/>
              <a:t>8.Food marketing middlemen seek to </a:t>
            </a:r>
            <a:r>
              <a:rPr lang="en-US" b="1" i="1" dirty="0"/>
              <a:t>earn the greatest profit possible.</a:t>
            </a:r>
          </a:p>
          <a:p>
            <a:pPr algn="just">
              <a:buFontTx/>
              <a:buNone/>
            </a:pPr>
            <a:r>
              <a:rPr lang="en-US" dirty="0"/>
              <a:t>9.One of the </a:t>
            </a:r>
            <a:r>
              <a:rPr lang="en-US" b="1" i="1" dirty="0"/>
              <a:t>primary task</a:t>
            </a:r>
            <a:r>
              <a:rPr lang="en-US" dirty="0"/>
              <a:t> of the food marketing system is to </a:t>
            </a:r>
            <a:r>
              <a:rPr lang="en-US" b="1" i="1" dirty="0"/>
              <a:t>reconcile these</a:t>
            </a:r>
            <a:r>
              <a:rPr lang="en-US" dirty="0"/>
              <a:t> sometimes </a:t>
            </a:r>
            <a:r>
              <a:rPr lang="en-US" b="1" i="1" dirty="0"/>
              <a:t>conflicting demands</a:t>
            </a:r>
            <a:r>
              <a:rPr lang="en-US" dirty="0"/>
              <a:t>. It is not always easy or fully appreciated task.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1075</TotalTime>
  <Words>1610</Words>
  <Application>Microsoft Office PowerPoint</Application>
  <PresentationFormat>On-screen Show (4:3)</PresentationFormat>
  <Paragraphs>188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Solstice</vt:lpstr>
      <vt:lpstr>1_Solstice</vt:lpstr>
      <vt:lpstr>PowerPoint Presentation</vt:lpstr>
      <vt:lpstr>Reasons for learning food marketing system</vt:lpstr>
      <vt:lpstr>Agricultural Marketing</vt:lpstr>
      <vt:lpstr>Agricultural Marketing</vt:lpstr>
      <vt:lpstr>PowerPoint Presentation</vt:lpstr>
      <vt:lpstr>Marketing is complex and costly</vt:lpstr>
      <vt:lpstr>Marketing defined</vt:lpstr>
      <vt:lpstr>Marketing defined</vt:lpstr>
      <vt:lpstr>Marketing defined</vt:lpstr>
      <vt:lpstr>A market may be defined </vt:lpstr>
      <vt:lpstr>Marketing as a value added process</vt:lpstr>
      <vt:lpstr>Marketing as a value added process</vt:lpstr>
      <vt:lpstr>Food marketing career opportunities</vt:lpstr>
      <vt:lpstr>Food marketing career opportunities</vt:lpstr>
      <vt:lpstr>The marketing process</vt:lpstr>
      <vt:lpstr>The marketing process</vt:lpstr>
      <vt:lpstr>The marketing process</vt:lpstr>
      <vt:lpstr>The marketing process</vt:lpstr>
      <vt:lpstr>Alternative aspect of food marketing</vt:lpstr>
    </vt:vector>
  </TitlesOfParts>
  <Company>dumgt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</dc:creator>
  <cp:lastModifiedBy>User</cp:lastModifiedBy>
  <cp:revision>108</cp:revision>
  <dcterms:created xsi:type="dcterms:W3CDTF">2010-03-31T13:01:32Z</dcterms:created>
  <dcterms:modified xsi:type="dcterms:W3CDTF">2016-06-13T05:02:28Z</dcterms:modified>
</cp:coreProperties>
</file>