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27.xml" ContentType="application/vnd.openxmlformats-officedocument.presentationml.slide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slides/slide25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8" r:id="rId3"/>
    <p:sldId id="262" r:id="rId4"/>
    <p:sldId id="259" r:id="rId5"/>
    <p:sldId id="282" r:id="rId6"/>
    <p:sldId id="264" r:id="rId7"/>
    <p:sldId id="257" r:id="rId8"/>
    <p:sldId id="260" r:id="rId9"/>
    <p:sldId id="261" r:id="rId10"/>
    <p:sldId id="263" r:id="rId11"/>
    <p:sldId id="266" r:id="rId12"/>
    <p:sldId id="265" r:id="rId13"/>
    <p:sldId id="272" r:id="rId14"/>
    <p:sldId id="267" r:id="rId15"/>
    <p:sldId id="273" r:id="rId16"/>
    <p:sldId id="269" r:id="rId17"/>
    <p:sldId id="270" r:id="rId18"/>
    <p:sldId id="271" r:id="rId19"/>
    <p:sldId id="275" r:id="rId20"/>
    <p:sldId id="277" r:id="rId21"/>
    <p:sldId id="276" r:id="rId22"/>
    <p:sldId id="278" r:id="rId23"/>
    <p:sldId id="279" r:id="rId24"/>
    <p:sldId id="280" r:id="rId25"/>
    <p:sldId id="268" r:id="rId26"/>
    <p:sldId id="281" r:id="rId27"/>
    <p:sldId id="283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98" d="100"/>
          <a:sy n="98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4E0ABEB-50B2-F443-BA0F-D9D937412101}" type="datetimeFigureOut">
              <a:rPr lang="en-US" smtClean="0"/>
              <a:pPr/>
              <a:t>5/5/14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0ABEB-50B2-F443-BA0F-D9D937412101}" type="datetimeFigureOut">
              <a:rPr lang="en-US" smtClean="0"/>
              <a:pPr/>
              <a:t>5/5/14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E5B8E-0E73-B148-A3F2-E2BFD30F7F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0ABEB-50B2-F443-BA0F-D9D937412101}" type="datetimeFigureOut">
              <a:rPr lang="en-US" smtClean="0"/>
              <a:pPr/>
              <a:t>5/5/14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E5B8E-0E73-B148-A3F2-E2BFD30F7F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0ABEB-50B2-F443-BA0F-D9D937412101}" type="datetimeFigureOut">
              <a:rPr lang="en-US" smtClean="0"/>
              <a:pPr/>
              <a:t>5/5/14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E5B8E-0E73-B148-A3F2-E2BFD30F7F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0ABEB-50B2-F443-BA0F-D9D937412101}" type="datetimeFigureOut">
              <a:rPr lang="en-US" smtClean="0"/>
              <a:pPr/>
              <a:t>5/5/14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0ABEB-50B2-F443-BA0F-D9D937412101}" type="datetimeFigureOut">
              <a:rPr lang="en-US" smtClean="0"/>
              <a:pPr/>
              <a:t>5/5/14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E5B8E-0E73-B148-A3F2-E2BFD30F7F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4E0ABEB-50B2-F443-BA0F-D9D937412101}" type="datetimeFigureOut">
              <a:rPr lang="en-US" smtClean="0"/>
              <a:pPr/>
              <a:t>5/5/14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C1E5B8E-0E73-B148-A3F2-E2BFD30F7F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4E0ABEB-50B2-F443-BA0F-D9D937412101}" type="datetimeFigureOut">
              <a:rPr lang="en-US" smtClean="0"/>
              <a:pPr/>
              <a:t>5/5/14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C1E5B8E-0E73-B148-A3F2-E2BFD30F7F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0ABEB-50B2-F443-BA0F-D9D937412101}" type="datetimeFigureOut">
              <a:rPr lang="en-US" smtClean="0"/>
              <a:pPr/>
              <a:t>5/5/14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E5B8E-0E73-B148-A3F2-E2BFD30F7F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0ABEB-50B2-F443-BA0F-D9D937412101}" type="datetimeFigureOut">
              <a:rPr lang="en-US" smtClean="0"/>
              <a:pPr/>
              <a:t>5/5/14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E5B8E-0E73-B148-A3F2-E2BFD30F7F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0ABEB-50B2-F443-BA0F-D9D937412101}" type="datetimeFigureOut">
              <a:rPr lang="en-US" smtClean="0"/>
              <a:pPr/>
              <a:t>5/5/14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E5B8E-0E73-B148-A3F2-E2BFD30F7F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4E0ABEB-50B2-F443-BA0F-D9D937412101}" type="datetimeFigureOut">
              <a:rPr lang="en-US" smtClean="0"/>
              <a:pPr/>
              <a:t>5/5/14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C1E5B8E-0E73-B148-A3F2-E2BFD30F7F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sz="3600" dirty="0" smtClean="0"/>
              <a:t>Spectrum Disorders and Ocular Motor Dysfunction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343400"/>
            <a:ext cx="8686800" cy="1752600"/>
          </a:xfrm>
        </p:spPr>
        <p:txBody>
          <a:bodyPr/>
          <a:lstStyle/>
          <a:p>
            <a:pPr algn="ctr"/>
            <a:r>
              <a:rPr lang="en-US" sz="2000" dirty="0" smtClean="0"/>
              <a:t>What is the benefit of the use of vision therapy to treat ocular motor dysfunction secondary to autism</a:t>
            </a:r>
            <a:br>
              <a:rPr lang="en-US" sz="2000" dirty="0" smtClean="0"/>
            </a:br>
            <a:r>
              <a:rPr lang="en-US" sz="2000" dirty="0" smtClean="0"/>
              <a:t>spectrum disorders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Ocular Motor Dysfunction in ASD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OMD  of one of the most common ocular manifestations of ASD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In most cases </a:t>
            </a:r>
            <a:r>
              <a:rPr lang="en-US" b="1" dirty="0" smtClean="0"/>
              <a:t>pursuits</a:t>
            </a:r>
            <a:r>
              <a:rPr lang="en-US" b="1" dirty="0" smtClean="0"/>
              <a:t>,</a:t>
            </a:r>
            <a:r>
              <a:rPr lang="en-US" b="1" dirty="0" smtClean="0"/>
              <a:t> saccades and fixation </a:t>
            </a:r>
            <a:r>
              <a:rPr lang="en-US" dirty="0" smtClean="0"/>
              <a:t>specifically impaired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What is Ocular Motor Dysfunction?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sz="3636" dirty="0" smtClean="0">
                <a:solidFill>
                  <a:srgbClr val="FF0000"/>
                </a:solidFill>
              </a:rPr>
              <a:t>Decreased effectiveness </a:t>
            </a:r>
            <a:r>
              <a:rPr lang="en-US" sz="3636" dirty="0" smtClean="0">
                <a:solidFill>
                  <a:srgbClr val="FF0000"/>
                </a:solidFill>
              </a:rPr>
              <a:t>of…</a:t>
            </a:r>
          </a:p>
          <a:p>
            <a:pPr lvl="1"/>
            <a:r>
              <a:rPr lang="en-US" b="1" dirty="0" smtClean="0">
                <a:solidFill>
                  <a:srgbClr val="3366FF"/>
                </a:solidFill>
              </a:rPr>
              <a:t>Smooth Pursuits</a:t>
            </a:r>
            <a:r>
              <a:rPr lang="en-US" b="1" dirty="0" smtClean="0">
                <a:solidFill>
                  <a:srgbClr val="3366FF"/>
                </a:solidFill>
              </a:rPr>
              <a:t>  </a:t>
            </a:r>
            <a:endParaRPr lang="en-US" b="1" dirty="0" smtClean="0">
              <a:solidFill>
                <a:srgbClr val="3366FF"/>
              </a:solidFill>
            </a:endParaRPr>
          </a:p>
          <a:p>
            <a:pPr lvl="2"/>
            <a:r>
              <a:rPr lang="en-US" sz="2118" dirty="0" smtClean="0">
                <a:solidFill>
                  <a:srgbClr val="000000"/>
                </a:solidFill>
              </a:rPr>
              <a:t>the ability to stabilize gaze and follow a moving object with the eyes </a:t>
            </a:r>
            <a:r>
              <a:rPr lang="en-US" sz="2118" dirty="0" smtClean="0">
                <a:solidFill>
                  <a:srgbClr val="000000"/>
                </a:solidFill>
              </a:rPr>
              <a:t>accurately</a:t>
            </a:r>
          </a:p>
          <a:p>
            <a:pPr lvl="2">
              <a:buNone/>
            </a:pPr>
            <a:endParaRPr lang="en-US" sz="2118" dirty="0" smtClean="0"/>
          </a:p>
          <a:p>
            <a:pPr lvl="1"/>
            <a:r>
              <a:rPr lang="en-US" sz="2523" b="1" dirty="0" smtClean="0">
                <a:solidFill>
                  <a:srgbClr val="3366FF"/>
                </a:solidFill>
              </a:rPr>
              <a:t>Saccades</a:t>
            </a:r>
            <a:r>
              <a:rPr lang="en-US" sz="2523" b="1" dirty="0" smtClean="0"/>
              <a:t> </a:t>
            </a:r>
          </a:p>
          <a:p>
            <a:pPr lvl="2"/>
            <a:r>
              <a:rPr lang="en-US" sz="2323" dirty="0" smtClean="0"/>
              <a:t> </a:t>
            </a:r>
            <a:r>
              <a:rPr lang="en-US" sz="2118" dirty="0" smtClean="0">
                <a:solidFill>
                  <a:srgbClr val="000000"/>
                </a:solidFill>
              </a:rPr>
              <a:t>the ability to jump your eyes from one target to another accurately. Saccades are important for tracking skills while reading or copying information. </a:t>
            </a:r>
            <a:endParaRPr lang="en-US" sz="2118" dirty="0" smtClean="0">
              <a:solidFill>
                <a:srgbClr val="000000"/>
              </a:solidFill>
            </a:endParaRPr>
          </a:p>
          <a:p>
            <a:pPr lvl="2"/>
            <a:r>
              <a:rPr lang="en-US" sz="2118" dirty="0" smtClean="0">
                <a:solidFill>
                  <a:srgbClr val="000000"/>
                </a:solidFill>
              </a:rPr>
              <a:t> Essential </a:t>
            </a:r>
            <a:r>
              <a:rPr lang="en-US" sz="2118" dirty="0" smtClean="0">
                <a:solidFill>
                  <a:srgbClr val="000000"/>
                </a:solidFill>
              </a:rPr>
              <a:t>to process visual information properly</a:t>
            </a:r>
          </a:p>
          <a:p>
            <a:pPr lvl="2"/>
            <a:r>
              <a:rPr lang="en-US" sz="2118" dirty="0" smtClean="0">
                <a:solidFill>
                  <a:srgbClr val="000000"/>
                </a:solidFill>
              </a:rPr>
              <a:t> the eyes must move smoothly and quickly from one object to another. </a:t>
            </a:r>
          </a:p>
          <a:p>
            <a:pPr lvl="2"/>
            <a:r>
              <a:rPr lang="en-US" sz="2118" dirty="0" smtClean="0">
                <a:solidFill>
                  <a:srgbClr val="000000"/>
                </a:solidFill>
              </a:rPr>
              <a:t> Crucial to the ability of the visual system to perceive and interpret images. </a:t>
            </a:r>
          </a:p>
          <a:p>
            <a:pPr lvl="2"/>
            <a:r>
              <a:rPr lang="en-US" sz="2118" dirty="0" smtClean="0">
                <a:solidFill>
                  <a:srgbClr val="000000"/>
                </a:solidFill>
              </a:rPr>
              <a:t>Eyes must also be able to cross the midline of the body without hesitation;</a:t>
            </a:r>
          </a:p>
          <a:p>
            <a:pPr lvl="1"/>
            <a:endParaRPr lang="en-US" sz="2323" b="1" dirty="0" smtClean="0"/>
          </a:p>
          <a:p>
            <a:pPr lvl="1"/>
            <a:r>
              <a:rPr lang="en-US" b="1" dirty="0" smtClean="0">
                <a:solidFill>
                  <a:srgbClr val="3366FF"/>
                </a:solidFill>
              </a:rPr>
              <a:t>Fixation</a:t>
            </a:r>
          </a:p>
          <a:p>
            <a:pPr lvl="2"/>
            <a:r>
              <a:rPr lang="en-US" sz="2065" dirty="0" smtClean="0">
                <a:solidFill>
                  <a:srgbClr val="000000"/>
                </a:solidFill>
              </a:rPr>
              <a:t>the ability to focus eyes on a specific target for an allotted period of time </a:t>
            </a:r>
            <a:endParaRPr lang="en-US" sz="2065" dirty="0" smtClean="0">
              <a:solidFill>
                <a:srgbClr val="000000"/>
              </a:solidFill>
            </a:endParaRPr>
          </a:p>
          <a:p>
            <a:pPr lvl="1"/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Treatment Options for Ocular Motor Dysfunction associated with ASD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66FF"/>
                </a:solidFill>
              </a:rPr>
              <a:t>Therapeutic </a:t>
            </a:r>
            <a:r>
              <a:rPr lang="en-US" dirty="0" smtClean="0">
                <a:solidFill>
                  <a:srgbClr val="3366FF"/>
                </a:solidFill>
              </a:rPr>
              <a:t>RX</a:t>
            </a:r>
            <a:endParaRPr lang="en-US" dirty="0" smtClean="0">
              <a:solidFill>
                <a:srgbClr val="3366FF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  Low plus lenses with yoked prism</a:t>
            </a:r>
          </a:p>
          <a:p>
            <a:endParaRPr lang="en-US" dirty="0" smtClean="0">
              <a:solidFill>
                <a:srgbClr val="3366FF"/>
              </a:solidFill>
            </a:endParaRPr>
          </a:p>
          <a:p>
            <a:r>
              <a:rPr lang="en-US" dirty="0" smtClean="0">
                <a:solidFill>
                  <a:srgbClr val="3366FF"/>
                </a:solidFill>
              </a:rPr>
              <a:t>Vision Therapy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Combined </a:t>
            </a:r>
            <a:r>
              <a:rPr lang="en-US" dirty="0" smtClean="0">
                <a:solidFill>
                  <a:srgbClr val="000000"/>
                </a:solidFill>
              </a:rPr>
              <a:t>in office and home vision therapy  program to improve  eye teaming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Symptoms of Ocular Motor Dysfunction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Loss of place, repetition, and/or omission of words and/or  while reading</a:t>
            </a:r>
          </a:p>
          <a:p>
            <a:r>
              <a:rPr lang="en-US" dirty="0" smtClean="0"/>
              <a:t>Spatial disorientation</a:t>
            </a:r>
          </a:p>
          <a:p>
            <a:r>
              <a:rPr lang="en-US" dirty="0" smtClean="0"/>
              <a:t>Need to utilize a marker in order to avoid loss of place</a:t>
            </a:r>
          </a:p>
          <a:p>
            <a:r>
              <a:rPr lang="en-US" dirty="0" smtClean="0"/>
              <a:t>Distractibility while performing visually demanding tasks</a:t>
            </a:r>
          </a:p>
          <a:p>
            <a:r>
              <a:rPr lang="en-US" dirty="0" smtClean="0"/>
              <a:t>Diminished accuracy</a:t>
            </a:r>
          </a:p>
          <a:p>
            <a:r>
              <a:rPr lang="en-US" dirty="0" smtClean="0"/>
              <a:t>Difficulty sustaining near visual function</a:t>
            </a:r>
          </a:p>
          <a:p>
            <a:r>
              <a:rPr lang="en-US" dirty="0" smtClean="0"/>
              <a:t>General fatigue</a:t>
            </a:r>
          </a:p>
          <a:p>
            <a:r>
              <a:rPr lang="en-US" dirty="0" smtClean="0"/>
              <a:t>Abnormal postural adaptation/abnormal working distance</a:t>
            </a:r>
          </a:p>
          <a:p>
            <a:r>
              <a:rPr lang="en-US" dirty="0" err="1" smtClean="0"/>
              <a:t>Incoordination</a:t>
            </a:r>
            <a:r>
              <a:rPr lang="en-US" dirty="0" smtClean="0"/>
              <a:t>/clumsiness</a:t>
            </a:r>
          </a:p>
          <a:p>
            <a:r>
              <a:rPr lang="en-US" dirty="0" smtClean="0"/>
              <a:t>Inaccurate/inconsistent/poor work product</a:t>
            </a:r>
          </a:p>
          <a:p>
            <a:r>
              <a:rPr lang="en-US" dirty="0" smtClean="0"/>
              <a:t>Inaccurate eye-hand coordination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Signs of Ocular Motor Dysfunction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534400" cy="434340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1800" dirty="0" smtClean="0"/>
          </a:p>
          <a:p>
            <a:r>
              <a:rPr lang="en-US" sz="2200" dirty="0" smtClean="0"/>
              <a:t>Increased activity level</a:t>
            </a:r>
          </a:p>
          <a:p>
            <a:r>
              <a:rPr lang="en-US" sz="2200" dirty="0" smtClean="0"/>
              <a:t>Difficulty with visual attention</a:t>
            </a:r>
          </a:p>
          <a:p>
            <a:r>
              <a:rPr lang="en-US" sz="2200" dirty="0" smtClean="0"/>
              <a:t>Decreased visual perception</a:t>
            </a:r>
          </a:p>
          <a:p>
            <a:r>
              <a:rPr lang="en-US" sz="2200" dirty="0" smtClean="0"/>
              <a:t>Poor visual attention to detail</a:t>
            </a:r>
          </a:p>
          <a:p>
            <a:r>
              <a:rPr lang="en-US" sz="2200" dirty="0" smtClean="0"/>
              <a:t>Poor visual memory</a:t>
            </a:r>
          </a:p>
          <a:p>
            <a:r>
              <a:rPr lang="en-US" sz="2200" dirty="0" smtClean="0"/>
              <a:t>Difficulties copying</a:t>
            </a:r>
          </a:p>
          <a:p>
            <a:r>
              <a:rPr lang="en-US" sz="2200" dirty="0" smtClean="0"/>
              <a:t>Difficulties concentrating </a:t>
            </a:r>
          </a:p>
          <a:p>
            <a:r>
              <a:rPr lang="en-US" sz="2200" dirty="0" smtClean="0"/>
              <a:t>Difficulties scanning</a:t>
            </a:r>
          </a:p>
          <a:p>
            <a:r>
              <a:rPr lang="en-US" sz="2200" dirty="0" smtClean="0"/>
              <a:t>Reduced efficiency and/or productivity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Testing used to diagnose OMD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</a:t>
            </a:r>
          </a:p>
          <a:p>
            <a:endParaRPr lang="en-US" dirty="0" smtClean="0"/>
          </a:p>
          <a:p>
            <a:r>
              <a:rPr lang="en-US" dirty="0" smtClean="0"/>
              <a:t>Oral Grey </a:t>
            </a:r>
          </a:p>
          <a:p>
            <a:endParaRPr lang="en-US" dirty="0" smtClean="0"/>
          </a:p>
          <a:p>
            <a:r>
              <a:rPr lang="en-US" dirty="0" smtClean="0"/>
              <a:t>Sentence Copying 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2590800"/>
            <a:ext cx="316738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    </a:t>
            </a:r>
            <a:r>
              <a:rPr lang="en-US" dirty="0" smtClean="0">
                <a:solidFill>
                  <a:srgbClr val="FF0000"/>
                </a:solidFill>
              </a:rPr>
              <a:t>Saccades Activities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en-US" dirty="0" smtClean="0"/>
              <a:t>Michigan Tracking</a:t>
            </a:r>
          </a:p>
          <a:p>
            <a:pPr algn="ctr">
              <a:buNone/>
            </a:pPr>
            <a:endParaRPr lang="en-US" dirty="0" smtClean="0"/>
          </a:p>
          <a:p>
            <a:pPr algn="ctr"/>
            <a:r>
              <a:rPr lang="en-US" dirty="0" smtClean="0"/>
              <a:t>PS-form</a:t>
            </a:r>
          </a:p>
          <a:p>
            <a:pPr algn="ctr">
              <a:buNone/>
            </a:pPr>
            <a:endParaRPr lang="en-US" dirty="0" smtClean="0"/>
          </a:p>
          <a:p>
            <a:pPr algn="ctr"/>
            <a:r>
              <a:rPr lang="en-US" dirty="0" smtClean="0"/>
              <a:t>Puppet Saccades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Wall Saccades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Column Jumping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Hidden Picture Book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Hart Chart </a:t>
            </a:r>
            <a:r>
              <a:rPr lang="en-US" dirty="0" smtClean="0"/>
              <a:t>Saccades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Letter Strips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     </a:t>
            </a:r>
            <a:r>
              <a:rPr lang="en-US" dirty="0" smtClean="0">
                <a:solidFill>
                  <a:srgbClr val="FF0000"/>
                </a:solidFill>
              </a:rPr>
              <a:t>Pursuits Activities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en-US" dirty="0" smtClean="0"/>
              <a:t>Pie Tin Rotations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err="1" smtClean="0"/>
              <a:t>Accuvision</a:t>
            </a:r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Touch and </a:t>
            </a:r>
            <a:r>
              <a:rPr lang="en-US" dirty="0" smtClean="0"/>
              <a:t>Go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Balloon Tap</a:t>
            </a:r>
          </a:p>
          <a:p>
            <a:pPr algn="ctr">
              <a:buNone/>
            </a:pPr>
            <a:endParaRPr lang="en-US" dirty="0" smtClean="0"/>
          </a:p>
          <a:p>
            <a:pPr algn="ctr"/>
            <a:r>
              <a:rPr lang="en-US" dirty="0" smtClean="0"/>
              <a:t>Eye Circles</a:t>
            </a:r>
          </a:p>
          <a:p>
            <a:pPr algn="ctr">
              <a:buNone/>
            </a:pPr>
            <a:endParaRPr lang="en-US" dirty="0" smtClean="0"/>
          </a:p>
          <a:p>
            <a:pPr algn="ctr"/>
            <a:r>
              <a:rPr lang="en-US" dirty="0" smtClean="0"/>
              <a:t>Mazes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err="1" smtClean="0"/>
              <a:t>Marsden</a:t>
            </a:r>
            <a:r>
              <a:rPr lang="en-US" dirty="0" smtClean="0"/>
              <a:t> Ball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Flashlight Tag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3259836"/>
            <a:ext cx="2209800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Fixation Activities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Fixation is tested throughout the entire process of vision therapy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Touch and Go</a:t>
            </a:r>
          </a:p>
          <a:p>
            <a:endParaRPr lang="en-US" dirty="0" smtClean="0"/>
          </a:p>
          <a:p>
            <a:r>
              <a:rPr lang="en-US" dirty="0" smtClean="0"/>
              <a:t>Walking Rail</a:t>
            </a:r>
            <a:r>
              <a:rPr lang="en-US" dirty="0" smtClean="0"/>
              <a:t> </a:t>
            </a:r>
            <a:r>
              <a:rPr lang="en-US" dirty="0" err="1" smtClean="0"/>
              <a:t>w</a:t>
            </a:r>
            <a:r>
              <a:rPr lang="en-US" dirty="0" smtClean="0"/>
              <a:t>/ </a:t>
            </a:r>
            <a:r>
              <a:rPr lang="en-US" dirty="0" smtClean="0"/>
              <a:t>Flashlight on Targets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3121" y="4343400"/>
            <a:ext cx="1473679" cy="208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Case Study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Exam Findings (August 2013)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35814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7 yr old , Autistic female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2</a:t>
            </a:r>
            <a:r>
              <a:rPr lang="en-US" baseline="30000" dirty="0" smtClean="0"/>
              <a:t>nd</a:t>
            </a:r>
            <a:r>
              <a:rPr lang="en-US" dirty="0" smtClean="0"/>
              <a:t> Grade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3366FF"/>
                </a:solidFill>
              </a:rPr>
              <a:t>VA</a:t>
            </a:r>
            <a:r>
              <a:rPr lang="en-US" dirty="0" smtClean="0">
                <a:solidFill>
                  <a:srgbClr val="3366FF"/>
                </a:solidFill>
              </a:rPr>
              <a:t>: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OD: 20/25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OS: 20/25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OU:20/25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3366FF"/>
                </a:solidFill>
              </a:rPr>
              <a:t>CT: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OD: </a:t>
            </a:r>
            <a:r>
              <a:rPr lang="en-US" dirty="0" err="1" smtClean="0">
                <a:solidFill>
                  <a:srgbClr val="000000"/>
                </a:solidFill>
              </a:rPr>
              <a:t>ortho</a:t>
            </a:r>
            <a:endParaRPr lang="en-US" dirty="0" smtClean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OS: 6-10xp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NPC: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5”-6”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8600" y="2249424"/>
            <a:ext cx="46482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Stereo: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RDS  2 OF 3 (Animals)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1 of 9 (circles)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(+) Butterfly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Fixation:</a:t>
            </a:r>
          </a:p>
          <a:p>
            <a:pPr lvl="1"/>
            <a:r>
              <a:rPr lang="en-US" b="1" dirty="0" smtClean="0">
                <a:solidFill>
                  <a:srgbClr val="000000"/>
                </a:solidFill>
              </a:rPr>
              <a:t>Poor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Pursuits:</a:t>
            </a:r>
          </a:p>
          <a:p>
            <a:pPr lvl="1"/>
            <a:r>
              <a:rPr lang="en-US" b="1" dirty="0" smtClean="0">
                <a:solidFill>
                  <a:srgbClr val="000000"/>
                </a:solidFill>
              </a:rPr>
              <a:t>Full, fairly smooth, slow movement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Saccades:</a:t>
            </a:r>
          </a:p>
          <a:p>
            <a:pPr lvl="1"/>
            <a:r>
              <a:rPr lang="en-US" b="1" dirty="0" smtClean="0">
                <a:solidFill>
                  <a:srgbClr val="000000"/>
                </a:solidFill>
              </a:rPr>
              <a:t>Fair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Near </a:t>
            </a:r>
            <a:r>
              <a:rPr lang="en-US" dirty="0" err="1" smtClean="0">
                <a:solidFill>
                  <a:srgbClr val="3366FF"/>
                </a:solidFill>
              </a:rPr>
              <a:t>Retinoscopy</a:t>
            </a:r>
            <a:r>
              <a:rPr lang="en-US" dirty="0" smtClean="0">
                <a:solidFill>
                  <a:srgbClr val="3366FF"/>
                </a:solidFill>
              </a:rPr>
              <a:t>: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Brief 8”-9”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Ocular Health</a:t>
            </a:r>
            <a:r>
              <a:rPr lang="en-US" dirty="0" smtClean="0"/>
              <a:t>:  WNL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What is Autism Spectrum Disorder?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 developmental disability </a:t>
            </a:r>
            <a:r>
              <a:rPr lang="en-US" dirty="0" smtClean="0"/>
              <a:t> 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cause significant social, communication and behavioral challenges.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  </a:t>
            </a:r>
            <a:r>
              <a:rPr lang="en-US" dirty="0" smtClean="0"/>
              <a:t>learning, thinking, and problem-solving abilities of</a:t>
            </a:r>
            <a:r>
              <a:rPr lang="en-US" dirty="0" smtClean="0"/>
              <a:t>  </a:t>
            </a:r>
            <a:r>
              <a:rPr lang="en-US" dirty="0" smtClean="0"/>
              <a:t>ASD can range from gifted to severely challenged. </a:t>
            </a:r>
          </a:p>
          <a:p>
            <a:endParaRPr lang="en-US" dirty="0" smtClean="0"/>
          </a:p>
          <a:p>
            <a:r>
              <a:rPr lang="en-US" dirty="0" smtClean="0"/>
              <a:t>Some people with ASD need a lot of help in their daily lives; others need less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A diagnosis</a:t>
            </a:r>
            <a:r>
              <a:rPr lang="en-US" dirty="0" smtClean="0"/>
              <a:t> now </a:t>
            </a:r>
            <a:r>
              <a:rPr lang="en-US" dirty="0" smtClean="0"/>
              <a:t>includes several conditions that used to be diagnosed separately: autistic disorder, pervasive developmental disorder not otherwise specified (PDD-NOS), and </a:t>
            </a:r>
            <a:r>
              <a:rPr lang="en-US" dirty="0" err="1" smtClean="0"/>
              <a:t>Asperger</a:t>
            </a:r>
            <a:r>
              <a:rPr lang="en-US" dirty="0" smtClean="0"/>
              <a:t> syndrome. These conditions are now all called autism spectrum disorder.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4191000" cy="70788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Diagnoses</a:t>
            </a:r>
            <a:r>
              <a:rPr lang="en-US" dirty="0" smtClean="0"/>
              <a:t>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66FF"/>
                </a:solidFill>
              </a:rPr>
              <a:t>Ocular Motor Dysfunction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3366FF"/>
                </a:solidFill>
              </a:rPr>
              <a:t>Convergence Insufficiency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3366FF"/>
                </a:solidFill>
              </a:rPr>
              <a:t>Accommodative</a:t>
            </a:r>
            <a:r>
              <a:rPr lang="en-US" dirty="0" smtClean="0">
                <a:solidFill>
                  <a:srgbClr val="3366FF"/>
                </a:solidFill>
              </a:rPr>
              <a:t> Insufficiency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4038600" cy="4525963"/>
          </a:xfrm>
        </p:spPr>
        <p:txBody>
          <a:bodyPr/>
          <a:lstStyle/>
          <a:p>
            <a:r>
              <a:rPr lang="en-US" dirty="0" smtClean="0">
                <a:solidFill>
                  <a:srgbClr val="3366FF"/>
                </a:solidFill>
              </a:rPr>
              <a:t>Vision Therapy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4 months then Progress Evaluation will be performed before continuing therapy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3366FF"/>
                </a:solidFill>
              </a:rPr>
              <a:t>Therapeutic RX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+0.50 ½ BI prism (NVO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648200" y="1143000"/>
            <a:ext cx="403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rebuchet MS"/>
                <a:cs typeface="Trebuchet MS"/>
              </a:rPr>
              <a:t>  </a:t>
            </a:r>
            <a:r>
              <a:rPr lang="en-US" sz="4000" dirty="0" smtClean="0">
                <a:solidFill>
                  <a:srgbClr val="FF0000"/>
                </a:solidFill>
                <a:latin typeface="Trebuchet MS"/>
                <a:cs typeface="Trebuchet MS"/>
              </a:rPr>
              <a:t>Treatment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6705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 30 Minutes  in office Vision Therapy </a:t>
            </a:r>
          </a:p>
          <a:p>
            <a:pPr algn="ctr"/>
            <a:endParaRPr lang="en-US" dirty="0" smtClean="0"/>
          </a:p>
          <a:p>
            <a:r>
              <a:rPr lang="en-US" dirty="0" smtClean="0"/>
              <a:t>Homework Assignments were</a:t>
            </a:r>
            <a:r>
              <a:rPr lang="en-US" dirty="0" smtClean="0"/>
              <a:t> completed on the days patient did not have vision therapy</a:t>
            </a:r>
          </a:p>
          <a:p>
            <a:endParaRPr lang="en-US" dirty="0" smtClean="0"/>
          </a:p>
          <a:p>
            <a:r>
              <a:rPr lang="en-US" dirty="0" smtClean="0"/>
              <a:t>Initial sessions focused on monocular activities  (via pursuits and saccades) </a:t>
            </a:r>
          </a:p>
          <a:p>
            <a:endParaRPr lang="en-US" dirty="0" smtClean="0"/>
          </a:p>
          <a:p>
            <a:r>
              <a:rPr lang="en-US" dirty="0" smtClean="0"/>
              <a:t>Later sessions focused on more </a:t>
            </a:r>
            <a:r>
              <a:rPr lang="en-US" dirty="0" smtClean="0"/>
              <a:t>visually demanding binocular </a:t>
            </a:r>
            <a:r>
              <a:rPr lang="en-US" dirty="0" err="1" smtClean="0"/>
              <a:t>activites</a:t>
            </a:r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Treatment Plan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Vision Therapy Plan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8229600" cy="4525963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Ocular Motor Therapy portion of Plan (First 4 months</a:t>
            </a:r>
            <a:r>
              <a:rPr lang="en-US" dirty="0" smtClean="0"/>
              <a:t>)</a:t>
            </a:r>
          </a:p>
          <a:p>
            <a:pPr lvl="1" algn="ctr"/>
            <a:r>
              <a:rPr lang="en-US" dirty="0" smtClean="0">
                <a:solidFill>
                  <a:srgbClr val="000000"/>
                </a:solidFill>
              </a:rPr>
              <a:t>X and O’s</a:t>
            </a:r>
          </a:p>
          <a:p>
            <a:pPr lvl="1" algn="ctr"/>
            <a:endParaRPr lang="en-US" dirty="0" smtClean="0">
              <a:solidFill>
                <a:srgbClr val="000000"/>
              </a:solidFill>
            </a:endParaRPr>
          </a:p>
          <a:p>
            <a:pPr lvl="1" algn="ctr"/>
            <a:r>
              <a:rPr lang="en-US" dirty="0" smtClean="0">
                <a:solidFill>
                  <a:srgbClr val="000000"/>
                </a:solidFill>
              </a:rPr>
              <a:t>Letter Strips</a:t>
            </a:r>
          </a:p>
          <a:p>
            <a:pPr lvl="1" algn="ctr"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lvl="1" algn="ctr"/>
            <a:r>
              <a:rPr lang="en-US" dirty="0" smtClean="0">
                <a:solidFill>
                  <a:srgbClr val="000000"/>
                </a:solidFill>
              </a:rPr>
              <a:t>A-Z flashlight</a:t>
            </a:r>
          </a:p>
          <a:p>
            <a:pPr lvl="1" algn="ctr"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lvl="1" algn="ctr"/>
            <a:r>
              <a:rPr lang="en-US" dirty="0" smtClean="0">
                <a:solidFill>
                  <a:srgbClr val="000000"/>
                </a:solidFill>
              </a:rPr>
              <a:t>Flashlight on target</a:t>
            </a:r>
          </a:p>
          <a:p>
            <a:pPr lvl="1" algn="ctr"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lvl="1" algn="ctr"/>
            <a:r>
              <a:rPr lang="en-US" dirty="0" smtClean="0">
                <a:solidFill>
                  <a:srgbClr val="000000"/>
                </a:solidFill>
              </a:rPr>
              <a:t>Four Corner Saccades</a:t>
            </a:r>
          </a:p>
          <a:p>
            <a:pPr lvl="1" algn="ctr"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lvl="1" algn="ctr"/>
            <a:r>
              <a:rPr lang="en-US" dirty="0" smtClean="0">
                <a:solidFill>
                  <a:srgbClr val="000000"/>
                </a:solidFill>
              </a:rPr>
              <a:t>I Spy 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Progress Evaluation Findings (December 2013)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66FF"/>
                </a:solidFill>
              </a:rPr>
              <a:t>Fixation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r>
              <a:rPr lang="en-US" b="1" dirty="0" smtClean="0">
                <a:solidFill>
                  <a:srgbClr val="000000"/>
                </a:solidFill>
              </a:rPr>
              <a:t>Good</a:t>
            </a:r>
          </a:p>
          <a:p>
            <a:pPr lvl="1">
              <a:buNone/>
            </a:pPr>
            <a:endParaRPr lang="en-US" b="1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3366FF"/>
                </a:solidFill>
              </a:rPr>
              <a:t>Pursuits</a:t>
            </a:r>
            <a:r>
              <a:rPr lang="en-US" dirty="0" smtClean="0"/>
              <a:t>:</a:t>
            </a:r>
          </a:p>
          <a:p>
            <a:pPr lvl="1"/>
            <a:r>
              <a:rPr lang="en-US" b="1" dirty="0" smtClean="0">
                <a:solidFill>
                  <a:srgbClr val="000000"/>
                </a:solidFill>
              </a:rPr>
              <a:t>Full,</a:t>
            </a:r>
            <a:r>
              <a:rPr lang="en-US" b="1" dirty="0" smtClean="0">
                <a:solidFill>
                  <a:srgbClr val="000000"/>
                </a:solidFill>
              </a:rPr>
              <a:t>  smooth</a:t>
            </a:r>
          </a:p>
          <a:p>
            <a:pPr lvl="1">
              <a:buNone/>
            </a:pPr>
            <a:endParaRPr lang="en-US" b="1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3366FF"/>
                </a:solidFill>
              </a:rPr>
              <a:t>Saccades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r>
              <a:rPr lang="en-US" b="1" dirty="0" smtClean="0">
                <a:solidFill>
                  <a:srgbClr val="000000"/>
                </a:solidFill>
              </a:rPr>
              <a:t>Good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2209800"/>
            <a:ext cx="4038600" cy="4525963"/>
          </a:xfrm>
        </p:spPr>
        <p:txBody>
          <a:bodyPr/>
          <a:lstStyle/>
          <a:p>
            <a:pPr>
              <a:spcAft>
                <a:spcPts val="3000"/>
              </a:spcAft>
            </a:pPr>
            <a:endParaRPr lang="en-US" dirty="0" smtClean="0"/>
          </a:p>
          <a:p>
            <a:pPr>
              <a:spcAft>
                <a:spcPts val="3000"/>
              </a:spcAft>
            </a:pPr>
            <a:r>
              <a:rPr lang="en-US" dirty="0" smtClean="0"/>
              <a:t>Patient’s parent indicated that the  therapy helped her focus one eye at a time and gain greater focus at school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Progress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Evaluation Findings</a:t>
            </a:r>
            <a:r>
              <a:rPr lang="en-US" dirty="0" smtClean="0">
                <a:solidFill>
                  <a:srgbClr val="FF0000"/>
                </a:solidFill>
              </a:rPr>
              <a:t>   	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		(February 2014)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66FF"/>
                </a:solidFill>
              </a:rPr>
              <a:t>Fixation</a:t>
            </a:r>
            <a:r>
              <a:rPr lang="en-US" dirty="0" smtClean="0"/>
              <a:t>:</a:t>
            </a:r>
          </a:p>
          <a:p>
            <a:pPr lvl="1"/>
            <a:r>
              <a:rPr lang="en-US" b="1" dirty="0" smtClean="0">
                <a:solidFill>
                  <a:srgbClr val="000000"/>
                </a:solidFill>
              </a:rPr>
              <a:t>Good</a:t>
            </a:r>
          </a:p>
          <a:p>
            <a:pPr lvl="1"/>
            <a:endParaRPr lang="en-US" b="1" dirty="0" smtClean="0">
              <a:solidFill>
                <a:srgbClr val="000000"/>
              </a:solidFill>
            </a:endParaRPr>
          </a:p>
          <a:p>
            <a:pPr lvl="1"/>
            <a:endParaRPr lang="en-US" b="1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3366FF"/>
                </a:solidFill>
              </a:rPr>
              <a:t>Pursuits</a:t>
            </a:r>
            <a:r>
              <a:rPr lang="en-US" dirty="0" smtClean="0"/>
              <a:t>:</a:t>
            </a:r>
          </a:p>
          <a:p>
            <a:pPr lvl="1"/>
            <a:r>
              <a:rPr lang="en-US" b="1" dirty="0" smtClean="0">
                <a:solidFill>
                  <a:srgbClr val="000000"/>
                </a:solidFill>
              </a:rPr>
              <a:t>Full,  </a:t>
            </a:r>
            <a:r>
              <a:rPr lang="en-US" b="1" dirty="0" smtClean="0">
                <a:solidFill>
                  <a:srgbClr val="000000"/>
                </a:solidFill>
              </a:rPr>
              <a:t>smooth</a:t>
            </a:r>
          </a:p>
          <a:p>
            <a:pPr lvl="1"/>
            <a:endParaRPr lang="en-US" b="1" dirty="0" smtClean="0">
              <a:solidFill>
                <a:srgbClr val="000000"/>
              </a:solidFill>
            </a:endParaRPr>
          </a:p>
          <a:p>
            <a:pPr lvl="1">
              <a:buNone/>
            </a:pPr>
            <a:endParaRPr lang="en-US" b="1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3366FF"/>
                </a:solidFill>
              </a:rPr>
              <a:t>Saccades</a:t>
            </a:r>
            <a:r>
              <a:rPr lang="en-US" dirty="0" smtClean="0"/>
              <a:t>:</a:t>
            </a:r>
          </a:p>
          <a:p>
            <a:pPr lvl="1"/>
            <a:r>
              <a:rPr lang="en-US" b="1" dirty="0" smtClean="0">
                <a:solidFill>
                  <a:srgbClr val="000000"/>
                </a:solidFill>
              </a:rPr>
              <a:t>Good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Continues to make good progress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Continue VT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Case Conclusions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Patient continues to make significant progress in vision therapy.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Binocular activities have now been incorporated into the therapy program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A third progress of  will be completed in 4 months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Conclusions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Autism is a multi-factorial disease that requires a collaborate approach from many members of the medical community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Optometrist play an integral role in the treatment of the visual manifestations of autism</a:t>
            </a:r>
          </a:p>
          <a:p>
            <a:endParaRPr lang="en-US" dirty="0" smtClean="0"/>
          </a:p>
          <a:p>
            <a:r>
              <a:rPr lang="en-US" dirty="0" smtClean="0"/>
              <a:t>Vision therapy  has been proven to significantly OMD in autism</a:t>
            </a:r>
          </a:p>
          <a:p>
            <a:endParaRPr lang="en-US" dirty="0" smtClean="0"/>
          </a:p>
          <a:p>
            <a:r>
              <a:rPr lang="en-US" dirty="0" smtClean="0"/>
              <a:t>Optometrist play a crucial in the team of health care providers treating autistic patients 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	</a:t>
            </a:r>
            <a:r>
              <a:rPr lang="en-US" dirty="0" smtClean="0">
                <a:solidFill>
                  <a:srgbClr val="FF0000"/>
                </a:solidFill>
              </a:rPr>
              <a:t>References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Russell Robyn, </a:t>
            </a:r>
            <a:r>
              <a:rPr lang="en-US" dirty="0" err="1" smtClean="0"/>
              <a:t>Taub</a:t>
            </a:r>
            <a:r>
              <a:rPr lang="en-US" dirty="0" smtClean="0"/>
              <a:t>, Marc:  Autism Spectrum Disorders: A primer for the optometrist</a:t>
            </a:r>
          </a:p>
          <a:p>
            <a:endParaRPr lang="en-US" dirty="0" smtClean="0"/>
          </a:p>
          <a:p>
            <a:r>
              <a:rPr lang="en-US" dirty="0" smtClean="0"/>
              <a:t>Schulman, Randy: Optometry’s Role in Treatment of  Autism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Etiology of ASD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</a:t>
            </a:r>
            <a:r>
              <a:rPr lang="en-US" dirty="0" smtClean="0">
                <a:solidFill>
                  <a:srgbClr val="FF0000"/>
                </a:solidFill>
              </a:rPr>
              <a:t>ultiple </a:t>
            </a:r>
            <a:r>
              <a:rPr lang="en-US" dirty="0" smtClean="0">
                <a:solidFill>
                  <a:srgbClr val="FF0000"/>
                </a:solidFill>
              </a:rPr>
              <a:t>factors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organic, environmental and genetic causes involved.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Vaccines- controversial 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Many abnormalities involving the brain have been documented in the autistic population.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Brain size, </a:t>
            </a:r>
            <a:r>
              <a:rPr lang="en-US" dirty="0" err="1" smtClean="0">
                <a:solidFill>
                  <a:srgbClr val="000000"/>
                </a:solidFill>
              </a:rPr>
              <a:t>cerebellar</a:t>
            </a:r>
            <a:r>
              <a:rPr lang="en-US" dirty="0" smtClean="0">
                <a:solidFill>
                  <a:srgbClr val="000000"/>
                </a:solidFill>
              </a:rPr>
              <a:t> abnormalities and serotonin levels have been investigated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these factors </a:t>
            </a:r>
            <a:r>
              <a:rPr lang="en-US" dirty="0" smtClean="0">
                <a:solidFill>
                  <a:srgbClr val="000000"/>
                </a:solidFill>
              </a:rPr>
              <a:t>fit </a:t>
            </a:r>
            <a:r>
              <a:rPr lang="en-US" dirty="0" smtClean="0">
                <a:solidFill>
                  <a:srgbClr val="000000"/>
                </a:solidFill>
              </a:rPr>
              <a:t>into the autism puzzle is theoretical, at best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baseline="300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Diagnosis of ASD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 Can </a:t>
            </a:r>
            <a:r>
              <a:rPr lang="en-US" dirty="0" smtClean="0">
                <a:solidFill>
                  <a:srgbClr val="FF0000"/>
                </a:solidFill>
              </a:rPr>
              <a:t>include Pervasive Developmental Disorders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Autism 	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Fragile X Syndrome</a:t>
            </a:r>
          </a:p>
          <a:p>
            <a:pPr lvl="1"/>
            <a:r>
              <a:rPr lang="en-US" dirty="0" err="1" smtClean="0">
                <a:solidFill>
                  <a:schemeClr val="tx1"/>
                </a:solidFill>
              </a:rPr>
              <a:t>Asperer</a:t>
            </a:r>
            <a:r>
              <a:rPr lang="en-US" dirty="0" smtClean="0">
                <a:solidFill>
                  <a:schemeClr val="tx1"/>
                </a:solidFill>
              </a:rPr>
              <a:t>’ </a:t>
            </a:r>
            <a:r>
              <a:rPr lang="en-US" dirty="0" err="1" smtClean="0">
                <a:solidFill>
                  <a:schemeClr val="tx1"/>
                </a:solidFill>
              </a:rPr>
              <a:t>s</a:t>
            </a:r>
            <a:r>
              <a:rPr lang="en-US" dirty="0" smtClean="0">
                <a:solidFill>
                  <a:schemeClr val="tx1"/>
                </a:solidFill>
              </a:rPr>
              <a:t> Syndrome</a:t>
            </a:r>
          </a:p>
          <a:p>
            <a:pPr lvl="1"/>
            <a:r>
              <a:rPr lang="en-US" dirty="0" err="1" smtClean="0">
                <a:solidFill>
                  <a:schemeClr val="tx1"/>
                </a:solidFill>
              </a:rPr>
              <a:t>Rett</a:t>
            </a:r>
            <a:r>
              <a:rPr lang="en-US" dirty="0" smtClean="0">
                <a:solidFill>
                  <a:schemeClr val="tx1"/>
                </a:solidFill>
              </a:rPr>
              <a:t> Syndrome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Childhood </a:t>
            </a:r>
            <a:r>
              <a:rPr lang="en-US" dirty="0" err="1" smtClean="0">
                <a:solidFill>
                  <a:schemeClr val="tx1"/>
                </a:solidFill>
              </a:rPr>
              <a:t>Disintregative</a:t>
            </a:r>
            <a:r>
              <a:rPr lang="en-US" dirty="0" smtClean="0">
                <a:solidFill>
                  <a:schemeClr val="tx1"/>
                </a:solidFill>
              </a:rPr>
              <a:t> Disorder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Health Care Professionals involved in Autism Care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Pediatrician </a:t>
            </a:r>
          </a:p>
          <a:p>
            <a:r>
              <a:rPr lang="en-US" dirty="0" smtClean="0"/>
              <a:t>Optometrist</a:t>
            </a:r>
          </a:p>
          <a:p>
            <a:r>
              <a:rPr lang="en-US" dirty="0" smtClean="0"/>
              <a:t>Nutritionist</a:t>
            </a:r>
          </a:p>
          <a:p>
            <a:r>
              <a:rPr lang="en-US" dirty="0" smtClean="0"/>
              <a:t>Allergist</a:t>
            </a:r>
          </a:p>
          <a:p>
            <a:r>
              <a:rPr lang="en-US" dirty="0" smtClean="0"/>
              <a:t>Chiropractor</a:t>
            </a:r>
          </a:p>
          <a:p>
            <a:r>
              <a:rPr lang="en-US" dirty="0" smtClean="0"/>
              <a:t>Occupational Therapist</a:t>
            </a:r>
          </a:p>
          <a:p>
            <a:r>
              <a:rPr lang="en-US" dirty="0" smtClean="0"/>
              <a:t>Neurologist</a:t>
            </a:r>
          </a:p>
          <a:p>
            <a:r>
              <a:rPr lang="en-US" dirty="0" smtClean="0"/>
              <a:t>Speech Pathologist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</a:rPr>
              <a:t>Comorbid</a:t>
            </a:r>
            <a:r>
              <a:rPr lang="en-US" b="1" dirty="0" smtClean="0">
                <a:solidFill>
                  <a:srgbClr val="FF0000"/>
                </a:solidFill>
              </a:rPr>
              <a:t> Diseases </a:t>
            </a:r>
            <a:r>
              <a:rPr lang="en-US" b="1" dirty="0" smtClean="0">
                <a:solidFill>
                  <a:srgbClr val="FF0000"/>
                </a:solidFill>
              </a:rPr>
              <a:t>Associated With ASD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 • Fragile X syndrome  • Tuberous sclerosis  • Down syndrome  • Neurofibromatosis type I  • </a:t>
            </a:r>
            <a:r>
              <a:rPr lang="en-US" dirty="0" err="1" smtClean="0"/>
              <a:t>Angelman</a:t>
            </a:r>
            <a:r>
              <a:rPr lang="en-US" dirty="0" smtClean="0"/>
              <a:t> syndrome  • </a:t>
            </a:r>
            <a:r>
              <a:rPr lang="en-US" dirty="0" err="1" smtClean="0"/>
              <a:t>Prader-Willi</a:t>
            </a:r>
            <a:r>
              <a:rPr lang="en-US" dirty="0" smtClean="0"/>
              <a:t> syndrome  • Anorexia nervosa  • Cerebral palsy  • Epilepsy  • Hydrocephalus  • Fetal alcohol syndrome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ASD Facts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and 68 have been diagnosis with Autism Spectrum Disorders  (ASD)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ASD has been identified in all racial and </a:t>
            </a:r>
            <a:r>
              <a:rPr lang="en-US" dirty="0" err="1" smtClean="0"/>
              <a:t>soicoeconomic</a:t>
            </a:r>
            <a:r>
              <a:rPr lang="en-US" dirty="0" smtClean="0"/>
              <a:t> groups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5 times more common in boys than girls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Symptoms of ASD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Difficulties developing social skills</a:t>
            </a:r>
          </a:p>
          <a:p>
            <a:r>
              <a:rPr lang="en-US" dirty="0" smtClean="0"/>
              <a:t>Difficulties developing communication skills</a:t>
            </a:r>
          </a:p>
          <a:p>
            <a:r>
              <a:rPr lang="en-US" dirty="0" smtClean="0"/>
              <a:t>Difficulty adapting to changes in daily routine</a:t>
            </a:r>
          </a:p>
          <a:p>
            <a:r>
              <a:rPr lang="en-US" dirty="0" smtClean="0"/>
              <a:t>Hyperactivity (very active)</a:t>
            </a:r>
          </a:p>
          <a:p>
            <a:r>
              <a:rPr lang="en-US" dirty="0" smtClean="0"/>
              <a:t>Impulsivity (acting without thinking)</a:t>
            </a:r>
          </a:p>
          <a:p>
            <a:r>
              <a:rPr lang="en-US" dirty="0" smtClean="0"/>
              <a:t>Short attention span</a:t>
            </a:r>
          </a:p>
          <a:p>
            <a:r>
              <a:rPr lang="en-US" dirty="0" smtClean="0"/>
              <a:t>Aggression</a:t>
            </a:r>
          </a:p>
          <a:p>
            <a:r>
              <a:rPr lang="en-US" dirty="0" smtClean="0"/>
              <a:t>Causing self injury</a:t>
            </a:r>
          </a:p>
          <a:p>
            <a:r>
              <a:rPr lang="en-US" dirty="0" smtClean="0"/>
              <a:t>Temper tantrums</a:t>
            </a:r>
          </a:p>
          <a:p>
            <a:r>
              <a:rPr lang="en-US" dirty="0" smtClean="0"/>
              <a:t>Unusual eating and sleeping habits</a:t>
            </a:r>
          </a:p>
          <a:p>
            <a:r>
              <a:rPr lang="en-US" dirty="0" smtClean="0"/>
              <a:t>Unusual mood or emotional reactions</a:t>
            </a:r>
          </a:p>
          <a:p>
            <a:r>
              <a:rPr lang="en-US" dirty="0" smtClean="0"/>
              <a:t>Lack of fear or more fear than expected</a:t>
            </a:r>
          </a:p>
          <a:p>
            <a:r>
              <a:rPr lang="en-US" dirty="0" smtClean="0"/>
              <a:t>Unusual reactions to the way things sound, smell, taste, look, or feel</a:t>
            </a:r>
          </a:p>
          <a:p>
            <a:r>
              <a:rPr lang="en-US" dirty="0" smtClean="0"/>
              <a:t>Overall </a:t>
            </a:r>
            <a:r>
              <a:rPr lang="en-US" smtClean="0"/>
              <a:t>developmental delays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Ocular Manifestations of ASD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Ocular Motor Dysfunction</a:t>
            </a:r>
          </a:p>
          <a:p>
            <a:r>
              <a:rPr lang="en-US" dirty="0" smtClean="0"/>
              <a:t>Variable refractive error </a:t>
            </a:r>
          </a:p>
          <a:p>
            <a:r>
              <a:rPr lang="en-US" dirty="0" smtClean="0"/>
              <a:t>Increase prevalence of Strabismus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Oculomotor</a:t>
            </a:r>
            <a:r>
              <a:rPr lang="en-US" dirty="0" smtClean="0"/>
              <a:t> dysfunction</a:t>
            </a:r>
          </a:p>
          <a:p>
            <a:r>
              <a:rPr lang="en-US" dirty="0" smtClean="0"/>
              <a:t>Reduced </a:t>
            </a:r>
            <a:r>
              <a:rPr lang="en-US" dirty="0" err="1" smtClean="0"/>
              <a:t>Stereoposis</a:t>
            </a:r>
            <a:r>
              <a:rPr lang="en-US" dirty="0" smtClean="0"/>
              <a:t>  </a:t>
            </a:r>
            <a:endParaRPr lang="en-US" dirty="0" smtClean="0"/>
          </a:p>
          <a:p>
            <a:r>
              <a:rPr lang="en-US" dirty="0" smtClean="0"/>
              <a:t>Atypical gaze or gaze avoidance </a:t>
            </a:r>
          </a:p>
          <a:p>
            <a:r>
              <a:rPr lang="en-US" dirty="0" smtClean="0"/>
              <a:t>Eye pressing </a:t>
            </a:r>
            <a:r>
              <a:rPr lang="en-US" dirty="0" smtClean="0"/>
              <a:t>  </a:t>
            </a:r>
            <a:endParaRPr lang="en-US" dirty="0" smtClean="0"/>
          </a:p>
          <a:p>
            <a:r>
              <a:rPr lang="en-US" dirty="0" smtClean="0"/>
              <a:t>Side looking </a:t>
            </a:r>
          </a:p>
          <a:p>
            <a:r>
              <a:rPr lang="en-US" dirty="0" smtClean="0"/>
              <a:t>Visual inattention </a:t>
            </a:r>
          </a:p>
          <a:p>
            <a:r>
              <a:rPr lang="en-US" dirty="0" smtClean="0"/>
              <a:t>Poor visual awareness of surroundings </a:t>
            </a:r>
          </a:p>
          <a:p>
            <a:r>
              <a:rPr lang="en-US" dirty="0" smtClean="0"/>
              <a:t>Fascination with spinning objects, lights and shadows, and bright metallic objects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ＭＳ ゴシック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Urban.thmx</Template>
  <TotalTime>9061</TotalTime>
  <Words>1199</Words>
  <Application>Microsoft Macintosh PowerPoint</Application>
  <PresentationFormat>On-screen Show (4:3)</PresentationFormat>
  <Paragraphs>279</Paragraphs>
  <Slides>27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Urban</vt:lpstr>
      <vt:lpstr>Spectrum Disorders and Ocular Motor Dysfunction  </vt:lpstr>
      <vt:lpstr>What is Autism Spectrum Disorder?</vt:lpstr>
      <vt:lpstr>Etiology of ASD</vt:lpstr>
      <vt:lpstr>Diagnosis of ASD  </vt:lpstr>
      <vt:lpstr> Health Care Professionals involved in Autism Care</vt:lpstr>
      <vt:lpstr>Comorbid Diseases Associated With ASD</vt:lpstr>
      <vt:lpstr> ASD Facts</vt:lpstr>
      <vt:lpstr>  Symptoms of ASD</vt:lpstr>
      <vt:lpstr> Ocular Manifestations of ASD</vt:lpstr>
      <vt:lpstr>Ocular Motor Dysfunction in ASD</vt:lpstr>
      <vt:lpstr>What is Ocular Motor Dysfunction?</vt:lpstr>
      <vt:lpstr>Treatment Options for Ocular Motor Dysfunction associated with ASD</vt:lpstr>
      <vt:lpstr>Symptoms of Ocular Motor Dysfunction</vt:lpstr>
      <vt:lpstr>Signs of Ocular Motor Dysfunction</vt:lpstr>
      <vt:lpstr>Testing used to diagnose OMD </vt:lpstr>
      <vt:lpstr>      Saccades Activities </vt:lpstr>
      <vt:lpstr>       Pursuits Activities</vt:lpstr>
      <vt:lpstr>   Fixation Activities </vt:lpstr>
      <vt:lpstr> Case Study  Exam Findings (August 2013)  </vt:lpstr>
      <vt:lpstr> Diagnoses     </vt:lpstr>
      <vt:lpstr>   Treatment Plan</vt:lpstr>
      <vt:lpstr>Vision Therapy Plan</vt:lpstr>
      <vt:lpstr>Progress Evaluation Findings (December 2013) </vt:lpstr>
      <vt:lpstr> Progress Evaluation Findings       (February 2014)</vt:lpstr>
      <vt:lpstr>Case Conclusions</vt:lpstr>
      <vt:lpstr>Conclusions</vt:lpstr>
      <vt:lpstr>   References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Spectrum Disorders and Ocular Motor Dysfunction  </dc:title>
  <dc:creator>Shanee Chandler</dc:creator>
  <cp:lastModifiedBy>Shanee Chandler</cp:lastModifiedBy>
  <cp:revision>116</cp:revision>
  <dcterms:created xsi:type="dcterms:W3CDTF">2014-05-05T22:31:59Z</dcterms:created>
  <dcterms:modified xsi:type="dcterms:W3CDTF">2014-05-08T13:43:23Z</dcterms:modified>
</cp:coreProperties>
</file>