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87" r:id="rId5"/>
    <p:sldId id="259" r:id="rId6"/>
    <p:sldId id="297" r:id="rId7"/>
    <p:sldId id="296" r:id="rId8"/>
    <p:sldId id="307" r:id="rId9"/>
    <p:sldId id="298" r:id="rId10"/>
    <p:sldId id="308" r:id="rId11"/>
    <p:sldId id="300" r:id="rId12"/>
    <p:sldId id="303" r:id="rId13"/>
    <p:sldId id="309" r:id="rId14"/>
    <p:sldId id="302" r:id="rId15"/>
    <p:sldId id="304" r:id="rId16"/>
    <p:sldId id="305" r:id="rId17"/>
    <p:sldId id="310" r:id="rId18"/>
    <p:sldId id="311" r:id="rId19"/>
    <p:sldId id="306" r:id="rId20"/>
    <p:sldId id="312" r:id="rId21"/>
    <p:sldId id="313" r:id="rId22"/>
    <p:sldId id="301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66E1-CEEA-41BF-A457-E538D89CB544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6C6A2-84B9-4F4B-9D29-2CFB53138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69EF-6784-4225-89AA-E6C06863EC96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EC54-034C-46DC-8500-E99EB784E404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C96-DA9D-4C8D-A443-56B68AA6C52B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040-2E79-4EF6-B110-590348DE69FC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26E-BECB-4060-9299-C96746AEAA62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FC23-99AF-4883-881F-A6DD366A843C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7775-0FB7-4EC8-BCB2-C596B636DF03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3495-C270-42FA-BEA2-29A2E18E9D6B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B168-0F9A-485B-99C3-0E1B6524C3BC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wer Point Header.jpg"/>
          <p:cNvPicPr>
            <a:picLocks noChangeAspect="1"/>
          </p:cNvPicPr>
          <p:nvPr userDrawn="1"/>
        </p:nvPicPr>
        <p:blipFill>
          <a:blip r:embed="rId13" cstate="print"/>
          <a:srcRect b="59091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096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C345-A948-4B2E-87CB-4EF8A38F23A6}" type="datetime1">
              <a:rPr lang="en-US" smtClean="0"/>
              <a:pPr/>
              <a:t>7/12/2012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7EB5-E551-4081-B1D4-5458D7644D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HOJ Footer.jpg"/>
          <p:cNvPicPr>
            <a:picLocks noChangeAspect="1"/>
          </p:cNvPicPr>
          <p:nvPr userDrawn="1"/>
        </p:nvPicPr>
        <p:blipFill>
          <a:blip r:embed="rId14" cstate="print"/>
          <a:srcRect l="24167" t="72917" r="24167" b="4167"/>
          <a:stretch>
            <a:fillRect/>
          </a:stretch>
        </p:blipFill>
        <p:spPr>
          <a:xfrm>
            <a:off x="3048000" y="6392197"/>
            <a:ext cx="3048000" cy="245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tkinsons@nccommunitycolleges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mailto:staterk@nccommunitycolleges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Ensuring FA Students Register for Courses in Their Program Using Registration Restriction Rules  </a:t>
            </a:r>
            <a:endParaRPr 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029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sz="2400" b="1" kern="0" dirty="0" smtClean="0">
                <a:latin typeface="+mn-lt"/>
              </a:rPr>
              <a:t>	Karen </a:t>
            </a:r>
            <a:r>
              <a:rPr lang="en-US" sz="2400" b="1" kern="0" dirty="0" err="1" smtClean="0">
                <a:latin typeface="+mn-lt"/>
              </a:rPr>
              <a:t>Statler</a:t>
            </a:r>
            <a:r>
              <a:rPr lang="en-US" sz="2400" b="1" kern="0" dirty="0" smtClean="0">
                <a:latin typeface="+mn-lt"/>
              </a:rPr>
              <a:t>                   	</a:t>
            </a:r>
            <a:r>
              <a:rPr lang="en-US" sz="2400" b="1" kern="0" dirty="0" smtClean="0"/>
              <a:t>     </a:t>
            </a:r>
            <a:r>
              <a:rPr lang="en-US" sz="2400" b="1" kern="0" dirty="0" smtClean="0">
                <a:latin typeface="+mn-lt"/>
              </a:rPr>
              <a:t>Sonya Atkinson</a:t>
            </a:r>
          </a:p>
          <a:p>
            <a:pPr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sz="2400" b="1" kern="0" dirty="0" smtClean="0"/>
              <a:t>	Financial Aid                      	     Curriculum</a:t>
            </a:r>
            <a:endParaRPr lang="en-US" sz="2400" b="1" kern="0" dirty="0" smtClean="0">
              <a:latin typeface="+mn-lt"/>
            </a:endParaRPr>
          </a:p>
        </p:txBody>
      </p:sp>
      <p:pic>
        <p:nvPicPr>
          <p:cNvPr id="7" name="Picture 5" descr="Kar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2590800"/>
            <a:ext cx="218404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ONYA.JPG"/>
          <p:cNvPicPr>
            <a:picLocks noChangeAspect="1"/>
          </p:cNvPicPr>
          <p:nvPr/>
        </p:nvPicPr>
        <p:blipFill>
          <a:blip r:embed="rId3" cstate="print"/>
          <a:srcRect l="10037" r="7157"/>
          <a:stretch>
            <a:fillRect/>
          </a:stretch>
        </p:blipFill>
        <p:spPr>
          <a:xfrm>
            <a:off x="4953000" y="2590800"/>
            <a:ext cx="2209800" cy="24384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3200399" cy="5287963"/>
          </a:xfrm>
        </p:spPr>
        <p:txBody>
          <a:bodyPr/>
          <a:lstStyle/>
          <a:p>
            <a:r>
              <a:rPr lang="en-US" sz="2400" b="1" dirty="0" smtClean="0"/>
              <a:t>Step 2</a:t>
            </a:r>
            <a:endParaRPr lang="en-US" sz="2400" dirty="0" smtClean="0"/>
          </a:p>
          <a:p>
            <a:r>
              <a:rPr lang="en-US" sz="2400" dirty="0" smtClean="0"/>
              <a:t>SECOND EXAMPLE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26E-BECB-4060-9299-C96746AEAA62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31"/>
          <p:cNvPicPr>
            <a:picLocks noChangeAspect="1" noChangeArrowheads="1"/>
          </p:cNvPicPr>
          <p:nvPr/>
        </p:nvPicPr>
        <p:blipFill>
          <a:blip r:embed="rId2" cstate="print"/>
          <a:srcRect l="1169" t="27640" r="11859" b="16405"/>
          <a:stretch>
            <a:fillRect/>
          </a:stretch>
        </p:blipFill>
        <p:spPr bwMode="auto">
          <a:xfrm>
            <a:off x="2514600" y="609600"/>
            <a:ext cx="6634295" cy="317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6"/>
          <p:cNvPicPr>
            <a:picLocks noChangeAspect="1" noChangeArrowheads="1"/>
          </p:cNvPicPr>
          <p:nvPr/>
        </p:nvPicPr>
        <p:blipFill>
          <a:blip r:embed="rId3" cstate="print"/>
          <a:srcRect l="1122" t="28314" r="55449" b="39101"/>
          <a:stretch>
            <a:fillRect/>
          </a:stretch>
        </p:blipFill>
        <p:spPr bwMode="auto">
          <a:xfrm>
            <a:off x="3991522" y="4032250"/>
            <a:ext cx="385707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3429000" y="3505200"/>
            <a:ext cx="15240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457201"/>
            <a:ext cx="3276600" cy="16001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/>
              <a:t>Step 3</a:t>
            </a:r>
            <a:endParaRPr lang="en-US" sz="2400" dirty="0" smtClean="0"/>
          </a:p>
          <a:p>
            <a:r>
              <a:rPr lang="en-US" sz="2400" dirty="0" smtClean="0"/>
              <a:t>Attach the registration rule to the appropriate course as shown.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26E-BECB-4060-9299-C96746AEAA62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40"/>
          <p:cNvPicPr>
            <a:picLocks noChangeAspect="1" noChangeArrowheads="1"/>
          </p:cNvPicPr>
          <p:nvPr/>
        </p:nvPicPr>
        <p:blipFill>
          <a:blip r:embed="rId2" cstate="print"/>
          <a:srcRect l="1468" t="27640" r="11926" b="5843"/>
          <a:stretch>
            <a:fillRect/>
          </a:stretch>
        </p:blipFill>
        <p:spPr bwMode="auto">
          <a:xfrm>
            <a:off x="3278074" y="609600"/>
            <a:ext cx="5865926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6"/>
          <p:cNvPicPr>
            <a:picLocks noChangeAspect="1" noChangeArrowheads="1"/>
          </p:cNvPicPr>
          <p:nvPr/>
        </p:nvPicPr>
        <p:blipFill>
          <a:blip r:embed="rId3" cstate="print"/>
          <a:srcRect l="1122" t="28090" r="20352" b="4944"/>
          <a:stretch>
            <a:fillRect/>
          </a:stretch>
        </p:blipFill>
        <p:spPr bwMode="auto">
          <a:xfrm>
            <a:off x="0" y="3429000"/>
            <a:ext cx="4886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715000" y="38100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 rot="5400000">
            <a:off x="4987435" y="3414969"/>
            <a:ext cx="208196" cy="16486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838200"/>
            <a:ext cx="3465513" cy="5287963"/>
          </a:xfrm>
        </p:spPr>
        <p:txBody>
          <a:bodyPr/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/>
              <a:t>Step 4:TESTING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26E-BECB-4060-9299-C96746AEAA62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505200" y="1417637"/>
            <a:ext cx="5111750" cy="3992563"/>
          </a:xfrm>
        </p:spPr>
        <p:txBody>
          <a:bodyPr/>
          <a:lstStyle/>
          <a:p>
            <a:r>
              <a:rPr lang="en-US" dirty="0" smtClean="0"/>
              <a:t>We identified students with aid and without aid</a:t>
            </a:r>
          </a:p>
          <a:p>
            <a:r>
              <a:rPr lang="en-US" dirty="0" smtClean="0"/>
              <a:t>We verified their program of study </a:t>
            </a:r>
          </a:p>
          <a:p>
            <a:r>
              <a:rPr lang="en-US" dirty="0" smtClean="0"/>
              <a:t>We registered the students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#1</a:t>
            </a:r>
            <a:br>
              <a:rPr lang="en-US" dirty="0" smtClean="0"/>
            </a:br>
            <a:r>
              <a:rPr lang="en-US" sz="3100" dirty="0" smtClean="0"/>
              <a:t>Student does not have ACCEPTED FA on AIDE</a:t>
            </a:r>
            <a:endParaRPr lang="en-US" sz="3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1131" t="17169" r="22648" b="17401"/>
          <a:stretch>
            <a:fillRect/>
          </a:stretch>
        </p:blipFill>
        <p:spPr bwMode="auto">
          <a:xfrm>
            <a:off x="1143000" y="1676401"/>
            <a:ext cx="6172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#1</a:t>
            </a:r>
            <a:br>
              <a:rPr lang="en-US" dirty="0" smtClean="0"/>
            </a:br>
            <a:r>
              <a:rPr lang="en-US" sz="3100" dirty="0" smtClean="0"/>
              <a:t>Student does not have ACCEPTED FA on AIDE</a:t>
            </a:r>
            <a:endParaRPr lang="en-US" sz="3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849" t="17401" r="22503" b="17633"/>
          <a:stretch>
            <a:fillRect/>
          </a:stretch>
        </p:blipFill>
        <p:spPr bwMode="auto">
          <a:xfrm>
            <a:off x="990600" y="1752600"/>
            <a:ext cx="6477000" cy="457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267200" y="3657600"/>
            <a:ext cx="685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#1</a:t>
            </a:r>
            <a:br>
              <a:rPr lang="en-US" dirty="0" smtClean="0"/>
            </a:br>
            <a:r>
              <a:rPr lang="en-US" sz="3100" dirty="0" smtClean="0"/>
              <a:t>Student does not have ACCEPTED FA on AIDE</a:t>
            </a:r>
            <a:endParaRPr lang="en-US" sz="3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7523" t="27754" r="15389" b="11576"/>
          <a:stretch>
            <a:fillRect/>
          </a:stretch>
        </p:blipFill>
        <p:spPr bwMode="auto">
          <a:xfrm>
            <a:off x="1295400" y="1828800"/>
            <a:ext cx="61722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#2</a:t>
            </a:r>
            <a:br>
              <a:rPr lang="en-US" dirty="0" smtClean="0"/>
            </a:br>
            <a:r>
              <a:rPr lang="en-US" sz="3100" dirty="0" smtClean="0"/>
              <a:t>Student has ACCEPTED FA on AIDE</a:t>
            </a:r>
            <a:endParaRPr lang="en-US" sz="3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5632" t="27378" r="17131" b="11137"/>
          <a:stretch>
            <a:fillRect/>
          </a:stretch>
        </p:blipFill>
        <p:spPr bwMode="auto">
          <a:xfrm>
            <a:off x="609600" y="1752600"/>
            <a:ext cx="70865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#2</a:t>
            </a:r>
            <a:br>
              <a:rPr lang="en-US" dirty="0" smtClean="0"/>
            </a:br>
            <a:r>
              <a:rPr lang="en-US" sz="3100" dirty="0" smtClean="0"/>
              <a:t>Student does have ACCEPTED FA on AIDE</a:t>
            </a:r>
            <a:endParaRPr lang="en-US" sz="3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5780" t="28074" r="16986" b="11319"/>
          <a:stretch>
            <a:fillRect/>
          </a:stretch>
        </p:blipFill>
        <p:spPr bwMode="auto">
          <a:xfrm>
            <a:off x="609600" y="1752600"/>
            <a:ext cx="71628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495800" y="35052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#2</a:t>
            </a:r>
            <a:br>
              <a:rPr lang="en-US" dirty="0" smtClean="0"/>
            </a:br>
            <a:r>
              <a:rPr lang="en-US" sz="3100" dirty="0" smtClean="0"/>
              <a:t>Student does have ACCEPTED FA on AIDE</a:t>
            </a:r>
            <a:endParaRPr lang="en-US" sz="3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7664" t="28306" r="15244" b="10673"/>
          <a:stretch>
            <a:fillRect/>
          </a:stretch>
        </p:blipFill>
        <p:spPr bwMode="auto">
          <a:xfrm>
            <a:off x="457200" y="1676400"/>
            <a:ext cx="71627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35" name="Picture 15" descr="C:\Users\statlerk\AppData\Local\Microsoft\Windows\Temporary Internet Files\Content.IE5\CZAM6E5K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1"/>
            <a:ext cx="4275666" cy="481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SMEs-Our Role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Training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Support Tier II Help Desk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Create Documentation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Customized Consulting through the use of </a:t>
            </a:r>
            <a:r>
              <a:rPr lang="en-US" dirty="0" err="1" smtClean="0"/>
              <a:t>ellucian</a:t>
            </a:r>
            <a:r>
              <a:rPr lang="en-US" dirty="0" smtClean="0"/>
              <a:t> Best Practices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Monitor  Patch Releases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924800" cy="944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Contact Information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23CBDA-0DFB-4E16-9B28-E00ABC5EA007}" type="datetime1">
              <a:rPr lang="en-US" smtClean="0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0510E-6E2C-4B23-B179-07B0373560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5" descr="Kar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4114800"/>
            <a:ext cx="1066800" cy="11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16764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Sonya Atkinson</a:t>
            </a:r>
          </a:p>
          <a:p>
            <a:r>
              <a:rPr lang="en-US" sz="2800" dirty="0" smtClean="0">
                <a:hlinkClick r:id="rId3"/>
              </a:rPr>
              <a:t>atkinsons@nccommunitycolleges.edu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Karen Statler</a:t>
            </a:r>
          </a:p>
          <a:p>
            <a:r>
              <a:rPr lang="en-US" sz="2800" dirty="0" smtClean="0">
                <a:hlinkClick r:id="rId4"/>
              </a:rPr>
              <a:t>staterk@nccommunitycolleges.edu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0" name="Picture 9" descr="SONYA.JPG"/>
          <p:cNvPicPr>
            <a:picLocks noChangeAspect="1"/>
          </p:cNvPicPr>
          <p:nvPr/>
        </p:nvPicPr>
        <p:blipFill>
          <a:blip r:embed="rId5" cstate="print"/>
          <a:srcRect l="10037" r="7157"/>
          <a:stretch>
            <a:fillRect/>
          </a:stretch>
        </p:blipFill>
        <p:spPr>
          <a:xfrm>
            <a:off x="304799" y="1447799"/>
            <a:ext cx="1143001" cy="1447801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To demonstrate how colleges can use registration rules to ensure financial aid recipients receive aid for only the courses required in their program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College has implemented Degree Audit </a:t>
            </a:r>
          </a:p>
          <a:p>
            <a:pPr lvl="0"/>
            <a:r>
              <a:rPr lang="en-US" dirty="0" smtClean="0"/>
              <a:t>Early registration</a:t>
            </a:r>
          </a:p>
          <a:p>
            <a:pPr lvl="1"/>
            <a:r>
              <a:rPr lang="en-US" dirty="0" smtClean="0"/>
              <a:t>Students have applied for Financial Aid by this date</a:t>
            </a:r>
          </a:p>
          <a:p>
            <a:pPr lvl="1"/>
            <a:r>
              <a:rPr lang="en-US" dirty="0" smtClean="0"/>
              <a:t>Financial Aid is being processed for upcoming year by this date</a:t>
            </a:r>
          </a:p>
          <a:p>
            <a:pPr lvl="0"/>
            <a:r>
              <a:rPr lang="en-US" dirty="0" smtClean="0"/>
              <a:t>Student can be given an override or waiver to register </a:t>
            </a:r>
          </a:p>
          <a:p>
            <a:pPr lvl="0"/>
            <a:r>
              <a:rPr lang="en-US" dirty="0" smtClean="0"/>
              <a:t>Registration rules will be reviewed as program requirements change</a:t>
            </a:r>
          </a:p>
          <a:p>
            <a:pPr lvl="0"/>
            <a:r>
              <a:rPr lang="en-US" dirty="0" smtClean="0"/>
              <a:t>College is using Eligible Program Rules in </a:t>
            </a:r>
            <a:r>
              <a:rPr lang="en-US" dirty="0" err="1" smtClean="0"/>
              <a:t>Autopackager</a:t>
            </a:r>
            <a:r>
              <a:rPr lang="en-US" dirty="0" smtClean="0"/>
              <a:t> AND Transmittals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Cross application communication is open between FA and Registrar and/or Curriculum </a:t>
            </a:r>
          </a:p>
          <a:p>
            <a:pPr lvl="0"/>
            <a:r>
              <a:rPr lang="en-US" dirty="0" smtClean="0"/>
              <a:t>Person(s) responsible for creating rules has working knowledge of academic program requirements</a:t>
            </a:r>
          </a:p>
          <a:p>
            <a:pPr lvl="0"/>
            <a:r>
              <a:rPr lang="en-US" dirty="0" smtClean="0"/>
              <a:t>Pending FA for this purpose is SA.ACTION.CATEGORY of ‘A’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Are there restrictions for General Education courses that need to be created?</a:t>
            </a:r>
          </a:p>
          <a:p>
            <a:pPr lvl="0"/>
            <a:r>
              <a:rPr lang="en-US" dirty="0" smtClean="0"/>
              <a:t>Are there restrictions for courses not eligible for FA (like some certificate programs)?</a:t>
            </a:r>
          </a:p>
          <a:p>
            <a:pPr lvl="0"/>
            <a:r>
              <a:rPr lang="en-US" dirty="0" smtClean="0"/>
              <a:t>Have the sections for upcoming academic term been built?</a:t>
            </a:r>
          </a:p>
          <a:p>
            <a:pPr lvl="0"/>
            <a:r>
              <a:rPr lang="en-US" dirty="0" smtClean="0"/>
              <a:t>How will you deal with students who change their major after registering?</a:t>
            </a:r>
          </a:p>
          <a:p>
            <a:pPr lvl="0"/>
            <a:r>
              <a:rPr lang="en-US" dirty="0" smtClean="0"/>
              <a:t>If you have other Registration restrictions you must incorporate logic to account for all rules</a:t>
            </a:r>
          </a:p>
          <a:p>
            <a:pPr lvl="0"/>
            <a:r>
              <a:rPr lang="en-US" dirty="0" smtClean="0"/>
              <a:t>It is important to consider the time necessary to successfully implement and test rules before using this process in your PRODUCTION account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Sample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our medium sized schools</a:t>
            </a:r>
          </a:p>
          <a:p>
            <a:r>
              <a:rPr lang="en-US" dirty="0" smtClean="0"/>
              <a:t>FA staff consisted of 3 full time professionals</a:t>
            </a:r>
          </a:p>
          <a:p>
            <a:r>
              <a:rPr lang="en-US" dirty="0" smtClean="0"/>
              <a:t>3500 enrollees, 50% received FA</a:t>
            </a:r>
          </a:p>
          <a:p>
            <a:r>
              <a:rPr lang="en-US" dirty="0" smtClean="0"/>
              <a:t>Using Web Registration </a:t>
            </a:r>
          </a:p>
          <a:p>
            <a:r>
              <a:rPr lang="en-US" dirty="0" smtClean="0"/>
              <a:t>Spends approximately 2 weeks reviewing student registrations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" y="1219200"/>
            <a:ext cx="2819399" cy="4906963"/>
          </a:xfrm>
        </p:spPr>
        <p:txBody>
          <a:bodyPr/>
          <a:lstStyle/>
          <a:p>
            <a:r>
              <a:rPr lang="en-US" sz="2400" b="1" dirty="0" smtClean="0"/>
              <a:t>Step 1</a:t>
            </a:r>
            <a:endParaRPr lang="en-US" sz="2400" dirty="0" smtClean="0"/>
          </a:p>
          <a:p>
            <a:r>
              <a:rPr lang="en-US" sz="2400" dirty="0" smtClean="0"/>
              <a:t>Access PIMS and enter the course. This form will show what programs have this course as a requirement. This is what you can see in the example below.  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26E-BECB-4060-9299-C96746AEAA62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 l="10240" t="28461" r="31781" b="9488"/>
          <a:stretch>
            <a:fillRect/>
          </a:stretch>
        </p:blipFill>
        <p:spPr bwMode="auto">
          <a:xfrm>
            <a:off x="2771775" y="1066800"/>
            <a:ext cx="6372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3200399" cy="5287963"/>
          </a:xfrm>
        </p:spPr>
        <p:txBody>
          <a:bodyPr/>
          <a:lstStyle/>
          <a:p>
            <a:r>
              <a:rPr lang="en-US" sz="2400" b="1" dirty="0" smtClean="0"/>
              <a:t>Step 2</a:t>
            </a:r>
            <a:endParaRPr lang="en-US" sz="2400" dirty="0" smtClean="0"/>
          </a:p>
          <a:p>
            <a:r>
              <a:rPr lang="en-US" sz="2400" dirty="0" smtClean="0"/>
              <a:t>Create registration restriction rule for each course. There are two examples provided. It is important to ensure the proper pointer is used with STC.ACTIVE.PROGRAMS.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26E-BECB-4060-9299-C96746AEAA62}" type="datetime1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5"/>
          <p:cNvPicPr>
            <a:picLocks noChangeAspect="1" noChangeArrowheads="1"/>
          </p:cNvPicPr>
          <p:nvPr/>
        </p:nvPicPr>
        <p:blipFill>
          <a:blip r:embed="rId2" cstate="print"/>
          <a:srcRect l="801" t="27640" r="13384" b="16180"/>
          <a:stretch>
            <a:fillRect/>
          </a:stretch>
        </p:blipFill>
        <p:spPr bwMode="auto">
          <a:xfrm>
            <a:off x="3124200" y="685800"/>
            <a:ext cx="6039005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8"/>
          <p:cNvPicPr>
            <a:picLocks noChangeAspect="1" noChangeArrowheads="1"/>
          </p:cNvPicPr>
          <p:nvPr/>
        </p:nvPicPr>
        <p:blipFill>
          <a:blip r:embed="rId3" cstate="print"/>
          <a:srcRect l="1709" t="28036" r="54955" b="38980"/>
          <a:stretch>
            <a:fillRect/>
          </a:stretch>
        </p:blipFill>
        <p:spPr bwMode="auto">
          <a:xfrm>
            <a:off x="3454548" y="4572000"/>
            <a:ext cx="325105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2" name="AutoShape 4"/>
          <p:cNvCxnSpPr>
            <a:cxnSpLocks noChangeShapeType="1"/>
          </p:cNvCxnSpPr>
          <p:nvPr/>
        </p:nvCxnSpPr>
        <p:spPr bwMode="auto">
          <a:xfrm rot="5400000">
            <a:off x="3390900" y="4152900"/>
            <a:ext cx="1524000" cy="38100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3A91EE4470141B3FED16CDD135EF1" ma:contentTypeVersion="1" ma:contentTypeDescription="Create a new document." ma:contentTypeScope="" ma:versionID="6869bcc4b802f1eed1e98b8913ec51a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D526D-DC61-4464-8554-B2F753780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250AB62-39E8-4F6F-A470-21855C8167C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22542C2-303C-40C3-BAC8-CDAC4E9D57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392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Ensuring FA Students Register for Courses in Their Program Using Registration Restriction Rules  </vt:lpstr>
      <vt:lpstr>SMEs-Our Role</vt:lpstr>
      <vt:lpstr>Our Goal</vt:lpstr>
      <vt:lpstr>Assumptions</vt:lpstr>
      <vt:lpstr>Assumptions</vt:lpstr>
      <vt:lpstr>Points to Ponder</vt:lpstr>
      <vt:lpstr>Our Sample College</vt:lpstr>
      <vt:lpstr>Slide 8</vt:lpstr>
      <vt:lpstr>Slide 9</vt:lpstr>
      <vt:lpstr>Slide 10</vt:lpstr>
      <vt:lpstr>Slide 11</vt:lpstr>
      <vt:lpstr>Slide 12</vt:lpstr>
      <vt:lpstr>Example #1 Student does not have ACCEPTED FA on AIDE</vt:lpstr>
      <vt:lpstr>Example #1 Student does not have ACCEPTED FA on AIDE</vt:lpstr>
      <vt:lpstr>Example #1 Student does not have ACCEPTED FA on AIDE</vt:lpstr>
      <vt:lpstr>Example #2 Student has ACCEPTED FA on AIDE</vt:lpstr>
      <vt:lpstr>Example #2 Student does have ACCEPTED FA on AIDE</vt:lpstr>
      <vt:lpstr>Example #2 Student does have ACCEPTED FA on AIDE</vt:lpstr>
      <vt:lpstr>Questions</vt:lpstr>
      <vt:lpstr>Contact Information </vt:lpstr>
    </vt:vector>
  </TitlesOfParts>
  <Company>NCCCS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georgem</dc:creator>
  <cp:lastModifiedBy>statlerk</cp:lastModifiedBy>
  <cp:revision>90</cp:revision>
  <dcterms:created xsi:type="dcterms:W3CDTF">2009-10-29T12:13:41Z</dcterms:created>
  <dcterms:modified xsi:type="dcterms:W3CDTF">2012-07-12T14:21:05Z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0x01010097D3A91EE4470141B3FED16CDD135EF1</vt:lpwstr>
  </property>
</Properties>
</file>