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5"/>
    <p:restoredTop sz="94626"/>
  </p:normalViewPr>
  <p:slideViewPr>
    <p:cSldViewPr snapToGrid="0">
      <p:cViewPr varScale="1">
        <p:scale>
          <a:sx n="135" d="100"/>
          <a:sy n="135" d="100"/>
        </p:scale>
        <p:origin x="168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5aee97ae6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5aee97ae6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5aee97ae6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5aee97ae6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aee97ae6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5aee97ae6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5aee97ae6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5aee97ae6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aee97ae6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5aee97ae6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4C5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5900" y="759982"/>
            <a:ext cx="9144150" cy="37698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ABE33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-5900" y="753950"/>
            <a:ext cx="9144150" cy="37698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815525" y="2040550"/>
            <a:ext cx="551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815375" y="3068650"/>
            <a:ext cx="551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>
            <a:off x="0" y="1580113"/>
            <a:ext cx="9144000" cy="3341668"/>
          </a:xfrm>
          <a:custGeom>
            <a:avLst/>
            <a:gdLst/>
            <a:ahLst/>
            <a:cxnLst/>
            <a:rect l="l" t="t" r="r" b="b"/>
            <a:pathLst>
              <a:path w="365760" h="110982" extrusionOk="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-5900" y="410541"/>
            <a:ext cx="9144152" cy="4453148"/>
          </a:xfrm>
          <a:custGeom>
            <a:avLst/>
            <a:gdLst/>
            <a:ahLst/>
            <a:cxnLst/>
            <a:rect l="l" t="t" r="r" b="b"/>
            <a:pathLst>
              <a:path w="365036" h="147896" extrusionOk="0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33775" y="2314200"/>
            <a:ext cx="5476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◇"/>
              <a:defRPr b="1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6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4179900" y="1041875"/>
            <a:ext cx="784200" cy="784200"/>
          </a:xfrm>
          <a:prstGeom prst="diamond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◆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42" name="Google Shape;42;p6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3" name="Google Shape;43;p6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4" name="Google Shape;44;p6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45" name="Google Shape;45;p6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6" name="Google Shape;46;p6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7" name="Google Shape;47;p6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904925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4679180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7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54" name="Google Shape;54;p7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5" name="Google Shape;55;p7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6" name="Google Shape;56;p7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57" name="Google Shape;57;p7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8" name="Google Shape;58;p7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9" name="Google Shape;59;p7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870750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3357262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3"/>
          </p:nvPr>
        </p:nvSpPr>
        <p:spPr>
          <a:xfrm>
            <a:off x="5843773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8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67" name="Google Shape;67;p8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8" name="Google Shape;68;p8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69" name="Google Shape;69;p8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70" name="Google Shape;70;p8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71" name="Google Shape;71;p8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72" name="Google Shape;72;p8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/>
          <p:nvPr/>
        </p:nvSpPr>
        <p:spPr>
          <a:xfrm>
            <a:off x="-2355" y="0"/>
            <a:ext cx="5209571" cy="983354"/>
          </a:xfrm>
          <a:custGeom>
            <a:avLst/>
            <a:gdLst/>
            <a:ahLst/>
            <a:cxnLst/>
            <a:rect l="l" t="t" r="r" b="b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7" name="Google Shape;77;p9"/>
          <p:cNvSpPr/>
          <p:nvPr/>
        </p:nvSpPr>
        <p:spPr>
          <a:xfrm>
            <a:off x="-6025" y="2"/>
            <a:ext cx="4445394" cy="1085644"/>
          </a:xfrm>
          <a:custGeom>
            <a:avLst/>
            <a:gdLst/>
            <a:ahLst/>
            <a:cxnLst/>
            <a:rect l="l" t="t" r="r" b="b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78" name="Google Shape;78;p9"/>
          <p:cNvSpPr/>
          <p:nvPr/>
        </p:nvSpPr>
        <p:spPr>
          <a:xfrm>
            <a:off x="6375475" y="4745747"/>
            <a:ext cx="2548913" cy="400879"/>
          </a:xfrm>
          <a:custGeom>
            <a:avLst/>
            <a:gdLst/>
            <a:ahLst/>
            <a:cxnLst/>
            <a:rect l="l" t="t" r="r" b="b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9" name="Google Shape;79;p9"/>
          <p:cNvSpPr/>
          <p:nvPr/>
        </p:nvSpPr>
        <p:spPr>
          <a:xfrm>
            <a:off x="7341180" y="4767304"/>
            <a:ext cx="1821096" cy="395811"/>
          </a:xfrm>
          <a:custGeom>
            <a:avLst/>
            <a:gdLst/>
            <a:ahLst/>
            <a:cxnLst/>
            <a:rect l="l" t="t" r="r" b="b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0" name="Google Shape;80;p9"/>
          <p:cNvSpPr/>
          <p:nvPr/>
        </p:nvSpPr>
        <p:spPr>
          <a:xfrm>
            <a:off x="8340717" y="4204075"/>
            <a:ext cx="818444" cy="959061"/>
          </a:xfrm>
          <a:custGeom>
            <a:avLst/>
            <a:gdLst/>
            <a:ahLst/>
            <a:cxnLst/>
            <a:rect l="l" t="t" r="r" b="b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1" name="Google Shape;81;p9"/>
          <p:cNvSpPr/>
          <p:nvPr/>
        </p:nvSpPr>
        <p:spPr>
          <a:xfrm>
            <a:off x="1559025" y="-6025"/>
            <a:ext cx="4116775" cy="944875"/>
          </a:xfrm>
          <a:custGeom>
            <a:avLst/>
            <a:gdLst/>
            <a:ahLst/>
            <a:cxnLst/>
            <a:rect l="l" t="t" r="r" b="b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2" name="Google Shape;82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-2355" y="0"/>
            <a:ext cx="5209571" cy="983354"/>
          </a:xfrm>
          <a:custGeom>
            <a:avLst/>
            <a:gdLst/>
            <a:ahLst/>
            <a:cxnLst/>
            <a:rect l="l" t="t" r="r" b="b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6" name="Google Shape;86;p10"/>
          <p:cNvSpPr/>
          <p:nvPr/>
        </p:nvSpPr>
        <p:spPr>
          <a:xfrm>
            <a:off x="-6025" y="2"/>
            <a:ext cx="4445394" cy="1085644"/>
          </a:xfrm>
          <a:custGeom>
            <a:avLst/>
            <a:gdLst/>
            <a:ahLst/>
            <a:cxnLst/>
            <a:rect l="l" t="t" r="r" b="b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7" name="Google Shape;87;p10"/>
          <p:cNvSpPr/>
          <p:nvPr/>
        </p:nvSpPr>
        <p:spPr>
          <a:xfrm>
            <a:off x="6375475" y="4745747"/>
            <a:ext cx="2548913" cy="400879"/>
          </a:xfrm>
          <a:custGeom>
            <a:avLst/>
            <a:gdLst/>
            <a:ahLst/>
            <a:cxnLst/>
            <a:rect l="l" t="t" r="r" b="b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8" name="Google Shape;88;p10"/>
          <p:cNvSpPr/>
          <p:nvPr/>
        </p:nvSpPr>
        <p:spPr>
          <a:xfrm>
            <a:off x="7341180" y="4767304"/>
            <a:ext cx="1821096" cy="395811"/>
          </a:xfrm>
          <a:custGeom>
            <a:avLst/>
            <a:gdLst/>
            <a:ahLst/>
            <a:cxnLst/>
            <a:rect l="l" t="t" r="r" b="b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9" name="Google Shape;89;p10"/>
          <p:cNvSpPr/>
          <p:nvPr/>
        </p:nvSpPr>
        <p:spPr>
          <a:xfrm>
            <a:off x="8340717" y="4204075"/>
            <a:ext cx="818444" cy="959061"/>
          </a:xfrm>
          <a:custGeom>
            <a:avLst/>
            <a:gdLst/>
            <a:ahLst/>
            <a:cxnLst/>
            <a:rect l="l" t="t" r="r" b="b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90" name="Google Shape;90;p10"/>
          <p:cNvSpPr/>
          <p:nvPr/>
        </p:nvSpPr>
        <p:spPr>
          <a:xfrm>
            <a:off x="1559025" y="-6025"/>
            <a:ext cx="4116775" cy="944875"/>
          </a:xfrm>
          <a:custGeom>
            <a:avLst/>
            <a:gdLst/>
            <a:ahLst/>
            <a:cxnLst/>
            <a:rect l="l" t="t" r="r" b="b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91" name="Google Shape;91;p10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ctrTitle"/>
          </p:nvPr>
        </p:nvSpPr>
        <p:spPr>
          <a:xfrm>
            <a:off x="71700" y="1452300"/>
            <a:ext cx="9000600" cy="22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Attendance Supervisor Session </a:t>
            </a:r>
            <a:endParaRPr sz="4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Bo Magnusson</a:t>
            </a:r>
            <a:endParaRPr sz="2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Cumberland County Schools 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Attendance Supervisor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Tier Interventions</a:t>
            </a:r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body" idx="1"/>
          </p:nvPr>
        </p:nvSpPr>
        <p:spPr>
          <a:xfrm>
            <a:off x="886650" y="1096325"/>
            <a:ext cx="7668900" cy="34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Tier 3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◆"/>
            </a:pPr>
            <a:r>
              <a:rPr lang="en" sz="2200">
                <a:solidFill>
                  <a:schemeClr val="dk1"/>
                </a:solidFill>
              </a:rPr>
              <a:t>Truancy Court with student, parent, Juvenile Service Officers, and District Attendance Supervisor at 5 unexcused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◆"/>
            </a:pPr>
            <a:r>
              <a:rPr lang="en" sz="2200">
                <a:solidFill>
                  <a:schemeClr val="dk1"/>
                </a:solidFill>
              </a:rPr>
              <a:t>Informal agreement is signed</a:t>
            </a:r>
            <a:endParaRPr sz="220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Tier 4 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◆"/>
            </a:pPr>
            <a:r>
              <a:rPr lang="en" sz="2200">
                <a:solidFill>
                  <a:schemeClr val="dk1"/>
                </a:solidFill>
              </a:rPr>
              <a:t>Juvenile Court Citation to appear before the General Session Judge if student continues to miss school</a:t>
            </a:r>
            <a:endParaRPr sz="220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ctrTitle" idx="4294967295"/>
          </p:nvPr>
        </p:nvSpPr>
        <p:spPr>
          <a:xfrm>
            <a:off x="3064700" y="1512936"/>
            <a:ext cx="55338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ABE33F"/>
                </a:solidFill>
              </a:rPr>
              <a:t>Thanks!</a:t>
            </a:r>
            <a:endParaRPr sz="6000">
              <a:solidFill>
                <a:srgbClr val="ABE33F"/>
              </a:solidFill>
            </a:endParaRPr>
          </a:p>
        </p:txBody>
      </p:sp>
      <p:sp>
        <p:nvSpPr>
          <p:cNvPr id="187" name="Google Shape;187;p21"/>
          <p:cNvSpPr txBox="1">
            <a:spLocks noGrp="1"/>
          </p:cNvSpPr>
          <p:nvPr>
            <p:ph type="subTitle" idx="4294967295"/>
          </p:nvPr>
        </p:nvSpPr>
        <p:spPr>
          <a:xfrm>
            <a:off x="3064700" y="2636358"/>
            <a:ext cx="5533800" cy="21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/>
              <a:t>Any questions?</a:t>
            </a:r>
            <a:endParaRPr sz="36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magnussonb@ccschools.k12tn.net</a:t>
            </a:r>
            <a:endParaRPr sz="1800" b="1"/>
          </a:p>
        </p:txBody>
      </p:sp>
      <p:grpSp>
        <p:nvGrpSpPr>
          <p:cNvPr id="188" name="Google Shape;188;p21"/>
          <p:cNvGrpSpPr/>
          <p:nvPr/>
        </p:nvGrpSpPr>
        <p:grpSpPr>
          <a:xfrm>
            <a:off x="685795" y="1814227"/>
            <a:ext cx="1681779" cy="1179949"/>
            <a:chOff x="559275" y="1683950"/>
            <a:chExt cx="466500" cy="327300"/>
          </a:xfrm>
        </p:grpSpPr>
        <p:sp>
          <p:nvSpPr>
            <p:cNvPr id="189" name="Google Shape;189;p21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21"/>
          <p:cNvSpPr/>
          <p:nvPr/>
        </p:nvSpPr>
        <p:spPr>
          <a:xfrm>
            <a:off x="1681875" y="2683100"/>
            <a:ext cx="1274938" cy="1159802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1034350" y="4118550"/>
            <a:ext cx="7306200" cy="8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2"/>
                </a:solidFill>
              </a:rPr>
              <a:t>Cumberland County Schools - Around 7,100 Students in 12 schools</a:t>
            </a:r>
            <a:endParaRPr sz="17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body" idx="1"/>
          </p:nvPr>
        </p:nvSpPr>
        <p:spPr>
          <a:xfrm>
            <a:off x="1285825" y="1590975"/>
            <a:ext cx="2771100" cy="21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Bo Magnusson</a:t>
            </a: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◆"/>
            </a:pPr>
            <a:r>
              <a:rPr lang="en" sz="11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Attendance Supervisor</a:t>
            </a:r>
            <a:endParaRPr sz="11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◆"/>
            </a:pPr>
            <a:r>
              <a:rPr lang="en" sz="11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Director of Emergency Management &amp; Security</a:t>
            </a:r>
            <a:endParaRPr sz="11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◆"/>
            </a:pPr>
            <a:r>
              <a:rPr lang="en" sz="11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Threat Assessment Task Force</a:t>
            </a:r>
            <a:endParaRPr sz="11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◆"/>
            </a:pPr>
            <a:r>
              <a:rPr lang="en" sz="11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Supervisor of Safe Schools Counselors</a:t>
            </a:r>
            <a:endParaRPr sz="11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◆"/>
            </a:pPr>
            <a:r>
              <a:rPr lang="en" sz="11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Discipline Hearing Authority Chairman</a:t>
            </a:r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body" idx="4294967295"/>
          </p:nvPr>
        </p:nvSpPr>
        <p:spPr>
          <a:xfrm>
            <a:off x="4572000" y="1590975"/>
            <a:ext cx="2365200" cy="21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2"/>
                </a:solidFill>
                <a:highlight>
                  <a:schemeClr val="lt1"/>
                </a:highlight>
              </a:rPr>
              <a:t>Faith Abston</a:t>
            </a:r>
            <a:endParaRPr sz="11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◆"/>
            </a:pPr>
            <a:r>
              <a:rPr lang="en" sz="11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SIS &amp; Attendance Administrative Assistant &amp; Bookkeeper</a:t>
            </a:r>
            <a:endParaRPr sz="11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◆"/>
            </a:pPr>
            <a:r>
              <a:rPr lang="en" sz="11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Lead Attendance Clerk</a:t>
            </a:r>
            <a:endParaRPr sz="11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2"/>
                </a:solidFill>
                <a:highlight>
                  <a:schemeClr val="lt1"/>
                </a:highlight>
              </a:rPr>
              <a:t>Patricia Overstreet</a:t>
            </a:r>
            <a:endParaRPr sz="1800" b="1">
              <a:solidFill>
                <a:schemeClr val="accent2"/>
              </a:solidFill>
              <a:highlight>
                <a:schemeClr val="lt1"/>
              </a:highlight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◆"/>
            </a:pPr>
            <a:r>
              <a:rPr lang="en" sz="11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SIS Administrator</a:t>
            </a:r>
            <a:endParaRPr sz="11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◆"/>
            </a:pPr>
            <a:r>
              <a:rPr lang="en" sz="11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Testing Coordinator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ctrTitle" idx="4294967295"/>
          </p:nvPr>
        </p:nvSpPr>
        <p:spPr>
          <a:xfrm>
            <a:off x="173700" y="1644155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AE9D"/>
                </a:solidFill>
              </a:rPr>
              <a:t>Student Attendance</a:t>
            </a:r>
            <a:endParaRPr sz="5000">
              <a:solidFill>
                <a:srgbClr val="00AE9D"/>
              </a:solidFill>
            </a:endParaRP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4294967295"/>
          </p:nvPr>
        </p:nvSpPr>
        <p:spPr>
          <a:xfrm>
            <a:off x="0" y="2743650"/>
            <a:ext cx="8883300" cy="10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Strategies Utilized to Ensure and Increase Student Attendance</a:t>
            </a:r>
            <a:endParaRPr sz="2200"/>
          </a:p>
        </p:txBody>
      </p:sp>
      <p:sp>
        <p:nvSpPr>
          <p:cNvPr id="112" name="Google Shape;112;p13"/>
          <p:cNvSpPr/>
          <p:nvPr/>
        </p:nvSpPr>
        <p:spPr>
          <a:xfrm>
            <a:off x="5768500" y="-158775"/>
            <a:ext cx="3375628" cy="2980560"/>
          </a:xfrm>
          <a:custGeom>
            <a:avLst/>
            <a:gdLst/>
            <a:ahLst/>
            <a:cxnLst/>
            <a:rect l="l" t="t" r="r" b="b"/>
            <a:pathLst>
              <a:path w="171613" h="151586" extrusionOk="0">
                <a:moveTo>
                  <a:pt x="0" y="694"/>
                </a:moveTo>
                <a:lnTo>
                  <a:pt x="171613" y="0"/>
                </a:lnTo>
                <a:lnTo>
                  <a:pt x="170790" y="151586"/>
                </a:lnTo>
                <a:lnTo>
                  <a:pt x="46492" y="123154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grpSp>
        <p:nvGrpSpPr>
          <p:cNvPr id="113" name="Google Shape;113;p13"/>
          <p:cNvGrpSpPr/>
          <p:nvPr/>
        </p:nvGrpSpPr>
        <p:grpSpPr>
          <a:xfrm>
            <a:off x="8164887" y="-75937"/>
            <a:ext cx="899284" cy="899339"/>
            <a:chOff x="6654650" y="3665275"/>
            <a:chExt cx="409100" cy="409125"/>
          </a:xfrm>
        </p:grpSpPr>
        <p:sp>
          <p:nvSpPr>
            <p:cNvPr id="114" name="Google Shape;114;p13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13"/>
          <p:cNvSpPr/>
          <p:nvPr/>
        </p:nvSpPr>
        <p:spPr>
          <a:xfrm>
            <a:off x="6549875" y="1355081"/>
            <a:ext cx="914124" cy="914076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13"/>
          <p:cNvGrpSpPr/>
          <p:nvPr/>
        </p:nvGrpSpPr>
        <p:grpSpPr>
          <a:xfrm>
            <a:off x="7582061" y="1055875"/>
            <a:ext cx="615212" cy="714463"/>
            <a:chOff x="570875" y="4322250"/>
            <a:chExt cx="443300" cy="443325"/>
          </a:xfrm>
        </p:grpSpPr>
        <p:sp>
          <p:nvSpPr>
            <p:cNvPr id="118" name="Google Shape;118;p13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13"/>
          <p:cNvSpPr/>
          <p:nvPr/>
        </p:nvSpPr>
        <p:spPr>
          <a:xfrm rot="-1627561">
            <a:off x="7434266" y="487482"/>
            <a:ext cx="280162" cy="26750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3"/>
          <p:cNvSpPr/>
          <p:nvPr/>
        </p:nvSpPr>
        <p:spPr>
          <a:xfrm rot="1504353">
            <a:off x="7841214" y="2080539"/>
            <a:ext cx="280176" cy="26752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3"/>
          <p:cNvSpPr/>
          <p:nvPr/>
        </p:nvSpPr>
        <p:spPr>
          <a:xfrm rot="1973882">
            <a:off x="8121371" y="1454163"/>
            <a:ext cx="192944" cy="18422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6" name="Google Shape;126;p13"/>
          <p:cNvSpPr/>
          <p:nvPr/>
        </p:nvSpPr>
        <p:spPr>
          <a:xfrm rot="1504353">
            <a:off x="6456714" y="798489"/>
            <a:ext cx="280176" cy="26752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Everyone Involved  </a:t>
            </a:r>
            <a:endParaRPr/>
          </a:p>
        </p:txBody>
      </p:sp>
      <p:sp>
        <p:nvSpPr>
          <p:cNvPr id="132" name="Google Shape;132;p14"/>
          <p:cNvSpPr/>
          <p:nvPr/>
        </p:nvSpPr>
        <p:spPr>
          <a:xfrm>
            <a:off x="3321325" y="1705950"/>
            <a:ext cx="2493600" cy="2493600"/>
          </a:xfrm>
          <a:prstGeom prst="diamond">
            <a:avLst/>
          </a:prstGeom>
          <a:solidFill>
            <a:srgbClr val="004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School</a:t>
            </a:r>
            <a:endParaRPr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776500" y="2275813"/>
            <a:ext cx="2140725" cy="1353875"/>
          </a:xfrm>
          <a:prstGeom prst="flowChartPreparation">
            <a:avLst/>
          </a:prstGeom>
          <a:solidFill>
            <a:srgbClr val="ABE33F">
              <a:alpha val="8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Family</a:t>
            </a:r>
            <a:endParaRPr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4" name="Google Shape;134;p14"/>
          <p:cNvSpPr/>
          <p:nvPr/>
        </p:nvSpPr>
        <p:spPr>
          <a:xfrm>
            <a:off x="5226775" y="2275813"/>
            <a:ext cx="2140725" cy="1353875"/>
          </a:xfrm>
          <a:prstGeom prst="flowChartPreparation">
            <a:avLst/>
          </a:prstGeom>
          <a:solidFill>
            <a:srgbClr val="ABE33F">
              <a:alpha val="8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Community</a:t>
            </a:r>
            <a:endParaRPr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Partnerships &amp; Relationships</a:t>
            </a:r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406925" y="1739050"/>
            <a:ext cx="5309700" cy="27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Dave Kirk Car Giveaway(19 years)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Juvenile Court Officers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General Sessions Court Judge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DCS Case Managers &amp; Supervisors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43" name="Google Shape;143;p15" descr="Dave Kirk Auto | Knoxville Chevy Buick GMC Cadillac Dealership in  Crossvillle T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4275" y="1819000"/>
            <a:ext cx="2863950" cy="2161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District Interventions</a:t>
            </a:r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1"/>
          </p:nvPr>
        </p:nvSpPr>
        <p:spPr>
          <a:xfrm>
            <a:off x="393625" y="1029275"/>
            <a:ext cx="8047800" cy="39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Attendance Audits</a:t>
            </a:r>
            <a:endParaRPr sz="2200"/>
          </a:p>
          <a:p>
            <a:pPr marL="914400" lvl="1" indent="-368300" algn="l" rtl="0">
              <a:spcBef>
                <a:spcPts val="480"/>
              </a:spcBef>
              <a:spcAft>
                <a:spcPts val="0"/>
              </a:spcAft>
              <a:buSzPts val="2200"/>
              <a:buChar char="◆"/>
            </a:pPr>
            <a:r>
              <a:rPr lang="en" sz="2200"/>
              <a:t>District Attendance Team 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◆"/>
            </a:pPr>
            <a:r>
              <a:rPr lang="en" sz="2200"/>
              <a:t>Twice Every Grading Period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◆"/>
            </a:pPr>
            <a:r>
              <a:rPr lang="en" sz="2200"/>
              <a:t>EIS “Absent Student” Data Report 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◇"/>
            </a:pPr>
            <a:r>
              <a:rPr lang="en" sz="2200"/>
              <a:t>Excused and Unexcused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◆"/>
            </a:pPr>
            <a:r>
              <a:rPr lang="en" sz="2200"/>
              <a:t>School Outreach and Follow-up</a:t>
            </a:r>
            <a:endParaRPr sz="2200"/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Centralized Google Folder</a:t>
            </a:r>
            <a:endParaRPr sz="2200"/>
          </a:p>
          <a:p>
            <a:pPr marL="914400" lvl="1" indent="-368300" algn="l" rtl="0">
              <a:spcBef>
                <a:spcPts val="480"/>
              </a:spcBef>
              <a:spcAft>
                <a:spcPts val="0"/>
              </a:spcAft>
              <a:buSzPts val="2200"/>
              <a:buChar char="◆"/>
            </a:pPr>
            <a:r>
              <a:rPr lang="en" sz="2200"/>
              <a:t>Shared Drive With Procedures and Policies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◆"/>
            </a:pPr>
            <a:r>
              <a:rPr lang="en" sz="2200"/>
              <a:t>Consistent Documents Across the District   </a:t>
            </a:r>
            <a:endParaRPr sz="22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51" name="Google Shape;151;p16" descr="Office meeting Vectors &amp; Illustrations for Free Download | Freepi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8925" y="1663275"/>
            <a:ext cx="2066925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District Interventions</a:t>
            </a:r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body" idx="1"/>
          </p:nvPr>
        </p:nvSpPr>
        <p:spPr>
          <a:xfrm>
            <a:off x="343625" y="1339150"/>
            <a:ext cx="3811800" cy="34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Home Visits</a:t>
            </a:r>
            <a:endParaRPr sz="2200"/>
          </a:p>
          <a:p>
            <a:pPr marL="914400" lvl="1" indent="-368300" algn="l" rtl="0">
              <a:spcBef>
                <a:spcPts val="480"/>
              </a:spcBef>
              <a:spcAft>
                <a:spcPts val="0"/>
              </a:spcAft>
              <a:buSzPts val="2200"/>
              <a:buChar char="◆"/>
            </a:pPr>
            <a:r>
              <a:rPr lang="en" sz="2200"/>
              <a:t>School Requests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◆"/>
            </a:pPr>
            <a:r>
              <a:rPr lang="en" sz="2200"/>
              <a:t>Door Knockers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◆"/>
            </a:pPr>
            <a:r>
              <a:rPr lang="en" sz="2200"/>
              <a:t>Juvenile Court Officers</a:t>
            </a:r>
            <a:endParaRPr sz="2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59" name="Google Shape;1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450" y="0"/>
            <a:ext cx="4445551" cy="50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Interventions</a:t>
            </a:r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body" idx="1"/>
          </p:nvPr>
        </p:nvSpPr>
        <p:spPr>
          <a:xfrm>
            <a:off x="886650" y="1339150"/>
            <a:ext cx="8047800" cy="34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SIS Package  </a:t>
            </a:r>
            <a:endParaRPr sz="2200"/>
          </a:p>
          <a:p>
            <a:pPr marL="914400" lvl="1" indent="-368300" algn="l" rtl="0">
              <a:spcBef>
                <a:spcPts val="480"/>
              </a:spcBef>
              <a:spcAft>
                <a:spcPts val="0"/>
              </a:spcAft>
              <a:buSzPts val="2200"/>
              <a:buChar char="◆"/>
            </a:pPr>
            <a:r>
              <a:rPr lang="en" sz="2200"/>
              <a:t>Communication 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◇"/>
            </a:pPr>
            <a:r>
              <a:rPr lang="en" sz="2200"/>
              <a:t>Robocalls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◇"/>
            </a:pPr>
            <a:r>
              <a:rPr lang="en" sz="2200">
                <a:solidFill>
                  <a:schemeClr val="dk1"/>
                </a:solidFill>
              </a:rPr>
              <a:t>Family Weekly Attendance Emails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◆"/>
            </a:pPr>
            <a:r>
              <a:rPr lang="en" sz="2200"/>
              <a:t>Encourage use of Family Access to check attendance and if notes have been turned in by the student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◆"/>
            </a:pPr>
            <a:r>
              <a:rPr lang="en" sz="2200"/>
              <a:t>Tier Process</a:t>
            </a:r>
            <a:endParaRPr sz="22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67" name="Google Shape;167;p18" descr="Skyward Mobile App - Riley Intermediate Schoo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2275" y="1194325"/>
            <a:ext cx="1270600" cy="130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Tier Interventions</a:t>
            </a:r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body" idx="1"/>
          </p:nvPr>
        </p:nvSpPr>
        <p:spPr>
          <a:xfrm>
            <a:off x="886650" y="1339150"/>
            <a:ext cx="8047800" cy="34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Tier 1</a:t>
            </a:r>
            <a:endParaRPr sz="2200"/>
          </a:p>
          <a:p>
            <a:pPr marL="914400" lvl="1" indent="-368300" algn="l" rtl="0">
              <a:spcBef>
                <a:spcPts val="480"/>
              </a:spcBef>
              <a:spcAft>
                <a:spcPts val="0"/>
              </a:spcAft>
              <a:buSzPts val="2200"/>
              <a:buChar char="◆"/>
            </a:pPr>
            <a:r>
              <a:rPr lang="en" sz="2200"/>
              <a:t>Meeting with student and school attendance representative at 3 unexcused 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◆"/>
            </a:pPr>
            <a:r>
              <a:rPr lang="en" sz="2200"/>
              <a:t>Reviews absences and notes</a:t>
            </a:r>
            <a:endParaRPr sz="2200"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Tier 2</a:t>
            </a:r>
            <a:endParaRPr sz="2200"/>
          </a:p>
          <a:p>
            <a:pPr marL="914400" lvl="1" indent="-368300" algn="l" rtl="0">
              <a:spcBef>
                <a:spcPts val="480"/>
              </a:spcBef>
              <a:spcAft>
                <a:spcPts val="0"/>
              </a:spcAft>
              <a:buSzPts val="2200"/>
              <a:buChar char="◆"/>
            </a:pPr>
            <a:r>
              <a:rPr lang="en" sz="2200"/>
              <a:t>Meeting with student, parent/guardian, school attendance representative at 4 unexcused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◆"/>
            </a:pPr>
            <a:r>
              <a:rPr lang="en" sz="2200"/>
              <a:t>Signed attendance contract  </a:t>
            </a:r>
            <a:endParaRPr sz="2200"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calus template">
  <a:themeElements>
    <a:clrScheme name="Custom 347">
      <a:dk1>
        <a:srgbClr val="004C52"/>
      </a:dk1>
      <a:lt1>
        <a:srgbClr val="FFFFFF"/>
      </a:lt1>
      <a:dk2>
        <a:srgbClr val="788788"/>
      </a:dk2>
      <a:lt2>
        <a:srgbClr val="E6EEED"/>
      </a:lt2>
      <a:accent1>
        <a:srgbClr val="004C52"/>
      </a:accent1>
      <a:accent2>
        <a:srgbClr val="00AE9D"/>
      </a:accent2>
      <a:accent3>
        <a:srgbClr val="4BD3B0"/>
      </a:accent3>
      <a:accent4>
        <a:srgbClr val="68DD6B"/>
      </a:accent4>
      <a:accent5>
        <a:srgbClr val="ABE33F"/>
      </a:accent5>
      <a:accent6>
        <a:srgbClr val="DBEEA6"/>
      </a:accent6>
      <a:hlink>
        <a:srgbClr val="004C5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Macintosh PowerPoint</Application>
  <PresentationFormat>On-screen Show (16:9)</PresentationFormat>
  <Paragraphs>123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Raleway</vt:lpstr>
      <vt:lpstr>Karla</vt:lpstr>
      <vt:lpstr>Arial</vt:lpstr>
      <vt:lpstr>Escalus template</vt:lpstr>
      <vt:lpstr> Attendance Supervisor Session   Bo Magnusson Cumberland County Schools  Attendance Supervisor  </vt:lpstr>
      <vt:lpstr>Our Team</vt:lpstr>
      <vt:lpstr>Student Attendance</vt:lpstr>
      <vt:lpstr>Getting Everyone Involved  </vt:lpstr>
      <vt:lpstr>Community Partnerships &amp; Relationships</vt:lpstr>
      <vt:lpstr> District Interventions</vt:lpstr>
      <vt:lpstr> District Interventions</vt:lpstr>
      <vt:lpstr>School Interventions</vt:lpstr>
      <vt:lpstr> Tier Interventions</vt:lpstr>
      <vt:lpstr> Tier Interventions</vt:lpstr>
      <vt:lpstr>Thanks!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Attendance Supervisor Session   Bo Magnusson Cumberland County Schools  Attendance Supervisor  </dc:title>
  <cp:lastModifiedBy>Bo Magnusson</cp:lastModifiedBy>
  <cp:revision>1</cp:revision>
  <dcterms:modified xsi:type="dcterms:W3CDTF">2022-09-21T20:06:29Z</dcterms:modified>
</cp:coreProperties>
</file>