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B1BB-ED7B-4542-B067-61297F4537BF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93937-E70C-4C4A-B04B-0F531F86978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93937-E70C-4C4A-B04B-0F531F86978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1795-0630-42D7-BE91-B68D8C3298EE}" type="datetimeFigureOut">
              <a:rPr lang="en-US" smtClean="0"/>
              <a:t>8/4/2015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85723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STATISTICS IN GEOGRAPHY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64318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INVESTIGATING THE RELATIONSHIP BETWEEN TWO VARIABLES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lets do the Spearman’s Rank Correlation Coefficient for the hypothesis that the size of a shopping centre determines the distance that shoppers travel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57290" y="1071546"/>
          <a:ext cx="60960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222412"/>
                <a:gridCol w="8095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shops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Rank</a:t>
                      </a:r>
                    </a:p>
                    <a:p>
                      <a:r>
                        <a:rPr lang="en-GB" dirty="0" smtClean="0"/>
                        <a:t>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Distance</a:t>
                      </a:r>
                      <a:r>
                        <a:rPr lang="en-GB" baseline="0" dirty="0" smtClean="0"/>
                        <a:t> in km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Rank </a:t>
                      </a:r>
                    </a:p>
                    <a:p>
                      <a:r>
                        <a:rPr lang="en-GB" dirty="0" smtClean="0"/>
                        <a:t>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</a:p>
                    <a:p>
                      <a:r>
                        <a:rPr lang="en-GB" dirty="0" smtClean="0"/>
                        <a:t>Difference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In ranks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d²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717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71736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571736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57173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27146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643438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643438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643438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643438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643438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715008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8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8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715008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8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715008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571500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71500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715008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5715008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6786578" y="20002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1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6858016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16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6858016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16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678657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685801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858016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6858016" y="53578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286248" y="585789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lets calculate ∑ d² 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6786578" y="578645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4876" y="214290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 =  1  -  </a:t>
            </a:r>
            <a:r>
              <a:rPr lang="en-GB" u="sng" dirty="0" smtClean="0"/>
              <a:t>6 × ∑d²</a:t>
            </a:r>
          </a:p>
          <a:p>
            <a:r>
              <a:rPr lang="en-GB" dirty="0" smtClean="0"/>
              <a:t>               n³- n</a:t>
            </a:r>
          </a:p>
          <a:p>
            <a:r>
              <a:rPr lang="en-GB" u="sng" dirty="0" smtClean="0"/>
              <a:t>         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35716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now lets apply that to the Correlation Coefficient formula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4876" y="107154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 = 1 - </a:t>
            </a:r>
            <a:r>
              <a:rPr lang="en-GB" u="sng" dirty="0" smtClean="0"/>
              <a:t>6 ×  56</a:t>
            </a:r>
          </a:p>
          <a:p>
            <a:r>
              <a:rPr lang="en-GB" dirty="0"/>
              <a:t> </a:t>
            </a:r>
            <a:r>
              <a:rPr lang="en-GB" dirty="0" smtClean="0"/>
              <a:t>            n³- 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192880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r = 1 -  </a:t>
            </a:r>
            <a:r>
              <a:rPr lang="en-GB" u="sng" dirty="0" smtClean="0"/>
              <a:t>336</a:t>
            </a:r>
          </a:p>
          <a:p>
            <a:r>
              <a:rPr lang="en-GB" dirty="0"/>
              <a:t> </a:t>
            </a:r>
            <a:r>
              <a:rPr lang="en-GB" dirty="0" smtClean="0"/>
              <a:t>             n³- n</a:t>
            </a:r>
            <a:r>
              <a:rPr lang="en-GB" u="sng" dirty="0" smtClean="0"/>
              <a:t> </a:t>
            </a:r>
            <a:endParaRPr lang="en-GB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357298"/>
            <a:ext cx="2214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 = the number of pairs of data, in this case 10</a:t>
            </a:r>
          </a:p>
          <a:p>
            <a:r>
              <a:rPr lang="en-GB" dirty="0" smtClean="0"/>
              <a:t>n³= 1000</a:t>
            </a:r>
          </a:p>
          <a:p>
            <a:r>
              <a:rPr lang="en-GB" dirty="0" smtClean="0"/>
              <a:t>n³ - n = 990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278605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r = 1 -  </a:t>
            </a:r>
            <a:r>
              <a:rPr lang="en-GB" u="sng" dirty="0" smtClean="0"/>
              <a:t>336</a:t>
            </a:r>
          </a:p>
          <a:p>
            <a:r>
              <a:rPr lang="en-GB" dirty="0"/>
              <a:t> </a:t>
            </a:r>
            <a:r>
              <a:rPr lang="en-GB" dirty="0" smtClean="0"/>
              <a:t>              990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 = 1 -  0.34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42148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 =  0.66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314324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Lets see what this looks like on the Spearman’s Scale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107189" y="5179231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7224" y="407194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7224" y="628652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57224" y="514351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14414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+1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28585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1142976" y="4429132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00232" y="407194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have 0.66 which looks like quite a good correlation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786314" y="500063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However we need to test for SIGNIFICANCE on a CONFIDENCE LEVELS table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24" grpId="0"/>
      <p:bldP spid="25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value of r for any given value of n (number of pairs of data) must be equal to or larger than that shown for the level of significance required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928802"/>
          <a:ext cx="56436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501"/>
                <a:gridCol w="2344333"/>
                <a:gridCol w="2571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95% confidence 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99% confidence level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0.833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0.783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0.746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0.712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114298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Study the extract from the significance tables below :-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192880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 = 10 in our case</a:t>
            </a:r>
          </a:p>
          <a:p>
            <a:r>
              <a:rPr lang="en-GB" dirty="0" smtClean="0"/>
              <a:t>So the figures we are looking at are :-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429388" y="3214686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10" y="414338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Our value for </a:t>
            </a:r>
            <a:r>
              <a:rPr lang="en-GB" dirty="0" err="1" smtClean="0"/>
              <a:t>Speaman’s</a:t>
            </a:r>
            <a:r>
              <a:rPr lang="en-GB" dirty="0" smtClean="0"/>
              <a:t>  Rank Correlation Coefficient is   0.66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464344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Therefore the result is significant at the 95% level of confidence, but not the 99% level of confidence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535782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reject the null hypothesis and accept the alternative hypothesis at the 95% level of confidence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614364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 have proved that shoppers travel further to shop at larger shopping centres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Often in Geography we collect data, especially during fieldwork, that allows us to investigate the relationship between two sets of data / two variables.</a:t>
            </a:r>
          </a:p>
          <a:p>
            <a:r>
              <a:rPr lang="en-GB" dirty="0" smtClean="0"/>
              <a:t>This will usually stem from asking a geographical question 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What happens to the size of a river’s </a:t>
            </a:r>
            <a:r>
              <a:rPr lang="en-GB" b="1" dirty="0" err="1" smtClean="0"/>
              <a:t>bedload</a:t>
            </a:r>
            <a:r>
              <a:rPr lang="en-GB" b="1" dirty="0" smtClean="0"/>
              <a:t> in a downstream direction?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What is the relationship between the size of shopping centres and the distance people travel to shop?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What happens to the vegetation cover and height of plants across a sand dune belt?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What is the relationship between distance from the centre of a CBD and land values within the CBD?</a:t>
            </a:r>
          </a:p>
          <a:p>
            <a:r>
              <a:rPr lang="en-GB" dirty="0" smtClean="0"/>
              <a:t>Think about each of these questions and see if you can formulate a hypothesis for each, also think about why your hypothesis should be true. When you have done this hit RETURN to see if you are correct.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857628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b="1" dirty="0" err="1" smtClean="0"/>
              <a:t>Bedload</a:t>
            </a:r>
            <a:r>
              <a:rPr lang="en-GB" sz="2000" b="1" dirty="0" smtClean="0"/>
              <a:t> will decrease in size in a downstream direction due to the process of attrition.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People will travel further on average to visit larger shopping centres as they have more shops and a higher percentage of higher order / comparison  stores selling more expensive goods.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Plant cover and height will increase towards the rear of a sand dune belt as the soil is made more fertile by the addition of organic matter over time.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Land values and rateable values will be at their highest at the centre of the CBD, the most accessible place where higher order stores want to be located.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 investigating relationships it is important to think why the two variables should be related to each other, what we call a </a:t>
            </a:r>
            <a:r>
              <a:rPr lang="en-GB" b="1" dirty="0" smtClean="0"/>
              <a:t>CAUSAL RELATIONSHIP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is possible to find a relationship that exists between 2 unrelated variables, this is a </a:t>
            </a:r>
            <a:r>
              <a:rPr lang="en-GB" b="1" dirty="0" smtClean="0"/>
              <a:t>SPURIOUS RELATIONSHIP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07167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we have asked a question and formulated a hypothesis it is usual to express this as a </a:t>
            </a:r>
            <a:r>
              <a:rPr lang="en-GB" b="1" dirty="0" smtClean="0"/>
              <a:t>NULL HYPOTHESIS</a:t>
            </a:r>
            <a:r>
              <a:rPr lang="en-GB" dirty="0" smtClean="0"/>
              <a:t>, which says that there is no relationship between the two variables / sets of data.</a:t>
            </a:r>
          </a:p>
          <a:p>
            <a:r>
              <a:rPr lang="en-GB" dirty="0" smtClean="0"/>
              <a:t>Formulate a </a:t>
            </a:r>
            <a:r>
              <a:rPr lang="en-GB" b="1" dirty="0" smtClean="0"/>
              <a:t>NULL HYPOTHESIS </a:t>
            </a:r>
            <a:r>
              <a:rPr lang="en-GB" dirty="0" smtClean="0"/>
              <a:t>for the relationship between shopping centre size and the distance people travel to shop.</a:t>
            </a:r>
          </a:p>
          <a:p>
            <a:r>
              <a:rPr lang="en-GB" dirty="0" smtClean="0"/>
              <a:t>When you have done this hit RETURN to see if you are correct.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071942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There is no relationship between the size of a shopping centre and the average distance people travel to shop.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5143512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aim will be to disprove this</a:t>
            </a:r>
            <a:r>
              <a:rPr lang="en-GB" b="1" dirty="0" smtClean="0"/>
              <a:t> NULL HYPOTHESIS </a:t>
            </a:r>
            <a:r>
              <a:rPr lang="en-GB" dirty="0" smtClean="0"/>
              <a:t>and therefore prove the </a:t>
            </a:r>
            <a:r>
              <a:rPr lang="en-GB" b="1" dirty="0" smtClean="0"/>
              <a:t>ALTERNATIVE HYPOTHESIS</a:t>
            </a:r>
            <a:r>
              <a:rPr lang="en-GB" dirty="0" smtClean="0"/>
              <a:t>, that there is a relationship between the size of a shopping centre and the average distance people travel to shop there.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next step is to draw a </a:t>
            </a:r>
            <a:r>
              <a:rPr lang="en-GB" b="1" dirty="0" smtClean="0"/>
              <a:t>SCATTERGRAPH</a:t>
            </a:r>
            <a:r>
              <a:rPr lang="en-GB" dirty="0" smtClean="0"/>
              <a:t> to see if there appears to be a relationship between the two variables / data sets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678693" y="3679033"/>
            <a:ext cx="39290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85852" y="5643578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29256" y="135729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INDEPENDENT VARIABLE is placed on the X axis. This is the variable that causes the other one to change.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2643182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DEPENDENT VARIABLE  goes on the Y axis. This is the variable that is controlled by the independent variable.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414338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Graphing the data will produce a scatter of points.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300037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Y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X</a:t>
            </a:r>
            <a:endParaRPr lang="en-GB" sz="2400" b="1" dirty="0"/>
          </a:p>
        </p:txBody>
      </p:sp>
      <p:sp>
        <p:nvSpPr>
          <p:cNvPr id="14" name="Multiply 13"/>
          <p:cNvSpPr/>
          <p:nvPr/>
        </p:nvSpPr>
        <p:spPr>
          <a:xfrm>
            <a:off x="2428860" y="200024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3857620" y="364331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235742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4500562" y="478632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4214810" y="235743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2071670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3214678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pattern of points the SCATTERGRAPH displays can tell you a great deal about the relationship between the two variables.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5751" y="210739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5786" y="292893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71934" y="207167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292893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35751" y="4464851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5786" y="528638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5918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429388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71448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242886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214414" y="21431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357290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785918" y="20002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857356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14546" y="15001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285984" y="13572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07206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8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357818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429388" y="257174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28638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929322" y="192880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928662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285984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1428728" y="47148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9287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1357290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785918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1000100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571604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4000496" y="3429000"/>
            <a:ext cx="30003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3 graphs show </a:t>
            </a:r>
          </a:p>
          <a:p>
            <a:r>
              <a:rPr lang="en-GB" dirty="0" smtClean="0"/>
              <a:t>A NEGATIVE RELATIONSHIP</a:t>
            </a:r>
          </a:p>
          <a:p>
            <a:endParaRPr lang="en-GB" dirty="0" smtClean="0"/>
          </a:p>
          <a:p>
            <a:r>
              <a:rPr lang="en-GB" dirty="0" smtClean="0"/>
              <a:t>A POSITIVE RELATIONSHIP</a:t>
            </a:r>
          </a:p>
          <a:p>
            <a:endParaRPr lang="en-GB" dirty="0" smtClean="0"/>
          </a:p>
          <a:p>
            <a:r>
              <a:rPr lang="en-GB" dirty="0" smtClean="0"/>
              <a:t>NO RELATIONSHIP</a:t>
            </a:r>
          </a:p>
          <a:p>
            <a:endParaRPr lang="en-GB" dirty="0"/>
          </a:p>
          <a:p>
            <a:r>
              <a:rPr lang="en-GB" dirty="0" smtClean="0"/>
              <a:t>Which of graphs A,B and C do you thinks is which?</a:t>
            </a:r>
          </a:p>
          <a:p>
            <a:r>
              <a:rPr lang="en-GB" dirty="0" smtClean="0"/>
              <a:t>Hit RETURN to find out of you are correct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86578" y="3714752"/>
            <a:ext cx="3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 flipH="1">
            <a:off x="6786578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7215206" y="371475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786578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6786578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SCATTERGRAPH  can also give some idea about the strength of the relationship.</a:t>
            </a:r>
          </a:p>
          <a:p>
            <a:r>
              <a:rPr lang="en-GB" dirty="0" smtClean="0"/>
              <a:t>Study the two graphs below. One shows a STRONG POSITIVE RELATIONSHIP and the other shows a WEAK POSITIVE RELATIONSHIP.</a:t>
            </a:r>
          </a:p>
          <a:p>
            <a:r>
              <a:rPr lang="en-GB" dirty="0" smtClean="0"/>
              <a:t>Think about which is which and then hit RETURN to find out if you are correct.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1035883" y="4036223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8596" y="5500702"/>
            <a:ext cx="300039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464711" y="4036223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5500702"/>
            <a:ext cx="321471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ultiply 10"/>
          <p:cNvSpPr/>
          <p:nvPr/>
        </p:nvSpPr>
        <p:spPr>
          <a:xfrm>
            <a:off x="1643042" y="371475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ultiply 11"/>
          <p:cNvSpPr/>
          <p:nvPr/>
        </p:nvSpPr>
        <p:spPr>
          <a:xfrm>
            <a:off x="2714612" y="350043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ultiply 12"/>
          <p:cNvSpPr/>
          <p:nvPr/>
        </p:nvSpPr>
        <p:spPr>
          <a:xfrm>
            <a:off x="1142976" y="471488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ultiply 13"/>
          <p:cNvSpPr/>
          <p:nvPr/>
        </p:nvSpPr>
        <p:spPr>
          <a:xfrm>
            <a:off x="2428860" y="278605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200023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421481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143108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7000892" y="257174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500826" y="321468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6143636" y="371475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5786446" y="4214818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56435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5357818" y="500063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y 24"/>
          <p:cNvSpPr/>
          <p:nvPr/>
        </p:nvSpPr>
        <p:spPr>
          <a:xfrm>
            <a:off x="6858016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214414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WEAK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72132" y="58578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STRONG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following data was calculated from samples taken at 10 shopping centre in the town of Cleethorpes in North East Lincolnshire.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1214422"/>
          <a:ext cx="6096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Centre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shops in each centre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Distance travelled in km.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578645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 at the data carefully, does there seem to be a relationship and if so what is the relationship between size of the centre and the distance shoppers travel?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Lets start by drawing a SCATTERGRAPH of the relationship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 of shops in each centre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-1358148" y="3643314"/>
            <a:ext cx="442995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5721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1928802"/>
            <a:ext cx="357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T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C</a:t>
            </a:r>
          </a:p>
          <a:p>
            <a:r>
              <a:rPr lang="en-GB" dirty="0" smtClean="0"/>
              <a:t>E </a:t>
            </a:r>
          </a:p>
          <a:p>
            <a:endParaRPr lang="en-GB" dirty="0"/>
          </a:p>
          <a:p>
            <a:r>
              <a:rPr lang="en-GB" dirty="0" smtClean="0"/>
              <a:t>km</a:t>
            </a:r>
            <a:endParaRPr lang="en-GB" dirty="0"/>
          </a:p>
        </p:txBody>
      </p:sp>
      <p:sp>
        <p:nvSpPr>
          <p:cNvPr id="14" name="Multiply 13"/>
          <p:cNvSpPr/>
          <p:nvPr/>
        </p:nvSpPr>
        <p:spPr>
          <a:xfrm>
            <a:off x="1714480" y="342900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1357290" y="485776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542926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0716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3571868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929454" y="178592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4500562" y="407194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2285984" y="428625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928926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1500166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86446" y="3857628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seems to be a POSITIVE RELATIONSHIP and it appears to be quite STRONG</a:t>
            </a:r>
          </a:p>
          <a:p>
            <a:r>
              <a:rPr lang="en-GB" dirty="0" smtClean="0"/>
              <a:t>But is this enough to prove the relationship between centre size and the distance shoppers travel?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only way to test if there is a STATISTICALLY  SIGNIFICANT relationship or CORRELATION between the two sets of data is to us SPEARMANS RANK CORRELATION COEFFICIENT.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formula for this is</a:t>
            </a:r>
          </a:p>
          <a:p>
            <a:endParaRPr lang="en-GB" dirty="0"/>
          </a:p>
          <a:p>
            <a:r>
              <a:rPr lang="en-GB" dirty="0" smtClean="0"/>
              <a:t>r =  1  -  </a:t>
            </a:r>
            <a:r>
              <a:rPr lang="en-GB" u="sng" dirty="0" smtClean="0"/>
              <a:t>6 × ∑d²</a:t>
            </a:r>
          </a:p>
          <a:p>
            <a:r>
              <a:rPr lang="en-GB" dirty="0"/>
              <a:t> </a:t>
            </a:r>
            <a:r>
              <a:rPr lang="en-GB" dirty="0" smtClean="0"/>
              <a:t>              n³- n</a:t>
            </a:r>
          </a:p>
          <a:p>
            <a:r>
              <a:rPr lang="en-GB" u="sng" dirty="0"/>
              <a:t> </a:t>
            </a:r>
            <a:r>
              <a:rPr lang="en-GB" u="sng" dirty="0" smtClean="0"/>
              <a:t>        </a:t>
            </a:r>
            <a:endParaRPr lang="en-GB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1428736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</a:t>
            </a:r>
            <a:r>
              <a:rPr lang="en-GB" dirty="0" smtClean="0"/>
              <a:t>  is the difference in the rank of each data set</a:t>
            </a:r>
          </a:p>
          <a:p>
            <a:r>
              <a:rPr lang="en-GB" b="1" smtClean="0"/>
              <a:t>n</a:t>
            </a:r>
            <a:r>
              <a:rPr lang="en-GB" smtClean="0"/>
              <a:t> </a:t>
            </a:r>
            <a:r>
              <a:rPr lang="en-GB" dirty="0" smtClean="0"/>
              <a:t>is the number of pairs of data (in this case the number of shopping centres</a:t>
            </a:r>
          </a:p>
          <a:p>
            <a:r>
              <a:rPr lang="en-GB" b="1" dirty="0" smtClean="0"/>
              <a:t>r </a:t>
            </a:r>
            <a:r>
              <a:rPr lang="en-GB" dirty="0" smtClean="0"/>
              <a:t> is Spearman’s rank correlation coefficient</a:t>
            </a:r>
          </a:p>
          <a:p>
            <a:r>
              <a:rPr lang="en-GB" dirty="0" smtClean="0"/>
              <a:t>It may look a little complex but we’ll go through a worked example  later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929066"/>
            <a:ext cx="2000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result will always be between +1 and – 1. A result near to 0 shows that there is no relationship / correlation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393141" y="5322107"/>
            <a:ext cx="25003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0430" y="407194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0430" y="657227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573456" y="5286388"/>
            <a:ext cx="1412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0364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071802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64293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929058" y="514351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 RELATIONSHIP / CORRELATION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857620" y="392906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PERFECT POSITIVE RELATIONSHIP / CORRELATION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635795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PERFECT NEGATIVE RELATIONSHIP / CORRELATION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750463" y="4679165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43372" y="457200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Increasing strength of correlation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3750463" y="5893611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43372" y="571501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Increasing strength of correlation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6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1307</Words>
  <Application>Microsoft Office PowerPoint</Application>
  <PresentationFormat>On-screen Show (4:3)</PresentationFormat>
  <Paragraphs>258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</cp:revision>
  <dcterms:created xsi:type="dcterms:W3CDTF">2015-08-04T13:42:03Z</dcterms:created>
  <dcterms:modified xsi:type="dcterms:W3CDTF">2015-08-04T19:57:14Z</dcterms:modified>
</cp:coreProperties>
</file>