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99"/>
    <a:srgbClr val="B53F5B"/>
    <a:srgbClr val="FEF6B8"/>
    <a:srgbClr val="E7D37F"/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303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48725"/>
            <a:ext cx="3036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966E16B-C0C7-4ECA-920D-C7292B5B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A6118592-2733-42FF-B823-E70B4D320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2664C-458F-42EC-8EC0-372C2B6E1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CC677DCD-A41C-4D49-A312-3290DAEF5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HV logo horizonta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03500" y="4953000"/>
            <a:ext cx="4537000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Description -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71600"/>
            <a:ext cx="54864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1380309"/>
            <a:ext cx="2667000" cy="2438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0" y="3953691"/>
            <a:ext cx="2667000" cy="2438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Click: Bold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5200" y="1371600"/>
            <a:ext cx="5257800" cy="50292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Add an object or import a picture below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438400"/>
            <a:ext cx="3008313" cy="3962400"/>
          </a:xfrm>
        </p:spPr>
        <p:txBody>
          <a:bodyPr/>
          <a:lstStyle>
            <a:lvl1pPr marL="174625" indent="-174625">
              <a:buFont typeface="Wingdings" pitchFamily="2" charset="2"/>
              <a:buChar char="§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Bullets to describe the content to the left….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20099"/>
            <a:ext cx="838200" cy="45520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57200" y="274638"/>
            <a:ext cx="7391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Click: Title Goes Here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Impor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1495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095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A Better Way to Import and Reuse Slides </a:t>
            </a:r>
            <a:br>
              <a:rPr lang="en-US" dirty="0" smtClean="0"/>
            </a:br>
            <a:r>
              <a:rPr lang="en-US" dirty="0" smtClean="0"/>
              <a:t>– No Reformatting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60605-D58D-462E-B3C6-F4E82918C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F98E3-4CFF-44C6-85E8-F4AA2C7B0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2400" y="5943600"/>
            <a:ext cx="1219200" cy="406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5529" y="1219200"/>
            <a:ext cx="272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1. Click on “New Slide”, then “Reuse Slides”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4019" y="1676400"/>
            <a:ext cx="1219200" cy="60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743205" y="1219200"/>
            <a:ext cx="240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2. Browse for the Source Presentation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7912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3. Confirm the “Keep source formatting” box is checked!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3581400" y="1676400"/>
            <a:ext cx="2209800" cy="60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733800" y="5943600"/>
            <a:ext cx="1219200" cy="406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04028" y="1219200"/>
            <a:ext cx="2406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eaLnBrk="1" hangingPunct="1"/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4. Double click the old slides you want to move  into the current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932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FEL-3 Gate Review.ppt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A44-B2E7-4ABD-A4FA-3E5128FADC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5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F9B5B-B562-4D9D-8D37-A4CCDC5AE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1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7D2B8-B22E-4437-B23A-418A4CE1D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8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xt, Table,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 – Use Highlight + Shift F3 To Toggle To First Letter Capitals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F0D3E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BF0D3E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200400" y="1600200"/>
            <a:ext cx="2743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7921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Blank Page – No Background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Descripti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1000" y="1371600"/>
            <a:ext cx="8382000" cy="16764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Picture - Use Crop Tool to adjust size and position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0400"/>
            <a:ext cx="83820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Description -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505200" y="1371600"/>
            <a:ext cx="5257800" cy="50292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on Picture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71600"/>
            <a:ext cx="28956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91400" cy="715962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Click: Title Goes Here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41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F257275-C0AA-4BA7-B5E7-DC2D39B96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6/28/2021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BF0D3E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dirty="0" smtClean="0"/>
              <a:t>H&amp;V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5930A0B8-A0E9-489D-8B25-BD9EFC3E9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1143000"/>
            <a:ext cx="8382000" cy="76200"/>
          </a:xfrm>
          <a:prstGeom prst="rect">
            <a:avLst/>
          </a:prstGeom>
          <a:gradFill rotWithShape="0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20099"/>
            <a:ext cx="838200" cy="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F0D3E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F0D3E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Mobile Lockout-Tagout Training System Overview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664" y="252775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Purpose:</a:t>
            </a:r>
            <a:r>
              <a:rPr lang="en-US" sz="1800" dirty="0" smtClean="0">
                <a:solidFill>
                  <a:schemeClr val="tx1"/>
                </a:solidFill>
              </a:rPr>
              <a:t>  Increase the knowledge and skill set of our </a:t>
            </a:r>
            <a:r>
              <a:rPr lang="en-US" sz="1800" dirty="0" smtClean="0">
                <a:solidFill>
                  <a:schemeClr val="tx1"/>
                </a:solidFill>
              </a:rPr>
              <a:t>employees </a:t>
            </a:r>
            <a:r>
              <a:rPr lang="en-US" sz="1800" dirty="0" smtClean="0">
                <a:solidFill>
                  <a:schemeClr val="tx1"/>
                </a:solidFill>
              </a:rPr>
              <a:t>in regards to executing a safe Lockout Tagout of our equipment and systems; both mechanical and electrical.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64" y="1410617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Issue:</a:t>
            </a:r>
            <a:r>
              <a:rPr lang="en-US" sz="1800" dirty="0" smtClean="0">
                <a:solidFill>
                  <a:schemeClr val="tx1"/>
                </a:solidFill>
              </a:rPr>
              <a:t>  Employees had raised concerns with the Lockout Tagout skill sets of our employees that do not perform them often.  We needed a better hands-on training system in addition to our policy review and OJT opportunities.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664" y="3644897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Solution:</a:t>
            </a:r>
            <a:r>
              <a:rPr lang="en-US" sz="1800" dirty="0" smtClean="0">
                <a:solidFill>
                  <a:schemeClr val="tx1"/>
                </a:solidFill>
              </a:rPr>
              <a:t>  A mobile Lockout Tagout board was created to meet the following criteria: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Train new employees on the proper execution of a lockout tagout procedure before being placed in the workplace locking out live equipment  with limited or inconsistent OJT training.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refresher training and knowledge checks of existing employees on the proper execution of a Lockout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agout procedure and the proper PPE needed.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7277633E-1359-419F-AC11-4B5C8EC683DA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What is the goal with using the LOTO Training Board?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Developing competent skill sets within our Lockout Tagout Program that can be periodically tested and improved upon if or when performance gaps are identified.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What types of lockouts can be completed on the board?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Line Breaks (LEO and LEO Permit)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Double Block &amp; Bleed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Pump Isolations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Chest Isolations (Confined Space Entry)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Electrical Circuit Isolations (Arc Flash Potential and PPE)</a:t>
            </a:r>
          </a:p>
        </p:txBody>
      </p:sp>
    </p:spTree>
    <p:extLst>
      <p:ext uri="{BB962C8B-B14F-4D97-AF65-F5344CB8AC3E}">
        <p14:creationId xmlns:p14="http://schemas.microsoft.com/office/powerpoint/2010/main" val="6545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5" y="2164132"/>
            <a:ext cx="7918490" cy="4205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Originally this started out as an idea in my head that I put on paper and brought to my M&amp;E Team.  It evolved into what you will see on the following slides.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5973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795793" cy="480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733800" cy="480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3795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Electrical Lockout Training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Mechanical Lockout Training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2756"/>
            <a:ext cx="6934200" cy="52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1317049"/>
            <a:ext cx="6705600" cy="52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24677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Some of the items covered during the training: (in no particular order)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Our LOTO Procedure review. How to read the document and understand the intent of the layout, like adding pictures and completing the annual inspections requirement.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Following PPE guidelines for a proper safe lockout of our equipment.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Review of the auditing process and the expectations in place.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Reinforcing the importance of communication to all involved.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How and when a lockbox is used.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When additional permits might need to be used. (LEO, Hot Work or PRCS)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proper unlocking of the equipment and the order in which that happens.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Safe practices and procedures when “throwing” electrical disconnects.</a:t>
            </a:r>
          </a:p>
        </p:txBody>
      </p:sp>
    </p:spTree>
    <p:extLst>
      <p:ext uri="{BB962C8B-B14F-4D97-AF65-F5344CB8AC3E}">
        <p14:creationId xmlns:p14="http://schemas.microsoft.com/office/powerpoint/2010/main" val="25259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629400"/>
            <a:ext cx="2895600" cy="228600"/>
          </a:xfrm>
        </p:spPr>
        <p:txBody>
          <a:bodyPr/>
          <a:lstStyle/>
          <a:p>
            <a:fld id="{0DEA8ACA-05D9-4F2C-974B-B158E04613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Lockout Tagout Mobile Training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48956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Other potential training discussion opportunities: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Reinforcing Confined Space Safety, Permit Requirements, Completions and use of our On-Site Rescue Equipment 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Arc Flash Safety: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Boundary and Safe Distance Requirements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Arc Flash Categories and PPE needed </a:t>
            </a: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or 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ach</a:t>
            </a:r>
          </a:p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“Prevention By Design” – Designing Safety Systems into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dirty="0" smtClean="0">
                <a:solidFill>
                  <a:schemeClr val="tx1"/>
                </a:solidFill>
              </a:rPr>
              <a:t>ur 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ew 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nstalls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Many of our 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team and older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iping 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ystems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annot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e Double Blocked and Bled because 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t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asn’t 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esigned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hat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ay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hen 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t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as 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nstalled.</a:t>
            </a:r>
          </a:p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Proper Labeling of our equipment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Clear and Concise labeling makes it easier for everyone to identify the correct equipment.</a:t>
            </a:r>
          </a:p>
        </p:txBody>
      </p:sp>
    </p:spTree>
    <p:extLst>
      <p:ext uri="{BB962C8B-B14F-4D97-AF65-F5344CB8AC3E}">
        <p14:creationId xmlns:p14="http://schemas.microsoft.com/office/powerpoint/2010/main" val="728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V PowerPoint presentation template with new logo-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0D3E"/>
        </a:solidFill>
        <a:ln w="317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 marL="227013" indent="-227013">
          <a:buClr>
            <a:srgbClr val="BF0D3E"/>
          </a:buClr>
          <a:buFont typeface="Wingdings" pitchFamily="2" charset="2"/>
          <a:buChar char="§"/>
          <a:defRPr sz="1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al Minute - Pest Control" id="{C45ADE63-42BA-4C4A-B397-493D2D7C58F8}" vid="{FD2B7183-7B06-48B5-AE28-6627821BA8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968006CF19A47A9944FD0E1AC15DB" ma:contentTypeVersion="1" ma:contentTypeDescription="Create a new document." ma:contentTypeScope="" ma:versionID="c21e2377ced4dda7d21acda6e5710b18">
  <xsd:schema xmlns:xsd="http://www.w3.org/2001/XMLSchema" xmlns:xs="http://www.w3.org/2001/XMLSchema" xmlns:p="http://schemas.microsoft.com/office/2006/metadata/properties" xmlns:ns2="0fdf2b72-4afa-4791-9591-09dabce231de" targetNamespace="http://schemas.microsoft.com/office/2006/metadata/properties" ma:root="true" ma:fieldsID="28c0f42318d0abe10291ee9a12fa53fb" ns2:_="">
    <xsd:import namespace="0fdf2b72-4afa-4791-9591-09dabce231d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f2b72-4afa-4791-9591-09dabce231d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fdf2b72-4afa-4791-9591-09dabce231de" xsi:nil="true"/>
  </documentManagement>
</p:properties>
</file>

<file path=customXml/itemProps1.xml><?xml version="1.0" encoding="utf-8"?>
<ds:datastoreItem xmlns:ds="http://schemas.openxmlformats.org/officeDocument/2006/customXml" ds:itemID="{B30A2AC9-1CF7-41A8-907F-B481E614F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f2b72-4afa-4791-9591-09dabce23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7DFB3-C7A0-4123-9A83-0132E8935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97AE9-7C81-403D-BB03-EFA2686EDEAA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0fdf2b72-4afa-4791-9591-09dabce231d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HVPresentationMaster-White</Template>
  <TotalTime>8148</TotalTime>
  <Words>531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HV PowerPoint presentation template with new logo-tagline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Jones</dc:creator>
  <cp:lastModifiedBy>Reichen, Max</cp:lastModifiedBy>
  <cp:revision>109</cp:revision>
  <cp:lastPrinted>2005-08-22T15:19:05Z</cp:lastPrinted>
  <dcterms:created xsi:type="dcterms:W3CDTF">2008-10-13T13:06:24Z</dcterms:created>
  <dcterms:modified xsi:type="dcterms:W3CDTF">2021-06-28T13:17:58Z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0x010100AAF968006CF19A47A9944FD0E1AC15DB</vt:lpwstr>
  </property>
</Properties>
</file>