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397" r:id="rId3"/>
    <p:sldId id="321" r:id="rId4"/>
    <p:sldId id="376" r:id="rId5"/>
    <p:sldId id="377" r:id="rId6"/>
    <p:sldId id="357" r:id="rId7"/>
    <p:sldId id="379" r:id="rId8"/>
    <p:sldId id="378" r:id="rId9"/>
    <p:sldId id="353" r:id="rId10"/>
    <p:sldId id="380" r:id="rId11"/>
    <p:sldId id="401" r:id="rId12"/>
    <p:sldId id="382" r:id="rId13"/>
    <p:sldId id="396" r:id="rId14"/>
    <p:sldId id="385" r:id="rId15"/>
    <p:sldId id="381" r:id="rId16"/>
    <p:sldId id="383" r:id="rId17"/>
    <p:sldId id="392" r:id="rId18"/>
    <p:sldId id="398" r:id="rId19"/>
    <p:sldId id="386" r:id="rId20"/>
    <p:sldId id="387" r:id="rId21"/>
    <p:sldId id="395" r:id="rId22"/>
    <p:sldId id="399" r:id="rId23"/>
    <p:sldId id="388" r:id="rId24"/>
    <p:sldId id="389" r:id="rId25"/>
    <p:sldId id="400" r:id="rId26"/>
    <p:sldId id="384" r:id="rId27"/>
    <p:sldId id="390" r:id="rId28"/>
    <p:sldId id="394" r:id="rId29"/>
    <p:sldId id="402" r:id="rId30"/>
    <p:sldId id="33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an Kramer" initials="EK" lastIdx="4" clrIdx="0">
    <p:extLst/>
  </p:cmAuthor>
  <p:cmAuthor id="2" name="Mary Batiwalla" initials="MB" lastIdx="10" clrIdx="1">
    <p:extLst/>
  </p:cmAuthor>
  <p:cmAuthor id="3" name="Katy Bridger" initials="KB"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A0A3"/>
    <a:srgbClr val="E0E0E0"/>
    <a:srgbClr val="1B365D"/>
    <a:srgbClr val="FF0F00"/>
    <a:srgbClr val="E69A49"/>
    <a:srgbClr val="ECDC6F"/>
    <a:srgbClr val="69B19F"/>
    <a:srgbClr val="D46057"/>
    <a:srgbClr val="98999D"/>
    <a:srgbClr val="487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525" autoAdjust="0"/>
    <p:restoredTop sz="73788" autoAdjust="0"/>
  </p:normalViewPr>
  <p:slideViewPr>
    <p:cSldViewPr>
      <p:cViewPr varScale="1">
        <p:scale>
          <a:sx n="55" d="100"/>
          <a:sy n="55" d="100"/>
        </p:scale>
        <p:origin x="1428"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624D0D-D351-425E-9E56-1D115F9D5D39}"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7B10BBA6-3F17-4CCF-B86B-D327BA498515}">
      <dgm:prSet phldrT="[Text]"/>
      <dgm:spPr>
        <a:solidFill>
          <a:srgbClr val="1B365D"/>
        </a:solidFill>
        <a:ln>
          <a:solidFill>
            <a:srgbClr val="FF0F00"/>
          </a:solidFill>
        </a:ln>
      </dgm:spPr>
      <dgm:t>
        <a:bodyPr/>
        <a:lstStyle/>
        <a:p>
          <a:r>
            <a:rPr lang="en-US" b="1" dirty="0" smtClean="0">
              <a:latin typeface="Open Sans" panose="020B0606030504020204" pitchFamily="34" charset="0"/>
              <a:ea typeface="Open Sans" panose="020B0606030504020204" pitchFamily="34" charset="0"/>
              <a:cs typeface="Open Sans" panose="020B0606030504020204" pitchFamily="34" charset="0"/>
            </a:rPr>
            <a:t>Phase I: </a:t>
          </a:r>
          <a:br>
            <a:rPr lang="en-US" b="1" dirty="0" smtClean="0">
              <a:latin typeface="Open Sans" panose="020B0606030504020204" pitchFamily="34" charset="0"/>
              <a:ea typeface="Open Sans" panose="020B0606030504020204" pitchFamily="34" charset="0"/>
              <a:cs typeface="Open Sans" panose="020B0606030504020204" pitchFamily="34" charset="0"/>
            </a:rPr>
          </a:br>
          <a:r>
            <a:rPr lang="en-US" b="1" dirty="0" smtClean="0">
              <a:latin typeface="Open Sans" panose="020B0606030504020204" pitchFamily="34" charset="0"/>
              <a:ea typeface="Open Sans" panose="020B0606030504020204" pitchFamily="34" charset="0"/>
              <a:cs typeface="Open Sans" panose="020B0606030504020204" pitchFamily="34" charset="0"/>
            </a:rPr>
            <a:t>Feb. 16 – June 15</a:t>
          </a:r>
          <a:endParaRPr lang="en-US" b="1" dirty="0">
            <a:latin typeface="Open Sans" panose="020B0606030504020204" pitchFamily="34" charset="0"/>
            <a:ea typeface="Open Sans" panose="020B0606030504020204" pitchFamily="34" charset="0"/>
            <a:cs typeface="Open Sans" panose="020B0606030504020204" pitchFamily="34" charset="0"/>
          </a:endParaRPr>
        </a:p>
      </dgm:t>
    </dgm:pt>
    <dgm:pt modelId="{9F9F42DE-1735-40F2-9699-F74A8CF5F209}" type="parTrans" cxnId="{DDBB9496-5D74-4DC7-A55F-2D6A82C9C5D7}">
      <dgm:prSet/>
      <dgm:spPr/>
      <dgm:t>
        <a:bodyPr/>
        <a:lstStyle/>
        <a:p>
          <a:endParaRPr lang="en-US"/>
        </a:p>
      </dgm:t>
    </dgm:pt>
    <dgm:pt modelId="{B15BB80C-0C71-457F-96DC-5E787770FA48}" type="sibTrans" cxnId="{DDBB9496-5D74-4DC7-A55F-2D6A82C9C5D7}">
      <dgm:prSet/>
      <dgm:spPr/>
      <dgm:t>
        <a:bodyPr/>
        <a:lstStyle/>
        <a:p>
          <a:endParaRPr lang="en-US"/>
        </a:p>
      </dgm:t>
    </dgm:pt>
    <dgm:pt modelId="{EB11DDFB-A30E-43F6-A335-6566DAFACF80}">
      <dgm:prSet phldrT="[Text]"/>
      <dgm:spPr>
        <a:solidFill>
          <a:srgbClr val="E0E0E0">
            <a:alpha val="90000"/>
          </a:srgbClr>
        </a:solidFill>
        <a:ln>
          <a:solidFill>
            <a:srgbClr val="FF0F00"/>
          </a:solidFill>
        </a:ln>
      </dgm:spPr>
      <dgm:t>
        <a:bodyPr/>
        <a:lstStyle/>
        <a:p>
          <a:r>
            <a:rPr lang="en-US" dirty="0" smtClean="0">
              <a:latin typeface="Open Sans" panose="020B0606030504020204" pitchFamily="34" charset="0"/>
              <a:ea typeface="Open Sans" panose="020B0606030504020204" pitchFamily="34" charset="0"/>
              <a:cs typeface="Open Sans" panose="020B0606030504020204" pitchFamily="34" charset="0"/>
            </a:rPr>
            <a:t>Correct student data</a:t>
          </a:r>
          <a:endParaRPr lang="en-US" dirty="0">
            <a:latin typeface="Open Sans" panose="020B0606030504020204" pitchFamily="34" charset="0"/>
            <a:ea typeface="Open Sans" panose="020B0606030504020204" pitchFamily="34" charset="0"/>
            <a:cs typeface="Open Sans" panose="020B0606030504020204" pitchFamily="34" charset="0"/>
          </a:endParaRPr>
        </a:p>
      </dgm:t>
    </dgm:pt>
    <dgm:pt modelId="{FFB3390F-8374-4D6E-88C0-C2B431DED280}" type="parTrans" cxnId="{217719DA-BCEC-4F63-8DDA-6AB1776E6D14}">
      <dgm:prSet/>
      <dgm:spPr/>
      <dgm:t>
        <a:bodyPr/>
        <a:lstStyle/>
        <a:p>
          <a:endParaRPr lang="en-US"/>
        </a:p>
      </dgm:t>
    </dgm:pt>
    <dgm:pt modelId="{3192268A-DFFA-4C9B-9212-C1C6BEA978C7}" type="sibTrans" cxnId="{217719DA-BCEC-4F63-8DDA-6AB1776E6D14}">
      <dgm:prSet/>
      <dgm:spPr/>
      <dgm:t>
        <a:bodyPr/>
        <a:lstStyle/>
        <a:p>
          <a:endParaRPr lang="en-US"/>
        </a:p>
      </dgm:t>
    </dgm:pt>
    <dgm:pt modelId="{8A2DA02D-7101-4CED-8860-261D156A0BA8}">
      <dgm:prSet phldrT="[Text]"/>
      <dgm:spPr>
        <a:solidFill>
          <a:srgbClr val="1B365D"/>
        </a:solidFill>
        <a:ln>
          <a:solidFill>
            <a:srgbClr val="FF0F00"/>
          </a:solidFill>
        </a:ln>
      </dgm:spPr>
      <dgm:t>
        <a:bodyPr/>
        <a:lstStyle/>
        <a:p>
          <a:r>
            <a:rPr lang="en-US" b="1" dirty="0" smtClean="0">
              <a:latin typeface="Open Sans" panose="020B0606030504020204" pitchFamily="34" charset="0"/>
              <a:ea typeface="Open Sans" panose="020B0606030504020204" pitchFamily="34" charset="0"/>
              <a:cs typeface="Open Sans" panose="020B0606030504020204" pitchFamily="34" charset="0"/>
            </a:rPr>
            <a:t>Phase II: </a:t>
          </a:r>
          <a:br>
            <a:rPr lang="en-US" b="1" dirty="0" smtClean="0">
              <a:latin typeface="Open Sans" panose="020B0606030504020204" pitchFamily="34" charset="0"/>
              <a:ea typeface="Open Sans" panose="020B0606030504020204" pitchFamily="34" charset="0"/>
              <a:cs typeface="Open Sans" panose="020B0606030504020204" pitchFamily="34" charset="0"/>
            </a:rPr>
          </a:br>
          <a:r>
            <a:rPr lang="en-US" b="1" dirty="0" smtClean="0">
              <a:latin typeface="Open Sans" panose="020B0606030504020204" pitchFamily="34" charset="0"/>
              <a:ea typeface="Open Sans" panose="020B0606030504020204" pitchFamily="34" charset="0"/>
              <a:cs typeface="Open Sans" panose="020B0606030504020204" pitchFamily="34" charset="0"/>
            </a:rPr>
            <a:t>July 25 – Aug. 12</a:t>
          </a:r>
          <a:endParaRPr lang="en-US" b="1" dirty="0">
            <a:latin typeface="Open Sans" panose="020B0606030504020204" pitchFamily="34" charset="0"/>
            <a:ea typeface="Open Sans" panose="020B0606030504020204" pitchFamily="34" charset="0"/>
            <a:cs typeface="Open Sans" panose="020B0606030504020204" pitchFamily="34" charset="0"/>
          </a:endParaRPr>
        </a:p>
      </dgm:t>
    </dgm:pt>
    <dgm:pt modelId="{4740E082-85C1-4138-8316-FD4547C3CAEA}" type="parTrans" cxnId="{5D812193-B9E7-4742-BA56-1A308BF27D70}">
      <dgm:prSet/>
      <dgm:spPr/>
      <dgm:t>
        <a:bodyPr/>
        <a:lstStyle/>
        <a:p>
          <a:endParaRPr lang="en-US"/>
        </a:p>
      </dgm:t>
    </dgm:pt>
    <dgm:pt modelId="{9C868639-0EE7-44A6-AE2C-7C023866EAB0}" type="sibTrans" cxnId="{5D812193-B9E7-4742-BA56-1A308BF27D70}">
      <dgm:prSet/>
      <dgm:spPr/>
      <dgm:t>
        <a:bodyPr/>
        <a:lstStyle/>
        <a:p>
          <a:endParaRPr lang="en-US"/>
        </a:p>
      </dgm:t>
    </dgm:pt>
    <dgm:pt modelId="{4657CAE7-F7C8-49B6-B1D4-E63469EC2CF0}">
      <dgm:prSet phldrT="[Text]" custT="1"/>
      <dgm:spPr>
        <a:solidFill>
          <a:srgbClr val="E0E0E0">
            <a:alpha val="90000"/>
          </a:srgbClr>
        </a:solidFill>
        <a:ln>
          <a:solidFill>
            <a:srgbClr val="FF0F00"/>
          </a:solidFill>
        </a:ln>
      </dgm:spPr>
      <dgm:t>
        <a:bodyPr/>
        <a:lstStyle/>
        <a:p>
          <a:r>
            <a:rPr lang="en-US" sz="1400" dirty="0" smtClean="0">
              <a:latin typeface="Open Sans" panose="020B0606030504020204" pitchFamily="34" charset="0"/>
              <a:ea typeface="Open Sans" panose="020B0606030504020204" pitchFamily="34" charset="0"/>
              <a:cs typeface="Open Sans" panose="020B0606030504020204" pitchFamily="34" charset="0"/>
            </a:rPr>
            <a:t>Submit appeals for eligible students</a:t>
          </a:r>
          <a:endParaRPr lang="en-US" sz="1400" dirty="0">
            <a:latin typeface="Open Sans" panose="020B0606030504020204" pitchFamily="34" charset="0"/>
            <a:ea typeface="Open Sans" panose="020B0606030504020204" pitchFamily="34" charset="0"/>
            <a:cs typeface="Open Sans" panose="020B0606030504020204" pitchFamily="34" charset="0"/>
          </a:endParaRPr>
        </a:p>
      </dgm:t>
    </dgm:pt>
    <dgm:pt modelId="{AB30D944-6ED2-40F4-AD0A-0526BC54EA4D}" type="parTrans" cxnId="{A4C29172-4FED-4239-8A07-2930F7E0A321}">
      <dgm:prSet/>
      <dgm:spPr/>
      <dgm:t>
        <a:bodyPr/>
        <a:lstStyle/>
        <a:p>
          <a:endParaRPr lang="en-US"/>
        </a:p>
      </dgm:t>
    </dgm:pt>
    <dgm:pt modelId="{9425F88A-A0ED-4562-996A-7FA0057E6CF8}" type="sibTrans" cxnId="{A4C29172-4FED-4239-8A07-2930F7E0A321}">
      <dgm:prSet/>
      <dgm:spPr/>
      <dgm:t>
        <a:bodyPr/>
        <a:lstStyle/>
        <a:p>
          <a:endParaRPr lang="en-US"/>
        </a:p>
      </dgm:t>
    </dgm:pt>
    <dgm:pt modelId="{1E4765D2-6306-4F14-B277-80494A9AA629}">
      <dgm:prSet phldrT="[Text]"/>
      <dgm:spPr>
        <a:solidFill>
          <a:srgbClr val="1B365D"/>
        </a:solidFill>
        <a:ln>
          <a:solidFill>
            <a:srgbClr val="FF0F00"/>
          </a:solidFill>
        </a:ln>
      </dgm:spPr>
      <dgm:t>
        <a:bodyPr/>
        <a:lstStyle/>
        <a:p>
          <a:r>
            <a:rPr lang="en-US" b="1" dirty="0" smtClean="0">
              <a:latin typeface="Open Sans" panose="020B0606030504020204" pitchFamily="34" charset="0"/>
              <a:ea typeface="Open Sans" panose="020B0606030504020204" pitchFamily="34" charset="0"/>
              <a:cs typeface="Open Sans" panose="020B0606030504020204" pitchFamily="34" charset="0"/>
            </a:rPr>
            <a:t>Phase III: </a:t>
          </a:r>
          <a:br>
            <a:rPr lang="en-US" b="1" dirty="0" smtClean="0">
              <a:latin typeface="Open Sans" panose="020B0606030504020204" pitchFamily="34" charset="0"/>
              <a:ea typeface="Open Sans" panose="020B0606030504020204" pitchFamily="34" charset="0"/>
              <a:cs typeface="Open Sans" panose="020B0606030504020204" pitchFamily="34" charset="0"/>
            </a:rPr>
          </a:br>
          <a:r>
            <a:rPr lang="en-US" b="1" dirty="0" smtClean="0">
              <a:latin typeface="Open Sans" panose="020B0606030504020204" pitchFamily="34" charset="0"/>
              <a:ea typeface="Open Sans" panose="020B0606030504020204" pitchFamily="34" charset="0"/>
              <a:cs typeface="Open Sans" panose="020B0606030504020204" pitchFamily="34" charset="0"/>
            </a:rPr>
            <a:t>Aug. 29 – Sept. 9</a:t>
          </a:r>
          <a:endParaRPr lang="en-US" b="1" dirty="0">
            <a:latin typeface="Open Sans" panose="020B0606030504020204" pitchFamily="34" charset="0"/>
            <a:ea typeface="Open Sans" panose="020B0606030504020204" pitchFamily="34" charset="0"/>
            <a:cs typeface="Open Sans" panose="020B0606030504020204" pitchFamily="34" charset="0"/>
          </a:endParaRPr>
        </a:p>
      </dgm:t>
    </dgm:pt>
    <dgm:pt modelId="{7B0F312A-C50B-4221-A0BB-958549F53EDB}" type="parTrans" cxnId="{28A459CC-BD5B-4F27-8C64-9C435D7BACA4}">
      <dgm:prSet/>
      <dgm:spPr/>
      <dgm:t>
        <a:bodyPr/>
        <a:lstStyle/>
        <a:p>
          <a:endParaRPr lang="en-US"/>
        </a:p>
      </dgm:t>
    </dgm:pt>
    <dgm:pt modelId="{27A69FD3-A8DF-4D10-A323-6088AA60A9E8}" type="sibTrans" cxnId="{28A459CC-BD5B-4F27-8C64-9C435D7BACA4}">
      <dgm:prSet/>
      <dgm:spPr/>
      <dgm:t>
        <a:bodyPr/>
        <a:lstStyle/>
        <a:p>
          <a:endParaRPr lang="en-US"/>
        </a:p>
      </dgm:t>
    </dgm:pt>
    <dgm:pt modelId="{7CF22295-AE08-4D73-B202-6FB4DAAF3179}">
      <dgm:prSet phldrT="[Text]" custT="1"/>
      <dgm:spPr>
        <a:solidFill>
          <a:srgbClr val="E0E0E0">
            <a:alpha val="90000"/>
          </a:srgbClr>
        </a:solidFill>
        <a:ln>
          <a:solidFill>
            <a:srgbClr val="FF0F00"/>
          </a:solidFill>
        </a:ln>
      </dgm:spPr>
      <dgm:t>
        <a:bodyPr/>
        <a:lstStyle/>
        <a:p>
          <a:r>
            <a:rPr lang="en-US" sz="1400" dirty="0" smtClean="0">
              <a:latin typeface="Open Sans" panose="020B0606030504020204" pitchFamily="34" charset="0"/>
              <a:ea typeface="Open Sans" panose="020B0606030504020204" pitchFamily="34" charset="0"/>
              <a:cs typeface="Open Sans" panose="020B0606030504020204" pitchFamily="34" charset="0"/>
            </a:rPr>
            <a:t>Preliminary graduation rates published</a:t>
          </a:r>
          <a:endParaRPr lang="en-US" sz="1400" b="1" dirty="0">
            <a:latin typeface="Open Sans" panose="020B0606030504020204" pitchFamily="34" charset="0"/>
            <a:ea typeface="Open Sans" panose="020B0606030504020204" pitchFamily="34" charset="0"/>
            <a:cs typeface="Open Sans" panose="020B0606030504020204" pitchFamily="34" charset="0"/>
          </a:endParaRPr>
        </a:p>
      </dgm:t>
    </dgm:pt>
    <dgm:pt modelId="{18336AAE-1D4E-42E4-8B92-21361C2CD4A0}" type="parTrans" cxnId="{6286AD76-A5EB-486F-BFD4-DE4E67AD6873}">
      <dgm:prSet/>
      <dgm:spPr/>
      <dgm:t>
        <a:bodyPr/>
        <a:lstStyle/>
        <a:p>
          <a:endParaRPr lang="en-US"/>
        </a:p>
      </dgm:t>
    </dgm:pt>
    <dgm:pt modelId="{3688F90F-B900-4E24-9BCD-450608AE01BF}" type="sibTrans" cxnId="{6286AD76-A5EB-486F-BFD4-DE4E67AD6873}">
      <dgm:prSet/>
      <dgm:spPr/>
      <dgm:t>
        <a:bodyPr/>
        <a:lstStyle/>
        <a:p>
          <a:endParaRPr lang="en-US"/>
        </a:p>
      </dgm:t>
    </dgm:pt>
    <dgm:pt modelId="{2B9DCFBB-B4D9-4A8D-A138-23801E708B08}">
      <dgm:prSet phldrT="[Text]"/>
      <dgm:spPr>
        <a:solidFill>
          <a:srgbClr val="1B365D"/>
        </a:solidFill>
        <a:ln>
          <a:solidFill>
            <a:srgbClr val="FF0F00"/>
          </a:solidFill>
        </a:ln>
      </dgm:spPr>
      <dgm:t>
        <a:bodyPr/>
        <a:lstStyle/>
        <a:p>
          <a:r>
            <a:rPr lang="en-US" b="1" dirty="0" smtClean="0">
              <a:latin typeface="Open Sans" panose="020B0606030504020204" pitchFamily="34" charset="0"/>
              <a:ea typeface="Open Sans" panose="020B0606030504020204" pitchFamily="34" charset="0"/>
              <a:cs typeface="Open Sans" panose="020B0606030504020204" pitchFamily="34" charset="0"/>
            </a:rPr>
            <a:t>Phase IV: </a:t>
          </a:r>
          <a:br>
            <a:rPr lang="en-US" b="1" dirty="0" smtClean="0">
              <a:latin typeface="Open Sans" panose="020B0606030504020204" pitchFamily="34" charset="0"/>
              <a:ea typeface="Open Sans" panose="020B0606030504020204" pitchFamily="34" charset="0"/>
              <a:cs typeface="Open Sans" panose="020B0606030504020204" pitchFamily="34" charset="0"/>
            </a:rPr>
          </a:br>
          <a:r>
            <a:rPr lang="en-US" b="1" dirty="0" smtClean="0">
              <a:latin typeface="Open Sans" panose="020B0606030504020204" pitchFamily="34" charset="0"/>
              <a:ea typeface="Open Sans" panose="020B0606030504020204" pitchFamily="34" charset="0"/>
              <a:cs typeface="Open Sans" panose="020B0606030504020204" pitchFamily="34" charset="0"/>
            </a:rPr>
            <a:t>Oct. 10</a:t>
          </a:r>
          <a:endParaRPr lang="en-US" b="1" dirty="0">
            <a:latin typeface="Open Sans" panose="020B0606030504020204" pitchFamily="34" charset="0"/>
            <a:ea typeface="Open Sans" panose="020B0606030504020204" pitchFamily="34" charset="0"/>
            <a:cs typeface="Open Sans" panose="020B0606030504020204" pitchFamily="34" charset="0"/>
          </a:endParaRPr>
        </a:p>
      </dgm:t>
    </dgm:pt>
    <dgm:pt modelId="{A8C7245A-34BA-4A3E-B4DE-C88987C5D29E}" type="parTrans" cxnId="{DE43390E-BCE0-4224-81D1-B3CBA6D14928}">
      <dgm:prSet/>
      <dgm:spPr/>
      <dgm:t>
        <a:bodyPr/>
        <a:lstStyle/>
        <a:p>
          <a:endParaRPr lang="en-US"/>
        </a:p>
      </dgm:t>
    </dgm:pt>
    <dgm:pt modelId="{9830D507-DD43-4E4B-8C31-1C77FD1BE6C9}" type="sibTrans" cxnId="{DE43390E-BCE0-4224-81D1-B3CBA6D14928}">
      <dgm:prSet/>
      <dgm:spPr/>
      <dgm:t>
        <a:bodyPr/>
        <a:lstStyle/>
        <a:p>
          <a:endParaRPr lang="en-US"/>
        </a:p>
      </dgm:t>
    </dgm:pt>
    <dgm:pt modelId="{CFAAC417-4860-4424-8F3F-9CBF54265884}">
      <dgm:prSet phldrT="[Text]" custT="1"/>
      <dgm:spPr>
        <a:solidFill>
          <a:srgbClr val="E0E0E0">
            <a:alpha val="90000"/>
          </a:srgbClr>
        </a:solidFill>
        <a:ln>
          <a:solidFill>
            <a:srgbClr val="FF0F00"/>
          </a:solidFill>
        </a:ln>
      </dgm:spPr>
      <dgm:t>
        <a:bodyPr/>
        <a:lstStyle/>
        <a:p>
          <a:r>
            <a:rPr lang="en-US" sz="1400" dirty="0" smtClean="0">
              <a:latin typeface="Open Sans" panose="020B0606030504020204" pitchFamily="34" charset="0"/>
              <a:ea typeface="Open Sans" panose="020B0606030504020204" pitchFamily="34" charset="0"/>
              <a:cs typeface="Open Sans" panose="020B0606030504020204" pitchFamily="34" charset="0"/>
            </a:rPr>
            <a:t>Final graduation rates published</a:t>
          </a:r>
          <a:endParaRPr lang="en-US" sz="1400" dirty="0">
            <a:latin typeface="Open Sans" panose="020B0606030504020204" pitchFamily="34" charset="0"/>
            <a:ea typeface="Open Sans" panose="020B0606030504020204" pitchFamily="34" charset="0"/>
            <a:cs typeface="Open Sans" panose="020B0606030504020204" pitchFamily="34" charset="0"/>
          </a:endParaRPr>
        </a:p>
      </dgm:t>
    </dgm:pt>
    <dgm:pt modelId="{1536C0E1-2528-4FBB-9020-3D50D5F26AB9}" type="parTrans" cxnId="{53215F41-D3A7-405A-B74E-427242904B31}">
      <dgm:prSet/>
      <dgm:spPr/>
      <dgm:t>
        <a:bodyPr/>
        <a:lstStyle/>
        <a:p>
          <a:endParaRPr lang="en-US"/>
        </a:p>
      </dgm:t>
    </dgm:pt>
    <dgm:pt modelId="{D3C3B3F4-5784-4D24-BCF6-307C4EE92559}" type="sibTrans" cxnId="{53215F41-D3A7-405A-B74E-427242904B31}">
      <dgm:prSet/>
      <dgm:spPr/>
      <dgm:t>
        <a:bodyPr/>
        <a:lstStyle/>
        <a:p>
          <a:endParaRPr lang="en-US"/>
        </a:p>
      </dgm:t>
    </dgm:pt>
    <dgm:pt modelId="{80C5C57F-FE0E-4537-BF2E-D9901AC5BF9D}">
      <dgm:prSet phldrT="[Text]" custT="1"/>
      <dgm:spPr>
        <a:solidFill>
          <a:srgbClr val="E0E0E0">
            <a:alpha val="90000"/>
          </a:srgbClr>
        </a:solidFill>
        <a:ln>
          <a:solidFill>
            <a:srgbClr val="FF0F00"/>
          </a:solidFill>
        </a:ln>
      </dgm:spPr>
      <dgm:t>
        <a:bodyPr/>
        <a:lstStyle/>
        <a:p>
          <a:r>
            <a:rPr lang="en-US" sz="1400" dirty="0" smtClean="0">
              <a:latin typeface="Open Sans" panose="020B0606030504020204" pitchFamily="34" charset="0"/>
              <a:ea typeface="Open Sans" panose="020B0606030504020204" pitchFamily="34" charset="0"/>
              <a:cs typeface="Open Sans" panose="020B0606030504020204" pitchFamily="34" charset="0"/>
            </a:rPr>
            <a:t>Update completion information for summer graduates </a:t>
          </a:r>
          <a:r>
            <a:rPr lang="en-US" sz="1400" b="1" dirty="0" smtClean="0">
              <a:latin typeface="Open Sans" panose="020B0606030504020204" pitchFamily="34" charset="0"/>
              <a:ea typeface="Open Sans" panose="020B0606030504020204" pitchFamily="34" charset="0"/>
              <a:cs typeface="Open Sans" panose="020B0606030504020204" pitchFamily="34" charset="0"/>
            </a:rPr>
            <a:t>only</a:t>
          </a:r>
          <a:endParaRPr lang="en-US" sz="1400" dirty="0">
            <a:latin typeface="Open Sans" panose="020B0606030504020204" pitchFamily="34" charset="0"/>
            <a:ea typeface="Open Sans" panose="020B0606030504020204" pitchFamily="34" charset="0"/>
            <a:cs typeface="Open Sans" panose="020B0606030504020204" pitchFamily="34" charset="0"/>
          </a:endParaRPr>
        </a:p>
      </dgm:t>
    </dgm:pt>
    <dgm:pt modelId="{E3E2CB6C-D6C3-4562-8361-AFA345550714}" type="parTrans" cxnId="{4F47E408-8167-402C-90D6-ED2DBD23BB07}">
      <dgm:prSet/>
      <dgm:spPr/>
      <dgm:t>
        <a:bodyPr/>
        <a:lstStyle/>
        <a:p>
          <a:endParaRPr lang="en-US"/>
        </a:p>
      </dgm:t>
    </dgm:pt>
    <dgm:pt modelId="{3570E8BF-AF0B-43EC-AC30-6E3918F06562}" type="sibTrans" cxnId="{4F47E408-8167-402C-90D6-ED2DBD23BB07}">
      <dgm:prSet/>
      <dgm:spPr/>
      <dgm:t>
        <a:bodyPr/>
        <a:lstStyle/>
        <a:p>
          <a:endParaRPr lang="en-US"/>
        </a:p>
      </dgm:t>
    </dgm:pt>
    <dgm:pt modelId="{4072FE67-35DA-4518-9CE8-663090239126}">
      <dgm:prSet phldrT="[Text]" custT="1"/>
      <dgm:spPr>
        <a:solidFill>
          <a:srgbClr val="E0E0E0">
            <a:alpha val="90000"/>
          </a:srgbClr>
        </a:solidFill>
        <a:ln>
          <a:solidFill>
            <a:srgbClr val="FF0F00"/>
          </a:solidFill>
        </a:ln>
      </dgm:spPr>
      <dgm:t>
        <a:bodyPr/>
        <a:lstStyle/>
        <a:p>
          <a:r>
            <a:rPr lang="en-US" sz="1200" dirty="0" smtClean="0">
              <a:latin typeface="Open Sans" panose="020B0606030504020204" pitchFamily="34" charset="0"/>
              <a:ea typeface="Open Sans" panose="020B0606030504020204" pitchFamily="34" charset="0"/>
              <a:cs typeface="Open Sans" panose="020B0606030504020204" pitchFamily="34" charset="0"/>
            </a:rPr>
            <a:t>Only students withdrawn </a:t>
          </a:r>
          <a:r>
            <a:rPr lang="en-US" sz="1200" b="1" dirty="0" smtClean="0">
              <a:latin typeface="Open Sans" panose="020B0606030504020204" pitchFamily="34" charset="0"/>
              <a:ea typeface="Open Sans" panose="020B0606030504020204" pitchFamily="34" charset="0"/>
              <a:cs typeface="Open Sans" panose="020B0606030504020204" pitchFamily="34" charset="0"/>
            </a:rPr>
            <a:t>since the last week of Phase I </a:t>
          </a:r>
          <a:r>
            <a:rPr lang="en-US" sz="1200" b="0" dirty="0" smtClean="0">
              <a:latin typeface="Open Sans" panose="020B0606030504020204" pitchFamily="34" charset="0"/>
              <a:ea typeface="Open Sans" panose="020B0606030504020204" pitchFamily="34" charset="0"/>
              <a:cs typeface="Open Sans" panose="020B0606030504020204" pitchFamily="34" charset="0"/>
            </a:rPr>
            <a:t>will be eligible for documentation upload</a:t>
          </a:r>
          <a:endParaRPr lang="en-US" sz="1600" dirty="0">
            <a:latin typeface="Open Sans" panose="020B0606030504020204" pitchFamily="34" charset="0"/>
            <a:ea typeface="Open Sans" panose="020B0606030504020204" pitchFamily="34" charset="0"/>
            <a:cs typeface="Open Sans" panose="020B0606030504020204" pitchFamily="34" charset="0"/>
          </a:endParaRPr>
        </a:p>
      </dgm:t>
    </dgm:pt>
    <dgm:pt modelId="{0708C3B2-EFD0-4EE6-B57F-6527E77FC57C}" type="parTrans" cxnId="{06AA87C4-A7E4-42F2-91BC-E7FE8924F854}">
      <dgm:prSet/>
      <dgm:spPr/>
      <dgm:t>
        <a:bodyPr/>
        <a:lstStyle/>
        <a:p>
          <a:endParaRPr lang="en-US"/>
        </a:p>
      </dgm:t>
    </dgm:pt>
    <dgm:pt modelId="{B8469382-D126-4DB4-BB8B-220A3E53D25D}" type="sibTrans" cxnId="{06AA87C4-A7E4-42F2-91BC-E7FE8924F854}">
      <dgm:prSet/>
      <dgm:spPr/>
      <dgm:t>
        <a:bodyPr/>
        <a:lstStyle/>
        <a:p>
          <a:endParaRPr lang="en-US"/>
        </a:p>
      </dgm:t>
    </dgm:pt>
    <dgm:pt modelId="{1450970C-FD90-4F59-95AC-F15821321AEF}">
      <dgm:prSet phldrT="[Text]"/>
      <dgm:spPr>
        <a:solidFill>
          <a:srgbClr val="E0E0E0">
            <a:alpha val="90000"/>
          </a:srgbClr>
        </a:solidFill>
        <a:ln>
          <a:solidFill>
            <a:srgbClr val="FF0F00"/>
          </a:solidFill>
        </a:ln>
      </dgm:spPr>
      <dgm:t>
        <a:bodyPr/>
        <a:lstStyle/>
        <a:p>
          <a:r>
            <a:rPr lang="en-US" dirty="0" smtClean="0">
              <a:latin typeface="Open Sans" panose="020B0606030504020204" pitchFamily="34" charset="0"/>
              <a:ea typeface="Open Sans" panose="020B0606030504020204" pitchFamily="34" charset="0"/>
              <a:cs typeface="Open Sans" panose="020B0606030504020204" pitchFamily="34" charset="0"/>
            </a:rPr>
            <a:t>Upload documentation to remove students</a:t>
          </a:r>
          <a:endParaRPr lang="en-US" dirty="0">
            <a:latin typeface="Open Sans" panose="020B0606030504020204" pitchFamily="34" charset="0"/>
            <a:ea typeface="Open Sans" panose="020B0606030504020204" pitchFamily="34" charset="0"/>
            <a:cs typeface="Open Sans" panose="020B0606030504020204" pitchFamily="34" charset="0"/>
          </a:endParaRPr>
        </a:p>
      </dgm:t>
    </dgm:pt>
    <dgm:pt modelId="{882E0564-CF4B-48BF-BA49-1A1C4E36C8C9}" type="parTrans" cxnId="{FEA4202A-83BB-495E-AC88-3F1AA7BE8F51}">
      <dgm:prSet/>
      <dgm:spPr/>
      <dgm:t>
        <a:bodyPr/>
        <a:lstStyle/>
        <a:p>
          <a:endParaRPr lang="en-US"/>
        </a:p>
      </dgm:t>
    </dgm:pt>
    <dgm:pt modelId="{E495D703-2D0E-451D-A637-5AEFCFB43BDB}" type="sibTrans" cxnId="{FEA4202A-83BB-495E-AC88-3F1AA7BE8F51}">
      <dgm:prSet/>
      <dgm:spPr/>
      <dgm:t>
        <a:bodyPr/>
        <a:lstStyle/>
        <a:p>
          <a:endParaRPr lang="en-US"/>
        </a:p>
      </dgm:t>
    </dgm:pt>
    <dgm:pt modelId="{17207FC4-E7D1-45FC-B47A-A02CF1EE129B}">
      <dgm:prSet phldrT="[Text]"/>
      <dgm:spPr>
        <a:solidFill>
          <a:srgbClr val="E0E0E0">
            <a:alpha val="90000"/>
          </a:srgbClr>
        </a:solidFill>
        <a:ln>
          <a:solidFill>
            <a:srgbClr val="FF0F00"/>
          </a:solidFill>
        </a:ln>
      </dgm:spPr>
      <dgm:t>
        <a:bodyPr/>
        <a:lstStyle/>
        <a:p>
          <a:r>
            <a:rPr lang="en-US" dirty="0" smtClean="0">
              <a:latin typeface="Open Sans" panose="020B0606030504020204" pitchFamily="34" charset="0"/>
              <a:ea typeface="Open Sans" panose="020B0606030504020204" pitchFamily="34" charset="0"/>
              <a:cs typeface="Open Sans" panose="020B0606030504020204" pitchFamily="34" charset="0"/>
            </a:rPr>
            <a:t>Enter completion information</a:t>
          </a:r>
          <a:endParaRPr lang="en-US" dirty="0">
            <a:latin typeface="Open Sans" panose="020B0606030504020204" pitchFamily="34" charset="0"/>
            <a:ea typeface="Open Sans" panose="020B0606030504020204" pitchFamily="34" charset="0"/>
            <a:cs typeface="Open Sans" panose="020B0606030504020204" pitchFamily="34" charset="0"/>
          </a:endParaRPr>
        </a:p>
      </dgm:t>
    </dgm:pt>
    <dgm:pt modelId="{F45C4A39-FF88-4782-8CAF-D9246C6D0F73}" type="parTrans" cxnId="{A0DE4AFA-27B9-4F2A-AEA8-BFF10635E44D}">
      <dgm:prSet/>
      <dgm:spPr/>
      <dgm:t>
        <a:bodyPr/>
        <a:lstStyle/>
        <a:p>
          <a:endParaRPr lang="en-US"/>
        </a:p>
      </dgm:t>
    </dgm:pt>
    <dgm:pt modelId="{8165ADC7-C2D2-4F25-85B8-8F25BCAC8A6E}" type="sibTrans" cxnId="{A0DE4AFA-27B9-4F2A-AEA8-BFF10635E44D}">
      <dgm:prSet/>
      <dgm:spPr/>
      <dgm:t>
        <a:bodyPr/>
        <a:lstStyle/>
        <a:p>
          <a:endParaRPr lang="en-US"/>
        </a:p>
      </dgm:t>
    </dgm:pt>
    <dgm:pt modelId="{D3287D99-B60B-4FA5-82CE-A3B9558AD287}">
      <dgm:prSet phldrT="[Text]" custT="1"/>
      <dgm:spPr>
        <a:solidFill>
          <a:srgbClr val="E0E0E0">
            <a:alpha val="90000"/>
          </a:srgbClr>
        </a:solidFill>
        <a:ln>
          <a:solidFill>
            <a:srgbClr val="FF0F00"/>
          </a:solidFill>
        </a:ln>
      </dgm:spPr>
      <dgm:t>
        <a:bodyPr/>
        <a:lstStyle/>
        <a:p>
          <a:r>
            <a:rPr lang="en-US" sz="1400" dirty="0" smtClean="0">
              <a:latin typeface="Open Sans" panose="020B0606030504020204" pitchFamily="34" charset="0"/>
              <a:ea typeface="Open Sans" panose="020B0606030504020204" pitchFamily="34" charset="0"/>
              <a:cs typeface="Open Sans" panose="020B0606030504020204" pitchFamily="34" charset="0"/>
            </a:rPr>
            <a:t>In infrequent cases, appeal withdrawals since the last week of Phase I </a:t>
          </a:r>
          <a:r>
            <a:rPr lang="en-US" sz="1400" b="1" dirty="0" smtClean="0">
              <a:latin typeface="Open Sans" panose="020B0606030504020204" pitchFamily="34" charset="0"/>
              <a:ea typeface="Open Sans" panose="020B0606030504020204" pitchFamily="34" charset="0"/>
              <a:cs typeface="Open Sans" panose="020B0606030504020204" pitchFamily="34" charset="0"/>
            </a:rPr>
            <a:t>only</a:t>
          </a:r>
          <a:endParaRPr lang="en-US" sz="1400" b="1" dirty="0">
            <a:latin typeface="Open Sans" panose="020B0606030504020204" pitchFamily="34" charset="0"/>
            <a:ea typeface="Open Sans" panose="020B0606030504020204" pitchFamily="34" charset="0"/>
            <a:cs typeface="Open Sans" panose="020B0606030504020204" pitchFamily="34" charset="0"/>
          </a:endParaRPr>
        </a:p>
      </dgm:t>
    </dgm:pt>
    <dgm:pt modelId="{0BC1BA60-90C7-484A-B065-F2EDC1049E2E}" type="parTrans" cxnId="{100D7B13-E8C0-42AE-B90F-07D1774D4DAA}">
      <dgm:prSet/>
      <dgm:spPr/>
      <dgm:t>
        <a:bodyPr/>
        <a:lstStyle/>
        <a:p>
          <a:endParaRPr lang="en-US"/>
        </a:p>
      </dgm:t>
    </dgm:pt>
    <dgm:pt modelId="{59A61F39-24DB-4C32-92F4-998B3D468412}" type="sibTrans" cxnId="{100D7B13-E8C0-42AE-B90F-07D1774D4DAA}">
      <dgm:prSet/>
      <dgm:spPr/>
      <dgm:t>
        <a:bodyPr/>
        <a:lstStyle/>
        <a:p>
          <a:endParaRPr lang="en-US"/>
        </a:p>
      </dgm:t>
    </dgm:pt>
    <dgm:pt modelId="{FF7D3990-9DD9-4F8E-A002-7D0A35E8E3F3}" type="pres">
      <dgm:prSet presAssocID="{A5624D0D-D351-425E-9E56-1D115F9D5D39}" presName="linearFlow" presStyleCnt="0">
        <dgm:presLayoutVars>
          <dgm:dir/>
          <dgm:animLvl val="lvl"/>
          <dgm:resizeHandles val="exact"/>
        </dgm:presLayoutVars>
      </dgm:prSet>
      <dgm:spPr/>
      <dgm:t>
        <a:bodyPr/>
        <a:lstStyle/>
        <a:p>
          <a:endParaRPr lang="en-US"/>
        </a:p>
      </dgm:t>
    </dgm:pt>
    <dgm:pt modelId="{4D6606B1-529E-4A6A-8BB1-2823CE52526E}" type="pres">
      <dgm:prSet presAssocID="{7B10BBA6-3F17-4CCF-B86B-D327BA498515}" presName="composite" presStyleCnt="0"/>
      <dgm:spPr/>
    </dgm:pt>
    <dgm:pt modelId="{320472E0-150C-4EC0-9479-1F6B72C25EF5}" type="pres">
      <dgm:prSet presAssocID="{7B10BBA6-3F17-4CCF-B86B-D327BA498515}" presName="parentText" presStyleLbl="alignNode1" presStyleIdx="0" presStyleCnt="4">
        <dgm:presLayoutVars>
          <dgm:chMax val="1"/>
          <dgm:bulletEnabled val="1"/>
        </dgm:presLayoutVars>
      </dgm:prSet>
      <dgm:spPr/>
      <dgm:t>
        <a:bodyPr/>
        <a:lstStyle/>
        <a:p>
          <a:endParaRPr lang="en-US"/>
        </a:p>
      </dgm:t>
    </dgm:pt>
    <dgm:pt modelId="{4DAB1D69-EA46-4071-A525-04869F029643}" type="pres">
      <dgm:prSet presAssocID="{7B10BBA6-3F17-4CCF-B86B-D327BA498515}" presName="descendantText" presStyleLbl="alignAcc1" presStyleIdx="0" presStyleCnt="4" custLinFactNeighborY="-219">
        <dgm:presLayoutVars>
          <dgm:bulletEnabled val="1"/>
        </dgm:presLayoutVars>
      </dgm:prSet>
      <dgm:spPr/>
      <dgm:t>
        <a:bodyPr/>
        <a:lstStyle/>
        <a:p>
          <a:endParaRPr lang="en-US"/>
        </a:p>
      </dgm:t>
    </dgm:pt>
    <dgm:pt modelId="{491C5BC2-96F4-45EB-AC50-2456DDA5FCE8}" type="pres">
      <dgm:prSet presAssocID="{B15BB80C-0C71-457F-96DC-5E787770FA48}" presName="sp" presStyleCnt="0"/>
      <dgm:spPr/>
    </dgm:pt>
    <dgm:pt modelId="{D02C5AE4-1F40-4916-8096-E3CB209F83F3}" type="pres">
      <dgm:prSet presAssocID="{8A2DA02D-7101-4CED-8860-261D156A0BA8}" presName="composite" presStyleCnt="0"/>
      <dgm:spPr/>
    </dgm:pt>
    <dgm:pt modelId="{5D4E0C66-1FCA-4056-AF99-61F57F726295}" type="pres">
      <dgm:prSet presAssocID="{8A2DA02D-7101-4CED-8860-261D156A0BA8}" presName="parentText" presStyleLbl="alignNode1" presStyleIdx="1" presStyleCnt="4">
        <dgm:presLayoutVars>
          <dgm:chMax val="1"/>
          <dgm:bulletEnabled val="1"/>
        </dgm:presLayoutVars>
      </dgm:prSet>
      <dgm:spPr/>
      <dgm:t>
        <a:bodyPr/>
        <a:lstStyle/>
        <a:p>
          <a:endParaRPr lang="en-US"/>
        </a:p>
      </dgm:t>
    </dgm:pt>
    <dgm:pt modelId="{6A96F95A-232D-499C-B394-34394DF36210}" type="pres">
      <dgm:prSet presAssocID="{8A2DA02D-7101-4CED-8860-261D156A0BA8}" presName="descendantText" presStyleLbl="alignAcc1" presStyleIdx="1" presStyleCnt="4" custLinFactNeighborY="-219">
        <dgm:presLayoutVars>
          <dgm:bulletEnabled val="1"/>
        </dgm:presLayoutVars>
      </dgm:prSet>
      <dgm:spPr/>
      <dgm:t>
        <a:bodyPr/>
        <a:lstStyle/>
        <a:p>
          <a:endParaRPr lang="en-US"/>
        </a:p>
      </dgm:t>
    </dgm:pt>
    <dgm:pt modelId="{2DBD7085-8205-4DD2-AEDF-BB404F915C77}" type="pres">
      <dgm:prSet presAssocID="{9C868639-0EE7-44A6-AE2C-7C023866EAB0}" presName="sp" presStyleCnt="0"/>
      <dgm:spPr/>
    </dgm:pt>
    <dgm:pt modelId="{234C92B2-40B6-4BE7-9A77-8CCC2C05D902}" type="pres">
      <dgm:prSet presAssocID="{1E4765D2-6306-4F14-B277-80494A9AA629}" presName="composite" presStyleCnt="0"/>
      <dgm:spPr/>
    </dgm:pt>
    <dgm:pt modelId="{32B584D2-7439-47E7-B448-3DBFAEE250F2}" type="pres">
      <dgm:prSet presAssocID="{1E4765D2-6306-4F14-B277-80494A9AA629}" presName="parentText" presStyleLbl="alignNode1" presStyleIdx="2" presStyleCnt="4">
        <dgm:presLayoutVars>
          <dgm:chMax val="1"/>
          <dgm:bulletEnabled val="1"/>
        </dgm:presLayoutVars>
      </dgm:prSet>
      <dgm:spPr/>
      <dgm:t>
        <a:bodyPr/>
        <a:lstStyle/>
        <a:p>
          <a:endParaRPr lang="en-US"/>
        </a:p>
      </dgm:t>
    </dgm:pt>
    <dgm:pt modelId="{0451ED4B-5C6F-434A-A658-EC4A8E61DC27}" type="pres">
      <dgm:prSet presAssocID="{1E4765D2-6306-4F14-B277-80494A9AA629}" presName="descendantText" presStyleLbl="alignAcc1" presStyleIdx="2" presStyleCnt="4" custLinFactNeighborY="-219">
        <dgm:presLayoutVars>
          <dgm:bulletEnabled val="1"/>
        </dgm:presLayoutVars>
      </dgm:prSet>
      <dgm:spPr/>
      <dgm:t>
        <a:bodyPr/>
        <a:lstStyle/>
        <a:p>
          <a:endParaRPr lang="en-US"/>
        </a:p>
      </dgm:t>
    </dgm:pt>
    <dgm:pt modelId="{90F0DA14-D26C-4B2C-B68A-C85FA3E2B74A}" type="pres">
      <dgm:prSet presAssocID="{27A69FD3-A8DF-4D10-A323-6088AA60A9E8}" presName="sp" presStyleCnt="0"/>
      <dgm:spPr/>
    </dgm:pt>
    <dgm:pt modelId="{42ABEA8C-38B6-42A8-A356-D029B1B859C8}" type="pres">
      <dgm:prSet presAssocID="{2B9DCFBB-B4D9-4A8D-A138-23801E708B08}" presName="composite" presStyleCnt="0"/>
      <dgm:spPr/>
    </dgm:pt>
    <dgm:pt modelId="{18AF3F7A-D785-41A7-A7AA-AD9BF318EA5A}" type="pres">
      <dgm:prSet presAssocID="{2B9DCFBB-B4D9-4A8D-A138-23801E708B08}" presName="parentText" presStyleLbl="alignNode1" presStyleIdx="3" presStyleCnt="4">
        <dgm:presLayoutVars>
          <dgm:chMax val="1"/>
          <dgm:bulletEnabled val="1"/>
        </dgm:presLayoutVars>
      </dgm:prSet>
      <dgm:spPr/>
      <dgm:t>
        <a:bodyPr/>
        <a:lstStyle/>
        <a:p>
          <a:endParaRPr lang="en-US"/>
        </a:p>
      </dgm:t>
    </dgm:pt>
    <dgm:pt modelId="{F454D8BA-4403-480E-99ED-8C82A064C083}" type="pres">
      <dgm:prSet presAssocID="{2B9DCFBB-B4D9-4A8D-A138-23801E708B08}" presName="descendantText" presStyleLbl="alignAcc1" presStyleIdx="3" presStyleCnt="4" custLinFactNeighborY="-219">
        <dgm:presLayoutVars>
          <dgm:bulletEnabled val="1"/>
        </dgm:presLayoutVars>
      </dgm:prSet>
      <dgm:spPr/>
      <dgm:t>
        <a:bodyPr/>
        <a:lstStyle/>
        <a:p>
          <a:endParaRPr lang="en-US"/>
        </a:p>
      </dgm:t>
    </dgm:pt>
  </dgm:ptLst>
  <dgm:cxnLst>
    <dgm:cxn modelId="{8962D6ED-434F-41B5-92EA-A7AA3B96737B}" type="presOf" srcId="{EB11DDFB-A30E-43F6-A335-6566DAFACF80}" destId="{4DAB1D69-EA46-4071-A525-04869F029643}" srcOrd="0" destOrd="0" presId="urn:microsoft.com/office/officeart/2005/8/layout/chevron2"/>
    <dgm:cxn modelId="{6286AD76-A5EB-486F-BFD4-DE4E67AD6873}" srcId="{1E4765D2-6306-4F14-B277-80494A9AA629}" destId="{7CF22295-AE08-4D73-B202-6FB4DAAF3179}" srcOrd="0" destOrd="0" parTransId="{18336AAE-1D4E-42E4-8B92-21361C2CD4A0}" sibTransId="{3688F90F-B900-4E24-9BCD-450608AE01BF}"/>
    <dgm:cxn modelId="{06641BD3-24DF-4CE4-9952-76B7FFAA230F}" type="presOf" srcId="{1E4765D2-6306-4F14-B277-80494A9AA629}" destId="{32B584D2-7439-47E7-B448-3DBFAEE250F2}" srcOrd="0" destOrd="0" presId="urn:microsoft.com/office/officeart/2005/8/layout/chevron2"/>
    <dgm:cxn modelId="{A0DE4AFA-27B9-4F2A-AEA8-BFF10635E44D}" srcId="{7B10BBA6-3F17-4CCF-B86B-D327BA498515}" destId="{17207FC4-E7D1-45FC-B47A-A02CF1EE129B}" srcOrd="2" destOrd="0" parTransId="{F45C4A39-FF88-4782-8CAF-D9246C6D0F73}" sibTransId="{8165ADC7-C2D2-4F25-85B8-8F25BCAC8A6E}"/>
    <dgm:cxn modelId="{E786CA0D-F868-4059-A91A-AA6B78851E19}" type="presOf" srcId="{CFAAC417-4860-4424-8F3F-9CBF54265884}" destId="{F454D8BA-4403-480E-99ED-8C82A064C083}" srcOrd="0" destOrd="0" presId="urn:microsoft.com/office/officeart/2005/8/layout/chevron2"/>
    <dgm:cxn modelId="{37EE536E-0811-4098-BEF4-5E478B4EBD32}" type="presOf" srcId="{7CF22295-AE08-4D73-B202-6FB4DAAF3179}" destId="{0451ED4B-5C6F-434A-A658-EC4A8E61DC27}" srcOrd="0" destOrd="0" presId="urn:microsoft.com/office/officeart/2005/8/layout/chevron2"/>
    <dgm:cxn modelId="{915B6E36-CDF2-4F93-99D3-BE5CB5EB20B8}" type="presOf" srcId="{A5624D0D-D351-425E-9E56-1D115F9D5D39}" destId="{FF7D3990-9DD9-4F8E-A002-7D0A35E8E3F3}" srcOrd="0" destOrd="0" presId="urn:microsoft.com/office/officeart/2005/8/layout/chevron2"/>
    <dgm:cxn modelId="{28A459CC-BD5B-4F27-8C64-9C435D7BACA4}" srcId="{A5624D0D-D351-425E-9E56-1D115F9D5D39}" destId="{1E4765D2-6306-4F14-B277-80494A9AA629}" srcOrd="2" destOrd="0" parTransId="{7B0F312A-C50B-4221-A0BB-958549F53EDB}" sibTransId="{27A69FD3-A8DF-4D10-A323-6088AA60A9E8}"/>
    <dgm:cxn modelId="{3D8B84FE-5D9E-4BD2-B68F-1C407F99BC19}" type="presOf" srcId="{D3287D99-B60B-4FA5-82CE-A3B9558AD287}" destId="{0451ED4B-5C6F-434A-A658-EC4A8E61DC27}" srcOrd="0" destOrd="1" presId="urn:microsoft.com/office/officeart/2005/8/layout/chevron2"/>
    <dgm:cxn modelId="{358403DF-8ECE-4F99-A949-638394965E1F}" type="presOf" srcId="{2B9DCFBB-B4D9-4A8D-A138-23801E708B08}" destId="{18AF3F7A-D785-41A7-A7AA-AD9BF318EA5A}" srcOrd="0" destOrd="0" presId="urn:microsoft.com/office/officeart/2005/8/layout/chevron2"/>
    <dgm:cxn modelId="{4F47E408-8167-402C-90D6-ED2DBD23BB07}" srcId="{8A2DA02D-7101-4CED-8860-261D156A0BA8}" destId="{80C5C57F-FE0E-4537-BF2E-D9901AC5BF9D}" srcOrd="1" destOrd="0" parTransId="{E3E2CB6C-D6C3-4562-8361-AFA345550714}" sibTransId="{3570E8BF-AF0B-43EC-AC30-6E3918F06562}"/>
    <dgm:cxn modelId="{100D7B13-E8C0-42AE-B90F-07D1774D4DAA}" srcId="{1E4765D2-6306-4F14-B277-80494A9AA629}" destId="{D3287D99-B60B-4FA5-82CE-A3B9558AD287}" srcOrd="1" destOrd="0" parTransId="{0BC1BA60-90C7-484A-B065-F2EDC1049E2E}" sibTransId="{59A61F39-24DB-4C32-92F4-998B3D468412}"/>
    <dgm:cxn modelId="{E65648E5-1A98-43B6-BF48-0A74D99AA996}" type="presOf" srcId="{8A2DA02D-7101-4CED-8860-261D156A0BA8}" destId="{5D4E0C66-1FCA-4056-AF99-61F57F726295}" srcOrd="0" destOrd="0" presId="urn:microsoft.com/office/officeart/2005/8/layout/chevron2"/>
    <dgm:cxn modelId="{B4E28181-E5E1-4E3E-B42A-FA61838A0CB2}" type="presOf" srcId="{80C5C57F-FE0E-4537-BF2E-D9901AC5BF9D}" destId="{6A96F95A-232D-499C-B394-34394DF36210}" srcOrd="0" destOrd="1" presId="urn:microsoft.com/office/officeart/2005/8/layout/chevron2"/>
    <dgm:cxn modelId="{5399BDD1-7FE8-4CF9-9C5C-94FF82D57E21}" type="presOf" srcId="{4657CAE7-F7C8-49B6-B1D4-E63469EC2CF0}" destId="{6A96F95A-232D-499C-B394-34394DF36210}" srcOrd="0" destOrd="0" presId="urn:microsoft.com/office/officeart/2005/8/layout/chevron2"/>
    <dgm:cxn modelId="{FEA4202A-83BB-495E-AC88-3F1AA7BE8F51}" srcId="{7B10BBA6-3F17-4CCF-B86B-D327BA498515}" destId="{1450970C-FD90-4F59-95AC-F15821321AEF}" srcOrd="1" destOrd="0" parTransId="{882E0564-CF4B-48BF-BA49-1A1C4E36C8C9}" sibTransId="{E495D703-2D0E-451D-A637-5AEFCFB43BDB}"/>
    <dgm:cxn modelId="{61A4C415-F1A7-4218-930B-C6DA394D91D1}" type="presOf" srcId="{4072FE67-35DA-4518-9CE8-663090239126}" destId="{6A96F95A-232D-499C-B394-34394DF36210}" srcOrd="0" destOrd="2" presId="urn:microsoft.com/office/officeart/2005/8/layout/chevron2"/>
    <dgm:cxn modelId="{217719DA-BCEC-4F63-8DDA-6AB1776E6D14}" srcId="{7B10BBA6-3F17-4CCF-B86B-D327BA498515}" destId="{EB11DDFB-A30E-43F6-A335-6566DAFACF80}" srcOrd="0" destOrd="0" parTransId="{FFB3390F-8374-4D6E-88C0-C2B431DED280}" sibTransId="{3192268A-DFFA-4C9B-9212-C1C6BEA978C7}"/>
    <dgm:cxn modelId="{DE43390E-BCE0-4224-81D1-B3CBA6D14928}" srcId="{A5624D0D-D351-425E-9E56-1D115F9D5D39}" destId="{2B9DCFBB-B4D9-4A8D-A138-23801E708B08}" srcOrd="3" destOrd="0" parTransId="{A8C7245A-34BA-4A3E-B4DE-C88987C5D29E}" sibTransId="{9830D507-DD43-4E4B-8C31-1C77FD1BE6C9}"/>
    <dgm:cxn modelId="{06AA87C4-A7E4-42F2-91BC-E7FE8924F854}" srcId="{80C5C57F-FE0E-4537-BF2E-D9901AC5BF9D}" destId="{4072FE67-35DA-4518-9CE8-663090239126}" srcOrd="0" destOrd="0" parTransId="{0708C3B2-EFD0-4EE6-B57F-6527E77FC57C}" sibTransId="{B8469382-D126-4DB4-BB8B-220A3E53D25D}"/>
    <dgm:cxn modelId="{A4C29172-4FED-4239-8A07-2930F7E0A321}" srcId="{8A2DA02D-7101-4CED-8860-261D156A0BA8}" destId="{4657CAE7-F7C8-49B6-B1D4-E63469EC2CF0}" srcOrd="0" destOrd="0" parTransId="{AB30D944-6ED2-40F4-AD0A-0526BC54EA4D}" sibTransId="{9425F88A-A0ED-4562-996A-7FA0057E6CF8}"/>
    <dgm:cxn modelId="{53215F41-D3A7-405A-B74E-427242904B31}" srcId="{2B9DCFBB-B4D9-4A8D-A138-23801E708B08}" destId="{CFAAC417-4860-4424-8F3F-9CBF54265884}" srcOrd="0" destOrd="0" parTransId="{1536C0E1-2528-4FBB-9020-3D50D5F26AB9}" sibTransId="{D3C3B3F4-5784-4D24-BCF6-307C4EE92559}"/>
    <dgm:cxn modelId="{5D812193-B9E7-4742-BA56-1A308BF27D70}" srcId="{A5624D0D-D351-425E-9E56-1D115F9D5D39}" destId="{8A2DA02D-7101-4CED-8860-261D156A0BA8}" srcOrd="1" destOrd="0" parTransId="{4740E082-85C1-4138-8316-FD4547C3CAEA}" sibTransId="{9C868639-0EE7-44A6-AE2C-7C023866EAB0}"/>
    <dgm:cxn modelId="{15CAABB9-BCE0-4FBD-A251-7C36E1C78B37}" type="presOf" srcId="{1450970C-FD90-4F59-95AC-F15821321AEF}" destId="{4DAB1D69-EA46-4071-A525-04869F029643}" srcOrd="0" destOrd="1" presId="urn:microsoft.com/office/officeart/2005/8/layout/chevron2"/>
    <dgm:cxn modelId="{DDBB9496-5D74-4DC7-A55F-2D6A82C9C5D7}" srcId="{A5624D0D-D351-425E-9E56-1D115F9D5D39}" destId="{7B10BBA6-3F17-4CCF-B86B-D327BA498515}" srcOrd="0" destOrd="0" parTransId="{9F9F42DE-1735-40F2-9699-F74A8CF5F209}" sibTransId="{B15BB80C-0C71-457F-96DC-5E787770FA48}"/>
    <dgm:cxn modelId="{06CD383A-ED79-4FEF-B269-E63F7B2E96C0}" type="presOf" srcId="{17207FC4-E7D1-45FC-B47A-A02CF1EE129B}" destId="{4DAB1D69-EA46-4071-A525-04869F029643}" srcOrd="0" destOrd="2" presId="urn:microsoft.com/office/officeart/2005/8/layout/chevron2"/>
    <dgm:cxn modelId="{177FBF8C-7059-4625-B3A8-E465D3EDB75C}" type="presOf" srcId="{7B10BBA6-3F17-4CCF-B86B-D327BA498515}" destId="{320472E0-150C-4EC0-9479-1F6B72C25EF5}" srcOrd="0" destOrd="0" presId="urn:microsoft.com/office/officeart/2005/8/layout/chevron2"/>
    <dgm:cxn modelId="{7C0BE4E9-D268-4B79-B0C1-3698F1ACAA41}" type="presParOf" srcId="{FF7D3990-9DD9-4F8E-A002-7D0A35E8E3F3}" destId="{4D6606B1-529E-4A6A-8BB1-2823CE52526E}" srcOrd="0" destOrd="0" presId="urn:microsoft.com/office/officeart/2005/8/layout/chevron2"/>
    <dgm:cxn modelId="{76DF379E-1106-4733-B7AD-E92284774A42}" type="presParOf" srcId="{4D6606B1-529E-4A6A-8BB1-2823CE52526E}" destId="{320472E0-150C-4EC0-9479-1F6B72C25EF5}" srcOrd="0" destOrd="0" presId="urn:microsoft.com/office/officeart/2005/8/layout/chevron2"/>
    <dgm:cxn modelId="{10AE6652-52A1-436D-8789-9514722DCF69}" type="presParOf" srcId="{4D6606B1-529E-4A6A-8BB1-2823CE52526E}" destId="{4DAB1D69-EA46-4071-A525-04869F029643}" srcOrd="1" destOrd="0" presId="urn:microsoft.com/office/officeart/2005/8/layout/chevron2"/>
    <dgm:cxn modelId="{860A8790-54FA-4931-B616-58E7428BBCA5}" type="presParOf" srcId="{FF7D3990-9DD9-4F8E-A002-7D0A35E8E3F3}" destId="{491C5BC2-96F4-45EB-AC50-2456DDA5FCE8}" srcOrd="1" destOrd="0" presId="urn:microsoft.com/office/officeart/2005/8/layout/chevron2"/>
    <dgm:cxn modelId="{8A082DC3-58F7-4DE4-B77F-9F4F9AB6E019}" type="presParOf" srcId="{FF7D3990-9DD9-4F8E-A002-7D0A35E8E3F3}" destId="{D02C5AE4-1F40-4916-8096-E3CB209F83F3}" srcOrd="2" destOrd="0" presId="urn:microsoft.com/office/officeart/2005/8/layout/chevron2"/>
    <dgm:cxn modelId="{4D06BB1A-0A19-465D-8198-0E219BCDACE3}" type="presParOf" srcId="{D02C5AE4-1F40-4916-8096-E3CB209F83F3}" destId="{5D4E0C66-1FCA-4056-AF99-61F57F726295}" srcOrd="0" destOrd="0" presId="urn:microsoft.com/office/officeart/2005/8/layout/chevron2"/>
    <dgm:cxn modelId="{022DDAA9-6DDE-4F34-ABC5-BFD0C6D9D618}" type="presParOf" srcId="{D02C5AE4-1F40-4916-8096-E3CB209F83F3}" destId="{6A96F95A-232D-499C-B394-34394DF36210}" srcOrd="1" destOrd="0" presId="urn:microsoft.com/office/officeart/2005/8/layout/chevron2"/>
    <dgm:cxn modelId="{4BF02BF7-5F4C-45E4-B9D2-A38009F506B5}" type="presParOf" srcId="{FF7D3990-9DD9-4F8E-A002-7D0A35E8E3F3}" destId="{2DBD7085-8205-4DD2-AEDF-BB404F915C77}" srcOrd="3" destOrd="0" presId="urn:microsoft.com/office/officeart/2005/8/layout/chevron2"/>
    <dgm:cxn modelId="{CD7704CA-BE84-41F8-9D81-F477A63AB2B6}" type="presParOf" srcId="{FF7D3990-9DD9-4F8E-A002-7D0A35E8E3F3}" destId="{234C92B2-40B6-4BE7-9A77-8CCC2C05D902}" srcOrd="4" destOrd="0" presId="urn:microsoft.com/office/officeart/2005/8/layout/chevron2"/>
    <dgm:cxn modelId="{225081F8-8C33-4470-8276-13154065EEDE}" type="presParOf" srcId="{234C92B2-40B6-4BE7-9A77-8CCC2C05D902}" destId="{32B584D2-7439-47E7-B448-3DBFAEE250F2}" srcOrd="0" destOrd="0" presId="urn:microsoft.com/office/officeart/2005/8/layout/chevron2"/>
    <dgm:cxn modelId="{FFB0011B-C8B8-49D5-9928-883BE77FBF55}" type="presParOf" srcId="{234C92B2-40B6-4BE7-9A77-8CCC2C05D902}" destId="{0451ED4B-5C6F-434A-A658-EC4A8E61DC27}" srcOrd="1" destOrd="0" presId="urn:microsoft.com/office/officeart/2005/8/layout/chevron2"/>
    <dgm:cxn modelId="{8C342564-D96E-4840-B139-3A24D63B8BF5}" type="presParOf" srcId="{FF7D3990-9DD9-4F8E-A002-7D0A35E8E3F3}" destId="{90F0DA14-D26C-4B2C-B68A-C85FA3E2B74A}" srcOrd="5" destOrd="0" presId="urn:microsoft.com/office/officeart/2005/8/layout/chevron2"/>
    <dgm:cxn modelId="{6139125B-89C9-455C-A10A-2A4076FB0A53}" type="presParOf" srcId="{FF7D3990-9DD9-4F8E-A002-7D0A35E8E3F3}" destId="{42ABEA8C-38B6-42A8-A356-D029B1B859C8}" srcOrd="6" destOrd="0" presId="urn:microsoft.com/office/officeart/2005/8/layout/chevron2"/>
    <dgm:cxn modelId="{41DE7ADE-0FBF-4719-BF6F-8802A543EBBB}" type="presParOf" srcId="{42ABEA8C-38B6-42A8-A356-D029B1B859C8}" destId="{18AF3F7A-D785-41A7-A7AA-AD9BF318EA5A}" srcOrd="0" destOrd="0" presId="urn:microsoft.com/office/officeart/2005/8/layout/chevron2"/>
    <dgm:cxn modelId="{703A6920-EFBF-475E-B4EA-082D8C4E937E}" type="presParOf" srcId="{42ABEA8C-38B6-42A8-A356-D029B1B859C8}" destId="{F454D8BA-4403-480E-99ED-8C82A064C08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624D0D-D351-425E-9E56-1D115F9D5D39}"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7B10BBA6-3F17-4CCF-B86B-D327BA498515}">
      <dgm:prSet phldrT="[Text]"/>
      <dgm:spPr>
        <a:solidFill>
          <a:srgbClr val="E0E0E0"/>
        </a:solidFill>
        <a:ln>
          <a:solidFill>
            <a:srgbClr val="A0A0A3"/>
          </a:solidFill>
        </a:ln>
      </dgm:spPr>
      <dgm:t>
        <a:bodyPr/>
        <a:lstStyle/>
        <a:p>
          <a:r>
            <a:rPr lang="en-US" b="1" dirty="0" smtClean="0">
              <a:solidFill>
                <a:srgbClr val="A0A0A3"/>
              </a:solidFill>
              <a:latin typeface="Open Sans" panose="020B0606030504020204" pitchFamily="34" charset="0"/>
              <a:ea typeface="Open Sans" panose="020B0606030504020204" pitchFamily="34" charset="0"/>
              <a:cs typeface="Open Sans" panose="020B0606030504020204" pitchFamily="34" charset="0"/>
            </a:rPr>
            <a:t>Phase I: </a:t>
          </a:r>
          <a:br>
            <a:rPr lang="en-US" b="1" dirty="0" smtClean="0">
              <a:solidFill>
                <a:srgbClr val="A0A0A3"/>
              </a:solidFill>
              <a:latin typeface="Open Sans" panose="020B0606030504020204" pitchFamily="34" charset="0"/>
              <a:ea typeface="Open Sans" panose="020B0606030504020204" pitchFamily="34" charset="0"/>
              <a:cs typeface="Open Sans" panose="020B0606030504020204" pitchFamily="34" charset="0"/>
            </a:rPr>
          </a:br>
          <a:r>
            <a:rPr lang="en-US" b="1" dirty="0" smtClean="0">
              <a:solidFill>
                <a:srgbClr val="A0A0A3"/>
              </a:solidFill>
              <a:latin typeface="Open Sans" panose="020B0606030504020204" pitchFamily="34" charset="0"/>
              <a:ea typeface="Open Sans" panose="020B0606030504020204" pitchFamily="34" charset="0"/>
              <a:cs typeface="Open Sans" panose="020B0606030504020204" pitchFamily="34" charset="0"/>
            </a:rPr>
            <a:t>Feb. 16 – June 15</a:t>
          </a:r>
          <a:endParaRPr lang="en-US" b="1" dirty="0">
            <a:solidFill>
              <a:srgbClr val="A0A0A3"/>
            </a:solidFill>
            <a:latin typeface="Open Sans" panose="020B0606030504020204" pitchFamily="34" charset="0"/>
            <a:ea typeface="Open Sans" panose="020B0606030504020204" pitchFamily="34" charset="0"/>
            <a:cs typeface="Open Sans" panose="020B0606030504020204" pitchFamily="34" charset="0"/>
          </a:endParaRPr>
        </a:p>
      </dgm:t>
    </dgm:pt>
    <dgm:pt modelId="{9F9F42DE-1735-40F2-9699-F74A8CF5F209}" type="parTrans" cxnId="{DDBB9496-5D74-4DC7-A55F-2D6A82C9C5D7}">
      <dgm:prSet/>
      <dgm:spPr/>
      <dgm:t>
        <a:bodyPr/>
        <a:lstStyle/>
        <a:p>
          <a:endParaRPr lang="en-US"/>
        </a:p>
      </dgm:t>
    </dgm:pt>
    <dgm:pt modelId="{B15BB80C-0C71-457F-96DC-5E787770FA48}" type="sibTrans" cxnId="{DDBB9496-5D74-4DC7-A55F-2D6A82C9C5D7}">
      <dgm:prSet/>
      <dgm:spPr/>
      <dgm:t>
        <a:bodyPr/>
        <a:lstStyle/>
        <a:p>
          <a:endParaRPr lang="en-US"/>
        </a:p>
      </dgm:t>
    </dgm:pt>
    <dgm:pt modelId="{EB11DDFB-A30E-43F6-A335-6566DAFACF80}">
      <dgm:prSet phldrT="[Text]"/>
      <dgm:spPr>
        <a:solidFill>
          <a:srgbClr val="E0E0E0"/>
        </a:solidFill>
        <a:ln>
          <a:solidFill>
            <a:srgbClr val="A0A0A3"/>
          </a:solidFill>
        </a:ln>
      </dgm:spPr>
      <dgm:t>
        <a:bodyPr/>
        <a:lstStyle/>
        <a:p>
          <a:r>
            <a:rPr lang="en-US" dirty="0" smtClean="0">
              <a:solidFill>
                <a:srgbClr val="A0A0A3"/>
              </a:solidFill>
              <a:latin typeface="Open Sans" panose="020B0606030504020204" pitchFamily="34" charset="0"/>
              <a:ea typeface="Open Sans" panose="020B0606030504020204" pitchFamily="34" charset="0"/>
              <a:cs typeface="Open Sans" panose="020B0606030504020204" pitchFamily="34" charset="0"/>
            </a:rPr>
            <a:t>Correct student data</a:t>
          </a:r>
          <a:endParaRPr lang="en-US" dirty="0">
            <a:solidFill>
              <a:srgbClr val="A0A0A3"/>
            </a:solidFill>
            <a:latin typeface="Open Sans" panose="020B0606030504020204" pitchFamily="34" charset="0"/>
            <a:ea typeface="Open Sans" panose="020B0606030504020204" pitchFamily="34" charset="0"/>
            <a:cs typeface="Open Sans" panose="020B0606030504020204" pitchFamily="34" charset="0"/>
          </a:endParaRPr>
        </a:p>
      </dgm:t>
    </dgm:pt>
    <dgm:pt modelId="{FFB3390F-8374-4D6E-88C0-C2B431DED280}" type="parTrans" cxnId="{217719DA-BCEC-4F63-8DDA-6AB1776E6D14}">
      <dgm:prSet/>
      <dgm:spPr/>
      <dgm:t>
        <a:bodyPr/>
        <a:lstStyle/>
        <a:p>
          <a:endParaRPr lang="en-US"/>
        </a:p>
      </dgm:t>
    </dgm:pt>
    <dgm:pt modelId="{3192268A-DFFA-4C9B-9212-C1C6BEA978C7}" type="sibTrans" cxnId="{217719DA-BCEC-4F63-8DDA-6AB1776E6D14}">
      <dgm:prSet/>
      <dgm:spPr/>
      <dgm:t>
        <a:bodyPr/>
        <a:lstStyle/>
        <a:p>
          <a:endParaRPr lang="en-US"/>
        </a:p>
      </dgm:t>
    </dgm:pt>
    <dgm:pt modelId="{8A2DA02D-7101-4CED-8860-261D156A0BA8}">
      <dgm:prSet phldrT="[Text]"/>
      <dgm:spPr>
        <a:solidFill>
          <a:srgbClr val="E0E0E0"/>
        </a:solidFill>
        <a:ln>
          <a:solidFill>
            <a:srgbClr val="A0A0A3"/>
          </a:solidFill>
        </a:ln>
      </dgm:spPr>
      <dgm:t>
        <a:bodyPr/>
        <a:lstStyle/>
        <a:p>
          <a:r>
            <a:rPr lang="en-US" b="1" dirty="0" smtClean="0">
              <a:solidFill>
                <a:srgbClr val="A0A0A3"/>
              </a:solidFill>
              <a:latin typeface="Open Sans" panose="020B0606030504020204" pitchFamily="34" charset="0"/>
              <a:ea typeface="Open Sans" panose="020B0606030504020204" pitchFamily="34" charset="0"/>
              <a:cs typeface="Open Sans" panose="020B0606030504020204" pitchFamily="34" charset="0"/>
            </a:rPr>
            <a:t>Phase II: </a:t>
          </a:r>
          <a:br>
            <a:rPr lang="en-US" b="1" dirty="0" smtClean="0">
              <a:solidFill>
                <a:srgbClr val="A0A0A3"/>
              </a:solidFill>
              <a:latin typeface="Open Sans" panose="020B0606030504020204" pitchFamily="34" charset="0"/>
              <a:ea typeface="Open Sans" panose="020B0606030504020204" pitchFamily="34" charset="0"/>
              <a:cs typeface="Open Sans" panose="020B0606030504020204" pitchFamily="34" charset="0"/>
            </a:rPr>
          </a:br>
          <a:r>
            <a:rPr lang="en-US" b="1" dirty="0" smtClean="0">
              <a:solidFill>
                <a:srgbClr val="A0A0A3"/>
              </a:solidFill>
              <a:latin typeface="Open Sans" panose="020B0606030504020204" pitchFamily="34" charset="0"/>
              <a:ea typeface="Open Sans" panose="020B0606030504020204" pitchFamily="34" charset="0"/>
              <a:cs typeface="Open Sans" panose="020B0606030504020204" pitchFamily="34" charset="0"/>
            </a:rPr>
            <a:t>July 25 – Aug. 12</a:t>
          </a:r>
          <a:endParaRPr lang="en-US" b="1" dirty="0">
            <a:solidFill>
              <a:srgbClr val="A0A0A3"/>
            </a:solidFill>
            <a:latin typeface="Open Sans" panose="020B0606030504020204" pitchFamily="34" charset="0"/>
            <a:ea typeface="Open Sans" panose="020B0606030504020204" pitchFamily="34" charset="0"/>
            <a:cs typeface="Open Sans" panose="020B0606030504020204" pitchFamily="34" charset="0"/>
          </a:endParaRPr>
        </a:p>
      </dgm:t>
    </dgm:pt>
    <dgm:pt modelId="{4740E082-85C1-4138-8316-FD4547C3CAEA}" type="parTrans" cxnId="{5D812193-B9E7-4742-BA56-1A308BF27D70}">
      <dgm:prSet/>
      <dgm:spPr/>
      <dgm:t>
        <a:bodyPr/>
        <a:lstStyle/>
        <a:p>
          <a:endParaRPr lang="en-US"/>
        </a:p>
      </dgm:t>
    </dgm:pt>
    <dgm:pt modelId="{9C868639-0EE7-44A6-AE2C-7C023866EAB0}" type="sibTrans" cxnId="{5D812193-B9E7-4742-BA56-1A308BF27D70}">
      <dgm:prSet/>
      <dgm:spPr/>
      <dgm:t>
        <a:bodyPr/>
        <a:lstStyle/>
        <a:p>
          <a:endParaRPr lang="en-US"/>
        </a:p>
      </dgm:t>
    </dgm:pt>
    <dgm:pt modelId="{4657CAE7-F7C8-49B6-B1D4-E63469EC2CF0}">
      <dgm:prSet phldrT="[Text]" custT="1"/>
      <dgm:spPr>
        <a:solidFill>
          <a:srgbClr val="E0E0E0"/>
        </a:solidFill>
        <a:ln>
          <a:solidFill>
            <a:srgbClr val="A0A0A3"/>
          </a:solidFill>
        </a:ln>
      </dgm:spPr>
      <dgm:t>
        <a:bodyPr/>
        <a:lstStyle/>
        <a:p>
          <a:r>
            <a:rPr lang="en-US" sz="1400" dirty="0" smtClean="0">
              <a:solidFill>
                <a:srgbClr val="A0A0A3"/>
              </a:solidFill>
              <a:latin typeface="Open Sans" panose="020B0606030504020204" pitchFamily="34" charset="0"/>
              <a:ea typeface="Open Sans" panose="020B0606030504020204" pitchFamily="34" charset="0"/>
              <a:cs typeface="Open Sans" panose="020B0606030504020204" pitchFamily="34" charset="0"/>
            </a:rPr>
            <a:t>Submit appeals for eligible students</a:t>
          </a:r>
          <a:endParaRPr lang="en-US" sz="1400" dirty="0">
            <a:solidFill>
              <a:srgbClr val="A0A0A3"/>
            </a:solidFill>
            <a:latin typeface="Open Sans" panose="020B0606030504020204" pitchFamily="34" charset="0"/>
            <a:ea typeface="Open Sans" panose="020B0606030504020204" pitchFamily="34" charset="0"/>
            <a:cs typeface="Open Sans" panose="020B0606030504020204" pitchFamily="34" charset="0"/>
          </a:endParaRPr>
        </a:p>
      </dgm:t>
    </dgm:pt>
    <dgm:pt modelId="{AB30D944-6ED2-40F4-AD0A-0526BC54EA4D}" type="parTrans" cxnId="{A4C29172-4FED-4239-8A07-2930F7E0A321}">
      <dgm:prSet/>
      <dgm:spPr/>
      <dgm:t>
        <a:bodyPr/>
        <a:lstStyle/>
        <a:p>
          <a:endParaRPr lang="en-US"/>
        </a:p>
      </dgm:t>
    </dgm:pt>
    <dgm:pt modelId="{9425F88A-A0ED-4562-996A-7FA0057E6CF8}" type="sibTrans" cxnId="{A4C29172-4FED-4239-8A07-2930F7E0A321}">
      <dgm:prSet/>
      <dgm:spPr/>
      <dgm:t>
        <a:bodyPr/>
        <a:lstStyle/>
        <a:p>
          <a:endParaRPr lang="en-US"/>
        </a:p>
      </dgm:t>
    </dgm:pt>
    <dgm:pt modelId="{1E4765D2-6306-4F14-B277-80494A9AA629}">
      <dgm:prSet phldrT="[Text]"/>
      <dgm:spPr>
        <a:solidFill>
          <a:srgbClr val="E0E0E0"/>
        </a:solidFill>
        <a:ln>
          <a:solidFill>
            <a:srgbClr val="A0A0A3"/>
          </a:solidFill>
        </a:ln>
      </dgm:spPr>
      <dgm:t>
        <a:bodyPr/>
        <a:lstStyle/>
        <a:p>
          <a:r>
            <a:rPr lang="en-US" b="1" dirty="0" smtClean="0">
              <a:solidFill>
                <a:srgbClr val="A0A0A3"/>
              </a:solidFill>
              <a:latin typeface="Open Sans" panose="020B0606030504020204" pitchFamily="34" charset="0"/>
              <a:ea typeface="Open Sans" panose="020B0606030504020204" pitchFamily="34" charset="0"/>
              <a:cs typeface="Open Sans" panose="020B0606030504020204" pitchFamily="34" charset="0"/>
            </a:rPr>
            <a:t>Phase III: </a:t>
          </a:r>
          <a:br>
            <a:rPr lang="en-US" b="1" dirty="0" smtClean="0">
              <a:solidFill>
                <a:srgbClr val="A0A0A3"/>
              </a:solidFill>
              <a:latin typeface="Open Sans" panose="020B0606030504020204" pitchFamily="34" charset="0"/>
              <a:ea typeface="Open Sans" panose="020B0606030504020204" pitchFamily="34" charset="0"/>
              <a:cs typeface="Open Sans" panose="020B0606030504020204" pitchFamily="34" charset="0"/>
            </a:rPr>
          </a:br>
          <a:r>
            <a:rPr lang="en-US" b="1" dirty="0" smtClean="0">
              <a:solidFill>
                <a:srgbClr val="A0A0A3"/>
              </a:solidFill>
              <a:latin typeface="Open Sans" panose="020B0606030504020204" pitchFamily="34" charset="0"/>
              <a:ea typeface="Open Sans" panose="020B0606030504020204" pitchFamily="34" charset="0"/>
              <a:cs typeface="Open Sans" panose="020B0606030504020204" pitchFamily="34" charset="0"/>
            </a:rPr>
            <a:t>Aug. 29 – Sept. 9</a:t>
          </a:r>
          <a:endParaRPr lang="en-US" b="1" dirty="0">
            <a:solidFill>
              <a:srgbClr val="A0A0A3"/>
            </a:solidFill>
            <a:latin typeface="Open Sans" panose="020B0606030504020204" pitchFamily="34" charset="0"/>
            <a:ea typeface="Open Sans" panose="020B0606030504020204" pitchFamily="34" charset="0"/>
            <a:cs typeface="Open Sans" panose="020B0606030504020204" pitchFamily="34" charset="0"/>
          </a:endParaRPr>
        </a:p>
      </dgm:t>
    </dgm:pt>
    <dgm:pt modelId="{7B0F312A-C50B-4221-A0BB-958549F53EDB}" type="parTrans" cxnId="{28A459CC-BD5B-4F27-8C64-9C435D7BACA4}">
      <dgm:prSet/>
      <dgm:spPr/>
      <dgm:t>
        <a:bodyPr/>
        <a:lstStyle/>
        <a:p>
          <a:endParaRPr lang="en-US"/>
        </a:p>
      </dgm:t>
    </dgm:pt>
    <dgm:pt modelId="{27A69FD3-A8DF-4D10-A323-6088AA60A9E8}" type="sibTrans" cxnId="{28A459CC-BD5B-4F27-8C64-9C435D7BACA4}">
      <dgm:prSet/>
      <dgm:spPr/>
      <dgm:t>
        <a:bodyPr/>
        <a:lstStyle/>
        <a:p>
          <a:endParaRPr lang="en-US"/>
        </a:p>
      </dgm:t>
    </dgm:pt>
    <dgm:pt modelId="{7CF22295-AE08-4D73-B202-6FB4DAAF3179}">
      <dgm:prSet phldrT="[Text]" custT="1"/>
      <dgm:spPr>
        <a:solidFill>
          <a:srgbClr val="E0E0E0"/>
        </a:solidFill>
        <a:ln>
          <a:solidFill>
            <a:srgbClr val="A0A0A3"/>
          </a:solidFill>
        </a:ln>
      </dgm:spPr>
      <dgm:t>
        <a:bodyPr/>
        <a:lstStyle/>
        <a:p>
          <a:r>
            <a:rPr lang="en-US" sz="1400" dirty="0" smtClean="0">
              <a:solidFill>
                <a:srgbClr val="A0A0A3"/>
              </a:solidFill>
              <a:latin typeface="Open Sans" panose="020B0606030504020204" pitchFamily="34" charset="0"/>
              <a:ea typeface="Open Sans" panose="020B0606030504020204" pitchFamily="34" charset="0"/>
              <a:cs typeface="Open Sans" panose="020B0606030504020204" pitchFamily="34" charset="0"/>
            </a:rPr>
            <a:t>Preliminary graduation rates published</a:t>
          </a:r>
          <a:endParaRPr lang="en-US" sz="1400" b="1" dirty="0">
            <a:solidFill>
              <a:srgbClr val="A0A0A3"/>
            </a:solidFill>
            <a:latin typeface="Open Sans" panose="020B0606030504020204" pitchFamily="34" charset="0"/>
            <a:ea typeface="Open Sans" panose="020B0606030504020204" pitchFamily="34" charset="0"/>
            <a:cs typeface="Open Sans" panose="020B0606030504020204" pitchFamily="34" charset="0"/>
          </a:endParaRPr>
        </a:p>
      </dgm:t>
    </dgm:pt>
    <dgm:pt modelId="{18336AAE-1D4E-42E4-8B92-21361C2CD4A0}" type="parTrans" cxnId="{6286AD76-A5EB-486F-BFD4-DE4E67AD6873}">
      <dgm:prSet/>
      <dgm:spPr/>
      <dgm:t>
        <a:bodyPr/>
        <a:lstStyle/>
        <a:p>
          <a:endParaRPr lang="en-US"/>
        </a:p>
      </dgm:t>
    </dgm:pt>
    <dgm:pt modelId="{3688F90F-B900-4E24-9BCD-450608AE01BF}" type="sibTrans" cxnId="{6286AD76-A5EB-486F-BFD4-DE4E67AD6873}">
      <dgm:prSet/>
      <dgm:spPr/>
      <dgm:t>
        <a:bodyPr/>
        <a:lstStyle/>
        <a:p>
          <a:endParaRPr lang="en-US"/>
        </a:p>
      </dgm:t>
    </dgm:pt>
    <dgm:pt modelId="{2B9DCFBB-B4D9-4A8D-A138-23801E708B08}">
      <dgm:prSet phldrT="[Text]"/>
      <dgm:spPr>
        <a:solidFill>
          <a:srgbClr val="1B365D"/>
        </a:solidFill>
        <a:ln>
          <a:solidFill>
            <a:srgbClr val="FF0F00"/>
          </a:solidFill>
        </a:ln>
      </dgm:spPr>
      <dgm:t>
        <a:bodyPr/>
        <a:lstStyle/>
        <a:p>
          <a:r>
            <a:rPr lang="en-US" b="1" dirty="0" smtClean="0">
              <a:latin typeface="Open Sans" panose="020B0606030504020204" pitchFamily="34" charset="0"/>
              <a:ea typeface="Open Sans" panose="020B0606030504020204" pitchFamily="34" charset="0"/>
              <a:cs typeface="Open Sans" panose="020B0606030504020204" pitchFamily="34" charset="0"/>
            </a:rPr>
            <a:t>Phase IV: </a:t>
          </a:r>
          <a:br>
            <a:rPr lang="en-US" b="1" dirty="0" smtClean="0">
              <a:latin typeface="Open Sans" panose="020B0606030504020204" pitchFamily="34" charset="0"/>
              <a:ea typeface="Open Sans" panose="020B0606030504020204" pitchFamily="34" charset="0"/>
              <a:cs typeface="Open Sans" panose="020B0606030504020204" pitchFamily="34" charset="0"/>
            </a:rPr>
          </a:br>
          <a:r>
            <a:rPr lang="en-US" b="1" dirty="0" smtClean="0">
              <a:latin typeface="Open Sans" panose="020B0606030504020204" pitchFamily="34" charset="0"/>
              <a:ea typeface="Open Sans" panose="020B0606030504020204" pitchFamily="34" charset="0"/>
              <a:cs typeface="Open Sans" panose="020B0606030504020204" pitchFamily="34" charset="0"/>
            </a:rPr>
            <a:t>Oct. 10</a:t>
          </a:r>
          <a:endParaRPr lang="en-US" b="1" dirty="0">
            <a:latin typeface="Open Sans" panose="020B0606030504020204" pitchFamily="34" charset="0"/>
            <a:ea typeface="Open Sans" panose="020B0606030504020204" pitchFamily="34" charset="0"/>
            <a:cs typeface="Open Sans" panose="020B0606030504020204" pitchFamily="34" charset="0"/>
          </a:endParaRPr>
        </a:p>
      </dgm:t>
    </dgm:pt>
    <dgm:pt modelId="{A8C7245A-34BA-4A3E-B4DE-C88987C5D29E}" type="parTrans" cxnId="{DE43390E-BCE0-4224-81D1-B3CBA6D14928}">
      <dgm:prSet/>
      <dgm:spPr/>
      <dgm:t>
        <a:bodyPr/>
        <a:lstStyle/>
        <a:p>
          <a:endParaRPr lang="en-US"/>
        </a:p>
      </dgm:t>
    </dgm:pt>
    <dgm:pt modelId="{9830D507-DD43-4E4B-8C31-1C77FD1BE6C9}" type="sibTrans" cxnId="{DE43390E-BCE0-4224-81D1-B3CBA6D14928}">
      <dgm:prSet/>
      <dgm:spPr/>
      <dgm:t>
        <a:bodyPr/>
        <a:lstStyle/>
        <a:p>
          <a:endParaRPr lang="en-US"/>
        </a:p>
      </dgm:t>
    </dgm:pt>
    <dgm:pt modelId="{CFAAC417-4860-4424-8F3F-9CBF54265884}">
      <dgm:prSet phldrT="[Text]" custT="1"/>
      <dgm:spPr>
        <a:solidFill>
          <a:srgbClr val="E0E0E0">
            <a:alpha val="90000"/>
          </a:srgbClr>
        </a:solidFill>
        <a:ln>
          <a:solidFill>
            <a:srgbClr val="FF0F00"/>
          </a:solidFill>
        </a:ln>
      </dgm:spPr>
      <dgm:t>
        <a:bodyPr/>
        <a:lstStyle/>
        <a:p>
          <a:r>
            <a:rPr lang="en-US" sz="1400" dirty="0" smtClean="0">
              <a:latin typeface="Open Sans" panose="020B0606030504020204" pitchFamily="34" charset="0"/>
              <a:ea typeface="Open Sans" panose="020B0606030504020204" pitchFamily="34" charset="0"/>
              <a:cs typeface="Open Sans" panose="020B0606030504020204" pitchFamily="34" charset="0"/>
            </a:rPr>
            <a:t>Final graduation rates published</a:t>
          </a:r>
          <a:endParaRPr lang="en-US" sz="1400" dirty="0">
            <a:latin typeface="Open Sans" panose="020B0606030504020204" pitchFamily="34" charset="0"/>
            <a:ea typeface="Open Sans" panose="020B0606030504020204" pitchFamily="34" charset="0"/>
            <a:cs typeface="Open Sans" panose="020B0606030504020204" pitchFamily="34" charset="0"/>
          </a:endParaRPr>
        </a:p>
      </dgm:t>
    </dgm:pt>
    <dgm:pt modelId="{1536C0E1-2528-4FBB-9020-3D50D5F26AB9}" type="parTrans" cxnId="{53215F41-D3A7-405A-B74E-427242904B31}">
      <dgm:prSet/>
      <dgm:spPr/>
      <dgm:t>
        <a:bodyPr/>
        <a:lstStyle/>
        <a:p>
          <a:endParaRPr lang="en-US"/>
        </a:p>
      </dgm:t>
    </dgm:pt>
    <dgm:pt modelId="{D3C3B3F4-5784-4D24-BCF6-307C4EE92559}" type="sibTrans" cxnId="{53215F41-D3A7-405A-B74E-427242904B31}">
      <dgm:prSet/>
      <dgm:spPr/>
      <dgm:t>
        <a:bodyPr/>
        <a:lstStyle/>
        <a:p>
          <a:endParaRPr lang="en-US"/>
        </a:p>
      </dgm:t>
    </dgm:pt>
    <dgm:pt modelId="{80C5C57F-FE0E-4537-BF2E-D9901AC5BF9D}">
      <dgm:prSet phldrT="[Text]" custT="1"/>
      <dgm:spPr>
        <a:solidFill>
          <a:srgbClr val="E0E0E0"/>
        </a:solidFill>
        <a:ln>
          <a:solidFill>
            <a:srgbClr val="A0A0A3"/>
          </a:solidFill>
        </a:ln>
      </dgm:spPr>
      <dgm:t>
        <a:bodyPr/>
        <a:lstStyle/>
        <a:p>
          <a:r>
            <a:rPr lang="en-US" sz="1400" dirty="0" smtClean="0">
              <a:solidFill>
                <a:srgbClr val="A0A0A3"/>
              </a:solidFill>
              <a:latin typeface="Open Sans" panose="020B0606030504020204" pitchFamily="34" charset="0"/>
              <a:ea typeface="Open Sans" panose="020B0606030504020204" pitchFamily="34" charset="0"/>
              <a:cs typeface="Open Sans" panose="020B0606030504020204" pitchFamily="34" charset="0"/>
            </a:rPr>
            <a:t>Update completion information for summer graduates </a:t>
          </a:r>
          <a:r>
            <a:rPr lang="en-US" sz="1400" b="1" dirty="0" smtClean="0">
              <a:solidFill>
                <a:srgbClr val="A0A0A3"/>
              </a:solidFill>
              <a:latin typeface="Open Sans" panose="020B0606030504020204" pitchFamily="34" charset="0"/>
              <a:ea typeface="Open Sans" panose="020B0606030504020204" pitchFamily="34" charset="0"/>
              <a:cs typeface="Open Sans" panose="020B0606030504020204" pitchFamily="34" charset="0"/>
            </a:rPr>
            <a:t>only</a:t>
          </a:r>
          <a:endParaRPr lang="en-US" sz="1400" dirty="0">
            <a:solidFill>
              <a:srgbClr val="A0A0A3"/>
            </a:solidFill>
            <a:latin typeface="Open Sans" panose="020B0606030504020204" pitchFamily="34" charset="0"/>
            <a:ea typeface="Open Sans" panose="020B0606030504020204" pitchFamily="34" charset="0"/>
            <a:cs typeface="Open Sans" panose="020B0606030504020204" pitchFamily="34" charset="0"/>
          </a:endParaRPr>
        </a:p>
      </dgm:t>
    </dgm:pt>
    <dgm:pt modelId="{E3E2CB6C-D6C3-4562-8361-AFA345550714}" type="parTrans" cxnId="{4F47E408-8167-402C-90D6-ED2DBD23BB07}">
      <dgm:prSet/>
      <dgm:spPr/>
      <dgm:t>
        <a:bodyPr/>
        <a:lstStyle/>
        <a:p>
          <a:endParaRPr lang="en-US"/>
        </a:p>
      </dgm:t>
    </dgm:pt>
    <dgm:pt modelId="{3570E8BF-AF0B-43EC-AC30-6E3918F06562}" type="sibTrans" cxnId="{4F47E408-8167-402C-90D6-ED2DBD23BB07}">
      <dgm:prSet/>
      <dgm:spPr/>
      <dgm:t>
        <a:bodyPr/>
        <a:lstStyle/>
        <a:p>
          <a:endParaRPr lang="en-US"/>
        </a:p>
      </dgm:t>
    </dgm:pt>
    <dgm:pt modelId="{4072FE67-35DA-4518-9CE8-663090239126}">
      <dgm:prSet phldrT="[Text]" custT="1"/>
      <dgm:spPr>
        <a:solidFill>
          <a:srgbClr val="E0E0E0"/>
        </a:solidFill>
        <a:ln>
          <a:solidFill>
            <a:srgbClr val="A0A0A3"/>
          </a:solidFill>
        </a:ln>
      </dgm:spPr>
      <dgm:t>
        <a:bodyPr/>
        <a:lstStyle/>
        <a:p>
          <a:r>
            <a:rPr lang="en-US" sz="1200" dirty="0" smtClean="0">
              <a:solidFill>
                <a:srgbClr val="A0A0A3"/>
              </a:solidFill>
              <a:latin typeface="Open Sans" panose="020B0606030504020204" pitchFamily="34" charset="0"/>
              <a:ea typeface="Open Sans" panose="020B0606030504020204" pitchFamily="34" charset="0"/>
              <a:cs typeface="Open Sans" panose="020B0606030504020204" pitchFamily="34" charset="0"/>
            </a:rPr>
            <a:t>Only students withdrawn </a:t>
          </a:r>
          <a:r>
            <a:rPr lang="en-US" sz="1200" b="1" dirty="0" smtClean="0">
              <a:solidFill>
                <a:srgbClr val="A0A0A3"/>
              </a:solidFill>
              <a:latin typeface="Open Sans" panose="020B0606030504020204" pitchFamily="34" charset="0"/>
              <a:ea typeface="Open Sans" panose="020B0606030504020204" pitchFamily="34" charset="0"/>
              <a:cs typeface="Open Sans" panose="020B0606030504020204" pitchFamily="34" charset="0"/>
            </a:rPr>
            <a:t>since the last week of Phase I </a:t>
          </a:r>
          <a:r>
            <a:rPr lang="en-US" sz="1200" b="0" dirty="0" smtClean="0">
              <a:solidFill>
                <a:srgbClr val="A0A0A3"/>
              </a:solidFill>
              <a:latin typeface="Open Sans" panose="020B0606030504020204" pitchFamily="34" charset="0"/>
              <a:ea typeface="Open Sans" panose="020B0606030504020204" pitchFamily="34" charset="0"/>
              <a:cs typeface="Open Sans" panose="020B0606030504020204" pitchFamily="34" charset="0"/>
            </a:rPr>
            <a:t>will be eligible for documentation upload</a:t>
          </a:r>
          <a:endParaRPr lang="en-US" sz="1600" dirty="0">
            <a:solidFill>
              <a:srgbClr val="A0A0A3"/>
            </a:solidFill>
            <a:latin typeface="Open Sans" panose="020B0606030504020204" pitchFamily="34" charset="0"/>
            <a:ea typeface="Open Sans" panose="020B0606030504020204" pitchFamily="34" charset="0"/>
            <a:cs typeface="Open Sans" panose="020B0606030504020204" pitchFamily="34" charset="0"/>
          </a:endParaRPr>
        </a:p>
      </dgm:t>
    </dgm:pt>
    <dgm:pt modelId="{0708C3B2-EFD0-4EE6-B57F-6527E77FC57C}" type="parTrans" cxnId="{06AA87C4-A7E4-42F2-91BC-E7FE8924F854}">
      <dgm:prSet/>
      <dgm:spPr/>
      <dgm:t>
        <a:bodyPr/>
        <a:lstStyle/>
        <a:p>
          <a:endParaRPr lang="en-US"/>
        </a:p>
      </dgm:t>
    </dgm:pt>
    <dgm:pt modelId="{B8469382-D126-4DB4-BB8B-220A3E53D25D}" type="sibTrans" cxnId="{06AA87C4-A7E4-42F2-91BC-E7FE8924F854}">
      <dgm:prSet/>
      <dgm:spPr/>
      <dgm:t>
        <a:bodyPr/>
        <a:lstStyle/>
        <a:p>
          <a:endParaRPr lang="en-US"/>
        </a:p>
      </dgm:t>
    </dgm:pt>
    <dgm:pt modelId="{1450970C-FD90-4F59-95AC-F15821321AEF}">
      <dgm:prSet phldrT="[Text]"/>
      <dgm:spPr>
        <a:solidFill>
          <a:srgbClr val="E0E0E0"/>
        </a:solidFill>
        <a:ln>
          <a:solidFill>
            <a:srgbClr val="A0A0A3"/>
          </a:solidFill>
        </a:ln>
      </dgm:spPr>
      <dgm:t>
        <a:bodyPr/>
        <a:lstStyle/>
        <a:p>
          <a:r>
            <a:rPr lang="en-US" dirty="0" smtClean="0">
              <a:solidFill>
                <a:srgbClr val="A0A0A3"/>
              </a:solidFill>
              <a:latin typeface="Open Sans" panose="020B0606030504020204" pitchFamily="34" charset="0"/>
              <a:ea typeface="Open Sans" panose="020B0606030504020204" pitchFamily="34" charset="0"/>
              <a:cs typeface="Open Sans" panose="020B0606030504020204" pitchFamily="34" charset="0"/>
            </a:rPr>
            <a:t>Upload documentation to remove students</a:t>
          </a:r>
          <a:endParaRPr lang="en-US" dirty="0">
            <a:solidFill>
              <a:srgbClr val="A0A0A3"/>
            </a:solidFill>
            <a:latin typeface="Open Sans" panose="020B0606030504020204" pitchFamily="34" charset="0"/>
            <a:ea typeface="Open Sans" panose="020B0606030504020204" pitchFamily="34" charset="0"/>
            <a:cs typeface="Open Sans" panose="020B0606030504020204" pitchFamily="34" charset="0"/>
          </a:endParaRPr>
        </a:p>
      </dgm:t>
    </dgm:pt>
    <dgm:pt modelId="{882E0564-CF4B-48BF-BA49-1A1C4E36C8C9}" type="parTrans" cxnId="{FEA4202A-83BB-495E-AC88-3F1AA7BE8F51}">
      <dgm:prSet/>
      <dgm:spPr/>
      <dgm:t>
        <a:bodyPr/>
        <a:lstStyle/>
        <a:p>
          <a:endParaRPr lang="en-US"/>
        </a:p>
      </dgm:t>
    </dgm:pt>
    <dgm:pt modelId="{E495D703-2D0E-451D-A637-5AEFCFB43BDB}" type="sibTrans" cxnId="{FEA4202A-83BB-495E-AC88-3F1AA7BE8F51}">
      <dgm:prSet/>
      <dgm:spPr/>
      <dgm:t>
        <a:bodyPr/>
        <a:lstStyle/>
        <a:p>
          <a:endParaRPr lang="en-US"/>
        </a:p>
      </dgm:t>
    </dgm:pt>
    <dgm:pt modelId="{17207FC4-E7D1-45FC-B47A-A02CF1EE129B}">
      <dgm:prSet phldrT="[Text]"/>
      <dgm:spPr>
        <a:solidFill>
          <a:srgbClr val="E0E0E0"/>
        </a:solidFill>
        <a:ln>
          <a:solidFill>
            <a:srgbClr val="A0A0A3"/>
          </a:solidFill>
        </a:ln>
      </dgm:spPr>
      <dgm:t>
        <a:bodyPr/>
        <a:lstStyle/>
        <a:p>
          <a:r>
            <a:rPr lang="en-US" dirty="0" smtClean="0">
              <a:solidFill>
                <a:srgbClr val="A0A0A3"/>
              </a:solidFill>
              <a:latin typeface="Open Sans" panose="020B0606030504020204" pitchFamily="34" charset="0"/>
              <a:ea typeface="Open Sans" panose="020B0606030504020204" pitchFamily="34" charset="0"/>
              <a:cs typeface="Open Sans" panose="020B0606030504020204" pitchFamily="34" charset="0"/>
            </a:rPr>
            <a:t>Enter completion information</a:t>
          </a:r>
          <a:endParaRPr lang="en-US" dirty="0">
            <a:solidFill>
              <a:srgbClr val="A0A0A3"/>
            </a:solidFill>
            <a:latin typeface="Open Sans" panose="020B0606030504020204" pitchFamily="34" charset="0"/>
            <a:ea typeface="Open Sans" panose="020B0606030504020204" pitchFamily="34" charset="0"/>
            <a:cs typeface="Open Sans" panose="020B0606030504020204" pitchFamily="34" charset="0"/>
          </a:endParaRPr>
        </a:p>
      </dgm:t>
    </dgm:pt>
    <dgm:pt modelId="{F45C4A39-FF88-4782-8CAF-D9246C6D0F73}" type="parTrans" cxnId="{A0DE4AFA-27B9-4F2A-AEA8-BFF10635E44D}">
      <dgm:prSet/>
      <dgm:spPr/>
      <dgm:t>
        <a:bodyPr/>
        <a:lstStyle/>
        <a:p>
          <a:endParaRPr lang="en-US"/>
        </a:p>
      </dgm:t>
    </dgm:pt>
    <dgm:pt modelId="{8165ADC7-C2D2-4F25-85B8-8F25BCAC8A6E}" type="sibTrans" cxnId="{A0DE4AFA-27B9-4F2A-AEA8-BFF10635E44D}">
      <dgm:prSet/>
      <dgm:spPr/>
      <dgm:t>
        <a:bodyPr/>
        <a:lstStyle/>
        <a:p>
          <a:endParaRPr lang="en-US"/>
        </a:p>
      </dgm:t>
    </dgm:pt>
    <dgm:pt modelId="{D3287D99-B60B-4FA5-82CE-A3B9558AD287}">
      <dgm:prSet phldrT="[Text]" custT="1"/>
      <dgm:spPr>
        <a:solidFill>
          <a:srgbClr val="E0E0E0"/>
        </a:solidFill>
        <a:ln>
          <a:solidFill>
            <a:srgbClr val="A0A0A3"/>
          </a:solidFill>
        </a:ln>
      </dgm:spPr>
      <dgm:t>
        <a:bodyPr/>
        <a:lstStyle/>
        <a:p>
          <a:r>
            <a:rPr lang="en-US" sz="1400" dirty="0" smtClean="0">
              <a:solidFill>
                <a:srgbClr val="A0A0A3"/>
              </a:solidFill>
              <a:latin typeface="Open Sans" panose="020B0606030504020204" pitchFamily="34" charset="0"/>
              <a:ea typeface="Open Sans" panose="020B0606030504020204" pitchFamily="34" charset="0"/>
              <a:cs typeface="Open Sans" panose="020B0606030504020204" pitchFamily="34" charset="0"/>
            </a:rPr>
            <a:t>In infrequent cases, appeal withdrawals since the last week of Phase I </a:t>
          </a:r>
          <a:r>
            <a:rPr lang="en-US" sz="1400" b="1" dirty="0" smtClean="0">
              <a:solidFill>
                <a:srgbClr val="A0A0A3"/>
              </a:solidFill>
              <a:latin typeface="Open Sans" panose="020B0606030504020204" pitchFamily="34" charset="0"/>
              <a:ea typeface="Open Sans" panose="020B0606030504020204" pitchFamily="34" charset="0"/>
              <a:cs typeface="Open Sans" panose="020B0606030504020204" pitchFamily="34" charset="0"/>
            </a:rPr>
            <a:t>only</a:t>
          </a:r>
          <a:endParaRPr lang="en-US" sz="1400" b="1" dirty="0">
            <a:solidFill>
              <a:srgbClr val="A0A0A3"/>
            </a:solidFill>
            <a:latin typeface="Open Sans" panose="020B0606030504020204" pitchFamily="34" charset="0"/>
            <a:ea typeface="Open Sans" panose="020B0606030504020204" pitchFamily="34" charset="0"/>
            <a:cs typeface="Open Sans" panose="020B0606030504020204" pitchFamily="34" charset="0"/>
          </a:endParaRPr>
        </a:p>
      </dgm:t>
    </dgm:pt>
    <dgm:pt modelId="{0BC1BA60-90C7-484A-B065-F2EDC1049E2E}" type="parTrans" cxnId="{100D7B13-E8C0-42AE-B90F-07D1774D4DAA}">
      <dgm:prSet/>
      <dgm:spPr/>
      <dgm:t>
        <a:bodyPr/>
        <a:lstStyle/>
        <a:p>
          <a:endParaRPr lang="en-US"/>
        </a:p>
      </dgm:t>
    </dgm:pt>
    <dgm:pt modelId="{59A61F39-24DB-4C32-92F4-998B3D468412}" type="sibTrans" cxnId="{100D7B13-E8C0-42AE-B90F-07D1774D4DAA}">
      <dgm:prSet/>
      <dgm:spPr/>
      <dgm:t>
        <a:bodyPr/>
        <a:lstStyle/>
        <a:p>
          <a:endParaRPr lang="en-US"/>
        </a:p>
      </dgm:t>
    </dgm:pt>
    <dgm:pt modelId="{FF7D3990-9DD9-4F8E-A002-7D0A35E8E3F3}" type="pres">
      <dgm:prSet presAssocID="{A5624D0D-D351-425E-9E56-1D115F9D5D39}" presName="linearFlow" presStyleCnt="0">
        <dgm:presLayoutVars>
          <dgm:dir/>
          <dgm:animLvl val="lvl"/>
          <dgm:resizeHandles val="exact"/>
        </dgm:presLayoutVars>
      </dgm:prSet>
      <dgm:spPr/>
      <dgm:t>
        <a:bodyPr/>
        <a:lstStyle/>
        <a:p>
          <a:endParaRPr lang="en-US"/>
        </a:p>
      </dgm:t>
    </dgm:pt>
    <dgm:pt modelId="{4D6606B1-529E-4A6A-8BB1-2823CE52526E}" type="pres">
      <dgm:prSet presAssocID="{7B10BBA6-3F17-4CCF-B86B-D327BA498515}" presName="composite" presStyleCnt="0"/>
      <dgm:spPr/>
    </dgm:pt>
    <dgm:pt modelId="{320472E0-150C-4EC0-9479-1F6B72C25EF5}" type="pres">
      <dgm:prSet presAssocID="{7B10BBA6-3F17-4CCF-B86B-D327BA498515}" presName="parentText" presStyleLbl="alignNode1" presStyleIdx="0" presStyleCnt="4">
        <dgm:presLayoutVars>
          <dgm:chMax val="1"/>
          <dgm:bulletEnabled val="1"/>
        </dgm:presLayoutVars>
      </dgm:prSet>
      <dgm:spPr/>
      <dgm:t>
        <a:bodyPr/>
        <a:lstStyle/>
        <a:p>
          <a:endParaRPr lang="en-US"/>
        </a:p>
      </dgm:t>
    </dgm:pt>
    <dgm:pt modelId="{4DAB1D69-EA46-4071-A525-04869F029643}" type="pres">
      <dgm:prSet presAssocID="{7B10BBA6-3F17-4CCF-B86B-D327BA498515}" presName="descendantText" presStyleLbl="alignAcc1" presStyleIdx="0" presStyleCnt="4" custLinFactNeighborY="-219">
        <dgm:presLayoutVars>
          <dgm:bulletEnabled val="1"/>
        </dgm:presLayoutVars>
      </dgm:prSet>
      <dgm:spPr/>
      <dgm:t>
        <a:bodyPr/>
        <a:lstStyle/>
        <a:p>
          <a:endParaRPr lang="en-US"/>
        </a:p>
      </dgm:t>
    </dgm:pt>
    <dgm:pt modelId="{491C5BC2-96F4-45EB-AC50-2456DDA5FCE8}" type="pres">
      <dgm:prSet presAssocID="{B15BB80C-0C71-457F-96DC-5E787770FA48}" presName="sp" presStyleCnt="0"/>
      <dgm:spPr/>
    </dgm:pt>
    <dgm:pt modelId="{D02C5AE4-1F40-4916-8096-E3CB209F83F3}" type="pres">
      <dgm:prSet presAssocID="{8A2DA02D-7101-4CED-8860-261D156A0BA8}" presName="composite" presStyleCnt="0"/>
      <dgm:spPr/>
    </dgm:pt>
    <dgm:pt modelId="{5D4E0C66-1FCA-4056-AF99-61F57F726295}" type="pres">
      <dgm:prSet presAssocID="{8A2DA02D-7101-4CED-8860-261D156A0BA8}" presName="parentText" presStyleLbl="alignNode1" presStyleIdx="1" presStyleCnt="4">
        <dgm:presLayoutVars>
          <dgm:chMax val="1"/>
          <dgm:bulletEnabled val="1"/>
        </dgm:presLayoutVars>
      </dgm:prSet>
      <dgm:spPr/>
      <dgm:t>
        <a:bodyPr/>
        <a:lstStyle/>
        <a:p>
          <a:endParaRPr lang="en-US"/>
        </a:p>
      </dgm:t>
    </dgm:pt>
    <dgm:pt modelId="{6A96F95A-232D-499C-B394-34394DF36210}" type="pres">
      <dgm:prSet presAssocID="{8A2DA02D-7101-4CED-8860-261D156A0BA8}" presName="descendantText" presStyleLbl="alignAcc1" presStyleIdx="1" presStyleCnt="4" custLinFactNeighborY="-219">
        <dgm:presLayoutVars>
          <dgm:bulletEnabled val="1"/>
        </dgm:presLayoutVars>
      </dgm:prSet>
      <dgm:spPr/>
      <dgm:t>
        <a:bodyPr/>
        <a:lstStyle/>
        <a:p>
          <a:endParaRPr lang="en-US"/>
        </a:p>
      </dgm:t>
    </dgm:pt>
    <dgm:pt modelId="{2DBD7085-8205-4DD2-AEDF-BB404F915C77}" type="pres">
      <dgm:prSet presAssocID="{9C868639-0EE7-44A6-AE2C-7C023866EAB0}" presName="sp" presStyleCnt="0"/>
      <dgm:spPr/>
    </dgm:pt>
    <dgm:pt modelId="{234C92B2-40B6-4BE7-9A77-8CCC2C05D902}" type="pres">
      <dgm:prSet presAssocID="{1E4765D2-6306-4F14-B277-80494A9AA629}" presName="composite" presStyleCnt="0"/>
      <dgm:spPr/>
    </dgm:pt>
    <dgm:pt modelId="{32B584D2-7439-47E7-B448-3DBFAEE250F2}" type="pres">
      <dgm:prSet presAssocID="{1E4765D2-6306-4F14-B277-80494A9AA629}" presName="parentText" presStyleLbl="alignNode1" presStyleIdx="2" presStyleCnt="4">
        <dgm:presLayoutVars>
          <dgm:chMax val="1"/>
          <dgm:bulletEnabled val="1"/>
        </dgm:presLayoutVars>
      </dgm:prSet>
      <dgm:spPr/>
      <dgm:t>
        <a:bodyPr/>
        <a:lstStyle/>
        <a:p>
          <a:endParaRPr lang="en-US"/>
        </a:p>
      </dgm:t>
    </dgm:pt>
    <dgm:pt modelId="{0451ED4B-5C6F-434A-A658-EC4A8E61DC27}" type="pres">
      <dgm:prSet presAssocID="{1E4765D2-6306-4F14-B277-80494A9AA629}" presName="descendantText" presStyleLbl="alignAcc1" presStyleIdx="2" presStyleCnt="4" custLinFactNeighborY="-219">
        <dgm:presLayoutVars>
          <dgm:bulletEnabled val="1"/>
        </dgm:presLayoutVars>
      </dgm:prSet>
      <dgm:spPr/>
      <dgm:t>
        <a:bodyPr/>
        <a:lstStyle/>
        <a:p>
          <a:endParaRPr lang="en-US"/>
        </a:p>
      </dgm:t>
    </dgm:pt>
    <dgm:pt modelId="{90F0DA14-D26C-4B2C-B68A-C85FA3E2B74A}" type="pres">
      <dgm:prSet presAssocID="{27A69FD3-A8DF-4D10-A323-6088AA60A9E8}" presName="sp" presStyleCnt="0"/>
      <dgm:spPr/>
    </dgm:pt>
    <dgm:pt modelId="{42ABEA8C-38B6-42A8-A356-D029B1B859C8}" type="pres">
      <dgm:prSet presAssocID="{2B9DCFBB-B4D9-4A8D-A138-23801E708B08}" presName="composite" presStyleCnt="0"/>
      <dgm:spPr/>
    </dgm:pt>
    <dgm:pt modelId="{18AF3F7A-D785-41A7-A7AA-AD9BF318EA5A}" type="pres">
      <dgm:prSet presAssocID="{2B9DCFBB-B4D9-4A8D-A138-23801E708B08}" presName="parentText" presStyleLbl="alignNode1" presStyleIdx="3" presStyleCnt="4">
        <dgm:presLayoutVars>
          <dgm:chMax val="1"/>
          <dgm:bulletEnabled val="1"/>
        </dgm:presLayoutVars>
      </dgm:prSet>
      <dgm:spPr/>
      <dgm:t>
        <a:bodyPr/>
        <a:lstStyle/>
        <a:p>
          <a:endParaRPr lang="en-US"/>
        </a:p>
      </dgm:t>
    </dgm:pt>
    <dgm:pt modelId="{F454D8BA-4403-480E-99ED-8C82A064C083}" type="pres">
      <dgm:prSet presAssocID="{2B9DCFBB-B4D9-4A8D-A138-23801E708B08}" presName="descendantText" presStyleLbl="alignAcc1" presStyleIdx="3" presStyleCnt="4" custLinFactNeighborY="-219">
        <dgm:presLayoutVars>
          <dgm:bulletEnabled val="1"/>
        </dgm:presLayoutVars>
      </dgm:prSet>
      <dgm:spPr/>
      <dgm:t>
        <a:bodyPr/>
        <a:lstStyle/>
        <a:p>
          <a:endParaRPr lang="en-US"/>
        </a:p>
      </dgm:t>
    </dgm:pt>
  </dgm:ptLst>
  <dgm:cxnLst>
    <dgm:cxn modelId="{9183806D-3E4A-4E5D-A081-23AEEEE6F26E}" type="presOf" srcId="{80C5C57F-FE0E-4537-BF2E-D9901AC5BF9D}" destId="{6A96F95A-232D-499C-B394-34394DF36210}" srcOrd="0" destOrd="1" presId="urn:microsoft.com/office/officeart/2005/8/layout/chevron2"/>
    <dgm:cxn modelId="{AFEBB837-28AD-4539-9757-A005B0ED5406}" type="presOf" srcId="{EB11DDFB-A30E-43F6-A335-6566DAFACF80}" destId="{4DAB1D69-EA46-4071-A525-04869F029643}" srcOrd="0" destOrd="0" presId="urn:microsoft.com/office/officeart/2005/8/layout/chevron2"/>
    <dgm:cxn modelId="{6286AD76-A5EB-486F-BFD4-DE4E67AD6873}" srcId="{1E4765D2-6306-4F14-B277-80494A9AA629}" destId="{7CF22295-AE08-4D73-B202-6FB4DAAF3179}" srcOrd="0" destOrd="0" parTransId="{18336AAE-1D4E-42E4-8B92-21361C2CD4A0}" sibTransId="{3688F90F-B900-4E24-9BCD-450608AE01BF}"/>
    <dgm:cxn modelId="{DDBB9496-5D74-4DC7-A55F-2D6A82C9C5D7}" srcId="{A5624D0D-D351-425E-9E56-1D115F9D5D39}" destId="{7B10BBA6-3F17-4CCF-B86B-D327BA498515}" srcOrd="0" destOrd="0" parTransId="{9F9F42DE-1735-40F2-9699-F74A8CF5F209}" sibTransId="{B15BB80C-0C71-457F-96DC-5E787770FA48}"/>
    <dgm:cxn modelId="{217719DA-BCEC-4F63-8DDA-6AB1776E6D14}" srcId="{7B10BBA6-3F17-4CCF-B86B-D327BA498515}" destId="{EB11DDFB-A30E-43F6-A335-6566DAFACF80}" srcOrd="0" destOrd="0" parTransId="{FFB3390F-8374-4D6E-88C0-C2B431DED280}" sibTransId="{3192268A-DFFA-4C9B-9212-C1C6BEA978C7}"/>
    <dgm:cxn modelId="{6D0215AE-ECB6-4B5C-9831-3B154A044D13}" type="presOf" srcId="{1450970C-FD90-4F59-95AC-F15821321AEF}" destId="{4DAB1D69-EA46-4071-A525-04869F029643}" srcOrd="0" destOrd="1" presId="urn:microsoft.com/office/officeart/2005/8/layout/chevron2"/>
    <dgm:cxn modelId="{0B2546F3-D41A-4E23-8C24-8C0D96B83173}" type="presOf" srcId="{7CF22295-AE08-4D73-B202-6FB4DAAF3179}" destId="{0451ED4B-5C6F-434A-A658-EC4A8E61DC27}" srcOrd="0" destOrd="0" presId="urn:microsoft.com/office/officeart/2005/8/layout/chevron2"/>
    <dgm:cxn modelId="{28A459CC-BD5B-4F27-8C64-9C435D7BACA4}" srcId="{A5624D0D-D351-425E-9E56-1D115F9D5D39}" destId="{1E4765D2-6306-4F14-B277-80494A9AA629}" srcOrd="2" destOrd="0" parTransId="{7B0F312A-C50B-4221-A0BB-958549F53EDB}" sibTransId="{27A69FD3-A8DF-4D10-A323-6088AA60A9E8}"/>
    <dgm:cxn modelId="{100D7B13-E8C0-42AE-B90F-07D1774D4DAA}" srcId="{1E4765D2-6306-4F14-B277-80494A9AA629}" destId="{D3287D99-B60B-4FA5-82CE-A3B9558AD287}" srcOrd="1" destOrd="0" parTransId="{0BC1BA60-90C7-484A-B065-F2EDC1049E2E}" sibTransId="{59A61F39-24DB-4C32-92F4-998B3D468412}"/>
    <dgm:cxn modelId="{FEA4202A-83BB-495E-AC88-3F1AA7BE8F51}" srcId="{7B10BBA6-3F17-4CCF-B86B-D327BA498515}" destId="{1450970C-FD90-4F59-95AC-F15821321AEF}" srcOrd="1" destOrd="0" parTransId="{882E0564-CF4B-48BF-BA49-1A1C4E36C8C9}" sibTransId="{E495D703-2D0E-451D-A637-5AEFCFB43BDB}"/>
    <dgm:cxn modelId="{A0DE4AFA-27B9-4F2A-AEA8-BFF10635E44D}" srcId="{7B10BBA6-3F17-4CCF-B86B-D327BA498515}" destId="{17207FC4-E7D1-45FC-B47A-A02CF1EE129B}" srcOrd="2" destOrd="0" parTransId="{F45C4A39-FF88-4782-8CAF-D9246C6D0F73}" sibTransId="{8165ADC7-C2D2-4F25-85B8-8F25BCAC8A6E}"/>
    <dgm:cxn modelId="{5D812193-B9E7-4742-BA56-1A308BF27D70}" srcId="{A5624D0D-D351-425E-9E56-1D115F9D5D39}" destId="{8A2DA02D-7101-4CED-8860-261D156A0BA8}" srcOrd="1" destOrd="0" parTransId="{4740E082-85C1-4138-8316-FD4547C3CAEA}" sibTransId="{9C868639-0EE7-44A6-AE2C-7C023866EAB0}"/>
    <dgm:cxn modelId="{2A487A59-33F4-41B3-912B-31502EF762AF}" type="presOf" srcId="{D3287D99-B60B-4FA5-82CE-A3B9558AD287}" destId="{0451ED4B-5C6F-434A-A658-EC4A8E61DC27}" srcOrd="0" destOrd="1" presId="urn:microsoft.com/office/officeart/2005/8/layout/chevron2"/>
    <dgm:cxn modelId="{A4C29172-4FED-4239-8A07-2930F7E0A321}" srcId="{8A2DA02D-7101-4CED-8860-261D156A0BA8}" destId="{4657CAE7-F7C8-49B6-B1D4-E63469EC2CF0}" srcOrd="0" destOrd="0" parTransId="{AB30D944-6ED2-40F4-AD0A-0526BC54EA4D}" sibTransId="{9425F88A-A0ED-4562-996A-7FA0057E6CF8}"/>
    <dgm:cxn modelId="{06AA87C4-A7E4-42F2-91BC-E7FE8924F854}" srcId="{80C5C57F-FE0E-4537-BF2E-D9901AC5BF9D}" destId="{4072FE67-35DA-4518-9CE8-663090239126}" srcOrd="0" destOrd="0" parTransId="{0708C3B2-EFD0-4EE6-B57F-6527E77FC57C}" sibTransId="{B8469382-D126-4DB4-BB8B-220A3E53D25D}"/>
    <dgm:cxn modelId="{53215F41-D3A7-405A-B74E-427242904B31}" srcId="{2B9DCFBB-B4D9-4A8D-A138-23801E708B08}" destId="{CFAAC417-4860-4424-8F3F-9CBF54265884}" srcOrd="0" destOrd="0" parTransId="{1536C0E1-2528-4FBB-9020-3D50D5F26AB9}" sibTransId="{D3C3B3F4-5784-4D24-BCF6-307C4EE92559}"/>
    <dgm:cxn modelId="{2B808E50-1E30-42DE-841A-B290235EA15D}" type="presOf" srcId="{2B9DCFBB-B4D9-4A8D-A138-23801E708B08}" destId="{18AF3F7A-D785-41A7-A7AA-AD9BF318EA5A}" srcOrd="0" destOrd="0" presId="urn:microsoft.com/office/officeart/2005/8/layout/chevron2"/>
    <dgm:cxn modelId="{70A1FB1A-ACD5-4A69-A161-D423AC827F57}" type="presOf" srcId="{7B10BBA6-3F17-4CCF-B86B-D327BA498515}" destId="{320472E0-150C-4EC0-9479-1F6B72C25EF5}" srcOrd="0" destOrd="0" presId="urn:microsoft.com/office/officeart/2005/8/layout/chevron2"/>
    <dgm:cxn modelId="{4F47E408-8167-402C-90D6-ED2DBD23BB07}" srcId="{8A2DA02D-7101-4CED-8860-261D156A0BA8}" destId="{80C5C57F-FE0E-4537-BF2E-D9901AC5BF9D}" srcOrd="1" destOrd="0" parTransId="{E3E2CB6C-D6C3-4562-8361-AFA345550714}" sibTransId="{3570E8BF-AF0B-43EC-AC30-6E3918F06562}"/>
    <dgm:cxn modelId="{FD2F9C2F-3CE7-4F3E-9945-E0FC3EE4B8A0}" type="presOf" srcId="{1E4765D2-6306-4F14-B277-80494A9AA629}" destId="{32B584D2-7439-47E7-B448-3DBFAEE250F2}" srcOrd="0" destOrd="0" presId="urn:microsoft.com/office/officeart/2005/8/layout/chevron2"/>
    <dgm:cxn modelId="{64B51E17-C045-4E16-94F3-D1D918C37EDE}" type="presOf" srcId="{4072FE67-35DA-4518-9CE8-663090239126}" destId="{6A96F95A-232D-499C-B394-34394DF36210}" srcOrd="0" destOrd="2" presId="urn:microsoft.com/office/officeart/2005/8/layout/chevron2"/>
    <dgm:cxn modelId="{C9E2E5AA-E808-4AA3-A4C9-FD8474664844}" type="presOf" srcId="{A5624D0D-D351-425E-9E56-1D115F9D5D39}" destId="{FF7D3990-9DD9-4F8E-A002-7D0A35E8E3F3}" srcOrd="0" destOrd="0" presId="urn:microsoft.com/office/officeart/2005/8/layout/chevron2"/>
    <dgm:cxn modelId="{8D6495E4-148A-4914-B2DE-C18FD7328593}" type="presOf" srcId="{4657CAE7-F7C8-49B6-B1D4-E63469EC2CF0}" destId="{6A96F95A-232D-499C-B394-34394DF36210}" srcOrd="0" destOrd="0" presId="urn:microsoft.com/office/officeart/2005/8/layout/chevron2"/>
    <dgm:cxn modelId="{DE43390E-BCE0-4224-81D1-B3CBA6D14928}" srcId="{A5624D0D-D351-425E-9E56-1D115F9D5D39}" destId="{2B9DCFBB-B4D9-4A8D-A138-23801E708B08}" srcOrd="3" destOrd="0" parTransId="{A8C7245A-34BA-4A3E-B4DE-C88987C5D29E}" sibTransId="{9830D507-DD43-4E4B-8C31-1C77FD1BE6C9}"/>
    <dgm:cxn modelId="{17C01179-914E-4027-BEFF-5E585F393DF0}" type="presOf" srcId="{CFAAC417-4860-4424-8F3F-9CBF54265884}" destId="{F454D8BA-4403-480E-99ED-8C82A064C083}" srcOrd="0" destOrd="0" presId="urn:microsoft.com/office/officeart/2005/8/layout/chevron2"/>
    <dgm:cxn modelId="{D84BEF73-16D3-40F2-86BD-421847A1B513}" type="presOf" srcId="{17207FC4-E7D1-45FC-B47A-A02CF1EE129B}" destId="{4DAB1D69-EA46-4071-A525-04869F029643}" srcOrd="0" destOrd="2" presId="urn:microsoft.com/office/officeart/2005/8/layout/chevron2"/>
    <dgm:cxn modelId="{877EF165-FBF3-42C0-8228-F4172AA8A9EE}" type="presOf" srcId="{8A2DA02D-7101-4CED-8860-261D156A0BA8}" destId="{5D4E0C66-1FCA-4056-AF99-61F57F726295}" srcOrd="0" destOrd="0" presId="urn:microsoft.com/office/officeart/2005/8/layout/chevron2"/>
    <dgm:cxn modelId="{B473A285-4FAA-48CA-9D0F-CDCD73E2B9BF}" type="presParOf" srcId="{FF7D3990-9DD9-4F8E-A002-7D0A35E8E3F3}" destId="{4D6606B1-529E-4A6A-8BB1-2823CE52526E}" srcOrd="0" destOrd="0" presId="urn:microsoft.com/office/officeart/2005/8/layout/chevron2"/>
    <dgm:cxn modelId="{A0060C5B-FDBF-44E5-8C7C-6E9181C0B421}" type="presParOf" srcId="{4D6606B1-529E-4A6A-8BB1-2823CE52526E}" destId="{320472E0-150C-4EC0-9479-1F6B72C25EF5}" srcOrd="0" destOrd="0" presId="urn:microsoft.com/office/officeart/2005/8/layout/chevron2"/>
    <dgm:cxn modelId="{F4F1809E-99B7-4624-863B-E29E69187C95}" type="presParOf" srcId="{4D6606B1-529E-4A6A-8BB1-2823CE52526E}" destId="{4DAB1D69-EA46-4071-A525-04869F029643}" srcOrd="1" destOrd="0" presId="urn:microsoft.com/office/officeart/2005/8/layout/chevron2"/>
    <dgm:cxn modelId="{E559C6A1-32F8-473D-B3C3-FEC279584B96}" type="presParOf" srcId="{FF7D3990-9DD9-4F8E-A002-7D0A35E8E3F3}" destId="{491C5BC2-96F4-45EB-AC50-2456DDA5FCE8}" srcOrd="1" destOrd="0" presId="urn:microsoft.com/office/officeart/2005/8/layout/chevron2"/>
    <dgm:cxn modelId="{DC8D8606-C94E-42EA-B616-B032771AFB57}" type="presParOf" srcId="{FF7D3990-9DD9-4F8E-A002-7D0A35E8E3F3}" destId="{D02C5AE4-1F40-4916-8096-E3CB209F83F3}" srcOrd="2" destOrd="0" presId="urn:microsoft.com/office/officeart/2005/8/layout/chevron2"/>
    <dgm:cxn modelId="{B69D3B04-E3DE-4D5E-BACA-86AEFB72CEF7}" type="presParOf" srcId="{D02C5AE4-1F40-4916-8096-E3CB209F83F3}" destId="{5D4E0C66-1FCA-4056-AF99-61F57F726295}" srcOrd="0" destOrd="0" presId="urn:microsoft.com/office/officeart/2005/8/layout/chevron2"/>
    <dgm:cxn modelId="{CDD65821-8B1A-475D-8116-F9F227336DFF}" type="presParOf" srcId="{D02C5AE4-1F40-4916-8096-E3CB209F83F3}" destId="{6A96F95A-232D-499C-B394-34394DF36210}" srcOrd="1" destOrd="0" presId="urn:microsoft.com/office/officeart/2005/8/layout/chevron2"/>
    <dgm:cxn modelId="{A3833B31-C01C-4B19-B78A-ADAB2F3E6F92}" type="presParOf" srcId="{FF7D3990-9DD9-4F8E-A002-7D0A35E8E3F3}" destId="{2DBD7085-8205-4DD2-AEDF-BB404F915C77}" srcOrd="3" destOrd="0" presId="urn:microsoft.com/office/officeart/2005/8/layout/chevron2"/>
    <dgm:cxn modelId="{4B4D48C7-090A-4971-9D90-12425EA3E69D}" type="presParOf" srcId="{FF7D3990-9DD9-4F8E-A002-7D0A35E8E3F3}" destId="{234C92B2-40B6-4BE7-9A77-8CCC2C05D902}" srcOrd="4" destOrd="0" presId="urn:microsoft.com/office/officeart/2005/8/layout/chevron2"/>
    <dgm:cxn modelId="{06BBD5E7-AAAA-4CE2-8EFA-FFCBB36C9850}" type="presParOf" srcId="{234C92B2-40B6-4BE7-9A77-8CCC2C05D902}" destId="{32B584D2-7439-47E7-B448-3DBFAEE250F2}" srcOrd="0" destOrd="0" presId="urn:microsoft.com/office/officeart/2005/8/layout/chevron2"/>
    <dgm:cxn modelId="{DCEFCBE9-AE54-4EEF-82D2-777936075522}" type="presParOf" srcId="{234C92B2-40B6-4BE7-9A77-8CCC2C05D902}" destId="{0451ED4B-5C6F-434A-A658-EC4A8E61DC27}" srcOrd="1" destOrd="0" presId="urn:microsoft.com/office/officeart/2005/8/layout/chevron2"/>
    <dgm:cxn modelId="{652BB44E-2AC4-4970-B1EE-5926B9F098E1}" type="presParOf" srcId="{FF7D3990-9DD9-4F8E-A002-7D0A35E8E3F3}" destId="{90F0DA14-D26C-4B2C-B68A-C85FA3E2B74A}" srcOrd="5" destOrd="0" presId="urn:microsoft.com/office/officeart/2005/8/layout/chevron2"/>
    <dgm:cxn modelId="{C947AB29-3062-446F-930C-8548818A3393}" type="presParOf" srcId="{FF7D3990-9DD9-4F8E-A002-7D0A35E8E3F3}" destId="{42ABEA8C-38B6-42A8-A356-D029B1B859C8}" srcOrd="6" destOrd="0" presId="urn:microsoft.com/office/officeart/2005/8/layout/chevron2"/>
    <dgm:cxn modelId="{D220F1BC-96C6-43CC-B4B8-279266632C35}" type="presParOf" srcId="{42ABEA8C-38B6-42A8-A356-D029B1B859C8}" destId="{18AF3F7A-D785-41A7-A7AA-AD9BF318EA5A}" srcOrd="0" destOrd="0" presId="urn:microsoft.com/office/officeart/2005/8/layout/chevron2"/>
    <dgm:cxn modelId="{7ECC7EB1-5335-4C74-9D04-227232B38745}" type="presParOf" srcId="{42ABEA8C-38B6-42A8-A356-D029B1B859C8}" destId="{F454D8BA-4403-480E-99ED-8C82A064C08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15C489-13D8-4E4A-8AF0-8232AD4244F9}" type="datetimeFigureOut">
              <a:rPr lang="en-US" smtClean="0"/>
              <a:t>9/15/2016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00D316-367A-4006-BE74-80BBDE855FEE}" type="slidenum">
              <a:rPr lang="en-US" smtClean="0"/>
              <a:t>‹#›</a:t>
            </a:fld>
            <a:endParaRPr lang="en-US"/>
          </a:p>
        </p:txBody>
      </p:sp>
    </p:spTree>
    <p:extLst>
      <p:ext uri="{BB962C8B-B14F-4D97-AF65-F5344CB8AC3E}">
        <p14:creationId xmlns:p14="http://schemas.microsoft.com/office/powerpoint/2010/main" val="2688326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 me</a:t>
            </a:r>
            <a:r>
              <a:rPr lang="en-US" baseline="0" dirty="0" smtClean="0"/>
              <a:t> start by saying that I recognize that many of your roles don’t deal directly with graduation rate work. </a:t>
            </a:r>
          </a:p>
          <a:p>
            <a:endParaRPr lang="en-US" baseline="0" dirty="0" smtClean="0"/>
          </a:p>
          <a:p>
            <a:r>
              <a:rPr lang="en-US" baseline="0" dirty="0" smtClean="0"/>
              <a:t>I invite you, rather than looking at this as something that is not your responsibility to look at the ways in which an understanding of this process can help you:</a:t>
            </a:r>
          </a:p>
          <a:p>
            <a:endParaRPr lang="en-US" baseline="0" dirty="0" smtClean="0"/>
          </a:p>
          <a:p>
            <a:pPr marL="228600" indent="-228600">
              <a:buAutoNum type="arabicParenR"/>
            </a:pPr>
            <a:r>
              <a:rPr lang="en-US" baseline="0" dirty="0" smtClean="0"/>
              <a:t>perform your role more efficiently or </a:t>
            </a:r>
          </a:p>
          <a:p>
            <a:pPr marL="228600" indent="-228600">
              <a:buAutoNum type="arabicParenR"/>
            </a:pPr>
            <a:r>
              <a:rPr lang="en-US" baseline="0" dirty="0" smtClean="0"/>
              <a:t>can help you support the work of the graduation point people in your districts with your role</a:t>
            </a:r>
            <a:endParaRPr lang="en-US" dirty="0"/>
          </a:p>
        </p:txBody>
      </p:sp>
      <p:sp>
        <p:nvSpPr>
          <p:cNvPr id="4" name="Slide Number Placeholder 3"/>
          <p:cNvSpPr>
            <a:spLocks noGrp="1"/>
          </p:cNvSpPr>
          <p:nvPr>
            <p:ph type="sldNum" sz="quarter" idx="10"/>
          </p:nvPr>
        </p:nvSpPr>
        <p:spPr/>
        <p:txBody>
          <a:bodyPr/>
          <a:lstStyle/>
          <a:p>
            <a:fld id="{D900D316-367A-4006-BE74-80BBDE855FEE}" type="slidenum">
              <a:rPr lang="en-US" smtClean="0"/>
              <a:t>1</a:t>
            </a:fld>
            <a:endParaRPr lang="en-US"/>
          </a:p>
        </p:txBody>
      </p:sp>
    </p:spTree>
    <p:extLst>
      <p:ext uri="{BB962C8B-B14F-4D97-AF65-F5344CB8AC3E}">
        <p14:creationId xmlns:p14="http://schemas.microsoft.com/office/powerpoint/2010/main" val="2098698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the knowledge from today to make</a:t>
            </a:r>
            <a:r>
              <a:rPr lang="en-US" baseline="0" dirty="0" smtClean="0"/>
              <a:t> any process changes and to provide us with feedback.</a:t>
            </a:r>
            <a:endParaRPr lang="en-US" dirty="0"/>
          </a:p>
        </p:txBody>
      </p:sp>
      <p:sp>
        <p:nvSpPr>
          <p:cNvPr id="4" name="Slide Number Placeholder 3"/>
          <p:cNvSpPr>
            <a:spLocks noGrp="1"/>
          </p:cNvSpPr>
          <p:nvPr>
            <p:ph type="sldNum" sz="quarter" idx="10"/>
          </p:nvPr>
        </p:nvSpPr>
        <p:spPr/>
        <p:txBody>
          <a:bodyPr/>
          <a:lstStyle/>
          <a:p>
            <a:fld id="{D900D316-367A-4006-BE74-80BBDE855FEE}" type="slidenum">
              <a:rPr lang="en-US" smtClean="0"/>
              <a:t>2</a:t>
            </a:fld>
            <a:endParaRPr lang="en-US"/>
          </a:p>
        </p:txBody>
      </p:sp>
    </p:spTree>
    <p:extLst>
      <p:ext uri="{BB962C8B-B14F-4D97-AF65-F5344CB8AC3E}">
        <p14:creationId xmlns:p14="http://schemas.microsoft.com/office/powerpoint/2010/main" val="20456619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smtClean="0"/>
              <a:t>Sub-Title</a:t>
            </a:r>
            <a:endParaRPr lang="en-US" dirty="0"/>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Name, Position | Date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57400" y="1133475"/>
            <a:ext cx="5029200" cy="2743200"/>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smtClean="0"/>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smtClean="0"/>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Name, Position</a:t>
            </a:r>
          </a:p>
          <a:p>
            <a:pPr lvl="0"/>
            <a:r>
              <a:rPr lang="en-US" dirty="0" smtClean="0"/>
              <a:t>Date</a:t>
            </a:r>
            <a:endParaRPr lang="en-US" dirty="0"/>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smtClean="0"/>
              <a:t>Sub-Title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381000"/>
            <a:ext cx="2346960" cy="1280160"/>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60601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77065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9" r:id="rId5"/>
    <p:sldLayoutId id="2147483668" r:id="rId6"/>
    <p:sldLayoutId id="2147483665" r:id="rId7"/>
    <p:sldLayoutId id="2147483672" r:id="rId8"/>
    <p:sldLayoutId id="2147483673" r:id="rId9"/>
    <p:sldLayoutId id="2147483671" r:id="rId10"/>
    <p:sldLayoutId id="2147483674" r:id="rId11"/>
    <p:sldLayoutId id="2147483662" r:id="rId12"/>
    <p:sldLayoutId id="2147483663" r:id="rId13"/>
    <p:sldLayoutId id="2147483676" r:id="rId14"/>
    <p:sldLayoutId id="2147483677" r:id="rId15"/>
    <p:sldLayoutId id="2147483675" r:id="rId16"/>
    <p:sldLayoutId id="2147483678"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hyperlink" Target="mailto:TNED.Graduates@tn.gov" TargetMode="Externa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hyperlink" Target="mailto:TNED.Graduates@tn.gov"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mailto:TNED.Graduates@tn.gov"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4064001"/>
            <a:ext cx="8839200" cy="1422399"/>
          </a:xfrm>
        </p:spPr>
        <p:txBody>
          <a:bodyPr/>
          <a:lstStyle/>
          <a:p>
            <a:r>
              <a:rPr lang="en-US" dirty="0" smtClean="0">
                <a:latin typeface="Georgia" panose="02040502050405020303" pitchFamily="18" charset="0"/>
              </a:rPr>
              <a:t>Graduation Cohort: </a:t>
            </a:r>
            <a:br>
              <a:rPr lang="en-US" dirty="0" smtClean="0">
                <a:latin typeface="Georgia" panose="02040502050405020303" pitchFamily="18" charset="0"/>
              </a:rPr>
            </a:br>
            <a:r>
              <a:rPr lang="en-US" dirty="0" smtClean="0">
                <a:latin typeface="Georgia" panose="02040502050405020303" pitchFamily="18" charset="0"/>
              </a:rPr>
              <a:t>Updates and Process Changes</a:t>
            </a:r>
            <a:endParaRPr lang="en-US" dirty="0">
              <a:latin typeface="Georgia" panose="02040502050405020303" pitchFamily="18" charset="0"/>
            </a:endParaRPr>
          </a:p>
        </p:txBody>
      </p:sp>
      <p:sp>
        <p:nvSpPr>
          <p:cNvPr id="3" name="Text Placeholder 2"/>
          <p:cNvSpPr>
            <a:spLocks noGrp="1"/>
          </p:cNvSpPr>
          <p:nvPr>
            <p:ph type="body" sz="quarter" idx="12"/>
          </p:nvPr>
        </p:nvSpPr>
        <p:spPr>
          <a:xfrm>
            <a:off x="152400" y="5410200"/>
            <a:ext cx="8839200" cy="812800"/>
          </a:xfrm>
        </p:spPr>
        <p:txBody>
          <a:bodyPr/>
          <a:lstStyle/>
          <a:p>
            <a:r>
              <a:rPr lang="en-US" dirty="0" smtClean="0">
                <a:latin typeface="Georgia" panose="02040502050405020303" pitchFamily="18" charset="0"/>
              </a:rPr>
              <a:t>September 15, 2016</a:t>
            </a:r>
            <a:endParaRPr lang="en-US" dirty="0">
              <a:latin typeface="Georgia" panose="02040502050405020303" pitchFamily="18" charset="0"/>
            </a:endParaRPr>
          </a:p>
        </p:txBody>
      </p:sp>
      <p:sp>
        <p:nvSpPr>
          <p:cNvPr id="4" name="Text Placeholder 3"/>
          <p:cNvSpPr>
            <a:spLocks noGrp="1"/>
          </p:cNvSpPr>
          <p:nvPr>
            <p:ph type="body" sz="quarter" idx="11"/>
          </p:nvPr>
        </p:nvSpPr>
        <p:spPr/>
        <p:txBody>
          <a:bodyPr>
            <a:normAutofit/>
          </a:bodyPr>
          <a:lstStyle/>
          <a:p>
            <a:r>
              <a:rPr lang="en-US" dirty="0" smtClean="0"/>
              <a:t>Evan Kramer, Project Manager – Office of Accountability</a:t>
            </a:r>
            <a:endParaRPr lang="en-US" dirty="0"/>
          </a:p>
        </p:txBody>
      </p:sp>
    </p:spTree>
    <p:extLst>
      <p:ext uri="{BB962C8B-B14F-4D97-AF65-F5344CB8AC3E}">
        <p14:creationId xmlns:p14="http://schemas.microsoft.com/office/powerpoint/2010/main" val="4792601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a:bodyPr>
          <a:lstStyle/>
          <a:p>
            <a:r>
              <a:rPr lang="en-US" dirty="0" smtClean="0">
                <a:latin typeface="Georgia" panose="02040502050405020303" pitchFamily="18" charset="0"/>
              </a:rPr>
              <a:t>By the Numbers: Graduation Data</a:t>
            </a:r>
            <a:endParaRPr lang="en-US" dirty="0">
              <a:latin typeface="Georgia" panose="02040502050405020303" pitchFamily="18" charset="0"/>
            </a:endParaRPr>
          </a:p>
        </p:txBody>
      </p:sp>
    </p:spTree>
    <p:extLst>
      <p:ext uri="{BB962C8B-B14F-4D97-AF65-F5344CB8AC3E}">
        <p14:creationId xmlns:p14="http://schemas.microsoft.com/office/powerpoint/2010/main" val="12484785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latin typeface="Georgia" panose="02040502050405020303" pitchFamily="18" charset="0"/>
              </a:rPr>
              <a:t>Districts’ preliminary graduation rates increased by 1.4 percentage points on average.</a:t>
            </a:r>
            <a:endParaRPr lang="en-US" sz="2800" dirty="0">
              <a:latin typeface="Georgia" panose="02040502050405020303" pitchFamily="18" charset="0"/>
            </a:endParaRPr>
          </a:p>
        </p:txBody>
      </p:sp>
      <p:sp>
        <p:nvSpPr>
          <p:cNvPr id="4" name="Content Placeholder 3"/>
          <p:cNvSpPr>
            <a:spLocks noGrp="1"/>
          </p:cNvSpPr>
          <p:nvPr>
            <p:ph idx="1"/>
          </p:nvPr>
        </p:nvSpPr>
        <p:spPr/>
        <p:txBody>
          <a:bodyPr/>
          <a:lstStyle/>
          <a:p>
            <a:r>
              <a:rPr lang="en-US" dirty="0" smtClean="0"/>
              <a:t>Roughly 60 percent of districts saw a graduation rate increase this year. </a:t>
            </a:r>
          </a:p>
          <a:p>
            <a:endParaRPr lang="en-US" dirty="0"/>
          </a:p>
          <a:p>
            <a:r>
              <a:rPr lang="en-US" dirty="0" smtClean="0"/>
              <a:t>Nearly a quarter of districts saw at least a three-point increase in their graduation rates.</a:t>
            </a:r>
            <a:endParaRPr lang="en-US" dirty="0"/>
          </a:p>
        </p:txBody>
      </p:sp>
    </p:spTree>
    <p:extLst>
      <p:ext uri="{BB962C8B-B14F-4D97-AF65-F5344CB8AC3E}">
        <p14:creationId xmlns:p14="http://schemas.microsoft.com/office/powerpoint/2010/main" val="463445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000" dirty="0" smtClean="0">
                <a:latin typeface="Georgia" panose="02040502050405020303" pitchFamily="18" charset="0"/>
              </a:rPr>
              <a:t>Districts submitted nearly 12,000 documents; over 95 percent were approved.</a:t>
            </a:r>
            <a:endParaRPr lang="en-US" sz="3000" dirty="0">
              <a:latin typeface="Georgia" panose="02040502050405020303" pitchFamily="18" charset="0"/>
            </a:endParaRPr>
          </a:p>
        </p:txBody>
      </p:sp>
      <p:sp>
        <p:nvSpPr>
          <p:cNvPr id="4" name="Content Placeholder 3"/>
          <p:cNvSpPr>
            <a:spLocks noGrp="1"/>
          </p:cNvSpPr>
          <p:nvPr>
            <p:ph idx="1"/>
          </p:nvPr>
        </p:nvSpPr>
        <p:spPr/>
        <p:txBody>
          <a:bodyPr/>
          <a:lstStyle/>
          <a:p>
            <a:r>
              <a:rPr lang="en-US" b="1" dirty="0" smtClean="0"/>
              <a:t>11,858 documents</a:t>
            </a:r>
            <a:r>
              <a:rPr lang="en-US" dirty="0" smtClean="0"/>
              <a:t> were submitted to remove students from the cohort.</a:t>
            </a:r>
          </a:p>
          <a:p>
            <a:pPr lvl="1"/>
            <a:r>
              <a:rPr lang="en-US" dirty="0"/>
              <a:t>Of these, </a:t>
            </a:r>
            <a:r>
              <a:rPr lang="en-US" b="1" dirty="0" smtClean="0"/>
              <a:t>26.9 percent </a:t>
            </a:r>
            <a:r>
              <a:rPr lang="en-US" dirty="0" smtClean="0"/>
              <a:t>were reviewed </a:t>
            </a:r>
            <a:r>
              <a:rPr lang="en-US" b="1" dirty="0" smtClean="0"/>
              <a:t>before </a:t>
            </a:r>
            <a:r>
              <a:rPr lang="en-US" dirty="0" smtClean="0"/>
              <a:t>the</a:t>
            </a:r>
            <a:r>
              <a:rPr lang="en-US" b="1" dirty="0" smtClean="0"/>
              <a:t> </a:t>
            </a:r>
            <a:r>
              <a:rPr lang="en-US" dirty="0" smtClean="0"/>
              <a:t>Phase I deadline</a:t>
            </a:r>
            <a:endParaRPr lang="en-US" dirty="0"/>
          </a:p>
          <a:p>
            <a:pPr lvl="1"/>
            <a:r>
              <a:rPr lang="en-US" b="1" dirty="0" smtClean="0"/>
              <a:t>95.4 percent </a:t>
            </a:r>
            <a:r>
              <a:rPr lang="en-US" dirty="0" smtClean="0"/>
              <a:t>were </a:t>
            </a:r>
            <a:r>
              <a:rPr lang="en-US" b="1" dirty="0" smtClean="0"/>
              <a:t>approved </a:t>
            </a:r>
            <a:r>
              <a:rPr lang="en-US" dirty="0" smtClean="0"/>
              <a:t>overall.</a:t>
            </a:r>
          </a:p>
          <a:p>
            <a:pPr lvl="1"/>
            <a:r>
              <a:rPr lang="en-US" dirty="0" smtClean="0"/>
              <a:t>45 districts (</a:t>
            </a:r>
            <a:r>
              <a:rPr lang="en-US" b="1" dirty="0" smtClean="0"/>
              <a:t>34.1 percent</a:t>
            </a:r>
            <a:r>
              <a:rPr lang="en-US" dirty="0" smtClean="0"/>
              <a:t>) had all documents approved.</a:t>
            </a:r>
          </a:p>
          <a:p>
            <a:pPr lvl="1"/>
            <a:r>
              <a:rPr lang="en-US" dirty="0" smtClean="0"/>
              <a:t>More than three-quarters of districts had </a:t>
            </a:r>
            <a:r>
              <a:rPr lang="en-US" b="1" dirty="0" smtClean="0"/>
              <a:t>fewer than 10 percent</a:t>
            </a:r>
            <a:r>
              <a:rPr lang="en-US" dirty="0" smtClean="0"/>
              <a:t> </a:t>
            </a:r>
            <a:r>
              <a:rPr lang="en-US" b="1" dirty="0" smtClean="0"/>
              <a:t>of documents denied</a:t>
            </a:r>
            <a:r>
              <a:rPr lang="en-US" dirty="0" smtClean="0"/>
              <a:t>.</a:t>
            </a:r>
          </a:p>
          <a:p>
            <a:pPr lvl="1"/>
            <a:endParaRPr lang="en-US" dirty="0"/>
          </a:p>
          <a:p>
            <a:endParaRPr lang="en-US" dirty="0"/>
          </a:p>
          <a:p>
            <a:endParaRPr lang="en-US" dirty="0" smtClean="0"/>
          </a:p>
          <a:p>
            <a:pPr lvl="1"/>
            <a:endParaRPr lang="en-US" dirty="0"/>
          </a:p>
        </p:txBody>
      </p:sp>
    </p:spTree>
    <p:extLst>
      <p:ext uri="{BB962C8B-B14F-4D97-AF65-F5344CB8AC3E}">
        <p14:creationId xmlns:p14="http://schemas.microsoft.com/office/powerpoint/2010/main" val="2316812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Documentation approval rates varied by withdrawal code.</a:t>
            </a:r>
            <a:endParaRPr lang="en-US" dirty="0">
              <a:latin typeface="Georgia" panose="02040502050405020303" pitchFamily="18"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02628428"/>
              </p:ext>
            </p:extLst>
          </p:nvPr>
        </p:nvGraphicFramePr>
        <p:xfrm>
          <a:off x="228600" y="1193800"/>
          <a:ext cx="8763000" cy="3566160"/>
        </p:xfrm>
        <a:graphic>
          <a:graphicData uri="http://schemas.openxmlformats.org/drawingml/2006/table">
            <a:tbl>
              <a:tblPr firstRow="1" bandRow="1">
                <a:tableStyleId>{5C22544A-7EE6-4342-B048-85BDC9FD1C3A}</a:tableStyleId>
              </a:tblPr>
              <a:tblGrid>
                <a:gridCol w="2190750"/>
                <a:gridCol w="2190750"/>
                <a:gridCol w="2190750"/>
                <a:gridCol w="2190750"/>
              </a:tblGrid>
              <a:tr h="370840">
                <a:tc>
                  <a:txBody>
                    <a:bodyPr/>
                    <a:lstStyle/>
                    <a:p>
                      <a:pPr algn="ctr"/>
                      <a:r>
                        <a:rPr lang="en-US" sz="2400" dirty="0" smtClean="0"/>
                        <a:t>Withdrawal Reason</a:t>
                      </a:r>
                      <a:endParaRPr lang="en-US" sz="2400" dirty="0"/>
                    </a:p>
                  </a:txBody>
                  <a:tcPr>
                    <a:solidFill>
                      <a:srgbClr val="1B365D"/>
                    </a:solidFill>
                  </a:tcPr>
                </a:tc>
                <a:tc>
                  <a:txBody>
                    <a:bodyPr/>
                    <a:lstStyle/>
                    <a:p>
                      <a:pPr algn="ctr"/>
                      <a:endParaRPr lang="en-US" sz="2400" dirty="0" smtClean="0"/>
                    </a:p>
                    <a:p>
                      <a:pPr algn="ctr"/>
                      <a:r>
                        <a:rPr lang="en-US" sz="2400" dirty="0" smtClean="0"/>
                        <a:t>Total</a:t>
                      </a:r>
                      <a:endParaRPr lang="en-US" sz="2400" dirty="0"/>
                    </a:p>
                  </a:txBody>
                  <a:tcPr>
                    <a:solidFill>
                      <a:srgbClr val="1B365D"/>
                    </a:solidFill>
                  </a:tcPr>
                </a:tc>
                <a:tc>
                  <a:txBody>
                    <a:bodyPr/>
                    <a:lstStyle/>
                    <a:p>
                      <a:pPr algn="ctr"/>
                      <a:endParaRPr lang="en-US" sz="2400" dirty="0" smtClean="0"/>
                    </a:p>
                    <a:p>
                      <a:pPr algn="ctr"/>
                      <a:r>
                        <a:rPr lang="en-US" sz="2400" dirty="0" smtClean="0"/>
                        <a:t>Approved</a:t>
                      </a:r>
                      <a:endParaRPr lang="en-US" sz="2400" dirty="0"/>
                    </a:p>
                  </a:txBody>
                  <a:tcPr>
                    <a:solidFill>
                      <a:srgbClr val="1B365D"/>
                    </a:solidFill>
                  </a:tcPr>
                </a:tc>
                <a:tc>
                  <a:txBody>
                    <a:bodyPr/>
                    <a:lstStyle/>
                    <a:p>
                      <a:pPr algn="ctr"/>
                      <a:r>
                        <a:rPr lang="en-US" sz="2400" dirty="0" smtClean="0"/>
                        <a:t>Percent</a:t>
                      </a:r>
                      <a:r>
                        <a:rPr lang="en-US" sz="2400" baseline="0" dirty="0" smtClean="0"/>
                        <a:t> Approved</a:t>
                      </a:r>
                      <a:endParaRPr lang="en-US" sz="2400" dirty="0"/>
                    </a:p>
                  </a:txBody>
                  <a:tcPr>
                    <a:solidFill>
                      <a:srgbClr val="1B365D"/>
                    </a:solidFill>
                  </a:tcPr>
                </a:tc>
              </a:tr>
              <a:tr h="370840">
                <a:tc>
                  <a:txBody>
                    <a:bodyPr/>
                    <a:lstStyle/>
                    <a:p>
                      <a:pPr algn="r"/>
                      <a:r>
                        <a:rPr lang="en-US" sz="2400" dirty="0" smtClean="0"/>
                        <a:t>2</a:t>
                      </a:r>
                      <a:endParaRPr lang="en-US" sz="2400" dirty="0"/>
                    </a:p>
                  </a:txBody>
                  <a:tcPr>
                    <a:solidFill>
                      <a:srgbClr val="E0E0E0"/>
                    </a:solidFill>
                  </a:tcPr>
                </a:tc>
                <a:tc>
                  <a:txBody>
                    <a:bodyPr/>
                    <a:lstStyle/>
                    <a:p>
                      <a:pPr algn="r"/>
                      <a:r>
                        <a:rPr lang="en-US" sz="2400" dirty="0" smtClean="0"/>
                        <a:t>41</a:t>
                      </a:r>
                      <a:endParaRPr lang="en-US" sz="2400" dirty="0"/>
                    </a:p>
                  </a:txBody>
                  <a:tcPr>
                    <a:solidFill>
                      <a:srgbClr val="E0E0E0"/>
                    </a:solidFill>
                  </a:tcPr>
                </a:tc>
                <a:tc>
                  <a:txBody>
                    <a:bodyPr/>
                    <a:lstStyle/>
                    <a:p>
                      <a:pPr algn="r"/>
                      <a:r>
                        <a:rPr lang="en-US" sz="2400" dirty="0" smtClean="0"/>
                        <a:t>21</a:t>
                      </a:r>
                      <a:endParaRPr lang="en-US" sz="2400" dirty="0"/>
                    </a:p>
                  </a:txBody>
                  <a:tcPr>
                    <a:solidFill>
                      <a:srgbClr val="E0E0E0"/>
                    </a:solidFill>
                  </a:tcPr>
                </a:tc>
                <a:tc>
                  <a:txBody>
                    <a:bodyPr/>
                    <a:lstStyle/>
                    <a:p>
                      <a:pPr algn="r"/>
                      <a:r>
                        <a:rPr lang="en-US" sz="2400" b="1" dirty="0" smtClean="0"/>
                        <a:t>51.2</a:t>
                      </a:r>
                      <a:endParaRPr lang="en-US" sz="2400" b="1" dirty="0"/>
                    </a:p>
                  </a:txBody>
                  <a:tcPr>
                    <a:solidFill>
                      <a:srgbClr val="E0E0E0"/>
                    </a:solidFill>
                  </a:tcPr>
                </a:tc>
              </a:tr>
              <a:tr h="370840">
                <a:tc>
                  <a:txBody>
                    <a:bodyPr/>
                    <a:lstStyle/>
                    <a:p>
                      <a:pPr algn="r"/>
                      <a:r>
                        <a:rPr lang="en-US" sz="2400" dirty="0" smtClean="0"/>
                        <a:t>5</a:t>
                      </a:r>
                      <a:endParaRPr lang="en-US" sz="2400" dirty="0"/>
                    </a:p>
                  </a:txBody>
                  <a:tcPr>
                    <a:solidFill>
                      <a:srgbClr val="A0A0A3"/>
                    </a:solidFill>
                  </a:tcPr>
                </a:tc>
                <a:tc>
                  <a:txBody>
                    <a:bodyPr/>
                    <a:lstStyle/>
                    <a:p>
                      <a:pPr algn="r"/>
                      <a:r>
                        <a:rPr lang="en-US" sz="2400" dirty="0" smtClean="0"/>
                        <a:t>6714</a:t>
                      </a:r>
                      <a:endParaRPr lang="en-US" sz="2400" dirty="0"/>
                    </a:p>
                  </a:txBody>
                  <a:tcPr>
                    <a:solidFill>
                      <a:srgbClr val="A0A0A3"/>
                    </a:solidFill>
                  </a:tcPr>
                </a:tc>
                <a:tc>
                  <a:txBody>
                    <a:bodyPr/>
                    <a:lstStyle/>
                    <a:p>
                      <a:pPr algn="r"/>
                      <a:r>
                        <a:rPr lang="en-US" sz="2400" dirty="0" smtClean="0"/>
                        <a:t>6531</a:t>
                      </a:r>
                      <a:endParaRPr lang="en-US" sz="2400" dirty="0"/>
                    </a:p>
                  </a:txBody>
                  <a:tcPr>
                    <a:solidFill>
                      <a:srgbClr val="A0A0A3"/>
                    </a:solidFill>
                  </a:tcPr>
                </a:tc>
                <a:tc>
                  <a:txBody>
                    <a:bodyPr/>
                    <a:lstStyle/>
                    <a:p>
                      <a:pPr algn="r"/>
                      <a:r>
                        <a:rPr lang="en-US" sz="2400" b="1" dirty="0" smtClean="0"/>
                        <a:t>97.3</a:t>
                      </a:r>
                      <a:endParaRPr lang="en-US" sz="2400" b="1" dirty="0"/>
                    </a:p>
                  </a:txBody>
                  <a:tcPr>
                    <a:solidFill>
                      <a:srgbClr val="A0A0A3"/>
                    </a:solidFill>
                  </a:tcPr>
                </a:tc>
              </a:tr>
              <a:tr h="370840">
                <a:tc>
                  <a:txBody>
                    <a:bodyPr/>
                    <a:lstStyle/>
                    <a:p>
                      <a:pPr algn="r"/>
                      <a:r>
                        <a:rPr lang="en-US" sz="2400" dirty="0" smtClean="0"/>
                        <a:t>6</a:t>
                      </a:r>
                      <a:endParaRPr lang="en-US" sz="2400" dirty="0"/>
                    </a:p>
                  </a:txBody>
                  <a:tcPr>
                    <a:solidFill>
                      <a:srgbClr val="E0E0E0"/>
                    </a:solidFill>
                  </a:tcPr>
                </a:tc>
                <a:tc>
                  <a:txBody>
                    <a:bodyPr/>
                    <a:lstStyle/>
                    <a:p>
                      <a:pPr algn="r"/>
                      <a:r>
                        <a:rPr lang="en-US" sz="2400" dirty="0" smtClean="0"/>
                        <a:t>2966</a:t>
                      </a:r>
                      <a:endParaRPr lang="en-US" sz="2400" dirty="0"/>
                    </a:p>
                  </a:txBody>
                  <a:tcPr>
                    <a:solidFill>
                      <a:srgbClr val="E0E0E0"/>
                    </a:solidFill>
                  </a:tcPr>
                </a:tc>
                <a:tc>
                  <a:txBody>
                    <a:bodyPr/>
                    <a:lstStyle/>
                    <a:p>
                      <a:pPr algn="r"/>
                      <a:r>
                        <a:rPr lang="en-US" sz="2400" dirty="0" smtClean="0"/>
                        <a:t>2882</a:t>
                      </a:r>
                      <a:endParaRPr lang="en-US" sz="2400" dirty="0"/>
                    </a:p>
                  </a:txBody>
                  <a:tcPr>
                    <a:solidFill>
                      <a:srgbClr val="E0E0E0"/>
                    </a:solidFill>
                  </a:tcPr>
                </a:tc>
                <a:tc>
                  <a:txBody>
                    <a:bodyPr/>
                    <a:lstStyle/>
                    <a:p>
                      <a:pPr algn="r"/>
                      <a:r>
                        <a:rPr lang="en-US" sz="2400" b="1" dirty="0" smtClean="0"/>
                        <a:t>97.2</a:t>
                      </a:r>
                      <a:endParaRPr lang="en-US" sz="2400" b="1" dirty="0"/>
                    </a:p>
                  </a:txBody>
                  <a:tcPr>
                    <a:solidFill>
                      <a:srgbClr val="E0E0E0"/>
                    </a:solidFill>
                  </a:tcPr>
                </a:tc>
              </a:tr>
              <a:tr h="370840">
                <a:tc>
                  <a:txBody>
                    <a:bodyPr/>
                    <a:lstStyle/>
                    <a:p>
                      <a:pPr algn="r"/>
                      <a:r>
                        <a:rPr lang="en-US" sz="2400" dirty="0" smtClean="0"/>
                        <a:t>8</a:t>
                      </a:r>
                      <a:endParaRPr lang="en-US" sz="2400" dirty="0"/>
                    </a:p>
                  </a:txBody>
                  <a:tcPr>
                    <a:solidFill>
                      <a:srgbClr val="A0A0A3"/>
                    </a:solidFill>
                  </a:tcPr>
                </a:tc>
                <a:tc>
                  <a:txBody>
                    <a:bodyPr/>
                    <a:lstStyle/>
                    <a:p>
                      <a:pPr algn="r"/>
                      <a:r>
                        <a:rPr lang="en-US" sz="2400" dirty="0" smtClean="0"/>
                        <a:t>103</a:t>
                      </a:r>
                      <a:endParaRPr lang="en-US" sz="2400" dirty="0"/>
                    </a:p>
                  </a:txBody>
                  <a:tcPr>
                    <a:solidFill>
                      <a:srgbClr val="A0A0A3"/>
                    </a:solidFill>
                  </a:tcPr>
                </a:tc>
                <a:tc>
                  <a:txBody>
                    <a:bodyPr/>
                    <a:lstStyle/>
                    <a:p>
                      <a:pPr algn="r"/>
                      <a:r>
                        <a:rPr lang="en-US" sz="2400" dirty="0" smtClean="0"/>
                        <a:t>103</a:t>
                      </a:r>
                      <a:endParaRPr lang="en-US" sz="2400" dirty="0"/>
                    </a:p>
                  </a:txBody>
                  <a:tcPr>
                    <a:solidFill>
                      <a:srgbClr val="A0A0A3"/>
                    </a:solidFill>
                  </a:tcPr>
                </a:tc>
                <a:tc>
                  <a:txBody>
                    <a:bodyPr/>
                    <a:lstStyle/>
                    <a:p>
                      <a:pPr algn="r"/>
                      <a:r>
                        <a:rPr lang="en-US" sz="2400" b="1" dirty="0" smtClean="0"/>
                        <a:t>100</a:t>
                      </a:r>
                      <a:endParaRPr lang="en-US" sz="2400" b="1" dirty="0"/>
                    </a:p>
                  </a:txBody>
                  <a:tcPr>
                    <a:solidFill>
                      <a:srgbClr val="A0A0A3"/>
                    </a:solidFill>
                  </a:tcPr>
                </a:tc>
              </a:tr>
              <a:tr h="370840">
                <a:tc>
                  <a:txBody>
                    <a:bodyPr/>
                    <a:lstStyle/>
                    <a:p>
                      <a:pPr algn="r"/>
                      <a:r>
                        <a:rPr lang="en-US" sz="2400" dirty="0" smtClean="0"/>
                        <a:t>10</a:t>
                      </a:r>
                      <a:endParaRPr lang="en-US" sz="2400" dirty="0"/>
                    </a:p>
                  </a:txBody>
                  <a:tcPr>
                    <a:solidFill>
                      <a:srgbClr val="E0E0E0"/>
                    </a:solidFill>
                  </a:tcPr>
                </a:tc>
                <a:tc>
                  <a:txBody>
                    <a:bodyPr/>
                    <a:lstStyle/>
                    <a:p>
                      <a:pPr algn="r"/>
                      <a:r>
                        <a:rPr lang="en-US" sz="2400" dirty="0" smtClean="0"/>
                        <a:t>958</a:t>
                      </a:r>
                      <a:endParaRPr lang="en-US" sz="2400" dirty="0"/>
                    </a:p>
                  </a:txBody>
                  <a:tcPr>
                    <a:solidFill>
                      <a:srgbClr val="E0E0E0"/>
                    </a:solidFill>
                  </a:tcPr>
                </a:tc>
                <a:tc>
                  <a:txBody>
                    <a:bodyPr/>
                    <a:lstStyle/>
                    <a:p>
                      <a:pPr algn="r"/>
                      <a:r>
                        <a:rPr lang="en-US" sz="2400" dirty="0" smtClean="0"/>
                        <a:t>818</a:t>
                      </a:r>
                      <a:endParaRPr lang="en-US" sz="2400" dirty="0"/>
                    </a:p>
                  </a:txBody>
                  <a:tcPr>
                    <a:solidFill>
                      <a:srgbClr val="E0E0E0"/>
                    </a:solidFill>
                  </a:tcPr>
                </a:tc>
                <a:tc>
                  <a:txBody>
                    <a:bodyPr/>
                    <a:lstStyle/>
                    <a:p>
                      <a:pPr algn="r"/>
                      <a:r>
                        <a:rPr lang="en-US" sz="2400" b="1" dirty="0" smtClean="0"/>
                        <a:t>85.4</a:t>
                      </a:r>
                      <a:endParaRPr lang="en-US" sz="2400" b="1" dirty="0"/>
                    </a:p>
                  </a:txBody>
                  <a:tcPr>
                    <a:solidFill>
                      <a:srgbClr val="E0E0E0"/>
                    </a:solidFill>
                  </a:tcPr>
                </a:tc>
              </a:tr>
              <a:tr h="370840">
                <a:tc>
                  <a:txBody>
                    <a:bodyPr/>
                    <a:lstStyle/>
                    <a:p>
                      <a:pPr algn="r"/>
                      <a:r>
                        <a:rPr lang="en-US" sz="2400" dirty="0" smtClean="0"/>
                        <a:t>17</a:t>
                      </a:r>
                      <a:endParaRPr lang="en-US" sz="2400" dirty="0"/>
                    </a:p>
                  </a:txBody>
                  <a:tcPr>
                    <a:solidFill>
                      <a:srgbClr val="A0A0A3"/>
                    </a:solidFill>
                  </a:tcPr>
                </a:tc>
                <a:tc>
                  <a:txBody>
                    <a:bodyPr/>
                    <a:lstStyle/>
                    <a:p>
                      <a:pPr algn="r"/>
                      <a:r>
                        <a:rPr lang="en-US" sz="2400" dirty="0" smtClean="0"/>
                        <a:t>988</a:t>
                      </a:r>
                      <a:endParaRPr lang="en-US" sz="2400" dirty="0"/>
                    </a:p>
                  </a:txBody>
                  <a:tcPr>
                    <a:solidFill>
                      <a:srgbClr val="A0A0A3"/>
                    </a:solidFill>
                  </a:tcPr>
                </a:tc>
                <a:tc>
                  <a:txBody>
                    <a:bodyPr/>
                    <a:lstStyle/>
                    <a:p>
                      <a:pPr algn="r"/>
                      <a:r>
                        <a:rPr lang="en-US" sz="2400" dirty="0" smtClean="0"/>
                        <a:t>941</a:t>
                      </a:r>
                      <a:endParaRPr lang="en-US" sz="2400" dirty="0"/>
                    </a:p>
                  </a:txBody>
                  <a:tcPr>
                    <a:solidFill>
                      <a:srgbClr val="A0A0A3"/>
                    </a:solidFill>
                  </a:tcPr>
                </a:tc>
                <a:tc>
                  <a:txBody>
                    <a:bodyPr/>
                    <a:lstStyle/>
                    <a:p>
                      <a:pPr algn="r"/>
                      <a:r>
                        <a:rPr lang="en-US" sz="2400" b="1" dirty="0" smtClean="0"/>
                        <a:t>95.2</a:t>
                      </a:r>
                      <a:endParaRPr lang="en-US" sz="2400" b="1" dirty="0"/>
                    </a:p>
                  </a:txBody>
                  <a:tcPr>
                    <a:solidFill>
                      <a:srgbClr val="A0A0A3"/>
                    </a:solidFill>
                  </a:tcPr>
                </a:tc>
              </a:tr>
            </a:tbl>
          </a:graphicData>
        </a:graphic>
      </p:graphicFrame>
      <p:sp>
        <p:nvSpPr>
          <p:cNvPr id="10" name="Content Placeholder 4"/>
          <p:cNvSpPr txBox="1">
            <a:spLocks/>
          </p:cNvSpPr>
          <p:nvPr/>
        </p:nvSpPr>
        <p:spPr>
          <a:xfrm>
            <a:off x="228600" y="4876800"/>
            <a:ext cx="87630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bg2"/>
              </a:buClr>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bg2"/>
              </a:buClr>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bg2"/>
              </a:buClr>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bg2"/>
              </a:buClr>
              <a:buFont typeface="Arial" panose="020B0604020202020204"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bg2"/>
              </a:buClr>
              <a:buFont typeface="Arial" panose="020B0604020202020204"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800" dirty="0" smtClean="0"/>
              <a:t>Note: These do not sum to the same total approval percentage because we have omitted documents that were submitted for ineligible withdrawal codes.</a:t>
            </a:r>
          </a:p>
          <a:p>
            <a:endParaRPr lang="en-US" dirty="0" smtClean="0"/>
          </a:p>
          <a:p>
            <a:endParaRPr lang="en-US" dirty="0" smtClean="0"/>
          </a:p>
          <a:p>
            <a:endParaRPr lang="en-US" dirty="0"/>
          </a:p>
        </p:txBody>
      </p:sp>
    </p:spTree>
    <p:extLst>
      <p:ext uri="{BB962C8B-B14F-4D97-AF65-F5344CB8AC3E}">
        <p14:creationId xmlns:p14="http://schemas.microsoft.com/office/powerpoint/2010/main" val="1936816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2,459 students counted as non-graduates because of incomplete information.</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r>
              <a:rPr lang="en-US" dirty="0"/>
              <a:t>584 students had a withdrawal code that made them eligible for removal, but had </a:t>
            </a:r>
            <a:r>
              <a:rPr lang="en-US" b="1" dirty="0"/>
              <a:t>no </a:t>
            </a:r>
            <a:r>
              <a:rPr lang="en-US" b="1" dirty="0" smtClean="0"/>
              <a:t>documentation </a:t>
            </a:r>
            <a:r>
              <a:rPr lang="en-US" dirty="0" smtClean="0"/>
              <a:t>submitted.</a:t>
            </a:r>
            <a:endParaRPr lang="en-US" dirty="0"/>
          </a:p>
          <a:p>
            <a:pPr lvl="1"/>
            <a:r>
              <a:rPr lang="en-US" dirty="0" smtClean="0"/>
              <a:t>These students remained in the cohort as non-graduates.</a:t>
            </a:r>
          </a:p>
          <a:p>
            <a:r>
              <a:rPr lang="en-US" dirty="0" smtClean="0"/>
              <a:t>1,875 students were missing </a:t>
            </a:r>
            <a:r>
              <a:rPr lang="en-US" b="1" dirty="0" smtClean="0"/>
              <a:t>both a withdrawal code and a completion type</a:t>
            </a:r>
            <a:r>
              <a:rPr lang="en-US" dirty="0" smtClean="0"/>
              <a:t>.</a:t>
            </a:r>
          </a:p>
          <a:p>
            <a:pPr lvl="1"/>
            <a:r>
              <a:rPr lang="en-US" dirty="0" smtClean="0"/>
              <a:t>These students also counted in the cohort and as non-graduates.</a:t>
            </a:r>
          </a:p>
          <a:p>
            <a:endParaRPr lang="en-US" dirty="0"/>
          </a:p>
          <a:p>
            <a:r>
              <a:rPr lang="en-US" dirty="0" smtClean="0"/>
              <a:t>While our hope moving forward is to alert districts to these situations, we also want to highlight the importance of checking for these situations specifically both in your SIS, in EIS, and in the Cohort application.</a:t>
            </a:r>
          </a:p>
          <a:p>
            <a:endParaRPr lang="en-US" dirty="0" smtClean="0"/>
          </a:p>
          <a:p>
            <a:pPr lvl="1"/>
            <a:endParaRPr lang="en-US" dirty="0"/>
          </a:p>
          <a:p>
            <a:endParaRPr lang="en-US" dirty="0" smtClean="0"/>
          </a:p>
          <a:p>
            <a:endParaRPr lang="en-US" dirty="0"/>
          </a:p>
        </p:txBody>
      </p:sp>
    </p:spTree>
    <p:extLst>
      <p:ext uri="{BB962C8B-B14F-4D97-AF65-F5344CB8AC3E}">
        <p14:creationId xmlns:p14="http://schemas.microsoft.com/office/powerpoint/2010/main" val="3985332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Georgia" panose="02040502050405020303" pitchFamily="18" charset="0"/>
              </a:rPr>
              <a:t>Districts submitted appeals for 512 students.</a:t>
            </a:r>
            <a:endParaRPr lang="en-US" dirty="0">
              <a:latin typeface="Georgia" panose="02040502050405020303" pitchFamily="18" charset="0"/>
            </a:endParaRPr>
          </a:p>
        </p:txBody>
      </p:sp>
      <p:sp>
        <p:nvSpPr>
          <p:cNvPr id="6" name="Content Placeholder 5"/>
          <p:cNvSpPr>
            <a:spLocks noGrp="1"/>
          </p:cNvSpPr>
          <p:nvPr>
            <p:ph idx="1"/>
          </p:nvPr>
        </p:nvSpPr>
        <p:spPr/>
        <p:txBody>
          <a:bodyPr/>
          <a:lstStyle/>
          <a:p>
            <a:r>
              <a:rPr lang="en-US" dirty="0"/>
              <a:t>These 512 appeals represented </a:t>
            </a:r>
            <a:r>
              <a:rPr lang="en-US" b="1" dirty="0"/>
              <a:t>81 districts</a:t>
            </a:r>
            <a:r>
              <a:rPr lang="en-US" dirty="0"/>
              <a:t>.</a:t>
            </a:r>
          </a:p>
          <a:p>
            <a:pPr lvl="1"/>
            <a:r>
              <a:rPr lang="en-US" b="1" dirty="0"/>
              <a:t>Two-thirds</a:t>
            </a:r>
            <a:r>
              <a:rPr lang="en-US" dirty="0"/>
              <a:t> of these districts had </a:t>
            </a:r>
            <a:r>
              <a:rPr lang="en-US" b="1" dirty="0"/>
              <a:t>all of their appeals granted</a:t>
            </a:r>
            <a:r>
              <a:rPr lang="en-US" dirty="0"/>
              <a:t>.</a:t>
            </a:r>
          </a:p>
          <a:p>
            <a:endParaRPr lang="en-US" dirty="0" smtClean="0"/>
          </a:p>
          <a:p>
            <a:r>
              <a:rPr lang="en-US" dirty="0" smtClean="0"/>
              <a:t>Of these 512 appeals overall, </a:t>
            </a:r>
            <a:r>
              <a:rPr lang="en-US" b="1" dirty="0" smtClean="0"/>
              <a:t>89.7 percent were granted</a:t>
            </a:r>
            <a:r>
              <a:rPr lang="en-US" dirty="0" smtClean="0"/>
              <a:t>.</a:t>
            </a:r>
          </a:p>
          <a:p>
            <a:pPr lvl="1"/>
            <a:endParaRPr lang="en-US" dirty="0"/>
          </a:p>
          <a:p>
            <a:endParaRPr lang="en-US" dirty="0" smtClean="0"/>
          </a:p>
          <a:p>
            <a:endParaRPr lang="en-US" dirty="0"/>
          </a:p>
        </p:txBody>
      </p:sp>
    </p:spTree>
    <p:extLst>
      <p:ext uri="{BB962C8B-B14F-4D97-AF65-F5344CB8AC3E}">
        <p14:creationId xmlns:p14="http://schemas.microsoft.com/office/powerpoint/2010/main" val="3636976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latin typeface="Georgia" panose="02040502050405020303" pitchFamily="18" charset="0"/>
              </a:rPr>
              <a:t>Troubleshooting and Best Practices</a:t>
            </a:r>
            <a:endParaRPr lang="en-US" dirty="0">
              <a:latin typeface="Georgia" panose="02040502050405020303" pitchFamily="18" charset="0"/>
            </a:endParaRPr>
          </a:p>
        </p:txBody>
      </p:sp>
    </p:spTree>
    <p:extLst>
      <p:ext uri="{BB962C8B-B14F-4D97-AF65-F5344CB8AC3E}">
        <p14:creationId xmlns:p14="http://schemas.microsoft.com/office/powerpoint/2010/main" val="334524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A variety of personnel oversee graduation cohort processes.</a:t>
            </a:r>
            <a:endParaRPr lang="en-US" dirty="0">
              <a:latin typeface="Georgia" panose="02040502050405020303" pitchFamily="18" charset="0"/>
            </a:endParaRPr>
          </a:p>
        </p:txBody>
      </p:sp>
      <p:sp>
        <p:nvSpPr>
          <p:cNvPr id="3" name="Content Placeholder 2"/>
          <p:cNvSpPr>
            <a:spLocks noGrp="1"/>
          </p:cNvSpPr>
          <p:nvPr>
            <p:ph idx="1"/>
          </p:nvPr>
        </p:nvSpPr>
        <p:spPr/>
        <p:txBody>
          <a:bodyPr/>
          <a:lstStyle/>
          <a:p>
            <a:r>
              <a:rPr lang="en-US" dirty="0" smtClean="0"/>
              <a:t>As you know, a variety of staff members are involved with the graduation cohort process.</a:t>
            </a:r>
          </a:p>
          <a:p>
            <a:endParaRPr lang="en-US" dirty="0"/>
          </a:p>
          <a:p>
            <a:r>
              <a:rPr lang="en-US" dirty="0" smtClean="0"/>
              <a:t>As such we want to reiterate that this information will be a repeat for many folks here, and we thank you for your patience as we outline some basic best practices related to the graduation cohort process.</a:t>
            </a:r>
            <a:endParaRPr lang="en-US" dirty="0"/>
          </a:p>
        </p:txBody>
      </p:sp>
    </p:spTree>
    <p:extLst>
      <p:ext uri="{BB962C8B-B14F-4D97-AF65-F5344CB8AC3E}">
        <p14:creationId xmlns:p14="http://schemas.microsoft.com/office/powerpoint/2010/main" val="2835225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latin typeface="Georgia" panose="02040502050405020303" pitchFamily="18" charset="0"/>
              </a:rPr>
              <a:t>Phase I Issues to Resolve</a:t>
            </a:r>
            <a:endParaRPr lang="en-US" dirty="0">
              <a:latin typeface="Georgia" panose="02040502050405020303" pitchFamily="18" charset="0"/>
            </a:endParaRPr>
          </a:p>
        </p:txBody>
      </p:sp>
    </p:spTree>
    <p:extLst>
      <p:ext uri="{BB962C8B-B14F-4D97-AF65-F5344CB8AC3E}">
        <p14:creationId xmlns:p14="http://schemas.microsoft.com/office/powerpoint/2010/main" val="3299849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Georgia" panose="02040502050405020303" pitchFamily="18" charset="0"/>
              </a:rPr>
              <a:t>Completion information must be correct before the end of Phase I.</a:t>
            </a:r>
            <a:endParaRPr lang="en-US" dirty="0">
              <a:latin typeface="Georgia" panose="02040502050405020303" pitchFamily="18" charset="0"/>
            </a:endParaRPr>
          </a:p>
        </p:txBody>
      </p:sp>
      <p:sp>
        <p:nvSpPr>
          <p:cNvPr id="4" name="Content Placeholder 3"/>
          <p:cNvSpPr>
            <a:spLocks noGrp="1"/>
          </p:cNvSpPr>
          <p:nvPr>
            <p:ph idx="1"/>
          </p:nvPr>
        </p:nvSpPr>
        <p:spPr/>
        <p:txBody>
          <a:bodyPr>
            <a:normAutofit/>
          </a:bodyPr>
          <a:lstStyle/>
          <a:p>
            <a:r>
              <a:rPr lang="en-US" dirty="0" smtClean="0"/>
              <a:t>Nearly 2500 students were counted as non-graduates because of missing/incorrect information.</a:t>
            </a:r>
          </a:p>
          <a:p>
            <a:r>
              <a:rPr lang="en-US" dirty="0" smtClean="0"/>
              <a:t>Steps for data entry and verification:</a:t>
            </a:r>
          </a:p>
          <a:p>
            <a:pPr lvl="1"/>
            <a:r>
              <a:rPr lang="en-US" dirty="0" smtClean="0"/>
              <a:t>Compare the list of graduates in your SIS with the list of students who have a completion type of 1 in the Cohort application</a:t>
            </a:r>
          </a:p>
          <a:p>
            <a:pPr lvl="2"/>
            <a:r>
              <a:rPr lang="en-US" dirty="0" smtClean="0"/>
              <a:t>For students who are listed as graduates in your SIS but not in the Cohort application, ensure that completion information is entered correctly (</a:t>
            </a:r>
            <a:r>
              <a:rPr lang="en-US" b="1" dirty="0" smtClean="0"/>
              <a:t>all three fields</a:t>
            </a:r>
            <a:r>
              <a:rPr lang="en-US" dirty="0" smtClean="0"/>
              <a:t> are required)</a:t>
            </a:r>
          </a:p>
          <a:p>
            <a:pPr lvl="3"/>
            <a:r>
              <a:rPr lang="en-US" b="1" dirty="0" smtClean="0"/>
              <a:t>Completion type</a:t>
            </a:r>
            <a:r>
              <a:rPr lang="en-US" dirty="0" smtClean="0"/>
              <a:t> must be 1 for regular education graduates</a:t>
            </a:r>
          </a:p>
          <a:p>
            <a:pPr lvl="3"/>
            <a:r>
              <a:rPr lang="en-US" b="1" dirty="0" smtClean="0"/>
              <a:t>Completion period</a:t>
            </a:r>
            <a:r>
              <a:rPr lang="en-US" dirty="0" smtClean="0"/>
              <a:t> should be SP for regular spring graduates, SU for summer graduates, and EA for early graduates</a:t>
            </a:r>
          </a:p>
          <a:p>
            <a:pPr lvl="3"/>
            <a:r>
              <a:rPr lang="en-US" b="1" dirty="0" smtClean="0"/>
              <a:t>Completion date</a:t>
            </a:r>
            <a:r>
              <a:rPr lang="en-US" dirty="0" smtClean="0"/>
              <a:t> must fall within the date parameters of the enrollment period (e.g., a completion date of 6/15/2016 in an enrollment that ends on 5/28/2016 will return an error)</a:t>
            </a:r>
          </a:p>
        </p:txBody>
      </p:sp>
    </p:spTree>
    <p:extLst>
      <p:ext uri="{BB962C8B-B14F-4D97-AF65-F5344CB8AC3E}">
        <p14:creationId xmlns:p14="http://schemas.microsoft.com/office/powerpoint/2010/main" val="790097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latin typeface="Georgia" panose="02040502050405020303" pitchFamily="18" charset="0"/>
              </a:rPr>
              <a:t>Objectives</a:t>
            </a:r>
            <a:endParaRPr lang="en-US" dirty="0">
              <a:latin typeface="Georgia" panose="02040502050405020303" pitchFamily="18" charset="0"/>
            </a:endParaRPr>
          </a:p>
        </p:txBody>
      </p:sp>
      <p:sp>
        <p:nvSpPr>
          <p:cNvPr id="7" name="Content Placeholder 6"/>
          <p:cNvSpPr>
            <a:spLocks noGrp="1"/>
          </p:cNvSpPr>
          <p:nvPr>
            <p:ph idx="1"/>
          </p:nvPr>
        </p:nvSpPr>
        <p:spPr/>
        <p:txBody>
          <a:bodyPr/>
          <a:lstStyle/>
          <a:p>
            <a:r>
              <a:rPr lang="en-US" dirty="0" smtClean="0"/>
              <a:t>Participants will be able to employ </a:t>
            </a:r>
            <a:r>
              <a:rPr lang="en-US" b="1" dirty="0" smtClean="0"/>
              <a:t>their increased understanding of </a:t>
            </a:r>
            <a:r>
              <a:rPr lang="en-US" dirty="0" smtClean="0"/>
              <a:t>this year’s graduation cohort </a:t>
            </a:r>
            <a:r>
              <a:rPr lang="en-US" b="1" dirty="0" smtClean="0"/>
              <a:t>process</a:t>
            </a:r>
            <a:r>
              <a:rPr lang="en-US" dirty="0" smtClean="0"/>
              <a:t> </a:t>
            </a:r>
            <a:r>
              <a:rPr lang="en-US" b="1" dirty="0" smtClean="0"/>
              <a:t>and stats </a:t>
            </a:r>
            <a:r>
              <a:rPr lang="en-US" dirty="0" smtClean="0"/>
              <a:t>to make any </a:t>
            </a:r>
            <a:r>
              <a:rPr lang="en-US" b="1" dirty="0" smtClean="0"/>
              <a:t>adjustments that prioritize accurate graduation data </a:t>
            </a:r>
            <a:r>
              <a:rPr lang="en-US" dirty="0" smtClean="0"/>
              <a:t>and provide the department with </a:t>
            </a:r>
            <a:r>
              <a:rPr lang="en-US" b="1" dirty="0" smtClean="0"/>
              <a:t>feedback</a:t>
            </a:r>
            <a:r>
              <a:rPr lang="en-US" dirty="0" smtClean="0"/>
              <a:t>.</a:t>
            </a:r>
            <a:endParaRPr lang="en-US" dirty="0"/>
          </a:p>
        </p:txBody>
      </p:sp>
    </p:spTree>
    <p:extLst>
      <p:ext uri="{BB962C8B-B14F-4D97-AF65-F5344CB8AC3E}">
        <p14:creationId xmlns:p14="http://schemas.microsoft.com/office/powerpoint/2010/main" val="1966297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latin typeface="Georgia" panose="02040502050405020303" pitchFamily="18" charset="0"/>
              </a:rPr>
              <a:t>Withdrawal data and document uploads must be correct before the end of Phase I.</a:t>
            </a:r>
            <a:endParaRPr lang="en-US" sz="3000" dirty="0">
              <a:latin typeface="Georgia" panose="02040502050405020303" pitchFamily="18" charset="0"/>
            </a:endParaRPr>
          </a:p>
        </p:txBody>
      </p:sp>
      <p:sp>
        <p:nvSpPr>
          <p:cNvPr id="3" name="Content Placeholder 2"/>
          <p:cNvSpPr>
            <a:spLocks noGrp="1"/>
          </p:cNvSpPr>
          <p:nvPr>
            <p:ph idx="1"/>
          </p:nvPr>
        </p:nvSpPr>
        <p:spPr/>
        <p:txBody>
          <a:bodyPr/>
          <a:lstStyle/>
          <a:p>
            <a:r>
              <a:rPr lang="en-US" dirty="0" smtClean="0"/>
              <a:t>Use the .csv download to pull the list of students who will </a:t>
            </a:r>
            <a:r>
              <a:rPr lang="en-US" b="1" dirty="0" smtClean="0"/>
              <a:t>count as non-graduates</a:t>
            </a:r>
            <a:r>
              <a:rPr lang="en-US" dirty="0" smtClean="0"/>
              <a:t> for your district (students who do not have a completion type of 1 and who have no document uploaded)</a:t>
            </a:r>
          </a:p>
          <a:p>
            <a:pPr lvl="1"/>
            <a:r>
              <a:rPr lang="en-US" dirty="0" smtClean="0"/>
              <a:t>Correct any missing withdrawal information (e.g., a student with no withdrawal code who transferred out of state [05]).</a:t>
            </a:r>
          </a:p>
          <a:p>
            <a:pPr lvl="1"/>
            <a:r>
              <a:rPr lang="en-US" dirty="0" smtClean="0"/>
              <a:t>Upload documentation for any students who do not have a document and have a withdrawal code of 2, 5, 6, 8, 10, or 17.</a:t>
            </a:r>
          </a:p>
          <a:p>
            <a:pPr lvl="1"/>
            <a:endParaRPr lang="en-US" dirty="0"/>
          </a:p>
          <a:p>
            <a:r>
              <a:rPr lang="en-US" b="1" dirty="0" smtClean="0"/>
              <a:t>Only exception</a:t>
            </a:r>
            <a:r>
              <a:rPr lang="en-US" dirty="0" smtClean="0"/>
              <a:t>: students withdrawing since the last week of Phase I</a:t>
            </a:r>
          </a:p>
          <a:p>
            <a:pPr lvl="1"/>
            <a:r>
              <a:rPr lang="en-US" dirty="0" smtClean="0"/>
              <a:t>Please ensure these enrollments are entered as soon as possible</a:t>
            </a:r>
          </a:p>
          <a:p>
            <a:pPr lvl="1"/>
            <a:endParaRPr lang="en-US" dirty="0"/>
          </a:p>
        </p:txBody>
      </p:sp>
    </p:spTree>
    <p:extLst>
      <p:ext uri="{BB962C8B-B14F-4D97-AF65-F5344CB8AC3E}">
        <p14:creationId xmlns:p14="http://schemas.microsoft.com/office/powerpoint/2010/main" val="13592845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Student demographic data must be corrected before the end of Phase I.</a:t>
            </a:r>
            <a:endParaRPr lang="en-US" dirty="0">
              <a:latin typeface="Georgia" panose="02040502050405020303" pitchFamily="18" charset="0"/>
            </a:endParaRPr>
          </a:p>
        </p:txBody>
      </p:sp>
      <p:sp>
        <p:nvSpPr>
          <p:cNvPr id="3" name="Content Placeholder 2"/>
          <p:cNvSpPr>
            <a:spLocks noGrp="1"/>
          </p:cNvSpPr>
          <p:nvPr>
            <p:ph idx="1"/>
          </p:nvPr>
        </p:nvSpPr>
        <p:spPr/>
        <p:txBody>
          <a:bodyPr/>
          <a:lstStyle/>
          <a:p>
            <a:r>
              <a:rPr lang="en-US" dirty="0" smtClean="0"/>
              <a:t>Data must be corrected either through a district’s SIS or by emailing </a:t>
            </a:r>
            <a:r>
              <a:rPr lang="en-US" dirty="0" smtClean="0">
                <a:hlinkClick r:id="rId2"/>
              </a:rPr>
              <a:t>TNED.Graduates@tn.gov</a:t>
            </a:r>
            <a:r>
              <a:rPr lang="en-US" dirty="0" smtClean="0"/>
              <a:t>.</a:t>
            </a:r>
          </a:p>
          <a:p>
            <a:pPr lvl="1"/>
            <a:r>
              <a:rPr lang="en-US" dirty="0" smtClean="0"/>
              <a:t>SIS:</a:t>
            </a:r>
          </a:p>
          <a:p>
            <a:pPr lvl="2"/>
            <a:r>
              <a:rPr lang="en-US" dirty="0" smtClean="0"/>
              <a:t>Student’s school assignment</a:t>
            </a:r>
          </a:p>
          <a:p>
            <a:pPr lvl="2"/>
            <a:r>
              <a:rPr lang="en-US" dirty="0" smtClean="0"/>
              <a:t>Misspelled names</a:t>
            </a:r>
          </a:p>
          <a:p>
            <a:pPr lvl="2"/>
            <a:r>
              <a:rPr lang="en-US" dirty="0" smtClean="0"/>
              <a:t>Incorrect race/ethnicity</a:t>
            </a:r>
          </a:p>
          <a:p>
            <a:pPr lvl="2"/>
            <a:r>
              <a:rPr lang="en-US" dirty="0" smtClean="0"/>
              <a:t>Incorrect withdrawal code</a:t>
            </a:r>
          </a:p>
          <a:p>
            <a:pPr lvl="1"/>
            <a:r>
              <a:rPr lang="en-US" dirty="0" err="1" smtClean="0"/>
              <a:t>TNED.Graduates</a:t>
            </a:r>
            <a:r>
              <a:rPr lang="en-US" dirty="0" smtClean="0"/>
              <a:t>:</a:t>
            </a:r>
          </a:p>
          <a:p>
            <a:pPr lvl="2"/>
            <a:r>
              <a:rPr lang="en-US" dirty="0" smtClean="0"/>
              <a:t>Change cohort year (requires transcript)</a:t>
            </a:r>
          </a:p>
          <a:p>
            <a:pPr lvl="2"/>
            <a:r>
              <a:rPr lang="en-US" dirty="0" smtClean="0"/>
              <a:t>Remove uploaded document</a:t>
            </a:r>
          </a:p>
          <a:p>
            <a:pPr lvl="2"/>
            <a:r>
              <a:rPr lang="en-US" dirty="0" smtClean="0"/>
              <a:t>Add student to the cohort</a:t>
            </a:r>
          </a:p>
          <a:p>
            <a:pPr lvl="1"/>
            <a:r>
              <a:rPr lang="en-US" dirty="0" smtClean="0"/>
              <a:t>Please note that situations involving duplicate state IDs require districts to contact the EIS Help Desk to merge the multiple IDs.</a:t>
            </a:r>
          </a:p>
          <a:p>
            <a:pPr lvl="2"/>
            <a:endParaRPr lang="en-US" dirty="0"/>
          </a:p>
        </p:txBody>
      </p:sp>
    </p:spTree>
    <p:extLst>
      <p:ext uri="{BB962C8B-B14F-4D97-AF65-F5344CB8AC3E}">
        <p14:creationId xmlns:p14="http://schemas.microsoft.com/office/powerpoint/2010/main" val="3748382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latin typeface="Georgia" panose="02040502050405020303" pitchFamily="18" charset="0"/>
              </a:rPr>
              <a:t>Phase II Issues to Resolve</a:t>
            </a:r>
            <a:endParaRPr lang="en-US" dirty="0">
              <a:latin typeface="Georgia" panose="02040502050405020303" pitchFamily="18" charset="0"/>
            </a:endParaRPr>
          </a:p>
        </p:txBody>
      </p:sp>
    </p:spTree>
    <p:extLst>
      <p:ext uri="{BB962C8B-B14F-4D97-AF65-F5344CB8AC3E}">
        <p14:creationId xmlns:p14="http://schemas.microsoft.com/office/powerpoint/2010/main" val="4163532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Appeals must be submitted before the end of Phase II.</a:t>
            </a:r>
            <a:endParaRPr lang="en-US" dirty="0">
              <a:latin typeface="Georgia" panose="02040502050405020303" pitchFamily="18" charset="0"/>
            </a:endParaRPr>
          </a:p>
        </p:txBody>
      </p:sp>
      <p:sp>
        <p:nvSpPr>
          <p:cNvPr id="3" name="Content Placeholder 2"/>
          <p:cNvSpPr>
            <a:spLocks noGrp="1"/>
          </p:cNvSpPr>
          <p:nvPr>
            <p:ph idx="1"/>
          </p:nvPr>
        </p:nvSpPr>
        <p:spPr/>
        <p:txBody>
          <a:bodyPr/>
          <a:lstStyle/>
          <a:p>
            <a:r>
              <a:rPr lang="en-US" dirty="0" smtClean="0"/>
              <a:t>With the exception of summer graduates and withdrawals since the last week of Phase I, all appeals must be submitted before Phase II ends. </a:t>
            </a:r>
          </a:p>
          <a:p>
            <a:pPr lvl="1"/>
            <a:r>
              <a:rPr lang="en-US" dirty="0" smtClean="0"/>
              <a:t>Review and correct denied documentation </a:t>
            </a:r>
          </a:p>
          <a:p>
            <a:pPr lvl="2"/>
            <a:r>
              <a:rPr lang="en-US" dirty="0" smtClean="0"/>
              <a:t>Students with a value of “Y” in the field “Revised Included in Cohort” had documentation denied.</a:t>
            </a:r>
          </a:p>
          <a:p>
            <a:pPr lvl="2"/>
            <a:endParaRPr lang="en-US" dirty="0"/>
          </a:p>
          <a:p>
            <a:r>
              <a:rPr lang="en-US" dirty="0" smtClean="0"/>
              <a:t>Please note that all changes to students’ demographic data must be made either through your district’s SIS or by emailing </a:t>
            </a:r>
            <a:r>
              <a:rPr lang="en-US" dirty="0" smtClean="0">
                <a:hlinkClick r:id="rId2"/>
              </a:rPr>
              <a:t>TNED.Graduates@tn.gov</a:t>
            </a:r>
            <a:r>
              <a:rPr lang="en-US" dirty="0" smtClean="0"/>
              <a:t> </a:t>
            </a:r>
            <a:r>
              <a:rPr lang="en-US" b="1" dirty="0" smtClean="0"/>
              <a:t>before the Phase I deadline</a:t>
            </a:r>
            <a:r>
              <a:rPr lang="en-US" dirty="0" smtClean="0"/>
              <a:t>.</a:t>
            </a:r>
          </a:p>
          <a:p>
            <a:pPr lvl="1"/>
            <a:r>
              <a:rPr lang="en-US" dirty="0" smtClean="0"/>
              <a:t>E.g., changing cohort year, spelling of middle name, removing etc.</a:t>
            </a:r>
          </a:p>
          <a:p>
            <a:pPr lvl="1"/>
            <a:endParaRPr lang="en-US" dirty="0"/>
          </a:p>
        </p:txBody>
      </p:sp>
    </p:spTree>
    <p:extLst>
      <p:ext uri="{BB962C8B-B14F-4D97-AF65-F5344CB8AC3E}">
        <p14:creationId xmlns:p14="http://schemas.microsoft.com/office/powerpoint/2010/main" val="3021647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Summer completion information must be submitted before the end of Phase II.</a:t>
            </a:r>
            <a:endParaRPr lang="en-US" dirty="0">
              <a:latin typeface="Georgia" panose="02040502050405020303" pitchFamily="18" charset="0"/>
            </a:endParaRPr>
          </a:p>
        </p:txBody>
      </p:sp>
      <p:sp>
        <p:nvSpPr>
          <p:cNvPr id="3" name="Content Placeholder 2"/>
          <p:cNvSpPr>
            <a:spLocks noGrp="1"/>
          </p:cNvSpPr>
          <p:nvPr>
            <p:ph idx="1"/>
          </p:nvPr>
        </p:nvSpPr>
        <p:spPr/>
        <p:txBody>
          <a:bodyPr/>
          <a:lstStyle/>
          <a:p>
            <a:r>
              <a:rPr lang="en-US" dirty="0" smtClean="0"/>
              <a:t>Submit completion information for all summer graduates</a:t>
            </a:r>
          </a:p>
          <a:p>
            <a:pPr lvl="1"/>
            <a:r>
              <a:rPr lang="en-US" dirty="0" smtClean="0"/>
              <a:t>Completion information, as before, must include a completion </a:t>
            </a:r>
            <a:r>
              <a:rPr lang="en-US" b="1" dirty="0" smtClean="0"/>
              <a:t>type, period, and date</a:t>
            </a:r>
            <a:r>
              <a:rPr lang="en-US" dirty="0" smtClean="0"/>
              <a:t>.</a:t>
            </a:r>
          </a:p>
          <a:p>
            <a:pPr lvl="1"/>
            <a:r>
              <a:rPr lang="en-US" dirty="0" smtClean="0"/>
              <a:t>Please note that completion dates that exceed the parameters of the enrollment dates are </a:t>
            </a:r>
            <a:r>
              <a:rPr lang="en-US" b="1" dirty="0" smtClean="0"/>
              <a:t>only</a:t>
            </a:r>
            <a:r>
              <a:rPr lang="en-US" dirty="0" smtClean="0"/>
              <a:t> possible with a completion period of summer (“SU”).</a:t>
            </a:r>
          </a:p>
          <a:p>
            <a:pPr lvl="1"/>
            <a:r>
              <a:rPr lang="en-US" dirty="0" smtClean="0"/>
              <a:t>Compare the list of summer graduates in your SIS with the list of summer graduates in the Cohort application.</a:t>
            </a:r>
          </a:p>
          <a:p>
            <a:endParaRPr lang="en-US" dirty="0"/>
          </a:p>
          <a:p>
            <a:r>
              <a:rPr lang="en-US" dirty="0" smtClean="0"/>
              <a:t>Please note that because this requires a manual update that completion information will not update automatically the next day.</a:t>
            </a:r>
            <a:endParaRPr lang="en-US" dirty="0"/>
          </a:p>
        </p:txBody>
      </p:sp>
    </p:spTree>
    <p:extLst>
      <p:ext uri="{BB962C8B-B14F-4D97-AF65-F5344CB8AC3E}">
        <p14:creationId xmlns:p14="http://schemas.microsoft.com/office/powerpoint/2010/main" val="9881304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latin typeface="Georgia" panose="02040502050405020303" pitchFamily="18" charset="0"/>
              </a:rPr>
              <a:t>Calculations, Communications, and Next Steps</a:t>
            </a:r>
            <a:endParaRPr lang="en-US" dirty="0">
              <a:latin typeface="Georgia" panose="02040502050405020303" pitchFamily="18" charset="0"/>
            </a:endParaRPr>
          </a:p>
        </p:txBody>
      </p:sp>
    </p:spTree>
    <p:extLst>
      <p:ext uri="{BB962C8B-B14F-4D97-AF65-F5344CB8AC3E}">
        <p14:creationId xmlns:p14="http://schemas.microsoft.com/office/powerpoint/2010/main" val="32133829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000" dirty="0" smtClean="0">
                <a:latin typeface="Georgia" panose="02040502050405020303" pitchFamily="18" charset="0"/>
              </a:rPr>
              <a:t>Students are included in the cohort unless the “included” fields have a ‘N’ value.</a:t>
            </a:r>
            <a:endParaRPr lang="en-US" sz="3000" dirty="0">
              <a:latin typeface="Georgia" panose="02040502050405020303" pitchFamily="18" charset="0"/>
            </a:endParaRPr>
          </a:p>
        </p:txBody>
      </p:sp>
      <p:sp>
        <p:nvSpPr>
          <p:cNvPr id="4" name="Content Placeholder 3"/>
          <p:cNvSpPr>
            <a:spLocks noGrp="1"/>
          </p:cNvSpPr>
          <p:nvPr>
            <p:ph idx="1"/>
          </p:nvPr>
        </p:nvSpPr>
        <p:spPr/>
        <p:txBody>
          <a:bodyPr/>
          <a:lstStyle/>
          <a:p>
            <a:r>
              <a:rPr lang="en-US" dirty="0" smtClean="0"/>
              <a:t>When calculating districts’ graduation rates, students are included in the cohort unless:</a:t>
            </a:r>
          </a:p>
          <a:p>
            <a:pPr lvl="1"/>
            <a:r>
              <a:rPr lang="en-US" dirty="0" smtClean="0"/>
              <a:t>They have a value of ‘N’ for the field of Revised Included in Cohort, </a:t>
            </a:r>
            <a:r>
              <a:rPr lang="en-US" b="1" dirty="0" smtClean="0"/>
              <a:t>OR</a:t>
            </a:r>
          </a:p>
          <a:p>
            <a:pPr lvl="1"/>
            <a:r>
              <a:rPr lang="en-US" dirty="0" smtClean="0"/>
              <a:t>They have a value of ‘N’ for the field of Included in Cohort </a:t>
            </a:r>
            <a:r>
              <a:rPr lang="en-US" b="1" dirty="0" smtClean="0"/>
              <a:t>and</a:t>
            </a:r>
            <a:r>
              <a:rPr lang="en-US" dirty="0" smtClean="0"/>
              <a:t> the field of Revised Included in Cohort is blank or is also ‘N’.</a:t>
            </a:r>
          </a:p>
          <a:p>
            <a:pPr lvl="1"/>
            <a:endParaRPr lang="en-US" dirty="0" smtClean="0"/>
          </a:p>
          <a:p>
            <a:r>
              <a:rPr lang="en-US" dirty="0" smtClean="0"/>
              <a:t>We will be working with our IT team to get the Revised Included in Cohort field added to the .csv download.</a:t>
            </a:r>
            <a:endParaRPr lang="en-US" dirty="0"/>
          </a:p>
        </p:txBody>
      </p:sp>
    </p:spTree>
    <p:extLst>
      <p:ext uri="{BB962C8B-B14F-4D97-AF65-F5344CB8AC3E}">
        <p14:creationId xmlns:p14="http://schemas.microsoft.com/office/powerpoint/2010/main" val="32411502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latin typeface="Georgia" panose="02040502050405020303" pitchFamily="18" charset="0"/>
              </a:rPr>
              <a:t>Our primary means of communication is the Commissioner’s Update for Directors.</a:t>
            </a:r>
            <a:endParaRPr lang="en-US" sz="3000" dirty="0">
              <a:latin typeface="Georgia" panose="02040502050405020303" pitchFamily="18" charset="0"/>
            </a:endParaRPr>
          </a:p>
        </p:txBody>
      </p:sp>
      <p:sp>
        <p:nvSpPr>
          <p:cNvPr id="3" name="Content Placeholder 2"/>
          <p:cNvSpPr>
            <a:spLocks noGrp="1"/>
          </p:cNvSpPr>
          <p:nvPr>
            <p:ph idx="1"/>
          </p:nvPr>
        </p:nvSpPr>
        <p:spPr/>
        <p:txBody>
          <a:bodyPr/>
          <a:lstStyle/>
          <a:p>
            <a:r>
              <a:rPr lang="en-US" dirty="0" smtClean="0"/>
              <a:t>We released the timeline for the entire cohort process in mid-February of this year through the Cohort application and the Commissioner’s Update.</a:t>
            </a:r>
          </a:p>
          <a:p>
            <a:endParaRPr lang="en-US" dirty="0" smtClean="0"/>
          </a:p>
          <a:p>
            <a:r>
              <a:rPr lang="en-US" dirty="0" smtClean="0"/>
              <a:t>To make sure no deadline takes your district by surprise, we recommend noting these phase deadlines as soon as they are released, which we are projecting around mid-February of 2017 for the upcoming cohort.</a:t>
            </a:r>
          </a:p>
          <a:p>
            <a:endParaRPr lang="en-US" dirty="0"/>
          </a:p>
        </p:txBody>
      </p:sp>
    </p:spTree>
    <p:extLst>
      <p:ext uri="{BB962C8B-B14F-4D97-AF65-F5344CB8AC3E}">
        <p14:creationId xmlns:p14="http://schemas.microsoft.com/office/powerpoint/2010/main" val="38748211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Next Steps: Please download files and prepare for next cohort season.</a:t>
            </a:r>
            <a:endParaRPr lang="en-US" dirty="0">
              <a:latin typeface="Georgia" panose="02040502050405020303" pitchFamily="18" charset="0"/>
            </a:endParaRPr>
          </a:p>
        </p:txBody>
      </p:sp>
      <p:sp>
        <p:nvSpPr>
          <p:cNvPr id="3" name="Content Placeholder 2"/>
          <p:cNvSpPr>
            <a:spLocks noGrp="1"/>
          </p:cNvSpPr>
          <p:nvPr>
            <p:ph idx="1"/>
          </p:nvPr>
        </p:nvSpPr>
        <p:spPr/>
        <p:txBody>
          <a:bodyPr/>
          <a:lstStyle/>
          <a:p>
            <a:r>
              <a:rPr lang="en-US" dirty="0" smtClean="0"/>
              <a:t>Final graduation rates will be published on October 10 by 5:00 pm.</a:t>
            </a:r>
          </a:p>
          <a:p>
            <a:r>
              <a:rPr lang="en-US" dirty="0" smtClean="0"/>
              <a:t>Download files (student-level counts, documentation, resources, etc.) in preparation for the archival process.</a:t>
            </a:r>
          </a:p>
          <a:p>
            <a:r>
              <a:rPr lang="en-US" dirty="0" smtClean="0"/>
              <a:t>Look for new timelines and guidance documents in February on the Cohort application and through the Commissioner’s Update for Directors.</a:t>
            </a:r>
          </a:p>
          <a:p>
            <a:endParaRPr lang="en-US" dirty="0"/>
          </a:p>
          <a:p>
            <a:r>
              <a:rPr lang="en-US" dirty="0" smtClean="0"/>
              <a:t>As always, we appreciate your work and feedback to help the graduation cohort process yield the most accurate graduation </a:t>
            </a:r>
            <a:r>
              <a:rPr lang="en-US" smtClean="0"/>
              <a:t>data possible.</a:t>
            </a:r>
            <a:endParaRPr lang="en-US" dirty="0" smtClean="0"/>
          </a:p>
          <a:p>
            <a:endParaRPr lang="en-US" dirty="0"/>
          </a:p>
        </p:txBody>
      </p:sp>
    </p:spTree>
    <p:extLst>
      <p:ext uri="{BB962C8B-B14F-4D97-AF65-F5344CB8AC3E}">
        <p14:creationId xmlns:p14="http://schemas.microsoft.com/office/powerpoint/2010/main" val="16204655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Closing: Agenda Review</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r>
              <a:rPr lang="en-US" dirty="0" smtClean="0"/>
              <a:t>Timeline Overview and Process Changes</a:t>
            </a:r>
          </a:p>
          <a:p>
            <a:r>
              <a:rPr lang="en-US" dirty="0" smtClean="0"/>
              <a:t>By the Numbers: Graduation Data</a:t>
            </a:r>
          </a:p>
          <a:p>
            <a:r>
              <a:rPr lang="en-US" dirty="0" smtClean="0"/>
              <a:t>Troubleshooting and Best Practices</a:t>
            </a:r>
          </a:p>
          <a:p>
            <a:pPr lvl="1"/>
            <a:r>
              <a:rPr lang="en-US" dirty="0"/>
              <a:t>Submitting Completion Information</a:t>
            </a:r>
          </a:p>
          <a:p>
            <a:pPr lvl="1"/>
            <a:r>
              <a:rPr lang="en-US" dirty="0" smtClean="0"/>
              <a:t>Uploading Documentation</a:t>
            </a:r>
          </a:p>
          <a:p>
            <a:pPr lvl="1"/>
            <a:r>
              <a:rPr lang="en-US" dirty="0" smtClean="0"/>
              <a:t>Changing and Correcting Student Data</a:t>
            </a:r>
          </a:p>
          <a:p>
            <a:pPr lvl="1"/>
            <a:r>
              <a:rPr lang="en-US" dirty="0" smtClean="0"/>
              <a:t>Appeals</a:t>
            </a:r>
          </a:p>
          <a:p>
            <a:pPr lvl="1"/>
            <a:r>
              <a:rPr lang="en-US" dirty="0" smtClean="0"/>
              <a:t>Communications</a:t>
            </a:r>
          </a:p>
          <a:p>
            <a:endParaRPr lang="en-US" dirty="0" smtClean="0"/>
          </a:p>
          <a:p>
            <a:pPr marL="0" indent="0">
              <a:buNone/>
            </a:pPr>
            <a:endParaRPr lang="en-US" dirty="0"/>
          </a:p>
        </p:txBody>
      </p:sp>
    </p:spTree>
    <p:extLst>
      <p:ext uri="{BB962C8B-B14F-4D97-AF65-F5344CB8AC3E}">
        <p14:creationId xmlns:p14="http://schemas.microsoft.com/office/powerpoint/2010/main" val="1546624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Agenda</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r>
              <a:rPr lang="en-US" dirty="0" smtClean="0"/>
              <a:t>Timeline Overview and Process Changes</a:t>
            </a:r>
          </a:p>
          <a:p>
            <a:r>
              <a:rPr lang="en-US" dirty="0" smtClean="0"/>
              <a:t>By the Numbers: Graduation Data</a:t>
            </a:r>
          </a:p>
          <a:p>
            <a:r>
              <a:rPr lang="en-US" dirty="0" smtClean="0"/>
              <a:t>Troubleshooting and Best Practices</a:t>
            </a:r>
          </a:p>
          <a:p>
            <a:pPr lvl="1"/>
            <a:r>
              <a:rPr lang="en-US" dirty="0"/>
              <a:t>Submitting Completion Information</a:t>
            </a:r>
          </a:p>
          <a:p>
            <a:pPr lvl="1"/>
            <a:r>
              <a:rPr lang="en-US" dirty="0" smtClean="0"/>
              <a:t>Uploading Documentation</a:t>
            </a:r>
          </a:p>
          <a:p>
            <a:pPr lvl="1"/>
            <a:r>
              <a:rPr lang="en-US" dirty="0" smtClean="0"/>
              <a:t>Changing and Correcting Student Data</a:t>
            </a:r>
          </a:p>
          <a:p>
            <a:pPr lvl="1"/>
            <a:r>
              <a:rPr lang="en-US" dirty="0" smtClean="0"/>
              <a:t>Appeals</a:t>
            </a:r>
          </a:p>
          <a:p>
            <a:pPr lvl="1"/>
            <a:r>
              <a:rPr lang="en-US" dirty="0" smtClean="0"/>
              <a:t>Communications</a:t>
            </a:r>
          </a:p>
          <a:p>
            <a:endParaRPr lang="en-US" dirty="0" smtClean="0"/>
          </a:p>
          <a:p>
            <a:pPr marL="0" indent="0">
              <a:buNone/>
            </a:pPr>
            <a:endParaRPr lang="en-US" dirty="0"/>
          </a:p>
        </p:txBody>
      </p:sp>
    </p:spTree>
    <p:extLst>
      <p:ext uri="{BB962C8B-B14F-4D97-AF65-F5344CB8AC3E}">
        <p14:creationId xmlns:p14="http://schemas.microsoft.com/office/powerpoint/2010/main" val="17573702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a:bodyPr>
          <a:lstStyle/>
          <a:p>
            <a:r>
              <a:rPr lang="en-US" dirty="0" smtClean="0">
                <a:latin typeface="Georgia" panose="02040502050405020303" pitchFamily="18" charset="0"/>
              </a:rPr>
              <a:t>Feedback/Questions</a:t>
            </a:r>
            <a:br>
              <a:rPr lang="en-US" dirty="0" smtClean="0">
                <a:latin typeface="Georgia" panose="02040502050405020303" pitchFamily="18" charset="0"/>
              </a:rPr>
            </a:br>
            <a:r>
              <a:rPr lang="en-US" sz="2400" dirty="0" smtClean="0">
                <a:latin typeface="Georgia" panose="02040502050405020303" pitchFamily="18" charset="0"/>
              </a:rPr>
              <a:t>TNED.Graduates@tn.gov</a:t>
            </a:r>
            <a:endParaRPr lang="en-US" dirty="0">
              <a:latin typeface="Georgia" panose="02040502050405020303" pitchFamily="18" charset="0"/>
            </a:endParaRPr>
          </a:p>
        </p:txBody>
      </p:sp>
    </p:spTree>
    <p:extLst>
      <p:ext uri="{BB962C8B-B14F-4D97-AF65-F5344CB8AC3E}">
        <p14:creationId xmlns:p14="http://schemas.microsoft.com/office/powerpoint/2010/main" val="4293143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Framing</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r>
              <a:rPr lang="en-US" dirty="0" smtClean="0"/>
              <a:t>In order for us to provide as much information as possible, please submit any of individual questions to </a:t>
            </a:r>
            <a:r>
              <a:rPr lang="en-US" dirty="0" smtClean="0">
                <a:hlinkClick r:id="rId2"/>
              </a:rPr>
              <a:t>TNED.Graduates@tn.gov</a:t>
            </a:r>
            <a:r>
              <a:rPr lang="en-US" dirty="0" smtClean="0"/>
              <a:t> rather than asking them as questions here.</a:t>
            </a:r>
          </a:p>
          <a:p>
            <a:pPr lvl="1"/>
            <a:endParaRPr lang="en-US" dirty="0"/>
          </a:p>
          <a:p>
            <a:r>
              <a:rPr lang="en-US" dirty="0" smtClean="0"/>
              <a:t>We will attempt to cater to a variety of audiences in this presentation, recognizing that there are a variety of levels of experience and knowledge around graduation cohort processes.</a:t>
            </a:r>
          </a:p>
          <a:p>
            <a:pPr marL="0" indent="0">
              <a:buNone/>
            </a:pPr>
            <a:endParaRPr lang="en-US" dirty="0"/>
          </a:p>
        </p:txBody>
      </p:sp>
    </p:spTree>
    <p:extLst>
      <p:ext uri="{BB962C8B-B14F-4D97-AF65-F5344CB8AC3E}">
        <p14:creationId xmlns:p14="http://schemas.microsoft.com/office/powerpoint/2010/main" val="675456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a:bodyPr>
          <a:lstStyle/>
          <a:p>
            <a:r>
              <a:rPr lang="en-US" dirty="0" smtClean="0">
                <a:latin typeface="Georgia" panose="02040502050405020303" pitchFamily="18" charset="0"/>
              </a:rPr>
              <a:t>Timeline Overview and Process Changes</a:t>
            </a:r>
            <a:endParaRPr lang="en-US" dirty="0">
              <a:latin typeface="Georgia" panose="02040502050405020303" pitchFamily="18" charset="0"/>
            </a:endParaRPr>
          </a:p>
        </p:txBody>
      </p:sp>
    </p:spTree>
    <p:extLst>
      <p:ext uri="{BB962C8B-B14F-4D97-AF65-F5344CB8AC3E}">
        <p14:creationId xmlns:p14="http://schemas.microsoft.com/office/powerpoint/2010/main" val="1358324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latin typeface="Georgia" panose="02040502050405020303" pitchFamily="18" charset="0"/>
              </a:rPr>
              <a:t>Preliminary rates have been published on the Cohort application since late August.</a:t>
            </a:r>
            <a:endParaRPr lang="en-US" sz="3000" dirty="0">
              <a:latin typeface="Georgia" panose="02040502050405020303"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05339409"/>
              </p:ext>
            </p:extLst>
          </p:nvPr>
        </p:nvGraphicFramePr>
        <p:xfrm>
          <a:off x="228600" y="1193800"/>
          <a:ext cx="8763000" cy="4957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140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Final rates will be released on October 10.</a:t>
            </a:r>
            <a:endParaRPr lang="en-US" dirty="0">
              <a:latin typeface="Georgia" panose="02040502050405020303"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95827203"/>
              </p:ext>
            </p:extLst>
          </p:nvPr>
        </p:nvGraphicFramePr>
        <p:xfrm>
          <a:off x="228600" y="1193800"/>
          <a:ext cx="8763000" cy="4957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2288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The process will look similar moving forward.</a:t>
            </a:r>
            <a:endParaRPr lang="en-US" dirty="0">
              <a:latin typeface="Georgia" panose="02040502050405020303" pitchFamily="18" charset="0"/>
            </a:endParaRPr>
          </a:p>
        </p:txBody>
      </p:sp>
      <p:sp>
        <p:nvSpPr>
          <p:cNvPr id="3" name="Content Placeholder 2"/>
          <p:cNvSpPr>
            <a:spLocks noGrp="1"/>
          </p:cNvSpPr>
          <p:nvPr>
            <p:ph idx="1"/>
          </p:nvPr>
        </p:nvSpPr>
        <p:spPr/>
        <p:txBody>
          <a:bodyPr/>
          <a:lstStyle/>
          <a:p>
            <a:r>
              <a:rPr lang="en-US" dirty="0" smtClean="0"/>
              <a:t>In mid-October, we will begin the process of archiving current data and preparing for next year’s graduation cohort process, which we project to start in February of 2017.</a:t>
            </a:r>
          </a:p>
          <a:p>
            <a:endParaRPr lang="en-US" dirty="0" smtClean="0"/>
          </a:p>
          <a:p>
            <a:r>
              <a:rPr lang="en-US" dirty="0" smtClean="0"/>
              <a:t>Accordingly, please take the following steps to prepare for subsequent cohort processes:</a:t>
            </a:r>
          </a:p>
          <a:p>
            <a:pPr lvl="1"/>
            <a:r>
              <a:rPr lang="en-US" b="1" dirty="0" smtClean="0"/>
              <a:t>Download .csv files</a:t>
            </a:r>
            <a:r>
              <a:rPr lang="en-US" dirty="0" smtClean="0"/>
              <a:t> for </a:t>
            </a:r>
            <a:r>
              <a:rPr lang="en-US" b="1" dirty="0" smtClean="0"/>
              <a:t>all</a:t>
            </a:r>
            <a:r>
              <a:rPr lang="en-US" dirty="0" smtClean="0"/>
              <a:t> available cohorts (2012, 2013, 2014, and 2015)</a:t>
            </a:r>
          </a:p>
          <a:p>
            <a:pPr lvl="1"/>
            <a:r>
              <a:rPr lang="en-US" dirty="0" smtClean="0"/>
              <a:t>Save screenshots of your district’s </a:t>
            </a:r>
            <a:r>
              <a:rPr lang="en-US" b="1" dirty="0" smtClean="0"/>
              <a:t>graduation rates</a:t>
            </a:r>
          </a:p>
          <a:p>
            <a:pPr lvl="1"/>
            <a:r>
              <a:rPr lang="en-US" b="1" dirty="0" smtClean="0"/>
              <a:t>Download the documentation and resources </a:t>
            </a:r>
            <a:r>
              <a:rPr lang="en-US" dirty="0" smtClean="0"/>
              <a:t>on the Instructions page to reference while the application is offline</a:t>
            </a:r>
            <a:endParaRPr lang="en-US" dirty="0"/>
          </a:p>
        </p:txBody>
      </p:sp>
    </p:spTree>
    <p:extLst>
      <p:ext uri="{BB962C8B-B14F-4D97-AF65-F5344CB8AC3E}">
        <p14:creationId xmlns:p14="http://schemas.microsoft.com/office/powerpoint/2010/main" val="2916367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The process is more transparent and more standardized than in prior years.</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r>
              <a:rPr lang="en-US" b="1" dirty="0" smtClean="0"/>
              <a:t>Earlier feedback</a:t>
            </a:r>
            <a:r>
              <a:rPr lang="en-US" dirty="0" smtClean="0"/>
              <a:t>: Began documentation review before Phase I deadline</a:t>
            </a:r>
          </a:p>
          <a:p>
            <a:r>
              <a:rPr lang="en-US" b="1" dirty="0" smtClean="0"/>
              <a:t>Longer appeals window</a:t>
            </a:r>
            <a:r>
              <a:rPr lang="en-US" dirty="0" smtClean="0"/>
              <a:t>: Extended initial appeals window by one week</a:t>
            </a:r>
          </a:p>
          <a:p>
            <a:r>
              <a:rPr lang="en-US" b="1" dirty="0" smtClean="0"/>
              <a:t>Appeals submission format</a:t>
            </a:r>
            <a:r>
              <a:rPr lang="en-US" dirty="0" smtClean="0"/>
              <a:t>: Aimed to streamline appeals submission process for both districts and the department</a:t>
            </a:r>
          </a:p>
          <a:p>
            <a:pPr lvl="1"/>
            <a:r>
              <a:rPr lang="en-US" dirty="0" smtClean="0"/>
              <a:t>We received feedback that these changes were not as clear to some</a:t>
            </a:r>
          </a:p>
          <a:p>
            <a:pPr lvl="1"/>
            <a:r>
              <a:rPr lang="en-US" dirty="0" smtClean="0"/>
              <a:t>We will likely move to a submission format that includes a spreadsheet and cover letter </a:t>
            </a:r>
          </a:p>
          <a:p>
            <a:endParaRPr lang="en-US" dirty="0" smtClean="0"/>
          </a:p>
          <a:p>
            <a:endParaRPr lang="en-US" dirty="0"/>
          </a:p>
        </p:txBody>
      </p:sp>
    </p:spTree>
    <p:extLst>
      <p:ext uri="{BB962C8B-B14F-4D97-AF65-F5344CB8AC3E}">
        <p14:creationId xmlns:p14="http://schemas.microsoft.com/office/powerpoint/2010/main" val="3131691598"/>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14765</TotalTime>
  <Words>1835</Words>
  <Application>Microsoft Office PowerPoint</Application>
  <PresentationFormat>On-screen Show (4:3)</PresentationFormat>
  <Paragraphs>205</Paragraphs>
  <Slides>30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Georgia</vt:lpstr>
      <vt:lpstr>Open Sans</vt:lpstr>
      <vt:lpstr>PermianSlabSerifTypeface</vt:lpstr>
      <vt:lpstr>PowerPoint B</vt:lpstr>
      <vt:lpstr>Graduation Cohort:  Updates and Process Changes</vt:lpstr>
      <vt:lpstr>Objectives</vt:lpstr>
      <vt:lpstr>Agenda</vt:lpstr>
      <vt:lpstr>Framing</vt:lpstr>
      <vt:lpstr>Timeline Overview and Process Changes</vt:lpstr>
      <vt:lpstr>Preliminary rates have been published on the Cohort application since late August.</vt:lpstr>
      <vt:lpstr>Final rates will be released on October 10.</vt:lpstr>
      <vt:lpstr>The process will look similar moving forward.</vt:lpstr>
      <vt:lpstr>The process is more transparent and more standardized than in prior years.</vt:lpstr>
      <vt:lpstr>By the Numbers: Graduation Data</vt:lpstr>
      <vt:lpstr>Districts’ preliminary graduation rates increased by 1.4 percentage points on average.</vt:lpstr>
      <vt:lpstr>Districts submitted nearly 12,000 documents; over 95 percent were approved.</vt:lpstr>
      <vt:lpstr>Documentation approval rates varied by withdrawal code.</vt:lpstr>
      <vt:lpstr>2,459 students counted as non-graduates because of incomplete information.</vt:lpstr>
      <vt:lpstr>Districts submitted appeals for 512 students.</vt:lpstr>
      <vt:lpstr>Troubleshooting and Best Practices</vt:lpstr>
      <vt:lpstr>A variety of personnel oversee graduation cohort processes.</vt:lpstr>
      <vt:lpstr>Phase I Issues to Resolve</vt:lpstr>
      <vt:lpstr>Completion information must be correct before the end of Phase I.</vt:lpstr>
      <vt:lpstr>Withdrawal data and document uploads must be correct before the end of Phase I.</vt:lpstr>
      <vt:lpstr>Student demographic data must be corrected before the end of Phase I.</vt:lpstr>
      <vt:lpstr>Phase II Issues to Resolve</vt:lpstr>
      <vt:lpstr>Appeals must be submitted before the end of Phase II.</vt:lpstr>
      <vt:lpstr>Summer completion information must be submitted before the end of Phase II.</vt:lpstr>
      <vt:lpstr>Calculations, Communications, and Next Steps</vt:lpstr>
      <vt:lpstr>Students are included in the cohort unless the “included” fields have a ‘N’ value.</vt:lpstr>
      <vt:lpstr>Our primary means of communication is the Commissioner’s Update for Directors.</vt:lpstr>
      <vt:lpstr>Next Steps: Please download files and prepare for next cohort season.</vt:lpstr>
      <vt:lpstr>Closing: Agenda Review</vt:lpstr>
      <vt:lpstr>Feedback/Questions TNED.Graduates@tn.gov</vt:lpstr>
    </vt:vector>
  </TitlesOfParts>
  <Company>State of Tennessee: Finance &amp; Administration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Evan Kramer</dc:creator>
  <cp:lastModifiedBy>Evan Kramer</cp:lastModifiedBy>
  <cp:revision>496</cp:revision>
  <dcterms:created xsi:type="dcterms:W3CDTF">2015-04-23T14:06:28Z</dcterms:created>
  <dcterms:modified xsi:type="dcterms:W3CDTF">2016-09-15T15:33:10Z</dcterms:modified>
</cp:coreProperties>
</file>