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68" r:id="rId2"/>
    <p:sldId id="804" r:id="rId3"/>
    <p:sldId id="727" r:id="rId4"/>
    <p:sldId id="775" r:id="rId5"/>
    <p:sldId id="776" r:id="rId6"/>
    <p:sldId id="809" r:id="rId7"/>
    <p:sldId id="807" r:id="rId8"/>
    <p:sldId id="808" r:id="rId9"/>
    <p:sldId id="810" r:id="rId10"/>
    <p:sldId id="811" r:id="rId11"/>
    <p:sldId id="612" r:id="rId12"/>
    <p:sldId id="747" r:id="rId13"/>
    <p:sldId id="748" r:id="rId14"/>
    <p:sldId id="728" r:id="rId15"/>
    <p:sldId id="749" r:id="rId16"/>
    <p:sldId id="750" r:id="rId17"/>
    <p:sldId id="755" r:id="rId18"/>
    <p:sldId id="758" r:id="rId19"/>
    <p:sldId id="761" r:id="rId20"/>
    <p:sldId id="763" r:id="rId21"/>
    <p:sldId id="765" r:id="rId22"/>
    <p:sldId id="756" r:id="rId23"/>
    <p:sldId id="766" r:id="rId24"/>
    <p:sldId id="782" r:id="rId25"/>
    <p:sldId id="778" r:id="rId26"/>
    <p:sldId id="779" r:id="rId27"/>
    <p:sldId id="780" r:id="rId28"/>
    <p:sldId id="785" r:id="rId29"/>
    <p:sldId id="784" r:id="rId30"/>
    <p:sldId id="774" r:id="rId31"/>
    <p:sldId id="786" r:id="rId32"/>
    <p:sldId id="769" r:id="rId33"/>
    <p:sldId id="770" r:id="rId34"/>
    <p:sldId id="787" r:id="rId35"/>
    <p:sldId id="745" r:id="rId36"/>
    <p:sldId id="793" r:id="rId37"/>
    <p:sldId id="806" r:id="rId38"/>
    <p:sldId id="798" r:id="rId39"/>
    <p:sldId id="794" r:id="rId40"/>
    <p:sldId id="795" r:id="rId41"/>
    <p:sldId id="796" r:id="rId42"/>
    <p:sldId id="797" r:id="rId43"/>
    <p:sldId id="759" r:id="rId44"/>
    <p:sldId id="743" r:id="rId45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DF4"/>
    <a:srgbClr val="D0D8E8"/>
    <a:srgbClr val="DBEEF4"/>
    <a:srgbClr val="22388C"/>
    <a:srgbClr val="162459"/>
    <a:srgbClr val="FFFFFF"/>
    <a:srgbClr val="0E183C"/>
    <a:srgbClr val="13204F"/>
    <a:srgbClr val="263D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66" autoAdjust="0"/>
    <p:restoredTop sz="89349" autoAdjust="0"/>
  </p:normalViewPr>
  <p:slideViewPr>
    <p:cSldViewPr snapToGrid="0" snapToObjects="1">
      <p:cViewPr>
        <p:scale>
          <a:sx n="100" d="100"/>
          <a:sy n="100" d="100"/>
        </p:scale>
        <p:origin x="-368" y="-80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F2EA27-4ED5-470B-8352-2EA0F55B3227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1FCDCD-7DD8-48B5-9AEC-A34580DCFD62}">
      <dgm:prSet phldrT="[Text]"/>
      <dgm:spPr/>
      <dgm:t>
        <a:bodyPr/>
        <a:lstStyle/>
        <a:p>
          <a:r>
            <a:rPr lang="en-US" dirty="0" smtClean="0"/>
            <a:t>T</a:t>
          </a:r>
        </a:p>
      </dgm:t>
    </dgm:pt>
    <dgm:pt modelId="{B6DEA4D3-0AA3-4B7B-8BD5-56DD8B69BFDF}" type="parTrans" cxnId="{D9A50FE4-27D3-463F-8A3D-1764AE1B0ADA}">
      <dgm:prSet/>
      <dgm:spPr/>
      <dgm:t>
        <a:bodyPr/>
        <a:lstStyle/>
        <a:p>
          <a:endParaRPr lang="en-US"/>
        </a:p>
      </dgm:t>
    </dgm:pt>
    <dgm:pt modelId="{A7582241-E5F6-435A-A7A2-B5F0B0064E57}" type="sibTrans" cxnId="{D9A50FE4-27D3-463F-8A3D-1764AE1B0ADA}">
      <dgm:prSet/>
      <dgm:spPr/>
      <dgm:t>
        <a:bodyPr/>
        <a:lstStyle/>
        <a:p>
          <a:endParaRPr lang="en-US"/>
        </a:p>
      </dgm:t>
    </dgm:pt>
    <dgm:pt modelId="{9FAE21CD-5060-449E-8DCF-CA29C4382E0B}">
      <dgm:prSet phldrT="[Text]"/>
      <dgm:spPr/>
      <dgm:t>
        <a:bodyPr/>
        <a:lstStyle/>
        <a:p>
          <a:r>
            <a:rPr lang="en-US" dirty="0" smtClean="0"/>
            <a:t>Mentor</a:t>
          </a:r>
          <a:endParaRPr lang="en-US" dirty="0"/>
        </a:p>
      </dgm:t>
    </dgm:pt>
    <dgm:pt modelId="{12E20044-C9B8-4813-B8D3-0DEA48E44FC5}" type="parTrans" cxnId="{95C69506-C835-42C6-9163-9105526A92B3}">
      <dgm:prSet/>
      <dgm:spPr/>
      <dgm:t>
        <a:bodyPr/>
        <a:lstStyle/>
        <a:p>
          <a:endParaRPr lang="en-US"/>
        </a:p>
      </dgm:t>
    </dgm:pt>
    <dgm:pt modelId="{9FDEC63B-5433-4D8E-AFE7-6C4AF18D534E}" type="sibTrans" cxnId="{95C69506-C835-42C6-9163-9105526A92B3}">
      <dgm:prSet/>
      <dgm:spPr/>
      <dgm:t>
        <a:bodyPr/>
        <a:lstStyle/>
        <a:p>
          <a:endParaRPr lang="en-US"/>
        </a:p>
      </dgm:t>
    </dgm:pt>
    <dgm:pt modelId="{C1C1707D-3BD9-46F0-88D9-80A2265F0CBD}">
      <dgm:prSet phldrT="[Text]"/>
      <dgm:spPr/>
      <dgm:t>
        <a:bodyPr/>
        <a:lstStyle/>
        <a:p>
          <a:r>
            <a:rPr lang="en-US" dirty="0" smtClean="0"/>
            <a:t>Facilitator</a:t>
          </a:r>
          <a:endParaRPr lang="en-US" dirty="0"/>
        </a:p>
      </dgm:t>
    </dgm:pt>
    <dgm:pt modelId="{C25D7EE9-1741-430D-B74B-506D64B00048}" type="parTrans" cxnId="{71618323-6770-454D-AD5D-DD80F7EACD0C}">
      <dgm:prSet/>
      <dgm:spPr/>
      <dgm:t>
        <a:bodyPr/>
        <a:lstStyle/>
        <a:p>
          <a:endParaRPr lang="en-US"/>
        </a:p>
      </dgm:t>
    </dgm:pt>
    <dgm:pt modelId="{F351AF6D-A84D-4397-81D1-AB07258E22C1}" type="sibTrans" cxnId="{71618323-6770-454D-AD5D-DD80F7EACD0C}">
      <dgm:prSet/>
      <dgm:spPr/>
      <dgm:t>
        <a:bodyPr/>
        <a:lstStyle/>
        <a:p>
          <a:endParaRPr lang="en-US"/>
        </a:p>
      </dgm:t>
    </dgm:pt>
    <dgm:pt modelId="{4C09946E-8AD1-4AF0-AD09-60CC4F061D82}">
      <dgm:prSet phldrT="[Text]"/>
      <dgm:spPr/>
      <dgm:t>
        <a:bodyPr/>
        <a:lstStyle/>
        <a:p>
          <a:r>
            <a:rPr lang="en-US" dirty="0" smtClean="0"/>
            <a:t>Tutor</a:t>
          </a:r>
          <a:endParaRPr lang="en-US" dirty="0"/>
        </a:p>
      </dgm:t>
    </dgm:pt>
    <dgm:pt modelId="{BDA8656E-DD07-442B-96AB-BE2E0BAF43D3}" type="parTrans" cxnId="{EAB0F6F9-E283-4B5C-8542-05AF29B83997}">
      <dgm:prSet/>
      <dgm:spPr/>
      <dgm:t>
        <a:bodyPr/>
        <a:lstStyle/>
        <a:p>
          <a:endParaRPr lang="en-US"/>
        </a:p>
      </dgm:t>
    </dgm:pt>
    <dgm:pt modelId="{F75A2574-828F-466A-B552-55ADF4472800}" type="sibTrans" cxnId="{EAB0F6F9-E283-4B5C-8542-05AF29B83997}">
      <dgm:prSet/>
      <dgm:spPr/>
      <dgm:t>
        <a:bodyPr/>
        <a:lstStyle/>
        <a:p>
          <a:endParaRPr lang="en-US"/>
        </a:p>
      </dgm:t>
    </dgm:pt>
    <dgm:pt modelId="{BF13A831-28FC-47D0-8A39-AD4E399D347B}">
      <dgm:prSet phldrT="[Text]"/>
      <dgm:spPr/>
      <dgm:t>
        <a:bodyPr/>
        <a:lstStyle/>
        <a:p>
          <a:r>
            <a:rPr lang="en-US" dirty="0" smtClean="0"/>
            <a:t>Evaluator</a:t>
          </a:r>
          <a:endParaRPr lang="en-US" dirty="0"/>
        </a:p>
      </dgm:t>
    </dgm:pt>
    <dgm:pt modelId="{C92E4183-9D87-4CF1-B942-D132B3983E76}" type="parTrans" cxnId="{0AAE9F57-1B21-474F-B936-E87383D1F637}">
      <dgm:prSet/>
      <dgm:spPr/>
      <dgm:t>
        <a:bodyPr/>
        <a:lstStyle/>
        <a:p>
          <a:endParaRPr lang="en-US"/>
        </a:p>
      </dgm:t>
    </dgm:pt>
    <dgm:pt modelId="{127547B6-7913-4665-9903-1CCC7D1BC662}" type="sibTrans" cxnId="{0AAE9F57-1B21-474F-B936-E87383D1F637}">
      <dgm:prSet/>
      <dgm:spPr/>
      <dgm:t>
        <a:bodyPr/>
        <a:lstStyle/>
        <a:p>
          <a:endParaRPr lang="en-US"/>
        </a:p>
      </dgm:t>
    </dgm:pt>
    <dgm:pt modelId="{745FBB0A-A06C-4718-8AA9-500A061A430C}">
      <dgm:prSet phldrT="[Text]"/>
      <dgm:spPr/>
      <dgm:t>
        <a:bodyPr/>
        <a:lstStyle/>
        <a:p>
          <a:r>
            <a:rPr lang="en-US" dirty="0" smtClean="0"/>
            <a:t>Counselor</a:t>
          </a:r>
          <a:endParaRPr lang="en-US" dirty="0"/>
        </a:p>
      </dgm:t>
    </dgm:pt>
    <dgm:pt modelId="{3E44A29B-6292-4B4A-B224-40345E9B71F9}" type="parTrans" cxnId="{C9B7174E-F082-4A10-98BF-46B06D1E1003}">
      <dgm:prSet/>
      <dgm:spPr/>
      <dgm:t>
        <a:bodyPr/>
        <a:lstStyle/>
        <a:p>
          <a:endParaRPr lang="en-US"/>
        </a:p>
      </dgm:t>
    </dgm:pt>
    <dgm:pt modelId="{8DF01C14-ABBA-4D43-84FF-8C4D26D8CBE8}" type="sibTrans" cxnId="{C9B7174E-F082-4A10-98BF-46B06D1E1003}">
      <dgm:prSet/>
      <dgm:spPr/>
      <dgm:t>
        <a:bodyPr/>
        <a:lstStyle/>
        <a:p>
          <a:endParaRPr lang="en-US"/>
        </a:p>
      </dgm:t>
    </dgm:pt>
    <dgm:pt modelId="{A9489BC1-D5AA-4D21-9A96-732288086D47}" type="pres">
      <dgm:prSet presAssocID="{5DF2EA27-4ED5-470B-8352-2EA0F55B322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065CB6E-964F-4169-AF14-BB8E3BD73768}" type="pres">
      <dgm:prSet presAssocID="{1D1FCDCD-7DD8-48B5-9AEC-A34580DCFD62}" presName="root1" presStyleCnt="0"/>
      <dgm:spPr/>
    </dgm:pt>
    <dgm:pt modelId="{DF820537-27BB-4BF1-9018-141736318B48}" type="pres">
      <dgm:prSet presAssocID="{1D1FCDCD-7DD8-48B5-9AEC-A34580DCFD62}" presName="LevelOneTextNode" presStyleLbl="node0" presStyleIdx="0" presStyleCnt="1" custLinFactNeighborX="-873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7B84AD-A1AA-4333-86E7-52CD9925C910}" type="pres">
      <dgm:prSet presAssocID="{1D1FCDCD-7DD8-48B5-9AEC-A34580DCFD62}" presName="level2hierChild" presStyleCnt="0"/>
      <dgm:spPr/>
    </dgm:pt>
    <dgm:pt modelId="{15219F2F-1EAB-4B43-9BA9-CA2F32A41C3C}" type="pres">
      <dgm:prSet presAssocID="{12E20044-C9B8-4813-B8D3-0DEA48E44FC5}" presName="conn2-1" presStyleLbl="parChTrans1D2" presStyleIdx="0" presStyleCnt="5"/>
      <dgm:spPr/>
      <dgm:t>
        <a:bodyPr/>
        <a:lstStyle/>
        <a:p>
          <a:endParaRPr lang="en-US"/>
        </a:p>
      </dgm:t>
    </dgm:pt>
    <dgm:pt modelId="{0FFC32E8-B0B1-49E8-B594-EF6FC7D720EB}" type="pres">
      <dgm:prSet presAssocID="{12E20044-C9B8-4813-B8D3-0DEA48E44FC5}" presName="connTx" presStyleLbl="parChTrans1D2" presStyleIdx="0" presStyleCnt="5"/>
      <dgm:spPr/>
      <dgm:t>
        <a:bodyPr/>
        <a:lstStyle/>
        <a:p>
          <a:endParaRPr lang="en-US"/>
        </a:p>
      </dgm:t>
    </dgm:pt>
    <dgm:pt modelId="{206679F3-7E5E-4827-99A8-A9FB95E5B51D}" type="pres">
      <dgm:prSet presAssocID="{9FAE21CD-5060-449E-8DCF-CA29C4382E0B}" presName="root2" presStyleCnt="0"/>
      <dgm:spPr/>
    </dgm:pt>
    <dgm:pt modelId="{5F3A033A-F859-4963-92D8-983DA18B1A35}" type="pres">
      <dgm:prSet presAssocID="{9FAE21CD-5060-449E-8DCF-CA29C4382E0B}" presName="LevelTwoTextNode" presStyleLbl="node2" presStyleIdx="0" presStyleCnt="5" custAng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F290C3C-0926-4332-B28F-CF62E79142FF}" type="pres">
      <dgm:prSet presAssocID="{9FAE21CD-5060-449E-8DCF-CA29C4382E0B}" presName="level3hierChild" presStyleCnt="0"/>
      <dgm:spPr/>
    </dgm:pt>
    <dgm:pt modelId="{21A2E81E-471A-49FA-B3E6-DA95440F1850}" type="pres">
      <dgm:prSet presAssocID="{C25D7EE9-1741-430D-B74B-506D64B00048}" presName="conn2-1" presStyleLbl="parChTrans1D2" presStyleIdx="1" presStyleCnt="5"/>
      <dgm:spPr/>
      <dgm:t>
        <a:bodyPr/>
        <a:lstStyle/>
        <a:p>
          <a:endParaRPr lang="en-US"/>
        </a:p>
      </dgm:t>
    </dgm:pt>
    <dgm:pt modelId="{96EFBF01-A3B4-41FC-AFC3-FF245C55EB78}" type="pres">
      <dgm:prSet presAssocID="{C25D7EE9-1741-430D-B74B-506D64B00048}" presName="connTx" presStyleLbl="parChTrans1D2" presStyleIdx="1" presStyleCnt="5"/>
      <dgm:spPr/>
      <dgm:t>
        <a:bodyPr/>
        <a:lstStyle/>
        <a:p>
          <a:endParaRPr lang="en-US"/>
        </a:p>
      </dgm:t>
    </dgm:pt>
    <dgm:pt modelId="{F2633600-300E-48FF-8568-988A1B2EDCD7}" type="pres">
      <dgm:prSet presAssocID="{C1C1707D-3BD9-46F0-88D9-80A2265F0CBD}" presName="root2" presStyleCnt="0"/>
      <dgm:spPr/>
    </dgm:pt>
    <dgm:pt modelId="{E90ECD1B-79B6-4546-AA37-E3A7B2989FB2}" type="pres">
      <dgm:prSet presAssocID="{C1C1707D-3BD9-46F0-88D9-80A2265F0CBD}" presName="LevelTwoTextNode" presStyleLbl="node2" presStyleIdx="1" presStyleCnt="5" custAng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98520E-84A1-45DB-916E-B9B6B8B233B4}" type="pres">
      <dgm:prSet presAssocID="{C1C1707D-3BD9-46F0-88D9-80A2265F0CBD}" presName="level3hierChild" presStyleCnt="0"/>
      <dgm:spPr/>
    </dgm:pt>
    <dgm:pt modelId="{081EEE36-2603-45BA-B872-773A7BC25CE4}" type="pres">
      <dgm:prSet presAssocID="{BDA8656E-DD07-442B-96AB-BE2E0BAF43D3}" presName="conn2-1" presStyleLbl="parChTrans1D2" presStyleIdx="2" presStyleCnt="5"/>
      <dgm:spPr/>
      <dgm:t>
        <a:bodyPr/>
        <a:lstStyle/>
        <a:p>
          <a:endParaRPr lang="en-US"/>
        </a:p>
      </dgm:t>
    </dgm:pt>
    <dgm:pt modelId="{71A7F20A-D51D-497C-A5D7-C382BA6B3DFC}" type="pres">
      <dgm:prSet presAssocID="{BDA8656E-DD07-442B-96AB-BE2E0BAF43D3}" presName="connTx" presStyleLbl="parChTrans1D2" presStyleIdx="2" presStyleCnt="5"/>
      <dgm:spPr/>
      <dgm:t>
        <a:bodyPr/>
        <a:lstStyle/>
        <a:p>
          <a:endParaRPr lang="en-US"/>
        </a:p>
      </dgm:t>
    </dgm:pt>
    <dgm:pt modelId="{F5A23D88-3BFA-4B13-83C5-78F095CFE1B5}" type="pres">
      <dgm:prSet presAssocID="{4C09946E-8AD1-4AF0-AD09-60CC4F061D82}" presName="root2" presStyleCnt="0"/>
      <dgm:spPr/>
    </dgm:pt>
    <dgm:pt modelId="{0D2B98B0-9886-4B06-9E82-E549EB18AC7E}" type="pres">
      <dgm:prSet presAssocID="{4C09946E-8AD1-4AF0-AD09-60CC4F061D82}" presName="LevelTwoTextNode" presStyleLbl="node2" presStyleIdx="2" presStyleCnt="5" custAng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977F3A5-A176-48E3-AEC0-7DCE133399B7}" type="pres">
      <dgm:prSet presAssocID="{4C09946E-8AD1-4AF0-AD09-60CC4F061D82}" presName="level3hierChild" presStyleCnt="0"/>
      <dgm:spPr/>
    </dgm:pt>
    <dgm:pt modelId="{CC55C14A-166A-4755-AB69-180ACDBB0485}" type="pres">
      <dgm:prSet presAssocID="{C92E4183-9D87-4CF1-B942-D132B3983E76}" presName="conn2-1" presStyleLbl="parChTrans1D2" presStyleIdx="3" presStyleCnt="5"/>
      <dgm:spPr/>
      <dgm:t>
        <a:bodyPr/>
        <a:lstStyle/>
        <a:p>
          <a:endParaRPr lang="en-US"/>
        </a:p>
      </dgm:t>
    </dgm:pt>
    <dgm:pt modelId="{7F0D22BF-C4B4-450B-B035-DBF9D664B82E}" type="pres">
      <dgm:prSet presAssocID="{C92E4183-9D87-4CF1-B942-D132B3983E76}" presName="connTx" presStyleLbl="parChTrans1D2" presStyleIdx="3" presStyleCnt="5"/>
      <dgm:spPr/>
      <dgm:t>
        <a:bodyPr/>
        <a:lstStyle/>
        <a:p>
          <a:endParaRPr lang="en-US"/>
        </a:p>
      </dgm:t>
    </dgm:pt>
    <dgm:pt modelId="{510E6CAA-8C40-4AC3-B06E-8DFB7742D7C1}" type="pres">
      <dgm:prSet presAssocID="{BF13A831-28FC-47D0-8A39-AD4E399D347B}" presName="root2" presStyleCnt="0"/>
      <dgm:spPr/>
    </dgm:pt>
    <dgm:pt modelId="{67428264-7ED7-4DB8-B326-3EED9E7463C0}" type="pres">
      <dgm:prSet presAssocID="{BF13A831-28FC-47D0-8A39-AD4E399D347B}" presName="LevelTwoTextNode" presStyleLbl="node2" presStyleIdx="3" presStyleCnt="5" custAng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33C355B-ED02-42CB-9DFD-089E711F4611}" type="pres">
      <dgm:prSet presAssocID="{BF13A831-28FC-47D0-8A39-AD4E399D347B}" presName="level3hierChild" presStyleCnt="0"/>
      <dgm:spPr/>
    </dgm:pt>
    <dgm:pt modelId="{FFD0A734-CB64-4EC3-A010-871D7BC70E12}" type="pres">
      <dgm:prSet presAssocID="{3E44A29B-6292-4B4A-B224-40345E9B71F9}" presName="conn2-1" presStyleLbl="parChTrans1D2" presStyleIdx="4" presStyleCnt="5"/>
      <dgm:spPr/>
      <dgm:t>
        <a:bodyPr/>
        <a:lstStyle/>
        <a:p>
          <a:endParaRPr lang="en-US"/>
        </a:p>
      </dgm:t>
    </dgm:pt>
    <dgm:pt modelId="{2C45D0D0-44E9-4678-B780-3FC6AC54F6C4}" type="pres">
      <dgm:prSet presAssocID="{3E44A29B-6292-4B4A-B224-40345E9B71F9}" presName="connTx" presStyleLbl="parChTrans1D2" presStyleIdx="4" presStyleCnt="5"/>
      <dgm:spPr/>
      <dgm:t>
        <a:bodyPr/>
        <a:lstStyle/>
        <a:p>
          <a:endParaRPr lang="en-US"/>
        </a:p>
      </dgm:t>
    </dgm:pt>
    <dgm:pt modelId="{AB9E54E8-47EB-4AE0-BA31-B570FAF3B0D6}" type="pres">
      <dgm:prSet presAssocID="{745FBB0A-A06C-4718-8AA9-500A061A430C}" presName="root2" presStyleCnt="0"/>
      <dgm:spPr/>
    </dgm:pt>
    <dgm:pt modelId="{85616876-A2E4-4A90-B235-5E9ED4080B80}" type="pres">
      <dgm:prSet presAssocID="{745FBB0A-A06C-4718-8AA9-500A061A430C}" presName="LevelTwoTextNode" presStyleLbl="node2" presStyleIdx="4" presStyleCnt="5" custAng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667CB83-2225-41C4-8C3C-81C03B25EB56}" type="pres">
      <dgm:prSet presAssocID="{745FBB0A-A06C-4718-8AA9-500A061A430C}" presName="level3hierChild" presStyleCnt="0"/>
      <dgm:spPr/>
    </dgm:pt>
  </dgm:ptLst>
  <dgm:cxnLst>
    <dgm:cxn modelId="{0AAE9F57-1B21-474F-B936-E87383D1F637}" srcId="{1D1FCDCD-7DD8-48B5-9AEC-A34580DCFD62}" destId="{BF13A831-28FC-47D0-8A39-AD4E399D347B}" srcOrd="3" destOrd="0" parTransId="{C92E4183-9D87-4CF1-B942-D132B3983E76}" sibTransId="{127547B6-7913-4665-9903-1CCC7D1BC662}"/>
    <dgm:cxn modelId="{EAB0F6F9-E283-4B5C-8542-05AF29B83997}" srcId="{1D1FCDCD-7DD8-48B5-9AEC-A34580DCFD62}" destId="{4C09946E-8AD1-4AF0-AD09-60CC4F061D82}" srcOrd="2" destOrd="0" parTransId="{BDA8656E-DD07-442B-96AB-BE2E0BAF43D3}" sibTransId="{F75A2574-828F-466A-B552-55ADF4472800}"/>
    <dgm:cxn modelId="{97D6E9BB-A530-204F-BEA2-76468C94B09B}" type="presOf" srcId="{12E20044-C9B8-4813-B8D3-0DEA48E44FC5}" destId="{0FFC32E8-B0B1-49E8-B594-EF6FC7D720EB}" srcOrd="1" destOrd="0" presId="urn:microsoft.com/office/officeart/2005/8/layout/hierarchy2"/>
    <dgm:cxn modelId="{146F4FA3-1809-7E44-BC44-7F9ED07208E9}" type="presOf" srcId="{5DF2EA27-4ED5-470B-8352-2EA0F55B3227}" destId="{A9489BC1-D5AA-4D21-9A96-732288086D47}" srcOrd="0" destOrd="0" presId="urn:microsoft.com/office/officeart/2005/8/layout/hierarchy2"/>
    <dgm:cxn modelId="{AA4A0552-13DE-C540-AAE8-3EAB44BAF1E1}" type="presOf" srcId="{BDA8656E-DD07-442B-96AB-BE2E0BAF43D3}" destId="{71A7F20A-D51D-497C-A5D7-C382BA6B3DFC}" srcOrd="1" destOrd="0" presId="urn:microsoft.com/office/officeart/2005/8/layout/hierarchy2"/>
    <dgm:cxn modelId="{71618323-6770-454D-AD5D-DD80F7EACD0C}" srcId="{1D1FCDCD-7DD8-48B5-9AEC-A34580DCFD62}" destId="{C1C1707D-3BD9-46F0-88D9-80A2265F0CBD}" srcOrd="1" destOrd="0" parTransId="{C25D7EE9-1741-430D-B74B-506D64B00048}" sibTransId="{F351AF6D-A84D-4397-81D1-AB07258E22C1}"/>
    <dgm:cxn modelId="{5B5B1989-62AE-0A49-964C-924AC364A248}" type="presOf" srcId="{1D1FCDCD-7DD8-48B5-9AEC-A34580DCFD62}" destId="{DF820537-27BB-4BF1-9018-141736318B48}" srcOrd="0" destOrd="0" presId="urn:microsoft.com/office/officeart/2005/8/layout/hierarchy2"/>
    <dgm:cxn modelId="{FC6E4A8F-12FB-F849-8568-89575622DFA1}" type="presOf" srcId="{12E20044-C9B8-4813-B8D3-0DEA48E44FC5}" destId="{15219F2F-1EAB-4B43-9BA9-CA2F32A41C3C}" srcOrd="0" destOrd="0" presId="urn:microsoft.com/office/officeart/2005/8/layout/hierarchy2"/>
    <dgm:cxn modelId="{91B9E0AE-97B8-9146-AC27-EC6F300B9150}" type="presOf" srcId="{9FAE21CD-5060-449E-8DCF-CA29C4382E0B}" destId="{5F3A033A-F859-4963-92D8-983DA18B1A35}" srcOrd="0" destOrd="0" presId="urn:microsoft.com/office/officeart/2005/8/layout/hierarchy2"/>
    <dgm:cxn modelId="{95C69506-C835-42C6-9163-9105526A92B3}" srcId="{1D1FCDCD-7DD8-48B5-9AEC-A34580DCFD62}" destId="{9FAE21CD-5060-449E-8DCF-CA29C4382E0B}" srcOrd="0" destOrd="0" parTransId="{12E20044-C9B8-4813-B8D3-0DEA48E44FC5}" sibTransId="{9FDEC63B-5433-4D8E-AFE7-6C4AF18D534E}"/>
    <dgm:cxn modelId="{1B0334C3-7011-0344-A7FE-EA1B0B01BF94}" type="presOf" srcId="{C25D7EE9-1741-430D-B74B-506D64B00048}" destId="{21A2E81E-471A-49FA-B3E6-DA95440F1850}" srcOrd="0" destOrd="0" presId="urn:microsoft.com/office/officeart/2005/8/layout/hierarchy2"/>
    <dgm:cxn modelId="{95FFB70B-E0BA-F946-8869-99C96B7A47C2}" type="presOf" srcId="{4C09946E-8AD1-4AF0-AD09-60CC4F061D82}" destId="{0D2B98B0-9886-4B06-9E82-E549EB18AC7E}" srcOrd="0" destOrd="0" presId="urn:microsoft.com/office/officeart/2005/8/layout/hierarchy2"/>
    <dgm:cxn modelId="{43EB9B8E-8310-244B-973A-AF64878410A8}" type="presOf" srcId="{C92E4183-9D87-4CF1-B942-D132B3983E76}" destId="{7F0D22BF-C4B4-450B-B035-DBF9D664B82E}" srcOrd="1" destOrd="0" presId="urn:microsoft.com/office/officeart/2005/8/layout/hierarchy2"/>
    <dgm:cxn modelId="{D9A50FE4-27D3-463F-8A3D-1764AE1B0ADA}" srcId="{5DF2EA27-4ED5-470B-8352-2EA0F55B3227}" destId="{1D1FCDCD-7DD8-48B5-9AEC-A34580DCFD62}" srcOrd="0" destOrd="0" parTransId="{B6DEA4D3-0AA3-4B7B-8BD5-56DD8B69BFDF}" sibTransId="{A7582241-E5F6-435A-A7A2-B5F0B0064E57}"/>
    <dgm:cxn modelId="{F9C1DB60-A277-7E4C-9739-B3713C6587D9}" type="presOf" srcId="{BDA8656E-DD07-442B-96AB-BE2E0BAF43D3}" destId="{081EEE36-2603-45BA-B872-773A7BC25CE4}" srcOrd="0" destOrd="0" presId="urn:microsoft.com/office/officeart/2005/8/layout/hierarchy2"/>
    <dgm:cxn modelId="{2840F77A-9BE1-7143-8FB3-AB3779362697}" type="presOf" srcId="{745FBB0A-A06C-4718-8AA9-500A061A430C}" destId="{85616876-A2E4-4A90-B235-5E9ED4080B80}" srcOrd="0" destOrd="0" presId="urn:microsoft.com/office/officeart/2005/8/layout/hierarchy2"/>
    <dgm:cxn modelId="{28B54A2B-F067-B74A-A038-13F24E0C7B68}" type="presOf" srcId="{C25D7EE9-1741-430D-B74B-506D64B00048}" destId="{96EFBF01-A3B4-41FC-AFC3-FF245C55EB78}" srcOrd="1" destOrd="0" presId="urn:microsoft.com/office/officeart/2005/8/layout/hierarchy2"/>
    <dgm:cxn modelId="{74D0EFFC-2278-6F49-A84D-7F6DDD099FE3}" type="presOf" srcId="{BF13A831-28FC-47D0-8A39-AD4E399D347B}" destId="{67428264-7ED7-4DB8-B326-3EED9E7463C0}" srcOrd="0" destOrd="0" presId="urn:microsoft.com/office/officeart/2005/8/layout/hierarchy2"/>
    <dgm:cxn modelId="{3017E1AC-7F8E-5C48-9F6C-57A22D764F63}" type="presOf" srcId="{C1C1707D-3BD9-46F0-88D9-80A2265F0CBD}" destId="{E90ECD1B-79B6-4546-AA37-E3A7B2989FB2}" srcOrd="0" destOrd="0" presId="urn:microsoft.com/office/officeart/2005/8/layout/hierarchy2"/>
    <dgm:cxn modelId="{9AD509BB-DC4D-654A-A2C1-E50F71D20CBA}" type="presOf" srcId="{3E44A29B-6292-4B4A-B224-40345E9B71F9}" destId="{FFD0A734-CB64-4EC3-A010-871D7BC70E12}" srcOrd="0" destOrd="0" presId="urn:microsoft.com/office/officeart/2005/8/layout/hierarchy2"/>
    <dgm:cxn modelId="{554D9E6B-CA1C-CB41-B001-CB60F105F6E8}" type="presOf" srcId="{C92E4183-9D87-4CF1-B942-D132B3983E76}" destId="{CC55C14A-166A-4755-AB69-180ACDBB0485}" srcOrd="0" destOrd="0" presId="urn:microsoft.com/office/officeart/2005/8/layout/hierarchy2"/>
    <dgm:cxn modelId="{E4C92BDD-2924-FF46-829F-A024A3AAF977}" type="presOf" srcId="{3E44A29B-6292-4B4A-B224-40345E9B71F9}" destId="{2C45D0D0-44E9-4678-B780-3FC6AC54F6C4}" srcOrd="1" destOrd="0" presId="urn:microsoft.com/office/officeart/2005/8/layout/hierarchy2"/>
    <dgm:cxn modelId="{C9B7174E-F082-4A10-98BF-46B06D1E1003}" srcId="{1D1FCDCD-7DD8-48B5-9AEC-A34580DCFD62}" destId="{745FBB0A-A06C-4718-8AA9-500A061A430C}" srcOrd="4" destOrd="0" parTransId="{3E44A29B-6292-4B4A-B224-40345E9B71F9}" sibTransId="{8DF01C14-ABBA-4D43-84FF-8C4D26D8CBE8}"/>
    <dgm:cxn modelId="{94DA25F9-5245-AC41-B938-67ACAFFCBC76}" type="presParOf" srcId="{A9489BC1-D5AA-4D21-9A96-732288086D47}" destId="{F065CB6E-964F-4169-AF14-BB8E3BD73768}" srcOrd="0" destOrd="0" presId="urn:microsoft.com/office/officeart/2005/8/layout/hierarchy2"/>
    <dgm:cxn modelId="{65F6A5AB-A5FA-A444-AF67-3CF19CBDEE87}" type="presParOf" srcId="{F065CB6E-964F-4169-AF14-BB8E3BD73768}" destId="{DF820537-27BB-4BF1-9018-141736318B48}" srcOrd="0" destOrd="0" presId="urn:microsoft.com/office/officeart/2005/8/layout/hierarchy2"/>
    <dgm:cxn modelId="{5F7D5C96-EF1C-A842-9C82-911DC453CF49}" type="presParOf" srcId="{F065CB6E-964F-4169-AF14-BB8E3BD73768}" destId="{087B84AD-A1AA-4333-86E7-52CD9925C910}" srcOrd="1" destOrd="0" presId="urn:microsoft.com/office/officeart/2005/8/layout/hierarchy2"/>
    <dgm:cxn modelId="{D8AC9A5C-E5B4-E845-A9B0-9710B3F58A9A}" type="presParOf" srcId="{087B84AD-A1AA-4333-86E7-52CD9925C910}" destId="{15219F2F-1EAB-4B43-9BA9-CA2F32A41C3C}" srcOrd="0" destOrd="0" presId="urn:microsoft.com/office/officeart/2005/8/layout/hierarchy2"/>
    <dgm:cxn modelId="{CD7F0D61-8E7B-7246-A647-74EDA5D5F5BA}" type="presParOf" srcId="{15219F2F-1EAB-4B43-9BA9-CA2F32A41C3C}" destId="{0FFC32E8-B0B1-49E8-B594-EF6FC7D720EB}" srcOrd="0" destOrd="0" presId="urn:microsoft.com/office/officeart/2005/8/layout/hierarchy2"/>
    <dgm:cxn modelId="{98587A67-10CC-BF46-9DEB-99AFABDE808D}" type="presParOf" srcId="{087B84AD-A1AA-4333-86E7-52CD9925C910}" destId="{206679F3-7E5E-4827-99A8-A9FB95E5B51D}" srcOrd="1" destOrd="0" presId="urn:microsoft.com/office/officeart/2005/8/layout/hierarchy2"/>
    <dgm:cxn modelId="{3A5B8F67-7603-BC47-BE54-105999CC4727}" type="presParOf" srcId="{206679F3-7E5E-4827-99A8-A9FB95E5B51D}" destId="{5F3A033A-F859-4963-92D8-983DA18B1A35}" srcOrd="0" destOrd="0" presId="urn:microsoft.com/office/officeart/2005/8/layout/hierarchy2"/>
    <dgm:cxn modelId="{F495A00C-A609-3149-961E-24A19669E544}" type="presParOf" srcId="{206679F3-7E5E-4827-99A8-A9FB95E5B51D}" destId="{7F290C3C-0926-4332-B28F-CF62E79142FF}" srcOrd="1" destOrd="0" presId="urn:microsoft.com/office/officeart/2005/8/layout/hierarchy2"/>
    <dgm:cxn modelId="{0615BDE6-BC01-F343-B32C-ABDF75820D76}" type="presParOf" srcId="{087B84AD-A1AA-4333-86E7-52CD9925C910}" destId="{21A2E81E-471A-49FA-B3E6-DA95440F1850}" srcOrd="2" destOrd="0" presId="urn:microsoft.com/office/officeart/2005/8/layout/hierarchy2"/>
    <dgm:cxn modelId="{F44AA812-F2C5-D247-BD1F-5225CE021A87}" type="presParOf" srcId="{21A2E81E-471A-49FA-B3E6-DA95440F1850}" destId="{96EFBF01-A3B4-41FC-AFC3-FF245C55EB78}" srcOrd="0" destOrd="0" presId="urn:microsoft.com/office/officeart/2005/8/layout/hierarchy2"/>
    <dgm:cxn modelId="{E6FB3635-2993-6A46-A567-EE45D3099B63}" type="presParOf" srcId="{087B84AD-A1AA-4333-86E7-52CD9925C910}" destId="{F2633600-300E-48FF-8568-988A1B2EDCD7}" srcOrd="3" destOrd="0" presId="urn:microsoft.com/office/officeart/2005/8/layout/hierarchy2"/>
    <dgm:cxn modelId="{7C8B9AF5-6037-BD44-A314-D65491BA9AF7}" type="presParOf" srcId="{F2633600-300E-48FF-8568-988A1B2EDCD7}" destId="{E90ECD1B-79B6-4546-AA37-E3A7B2989FB2}" srcOrd="0" destOrd="0" presId="urn:microsoft.com/office/officeart/2005/8/layout/hierarchy2"/>
    <dgm:cxn modelId="{1484F7C1-59E8-5A40-BC41-C58FA72A92BF}" type="presParOf" srcId="{F2633600-300E-48FF-8568-988A1B2EDCD7}" destId="{D998520E-84A1-45DB-916E-B9B6B8B233B4}" srcOrd="1" destOrd="0" presId="urn:microsoft.com/office/officeart/2005/8/layout/hierarchy2"/>
    <dgm:cxn modelId="{F60D671F-98E1-704E-88EB-A89CC2CAC048}" type="presParOf" srcId="{087B84AD-A1AA-4333-86E7-52CD9925C910}" destId="{081EEE36-2603-45BA-B872-773A7BC25CE4}" srcOrd="4" destOrd="0" presId="urn:microsoft.com/office/officeart/2005/8/layout/hierarchy2"/>
    <dgm:cxn modelId="{F5A1AFFF-8567-6A4F-B9FC-130CA2B72C1A}" type="presParOf" srcId="{081EEE36-2603-45BA-B872-773A7BC25CE4}" destId="{71A7F20A-D51D-497C-A5D7-C382BA6B3DFC}" srcOrd="0" destOrd="0" presId="urn:microsoft.com/office/officeart/2005/8/layout/hierarchy2"/>
    <dgm:cxn modelId="{DD7CF154-4293-B343-A608-7F0626384748}" type="presParOf" srcId="{087B84AD-A1AA-4333-86E7-52CD9925C910}" destId="{F5A23D88-3BFA-4B13-83C5-78F095CFE1B5}" srcOrd="5" destOrd="0" presId="urn:microsoft.com/office/officeart/2005/8/layout/hierarchy2"/>
    <dgm:cxn modelId="{C758FAC7-4986-DA4C-8EE6-EEB8F838A1F9}" type="presParOf" srcId="{F5A23D88-3BFA-4B13-83C5-78F095CFE1B5}" destId="{0D2B98B0-9886-4B06-9E82-E549EB18AC7E}" srcOrd="0" destOrd="0" presId="urn:microsoft.com/office/officeart/2005/8/layout/hierarchy2"/>
    <dgm:cxn modelId="{5A893104-E438-724B-9DCE-C5916194D024}" type="presParOf" srcId="{F5A23D88-3BFA-4B13-83C5-78F095CFE1B5}" destId="{1977F3A5-A176-48E3-AEC0-7DCE133399B7}" srcOrd="1" destOrd="0" presId="urn:microsoft.com/office/officeart/2005/8/layout/hierarchy2"/>
    <dgm:cxn modelId="{583F7318-CA8C-5949-8501-F29053F0BD72}" type="presParOf" srcId="{087B84AD-A1AA-4333-86E7-52CD9925C910}" destId="{CC55C14A-166A-4755-AB69-180ACDBB0485}" srcOrd="6" destOrd="0" presId="urn:microsoft.com/office/officeart/2005/8/layout/hierarchy2"/>
    <dgm:cxn modelId="{D5332BAB-5D23-AE4C-907E-783C5E6F0437}" type="presParOf" srcId="{CC55C14A-166A-4755-AB69-180ACDBB0485}" destId="{7F0D22BF-C4B4-450B-B035-DBF9D664B82E}" srcOrd="0" destOrd="0" presId="urn:microsoft.com/office/officeart/2005/8/layout/hierarchy2"/>
    <dgm:cxn modelId="{93D62232-D675-F141-915A-FDF4A32CB7F8}" type="presParOf" srcId="{087B84AD-A1AA-4333-86E7-52CD9925C910}" destId="{510E6CAA-8C40-4AC3-B06E-8DFB7742D7C1}" srcOrd="7" destOrd="0" presId="urn:microsoft.com/office/officeart/2005/8/layout/hierarchy2"/>
    <dgm:cxn modelId="{33D1530D-38EE-874E-8FA3-023E08AEC759}" type="presParOf" srcId="{510E6CAA-8C40-4AC3-B06E-8DFB7742D7C1}" destId="{67428264-7ED7-4DB8-B326-3EED9E7463C0}" srcOrd="0" destOrd="0" presId="urn:microsoft.com/office/officeart/2005/8/layout/hierarchy2"/>
    <dgm:cxn modelId="{2A357A0D-A030-DE40-A277-13B96FCDCB63}" type="presParOf" srcId="{510E6CAA-8C40-4AC3-B06E-8DFB7742D7C1}" destId="{F33C355B-ED02-42CB-9DFD-089E711F4611}" srcOrd="1" destOrd="0" presId="urn:microsoft.com/office/officeart/2005/8/layout/hierarchy2"/>
    <dgm:cxn modelId="{4BF2AF12-1DF1-D24A-8515-5AE65E37699A}" type="presParOf" srcId="{087B84AD-A1AA-4333-86E7-52CD9925C910}" destId="{FFD0A734-CB64-4EC3-A010-871D7BC70E12}" srcOrd="8" destOrd="0" presId="urn:microsoft.com/office/officeart/2005/8/layout/hierarchy2"/>
    <dgm:cxn modelId="{0A9254CE-082E-A041-BCD3-0F711A38C760}" type="presParOf" srcId="{FFD0A734-CB64-4EC3-A010-871D7BC70E12}" destId="{2C45D0D0-44E9-4678-B780-3FC6AC54F6C4}" srcOrd="0" destOrd="0" presId="urn:microsoft.com/office/officeart/2005/8/layout/hierarchy2"/>
    <dgm:cxn modelId="{72BDC431-2F74-DA49-A8F9-C4A2B917FDDC}" type="presParOf" srcId="{087B84AD-A1AA-4333-86E7-52CD9925C910}" destId="{AB9E54E8-47EB-4AE0-BA31-B570FAF3B0D6}" srcOrd="9" destOrd="0" presId="urn:microsoft.com/office/officeart/2005/8/layout/hierarchy2"/>
    <dgm:cxn modelId="{FF7BD0AB-78D9-AF46-9EE9-2A71BF3E7292}" type="presParOf" srcId="{AB9E54E8-47EB-4AE0-BA31-B570FAF3B0D6}" destId="{85616876-A2E4-4A90-B235-5E9ED4080B80}" srcOrd="0" destOrd="0" presId="urn:microsoft.com/office/officeart/2005/8/layout/hierarchy2"/>
    <dgm:cxn modelId="{C680F98E-14A4-A248-86F3-2FE35BF70D81}" type="presParOf" srcId="{AB9E54E8-47EB-4AE0-BA31-B570FAF3B0D6}" destId="{9667CB83-2225-41C4-8C3C-81C03B25EB5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F2EA27-4ED5-470B-8352-2EA0F55B3227}" type="doc">
      <dgm:prSet loTypeId="urn:microsoft.com/office/officeart/2005/8/layout/hierarchy2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D1FCDCD-7DD8-48B5-9AEC-A34580DCFD62}">
      <dgm:prSet phldrT="[Text]"/>
      <dgm:spPr/>
      <dgm:t>
        <a:bodyPr/>
        <a:lstStyle/>
        <a:p>
          <a:r>
            <a:rPr lang="en-US" dirty="0" smtClean="0"/>
            <a:t>T</a:t>
          </a:r>
        </a:p>
      </dgm:t>
    </dgm:pt>
    <dgm:pt modelId="{B6DEA4D3-0AA3-4B7B-8BD5-56DD8B69BFDF}" type="parTrans" cxnId="{D9A50FE4-27D3-463F-8A3D-1764AE1B0ADA}">
      <dgm:prSet/>
      <dgm:spPr/>
      <dgm:t>
        <a:bodyPr/>
        <a:lstStyle/>
        <a:p>
          <a:endParaRPr lang="en-US"/>
        </a:p>
      </dgm:t>
    </dgm:pt>
    <dgm:pt modelId="{A7582241-E5F6-435A-A7A2-B5F0B0064E57}" type="sibTrans" cxnId="{D9A50FE4-27D3-463F-8A3D-1764AE1B0ADA}">
      <dgm:prSet/>
      <dgm:spPr/>
      <dgm:t>
        <a:bodyPr/>
        <a:lstStyle/>
        <a:p>
          <a:endParaRPr lang="en-US"/>
        </a:p>
      </dgm:t>
    </dgm:pt>
    <dgm:pt modelId="{9FAE21CD-5060-449E-8DCF-CA29C4382E0B}">
      <dgm:prSet phldrT="[Text]"/>
      <dgm:spPr/>
      <dgm:t>
        <a:bodyPr/>
        <a:lstStyle/>
        <a:p>
          <a:r>
            <a:rPr lang="en-US" dirty="0" smtClean="0"/>
            <a:t>Safe</a:t>
          </a:r>
          <a:endParaRPr lang="en-US" dirty="0"/>
        </a:p>
      </dgm:t>
    </dgm:pt>
    <dgm:pt modelId="{12E20044-C9B8-4813-B8D3-0DEA48E44FC5}" type="parTrans" cxnId="{95C69506-C835-42C6-9163-9105526A92B3}">
      <dgm:prSet/>
      <dgm:spPr/>
      <dgm:t>
        <a:bodyPr/>
        <a:lstStyle/>
        <a:p>
          <a:endParaRPr lang="en-US"/>
        </a:p>
      </dgm:t>
    </dgm:pt>
    <dgm:pt modelId="{9FDEC63B-5433-4D8E-AFE7-6C4AF18D534E}" type="sibTrans" cxnId="{95C69506-C835-42C6-9163-9105526A92B3}">
      <dgm:prSet/>
      <dgm:spPr/>
      <dgm:t>
        <a:bodyPr/>
        <a:lstStyle/>
        <a:p>
          <a:endParaRPr lang="en-US"/>
        </a:p>
      </dgm:t>
    </dgm:pt>
    <dgm:pt modelId="{C1C1707D-3BD9-46F0-88D9-80A2265F0CBD}">
      <dgm:prSet phldrT="[Text]"/>
      <dgm:spPr/>
      <dgm:t>
        <a:bodyPr/>
        <a:lstStyle/>
        <a:p>
          <a:r>
            <a:rPr lang="en-US" dirty="0" smtClean="0"/>
            <a:t>Clean</a:t>
          </a:r>
          <a:endParaRPr lang="en-US" dirty="0"/>
        </a:p>
      </dgm:t>
    </dgm:pt>
    <dgm:pt modelId="{C25D7EE9-1741-430D-B74B-506D64B00048}" type="parTrans" cxnId="{71618323-6770-454D-AD5D-DD80F7EACD0C}">
      <dgm:prSet/>
      <dgm:spPr/>
      <dgm:t>
        <a:bodyPr/>
        <a:lstStyle/>
        <a:p>
          <a:endParaRPr lang="en-US"/>
        </a:p>
      </dgm:t>
    </dgm:pt>
    <dgm:pt modelId="{F351AF6D-A84D-4397-81D1-AB07258E22C1}" type="sibTrans" cxnId="{71618323-6770-454D-AD5D-DD80F7EACD0C}">
      <dgm:prSet/>
      <dgm:spPr/>
      <dgm:t>
        <a:bodyPr/>
        <a:lstStyle/>
        <a:p>
          <a:endParaRPr lang="en-US"/>
        </a:p>
      </dgm:t>
    </dgm:pt>
    <dgm:pt modelId="{4C09946E-8AD1-4AF0-AD09-60CC4F061D82}">
      <dgm:prSet phldrT="[Text]"/>
      <dgm:spPr/>
      <dgm:t>
        <a:bodyPr/>
        <a:lstStyle/>
        <a:p>
          <a:r>
            <a:rPr lang="en-US" dirty="0" smtClean="0"/>
            <a:t>Inspiring</a:t>
          </a:r>
          <a:endParaRPr lang="en-US" dirty="0"/>
        </a:p>
      </dgm:t>
    </dgm:pt>
    <dgm:pt modelId="{BDA8656E-DD07-442B-96AB-BE2E0BAF43D3}" type="parTrans" cxnId="{EAB0F6F9-E283-4B5C-8542-05AF29B83997}">
      <dgm:prSet/>
      <dgm:spPr/>
      <dgm:t>
        <a:bodyPr/>
        <a:lstStyle/>
        <a:p>
          <a:endParaRPr lang="en-US"/>
        </a:p>
      </dgm:t>
    </dgm:pt>
    <dgm:pt modelId="{F75A2574-828F-466A-B552-55ADF4472800}" type="sibTrans" cxnId="{EAB0F6F9-E283-4B5C-8542-05AF29B83997}">
      <dgm:prSet/>
      <dgm:spPr/>
      <dgm:t>
        <a:bodyPr/>
        <a:lstStyle/>
        <a:p>
          <a:endParaRPr lang="en-US"/>
        </a:p>
      </dgm:t>
    </dgm:pt>
    <dgm:pt modelId="{BF13A831-28FC-47D0-8A39-AD4E399D347B}">
      <dgm:prSet phldrT="[Text]"/>
      <dgm:spPr/>
      <dgm:t>
        <a:bodyPr/>
        <a:lstStyle/>
        <a:p>
          <a:r>
            <a:rPr lang="en-US" dirty="0" smtClean="0"/>
            <a:t>Available</a:t>
          </a:r>
          <a:endParaRPr lang="en-US" dirty="0"/>
        </a:p>
      </dgm:t>
    </dgm:pt>
    <dgm:pt modelId="{C92E4183-9D87-4CF1-B942-D132B3983E76}" type="parTrans" cxnId="{0AAE9F57-1B21-474F-B936-E87383D1F637}">
      <dgm:prSet/>
      <dgm:spPr/>
      <dgm:t>
        <a:bodyPr/>
        <a:lstStyle/>
        <a:p>
          <a:endParaRPr lang="en-US"/>
        </a:p>
      </dgm:t>
    </dgm:pt>
    <dgm:pt modelId="{127547B6-7913-4665-9903-1CCC7D1BC662}" type="sibTrans" cxnId="{0AAE9F57-1B21-474F-B936-E87383D1F637}">
      <dgm:prSet/>
      <dgm:spPr/>
      <dgm:t>
        <a:bodyPr/>
        <a:lstStyle/>
        <a:p>
          <a:endParaRPr lang="en-US"/>
        </a:p>
      </dgm:t>
    </dgm:pt>
    <dgm:pt modelId="{745FBB0A-A06C-4718-8AA9-500A061A430C}">
      <dgm:prSet phldrT="[Text]"/>
      <dgm:spPr/>
      <dgm:t>
        <a:bodyPr/>
        <a:lstStyle/>
        <a:p>
          <a:r>
            <a:rPr lang="en-US" dirty="0" smtClean="0"/>
            <a:t>Flexible</a:t>
          </a:r>
          <a:endParaRPr lang="en-US" dirty="0"/>
        </a:p>
      </dgm:t>
    </dgm:pt>
    <dgm:pt modelId="{3E44A29B-6292-4B4A-B224-40345E9B71F9}" type="parTrans" cxnId="{C9B7174E-F082-4A10-98BF-46B06D1E1003}">
      <dgm:prSet/>
      <dgm:spPr/>
      <dgm:t>
        <a:bodyPr/>
        <a:lstStyle/>
        <a:p>
          <a:endParaRPr lang="en-US"/>
        </a:p>
      </dgm:t>
    </dgm:pt>
    <dgm:pt modelId="{8DF01C14-ABBA-4D43-84FF-8C4D26D8CBE8}" type="sibTrans" cxnId="{C9B7174E-F082-4A10-98BF-46B06D1E1003}">
      <dgm:prSet/>
      <dgm:spPr/>
      <dgm:t>
        <a:bodyPr/>
        <a:lstStyle/>
        <a:p>
          <a:endParaRPr lang="en-US"/>
        </a:p>
      </dgm:t>
    </dgm:pt>
    <dgm:pt modelId="{A9489BC1-D5AA-4D21-9A96-732288086D47}" type="pres">
      <dgm:prSet presAssocID="{5DF2EA27-4ED5-470B-8352-2EA0F55B322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065CB6E-964F-4169-AF14-BB8E3BD73768}" type="pres">
      <dgm:prSet presAssocID="{1D1FCDCD-7DD8-48B5-9AEC-A34580DCFD62}" presName="root1" presStyleCnt="0"/>
      <dgm:spPr/>
    </dgm:pt>
    <dgm:pt modelId="{DF820537-27BB-4BF1-9018-141736318B48}" type="pres">
      <dgm:prSet presAssocID="{1D1FCDCD-7DD8-48B5-9AEC-A34580DCFD62}" presName="LevelOneTextNode" presStyleLbl="node0" presStyleIdx="0" presStyleCnt="1" custLinFactNeighborX="-873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7B84AD-A1AA-4333-86E7-52CD9925C910}" type="pres">
      <dgm:prSet presAssocID="{1D1FCDCD-7DD8-48B5-9AEC-A34580DCFD62}" presName="level2hierChild" presStyleCnt="0"/>
      <dgm:spPr/>
    </dgm:pt>
    <dgm:pt modelId="{15219F2F-1EAB-4B43-9BA9-CA2F32A41C3C}" type="pres">
      <dgm:prSet presAssocID="{12E20044-C9B8-4813-B8D3-0DEA48E44FC5}" presName="conn2-1" presStyleLbl="parChTrans1D2" presStyleIdx="0" presStyleCnt="5"/>
      <dgm:spPr/>
      <dgm:t>
        <a:bodyPr/>
        <a:lstStyle/>
        <a:p>
          <a:endParaRPr lang="en-US"/>
        </a:p>
      </dgm:t>
    </dgm:pt>
    <dgm:pt modelId="{0FFC32E8-B0B1-49E8-B594-EF6FC7D720EB}" type="pres">
      <dgm:prSet presAssocID="{12E20044-C9B8-4813-B8D3-0DEA48E44FC5}" presName="connTx" presStyleLbl="parChTrans1D2" presStyleIdx="0" presStyleCnt="5"/>
      <dgm:spPr/>
      <dgm:t>
        <a:bodyPr/>
        <a:lstStyle/>
        <a:p>
          <a:endParaRPr lang="en-US"/>
        </a:p>
      </dgm:t>
    </dgm:pt>
    <dgm:pt modelId="{206679F3-7E5E-4827-99A8-A9FB95E5B51D}" type="pres">
      <dgm:prSet presAssocID="{9FAE21CD-5060-449E-8DCF-CA29C4382E0B}" presName="root2" presStyleCnt="0"/>
      <dgm:spPr/>
    </dgm:pt>
    <dgm:pt modelId="{5F3A033A-F859-4963-92D8-983DA18B1A35}" type="pres">
      <dgm:prSet presAssocID="{9FAE21CD-5060-449E-8DCF-CA29C4382E0B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F290C3C-0926-4332-B28F-CF62E79142FF}" type="pres">
      <dgm:prSet presAssocID="{9FAE21CD-5060-449E-8DCF-CA29C4382E0B}" presName="level3hierChild" presStyleCnt="0"/>
      <dgm:spPr/>
    </dgm:pt>
    <dgm:pt modelId="{21A2E81E-471A-49FA-B3E6-DA95440F1850}" type="pres">
      <dgm:prSet presAssocID="{C25D7EE9-1741-430D-B74B-506D64B00048}" presName="conn2-1" presStyleLbl="parChTrans1D2" presStyleIdx="1" presStyleCnt="5"/>
      <dgm:spPr/>
      <dgm:t>
        <a:bodyPr/>
        <a:lstStyle/>
        <a:p>
          <a:endParaRPr lang="en-US"/>
        </a:p>
      </dgm:t>
    </dgm:pt>
    <dgm:pt modelId="{96EFBF01-A3B4-41FC-AFC3-FF245C55EB78}" type="pres">
      <dgm:prSet presAssocID="{C25D7EE9-1741-430D-B74B-506D64B00048}" presName="connTx" presStyleLbl="parChTrans1D2" presStyleIdx="1" presStyleCnt="5"/>
      <dgm:spPr/>
      <dgm:t>
        <a:bodyPr/>
        <a:lstStyle/>
        <a:p>
          <a:endParaRPr lang="en-US"/>
        </a:p>
      </dgm:t>
    </dgm:pt>
    <dgm:pt modelId="{F2633600-300E-48FF-8568-988A1B2EDCD7}" type="pres">
      <dgm:prSet presAssocID="{C1C1707D-3BD9-46F0-88D9-80A2265F0CBD}" presName="root2" presStyleCnt="0"/>
      <dgm:spPr/>
    </dgm:pt>
    <dgm:pt modelId="{E90ECD1B-79B6-4546-AA37-E3A7B2989FB2}" type="pres">
      <dgm:prSet presAssocID="{C1C1707D-3BD9-46F0-88D9-80A2265F0CBD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98520E-84A1-45DB-916E-B9B6B8B233B4}" type="pres">
      <dgm:prSet presAssocID="{C1C1707D-3BD9-46F0-88D9-80A2265F0CBD}" presName="level3hierChild" presStyleCnt="0"/>
      <dgm:spPr/>
    </dgm:pt>
    <dgm:pt modelId="{081EEE36-2603-45BA-B872-773A7BC25CE4}" type="pres">
      <dgm:prSet presAssocID="{BDA8656E-DD07-442B-96AB-BE2E0BAF43D3}" presName="conn2-1" presStyleLbl="parChTrans1D2" presStyleIdx="2" presStyleCnt="5"/>
      <dgm:spPr/>
      <dgm:t>
        <a:bodyPr/>
        <a:lstStyle/>
        <a:p>
          <a:endParaRPr lang="en-US"/>
        </a:p>
      </dgm:t>
    </dgm:pt>
    <dgm:pt modelId="{71A7F20A-D51D-497C-A5D7-C382BA6B3DFC}" type="pres">
      <dgm:prSet presAssocID="{BDA8656E-DD07-442B-96AB-BE2E0BAF43D3}" presName="connTx" presStyleLbl="parChTrans1D2" presStyleIdx="2" presStyleCnt="5"/>
      <dgm:spPr/>
      <dgm:t>
        <a:bodyPr/>
        <a:lstStyle/>
        <a:p>
          <a:endParaRPr lang="en-US"/>
        </a:p>
      </dgm:t>
    </dgm:pt>
    <dgm:pt modelId="{F5A23D88-3BFA-4B13-83C5-78F095CFE1B5}" type="pres">
      <dgm:prSet presAssocID="{4C09946E-8AD1-4AF0-AD09-60CC4F061D82}" presName="root2" presStyleCnt="0"/>
      <dgm:spPr/>
    </dgm:pt>
    <dgm:pt modelId="{0D2B98B0-9886-4B06-9E82-E549EB18AC7E}" type="pres">
      <dgm:prSet presAssocID="{4C09946E-8AD1-4AF0-AD09-60CC4F061D82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977F3A5-A176-48E3-AEC0-7DCE133399B7}" type="pres">
      <dgm:prSet presAssocID="{4C09946E-8AD1-4AF0-AD09-60CC4F061D82}" presName="level3hierChild" presStyleCnt="0"/>
      <dgm:spPr/>
    </dgm:pt>
    <dgm:pt modelId="{CC55C14A-166A-4755-AB69-180ACDBB0485}" type="pres">
      <dgm:prSet presAssocID="{C92E4183-9D87-4CF1-B942-D132B3983E76}" presName="conn2-1" presStyleLbl="parChTrans1D2" presStyleIdx="3" presStyleCnt="5"/>
      <dgm:spPr/>
      <dgm:t>
        <a:bodyPr/>
        <a:lstStyle/>
        <a:p>
          <a:endParaRPr lang="en-US"/>
        </a:p>
      </dgm:t>
    </dgm:pt>
    <dgm:pt modelId="{7F0D22BF-C4B4-450B-B035-DBF9D664B82E}" type="pres">
      <dgm:prSet presAssocID="{C92E4183-9D87-4CF1-B942-D132B3983E76}" presName="connTx" presStyleLbl="parChTrans1D2" presStyleIdx="3" presStyleCnt="5"/>
      <dgm:spPr/>
      <dgm:t>
        <a:bodyPr/>
        <a:lstStyle/>
        <a:p>
          <a:endParaRPr lang="en-US"/>
        </a:p>
      </dgm:t>
    </dgm:pt>
    <dgm:pt modelId="{510E6CAA-8C40-4AC3-B06E-8DFB7742D7C1}" type="pres">
      <dgm:prSet presAssocID="{BF13A831-28FC-47D0-8A39-AD4E399D347B}" presName="root2" presStyleCnt="0"/>
      <dgm:spPr/>
    </dgm:pt>
    <dgm:pt modelId="{67428264-7ED7-4DB8-B326-3EED9E7463C0}" type="pres">
      <dgm:prSet presAssocID="{BF13A831-28FC-47D0-8A39-AD4E399D347B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33C355B-ED02-42CB-9DFD-089E711F4611}" type="pres">
      <dgm:prSet presAssocID="{BF13A831-28FC-47D0-8A39-AD4E399D347B}" presName="level3hierChild" presStyleCnt="0"/>
      <dgm:spPr/>
    </dgm:pt>
    <dgm:pt modelId="{FFD0A734-CB64-4EC3-A010-871D7BC70E12}" type="pres">
      <dgm:prSet presAssocID="{3E44A29B-6292-4B4A-B224-40345E9B71F9}" presName="conn2-1" presStyleLbl="parChTrans1D2" presStyleIdx="4" presStyleCnt="5"/>
      <dgm:spPr/>
      <dgm:t>
        <a:bodyPr/>
        <a:lstStyle/>
        <a:p>
          <a:endParaRPr lang="en-US"/>
        </a:p>
      </dgm:t>
    </dgm:pt>
    <dgm:pt modelId="{2C45D0D0-44E9-4678-B780-3FC6AC54F6C4}" type="pres">
      <dgm:prSet presAssocID="{3E44A29B-6292-4B4A-B224-40345E9B71F9}" presName="connTx" presStyleLbl="parChTrans1D2" presStyleIdx="4" presStyleCnt="5"/>
      <dgm:spPr/>
      <dgm:t>
        <a:bodyPr/>
        <a:lstStyle/>
        <a:p>
          <a:endParaRPr lang="en-US"/>
        </a:p>
      </dgm:t>
    </dgm:pt>
    <dgm:pt modelId="{AB9E54E8-47EB-4AE0-BA31-B570FAF3B0D6}" type="pres">
      <dgm:prSet presAssocID="{745FBB0A-A06C-4718-8AA9-500A061A430C}" presName="root2" presStyleCnt="0"/>
      <dgm:spPr/>
    </dgm:pt>
    <dgm:pt modelId="{85616876-A2E4-4A90-B235-5E9ED4080B80}" type="pres">
      <dgm:prSet presAssocID="{745FBB0A-A06C-4718-8AA9-500A061A430C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667CB83-2225-41C4-8C3C-81C03B25EB56}" type="pres">
      <dgm:prSet presAssocID="{745FBB0A-A06C-4718-8AA9-500A061A430C}" presName="level3hierChild" presStyleCnt="0"/>
      <dgm:spPr/>
    </dgm:pt>
  </dgm:ptLst>
  <dgm:cxnLst>
    <dgm:cxn modelId="{D9A50FE4-27D3-463F-8A3D-1764AE1B0ADA}" srcId="{5DF2EA27-4ED5-470B-8352-2EA0F55B3227}" destId="{1D1FCDCD-7DD8-48B5-9AEC-A34580DCFD62}" srcOrd="0" destOrd="0" parTransId="{B6DEA4D3-0AA3-4B7B-8BD5-56DD8B69BFDF}" sibTransId="{A7582241-E5F6-435A-A7A2-B5F0B0064E57}"/>
    <dgm:cxn modelId="{EAB0F6F9-E283-4B5C-8542-05AF29B83997}" srcId="{1D1FCDCD-7DD8-48B5-9AEC-A34580DCFD62}" destId="{4C09946E-8AD1-4AF0-AD09-60CC4F061D82}" srcOrd="2" destOrd="0" parTransId="{BDA8656E-DD07-442B-96AB-BE2E0BAF43D3}" sibTransId="{F75A2574-828F-466A-B552-55ADF4472800}"/>
    <dgm:cxn modelId="{F136C938-BD2F-0B47-AEF3-C5AA69D11A0D}" type="presOf" srcId="{BDA8656E-DD07-442B-96AB-BE2E0BAF43D3}" destId="{71A7F20A-D51D-497C-A5D7-C382BA6B3DFC}" srcOrd="1" destOrd="0" presId="urn:microsoft.com/office/officeart/2005/8/layout/hierarchy2"/>
    <dgm:cxn modelId="{C9B7174E-F082-4A10-98BF-46B06D1E1003}" srcId="{1D1FCDCD-7DD8-48B5-9AEC-A34580DCFD62}" destId="{745FBB0A-A06C-4718-8AA9-500A061A430C}" srcOrd="4" destOrd="0" parTransId="{3E44A29B-6292-4B4A-B224-40345E9B71F9}" sibTransId="{8DF01C14-ABBA-4D43-84FF-8C4D26D8CBE8}"/>
    <dgm:cxn modelId="{71618323-6770-454D-AD5D-DD80F7EACD0C}" srcId="{1D1FCDCD-7DD8-48B5-9AEC-A34580DCFD62}" destId="{C1C1707D-3BD9-46F0-88D9-80A2265F0CBD}" srcOrd="1" destOrd="0" parTransId="{C25D7EE9-1741-430D-B74B-506D64B00048}" sibTransId="{F351AF6D-A84D-4397-81D1-AB07258E22C1}"/>
    <dgm:cxn modelId="{49F7D82C-E5B0-1144-BF9E-454E97CDC163}" type="presOf" srcId="{3E44A29B-6292-4B4A-B224-40345E9B71F9}" destId="{2C45D0D0-44E9-4678-B780-3FC6AC54F6C4}" srcOrd="1" destOrd="0" presId="urn:microsoft.com/office/officeart/2005/8/layout/hierarchy2"/>
    <dgm:cxn modelId="{7F453627-549F-B645-A19B-1533EB81394F}" type="presOf" srcId="{C92E4183-9D87-4CF1-B942-D132B3983E76}" destId="{CC55C14A-166A-4755-AB69-180ACDBB0485}" srcOrd="0" destOrd="0" presId="urn:microsoft.com/office/officeart/2005/8/layout/hierarchy2"/>
    <dgm:cxn modelId="{95C69506-C835-42C6-9163-9105526A92B3}" srcId="{1D1FCDCD-7DD8-48B5-9AEC-A34580DCFD62}" destId="{9FAE21CD-5060-449E-8DCF-CA29C4382E0B}" srcOrd="0" destOrd="0" parTransId="{12E20044-C9B8-4813-B8D3-0DEA48E44FC5}" sibTransId="{9FDEC63B-5433-4D8E-AFE7-6C4AF18D534E}"/>
    <dgm:cxn modelId="{0F36EB87-447A-A141-8106-7DF42503C2FC}" type="presOf" srcId="{C1C1707D-3BD9-46F0-88D9-80A2265F0CBD}" destId="{E90ECD1B-79B6-4546-AA37-E3A7B2989FB2}" srcOrd="0" destOrd="0" presId="urn:microsoft.com/office/officeart/2005/8/layout/hierarchy2"/>
    <dgm:cxn modelId="{BEF5E929-4DB5-E84B-A121-E74441630534}" type="presOf" srcId="{BF13A831-28FC-47D0-8A39-AD4E399D347B}" destId="{67428264-7ED7-4DB8-B326-3EED9E7463C0}" srcOrd="0" destOrd="0" presId="urn:microsoft.com/office/officeart/2005/8/layout/hierarchy2"/>
    <dgm:cxn modelId="{DC87405C-51F7-7A46-B2D8-B5D684646DDC}" type="presOf" srcId="{C25D7EE9-1741-430D-B74B-506D64B00048}" destId="{96EFBF01-A3B4-41FC-AFC3-FF245C55EB78}" srcOrd="1" destOrd="0" presId="urn:microsoft.com/office/officeart/2005/8/layout/hierarchy2"/>
    <dgm:cxn modelId="{833B7CB6-7042-3346-8A87-33CFA4150568}" type="presOf" srcId="{9FAE21CD-5060-449E-8DCF-CA29C4382E0B}" destId="{5F3A033A-F859-4963-92D8-983DA18B1A35}" srcOrd="0" destOrd="0" presId="urn:microsoft.com/office/officeart/2005/8/layout/hierarchy2"/>
    <dgm:cxn modelId="{C3889365-457F-E94C-91C4-FC91A8E55D04}" type="presOf" srcId="{4C09946E-8AD1-4AF0-AD09-60CC4F061D82}" destId="{0D2B98B0-9886-4B06-9E82-E549EB18AC7E}" srcOrd="0" destOrd="0" presId="urn:microsoft.com/office/officeart/2005/8/layout/hierarchy2"/>
    <dgm:cxn modelId="{5F61A438-130D-A945-96CC-26AB853DDC2C}" type="presOf" srcId="{12E20044-C9B8-4813-B8D3-0DEA48E44FC5}" destId="{15219F2F-1EAB-4B43-9BA9-CA2F32A41C3C}" srcOrd="0" destOrd="0" presId="urn:microsoft.com/office/officeart/2005/8/layout/hierarchy2"/>
    <dgm:cxn modelId="{D46601E3-1BE1-FA40-83C6-8132E554913F}" type="presOf" srcId="{BDA8656E-DD07-442B-96AB-BE2E0BAF43D3}" destId="{081EEE36-2603-45BA-B872-773A7BC25CE4}" srcOrd="0" destOrd="0" presId="urn:microsoft.com/office/officeart/2005/8/layout/hierarchy2"/>
    <dgm:cxn modelId="{53DEE8A6-E7D5-F942-93A2-B4B6219E73D4}" type="presOf" srcId="{745FBB0A-A06C-4718-8AA9-500A061A430C}" destId="{85616876-A2E4-4A90-B235-5E9ED4080B80}" srcOrd="0" destOrd="0" presId="urn:microsoft.com/office/officeart/2005/8/layout/hierarchy2"/>
    <dgm:cxn modelId="{C8D5DE6E-9986-CE4D-B9D8-E857B1938E39}" type="presOf" srcId="{5DF2EA27-4ED5-470B-8352-2EA0F55B3227}" destId="{A9489BC1-D5AA-4D21-9A96-732288086D47}" srcOrd="0" destOrd="0" presId="urn:microsoft.com/office/officeart/2005/8/layout/hierarchy2"/>
    <dgm:cxn modelId="{0AAE9F57-1B21-474F-B936-E87383D1F637}" srcId="{1D1FCDCD-7DD8-48B5-9AEC-A34580DCFD62}" destId="{BF13A831-28FC-47D0-8A39-AD4E399D347B}" srcOrd="3" destOrd="0" parTransId="{C92E4183-9D87-4CF1-B942-D132B3983E76}" sibTransId="{127547B6-7913-4665-9903-1CCC7D1BC662}"/>
    <dgm:cxn modelId="{7FDBF843-231F-AA47-B306-16D84B601D84}" type="presOf" srcId="{3E44A29B-6292-4B4A-B224-40345E9B71F9}" destId="{FFD0A734-CB64-4EC3-A010-871D7BC70E12}" srcOrd="0" destOrd="0" presId="urn:microsoft.com/office/officeart/2005/8/layout/hierarchy2"/>
    <dgm:cxn modelId="{CA2ADF9C-1ECC-0947-B663-A5764AED6880}" type="presOf" srcId="{1D1FCDCD-7DD8-48B5-9AEC-A34580DCFD62}" destId="{DF820537-27BB-4BF1-9018-141736318B48}" srcOrd="0" destOrd="0" presId="urn:microsoft.com/office/officeart/2005/8/layout/hierarchy2"/>
    <dgm:cxn modelId="{B96939F7-F7A3-6948-9655-BBFA55DD6DF1}" type="presOf" srcId="{C25D7EE9-1741-430D-B74B-506D64B00048}" destId="{21A2E81E-471A-49FA-B3E6-DA95440F1850}" srcOrd="0" destOrd="0" presId="urn:microsoft.com/office/officeart/2005/8/layout/hierarchy2"/>
    <dgm:cxn modelId="{65FB4BDC-595F-D14E-A72E-80C9E3F38565}" type="presOf" srcId="{12E20044-C9B8-4813-B8D3-0DEA48E44FC5}" destId="{0FFC32E8-B0B1-49E8-B594-EF6FC7D720EB}" srcOrd="1" destOrd="0" presId="urn:microsoft.com/office/officeart/2005/8/layout/hierarchy2"/>
    <dgm:cxn modelId="{8ED57BFB-590E-F141-BD9B-214C3DAEA421}" type="presOf" srcId="{C92E4183-9D87-4CF1-B942-D132B3983E76}" destId="{7F0D22BF-C4B4-450B-B035-DBF9D664B82E}" srcOrd="1" destOrd="0" presId="urn:microsoft.com/office/officeart/2005/8/layout/hierarchy2"/>
    <dgm:cxn modelId="{D82DDA66-96C3-D441-99F4-72CF4FBB91DE}" type="presParOf" srcId="{A9489BC1-D5AA-4D21-9A96-732288086D47}" destId="{F065CB6E-964F-4169-AF14-BB8E3BD73768}" srcOrd="0" destOrd="0" presId="urn:microsoft.com/office/officeart/2005/8/layout/hierarchy2"/>
    <dgm:cxn modelId="{51AFE3F9-42CA-AF43-A0FF-AEE32A095055}" type="presParOf" srcId="{F065CB6E-964F-4169-AF14-BB8E3BD73768}" destId="{DF820537-27BB-4BF1-9018-141736318B48}" srcOrd="0" destOrd="0" presId="urn:microsoft.com/office/officeart/2005/8/layout/hierarchy2"/>
    <dgm:cxn modelId="{D931CEE5-8588-954E-9565-DA1143E543C6}" type="presParOf" srcId="{F065CB6E-964F-4169-AF14-BB8E3BD73768}" destId="{087B84AD-A1AA-4333-86E7-52CD9925C910}" srcOrd="1" destOrd="0" presId="urn:microsoft.com/office/officeart/2005/8/layout/hierarchy2"/>
    <dgm:cxn modelId="{D4D01CD5-C64B-D144-BCE6-711A2CB7CD2B}" type="presParOf" srcId="{087B84AD-A1AA-4333-86E7-52CD9925C910}" destId="{15219F2F-1EAB-4B43-9BA9-CA2F32A41C3C}" srcOrd="0" destOrd="0" presId="urn:microsoft.com/office/officeart/2005/8/layout/hierarchy2"/>
    <dgm:cxn modelId="{E0618223-5877-0340-8156-B4D6EAAFE4B3}" type="presParOf" srcId="{15219F2F-1EAB-4B43-9BA9-CA2F32A41C3C}" destId="{0FFC32E8-B0B1-49E8-B594-EF6FC7D720EB}" srcOrd="0" destOrd="0" presId="urn:microsoft.com/office/officeart/2005/8/layout/hierarchy2"/>
    <dgm:cxn modelId="{5564BE2F-F75C-0347-BCDD-80523BEF5E80}" type="presParOf" srcId="{087B84AD-A1AA-4333-86E7-52CD9925C910}" destId="{206679F3-7E5E-4827-99A8-A9FB95E5B51D}" srcOrd="1" destOrd="0" presId="urn:microsoft.com/office/officeart/2005/8/layout/hierarchy2"/>
    <dgm:cxn modelId="{50387AD7-FAB3-3447-9890-3B2F34ECABCF}" type="presParOf" srcId="{206679F3-7E5E-4827-99A8-A9FB95E5B51D}" destId="{5F3A033A-F859-4963-92D8-983DA18B1A35}" srcOrd="0" destOrd="0" presId="urn:microsoft.com/office/officeart/2005/8/layout/hierarchy2"/>
    <dgm:cxn modelId="{07E8EE8A-7A59-9A4A-92E0-CE0AA9F13EF9}" type="presParOf" srcId="{206679F3-7E5E-4827-99A8-A9FB95E5B51D}" destId="{7F290C3C-0926-4332-B28F-CF62E79142FF}" srcOrd="1" destOrd="0" presId="urn:microsoft.com/office/officeart/2005/8/layout/hierarchy2"/>
    <dgm:cxn modelId="{F932524A-2944-2640-BAB1-B9631618EC3A}" type="presParOf" srcId="{087B84AD-A1AA-4333-86E7-52CD9925C910}" destId="{21A2E81E-471A-49FA-B3E6-DA95440F1850}" srcOrd="2" destOrd="0" presId="urn:microsoft.com/office/officeart/2005/8/layout/hierarchy2"/>
    <dgm:cxn modelId="{50B197B8-1B69-1745-86B4-6B92AB7B6F42}" type="presParOf" srcId="{21A2E81E-471A-49FA-B3E6-DA95440F1850}" destId="{96EFBF01-A3B4-41FC-AFC3-FF245C55EB78}" srcOrd="0" destOrd="0" presId="urn:microsoft.com/office/officeart/2005/8/layout/hierarchy2"/>
    <dgm:cxn modelId="{AA7B0BBC-1EAD-8D42-B685-13B45F61768C}" type="presParOf" srcId="{087B84AD-A1AA-4333-86E7-52CD9925C910}" destId="{F2633600-300E-48FF-8568-988A1B2EDCD7}" srcOrd="3" destOrd="0" presId="urn:microsoft.com/office/officeart/2005/8/layout/hierarchy2"/>
    <dgm:cxn modelId="{F4A8E65E-899C-6142-B42A-BFEF72348062}" type="presParOf" srcId="{F2633600-300E-48FF-8568-988A1B2EDCD7}" destId="{E90ECD1B-79B6-4546-AA37-E3A7B2989FB2}" srcOrd="0" destOrd="0" presId="urn:microsoft.com/office/officeart/2005/8/layout/hierarchy2"/>
    <dgm:cxn modelId="{A3ED47EC-C435-8441-BA26-8E69F5BBBCAC}" type="presParOf" srcId="{F2633600-300E-48FF-8568-988A1B2EDCD7}" destId="{D998520E-84A1-45DB-916E-B9B6B8B233B4}" srcOrd="1" destOrd="0" presId="urn:microsoft.com/office/officeart/2005/8/layout/hierarchy2"/>
    <dgm:cxn modelId="{0CA7A73E-CE6E-E246-88FA-29CE187CE920}" type="presParOf" srcId="{087B84AD-A1AA-4333-86E7-52CD9925C910}" destId="{081EEE36-2603-45BA-B872-773A7BC25CE4}" srcOrd="4" destOrd="0" presId="urn:microsoft.com/office/officeart/2005/8/layout/hierarchy2"/>
    <dgm:cxn modelId="{D258CC1D-7B34-BD4D-89E0-81B2C1A7FB19}" type="presParOf" srcId="{081EEE36-2603-45BA-B872-773A7BC25CE4}" destId="{71A7F20A-D51D-497C-A5D7-C382BA6B3DFC}" srcOrd="0" destOrd="0" presId="urn:microsoft.com/office/officeart/2005/8/layout/hierarchy2"/>
    <dgm:cxn modelId="{AD23FBD8-6034-E542-A9BD-082B12C3CD6F}" type="presParOf" srcId="{087B84AD-A1AA-4333-86E7-52CD9925C910}" destId="{F5A23D88-3BFA-4B13-83C5-78F095CFE1B5}" srcOrd="5" destOrd="0" presId="urn:microsoft.com/office/officeart/2005/8/layout/hierarchy2"/>
    <dgm:cxn modelId="{112D82AA-5A6C-DA4C-9B46-B2BB5A88DB29}" type="presParOf" srcId="{F5A23D88-3BFA-4B13-83C5-78F095CFE1B5}" destId="{0D2B98B0-9886-4B06-9E82-E549EB18AC7E}" srcOrd="0" destOrd="0" presId="urn:microsoft.com/office/officeart/2005/8/layout/hierarchy2"/>
    <dgm:cxn modelId="{4CFF8F16-4126-DD4C-B589-D2F0816B0841}" type="presParOf" srcId="{F5A23D88-3BFA-4B13-83C5-78F095CFE1B5}" destId="{1977F3A5-A176-48E3-AEC0-7DCE133399B7}" srcOrd="1" destOrd="0" presId="urn:microsoft.com/office/officeart/2005/8/layout/hierarchy2"/>
    <dgm:cxn modelId="{1CC274B5-CD47-9F4E-ACC3-318E0474BA0E}" type="presParOf" srcId="{087B84AD-A1AA-4333-86E7-52CD9925C910}" destId="{CC55C14A-166A-4755-AB69-180ACDBB0485}" srcOrd="6" destOrd="0" presId="urn:microsoft.com/office/officeart/2005/8/layout/hierarchy2"/>
    <dgm:cxn modelId="{67BF4CDC-FB1D-7342-9C27-77D86F713A00}" type="presParOf" srcId="{CC55C14A-166A-4755-AB69-180ACDBB0485}" destId="{7F0D22BF-C4B4-450B-B035-DBF9D664B82E}" srcOrd="0" destOrd="0" presId="urn:microsoft.com/office/officeart/2005/8/layout/hierarchy2"/>
    <dgm:cxn modelId="{C7DEDC49-21E7-CA42-9972-1BA7552CB7C5}" type="presParOf" srcId="{087B84AD-A1AA-4333-86E7-52CD9925C910}" destId="{510E6CAA-8C40-4AC3-B06E-8DFB7742D7C1}" srcOrd="7" destOrd="0" presId="urn:microsoft.com/office/officeart/2005/8/layout/hierarchy2"/>
    <dgm:cxn modelId="{B57B6B3C-5336-E24F-A9F7-2E8F76BB0E30}" type="presParOf" srcId="{510E6CAA-8C40-4AC3-B06E-8DFB7742D7C1}" destId="{67428264-7ED7-4DB8-B326-3EED9E7463C0}" srcOrd="0" destOrd="0" presId="urn:microsoft.com/office/officeart/2005/8/layout/hierarchy2"/>
    <dgm:cxn modelId="{9235124E-8DE1-9840-9859-BD8E86E2205C}" type="presParOf" srcId="{510E6CAA-8C40-4AC3-B06E-8DFB7742D7C1}" destId="{F33C355B-ED02-42CB-9DFD-089E711F4611}" srcOrd="1" destOrd="0" presId="urn:microsoft.com/office/officeart/2005/8/layout/hierarchy2"/>
    <dgm:cxn modelId="{F0D8363F-8147-7A41-94C3-D5F29513E728}" type="presParOf" srcId="{087B84AD-A1AA-4333-86E7-52CD9925C910}" destId="{FFD0A734-CB64-4EC3-A010-871D7BC70E12}" srcOrd="8" destOrd="0" presId="urn:microsoft.com/office/officeart/2005/8/layout/hierarchy2"/>
    <dgm:cxn modelId="{63851B44-9399-944F-95A3-34479C5CCD29}" type="presParOf" srcId="{FFD0A734-CB64-4EC3-A010-871D7BC70E12}" destId="{2C45D0D0-44E9-4678-B780-3FC6AC54F6C4}" srcOrd="0" destOrd="0" presId="urn:microsoft.com/office/officeart/2005/8/layout/hierarchy2"/>
    <dgm:cxn modelId="{7E72B2A7-A1AE-A240-B9C8-69233FEB9EBE}" type="presParOf" srcId="{087B84AD-A1AA-4333-86E7-52CD9925C910}" destId="{AB9E54E8-47EB-4AE0-BA31-B570FAF3B0D6}" srcOrd="9" destOrd="0" presId="urn:microsoft.com/office/officeart/2005/8/layout/hierarchy2"/>
    <dgm:cxn modelId="{EF2B3666-0478-294D-812D-28B0046C5654}" type="presParOf" srcId="{AB9E54E8-47EB-4AE0-BA31-B570FAF3B0D6}" destId="{85616876-A2E4-4A90-B235-5E9ED4080B80}" srcOrd="0" destOrd="0" presId="urn:microsoft.com/office/officeart/2005/8/layout/hierarchy2"/>
    <dgm:cxn modelId="{BA00BF2E-A99B-C84C-A5C1-763E13A50072}" type="presParOf" srcId="{AB9E54E8-47EB-4AE0-BA31-B570FAF3B0D6}" destId="{9667CB83-2225-41C4-8C3C-81C03B25EB5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820537-27BB-4BF1-9018-141736318B48}">
      <dsp:nvSpPr>
        <dsp:cNvPr id="0" name=""/>
        <dsp:cNvSpPr/>
      </dsp:nvSpPr>
      <dsp:spPr>
        <a:xfrm>
          <a:off x="548983" y="1669355"/>
          <a:ext cx="1450578" cy="725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T</a:t>
          </a:r>
        </a:p>
      </dsp:txBody>
      <dsp:txXfrm>
        <a:off x="570226" y="1690598"/>
        <a:ext cx="1408092" cy="682803"/>
      </dsp:txXfrm>
    </dsp:sp>
    <dsp:sp modelId="{15219F2F-1EAB-4B43-9BA9-CA2F32A41C3C}">
      <dsp:nvSpPr>
        <dsp:cNvPr id="0" name=""/>
        <dsp:cNvSpPr/>
      </dsp:nvSpPr>
      <dsp:spPr>
        <a:xfrm rot="19074900">
          <a:off x="1678677" y="1181855"/>
          <a:ext cx="2488934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488934" y="16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2860921" y="1135694"/>
        <a:ext cx="124446" cy="124446"/>
      </dsp:txXfrm>
    </dsp:sp>
    <dsp:sp modelId="{5F3A033A-F859-4963-92D8-983DA18B1A35}">
      <dsp:nvSpPr>
        <dsp:cNvPr id="0" name=""/>
        <dsp:cNvSpPr/>
      </dsp:nvSpPr>
      <dsp:spPr>
        <a:xfrm>
          <a:off x="3846727" y="1190"/>
          <a:ext cx="1450578" cy="725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Mentor</a:t>
          </a:r>
          <a:endParaRPr lang="en-US" sz="2600" kern="1200" dirty="0"/>
        </a:p>
      </dsp:txBody>
      <dsp:txXfrm>
        <a:off x="3867970" y="22433"/>
        <a:ext cx="1408092" cy="682803"/>
      </dsp:txXfrm>
    </dsp:sp>
    <dsp:sp modelId="{21A2E81E-471A-49FA-B3E6-DA95440F1850}">
      <dsp:nvSpPr>
        <dsp:cNvPr id="0" name=""/>
        <dsp:cNvSpPr/>
      </dsp:nvSpPr>
      <dsp:spPr>
        <a:xfrm rot="20141915">
          <a:off x="1909769" y="1598896"/>
          <a:ext cx="2026750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026750" y="16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2872475" y="1564290"/>
        <a:ext cx="101337" cy="101337"/>
      </dsp:txXfrm>
    </dsp:sp>
    <dsp:sp modelId="{E90ECD1B-79B6-4546-AA37-E3A7B2989FB2}">
      <dsp:nvSpPr>
        <dsp:cNvPr id="0" name=""/>
        <dsp:cNvSpPr/>
      </dsp:nvSpPr>
      <dsp:spPr>
        <a:xfrm>
          <a:off x="3846727" y="835273"/>
          <a:ext cx="1450578" cy="725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Facilitator</a:t>
          </a:r>
          <a:endParaRPr lang="en-US" sz="2600" kern="1200" dirty="0"/>
        </a:p>
      </dsp:txBody>
      <dsp:txXfrm>
        <a:off x="3867970" y="856516"/>
        <a:ext cx="1408092" cy="682803"/>
      </dsp:txXfrm>
    </dsp:sp>
    <dsp:sp modelId="{081EEE36-2603-45BA-B872-773A7BC25CE4}">
      <dsp:nvSpPr>
        <dsp:cNvPr id="0" name=""/>
        <dsp:cNvSpPr/>
      </dsp:nvSpPr>
      <dsp:spPr>
        <a:xfrm>
          <a:off x="1999561" y="2015937"/>
          <a:ext cx="1847166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847166" y="16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2876965" y="1985820"/>
        <a:ext cx="92358" cy="92358"/>
      </dsp:txXfrm>
    </dsp:sp>
    <dsp:sp modelId="{0D2B98B0-9886-4B06-9E82-E549EB18AC7E}">
      <dsp:nvSpPr>
        <dsp:cNvPr id="0" name=""/>
        <dsp:cNvSpPr/>
      </dsp:nvSpPr>
      <dsp:spPr>
        <a:xfrm>
          <a:off x="3846727" y="1669355"/>
          <a:ext cx="1450578" cy="725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Tutor</a:t>
          </a:r>
          <a:endParaRPr lang="en-US" sz="2600" kern="1200" dirty="0"/>
        </a:p>
      </dsp:txBody>
      <dsp:txXfrm>
        <a:off x="3867970" y="1690598"/>
        <a:ext cx="1408092" cy="682803"/>
      </dsp:txXfrm>
    </dsp:sp>
    <dsp:sp modelId="{CC55C14A-166A-4755-AB69-180ACDBB0485}">
      <dsp:nvSpPr>
        <dsp:cNvPr id="0" name=""/>
        <dsp:cNvSpPr/>
      </dsp:nvSpPr>
      <dsp:spPr>
        <a:xfrm rot="1458085">
          <a:off x="1909769" y="2432979"/>
          <a:ext cx="2026750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026750" y="16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2872475" y="2398372"/>
        <a:ext cx="101337" cy="101337"/>
      </dsp:txXfrm>
    </dsp:sp>
    <dsp:sp modelId="{67428264-7ED7-4DB8-B326-3EED9E7463C0}">
      <dsp:nvSpPr>
        <dsp:cNvPr id="0" name=""/>
        <dsp:cNvSpPr/>
      </dsp:nvSpPr>
      <dsp:spPr>
        <a:xfrm>
          <a:off x="3846727" y="2503437"/>
          <a:ext cx="1450578" cy="725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Evaluator</a:t>
          </a:r>
          <a:endParaRPr lang="en-US" sz="2600" kern="1200" dirty="0"/>
        </a:p>
      </dsp:txBody>
      <dsp:txXfrm>
        <a:off x="3867970" y="2524680"/>
        <a:ext cx="1408092" cy="682803"/>
      </dsp:txXfrm>
    </dsp:sp>
    <dsp:sp modelId="{FFD0A734-CB64-4EC3-A010-871D7BC70E12}">
      <dsp:nvSpPr>
        <dsp:cNvPr id="0" name=""/>
        <dsp:cNvSpPr/>
      </dsp:nvSpPr>
      <dsp:spPr>
        <a:xfrm rot="2525100">
          <a:off x="1678677" y="2850020"/>
          <a:ext cx="2488934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488934" y="16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2860921" y="2803859"/>
        <a:ext cx="124446" cy="124446"/>
      </dsp:txXfrm>
    </dsp:sp>
    <dsp:sp modelId="{85616876-A2E4-4A90-B235-5E9ED4080B80}">
      <dsp:nvSpPr>
        <dsp:cNvPr id="0" name=""/>
        <dsp:cNvSpPr/>
      </dsp:nvSpPr>
      <dsp:spPr>
        <a:xfrm>
          <a:off x="3846727" y="3337520"/>
          <a:ext cx="1450578" cy="725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Counselor</a:t>
          </a:r>
          <a:endParaRPr lang="en-US" sz="2600" kern="1200" dirty="0"/>
        </a:p>
      </dsp:txBody>
      <dsp:txXfrm>
        <a:off x="3867970" y="3358763"/>
        <a:ext cx="1408092" cy="6828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820537-27BB-4BF1-9018-141736318B48}">
      <dsp:nvSpPr>
        <dsp:cNvPr id="0" name=""/>
        <dsp:cNvSpPr/>
      </dsp:nvSpPr>
      <dsp:spPr>
        <a:xfrm>
          <a:off x="548983" y="1669355"/>
          <a:ext cx="1450578" cy="7252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T</a:t>
          </a:r>
        </a:p>
      </dsp:txBody>
      <dsp:txXfrm>
        <a:off x="570226" y="1690598"/>
        <a:ext cx="1408092" cy="682803"/>
      </dsp:txXfrm>
    </dsp:sp>
    <dsp:sp modelId="{15219F2F-1EAB-4B43-9BA9-CA2F32A41C3C}">
      <dsp:nvSpPr>
        <dsp:cNvPr id="0" name=""/>
        <dsp:cNvSpPr/>
      </dsp:nvSpPr>
      <dsp:spPr>
        <a:xfrm rot="19074900">
          <a:off x="1678677" y="1181855"/>
          <a:ext cx="2488934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488934" y="1606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2860921" y="1135694"/>
        <a:ext cx="124446" cy="124446"/>
      </dsp:txXfrm>
    </dsp:sp>
    <dsp:sp modelId="{5F3A033A-F859-4963-92D8-983DA18B1A35}">
      <dsp:nvSpPr>
        <dsp:cNvPr id="0" name=""/>
        <dsp:cNvSpPr/>
      </dsp:nvSpPr>
      <dsp:spPr>
        <a:xfrm>
          <a:off x="3846727" y="1190"/>
          <a:ext cx="1450578" cy="7252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Safe</a:t>
          </a:r>
          <a:endParaRPr lang="en-US" sz="2900" kern="1200" dirty="0"/>
        </a:p>
      </dsp:txBody>
      <dsp:txXfrm>
        <a:off x="3867970" y="22433"/>
        <a:ext cx="1408092" cy="682803"/>
      </dsp:txXfrm>
    </dsp:sp>
    <dsp:sp modelId="{21A2E81E-471A-49FA-B3E6-DA95440F1850}">
      <dsp:nvSpPr>
        <dsp:cNvPr id="0" name=""/>
        <dsp:cNvSpPr/>
      </dsp:nvSpPr>
      <dsp:spPr>
        <a:xfrm rot="20141915">
          <a:off x="1909769" y="1598896"/>
          <a:ext cx="2026750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026750" y="1606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2872475" y="1564290"/>
        <a:ext cx="101337" cy="101337"/>
      </dsp:txXfrm>
    </dsp:sp>
    <dsp:sp modelId="{E90ECD1B-79B6-4546-AA37-E3A7B2989FB2}">
      <dsp:nvSpPr>
        <dsp:cNvPr id="0" name=""/>
        <dsp:cNvSpPr/>
      </dsp:nvSpPr>
      <dsp:spPr>
        <a:xfrm>
          <a:off x="3846727" y="835273"/>
          <a:ext cx="1450578" cy="7252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Clean</a:t>
          </a:r>
          <a:endParaRPr lang="en-US" sz="2900" kern="1200" dirty="0"/>
        </a:p>
      </dsp:txBody>
      <dsp:txXfrm>
        <a:off x="3867970" y="856516"/>
        <a:ext cx="1408092" cy="682803"/>
      </dsp:txXfrm>
    </dsp:sp>
    <dsp:sp modelId="{081EEE36-2603-45BA-B872-773A7BC25CE4}">
      <dsp:nvSpPr>
        <dsp:cNvPr id="0" name=""/>
        <dsp:cNvSpPr/>
      </dsp:nvSpPr>
      <dsp:spPr>
        <a:xfrm>
          <a:off x="1999561" y="2015937"/>
          <a:ext cx="1847166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847166" y="1606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2876965" y="1985820"/>
        <a:ext cx="92358" cy="92358"/>
      </dsp:txXfrm>
    </dsp:sp>
    <dsp:sp modelId="{0D2B98B0-9886-4B06-9E82-E549EB18AC7E}">
      <dsp:nvSpPr>
        <dsp:cNvPr id="0" name=""/>
        <dsp:cNvSpPr/>
      </dsp:nvSpPr>
      <dsp:spPr>
        <a:xfrm>
          <a:off x="3846727" y="1669355"/>
          <a:ext cx="1450578" cy="7252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Inspiring</a:t>
          </a:r>
          <a:endParaRPr lang="en-US" sz="2900" kern="1200" dirty="0"/>
        </a:p>
      </dsp:txBody>
      <dsp:txXfrm>
        <a:off x="3867970" y="1690598"/>
        <a:ext cx="1408092" cy="682803"/>
      </dsp:txXfrm>
    </dsp:sp>
    <dsp:sp modelId="{CC55C14A-166A-4755-AB69-180ACDBB0485}">
      <dsp:nvSpPr>
        <dsp:cNvPr id="0" name=""/>
        <dsp:cNvSpPr/>
      </dsp:nvSpPr>
      <dsp:spPr>
        <a:xfrm rot="1458085">
          <a:off x="1909769" y="2432979"/>
          <a:ext cx="2026750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026750" y="1606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2872475" y="2398372"/>
        <a:ext cx="101337" cy="101337"/>
      </dsp:txXfrm>
    </dsp:sp>
    <dsp:sp modelId="{67428264-7ED7-4DB8-B326-3EED9E7463C0}">
      <dsp:nvSpPr>
        <dsp:cNvPr id="0" name=""/>
        <dsp:cNvSpPr/>
      </dsp:nvSpPr>
      <dsp:spPr>
        <a:xfrm>
          <a:off x="3846727" y="2503437"/>
          <a:ext cx="1450578" cy="7252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Available</a:t>
          </a:r>
          <a:endParaRPr lang="en-US" sz="2900" kern="1200" dirty="0"/>
        </a:p>
      </dsp:txBody>
      <dsp:txXfrm>
        <a:off x="3867970" y="2524680"/>
        <a:ext cx="1408092" cy="682803"/>
      </dsp:txXfrm>
    </dsp:sp>
    <dsp:sp modelId="{FFD0A734-CB64-4EC3-A010-871D7BC70E12}">
      <dsp:nvSpPr>
        <dsp:cNvPr id="0" name=""/>
        <dsp:cNvSpPr/>
      </dsp:nvSpPr>
      <dsp:spPr>
        <a:xfrm rot="2525100">
          <a:off x="1678677" y="2850020"/>
          <a:ext cx="2488934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488934" y="1606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2860921" y="2803859"/>
        <a:ext cx="124446" cy="124446"/>
      </dsp:txXfrm>
    </dsp:sp>
    <dsp:sp modelId="{85616876-A2E4-4A90-B235-5E9ED4080B80}">
      <dsp:nvSpPr>
        <dsp:cNvPr id="0" name=""/>
        <dsp:cNvSpPr/>
      </dsp:nvSpPr>
      <dsp:spPr>
        <a:xfrm>
          <a:off x="3846727" y="3337520"/>
          <a:ext cx="1450578" cy="7252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Flexible</a:t>
          </a:r>
          <a:endParaRPr lang="en-US" sz="2900" kern="1200" dirty="0"/>
        </a:p>
      </dsp:txBody>
      <dsp:txXfrm>
        <a:off x="3867970" y="3358763"/>
        <a:ext cx="1408092" cy="682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6DD0D-AA73-6241-98AE-21E8D1D22F24}" type="datetimeFigureOut">
              <a:rPr lang="en-US" smtClean="0"/>
              <a:t>1/19/15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418AF-E243-C749-B165-DE9BC4812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513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55B305-B545-7F47-9565-1AB697E0E894}" type="datetimeFigureOut">
              <a:rPr lang="en-US" smtClean="0"/>
              <a:t>1/19/15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18E82-3184-6247-99A9-6E7F619A8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63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Disruption in brief through circles</a:t>
            </a:r>
            <a:r>
              <a:rPr lang="en-US" baseline="0" dirty="0" smtClean="0"/>
              <a:t> – make clear 2 types of innovation (1 that improves products in the circle, 1 outside)</a:t>
            </a:r>
          </a:p>
          <a:p>
            <a:r>
              <a:rPr lang="en-US" baseline="0" dirty="0" smtClean="0"/>
              <a:t>Online learning as disruption</a:t>
            </a:r>
          </a:p>
          <a:p>
            <a:r>
              <a:rPr lang="en-US" baseline="0" dirty="0" smtClean="0"/>
              <a:t>What’s exciting about it </a:t>
            </a:r>
            <a:r>
              <a:rPr lang="en-US" baseline="0" dirty="0" smtClean="0">
                <a:sym typeface="Wingdings"/>
              </a:rPr>
              <a:t> Potential</a:t>
            </a:r>
            <a:endParaRPr lang="en-US" baseline="0" dirty="0" smtClean="0"/>
          </a:p>
          <a:p>
            <a:r>
              <a:rPr lang="en-US" baseline="0" dirty="0" smtClean="0"/>
              <a:t>Improving</a:t>
            </a:r>
          </a:p>
          <a:p>
            <a:r>
              <a:rPr lang="en-US" baseline="0" dirty="0" smtClean="0"/>
              <a:t>Blended learning</a:t>
            </a:r>
          </a:p>
          <a:p>
            <a:r>
              <a:rPr lang="en-US" baseline="0" dirty="0" smtClean="0"/>
              <a:t>Tell blended learning as disruptive vs. sustaining story through sailboat shorthand</a:t>
            </a:r>
          </a:p>
          <a:p>
            <a:r>
              <a:rPr lang="en-US" baseline="0" dirty="0" smtClean="0"/>
              <a:t>Team structures to innovate</a:t>
            </a:r>
          </a:p>
          <a:p>
            <a:endParaRPr lang="en-US" dirty="0" smtClean="0"/>
          </a:p>
          <a:p>
            <a:r>
              <a:rPr lang="en-US" dirty="0" smtClean="0"/>
              <a:t>Somewhere</a:t>
            </a:r>
            <a:r>
              <a:rPr lang="en-US" baseline="0" dirty="0" smtClean="0"/>
              <a:t> how it fits in with project-based learning – in staffing.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18E82-3184-6247-99A9-6E7F619A82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35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- Individual playlists through Activate</a:t>
            </a:r>
          </a:p>
          <a:p>
            <a:r>
              <a:rPr lang="en-US" sz="1200" dirty="0" smtClean="0"/>
              <a:t>- 16 </a:t>
            </a:r>
            <a:r>
              <a:rPr lang="en-US" sz="1200" dirty="0" err="1" smtClean="0"/>
              <a:t>hrs</a:t>
            </a:r>
            <a:r>
              <a:rPr lang="en-US" sz="1200" dirty="0" smtClean="0"/>
              <a:t>/week of Personalized Learning Time (possible insertion of graphic from p. 153 on this slide &amp; then on to next slide for more things they integrated) – show picture of Summit</a:t>
            </a:r>
          </a:p>
          <a:p>
            <a:pPr marL="457200" indent="-457200">
              <a:buFontTx/>
              <a:buChar char="-"/>
            </a:pPr>
            <a:r>
              <a:rPr lang="en-US" sz="1200" dirty="0" smtClean="0"/>
              <a:t>Comprehensive scope &amp; sequence through graduation that is transparent</a:t>
            </a:r>
          </a:p>
          <a:p>
            <a:pPr marL="457200" indent="-457200">
              <a:buFontTx/>
              <a:buChar char="-"/>
            </a:pPr>
            <a:r>
              <a:rPr lang="en-US" sz="1200" dirty="0" smtClean="0"/>
              <a:t>Summit Reads</a:t>
            </a:r>
          </a:p>
          <a:p>
            <a:pPr marL="457200" indent="-457200">
              <a:buFontTx/>
              <a:buChar char="-"/>
            </a:pPr>
            <a:r>
              <a:rPr lang="en-US" sz="1200" dirty="0" smtClean="0"/>
              <a:t>Project-based learning time (maybe show schedule from p. 154?)</a:t>
            </a:r>
          </a:p>
          <a:p>
            <a:pPr marL="457200" indent="-457200">
              <a:buFontTx/>
              <a:buChar char="-"/>
            </a:pPr>
            <a:r>
              <a:rPr lang="en-US" sz="1200" dirty="0" smtClean="0"/>
              <a:t>8 weeks per year of Expeditions</a:t>
            </a:r>
          </a:p>
          <a:p>
            <a:pPr marL="457200" indent="-457200">
              <a:buFontTx/>
              <a:buChar char="-"/>
            </a:pPr>
            <a:r>
              <a:rPr lang="en-US" sz="1200" dirty="0" smtClean="0"/>
              <a:t>Internal mentorship program</a:t>
            </a:r>
          </a:p>
          <a:p>
            <a:pPr marL="457200" indent="-457200">
              <a:buFontTx/>
              <a:buChar char="-"/>
            </a:pPr>
            <a:r>
              <a:rPr lang="en-US" sz="1200" dirty="0" smtClean="0"/>
              <a:t>45 minutes/week of community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18E82-3184-6247-99A9-6E7F619A82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9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18E82-3184-6247-99A9-6E7F619A821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47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18E82-3184-6247-99A9-6E7F619A821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4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microsoft.com/office/2007/relationships/hdphoto" Target="../media/hdphoto2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microsoft.com/office/2007/relationships/hdphoto" Target="../media/hdphoto2.wdp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microsoft.com/office/2007/relationships/hdphoto" Target="../media/hdphoto2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2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3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acher and Student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883" y="1509521"/>
            <a:ext cx="9169921" cy="4214118"/>
          </a:xfrm>
          <a:prstGeom prst="rect">
            <a:avLst/>
          </a:prstGeom>
        </p:spPr>
      </p:pic>
      <p:pic>
        <p:nvPicPr>
          <p:cNvPr id="11" name="Picture 28" descr="template_cover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7883" y="481294"/>
            <a:ext cx="9169921" cy="198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1"/>
          <p:cNvSpPr>
            <a:spLocks noChangeArrowheads="1"/>
          </p:cNvSpPr>
          <p:nvPr userDrawn="1"/>
        </p:nvSpPr>
        <p:spPr bwMode="auto">
          <a:xfrm>
            <a:off x="-3176" y="5266439"/>
            <a:ext cx="9155214" cy="457200"/>
          </a:xfrm>
          <a:prstGeom prst="rect">
            <a:avLst/>
          </a:prstGeom>
          <a:solidFill>
            <a:srgbClr val="263D98">
              <a:alpha val="60001"/>
            </a:srgbClr>
          </a:solidFill>
          <a:ln>
            <a:noFill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-4764" y="135632"/>
            <a:ext cx="9145588" cy="3974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227012" y="262315"/>
            <a:ext cx="6477364" cy="952500"/>
          </a:xfrm>
          <a:prstGeom prst="rect">
            <a:avLst/>
          </a:prstGeom>
        </p:spPr>
        <p:txBody>
          <a:bodyPr vert="horz"/>
          <a:lstStyle>
            <a:lvl1pPr algn="l">
              <a:defRPr sz="36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227012" y="1509522"/>
            <a:ext cx="3706812" cy="4937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 smtClean="0">
                <a:latin typeface="David"/>
                <a:cs typeface="David"/>
              </a:rPr>
              <a:t>Click to add subtitle</a:t>
            </a:r>
          </a:p>
        </p:txBody>
      </p:sp>
      <p:pic>
        <p:nvPicPr>
          <p:cNvPr id="6" name="Picture 5" descr="FINAL LogoRGB-1.jpg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647" y="209310"/>
            <a:ext cx="1741329" cy="109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90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7"/>
            <a:ext cx="8229600" cy="519527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E183C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48200" y="1333415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747713"/>
            <a:ext cx="8229600" cy="5857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sz="1800" dirty="0" smtClean="0"/>
              <a:t>Click to add subtitle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291668" y="5411366"/>
            <a:ext cx="3717056" cy="206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800"/>
              </a:lnSpc>
            </a:pPr>
            <a:r>
              <a:rPr lang="en-US" sz="1050" spc="100" dirty="0" smtClean="0">
                <a:solidFill>
                  <a:srgbClr val="FFFFFF"/>
                </a:solidFill>
                <a:latin typeface="David"/>
                <a:cs typeface="David"/>
              </a:rPr>
              <a:t>CLAYTON</a:t>
            </a:r>
            <a:r>
              <a:rPr lang="en-US" sz="105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CHRISTENSEN</a:t>
            </a:r>
            <a:r>
              <a:rPr lang="en-US" sz="110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INSTITUTE</a:t>
            </a:r>
            <a:endParaRPr lang="en-US" sz="1100" spc="100" dirty="0">
              <a:solidFill>
                <a:srgbClr val="FFFFFF"/>
              </a:solidFill>
              <a:latin typeface="David"/>
              <a:cs typeface="David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00939" y="5323897"/>
            <a:ext cx="1452992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dist"/>
            <a:r>
              <a:rPr lang="en-US" sz="1400" b="0" i="0" dirty="0" smtClean="0">
                <a:solidFill>
                  <a:schemeClr val="bg1"/>
                </a:solidFill>
                <a:latin typeface="Calibri"/>
                <a:cs typeface="Calibri"/>
              </a:rPr>
              <a:t>@</a:t>
            </a:r>
            <a:r>
              <a:rPr lang="en-US" sz="1400" b="0" i="0" dirty="0" err="1" smtClean="0">
                <a:solidFill>
                  <a:schemeClr val="bg1"/>
                </a:solidFill>
                <a:latin typeface="Calibri"/>
                <a:cs typeface="Calibri"/>
              </a:rPr>
              <a:t>christenseninst</a:t>
            </a:r>
            <a:endParaRPr lang="en-US" sz="1400" b="0" i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9063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19F7-F997-F742-ADB1-2707D9D62CAB}" type="datetimeFigureOut">
              <a:rPr lang="en-US" smtClean="0"/>
              <a:t>1/19/15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EDEC6-AFA0-914B-97E0-9B918655A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29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7"/>
            <a:ext cx="8229600" cy="519527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E183C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48200" y="1333415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747713"/>
            <a:ext cx="8229600" cy="5857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sz="1800" dirty="0" smtClean="0"/>
              <a:t>Click to add subtitle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291668" y="5411365"/>
            <a:ext cx="3717056" cy="206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800"/>
              </a:lnSpc>
            </a:pPr>
            <a:r>
              <a:rPr lang="en-US" sz="1050" spc="100" dirty="0" smtClean="0">
                <a:solidFill>
                  <a:srgbClr val="FFFFFF"/>
                </a:solidFill>
                <a:latin typeface="David"/>
                <a:cs typeface="David"/>
              </a:rPr>
              <a:t>CLAYTON</a:t>
            </a:r>
            <a:r>
              <a:rPr lang="en-US" sz="105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CHRISTENSEN</a:t>
            </a:r>
            <a:r>
              <a:rPr lang="en-US" sz="110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INSTITUTE</a:t>
            </a:r>
            <a:endParaRPr lang="en-US" sz="1100" spc="100" dirty="0">
              <a:solidFill>
                <a:srgbClr val="FFFFFF"/>
              </a:solidFill>
              <a:latin typeface="David"/>
              <a:cs typeface="David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00939" y="5323897"/>
            <a:ext cx="1452992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dist"/>
            <a:r>
              <a:rPr lang="en-US" sz="1400" b="0" i="0" dirty="0" smtClean="0">
                <a:solidFill>
                  <a:schemeClr val="bg1"/>
                </a:solidFill>
                <a:latin typeface="Calibri"/>
                <a:cs typeface="Calibri"/>
              </a:rPr>
              <a:t>@</a:t>
            </a:r>
            <a:r>
              <a:rPr lang="en-US" sz="1400" b="0" i="0" dirty="0" err="1" smtClean="0">
                <a:solidFill>
                  <a:schemeClr val="bg1"/>
                </a:solidFill>
                <a:latin typeface="Calibri"/>
                <a:cs typeface="Calibri"/>
              </a:rPr>
              <a:t>christenseninst</a:t>
            </a:r>
            <a:endParaRPr lang="en-US" sz="1400" b="0" i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7893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7"/>
            <a:ext cx="8229600" cy="519527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E183C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48200" y="1333415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747713"/>
            <a:ext cx="8229600" cy="5857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sz="1800" dirty="0" smtClean="0"/>
              <a:t>Click to add subtitle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291668" y="5411366"/>
            <a:ext cx="3717056" cy="206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800"/>
              </a:lnSpc>
            </a:pPr>
            <a:r>
              <a:rPr lang="en-US" sz="1050" spc="100" dirty="0" smtClean="0">
                <a:solidFill>
                  <a:srgbClr val="FFFFFF"/>
                </a:solidFill>
                <a:latin typeface="David"/>
                <a:cs typeface="David"/>
              </a:rPr>
              <a:t>CLAYTON</a:t>
            </a:r>
            <a:r>
              <a:rPr lang="en-US" sz="105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CHRISTENSEN</a:t>
            </a:r>
            <a:r>
              <a:rPr lang="en-US" sz="110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INSTITUTE</a:t>
            </a:r>
            <a:endParaRPr lang="en-US" sz="1100" spc="100" dirty="0">
              <a:solidFill>
                <a:srgbClr val="FFFFFF"/>
              </a:solidFill>
              <a:latin typeface="David"/>
              <a:cs typeface="David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00939" y="5323897"/>
            <a:ext cx="1452992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dist"/>
            <a:r>
              <a:rPr lang="en-US" sz="1400" b="0" i="0" dirty="0" smtClean="0">
                <a:solidFill>
                  <a:schemeClr val="bg1"/>
                </a:solidFill>
                <a:latin typeface="Calibri"/>
                <a:cs typeface="Calibri"/>
              </a:rPr>
              <a:t>@</a:t>
            </a:r>
            <a:r>
              <a:rPr lang="en-US" sz="1400" b="0" i="0" dirty="0" err="1" smtClean="0">
                <a:solidFill>
                  <a:schemeClr val="bg1"/>
                </a:solidFill>
                <a:latin typeface="Calibri"/>
                <a:cs typeface="Calibri"/>
              </a:rPr>
              <a:t>christenseninst</a:t>
            </a:r>
            <a:endParaRPr lang="en-US" sz="1400" b="0" i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4176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6"/>
            <a:ext cx="8229600" cy="519527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E183C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48200" y="1333414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747713"/>
            <a:ext cx="8229600" cy="5857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sz="1800" dirty="0" smtClean="0"/>
              <a:t>Click to add subtitle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291668" y="5411362"/>
            <a:ext cx="3717056" cy="206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800"/>
              </a:lnSpc>
            </a:pPr>
            <a:r>
              <a:rPr lang="en-US" sz="1050" spc="100" dirty="0" smtClean="0">
                <a:solidFill>
                  <a:srgbClr val="FFFFFF"/>
                </a:solidFill>
                <a:latin typeface="David"/>
                <a:cs typeface="David"/>
              </a:rPr>
              <a:t>CLAYTON</a:t>
            </a:r>
            <a:r>
              <a:rPr lang="en-US" sz="105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CHRISTENSEN</a:t>
            </a:r>
            <a:r>
              <a:rPr lang="en-US" sz="110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INSTITUTE</a:t>
            </a:r>
            <a:endParaRPr lang="en-US" sz="1100" spc="100" dirty="0">
              <a:solidFill>
                <a:srgbClr val="FFFFFF"/>
              </a:solidFill>
              <a:latin typeface="David"/>
              <a:cs typeface="David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89718" y="5323894"/>
            <a:ext cx="147542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dist"/>
            <a:r>
              <a:rPr lang="en-US" sz="1400" b="0" i="0" dirty="0" smtClean="0">
                <a:solidFill>
                  <a:schemeClr val="bg1"/>
                </a:solidFill>
                <a:latin typeface="Calibri"/>
                <a:cs typeface="Calibri"/>
              </a:rPr>
              <a:t># christenseninst</a:t>
            </a:r>
            <a:endParaRPr lang="en-US" sz="1400" b="0" i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3379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6"/>
            <a:ext cx="8229600" cy="519527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E183C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48200" y="1333414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747713"/>
            <a:ext cx="8229600" cy="5857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sz="1800" dirty="0" smtClean="0"/>
              <a:t>Click to add subtitle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291668" y="5411362"/>
            <a:ext cx="3717056" cy="206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800"/>
              </a:lnSpc>
            </a:pPr>
            <a:r>
              <a:rPr lang="en-US" sz="1050" spc="100" dirty="0" smtClean="0">
                <a:solidFill>
                  <a:srgbClr val="FFFFFF"/>
                </a:solidFill>
                <a:latin typeface="David"/>
                <a:cs typeface="David"/>
              </a:rPr>
              <a:t>CLAYTON</a:t>
            </a:r>
            <a:r>
              <a:rPr lang="en-US" sz="105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CHRISTENSEN</a:t>
            </a:r>
            <a:r>
              <a:rPr lang="en-US" sz="110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INSTITUTE</a:t>
            </a:r>
            <a:endParaRPr lang="en-US" sz="1100" spc="100" dirty="0">
              <a:solidFill>
                <a:srgbClr val="FFFFFF"/>
              </a:solidFill>
              <a:latin typeface="David"/>
              <a:cs typeface="David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89718" y="5323894"/>
            <a:ext cx="147542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dist"/>
            <a:r>
              <a:rPr lang="en-US" sz="1400" b="0" i="0" dirty="0" smtClean="0">
                <a:solidFill>
                  <a:schemeClr val="bg1"/>
                </a:solidFill>
                <a:latin typeface="Calibri"/>
                <a:cs typeface="Calibri"/>
              </a:rPr>
              <a:t># christenseninst</a:t>
            </a:r>
            <a:endParaRPr lang="en-US" sz="1400" b="0" i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7228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7"/>
            <a:ext cx="8229600" cy="519527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E183C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48200" y="1333415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747713"/>
            <a:ext cx="8229600" cy="5857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sz="1800" dirty="0" smtClean="0"/>
              <a:t>Click to add subtitle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291668" y="5411366"/>
            <a:ext cx="3717056" cy="206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800"/>
              </a:lnSpc>
            </a:pPr>
            <a:r>
              <a:rPr lang="en-US" sz="1050" spc="100" dirty="0" smtClean="0">
                <a:solidFill>
                  <a:srgbClr val="FFFFFF"/>
                </a:solidFill>
                <a:latin typeface="David"/>
                <a:cs typeface="David"/>
              </a:rPr>
              <a:t>CLAYTON</a:t>
            </a:r>
            <a:r>
              <a:rPr lang="en-US" sz="105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CHRISTENSEN</a:t>
            </a:r>
            <a:r>
              <a:rPr lang="en-US" sz="110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INSTITUTE</a:t>
            </a:r>
            <a:endParaRPr lang="en-US" sz="1100" spc="100" dirty="0">
              <a:solidFill>
                <a:srgbClr val="FFFFFF"/>
              </a:solidFill>
              <a:latin typeface="David"/>
              <a:cs typeface="David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00939" y="5323897"/>
            <a:ext cx="1452992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dist"/>
            <a:r>
              <a:rPr lang="en-US" sz="1400" b="0" i="0" dirty="0" smtClean="0">
                <a:solidFill>
                  <a:schemeClr val="bg1"/>
                </a:solidFill>
                <a:latin typeface="Calibri"/>
                <a:cs typeface="Calibri"/>
              </a:rPr>
              <a:t>@</a:t>
            </a:r>
            <a:r>
              <a:rPr lang="en-US" sz="1400" b="0" i="0" dirty="0" err="1" smtClean="0">
                <a:solidFill>
                  <a:schemeClr val="bg1"/>
                </a:solidFill>
                <a:latin typeface="Calibri"/>
                <a:cs typeface="Calibri"/>
              </a:rPr>
              <a:t>christenseninst</a:t>
            </a:r>
            <a:endParaRPr lang="en-US" sz="1400" b="0" i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3492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7"/>
            <a:ext cx="8229600" cy="519527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E183C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48200" y="1333415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747713"/>
            <a:ext cx="8229600" cy="5857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sz="1800" dirty="0" smtClean="0"/>
              <a:t>Click to add subtitle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291668" y="5411366"/>
            <a:ext cx="3717056" cy="206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800"/>
              </a:lnSpc>
            </a:pPr>
            <a:r>
              <a:rPr lang="en-US" sz="1050" spc="100" dirty="0" smtClean="0">
                <a:solidFill>
                  <a:srgbClr val="FFFFFF"/>
                </a:solidFill>
                <a:latin typeface="David"/>
                <a:cs typeface="David"/>
              </a:rPr>
              <a:t>CLAYTON</a:t>
            </a:r>
            <a:r>
              <a:rPr lang="en-US" sz="105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CHRISTENSEN</a:t>
            </a:r>
            <a:r>
              <a:rPr lang="en-US" sz="110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INSTITUTE</a:t>
            </a:r>
            <a:endParaRPr lang="en-US" sz="1100" spc="100" dirty="0">
              <a:solidFill>
                <a:srgbClr val="FFFFFF"/>
              </a:solidFill>
              <a:latin typeface="David"/>
              <a:cs typeface="David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00939" y="5323897"/>
            <a:ext cx="1452992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dist"/>
            <a:r>
              <a:rPr lang="en-US" sz="1400" b="0" i="0" dirty="0" smtClean="0">
                <a:solidFill>
                  <a:schemeClr val="bg1"/>
                </a:solidFill>
                <a:latin typeface="Calibri"/>
                <a:cs typeface="Calibri"/>
              </a:rPr>
              <a:t>@</a:t>
            </a:r>
            <a:r>
              <a:rPr lang="en-US" sz="1400" b="0" i="0" dirty="0" err="1" smtClean="0">
                <a:solidFill>
                  <a:schemeClr val="bg1"/>
                </a:solidFill>
                <a:latin typeface="Calibri"/>
                <a:cs typeface="Calibri"/>
              </a:rPr>
              <a:t>christenseninst</a:t>
            </a:r>
            <a:endParaRPr lang="en-US" sz="1400" b="0" i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2648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7"/>
            <a:ext cx="8229600" cy="519527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E183C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48200" y="1333415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747713"/>
            <a:ext cx="8229600" cy="5857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sz="1800" dirty="0" smtClean="0"/>
              <a:t>Click to add subtitle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291668" y="5411366"/>
            <a:ext cx="3717056" cy="206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800"/>
              </a:lnSpc>
            </a:pPr>
            <a:r>
              <a:rPr lang="en-US" sz="1050" spc="100" dirty="0" smtClean="0">
                <a:solidFill>
                  <a:srgbClr val="FFFFFF"/>
                </a:solidFill>
                <a:latin typeface="David"/>
                <a:cs typeface="David"/>
              </a:rPr>
              <a:t>CLAYTON</a:t>
            </a:r>
            <a:r>
              <a:rPr lang="en-US" sz="105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CHRISTENSEN</a:t>
            </a:r>
            <a:r>
              <a:rPr lang="en-US" sz="110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INSTITUTE</a:t>
            </a:r>
            <a:endParaRPr lang="en-US" sz="1100" spc="100" dirty="0">
              <a:solidFill>
                <a:srgbClr val="FFFFFF"/>
              </a:solidFill>
              <a:latin typeface="David"/>
              <a:cs typeface="David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00939" y="5323897"/>
            <a:ext cx="1452992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dist"/>
            <a:r>
              <a:rPr lang="en-US" sz="1400" b="0" i="0" dirty="0" smtClean="0">
                <a:solidFill>
                  <a:schemeClr val="bg1"/>
                </a:solidFill>
                <a:latin typeface="Calibri"/>
                <a:cs typeface="Calibri"/>
              </a:rPr>
              <a:t>@</a:t>
            </a:r>
            <a:r>
              <a:rPr lang="en-US" sz="1400" b="0" i="0" dirty="0" err="1" smtClean="0">
                <a:solidFill>
                  <a:schemeClr val="bg1"/>
                </a:solidFill>
                <a:latin typeface="Calibri"/>
                <a:cs typeface="Calibri"/>
              </a:rPr>
              <a:t>christenseninst</a:t>
            </a:r>
            <a:endParaRPr lang="en-US" sz="1400" b="0" i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5824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7"/>
            <a:ext cx="8229600" cy="519527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E183C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48200" y="1333415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747713"/>
            <a:ext cx="8229600" cy="5857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sz="1800" dirty="0" smtClean="0"/>
              <a:t>Click to add subtitle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291668" y="5411366"/>
            <a:ext cx="3717056" cy="206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800"/>
              </a:lnSpc>
            </a:pPr>
            <a:r>
              <a:rPr lang="en-US" sz="1050" spc="100" dirty="0" smtClean="0">
                <a:solidFill>
                  <a:srgbClr val="FFFFFF"/>
                </a:solidFill>
                <a:latin typeface="David"/>
                <a:cs typeface="David"/>
              </a:rPr>
              <a:t>CLAYTON</a:t>
            </a:r>
            <a:r>
              <a:rPr lang="en-US" sz="105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CHRISTENSEN</a:t>
            </a:r>
            <a:r>
              <a:rPr lang="en-US" sz="110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INSTITUTE</a:t>
            </a:r>
            <a:endParaRPr lang="en-US" sz="1100" spc="100" dirty="0">
              <a:solidFill>
                <a:srgbClr val="FFFFFF"/>
              </a:solidFill>
              <a:latin typeface="David"/>
              <a:cs typeface="David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00939" y="5323897"/>
            <a:ext cx="1452992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dist"/>
            <a:r>
              <a:rPr lang="en-US" sz="1400" b="0" i="0" dirty="0" smtClean="0">
                <a:solidFill>
                  <a:schemeClr val="bg1"/>
                </a:solidFill>
                <a:latin typeface="Calibri"/>
                <a:cs typeface="Calibri"/>
              </a:rPr>
              <a:t>@</a:t>
            </a:r>
            <a:r>
              <a:rPr lang="en-US" sz="1400" b="0" i="0" dirty="0" err="1" smtClean="0">
                <a:solidFill>
                  <a:schemeClr val="bg1"/>
                </a:solidFill>
                <a:latin typeface="Calibri"/>
                <a:cs typeface="Calibri"/>
              </a:rPr>
              <a:t>christenseninst</a:t>
            </a:r>
            <a:endParaRPr lang="en-US" sz="1400" b="0" i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8753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ppy Student and Teacher 3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76" y="1035230"/>
            <a:ext cx="9179458" cy="4706674"/>
          </a:xfrm>
          <a:prstGeom prst="rect">
            <a:avLst/>
          </a:prstGeom>
        </p:spPr>
      </p:pic>
      <p:pic>
        <p:nvPicPr>
          <p:cNvPr id="11" name="Picture 28" descr="template_cover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7884" y="481295"/>
            <a:ext cx="9179066" cy="199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1"/>
          <p:cNvSpPr>
            <a:spLocks noChangeArrowheads="1"/>
          </p:cNvSpPr>
          <p:nvPr userDrawn="1"/>
        </p:nvSpPr>
        <p:spPr bwMode="auto">
          <a:xfrm>
            <a:off x="-3176" y="5266440"/>
            <a:ext cx="9155214" cy="475464"/>
          </a:xfrm>
          <a:prstGeom prst="rect">
            <a:avLst/>
          </a:prstGeom>
          <a:solidFill>
            <a:srgbClr val="263D98">
              <a:alpha val="82000"/>
            </a:srgbClr>
          </a:solidFill>
          <a:ln>
            <a:noFill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-18276" y="135632"/>
            <a:ext cx="9179458" cy="3974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227012" y="262315"/>
            <a:ext cx="6477364" cy="952500"/>
          </a:xfrm>
          <a:prstGeom prst="rect">
            <a:avLst/>
          </a:prstGeom>
        </p:spPr>
        <p:txBody>
          <a:bodyPr vert="horz"/>
          <a:lstStyle>
            <a:lvl1pPr algn="l">
              <a:defRPr sz="36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227012" y="1509522"/>
            <a:ext cx="3706812" cy="4937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 smtClean="0">
                <a:latin typeface="David"/>
                <a:cs typeface="David"/>
              </a:rPr>
              <a:t>Click to add subtitle</a:t>
            </a:r>
          </a:p>
        </p:txBody>
      </p:sp>
      <p:pic>
        <p:nvPicPr>
          <p:cNvPr id="6" name="Picture 5" descr="FINAL LogoRGB-1.jpg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647" y="209310"/>
            <a:ext cx="1741329" cy="109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38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7"/>
            <a:ext cx="8229600" cy="519527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E183C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48200" y="1333415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747713"/>
            <a:ext cx="8229600" cy="5857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sz="1800" dirty="0" smtClean="0"/>
              <a:t>Click to add subtitle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291668" y="5411366"/>
            <a:ext cx="3717056" cy="206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800"/>
              </a:lnSpc>
            </a:pPr>
            <a:r>
              <a:rPr lang="en-US" sz="1050" spc="100" dirty="0" smtClean="0">
                <a:solidFill>
                  <a:srgbClr val="FFFFFF"/>
                </a:solidFill>
                <a:latin typeface="David"/>
                <a:cs typeface="David"/>
              </a:rPr>
              <a:t>CLAYTON</a:t>
            </a:r>
            <a:r>
              <a:rPr lang="en-US" sz="105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CHRISTENSEN</a:t>
            </a:r>
            <a:r>
              <a:rPr lang="en-US" sz="110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INSTITUTE</a:t>
            </a:r>
            <a:endParaRPr lang="en-US" sz="1100" spc="100" dirty="0">
              <a:solidFill>
                <a:srgbClr val="FFFFFF"/>
              </a:solidFill>
              <a:latin typeface="David"/>
              <a:cs typeface="David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00939" y="5323897"/>
            <a:ext cx="1452992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dist"/>
            <a:r>
              <a:rPr lang="en-US" sz="1400" b="0" i="0" dirty="0" smtClean="0">
                <a:solidFill>
                  <a:schemeClr val="bg1"/>
                </a:solidFill>
                <a:latin typeface="Calibri"/>
                <a:cs typeface="Calibri"/>
              </a:rPr>
              <a:t>@</a:t>
            </a:r>
            <a:r>
              <a:rPr lang="en-US" sz="1400" b="0" i="0" dirty="0" err="1" smtClean="0">
                <a:solidFill>
                  <a:schemeClr val="bg1"/>
                </a:solidFill>
                <a:latin typeface="Calibri"/>
                <a:cs typeface="Calibri"/>
              </a:rPr>
              <a:t>christenseninst</a:t>
            </a:r>
            <a:endParaRPr lang="en-US" sz="1400" b="0" i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7417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7"/>
            <a:ext cx="8229600" cy="519527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E183C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48200" y="1333415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747713"/>
            <a:ext cx="8229600" cy="5857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sz="1800" dirty="0" smtClean="0"/>
              <a:t>Click to add subtitle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291668" y="5411366"/>
            <a:ext cx="3717056" cy="206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800"/>
              </a:lnSpc>
            </a:pPr>
            <a:r>
              <a:rPr lang="en-US" sz="1050" spc="100" dirty="0" smtClean="0">
                <a:solidFill>
                  <a:srgbClr val="FFFFFF"/>
                </a:solidFill>
                <a:latin typeface="David"/>
                <a:cs typeface="David"/>
              </a:rPr>
              <a:t>CLAYTON</a:t>
            </a:r>
            <a:r>
              <a:rPr lang="en-US" sz="105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CHRISTENSEN</a:t>
            </a:r>
            <a:r>
              <a:rPr lang="en-US" sz="110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INSTITUTE</a:t>
            </a:r>
            <a:endParaRPr lang="en-US" sz="1100" spc="100" dirty="0">
              <a:solidFill>
                <a:srgbClr val="FFFFFF"/>
              </a:solidFill>
              <a:latin typeface="David"/>
              <a:cs typeface="David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00939" y="5323897"/>
            <a:ext cx="1452992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dist"/>
            <a:r>
              <a:rPr lang="en-US" sz="1400" b="0" i="0" dirty="0" smtClean="0">
                <a:solidFill>
                  <a:schemeClr val="bg1"/>
                </a:solidFill>
                <a:latin typeface="Calibri"/>
                <a:cs typeface="Calibri"/>
              </a:rPr>
              <a:t>@</a:t>
            </a:r>
            <a:r>
              <a:rPr lang="en-US" sz="1400" b="0" i="0" dirty="0" err="1" smtClean="0">
                <a:solidFill>
                  <a:schemeClr val="bg1"/>
                </a:solidFill>
                <a:latin typeface="Calibri"/>
                <a:cs typeface="Calibri"/>
              </a:rPr>
              <a:t>christenseninst</a:t>
            </a:r>
            <a:endParaRPr lang="en-US" sz="1400" b="0" i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7836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48200" y="1333415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657274" y="5420270"/>
            <a:ext cx="3302703" cy="2060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spc="100" dirty="0" smtClean="0">
                <a:solidFill>
                  <a:srgbClr val="FFFFFF"/>
                </a:solidFill>
                <a:latin typeface="Perpetua Titling MT"/>
                <a:cs typeface="Perpetua Titling MT"/>
              </a:rPr>
              <a:t>Clayton christensen</a:t>
            </a:r>
            <a:r>
              <a:rPr lang="en-US" sz="1100" b="0" spc="100" baseline="0" dirty="0" smtClean="0">
                <a:solidFill>
                  <a:srgbClr val="FFFFFF"/>
                </a:solidFill>
                <a:latin typeface="Perpetua Titling MT"/>
                <a:cs typeface="Perpetua Titling MT"/>
              </a:rPr>
              <a:t> institute</a:t>
            </a:r>
            <a:endParaRPr lang="en-US" sz="1100" b="0" spc="100" dirty="0" smtClean="0">
              <a:solidFill>
                <a:srgbClr val="FFFFFF"/>
              </a:solidFill>
              <a:latin typeface="Perpetua Titling MT"/>
              <a:cs typeface="Perpetua Titling MT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474818" y="5324575"/>
            <a:ext cx="14529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/>
            <a:r>
              <a:rPr lang="en-US" sz="1400" dirty="0" smtClean="0">
                <a:solidFill>
                  <a:schemeClr val="bg1"/>
                </a:solidFill>
                <a:cs typeface="Calibri" charset="0"/>
              </a:rPr>
              <a:t>@christenseninst</a:t>
            </a:r>
            <a:endParaRPr lang="en-US" sz="1400" dirty="0">
              <a:solidFill>
                <a:schemeClr val="bg1"/>
              </a:solidFill>
              <a:cs typeface="Calibri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065" y="5374097"/>
            <a:ext cx="298533" cy="243305"/>
          </a:xfrm>
          <a:prstGeom prst="rect">
            <a:avLst/>
          </a:prstGeom>
        </p:spPr>
      </p:pic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7200" y="229982"/>
            <a:ext cx="8229600" cy="4995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3200" kern="1200" dirty="0">
                <a:solidFill>
                  <a:srgbClr val="162459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57200" y="743762"/>
            <a:ext cx="8229600" cy="431665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en-US" sz="1800" kern="1200" dirty="0" smtClean="0">
                <a:solidFill>
                  <a:srgbClr val="4F6228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en-US" sz="1800" kern="1200" dirty="0" smtClean="0">
                <a:solidFill>
                  <a:srgbClr val="4F6228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550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2" y="1333500"/>
            <a:ext cx="3204453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3891353" y="1333415"/>
            <a:ext cx="4795449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657274" y="5420270"/>
            <a:ext cx="3302703" cy="2060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spc="100" dirty="0" smtClean="0">
                <a:solidFill>
                  <a:srgbClr val="FFFFFF"/>
                </a:solidFill>
                <a:latin typeface="Perpetua Titling MT"/>
                <a:cs typeface="Perpetua Titling MT"/>
              </a:rPr>
              <a:t>Clayton christensen</a:t>
            </a:r>
            <a:r>
              <a:rPr lang="en-US" sz="1100" b="0" spc="100" baseline="0" dirty="0" smtClean="0">
                <a:solidFill>
                  <a:srgbClr val="FFFFFF"/>
                </a:solidFill>
                <a:latin typeface="Perpetua Titling MT"/>
                <a:cs typeface="Perpetua Titling MT"/>
              </a:rPr>
              <a:t> institute</a:t>
            </a:r>
            <a:endParaRPr lang="en-US" sz="1100" b="0" spc="100" dirty="0" smtClean="0">
              <a:solidFill>
                <a:srgbClr val="FFFFFF"/>
              </a:solidFill>
              <a:latin typeface="Perpetua Titling MT"/>
              <a:cs typeface="Perpetua Titling MT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 userDrawn="1"/>
        </p:nvSpPr>
        <p:spPr bwMode="auto">
          <a:xfrm>
            <a:off x="474818" y="5324575"/>
            <a:ext cx="14529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/>
            <a:r>
              <a:rPr lang="en-US" sz="1400" dirty="0" smtClean="0">
                <a:solidFill>
                  <a:schemeClr val="bg1"/>
                </a:solidFill>
                <a:cs typeface="Calibri" charset="0"/>
              </a:rPr>
              <a:t>@christenseninst</a:t>
            </a:r>
            <a:endParaRPr lang="en-US" sz="1400" dirty="0">
              <a:solidFill>
                <a:schemeClr val="bg1"/>
              </a:solidFill>
              <a:cs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065" y="5374097"/>
            <a:ext cx="298533" cy="243305"/>
          </a:xfrm>
          <a:prstGeom prst="rect">
            <a:avLst/>
          </a:prstGeom>
        </p:spPr>
      </p:pic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7200" y="229982"/>
            <a:ext cx="8229600" cy="4995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3200" kern="1200" dirty="0">
                <a:solidFill>
                  <a:srgbClr val="162459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57200" y="743762"/>
            <a:ext cx="8229600" cy="431665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en-US" sz="1800" kern="1200" dirty="0" smtClean="0">
                <a:solidFill>
                  <a:srgbClr val="4F6228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en-US" sz="1800" kern="1200" dirty="0" smtClean="0">
                <a:solidFill>
                  <a:srgbClr val="4F6228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755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657274" y="5420270"/>
            <a:ext cx="3302703" cy="2060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spc="100" dirty="0" smtClean="0">
                <a:solidFill>
                  <a:srgbClr val="FFFFFF"/>
                </a:solidFill>
                <a:latin typeface="Perpetua Titling MT"/>
                <a:cs typeface="Perpetua Titling MT"/>
              </a:rPr>
              <a:t>Clayton christensen</a:t>
            </a:r>
            <a:r>
              <a:rPr lang="en-US" sz="1100" b="0" spc="100" baseline="0" dirty="0" smtClean="0">
                <a:solidFill>
                  <a:srgbClr val="FFFFFF"/>
                </a:solidFill>
                <a:latin typeface="Perpetua Titling MT"/>
                <a:cs typeface="Perpetua Titling MT"/>
              </a:rPr>
              <a:t> institute</a:t>
            </a:r>
            <a:endParaRPr lang="en-US" sz="1100" b="0" spc="100" dirty="0" smtClean="0">
              <a:solidFill>
                <a:srgbClr val="FFFFFF"/>
              </a:solidFill>
              <a:latin typeface="Perpetua Titling MT"/>
              <a:cs typeface="Perpetua Titling MT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474818" y="5324575"/>
            <a:ext cx="14529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/>
            <a:r>
              <a:rPr lang="en-US" sz="1400" dirty="0" smtClean="0">
                <a:solidFill>
                  <a:schemeClr val="bg1"/>
                </a:solidFill>
                <a:cs typeface="Calibri" charset="0"/>
              </a:rPr>
              <a:t>@christenseninst</a:t>
            </a:r>
            <a:endParaRPr lang="en-US" sz="1400" dirty="0">
              <a:solidFill>
                <a:schemeClr val="bg1"/>
              </a:solidFill>
              <a:cs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065" y="5374097"/>
            <a:ext cx="298533" cy="243305"/>
          </a:xfrm>
          <a:prstGeom prst="rect">
            <a:avLst/>
          </a:prstGeom>
        </p:spPr>
      </p:pic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7200" y="229982"/>
            <a:ext cx="8229600" cy="4995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3200" kern="1200" dirty="0">
                <a:solidFill>
                  <a:srgbClr val="162459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57200" y="743762"/>
            <a:ext cx="8229600" cy="431665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en-US" sz="1800" kern="1200" dirty="0" smtClean="0">
                <a:solidFill>
                  <a:srgbClr val="4F6228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en-US" sz="1800" kern="1200" dirty="0" smtClean="0">
                <a:solidFill>
                  <a:srgbClr val="4F6228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131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000500"/>
            <a:ext cx="5486400" cy="472282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E183C"/>
                </a:solidFill>
              </a:defRPr>
            </a:lvl1pPr>
          </a:lstStyle>
          <a:p>
            <a:r>
              <a:rPr lang="en-US" dirty="0" smtClean="0"/>
              <a:t>Click to add picture title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472782"/>
            <a:ext cx="5486400" cy="6707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add picture description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657274" y="5420270"/>
            <a:ext cx="3302703" cy="2060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spc="100" dirty="0" smtClean="0">
                <a:solidFill>
                  <a:srgbClr val="FFFFFF"/>
                </a:solidFill>
                <a:latin typeface="Perpetua Titling MT"/>
                <a:cs typeface="Perpetua Titling MT"/>
              </a:rPr>
              <a:t>Clayton christensen</a:t>
            </a:r>
            <a:r>
              <a:rPr lang="en-US" sz="1100" b="0" spc="100" baseline="0" dirty="0" smtClean="0">
                <a:solidFill>
                  <a:srgbClr val="FFFFFF"/>
                </a:solidFill>
                <a:latin typeface="Perpetua Titling MT"/>
                <a:cs typeface="Perpetua Titling MT"/>
              </a:rPr>
              <a:t> institute</a:t>
            </a:r>
            <a:endParaRPr lang="en-US" sz="1100" b="0" spc="100" dirty="0" smtClean="0">
              <a:solidFill>
                <a:srgbClr val="FFFFFF"/>
              </a:solidFill>
              <a:latin typeface="Perpetua Titling MT"/>
              <a:cs typeface="Perpetua Titling MT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474818" y="5324575"/>
            <a:ext cx="14529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/>
            <a:r>
              <a:rPr lang="en-US" sz="1400" dirty="0" smtClean="0">
                <a:solidFill>
                  <a:schemeClr val="bg1"/>
                </a:solidFill>
                <a:cs typeface="Calibri" charset="0"/>
              </a:rPr>
              <a:t>@christenseninst</a:t>
            </a:r>
            <a:endParaRPr lang="en-US" sz="1400" dirty="0">
              <a:solidFill>
                <a:schemeClr val="bg1"/>
              </a:solidFill>
              <a:cs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065" y="5374097"/>
            <a:ext cx="298533" cy="24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95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854074"/>
            <a:ext cx="2438400" cy="111696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Click to add transition text or segue</a:t>
            </a:r>
            <a:endParaRPr lang="en-US" dirty="0"/>
          </a:p>
        </p:txBody>
      </p:sp>
      <p:pic>
        <p:nvPicPr>
          <p:cNvPr id="5" name="Picture 4" descr="Light bulb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321" y="750198"/>
            <a:ext cx="3064958" cy="408661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657274" y="5420270"/>
            <a:ext cx="3302703" cy="2060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spc="100" dirty="0" smtClean="0">
                <a:solidFill>
                  <a:srgbClr val="FFFFFF"/>
                </a:solidFill>
                <a:latin typeface="Perpetua Titling MT"/>
                <a:cs typeface="Perpetua Titling MT"/>
              </a:rPr>
              <a:t>Clayton christensen</a:t>
            </a:r>
            <a:r>
              <a:rPr lang="en-US" sz="1100" b="0" spc="100" baseline="0" dirty="0" smtClean="0">
                <a:solidFill>
                  <a:srgbClr val="FFFFFF"/>
                </a:solidFill>
                <a:latin typeface="Perpetua Titling MT"/>
                <a:cs typeface="Perpetua Titling MT"/>
              </a:rPr>
              <a:t> institute</a:t>
            </a:r>
            <a:endParaRPr lang="en-US" sz="1100" b="0" spc="100" dirty="0" smtClean="0">
              <a:solidFill>
                <a:srgbClr val="FFFFFF"/>
              </a:solidFill>
              <a:latin typeface="Perpetua Titling MT"/>
              <a:cs typeface="Perpetua Titling MT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474818" y="5324575"/>
            <a:ext cx="14529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/>
            <a:r>
              <a:rPr lang="en-US" sz="1400" dirty="0" smtClean="0">
                <a:solidFill>
                  <a:schemeClr val="bg1"/>
                </a:solidFill>
                <a:cs typeface="Calibri" charset="0"/>
              </a:rPr>
              <a:t>@christenseninst</a:t>
            </a:r>
            <a:endParaRPr lang="en-US" sz="1400" dirty="0">
              <a:solidFill>
                <a:schemeClr val="bg1"/>
              </a:solidFill>
              <a:cs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065" y="5374097"/>
            <a:ext cx="298533" cy="24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36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0E5E8-20F1-FD41-A18A-38E4EDDED74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854074"/>
            <a:ext cx="2438400" cy="111696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Click to add transition text or segue</a:t>
            </a:r>
            <a:endParaRPr lang="en-US" dirty="0"/>
          </a:p>
        </p:txBody>
      </p:sp>
      <p:pic>
        <p:nvPicPr>
          <p:cNvPr id="5" name="Picture 4" descr="Drawing lightbulb.jpg"/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23475"/>
            <a:ext cx="9163515" cy="5601318"/>
          </a:xfrm>
          <a:prstGeom prst="rect">
            <a:avLst/>
          </a:prstGeom>
        </p:spPr>
      </p:pic>
      <p:sp>
        <p:nvSpPr>
          <p:cNvPr id="8" name="TextBox 9"/>
          <p:cNvSpPr txBox="1">
            <a:spLocks noChangeArrowheads="1"/>
          </p:cNvSpPr>
          <p:nvPr userDrawn="1"/>
        </p:nvSpPr>
        <p:spPr bwMode="auto">
          <a:xfrm>
            <a:off x="474818" y="5324575"/>
            <a:ext cx="14529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/>
            <a:r>
              <a:rPr lang="en-US" sz="1400" dirty="0" smtClean="0">
                <a:solidFill>
                  <a:srgbClr val="800000"/>
                </a:solidFill>
                <a:cs typeface="Calibri" charset="0"/>
              </a:rPr>
              <a:t>@christenseninst</a:t>
            </a:r>
            <a:endParaRPr lang="en-US" sz="1400" dirty="0">
              <a:solidFill>
                <a:srgbClr val="800000"/>
              </a:solidFill>
              <a:cs typeface="Calibri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065" y="5374097"/>
            <a:ext cx="298533" cy="24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37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867"/>
            <a:ext cx="8229600" cy="519527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E183C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48200" y="1333415"/>
            <a:ext cx="4038600" cy="37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-223838">
              <a:buSzPct val="80000"/>
              <a:buFont typeface="Arial"/>
              <a:buChar char="•"/>
              <a:defRPr sz="2000"/>
            </a:lvl2pPr>
            <a:lvl3pPr marL="919163" indent="-228600">
              <a:buFont typeface="Lucida Grande"/>
              <a:buChar char="-"/>
              <a:tabLst>
                <a:tab pos="1089025" algn="l"/>
              </a:tabLst>
              <a:defRPr sz="1600"/>
            </a:lvl3pPr>
            <a:lvl4pPr marL="1314450" indent="-228600">
              <a:buSzPct val="80000"/>
              <a:buFont typeface="Wingdings" charset="2"/>
              <a:buChar char="§"/>
              <a:defRPr sz="1400" i="1"/>
            </a:lvl4pPr>
            <a:lvl5pPr marL="1263650" indent="-22860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747713"/>
            <a:ext cx="8229600" cy="5857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sz="1800" dirty="0" smtClean="0"/>
              <a:t>Click to add subtitle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291668" y="5411366"/>
            <a:ext cx="3717056" cy="206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800"/>
              </a:lnSpc>
            </a:pPr>
            <a:r>
              <a:rPr lang="en-US" sz="1050" spc="100" dirty="0" smtClean="0">
                <a:solidFill>
                  <a:srgbClr val="FFFFFF"/>
                </a:solidFill>
                <a:latin typeface="David"/>
                <a:cs typeface="David"/>
              </a:rPr>
              <a:t>CLAYTON</a:t>
            </a:r>
            <a:r>
              <a:rPr lang="en-US" sz="105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CHRISTENSEN</a:t>
            </a:r>
            <a:r>
              <a:rPr lang="en-US" sz="1100" spc="100" baseline="0" dirty="0" smtClean="0">
                <a:solidFill>
                  <a:srgbClr val="FFFFFF"/>
                </a:solidFill>
                <a:latin typeface="David"/>
                <a:cs typeface="David"/>
              </a:rPr>
              <a:t>  </a:t>
            </a:r>
            <a:r>
              <a:rPr lang="en-US" sz="1100" spc="100" dirty="0" smtClean="0">
                <a:solidFill>
                  <a:srgbClr val="FFFFFF"/>
                </a:solidFill>
                <a:latin typeface="David"/>
                <a:cs typeface="David"/>
              </a:rPr>
              <a:t>INSTITUTE</a:t>
            </a:r>
            <a:endParaRPr lang="en-US" sz="1100" spc="100" dirty="0">
              <a:solidFill>
                <a:srgbClr val="FFFFFF"/>
              </a:solidFill>
              <a:latin typeface="David"/>
              <a:cs typeface="David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00939" y="5323897"/>
            <a:ext cx="1452992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dist"/>
            <a:r>
              <a:rPr lang="en-US" sz="1400" b="0" i="0" dirty="0" smtClean="0">
                <a:solidFill>
                  <a:schemeClr val="bg1"/>
                </a:solidFill>
                <a:latin typeface="Calibri"/>
                <a:cs typeface="Calibri"/>
              </a:rPr>
              <a:t>@</a:t>
            </a:r>
            <a:r>
              <a:rPr lang="en-US" sz="1400" b="0" i="0" dirty="0" err="1" smtClean="0">
                <a:solidFill>
                  <a:schemeClr val="bg1"/>
                </a:solidFill>
                <a:latin typeface="Calibri"/>
                <a:cs typeface="Calibri"/>
              </a:rPr>
              <a:t>christenseninst</a:t>
            </a:r>
            <a:endParaRPr lang="en-US" sz="1400" b="0" i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0248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1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6BFB1-E4A7-A34B-B3DA-8F292EB953C3}" type="datetimeFigureOut">
              <a:rPr lang="en-US" smtClean="0"/>
              <a:t>1/19/15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1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1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0E5E8-20F1-FD41-A18A-38E4EDDED74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8037" y="5278768"/>
            <a:ext cx="9169219" cy="453510"/>
          </a:xfrm>
          <a:prstGeom prst="rect">
            <a:avLst/>
          </a:prstGeom>
          <a:solidFill>
            <a:srgbClr val="263D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1"/>
            <a:ext cx="9152038" cy="135631"/>
          </a:xfrm>
          <a:prstGeom prst="rect">
            <a:avLst/>
          </a:prstGeom>
          <a:solidFill>
            <a:srgbClr val="1624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1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84" r:id="rId2"/>
    <p:sldLayoutId id="2147483652" r:id="rId3"/>
    <p:sldLayoutId id="2147483673" r:id="rId4"/>
    <p:sldLayoutId id="2147483674" r:id="rId5"/>
    <p:sldLayoutId id="2147483657" r:id="rId6"/>
    <p:sldLayoutId id="2147483672" r:id="rId7"/>
    <p:sldLayoutId id="2147483671" r:id="rId8"/>
    <p:sldLayoutId id="2147483817" r:id="rId9"/>
    <p:sldLayoutId id="2147483825" r:id="rId10"/>
    <p:sldLayoutId id="2147483875" r:id="rId11"/>
    <p:sldLayoutId id="2147483878" r:id="rId12"/>
    <p:sldLayoutId id="2147483881" r:id="rId13"/>
    <p:sldLayoutId id="2147483884" r:id="rId14"/>
    <p:sldLayoutId id="2147483885" r:id="rId15"/>
    <p:sldLayoutId id="2147483886" r:id="rId16"/>
    <p:sldLayoutId id="2147483887" r:id="rId17"/>
    <p:sldLayoutId id="2147483889" r:id="rId18"/>
    <p:sldLayoutId id="2147483890" r:id="rId19"/>
    <p:sldLayoutId id="2147483891" r:id="rId20"/>
    <p:sldLayoutId id="2147483892" r:id="rId2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eg"/><Relationship Id="rId3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28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29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10.png"/><Relationship Id="rId5" Type="http://schemas.microsoft.com/office/2007/relationships/hdphoto" Target="../media/hdphoto6.wdp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63D98"/>
                </a:solidFill>
              </a:rPr>
              <a:t>Blended</a:t>
            </a:r>
            <a:endParaRPr lang="en-US" dirty="0">
              <a:solidFill>
                <a:srgbClr val="263D98"/>
              </a:solidFill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0" y="5334000"/>
            <a:ext cx="9144000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Michael B. Horn  |  </a:t>
            </a:r>
            <a:r>
              <a:rPr lang="en-US" sz="1800" dirty="0" err="1" smtClean="0">
                <a:solidFill>
                  <a:schemeClr val="bg1"/>
                </a:solidFill>
              </a:rPr>
              <a:t>mhorn@christenseninstitute.org</a:t>
            </a:r>
            <a:r>
              <a:rPr lang="en-US" sz="1800" dirty="0" smtClean="0">
                <a:solidFill>
                  <a:schemeClr val="bg1"/>
                </a:solidFill>
              </a:rPr>
              <a:t>  |  Twitter: @</a:t>
            </a:r>
            <a:r>
              <a:rPr lang="en-US" sz="1800" dirty="0" err="1" smtClean="0">
                <a:solidFill>
                  <a:schemeClr val="bg1"/>
                </a:solidFill>
              </a:rPr>
              <a:t>michaelbhorn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7012" y="845209"/>
            <a:ext cx="6021388" cy="493713"/>
          </a:xfrm>
        </p:spPr>
        <p:txBody>
          <a:bodyPr/>
          <a:lstStyle/>
          <a:p>
            <a:r>
              <a:rPr lang="en-US" sz="2400" i="1" dirty="0" smtClean="0"/>
              <a:t>Using Disruptive Innovation to Improve Schools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858765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Summit Public Schools</a:t>
            </a:r>
            <a:endParaRPr lang="en-US" dirty="0"/>
          </a:p>
        </p:txBody>
      </p:sp>
      <p:pic>
        <p:nvPicPr>
          <p:cNvPr id="8" name="Picture 7" descr="20130502_1457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853035"/>
            <a:ext cx="549910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83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29729" y="854074"/>
            <a:ext cx="3539071" cy="1116965"/>
          </a:xfrm>
        </p:spPr>
        <p:txBody>
          <a:bodyPr/>
          <a:lstStyle/>
          <a:p>
            <a:r>
              <a:rPr lang="en-US" sz="2800" b="1" i="1" dirty="0" smtClean="0">
                <a:solidFill>
                  <a:srgbClr val="263D98"/>
                </a:solidFill>
              </a:rPr>
              <a:t>Why</a:t>
            </a:r>
            <a:r>
              <a:rPr lang="en-US" sz="2800" dirty="0" smtClean="0">
                <a:solidFill>
                  <a:srgbClr val="263D98"/>
                </a:solidFill>
              </a:rPr>
              <a:t> should we care about online learning?</a:t>
            </a:r>
            <a:endParaRPr lang="en-US" sz="2800" dirty="0">
              <a:solidFill>
                <a:srgbClr val="263D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635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52400" y="854074"/>
            <a:ext cx="4711700" cy="3413126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263D98"/>
                </a:solidFill>
                <a:latin typeface="Apple Casual"/>
                <a:cs typeface="Apple Casual"/>
              </a:rPr>
              <a:t>Student-centered learning =</a:t>
            </a:r>
          </a:p>
          <a:p>
            <a:pPr algn="ctr"/>
            <a:r>
              <a:rPr lang="en-US" sz="2800" dirty="0" smtClean="0">
                <a:solidFill>
                  <a:srgbClr val="263D98"/>
                </a:solidFill>
                <a:latin typeface="Apple Casual"/>
                <a:cs typeface="Apple Casual"/>
              </a:rPr>
              <a:t>Personalized learning</a:t>
            </a:r>
          </a:p>
          <a:p>
            <a:pPr algn="ctr"/>
            <a:r>
              <a:rPr lang="en-US" sz="2800" dirty="0" smtClean="0">
                <a:solidFill>
                  <a:srgbClr val="263D98"/>
                </a:solidFill>
                <a:latin typeface="Apple Casual"/>
                <a:cs typeface="Apple Casual"/>
              </a:rPr>
              <a:t>+</a:t>
            </a:r>
          </a:p>
          <a:p>
            <a:pPr algn="ctr"/>
            <a:r>
              <a:rPr lang="en-US" sz="2800" dirty="0" smtClean="0">
                <a:solidFill>
                  <a:srgbClr val="263D98"/>
                </a:solidFill>
                <a:latin typeface="Apple Casual"/>
                <a:cs typeface="Apple Casual"/>
              </a:rPr>
              <a:t>Competency-based learning</a:t>
            </a:r>
            <a:endParaRPr lang="en-US" sz="2800" dirty="0">
              <a:solidFill>
                <a:srgbClr val="263D98"/>
              </a:solidFill>
              <a:latin typeface="Apple Casual"/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3182966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29729" y="854074"/>
            <a:ext cx="3539071" cy="1116965"/>
          </a:xfrm>
        </p:spPr>
        <p:txBody>
          <a:bodyPr/>
          <a:lstStyle/>
          <a:p>
            <a:r>
              <a:rPr lang="en-US" sz="2800" dirty="0" smtClean="0">
                <a:solidFill>
                  <a:srgbClr val="263D98"/>
                </a:solidFill>
              </a:rPr>
              <a:t>3 elements </a:t>
            </a:r>
            <a:r>
              <a:rPr lang="en-US" sz="2800" dirty="0">
                <a:solidFill>
                  <a:srgbClr val="263D98"/>
                </a:solidFill>
              </a:rPr>
              <a:t>d</a:t>
            </a:r>
            <a:r>
              <a:rPr lang="en-US" sz="2800" dirty="0" smtClean="0">
                <a:solidFill>
                  <a:srgbClr val="263D98"/>
                </a:solidFill>
              </a:rPr>
              <a:t>riving </a:t>
            </a:r>
            <a:r>
              <a:rPr lang="en-US" sz="2800" dirty="0">
                <a:solidFill>
                  <a:srgbClr val="263D98"/>
                </a:solidFill>
              </a:rPr>
              <a:t>i</a:t>
            </a:r>
            <a:r>
              <a:rPr lang="en-US" sz="2800" dirty="0" smtClean="0">
                <a:solidFill>
                  <a:srgbClr val="263D98"/>
                </a:solidFill>
              </a:rPr>
              <a:t>ts </a:t>
            </a:r>
            <a:r>
              <a:rPr lang="en-US" sz="2800" dirty="0">
                <a:solidFill>
                  <a:srgbClr val="263D98"/>
                </a:solidFill>
              </a:rPr>
              <a:t>a</a:t>
            </a:r>
            <a:r>
              <a:rPr lang="en-US" sz="2800" dirty="0" smtClean="0">
                <a:solidFill>
                  <a:srgbClr val="263D98"/>
                </a:solidFill>
              </a:rPr>
              <a:t>doption</a:t>
            </a:r>
            <a:endParaRPr lang="en-US" sz="2800" dirty="0">
              <a:solidFill>
                <a:srgbClr val="263D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86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61312"/>
            <a:ext cx="8229600" cy="519527"/>
          </a:xfrm>
        </p:spPr>
        <p:txBody>
          <a:bodyPr/>
          <a:lstStyle/>
          <a:p>
            <a:r>
              <a:rPr lang="en-US" dirty="0" smtClean="0">
                <a:solidFill>
                  <a:srgbClr val="263D98"/>
                </a:solidFill>
              </a:rPr>
              <a:t>Driving adoption</a:t>
            </a:r>
            <a:endParaRPr lang="en-US" dirty="0">
              <a:solidFill>
                <a:srgbClr val="263D98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2086" y="1091382"/>
            <a:ext cx="4109733" cy="585787"/>
          </a:xfrm>
        </p:spPr>
        <p:txBody>
          <a:bodyPr/>
          <a:lstStyle/>
          <a:p>
            <a:r>
              <a:rPr lang="en-US" sz="2000" b="1" dirty="0" smtClean="0"/>
              <a:t>Personalization</a:t>
            </a:r>
            <a:endParaRPr lang="en-US" sz="2000" b="1" dirty="0"/>
          </a:p>
        </p:txBody>
      </p:sp>
      <p:pic>
        <p:nvPicPr>
          <p:cNvPr id="5" name="Picture 2" descr="http://stateimpact.npr.org/indiana/files/2012/09/CarpeDiemBanner1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4557"/>
          <a:stretch/>
        </p:blipFill>
        <p:spPr bwMode="auto">
          <a:xfrm>
            <a:off x="322086" y="1677169"/>
            <a:ext cx="4109733" cy="2244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053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63D98"/>
                </a:solidFill>
              </a:rPr>
              <a:t>Driving adoption</a:t>
            </a:r>
            <a:endParaRPr lang="en-US" dirty="0">
              <a:solidFill>
                <a:srgbClr val="263D98"/>
              </a:solidFill>
            </a:endParaRPr>
          </a:p>
        </p:txBody>
      </p:sp>
      <p:pic>
        <p:nvPicPr>
          <p:cNvPr id="11" name="Picture 2" descr="https://lh6.googleusercontent.com/-yx5ycHxKLsQ/T2yW-c5AwoI/AAAAAAAAg0s/mV-see_Fqe4/s640/IMG_61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73941" y="1609615"/>
            <a:ext cx="4114800" cy="2133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2086" y="1091382"/>
            <a:ext cx="2361665" cy="585787"/>
          </a:xfrm>
        </p:spPr>
        <p:txBody>
          <a:bodyPr/>
          <a:lstStyle/>
          <a:p>
            <a:r>
              <a:rPr lang="en-US" sz="2000" dirty="0" smtClean="0"/>
              <a:t>Personalization</a:t>
            </a:r>
            <a:endParaRPr lang="en-US" sz="2000" dirty="0"/>
          </a:p>
        </p:txBody>
      </p:sp>
      <p:pic>
        <p:nvPicPr>
          <p:cNvPr id="12" name="Picture 2" descr="http://stateimpact.npr.org/indiana/files/2012/09/CarpeDiemBanner1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4557"/>
          <a:stretch/>
        </p:blipFill>
        <p:spPr bwMode="auto">
          <a:xfrm>
            <a:off x="322085" y="1609615"/>
            <a:ext cx="2366732" cy="1292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8"/>
          <p:cNvSpPr txBox="1">
            <a:spLocks/>
          </p:cNvSpPr>
          <p:nvPr/>
        </p:nvSpPr>
        <p:spPr>
          <a:xfrm>
            <a:off x="4473943" y="1084925"/>
            <a:ext cx="4109733" cy="585787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Access and Equity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76286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63D98"/>
                </a:solidFill>
              </a:rPr>
              <a:t>Driving adoption</a:t>
            </a:r>
            <a:endParaRPr lang="en-US" dirty="0">
              <a:solidFill>
                <a:srgbClr val="263D98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2086" y="1091382"/>
            <a:ext cx="2361665" cy="585787"/>
          </a:xfrm>
        </p:spPr>
        <p:txBody>
          <a:bodyPr/>
          <a:lstStyle/>
          <a:p>
            <a:r>
              <a:rPr lang="en-US" sz="2000" dirty="0" smtClean="0"/>
              <a:t>Personalization</a:t>
            </a:r>
            <a:endParaRPr lang="en-US" sz="2000" dirty="0"/>
          </a:p>
        </p:txBody>
      </p:sp>
      <p:pic>
        <p:nvPicPr>
          <p:cNvPr id="5" name="Picture 2" descr="http://stateimpact.npr.org/indiana/files/2012/09/CarpeDiemBanner1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4557"/>
          <a:stretch/>
        </p:blipFill>
        <p:spPr bwMode="auto">
          <a:xfrm>
            <a:off x="322085" y="1609615"/>
            <a:ext cx="2366732" cy="1292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8"/>
          <p:cNvSpPr txBox="1">
            <a:spLocks/>
          </p:cNvSpPr>
          <p:nvPr/>
        </p:nvSpPr>
        <p:spPr>
          <a:xfrm>
            <a:off x="4473943" y="1084925"/>
            <a:ext cx="4109733" cy="585787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Cost Control</a:t>
            </a:r>
            <a:endParaRPr lang="en-US" sz="2000" b="1" dirty="0"/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327154" y="3224622"/>
            <a:ext cx="2361665" cy="585787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Access and Equity</a:t>
            </a:r>
            <a:endParaRPr lang="en-US" sz="2000" dirty="0"/>
          </a:p>
        </p:txBody>
      </p:sp>
      <p:pic>
        <p:nvPicPr>
          <p:cNvPr id="10" name="Picture 2" descr="https://lh6.googleusercontent.com/-yx5ycHxKLsQ/T2yW-c5AwoI/AAAAAAAAg0s/mV-see_Fqe4/s640/IMG_6106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2085" y="3742852"/>
            <a:ext cx="2366732" cy="1298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Heather\Dropbox\Innosight Institute\Rise of K-12_profiles\Michael Review\FINAL\Photos\Quest to Learn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05769" y="1677169"/>
            <a:ext cx="4114800" cy="1615007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680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29729" y="854074"/>
            <a:ext cx="3539071" cy="1116965"/>
          </a:xfrm>
        </p:spPr>
        <p:txBody>
          <a:bodyPr/>
          <a:lstStyle/>
          <a:p>
            <a:r>
              <a:rPr lang="en-US" sz="2800" b="1" i="1" dirty="0" smtClean="0">
                <a:solidFill>
                  <a:srgbClr val="263D98"/>
                </a:solidFill>
              </a:rPr>
              <a:t>How</a:t>
            </a:r>
            <a:r>
              <a:rPr lang="en-US" sz="2800" dirty="0" smtClean="0">
                <a:solidFill>
                  <a:srgbClr val="263D98"/>
                </a:solidFill>
              </a:rPr>
              <a:t> do we seize its potential?</a:t>
            </a:r>
            <a:endParaRPr lang="en-US" sz="2800" dirty="0">
              <a:solidFill>
                <a:srgbClr val="263D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710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209354" y="4784577"/>
            <a:ext cx="6720889" cy="523222"/>
          </a:xfrm>
          <a:custGeom>
            <a:avLst/>
            <a:gdLst>
              <a:gd name="connsiteX0" fmla="*/ 0 w 7690548"/>
              <a:gd name="connsiteY0" fmla="*/ 138113 h 1381125"/>
              <a:gd name="connsiteX1" fmla="*/ 138113 w 7690548"/>
              <a:gd name="connsiteY1" fmla="*/ 0 h 1381125"/>
              <a:gd name="connsiteX2" fmla="*/ 7552436 w 7690548"/>
              <a:gd name="connsiteY2" fmla="*/ 0 h 1381125"/>
              <a:gd name="connsiteX3" fmla="*/ 7690549 w 7690548"/>
              <a:gd name="connsiteY3" fmla="*/ 138113 h 1381125"/>
              <a:gd name="connsiteX4" fmla="*/ 7690548 w 7690548"/>
              <a:gd name="connsiteY4" fmla="*/ 1243013 h 1381125"/>
              <a:gd name="connsiteX5" fmla="*/ 7552435 w 7690548"/>
              <a:gd name="connsiteY5" fmla="*/ 1381126 h 1381125"/>
              <a:gd name="connsiteX6" fmla="*/ 138113 w 7690548"/>
              <a:gd name="connsiteY6" fmla="*/ 1381125 h 1381125"/>
              <a:gd name="connsiteX7" fmla="*/ 0 w 7690548"/>
              <a:gd name="connsiteY7" fmla="*/ 1243012 h 1381125"/>
              <a:gd name="connsiteX8" fmla="*/ 0 w 7690548"/>
              <a:gd name="connsiteY8" fmla="*/ 138113 h 138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0548" h="1381125">
                <a:moveTo>
                  <a:pt x="0" y="138113"/>
                </a:moveTo>
                <a:cubicBezTo>
                  <a:pt x="0" y="61835"/>
                  <a:pt x="61835" y="0"/>
                  <a:pt x="138113" y="0"/>
                </a:cubicBezTo>
                <a:lnTo>
                  <a:pt x="7552436" y="0"/>
                </a:lnTo>
                <a:cubicBezTo>
                  <a:pt x="7628714" y="0"/>
                  <a:pt x="7690549" y="61835"/>
                  <a:pt x="7690549" y="138113"/>
                </a:cubicBezTo>
                <a:cubicBezTo>
                  <a:pt x="7690549" y="506413"/>
                  <a:pt x="7690548" y="874713"/>
                  <a:pt x="7690548" y="1243013"/>
                </a:cubicBezTo>
                <a:cubicBezTo>
                  <a:pt x="7690548" y="1319291"/>
                  <a:pt x="7628713" y="1381126"/>
                  <a:pt x="7552435" y="1381126"/>
                </a:cubicBezTo>
                <a:lnTo>
                  <a:pt x="138113" y="1381125"/>
                </a:lnTo>
                <a:cubicBezTo>
                  <a:pt x="61835" y="1381125"/>
                  <a:pt x="0" y="1319290"/>
                  <a:pt x="0" y="1243012"/>
                </a:cubicBezTo>
                <a:lnTo>
                  <a:pt x="0" y="138113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2372" tIns="162372" rIns="162372" bIns="16237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0" kern="1200" dirty="0" smtClean="0">
                <a:latin typeface="Calibri" pitchFamily="34" charset="0"/>
              </a:rPr>
              <a:t>Choose a SMART </a:t>
            </a:r>
            <a:r>
              <a:rPr lang="en-US" sz="2100" dirty="0" smtClean="0">
                <a:latin typeface="Calibri" pitchFamily="34" charset="0"/>
              </a:rPr>
              <a:t>r</a:t>
            </a:r>
            <a:r>
              <a:rPr lang="en-US" sz="2100" b="0" kern="1200" dirty="0" smtClean="0">
                <a:latin typeface="Calibri" pitchFamily="34" charset="0"/>
              </a:rPr>
              <a:t>allying cry</a:t>
            </a:r>
            <a:endParaRPr lang="en-US" sz="2100" b="0" kern="1200" dirty="0">
              <a:latin typeface="Calibri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57200" y="63767"/>
            <a:ext cx="8229600" cy="51952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/>
              <a:t>Implementing blended learning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68792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/>
              <a:t>Core problems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Provide high school teachers more time to give individual feedback on writing assignments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Boost academic reading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b="1" dirty="0" err="1" smtClean="0"/>
              <a:t>Nonconsumption</a:t>
            </a:r>
            <a:r>
              <a:rPr lang="en-US" b="1" dirty="0" smtClean="0"/>
              <a:t> problems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Lack specific subject-matter teachers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Help students recover units &amp; credits to stay on track for on-time graduation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Choose a rallying cry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Solve problems, achieve goals, seize opportunities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4279900"/>
            <a:ext cx="822960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Our goal is to raise school math performance by 10 percentage points by the end of the 2014-15 school year. </a:t>
            </a:r>
          </a:p>
        </p:txBody>
      </p:sp>
    </p:spTree>
    <p:extLst>
      <p:ext uri="{BB962C8B-B14F-4D97-AF65-F5344CB8AC3E}">
        <p14:creationId xmlns:p14="http://schemas.microsoft.com/office/powerpoint/2010/main" val="2318818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29729" y="854074"/>
            <a:ext cx="3539071" cy="1116965"/>
          </a:xfrm>
        </p:spPr>
        <p:txBody>
          <a:bodyPr/>
          <a:lstStyle/>
          <a:p>
            <a:r>
              <a:rPr lang="en-US" sz="2800" dirty="0" smtClean="0">
                <a:solidFill>
                  <a:srgbClr val="263D98"/>
                </a:solidFill>
              </a:rPr>
              <a:t>The growth of online learning</a:t>
            </a:r>
            <a:endParaRPr lang="en-US" sz="2800" dirty="0">
              <a:solidFill>
                <a:srgbClr val="263D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395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209354" y="4784577"/>
            <a:ext cx="6720889" cy="523222"/>
          </a:xfrm>
          <a:custGeom>
            <a:avLst/>
            <a:gdLst>
              <a:gd name="connsiteX0" fmla="*/ 0 w 7690548"/>
              <a:gd name="connsiteY0" fmla="*/ 138113 h 1381125"/>
              <a:gd name="connsiteX1" fmla="*/ 138113 w 7690548"/>
              <a:gd name="connsiteY1" fmla="*/ 0 h 1381125"/>
              <a:gd name="connsiteX2" fmla="*/ 7552436 w 7690548"/>
              <a:gd name="connsiteY2" fmla="*/ 0 h 1381125"/>
              <a:gd name="connsiteX3" fmla="*/ 7690549 w 7690548"/>
              <a:gd name="connsiteY3" fmla="*/ 138113 h 1381125"/>
              <a:gd name="connsiteX4" fmla="*/ 7690548 w 7690548"/>
              <a:gd name="connsiteY4" fmla="*/ 1243013 h 1381125"/>
              <a:gd name="connsiteX5" fmla="*/ 7552435 w 7690548"/>
              <a:gd name="connsiteY5" fmla="*/ 1381126 h 1381125"/>
              <a:gd name="connsiteX6" fmla="*/ 138113 w 7690548"/>
              <a:gd name="connsiteY6" fmla="*/ 1381125 h 1381125"/>
              <a:gd name="connsiteX7" fmla="*/ 0 w 7690548"/>
              <a:gd name="connsiteY7" fmla="*/ 1243012 h 1381125"/>
              <a:gd name="connsiteX8" fmla="*/ 0 w 7690548"/>
              <a:gd name="connsiteY8" fmla="*/ 138113 h 138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0548" h="1381125">
                <a:moveTo>
                  <a:pt x="0" y="138113"/>
                </a:moveTo>
                <a:cubicBezTo>
                  <a:pt x="0" y="61835"/>
                  <a:pt x="61835" y="0"/>
                  <a:pt x="138113" y="0"/>
                </a:cubicBezTo>
                <a:lnTo>
                  <a:pt x="7552436" y="0"/>
                </a:lnTo>
                <a:cubicBezTo>
                  <a:pt x="7628714" y="0"/>
                  <a:pt x="7690549" y="61835"/>
                  <a:pt x="7690549" y="138113"/>
                </a:cubicBezTo>
                <a:cubicBezTo>
                  <a:pt x="7690549" y="506413"/>
                  <a:pt x="7690548" y="874713"/>
                  <a:pt x="7690548" y="1243013"/>
                </a:cubicBezTo>
                <a:cubicBezTo>
                  <a:pt x="7690548" y="1319291"/>
                  <a:pt x="7628713" y="1381126"/>
                  <a:pt x="7552435" y="1381126"/>
                </a:cubicBezTo>
                <a:lnTo>
                  <a:pt x="138113" y="1381125"/>
                </a:lnTo>
                <a:cubicBezTo>
                  <a:pt x="61835" y="1381125"/>
                  <a:pt x="0" y="1319290"/>
                  <a:pt x="0" y="1243012"/>
                </a:cubicBezTo>
                <a:lnTo>
                  <a:pt x="0" y="138113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2372" tIns="162372" rIns="162372" bIns="16237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0" kern="1200" dirty="0" smtClean="0">
                <a:latin typeface="Calibri" pitchFamily="34" charset="0"/>
              </a:rPr>
              <a:t>Choose a SMART </a:t>
            </a:r>
            <a:r>
              <a:rPr lang="en-US" sz="2100" dirty="0" smtClean="0">
                <a:latin typeface="Calibri" pitchFamily="34" charset="0"/>
              </a:rPr>
              <a:t>r</a:t>
            </a:r>
            <a:r>
              <a:rPr lang="en-US" sz="2100" b="0" kern="1200" dirty="0" smtClean="0">
                <a:latin typeface="Calibri" pitchFamily="34" charset="0"/>
              </a:rPr>
              <a:t>allying cry</a:t>
            </a:r>
            <a:endParaRPr lang="en-US" sz="2100" b="0" kern="1200" dirty="0">
              <a:latin typeface="Calibri" pitchFamily="34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207008" y="4244988"/>
            <a:ext cx="6720888" cy="539589"/>
          </a:xfrm>
          <a:custGeom>
            <a:avLst/>
            <a:gdLst>
              <a:gd name="connsiteX0" fmla="*/ 0 w 7690548"/>
              <a:gd name="connsiteY0" fmla="*/ 138113 h 1381125"/>
              <a:gd name="connsiteX1" fmla="*/ 138113 w 7690548"/>
              <a:gd name="connsiteY1" fmla="*/ 0 h 1381125"/>
              <a:gd name="connsiteX2" fmla="*/ 7552436 w 7690548"/>
              <a:gd name="connsiteY2" fmla="*/ 0 h 1381125"/>
              <a:gd name="connsiteX3" fmla="*/ 7690549 w 7690548"/>
              <a:gd name="connsiteY3" fmla="*/ 138113 h 1381125"/>
              <a:gd name="connsiteX4" fmla="*/ 7690548 w 7690548"/>
              <a:gd name="connsiteY4" fmla="*/ 1243013 h 1381125"/>
              <a:gd name="connsiteX5" fmla="*/ 7552435 w 7690548"/>
              <a:gd name="connsiteY5" fmla="*/ 1381126 h 1381125"/>
              <a:gd name="connsiteX6" fmla="*/ 138113 w 7690548"/>
              <a:gd name="connsiteY6" fmla="*/ 1381125 h 1381125"/>
              <a:gd name="connsiteX7" fmla="*/ 0 w 7690548"/>
              <a:gd name="connsiteY7" fmla="*/ 1243012 h 1381125"/>
              <a:gd name="connsiteX8" fmla="*/ 0 w 7690548"/>
              <a:gd name="connsiteY8" fmla="*/ 138113 h 138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0548" h="1381125">
                <a:moveTo>
                  <a:pt x="0" y="138113"/>
                </a:moveTo>
                <a:cubicBezTo>
                  <a:pt x="0" y="61835"/>
                  <a:pt x="61835" y="0"/>
                  <a:pt x="138113" y="0"/>
                </a:cubicBezTo>
                <a:lnTo>
                  <a:pt x="7552436" y="0"/>
                </a:lnTo>
                <a:cubicBezTo>
                  <a:pt x="7628714" y="0"/>
                  <a:pt x="7690549" y="61835"/>
                  <a:pt x="7690549" y="138113"/>
                </a:cubicBezTo>
                <a:cubicBezTo>
                  <a:pt x="7690549" y="506413"/>
                  <a:pt x="7690548" y="874713"/>
                  <a:pt x="7690548" y="1243013"/>
                </a:cubicBezTo>
                <a:cubicBezTo>
                  <a:pt x="7690548" y="1319291"/>
                  <a:pt x="7628713" y="1381126"/>
                  <a:pt x="7552435" y="1381126"/>
                </a:cubicBezTo>
                <a:lnTo>
                  <a:pt x="138113" y="1381125"/>
                </a:lnTo>
                <a:cubicBezTo>
                  <a:pt x="61835" y="1381125"/>
                  <a:pt x="0" y="1319290"/>
                  <a:pt x="0" y="1243012"/>
                </a:cubicBezTo>
                <a:lnTo>
                  <a:pt x="0" y="138113"/>
                </a:lnTo>
                <a:close/>
              </a:path>
            </a:pathLst>
          </a:custGeom>
          <a:solidFill>
            <a:srgbClr val="3366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2372" tIns="162372" rIns="162372" bIns="16237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dirty="0" smtClean="0">
                <a:latin typeface="Calibri" pitchFamily="34" charset="0"/>
              </a:rPr>
              <a:t>Organize the team</a:t>
            </a:r>
            <a:endParaRPr lang="en-US" sz="2100" b="0" kern="1200" dirty="0">
              <a:latin typeface="Calibri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57200" y="63767"/>
            <a:ext cx="8229600" cy="51952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/>
              <a:t>Implementing blended learning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03346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209354" y="4784577"/>
            <a:ext cx="6720889" cy="523222"/>
          </a:xfrm>
          <a:custGeom>
            <a:avLst/>
            <a:gdLst>
              <a:gd name="connsiteX0" fmla="*/ 0 w 7690548"/>
              <a:gd name="connsiteY0" fmla="*/ 138113 h 1381125"/>
              <a:gd name="connsiteX1" fmla="*/ 138113 w 7690548"/>
              <a:gd name="connsiteY1" fmla="*/ 0 h 1381125"/>
              <a:gd name="connsiteX2" fmla="*/ 7552436 w 7690548"/>
              <a:gd name="connsiteY2" fmla="*/ 0 h 1381125"/>
              <a:gd name="connsiteX3" fmla="*/ 7690549 w 7690548"/>
              <a:gd name="connsiteY3" fmla="*/ 138113 h 1381125"/>
              <a:gd name="connsiteX4" fmla="*/ 7690548 w 7690548"/>
              <a:gd name="connsiteY4" fmla="*/ 1243013 h 1381125"/>
              <a:gd name="connsiteX5" fmla="*/ 7552435 w 7690548"/>
              <a:gd name="connsiteY5" fmla="*/ 1381126 h 1381125"/>
              <a:gd name="connsiteX6" fmla="*/ 138113 w 7690548"/>
              <a:gd name="connsiteY6" fmla="*/ 1381125 h 1381125"/>
              <a:gd name="connsiteX7" fmla="*/ 0 w 7690548"/>
              <a:gd name="connsiteY7" fmla="*/ 1243012 h 1381125"/>
              <a:gd name="connsiteX8" fmla="*/ 0 w 7690548"/>
              <a:gd name="connsiteY8" fmla="*/ 138113 h 138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0548" h="1381125">
                <a:moveTo>
                  <a:pt x="0" y="138113"/>
                </a:moveTo>
                <a:cubicBezTo>
                  <a:pt x="0" y="61835"/>
                  <a:pt x="61835" y="0"/>
                  <a:pt x="138113" y="0"/>
                </a:cubicBezTo>
                <a:lnTo>
                  <a:pt x="7552436" y="0"/>
                </a:lnTo>
                <a:cubicBezTo>
                  <a:pt x="7628714" y="0"/>
                  <a:pt x="7690549" y="61835"/>
                  <a:pt x="7690549" y="138113"/>
                </a:cubicBezTo>
                <a:cubicBezTo>
                  <a:pt x="7690549" y="506413"/>
                  <a:pt x="7690548" y="874713"/>
                  <a:pt x="7690548" y="1243013"/>
                </a:cubicBezTo>
                <a:cubicBezTo>
                  <a:pt x="7690548" y="1319291"/>
                  <a:pt x="7628713" y="1381126"/>
                  <a:pt x="7552435" y="1381126"/>
                </a:cubicBezTo>
                <a:lnTo>
                  <a:pt x="138113" y="1381125"/>
                </a:lnTo>
                <a:cubicBezTo>
                  <a:pt x="61835" y="1381125"/>
                  <a:pt x="0" y="1319290"/>
                  <a:pt x="0" y="1243012"/>
                </a:cubicBezTo>
                <a:lnTo>
                  <a:pt x="0" y="138113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2372" tIns="162372" rIns="162372" bIns="16237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0" kern="1200" dirty="0" smtClean="0">
                <a:latin typeface="Calibri" pitchFamily="34" charset="0"/>
              </a:rPr>
              <a:t>Choose a SMART </a:t>
            </a:r>
            <a:r>
              <a:rPr lang="en-US" sz="2100" dirty="0" smtClean="0">
                <a:latin typeface="Calibri" pitchFamily="34" charset="0"/>
              </a:rPr>
              <a:t>r</a:t>
            </a:r>
            <a:r>
              <a:rPr lang="en-US" sz="2100" b="0" kern="1200" dirty="0" smtClean="0">
                <a:latin typeface="Calibri" pitchFamily="34" charset="0"/>
              </a:rPr>
              <a:t>allying cry</a:t>
            </a:r>
            <a:endParaRPr lang="en-US" sz="2100" b="0" kern="1200" dirty="0">
              <a:latin typeface="Calibri" pitchFamily="34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207008" y="4244988"/>
            <a:ext cx="6720888" cy="539589"/>
          </a:xfrm>
          <a:custGeom>
            <a:avLst/>
            <a:gdLst>
              <a:gd name="connsiteX0" fmla="*/ 0 w 7690548"/>
              <a:gd name="connsiteY0" fmla="*/ 138113 h 1381125"/>
              <a:gd name="connsiteX1" fmla="*/ 138113 w 7690548"/>
              <a:gd name="connsiteY1" fmla="*/ 0 h 1381125"/>
              <a:gd name="connsiteX2" fmla="*/ 7552436 w 7690548"/>
              <a:gd name="connsiteY2" fmla="*/ 0 h 1381125"/>
              <a:gd name="connsiteX3" fmla="*/ 7690549 w 7690548"/>
              <a:gd name="connsiteY3" fmla="*/ 138113 h 1381125"/>
              <a:gd name="connsiteX4" fmla="*/ 7690548 w 7690548"/>
              <a:gd name="connsiteY4" fmla="*/ 1243013 h 1381125"/>
              <a:gd name="connsiteX5" fmla="*/ 7552435 w 7690548"/>
              <a:gd name="connsiteY5" fmla="*/ 1381126 h 1381125"/>
              <a:gd name="connsiteX6" fmla="*/ 138113 w 7690548"/>
              <a:gd name="connsiteY6" fmla="*/ 1381125 h 1381125"/>
              <a:gd name="connsiteX7" fmla="*/ 0 w 7690548"/>
              <a:gd name="connsiteY7" fmla="*/ 1243012 h 1381125"/>
              <a:gd name="connsiteX8" fmla="*/ 0 w 7690548"/>
              <a:gd name="connsiteY8" fmla="*/ 138113 h 138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0548" h="1381125">
                <a:moveTo>
                  <a:pt x="0" y="138113"/>
                </a:moveTo>
                <a:cubicBezTo>
                  <a:pt x="0" y="61835"/>
                  <a:pt x="61835" y="0"/>
                  <a:pt x="138113" y="0"/>
                </a:cubicBezTo>
                <a:lnTo>
                  <a:pt x="7552436" y="0"/>
                </a:lnTo>
                <a:cubicBezTo>
                  <a:pt x="7628714" y="0"/>
                  <a:pt x="7690549" y="61835"/>
                  <a:pt x="7690549" y="138113"/>
                </a:cubicBezTo>
                <a:cubicBezTo>
                  <a:pt x="7690549" y="506413"/>
                  <a:pt x="7690548" y="874713"/>
                  <a:pt x="7690548" y="1243013"/>
                </a:cubicBezTo>
                <a:cubicBezTo>
                  <a:pt x="7690548" y="1319291"/>
                  <a:pt x="7628713" y="1381126"/>
                  <a:pt x="7552435" y="1381126"/>
                </a:cubicBezTo>
                <a:lnTo>
                  <a:pt x="138113" y="1381125"/>
                </a:lnTo>
                <a:cubicBezTo>
                  <a:pt x="61835" y="1381125"/>
                  <a:pt x="0" y="1319290"/>
                  <a:pt x="0" y="1243012"/>
                </a:cubicBezTo>
                <a:lnTo>
                  <a:pt x="0" y="138113"/>
                </a:lnTo>
                <a:close/>
              </a:path>
            </a:pathLst>
          </a:custGeom>
          <a:solidFill>
            <a:srgbClr val="3366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2372" tIns="162372" rIns="162372" bIns="16237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dirty="0" smtClean="0">
                <a:latin typeface="Calibri" pitchFamily="34" charset="0"/>
              </a:rPr>
              <a:t>Organize the team</a:t>
            </a:r>
            <a:endParaRPr lang="en-US" sz="2100" b="0" kern="1200" dirty="0">
              <a:latin typeface="Calibri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57200" y="63767"/>
            <a:ext cx="8229600" cy="51952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/>
              <a:t>Implementing blended learning</a:t>
            </a:r>
            <a:endParaRPr lang="en-US" sz="3600" dirty="0"/>
          </a:p>
        </p:txBody>
      </p:sp>
      <p:sp>
        <p:nvSpPr>
          <p:cNvPr id="5" name="Freeform 4"/>
          <p:cNvSpPr/>
          <p:nvPr/>
        </p:nvSpPr>
        <p:spPr>
          <a:xfrm>
            <a:off x="1203912" y="3699645"/>
            <a:ext cx="6720888" cy="539589"/>
          </a:xfrm>
          <a:custGeom>
            <a:avLst/>
            <a:gdLst>
              <a:gd name="connsiteX0" fmla="*/ 0 w 7690548"/>
              <a:gd name="connsiteY0" fmla="*/ 138113 h 1381125"/>
              <a:gd name="connsiteX1" fmla="*/ 138113 w 7690548"/>
              <a:gd name="connsiteY1" fmla="*/ 0 h 1381125"/>
              <a:gd name="connsiteX2" fmla="*/ 7552436 w 7690548"/>
              <a:gd name="connsiteY2" fmla="*/ 0 h 1381125"/>
              <a:gd name="connsiteX3" fmla="*/ 7690549 w 7690548"/>
              <a:gd name="connsiteY3" fmla="*/ 138113 h 1381125"/>
              <a:gd name="connsiteX4" fmla="*/ 7690548 w 7690548"/>
              <a:gd name="connsiteY4" fmla="*/ 1243013 h 1381125"/>
              <a:gd name="connsiteX5" fmla="*/ 7552435 w 7690548"/>
              <a:gd name="connsiteY5" fmla="*/ 1381126 h 1381125"/>
              <a:gd name="connsiteX6" fmla="*/ 138113 w 7690548"/>
              <a:gd name="connsiteY6" fmla="*/ 1381125 h 1381125"/>
              <a:gd name="connsiteX7" fmla="*/ 0 w 7690548"/>
              <a:gd name="connsiteY7" fmla="*/ 1243012 h 1381125"/>
              <a:gd name="connsiteX8" fmla="*/ 0 w 7690548"/>
              <a:gd name="connsiteY8" fmla="*/ 138113 h 138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0548" h="1381125">
                <a:moveTo>
                  <a:pt x="0" y="138113"/>
                </a:moveTo>
                <a:cubicBezTo>
                  <a:pt x="0" y="61835"/>
                  <a:pt x="61835" y="0"/>
                  <a:pt x="138113" y="0"/>
                </a:cubicBezTo>
                <a:lnTo>
                  <a:pt x="7552436" y="0"/>
                </a:lnTo>
                <a:cubicBezTo>
                  <a:pt x="7628714" y="0"/>
                  <a:pt x="7690549" y="61835"/>
                  <a:pt x="7690549" y="138113"/>
                </a:cubicBezTo>
                <a:cubicBezTo>
                  <a:pt x="7690549" y="506413"/>
                  <a:pt x="7690548" y="874713"/>
                  <a:pt x="7690548" y="1243013"/>
                </a:cubicBezTo>
                <a:cubicBezTo>
                  <a:pt x="7690548" y="1319291"/>
                  <a:pt x="7628713" y="1381126"/>
                  <a:pt x="7552435" y="1381126"/>
                </a:cubicBezTo>
                <a:lnTo>
                  <a:pt x="138113" y="1381125"/>
                </a:lnTo>
                <a:cubicBezTo>
                  <a:pt x="61835" y="1381125"/>
                  <a:pt x="0" y="1319290"/>
                  <a:pt x="0" y="1243012"/>
                </a:cubicBezTo>
                <a:lnTo>
                  <a:pt x="0" y="138113"/>
                </a:lnTo>
                <a:close/>
              </a:path>
            </a:pathLst>
          </a:custGeom>
          <a:solidFill>
            <a:srgbClr val="008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2372" tIns="162372" rIns="162372" bIns="16237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dirty="0" smtClean="0">
                <a:latin typeface="Calibri" pitchFamily="34" charset="0"/>
              </a:rPr>
              <a:t>Design the student </a:t>
            </a:r>
            <a:r>
              <a:rPr lang="en-US" sz="2100" dirty="0">
                <a:latin typeface="Calibri" pitchFamily="34" charset="0"/>
              </a:rPr>
              <a:t>e</a:t>
            </a:r>
            <a:r>
              <a:rPr lang="en-US" sz="2100" dirty="0" smtClean="0">
                <a:latin typeface="Calibri" pitchFamily="34" charset="0"/>
              </a:rPr>
              <a:t>xperience</a:t>
            </a:r>
            <a:endParaRPr lang="en-US" sz="2100" b="0" kern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791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63D98"/>
                </a:solidFill>
                <a:ea typeface="Arial Unicode MS" charset="0"/>
                <a:cs typeface="Arial Unicode MS" charset="0"/>
                <a:sym typeface="Arial Unicode MS" charset="0"/>
              </a:rPr>
              <a:t>What motivates people?</a:t>
            </a:r>
            <a:endParaRPr lang="en-US" dirty="0">
              <a:solidFill>
                <a:srgbClr val="263D98"/>
              </a:solidFill>
            </a:endParaRPr>
          </a:p>
        </p:txBody>
      </p:sp>
      <p:pic>
        <p:nvPicPr>
          <p:cNvPr id="12" name="Picture 3"/>
          <p:cNvPicPr>
            <a:picLocks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3053741" y="1003717"/>
            <a:ext cx="2971800" cy="2323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57200" y="3594100"/>
            <a:ext cx="8229600" cy="1200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Student jobs to be done:</a:t>
            </a:r>
          </a:p>
          <a:p>
            <a:pPr marL="457200" indent="-457200">
              <a:buAutoNum type="arabicPeriod"/>
            </a:pPr>
            <a:r>
              <a:rPr lang="en-US" sz="2400" i="1" dirty="0" smtClean="0"/>
              <a:t>Experience success &amp; make progress</a:t>
            </a:r>
          </a:p>
          <a:p>
            <a:pPr marL="457200" indent="-457200">
              <a:buAutoNum type="arabicPeriod"/>
            </a:pPr>
            <a:r>
              <a:rPr lang="en-US" sz="2400" i="1" dirty="0" smtClean="0"/>
              <a:t>Have fun with friends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803433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63D98"/>
                </a:solidFill>
              </a:rPr>
              <a:t>Three l</a:t>
            </a:r>
            <a:r>
              <a:rPr lang="en-US" dirty="0" smtClean="0">
                <a:solidFill>
                  <a:srgbClr val="263D98"/>
                </a:solidFill>
              </a:rPr>
              <a:t>evels </a:t>
            </a:r>
            <a:r>
              <a:rPr lang="en-US" dirty="0">
                <a:solidFill>
                  <a:srgbClr val="263D98"/>
                </a:solidFill>
              </a:rPr>
              <a:t>in the a</a:t>
            </a:r>
            <a:r>
              <a:rPr lang="en-US" dirty="0" smtClean="0">
                <a:solidFill>
                  <a:srgbClr val="263D98"/>
                </a:solidFill>
              </a:rPr>
              <a:t>rchitecture </a:t>
            </a:r>
            <a:r>
              <a:rPr lang="en-US" dirty="0">
                <a:solidFill>
                  <a:srgbClr val="263D98"/>
                </a:solidFill>
              </a:rPr>
              <a:t>of a </a:t>
            </a:r>
            <a:r>
              <a:rPr lang="en-US" dirty="0" smtClean="0">
                <a:solidFill>
                  <a:srgbClr val="263D98"/>
                </a:solidFill>
              </a:rPr>
              <a:t>Job</a:t>
            </a:r>
            <a:endParaRPr lang="en-US" dirty="0">
              <a:solidFill>
                <a:srgbClr val="263D98"/>
              </a:solidFill>
            </a:endParaRPr>
          </a:p>
        </p:txBody>
      </p:sp>
      <p:sp>
        <p:nvSpPr>
          <p:cNvPr id="5" name="Cube 6"/>
          <p:cNvSpPr>
            <a:spLocks noChangeArrowheads="1"/>
          </p:cNvSpPr>
          <p:nvPr/>
        </p:nvSpPr>
        <p:spPr bwMode="auto">
          <a:xfrm>
            <a:off x="837158" y="3194246"/>
            <a:ext cx="7469685" cy="1693334"/>
          </a:xfrm>
          <a:prstGeom prst="cube">
            <a:avLst>
              <a:gd name="adj" fmla="val 25000"/>
            </a:avLst>
          </a:prstGeom>
          <a:solidFill>
            <a:srgbClr val="22388C">
              <a:alpha val="84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t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What’s the </a:t>
            </a:r>
            <a:r>
              <a:rPr lang="en-US" sz="2000" dirty="0" smtClean="0">
                <a:solidFill>
                  <a:schemeClr val="bg1"/>
                </a:solidFill>
              </a:rPr>
              <a:t>job to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be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done</a:t>
            </a:r>
            <a:r>
              <a:rPr lang="en-US" sz="2000" dirty="0">
                <a:solidFill>
                  <a:schemeClr val="bg1"/>
                </a:solidFill>
              </a:rPr>
              <a:t>?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(Each job has functional, emotional &amp; social dimensions)</a:t>
            </a:r>
          </a:p>
        </p:txBody>
      </p:sp>
      <p:sp>
        <p:nvSpPr>
          <p:cNvPr id="6" name="Cube 5"/>
          <p:cNvSpPr>
            <a:spLocks noChangeArrowheads="1"/>
          </p:cNvSpPr>
          <p:nvPr/>
        </p:nvSpPr>
        <p:spPr bwMode="auto">
          <a:xfrm>
            <a:off x="1637481" y="2207197"/>
            <a:ext cx="5935732" cy="1333872"/>
          </a:xfrm>
          <a:prstGeom prst="cube">
            <a:avLst>
              <a:gd name="adj" fmla="val 25000"/>
            </a:avLst>
          </a:prstGeom>
          <a:solidFill>
            <a:schemeClr val="accent3">
              <a:lumMod val="75000"/>
              <a:alpha val="92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t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What </a:t>
            </a:r>
            <a:r>
              <a:rPr lang="en-US" sz="2000" dirty="0" smtClean="0">
                <a:solidFill>
                  <a:schemeClr val="bg1"/>
                </a:solidFill>
              </a:rPr>
              <a:t>are the experiences we need to provide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to get the job done perfectly</a:t>
            </a:r>
            <a:r>
              <a:rPr lang="en-US" sz="20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7" name="Cube 6"/>
          <p:cNvSpPr>
            <a:spLocks noChangeArrowheads="1"/>
          </p:cNvSpPr>
          <p:nvPr/>
        </p:nvSpPr>
        <p:spPr bwMode="auto">
          <a:xfrm>
            <a:off x="2237724" y="1429105"/>
            <a:ext cx="4868634" cy="1055982"/>
          </a:xfrm>
          <a:prstGeom prst="cube">
            <a:avLst>
              <a:gd name="adj" fmla="val 25000"/>
            </a:avLst>
          </a:prstGeom>
          <a:solidFill>
            <a:schemeClr val="accent2">
              <a:lumMod val="75000"/>
              <a:alpha val="94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t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What and how </a:t>
            </a:r>
            <a:r>
              <a:rPr lang="en-US" sz="2000" dirty="0" smtClean="0">
                <a:solidFill>
                  <a:schemeClr val="bg1"/>
                </a:solidFill>
              </a:rPr>
              <a:t>must we integrate to provide these experiences?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345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Summit Public Schools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How to help students achieve lifelong success?</a:t>
            </a:r>
            <a:endParaRPr lang="en-US" dirty="0"/>
          </a:p>
        </p:txBody>
      </p:sp>
      <p:pic>
        <p:nvPicPr>
          <p:cNvPr id="8" name="Picture 7" descr="Elements chart 4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677" y="1033414"/>
            <a:ext cx="4457700" cy="44577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02861" y="2049765"/>
            <a:ext cx="170881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>
                <a:solidFill>
                  <a:schemeClr val="bg1"/>
                </a:solidFill>
                <a:latin typeface="Bell Gothic Bold"/>
                <a:cs typeface="Bell Gothic Bold"/>
              </a:rPr>
              <a:t>Cognitive Skills</a:t>
            </a:r>
            <a:endParaRPr lang="en-US" sz="2400" dirty="0">
              <a:solidFill>
                <a:schemeClr val="bg1"/>
              </a:solidFill>
              <a:latin typeface="Bell Gothic Bold"/>
              <a:cs typeface="Bell Gothic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75280" y="3641123"/>
            <a:ext cx="188113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>
                <a:solidFill>
                  <a:schemeClr val="bg1"/>
                </a:solidFill>
                <a:latin typeface="Bell Gothic Bold"/>
                <a:cs typeface="Bell Gothic Bold"/>
              </a:rPr>
              <a:t>Experiences</a:t>
            </a:r>
            <a:endParaRPr lang="en-US" sz="2400" dirty="0">
              <a:solidFill>
                <a:schemeClr val="bg1"/>
              </a:solidFill>
              <a:latin typeface="Bell Gothic Bold"/>
              <a:cs typeface="Bell Gothic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3507" y="3535938"/>
            <a:ext cx="1708810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>
                <a:solidFill>
                  <a:schemeClr val="bg1"/>
                </a:solidFill>
                <a:latin typeface="Bell Gothic Bold"/>
                <a:cs typeface="Bell Gothic Bold"/>
              </a:rPr>
              <a:t>Habits of</a:t>
            </a:r>
          </a:p>
          <a:p>
            <a:pPr algn="ctr">
              <a:lnSpc>
                <a:spcPct val="80000"/>
              </a:lnSpc>
            </a:pPr>
            <a:r>
              <a:rPr lang="en-US" sz="2400" dirty="0" smtClean="0">
                <a:solidFill>
                  <a:schemeClr val="bg1"/>
                </a:solidFill>
                <a:latin typeface="Bell Gothic Bold"/>
                <a:cs typeface="Bell Gothic Bold"/>
              </a:rPr>
              <a:t>Success</a:t>
            </a:r>
            <a:endParaRPr lang="en-US" sz="2400" dirty="0">
              <a:solidFill>
                <a:schemeClr val="bg1"/>
              </a:solidFill>
              <a:latin typeface="Bell Gothic Bold"/>
              <a:cs typeface="Bell Gothic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15841" y="2037766"/>
            <a:ext cx="170881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>
                <a:solidFill>
                  <a:schemeClr val="bg1"/>
                </a:solidFill>
                <a:latin typeface="Bell Gothic Bold"/>
                <a:cs typeface="Bell Gothic Bold"/>
              </a:rPr>
              <a:t>Content Knowledge</a:t>
            </a:r>
            <a:endParaRPr lang="en-US" sz="2400" dirty="0">
              <a:solidFill>
                <a:schemeClr val="bg1"/>
              </a:solidFill>
              <a:latin typeface="Bell Gothic Bold"/>
              <a:cs typeface="Bell Gothic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474" y="4950023"/>
            <a:ext cx="3087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Source: Summit Public Schools</a:t>
            </a:r>
            <a:endParaRPr lang="en-US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382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092200"/>
            <a:ext cx="8229600" cy="377163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Student agency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Individual mastery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Access to actionable data and rapid feedback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Transparency in learning goals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Sustained periods of quiet, solitary reading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Meaningful work experience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Mentoring experiences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Positive group experiences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8 experiences Summit provides students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86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What &amp; how to integrate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Individual playlists through Activate</a:t>
            </a:r>
            <a:endParaRPr lang="en-US" dirty="0"/>
          </a:p>
        </p:txBody>
      </p:sp>
      <p:pic>
        <p:nvPicPr>
          <p:cNvPr id="2" name="Picture 1" descr="xhalf_size_Summit-1401491839-1408734265.jpg.pagespeed.ic.dsdlgP0wT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0" y="1386522"/>
            <a:ext cx="7959450" cy="32235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474" y="4950023"/>
            <a:ext cx="3087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Source: Summit Public Schools</a:t>
            </a:r>
            <a:endParaRPr lang="en-US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352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What &amp; how to integrate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16 hours/week of Personalized </a:t>
            </a:r>
            <a:r>
              <a:rPr lang="en-US" dirty="0"/>
              <a:t>L</a:t>
            </a:r>
            <a:r>
              <a:rPr lang="en-US" dirty="0" smtClean="0"/>
              <a:t>earning </a:t>
            </a:r>
            <a:r>
              <a:rPr lang="en-US" dirty="0"/>
              <a:t>T</a:t>
            </a:r>
            <a:r>
              <a:rPr lang="en-US" dirty="0" smtClean="0"/>
              <a:t>ime with self-directed learning cycle</a:t>
            </a:r>
            <a:endParaRPr lang="en-US" dirty="0"/>
          </a:p>
        </p:txBody>
      </p:sp>
      <p:pic>
        <p:nvPicPr>
          <p:cNvPr id="5" name="Picture 4" descr="habits 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399" y="1175426"/>
            <a:ext cx="3965625" cy="40315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474" y="4950023"/>
            <a:ext cx="3087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Source: Summit Public Schools</a:t>
            </a:r>
            <a:endParaRPr lang="en-US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145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What &amp; how to integrate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Comprehensive scope &amp; sequence through graduation that is transparent</a:t>
            </a:r>
            <a:endParaRPr lang="en-US" dirty="0"/>
          </a:p>
        </p:txBody>
      </p:sp>
      <p:pic>
        <p:nvPicPr>
          <p:cNvPr id="6" name="Picture 2" descr="C:\Users\mbrowne\Documents\Optimized Learning School Model\Powerpoint Presentations\Platform Pics\Content Guide - Mat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99" y="1175427"/>
            <a:ext cx="6998849" cy="383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474" y="4950023"/>
            <a:ext cx="3087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Source: Summit Public Schools</a:t>
            </a:r>
            <a:endParaRPr lang="en-US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180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What &amp; how to integrate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With transparent, rich, rapid feedback</a:t>
            </a:r>
            <a:endParaRPr lang="en-US" dirty="0"/>
          </a:p>
        </p:txBody>
      </p:sp>
      <p:pic>
        <p:nvPicPr>
          <p:cNvPr id="5" name="Picture 2" descr="C:\Users\mbrowne\Documents\Optimized Learning School Model\Powerpoint Presentations\Platform Pics\Show Evidence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175427"/>
            <a:ext cx="5575300" cy="382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7474" y="4950023"/>
            <a:ext cx="3087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Source: Summit Public Schools</a:t>
            </a:r>
            <a:endParaRPr lang="en-US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723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63D98"/>
                </a:solidFill>
              </a:rPr>
              <a:t>Online learning is gaining adoption</a:t>
            </a:r>
            <a:endParaRPr lang="en-US" dirty="0">
              <a:solidFill>
                <a:srgbClr val="263D98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 smtClean="0"/>
              <a:t>Substitution calculation indicates online learning is growing disruptively</a:t>
            </a:r>
            <a:endParaRPr lang="en-US" sz="2000" dirty="0"/>
          </a:p>
        </p:txBody>
      </p:sp>
      <p:pic>
        <p:nvPicPr>
          <p:cNvPr id="54" name="Picture 3"/>
          <p:cNvPicPr>
            <a:picLocks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76" t="3016" r="3612" b="7172"/>
          <a:stretch/>
        </p:blipFill>
        <p:spPr bwMode="auto">
          <a:xfrm>
            <a:off x="567165" y="1491943"/>
            <a:ext cx="4993521" cy="311951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5118846" y="2536142"/>
            <a:ext cx="1009006" cy="233898"/>
          </a:xfrm>
          <a:prstGeom prst="straightConnector1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95009" y="2634410"/>
            <a:ext cx="2363143" cy="646331"/>
          </a:xfrm>
          <a:prstGeom prst="rect">
            <a:avLst/>
          </a:prstGeom>
          <a:solidFill>
            <a:srgbClr val="22388C">
              <a:alpha val="0"/>
            </a:srgb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162459"/>
                </a:solidFill>
              </a:rPr>
              <a:t>50% of all high </a:t>
            </a:r>
            <a:r>
              <a:rPr lang="en-US" i="1" dirty="0">
                <a:solidFill>
                  <a:srgbClr val="162459"/>
                </a:solidFill>
              </a:rPr>
              <a:t>s</a:t>
            </a:r>
            <a:r>
              <a:rPr lang="en-US" i="1" dirty="0" smtClean="0">
                <a:solidFill>
                  <a:srgbClr val="162459"/>
                </a:solidFill>
              </a:rPr>
              <a:t>chool courses online by 2019</a:t>
            </a:r>
            <a:endParaRPr lang="en-US" i="1" dirty="0">
              <a:solidFill>
                <a:srgbClr val="1624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29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A day in the life of a Summit student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Time for projects &amp; mentors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968558"/>
              </p:ext>
            </p:extLst>
          </p:nvPr>
        </p:nvGraphicFramePr>
        <p:xfrm>
          <a:off x="1524000" y="1155700"/>
          <a:ext cx="6096000" cy="4150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800"/>
                <a:gridCol w="5156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7:30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Begin to arrive; work on personalized learning plan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8:25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Schools start with project time (math &amp; science)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10:20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Break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10:35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Personalized Learning Time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11:35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PE or sustained reading time (using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Curriculet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12:35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Lunch &amp;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recess outside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1:20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Project time (English &amp;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history)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3:15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School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ends; can stay &amp; work on personalized learning plan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Note: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On Fridays, the student 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spends most of the day on her personalized learning plan &amp; has a one-on-one check-in with her mentor.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7477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What &amp; how to integrate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8 weeks per year of expeditions</a:t>
            </a:r>
            <a:endParaRPr lang="en-US" dirty="0"/>
          </a:p>
        </p:txBody>
      </p:sp>
      <p:pic>
        <p:nvPicPr>
          <p:cNvPr id="6" name="Picture 5" descr="http://expedition.summitps.org/_/rsrc/1377538812740/overview/Capture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321" y="1175427"/>
            <a:ext cx="4958079" cy="38791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7474" y="4950023"/>
            <a:ext cx="3087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Source: Summit Public Schools</a:t>
            </a:r>
            <a:endParaRPr lang="en-US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631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209354" y="4784577"/>
            <a:ext cx="6720889" cy="523222"/>
          </a:xfrm>
          <a:custGeom>
            <a:avLst/>
            <a:gdLst>
              <a:gd name="connsiteX0" fmla="*/ 0 w 7690548"/>
              <a:gd name="connsiteY0" fmla="*/ 138113 h 1381125"/>
              <a:gd name="connsiteX1" fmla="*/ 138113 w 7690548"/>
              <a:gd name="connsiteY1" fmla="*/ 0 h 1381125"/>
              <a:gd name="connsiteX2" fmla="*/ 7552436 w 7690548"/>
              <a:gd name="connsiteY2" fmla="*/ 0 h 1381125"/>
              <a:gd name="connsiteX3" fmla="*/ 7690549 w 7690548"/>
              <a:gd name="connsiteY3" fmla="*/ 138113 h 1381125"/>
              <a:gd name="connsiteX4" fmla="*/ 7690548 w 7690548"/>
              <a:gd name="connsiteY4" fmla="*/ 1243013 h 1381125"/>
              <a:gd name="connsiteX5" fmla="*/ 7552435 w 7690548"/>
              <a:gd name="connsiteY5" fmla="*/ 1381126 h 1381125"/>
              <a:gd name="connsiteX6" fmla="*/ 138113 w 7690548"/>
              <a:gd name="connsiteY6" fmla="*/ 1381125 h 1381125"/>
              <a:gd name="connsiteX7" fmla="*/ 0 w 7690548"/>
              <a:gd name="connsiteY7" fmla="*/ 1243012 h 1381125"/>
              <a:gd name="connsiteX8" fmla="*/ 0 w 7690548"/>
              <a:gd name="connsiteY8" fmla="*/ 138113 h 138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0548" h="1381125">
                <a:moveTo>
                  <a:pt x="0" y="138113"/>
                </a:moveTo>
                <a:cubicBezTo>
                  <a:pt x="0" y="61835"/>
                  <a:pt x="61835" y="0"/>
                  <a:pt x="138113" y="0"/>
                </a:cubicBezTo>
                <a:lnTo>
                  <a:pt x="7552436" y="0"/>
                </a:lnTo>
                <a:cubicBezTo>
                  <a:pt x="7628714" y="0"/>
                  <a:pt x="7690549" y="61835"/>
                  <a:pt x="7690549" y="138113"/>
                </a:cubicBezTo>
                <a:cubicBezTo>
                  <a:pt x="7690549" y="506413"/>
                  <a:pt x="7690548" y="874713"/>
                  <a:pt x="7690548" y="1243013"/>
                </a:cubicBezTo>
                <a:cubicBezTo>
                  <a:pt x="7690548" y="1319291"/>
                  <a:pt x="7628713" y="1381126"/>
                  <a:pt x="7552435" y="1381126"/>
                </a:cubicBezTo>
                <a:lnTo>
                  <a:pt x="138113" y="1381125"/>
                </a:lnTo>
                <a:cubicBezTo>
                  <a:pt x="61835" y="1381125"/>
                  <a:pt x="0" y="1319290"/>
                  <a:pt x="0" y="1243012"/>
                </a:cubicBezTo>
                <a:lnTo>
                  <a:pt x="0" y="138113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2372" tIns="162372" rIns="162372" bIns="16237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0" kern="1200" dirty="0" smtClean="0">
                <a:latin typeface="Calibri" pitchFamily="34" charset="0"/>
              </a:rPr>
              <a:t>Choose a SMART </a:t>
            </a:r>
            <a:r>
              <a:rPr lang="en-US" sz="2100" dirty="0" smtClean="0">
                <a:latin typeface="Calibri" pitchFamily="34" charset="0"/>
              </a:rPr>
              <a:t>r</a:t>
            </a:r>
            <a:r>
              <a:rPr lang="en-US" sz="2100" b="0" kern="1200" dirty="0" smtClean="0">
                <a:latin typeface="Calibri" pitchFamily="34" charset="0"/>
              </a:rPr>
              <a:t>allying cry</a:t>
            </a:r>
            <a:endParaRPr lang="en-US" sz="2100" b="0" kern="1200" dirty="0">
              <a:latin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16287" y="3128327"/>
            <a:ext cx="6720840" cy="54102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latin typeface="Calibri" pitchFamily="34" charset="0"/>
              </a:rPr>
              <a:t>Design the teaching </a:t>
            </a:r>
            <a:r>
              <a:rPr lang="en-US" sz="2100" dirty="0">
                <a:latin typeface="Calibri" pitchFamily="34" charset="0"/>
              </a:rPr>
              <a:t>e</a:t>
            </a:r>
            <a:r>
              <a:rPr lang="en-US" sz="2100" dirty="0" smtClean="0">
                <a:latin typeface="Calibri" pitchFamily="34" charset="0"/>
              </a:rPr>
              <a:t>xperience</a:t>
            </a:r>
            <a:endParaRPr lang="en-US" sz="2100" dirty="0">
              <a:latin typeface="Calibri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203912" y="3699645"/>
            <a:ext cx="6720888" cy="539589"/>
          </a:xfrm>
          <a:custGeom>
            <a:avLst/>
            <a:gdLst>
              <a:gd name="connsiteX0" fmla="*/ 0 w 7690548"/>
              <a:gd name="connsiteY0" fmla="*/ 138113 h 1381125"/>
              <a:gd name="connsiteX1" fmla="*/ 138113 w 7690548"/>
              <a:gd name="connsiteY1" fmla="*/ 0 h 1381125"/>
              <a:gd name="connsiteX2" fmla="*/ 7552436 w 7690548"/>
              <a:gd name="connsiteY2" fmla="*/ 0 h 1381125"/>
              <a:gd name="connsiteX3" fmla="*/ 7690549 w 7690548"/>
              <a:gd name="connsiteY3" fmla="*/ 138113 h 1381125"/>
              <a:gd name="connsiteX4" fmla="*/ 7690548 w 7690548"/>
              <a:gd name="connsiteY4" fmla="*/ 1243013 h 1381125"/>
              <a:gd name="connsiteX5" fmla="*/ 7552435 w 7690548"/>
              <a:gd name="connsiteY5" fmla="*/ 1381126 h 1381125"/>
              <a:gd name="connsiteX6" fmla="*/ 138113 w 7690548"/>
              <a:gd name="connsiteY6" fmla="*/ 1381125 h 1381125"/>
              <a:gd name="connsiteX7" fmla="*/ 0 w 7690548"/>
              <a:gd name="connsiteY7" fmla="*/ 1243012 h 1381125"/>
              <a:gd name="connsiteX8" fmla="*/ 0 w 7690548"/>
              <a:gd name="connsiteY8" fmla="*/ 138113 h 138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0548" h="1381125">
                <a:moveTo>
                  <a:pt x="0" y="138113"/>
                </a:moveTo>
                <a:cubicBezTo>
                  <a:pt x="0" y="61835"/>
                  <a:pt x="61835" y="0"/>
                  <a:pt x="138113" y="0"/>
                </a:cubicBezTo>
                <a:lnTo>
                  <a:pt x="7552436" y="0"/>
                </a:lnTo>
                <a:cubicBezTo>
                  <a:pt x="7628714" y="0"/>
                  <a:pt x="7690549" y="61835"/>
                  <a:pt x="7690549" y="138113"/>
                </a:cubicBezTo>
                <a:cubicBezTo>
                  <a:pt x="7690549" y="506413"/>
                  <a:pt x="7690548" y="874713"/>
                  <a:pt x="7690548" y="1243013"/>
                </a:cubicBezTo>
                <a:cubicBezTo>
                  <a:pt x="7690548" y="1319291"/>
                  <a:pt x="7628713" y="1381126"/>
                  <a:pt x="7552435" y="1381126"/>
                </a:cubicBezTo>
                <a:lnTo>
                  <a:pt x="138113" y="1381125"/>
                </a:lnTo>
                <a:cubicBezTo>
                  <a:pt x="61835" y="1381125"/>
                  <a:pt x="0" y="1319290"/>
                  <a:pt x="0" y="1243012"/>
                </a:cubicBezTo>
                <a:lnTo>
                  <a:pt x="0" y="138113"/>
                </a:lnTo>
                <a:close/>
              </a:path>
            </a:pathLst>
          </a:custGeom>
          <a:solidFill>
            <a:srgbClr val="008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2372" tIns="162372" rIns="162372" bIns="16237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dirty="0" smtClean="0">
                <a:latin typeface="Calibri" pitchFamily="34" charset="0"/>
              </a:rPr>
              <a:t>Design the student </a:t>
            </a:r>
            <a:r>
              <a:rPr lang="en-US" sz="2100" dirty="0">
                <a:latin typeface="Calibri" pitchFamily="34" charset="0"/>
              </a:rPr>
              <a:t>e</a:t>
            </a:r>
            <a:r>
              <a:rPr lang="en-US" sz="2100" dirty="0" smtClean="0">
                <a:latin typeface="Calibri" pitchFamily="34" charset="0"/>
              </a:rPr>
              <a:t>xperience</a:t>
            </a:r>
            <a:endParaRPr lang="en-US" sz="2100" b="0" kern="1200" dirty="0">
              <a:latin typeface="Calibri" pitchFamily="34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207008" y="4244988"/>
            <a:ext cx="6720888" cy="539589"/>
          </a:xfrm>
          <a:custGeom>
            <a:avLst/>
            <a:gdLst>
              <a:gd name="connsiteX0" fmla="*/ 0 w 7690548"/>
              <a:gd name="connsiteY0" fmla="*/ 138113 h 1381125"/>
              <a:gd name="connsiteX1" fmla="*/ 138113 w 7690548"/>
              <a:gd name="connsiteY1" fmla="*/ 0 h 1381125"/>
              <a:gd name="connsiteX2" fmla="*/ 7552436 w 7690548"/>
              <a:gd name="connsiteY2" fmla="*/ 0 h 1381125"/>
              <a:gd name="connsiteX3" fmla="*/ 7690549 w 7690548"/>
              <a:gd name="connsiteY3" fmla="*/ 138113 h 1381125"/>
              <a:gd name="connsiteX4" fmla="*/ 7690548 w 7690548"/>
              <a:gd name="connsiteY4" fmla="*/ 1243013 h 1381125"/>
              <a:gd name="connsiteX5" fmla="*/ 7552435 w 7690548"/>
              <a:gd name="connsiteY5" fmla="*/ 1381126 h 1381125"/>
              <a:gd name="connsiteX6" fmla="*/ 138113 w 7690548"/>
              <a:gd name="connsiteY6" fmla="*/ 1381125 h 1381125"/>
              <a:gd name="connsiteX7" fmla="*/ 0 w 7690548"/>
              <a:gd name="connsiteY7" fmla="*/ 1243012 h 1381125"/>
              <a:gd name="connsiteX8" fmla="*/ 0 w 7690548"/>
              <a:gd name="connsiteY8" fmla="*/ 138113 h 138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0548" h="1381125">
                <a:moveTo>
                  <a:pt x="0" y="138113"/>
                </a:moveTo>
                <a:cubicBezTo>
                  <a:pt x="0" y="61835"/>
                  <a:pt x="61835" y="0"/>
                  <a:pt x="138113" y="0"/>
                </a:cubicBezTo>
                <a:lnTo>
                  <a:pt x="7552436" y="0"/>
                </a:lnTo>
                <a:cubicBezTo>
                  <a:pt x="7628714" y="0"/>
                  <a:pt x="7690549" y="61835"/>
                  <a:pt x="7690549" y="138113"/>
                </a:cubicBezTo>
                <a:cubicBezTo>
                  <a:pt x="7690549" y="506413"/>
                  <a:pt x="7690548" y="874713"/>
                  <a:pt x="7690548" y="1243013"/>
                </a:cubicBezTo>
                <a:cubicBezTo>
                  <a:pt x="7690548" y="1319291"/>
                  <a:pt x="7628713" y="1381126"/>
                  <a:pt x="7552435" y="1381126"/>
                </a:cubicBezTo>
                <a:lnTo>
                  <a:pt x="138113" y="1381125"/>
                </a:lnTo>
                <a:cubicBezTo>
                  <a:pt x="61835" y="1381125"/>
                  <a:pt x="0" y="1319290"/>
                  <a:pt x="0" y="1243012"/>
                </a:cubicBezTo>
                <a:lnTo>
                  <a:pt x="0" y="138113"/>
                </a:lnTo>
                <a:close/>
              </a:path>
            </a:pathLst>
          </a:custGeom>
          <a:solidFill>
            <a:srgbClr val="3366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2372" tIns="162372" rIns="162372" bIns="16237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dirty="0" smtClean="0">
                <a:latin typeface="Calibri" pitchFamily="34" charset="0"/>
              </a:rPr>
              <a:t>Organize the team</a:t>
            </a:r>
            <a:endParaRPr lang="en-US" sz="2100" b="0" kern="1200" dirty="0">
              <a:latin typeface="Calibri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57200" y="63767"/>
            <a:ext cx="8229600" cy="51952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/>
              <a:t>Implementing blended learning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99437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72290968"/>
              </p:ext>
            </p:extLst>
          </p:nvPr>
        </p:nvGraphicFramePr>
        <p:xfrm>
          <a:off x="2140952" y="825500"/>
          <a:ext cx="711322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2" descr="http://www.paloaltobridge.com/Media/education/lectures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54" y="936434"/>
            <a:ext cx="2981809" cy="410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229600" cy="519113"/>
          </a:xfrm>
          <a:prstGeom prst="rect">
            <a:avLst/>
          </a:prstGeom>
        </p:spPr>
        <p:txBody>
          <a:bodyPr/>
          <a:lstStyle/>
          <a:p>
            <a:r>
              <a:rPr lang="en-US" sz="3200" dirty="0">
                <a:solidFill>
                  <a:srgbClr val="263D98"/>
                </a:solidFill>
              </a:rPr>
              <a:t>What’s the </a:t>
            </a:r>
            <a:r>
              <a:rPr lang="en-US" sz="3200" dirty="0" smtClean="0">
                <a:solidFill>
                  <a:srgbClr val="263D98"/>
                </a:solidFill>
              </a:rPr>
              <a:t>best use </a:t>
            </a:r>
            <a:r>
              <a:rPr lang="en-US" sz="3200" dirty="0">
                <a:solidFill>
                  <a:srgbClr val="263D98"/>
                </a:solidFill>
              </a:rPr>
              <a:t>of </a:t>
            </a:r>
            <a:r>
              <a:rPr lang="en-US" sz="3200" dirty="0" smtClean="0">
                <a:solidFill>
                  <a:srgbClr val="263D98"/>
                </a:solidFill>
              </a:rPr>
              <a:t>face-to-face time?</a:t>
            </a:r>
            <a:endParaRPr lang="en-US" sz="3200" dirty="0">
              <a:solidFill>
                <a:srgbClr val="263D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51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 smtClean="0"/>
              <a:t>Extend reach of great teachers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Specialization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Team teaching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Awards for achievement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Grant authority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Integrating motivators into blended designs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Some of the tactics from the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690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209354" y="4784577"/>
            <a:ext cx="6720889" cy="523222"/>
          </a:xfrm>
          <a:custGeom>
            <a:avLst/>
            <a:gdLst>
              <a:gd name="connsiteX0" fmla="*/ 0 w 7690548"/>
              <a:gd name="connsiteY0" fmla="*/ 138113 h 1381125"/>
              <a:gd name="connsiteX1" fmla="*/ 138113 w 7690548"/>
              <a:gd name="connsiteY1" fmla="*/ 0 h 1381125"/>
              <a:gd name="connsiteX2" fmla="*/ 7552436 w 7690548"/>
              <a:gd name="connsiteY2" fmla="*/ 0 h 1381125"/>
              <a:gd name="connsiteX3" fmla="*/ 7690549 w 7690548"/>
              <a:gd name="connsiteY3" fmla="*/ 138113 h 1381125"/>
              <a:gd name="connsiteX4" fmla="*/ 7690548 w 7690548"/>
              <a:gd name="connsiteY4" fmla="*/ 1243013 h 1381125"/>
              <a:gd name="connsiteX5" fmla="*/ 7552435 w 7690548"/>
              <a:gd name="connsiteY5" fmla="*/ 1381126 h 1381125"/>
              <a:gd name="connsiteX6" fmla="*/ 138113 w 7690548"/>
              <a:gd name="connsiteY6" fmla="*/ 1381125 h 1381125"/>
              <a:gd name="connsiteX7" fmla="*/ 0 w 7690548"/>
              <a:gd name="connsiteY7" fmla="*/ 1243012 h 1381125"/>
              <a:gd name="connsiteX8" fmla="*/ 0 w 7690548"/>
              <a:gd name="connsiteY8" fmla="*/ 138113 h 138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0548" h="1381125">
                <a:moveTo>
                  <a:pt x="0" y="138113"/>
                </a:moveTo>
                <a:cubicBezTo>
                  <a:pt x="0" y="61835"/>
                  <a:pt x="61835" y="0"/>
                  <a:pt x="138113" y="0"/>
                </a:cubicBezTo>
                <a:lnTo>
                  <a:pt x="7552436" y="0"/>
                </a:lnTo>
                <a:cubicBezTo>
                  <a:pt x="7628714" y="0"/>
                  <a:pt x="7690549" y="61835"/>
                  <a:pt x="7690549" y="138113"/>
                </a:cubicBezTo>
                <a:cubicBezTo>
                  <a:pt x="7690549" y="506413"/>
                  <a:pt x="7690548" y="874713"/>
                  <a:pt x="7690548" y="1243013"/>
                </a:cubicBezTo>
                <a:cubicBezTo>
                  <a:pt x="7690548" y="1319291"/>
                  <a:pt x="7628713" y="1381126"/>
                  <a:pt x="7552435" y="1381126"/>
                </a:cubicBezTo>
                <a:lnTo>
                  <a:pt x="138113" y="1381125"/>
                </a:lnTo>
                <a:cubicBezTo>
                  <a:pt x="61835" y="1381125"/>
                  <a:pt x="0" y="1319290"/>
                  <a:pt x="0" y="1243012"/>
                </a:cubicBezTo>
                <a:lnTo>
                  <a:pt x="0" y="138113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2372" tIns="162372" rIns="162372" bIns="16237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0" kern="1200" dirty="0" smtClean="0">
                <a:latin typeface="Calibri" pitchFamily="34" charset="0"/>
              </a:rPr>
              <a:t>Choose a SMART </a:t>
            </a:r>
            <a:r>
              <a:rPr lang="en-US" sz="2100" dirty="0" smtClean="0">
                <a:latin typeface="Calibri" pitchFamily="34" charset="0"/>
              </a:rPr>
              <a:t>r</a:t>
            </a:r>
            <a:r>
              <a:rPr lang="en-US" sz="2100" b="0" kern="1200" dirty="0" smtClean="0">
                <a:latin typeface="Calibri" pitchFamily="34" charset="0"/>
              </a:rPr>
              <a:t>allying cry</a:t>
            </a:r>
            <a:endParaRPr lang="en-US" sz="2100" b="0" kern="1200" dirty="0">
              <a:latin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16287" y="3128327"/>
            <a:ext cx="6720840" cy="54102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latin typeface="Calibri" pitchFamily="34" charset="0"/>
              </a:rPr>
              <a:t>Design the teaching </a:t>
            </a:r>
            <a:r>
              <a:rPr lang="en-US" sz="2100" dirty="0">
                <a:latin typeface="Calibri" pitchFamily="34" charset="0"/>
              </a:rPr>
              <a:t>e</a:t>
            </a:r>
            <a:r>
              <a:rPr lang="en-US" sz="2100" dirty="0" smtClean="0">
                <a:latin typeface="Calibri" pitchFamily="34" charset="0"/>
              </a:rPr>
              <a:t>xperience</a:t>
            </a:r>
            <a:endParaRPr lang="en-US" sz="2100" dirty="0">
              <a:latin typeface="Calibri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203912" y="3699645"/>
            <a:ext cx="6720888" cy="539589"/>
          </a:xfrm>
          <a:custGeom>
            <a:avLst/>
            <a:gdLst>
              <a:gd name="connsiteX0" fmla="*/ 0 w 7690548"/>
              <a:gd name="connsiteY0" fmla="*/ 138113 h 1381125"/>
              <a:gd name="connsiteX1" fmla="*/ 138113 w 7690548"/>
              <a:gd name="connsiteY1" fmla="*/ 0 h 1381125"/>
              <a:gd name="connsiteX2" fmla="*/ 7552436 w 7690548"/>
              <a:gd name="connsiteY2" fmla="*/ 0 h 1381125"/>
              <a:gd name="connsiteX3" fmla="*/ 7690549 w 7690548"/>
              <a:gd name="connsiteY3" fmla="*/ 138113 h 1381125"/>
              <a:gd name="connsiteX4" fmla="*/ 7690548 w 7690548"/>
              <a:gd name="connsiteY4" fmla="*/ 1243013 h 1381125"/>
              <a:gd name="connsiteX5" fmla="*/ 7552435 w 7690548"/>
              <a:gd name="connsiteY5" fmla="*/ 1381126 h 1381125"/>
              <a:gd name="connsiteX6" fmla="*/ 138113 w 7690548"/>
              <a:gd name="connsiteY6" fmla="*/ 1381125 h 1381125"/>
              <a:gd name="connsiteX7" fmla="*/ 0 w 7690548"/>
              <a:gd name="connsiteY7" fmla="*/ 1243012 h 1381125"/>
              <a:gd name="connsiteX8" fmla="*/ 0 w 7690548"/>
              <a:gd name="connsiteY8" fmla="*/ 138113 h 138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0548" h="1381125">
                <a:moveTo>
                  <a:pt x="0" y="138113"/>
                </a:moveTo>
                <a:cubicBezTo>
                  <a:pt x="0" y="61835"/>
                  <a:pt x="61835" y="0"/>
                  <a:pt x="138113" y="0"/>
                </a:cubicBezTo>
                <a:lnTo>
                  <a:pt x="7552436" y="0"/>
                </a:lnTo>
                <a:cubicBezTo>
                  <a:pt x="7628714" y="0"/>
                  <a:pt x="7690549" y="61835"/>
                  <a:pt x="7690549" y="138113"/>
                </a:cubicBezTo>
                <a:cubicBezTo>
                  <a:pt x="7690549" y="506413"/>
                  <a:pt x="7690548" y="874713"/>
                  <a:pt x="7690548" y="1243013"/>
                </a:cubicBezTo>
                <a:cubicBezTo>
                  <a:pt x="7690548" y="1319291"/>
                  <a:pt x="7628713" y="1381126"/>
                  <a:pt x="7552435" y="1381126"/>
                </a:cubicBezTo>
                <a:lnTo>
                  <a:pt x="138113" y="1381125"/>
                </a:lnTo>
                <a:cubicBezTo>
                  <a:pt x="61835" y="1381125"/>
                  <a:pt x="0" y="1319290"/>
                  <a:pt x="0" y="1243012"/>
                </a:cubicBezTo>
                <a:lnTo>
                  <a:pt x="0" y="138113"/>
                </a:lnTo>
                <a:close/>
              </a:path>
            </a:pathLst>
          </a:custGeom>
          <a:solidFill>
            <a:srgbClr val="008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2372" tIns="162372" rIns="162372" bIns="16237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dirty="0" smtClean="0">
                <a:latin typeface="Calibri" pitchFamily="34" charset="0"/>
              </a:rPr>
              <a:t>Design the student </a:t>
            </a:r>
            <a:r>
              <a:rPr lang="en-US" sz="2100" dirty="0">
                <a:latin typeface="Calibri" pitchFamily="34" charset="0"/>
              </a:rPr>
              <a:t>e</a:t>
            </a:r>
            <a:r>
              <a:rPr lang="en-US" sz="2100" dirty="0" smtClean="0">
                <a:latin typeface="Calibri" pitchFamily="34" charset="0"/>
              </a:rPr>
              <a:t>xperience</a:t>
            </a:r>
            <a:endParaRPr lang="en-US" sz="2100" b="0" kern="1200" dirty="0">
              <a:latin typeface="Calibri" pitchFamily="34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207008" y="4244988"/>
            <a:ext cx="6720888" cy="539589"/>
          </a:xfrm>
          <a:custGeom>
            <a:avLst/>
            <a:gdLst>
              <a:gd name="connsiteX0" fmla="*/ 0 w 7690548"/>
              <a:gd name="connsiteY0" fmla="*/ 138113 h 1381125"/>
              <a:gd name="connsiteX1" fmla="*/ 138113 w 7690548"/>
              <a:gd name="connsiteY1" fmla="*/ 0 h 1381125"/>
              <a:gd name="connsiteX2" fmla="*/ 7552436 w 7690548"/>
              <a:gd name="connsiteY2" fmla="*/ 0 h 1381125"/>
              <a:gd name="connsiteX3" fmla="*/ 7690549 w 7690548"/>
              <a:gd name="connsiteY3" fmla="*/ 138113 h 1381125"/>
              <a:gd name="connsiteX4" fmla="*/ 7690548 w 7690548"/>
              <a:gd name="connsiteY4" fmla="*/ 1243013 h 1381125"/>
              <a:gd name="connsiteX5" fmla="*/ 7552435 w 7690548"/>
              <a:gd name="connsiteY5" fmla="*/ 1381126 h 1381125"/>
              <a:gd name="connsiteX6" fmla="*/ 138113 w 7690548"/>
              <a:gd name="connsiteY6" fmla="*/ 1381125 h 1381125"/>
              <a:gd name="connsiteX7" fmla="*/ 0 w 7690548"/>
              <a:gd name="connsiteY7" fmla="*/ 1243012 h 1381125"/>
              <a:gd name="connsiteX8" fmla="*/ 0 w 7690548"/>
              <a:gd name="connsiteY8" fmla="*/ 138113 h 138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0548" h="1381125">
                <a:moveTo>
                  <a:pt x="0" y="138113"/>
                </a:moveTo>
                <a:cubicBezTo>
                  <a:pt x="0" y="61835"/>
                  <a:pt x="61835" y="0"/>
                  <a:pt x="138113" y="0"/>
                </a:cubicBezTo>
                <a:lnTo>
                  <a:pt x="7552436" y="0"/>
                </a:lnTo>
                <a:cubicBezTo>
                  <a:pt x="7628714" y="0"/>
                  <a:pt x="7690549" y="61835"/>
                  <a:pt x="7690549" y="138113"/>
                </a:cubicBezTo>
                <a:cubicBezTo>
                  <a:pt x="7690549" y="506413"/>
                  <a:pt x="7690548" y="874713"/>
                  <a:pt x="7690548" y="1243013"/>
                </a:cubicBezTo>
                <a:cubicBezTo>
                  <a:pt x="7690548" y="1319291"/>
                  <a:pt x="7628713" y="1381126"/>
                  <a:pt x="7552435" y="1381126"/>
                </a:cubicBezTo>
                <a:lnTo>
                  <a:pt x="138113" y="1381125"/>
                </a:lnTo>
                <a:cubicBezTo>
                  <a:pt x="61835" y="1381125"/>
                  <a:pt x="0" y="1319290"/>
                  <a:pt x="0" y="1243012"/>
                </a:cubicBezTo>
                <a:lnTo>
                  <a:pt x="0" y="138113"/>
                </a:lnTo>
                <a:close/>
              </a:path>
            </a:pathLst>
          </a:custGeom>
          <a:solidFill>
            <a:srgbClr val="3366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2372" tIns="162372" rIns="162372" bIns="16237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dirty="0" smtClean="0">
                <a:latin typeface="Calibri" pitchFamily="34" charset="0"/>
              </a:rPr>
              <a:t>Organize the team</a:t>
            </a:r>
            <a:endParaRPr lang="en-US" sz="2100" b="0" kern="1200" dirty="0"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07008" y="2555588"/>
            <a:ext cx="2260092" cy="541020"/>
          </a:xfrm>
          <a:prstGeom prst="round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latin typeface="Calibri" pitchFamily="34" charset="0"/>
              </a:rPr>
              <a:t>Content</a:t>
            </a:r>
            <a:endParaRPr lang="en-US" sz="2100" dirty="0"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67100" y="2554985"/>
            <a:ext cx="2222500" cy="541020"/>
          </a:xfrm>
          <a:prstGeom prst="round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latin typeface="Calibri" pitchFamily="34" charset="0"/>
              </a:rPr>
              <a:t>Technology</a:t>
            </a:r>
            <a:endParaRPr lang="en-US" sz="2100" dirty="0"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689600" y="2561907"/>
            <a:ext cx="2235200" cy="541020"/>
          </a:xfrm>
          <a:prstGeom prst="round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latin typeface="Calibri" pitchFamily="34" charset="0"/>
              </a:rPr>
              <a:t>Facilities</a:t>
            </a:r>
            <a:endParaRPr lang="en-US" sz="2100" dirty="0">
              <a:latin typeface="Calibri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57200" y="63767"/>
            <a:ext cx="8229600" cy="51952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/>
              <a:t>Implementing blended learning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29487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876300"/>
            <a:ext cx="8229600" cy="377163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Existing inventory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Full-time or supplemental—how many hours?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Price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Student experience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Adaptability or assignability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Efficacy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Flexibility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Compatibility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Alignment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Provisioning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Single Sign-on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12 considerations when picking 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579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209354" y="4784577"/>
            <a:ext cx="6720889" cy="523222"/>
          </a:xfrm>
          <a:custGeom>
            <a:avLst/>
            <a:gdLst>
              <a:gd name="connsiteX0" fmla="*/ 0 w 7690548"/>
              <a:gd name="connsiteY0" fmla="*/ 138113 h 1381125"/>
              <a:gd name="connsiteX1" fmla="*/ 138113 w 7690548"/>
              <a:gd name="connsiteY1" fmla="*/ 0 h 1381125"/>
              <a:gd name="connsiteX2" fmla="*/ 7552436 w 7690548"/>
              <a:gd name="connsiteY2" fmla="*/ 0 h 1381125"/>
              <a:gd name="connsiteX3" fmla="*/ 7690549 w 7690548"/>
              <a:gd name="connsiteY3" fmla="*/ 138113 h 1381125"/>
              <a:gd name="connsiteX4" fmla="*/ 7690548 w 7690548"/>
              <a:gd name="connsiteY4" fmla="*/ 1243013 h 1381125"/>
              <a:gd name="connsiteX5" fmla="*/ 7552435 w 7690548"/>
              <a:gd name="connsiteY5" fmla="*/ 1381126 h 1381125"/>
              <a:gd name="connsiteX6" fmla="*/ 138113 w 7690548"/>
              <a:gd name="connsiteY6" fmla="*/ 1381125 h 1381125"/>
              <a:gd name="connsiteX7" fmla="*/ 0 w 7690548"/>
              <a:gd name="connsiteY7" fmla="*/ 1243012 h 1381125"/>
              <a:gd name="connsiteX8" fmla="*/ 0 w 7690548"/>
              <a:gd name="connsiteY8" fmla="*/ 138113 h 138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0548" h="1381125">
                <a:moveTo>
                  <a:pt x="0" y="138113"/>
                </a:moveTo>
                <a:cubicBezTo>
                  <a:pt x="0" y="61835"/>
                  <a:pt x="61835" y="0"/>
                  <a:pt x="138113" y="0"/>
                </a:cubicBezTo>
                <a:lnTo>
                  <a:pt x="7552436" y="0"/>
                </a:lnTo>
                <a:cubicBezTo>
                  <a:pt x="7628714" y="0"/>
                  <a:pt x="7690549" y="61835"/>
                  <a:pt x="7690549" y="138113"/>
                </a:cubicBezTo>
                <a:cubicBezTo>
                  <a:pt x="7690549" y="506413"/>
                  <a:pt x="7690548" y="874713"/>
                  <a:pt x="7690548" y="1243013"/>
                </a:cubicBezTo>
                <a:cubicBezTo>
                  <a:pt x="7690548" y="1319291"/>
                  <a:pt x="7628713" y="1381126"/>
                  <a:pt x="7552435" y="1381126"/>
                </a:cubicBezTo>
                <a:lnTo>
                  <a:pt x="138113" y="1381125"/>
                </a:lnTo>
                <a:cubicBezTo>
                  <a:pt x="61835" y="1381125"/>
                  <a:pt x="0" y="1319290"/>
                  <a:pt x="0" y="1243012"/>
                </a:cubicBezTo>
                <a:lnTo>
                  <a:pt x="0" y="138113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2372" tIns="162372" rIns="162372" bIns="16237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0" kern="1200" dirty="0" smtClean="0">
                <a:latin typeface="Calibri" pitchFamily="34" charset="0"/>
              </a:rPr>
              <a:t>Choose a SMART </a:t>
            </a:r>
            <a:r>
              <a:rPr lang="en-US" sz="2100" dirty="0" smtClean="0">
                <a:latin typeface="Calibri" pitchFamily="34" charset="0"/>
              </a:rPr>
              <a:t>r</a:t>
            </a:r>
            <a:r>
              <a:rPr lang="en-US" sz="2100" b="0" kern="1200" dirty="0" smtClean="0">
                <a:latin typeface="Calibri" pitchFamily="34" charset="0"/>
              </a:rPr>
              <a:t>allying cry</a:t>
            </a:r>
            <a:endParaRPr lang="en-US" sz="2100" b="0" kern="1200" dirty="0">
              <a:latin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16287" y="3128327"/>
            <a:ext cx="6720840" cy="54102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latin typeface="Calibri" pitchFamily="34" charset="0"/>
              </a:rPr>
              <a:t>Design the teaching </a:t>
            </a:r>
            <a:r>
              <a:rPr lang="en-US" sz="2100" dirty="0">
                <a:latin typeface="Calibri" pitchFamily="34" charset="0"/>
              </a:rPr>
              <a:t>e</a:t>
            </a:r>
            <a:r>
              <a:rPr lang="en-US" sz="2100" dirty="0" smtClean="0">
                <a:latin typeface="Calibri" pitchFamily="34" charset="0"/>
              </a:rPr>
              <a:t>xperience</a:t>
            </a:r>
            <a:endParaRPr lang="en-US" sz="2100" dirty="0">
              <a:latin typeface="Calibri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203912" y="3699645"/>
            <a:ext cx="6720888" cy="539589"/>
          </a:xfrm>
          <a:custGeom>
            <a:avLst/>
            <a:gdLst>
              <a:gd name="connsiteX0" fmla="*/ 0 w 7690548"/>
              <a:gd name="connsiteY0" fmla="*/ 138113 h 1381125"/>
              <a:gd name="connsiteX1" fmla="*/ 138113 w 7690548"/>
              <a:gd name="connsiteY1" fmla="*/ 0 h 1381125"/>
              <a:gd name="connsiteX2" fmla="*/ 7552436 w 7690548"/>
              <a:gd name="connsiteY2" fmla="*/ 0 h 1381125"/>
              <a:gd name="connsiteX3" fmla="*/ 7690549 w 7690548"/>
              <a:gd name="connsiteY3" fmla="*/ 138113 h 1381125"/>
              <a:gd name="connsiteX4" fmla="*/ 7690548 w 7690548"/>
              <a:gd name="connsiteY4" fmla="*/ 1243013 h 1381125"/>
              <a:gd name="connsiteX5" fmla="*/ 7552435 w 7690548"/>
              <a:gd name="connsiteY5" fmla="*/ 1381126 h 1381125"/>
              <a:gd name="connsiteX6" fmla="*/ 138113 w 7690548"/>
              <a:gd name="connsiteY6" fmla="*/ 1381125 h 1381125"/>
              <a:gd name="connsiteX7" fmla="*/ 0 w 7690548"/>
              <a:gd name="connsiteY7" fmla="*/ 1243012 h 1381125"/>
              <a:gd name="connsiteX8" fmla="*/ 0 w 7690548"/>
              <a:gd name="connsiteY8" fmla="*/ 138113 h 138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0548" h="1381125">
                <a:moveTo>
                  <a:pt x="0" y="138113"/>
                </a:moveTo>
                <a:cubicBezTo>
                  <a:pt x="0" y="61835"/>
                  <a:pt x="61835" y="0"/>
                  <a:pt x="138113" y="0"/>
                </a:cubicBezTo>
                <a:lnTo>
                  <a:pt x="7552436" y="0"/>
                </a:lnTo>
                <a:cubicBezTo>
                  <a:pt x="7628714" y="0"/>
                  <a:pt x="7690549" y="61835"/>
                  <a:pt x="7690549" y="138113"/>
                </a:cubicBezTo>
                <a:cubicBezTo>
                  <a:pt x="7690549" y="506413"/>
                  <a:pt x="7690548" y="874713"/>
                  <a:pt x="7690548" y="1243013"/>
                </a:cubicBezTo>
                <a:cubicBezTo>
                  <a:pt x="7690548" y="1319291"/>
                  <a:pt x="7628713" y="1381126"/>
                  <a:pt x="7552435" y="1381126"/>
                </a:cubicBezTo>
                <a:lnTo>
                  <a:pt x="138113" y="1381125"/>
                </a:lnTo>
                <a:cubicBezTo>
                  <a:pt x="61835" y="1381125"/>
                  <a:pt x="0" y="1319290"/>
                  <a:pt x="0" y="1243012"/>
                </a:cubicBezTo>
                <a:lnTo>
                  <a:pt x="0" y="138113"/>
                </a:lnTo>
                <a:close/>
              </a:path>
            </a:pathLst>
          </a:custGeom>
          <a:solidFill>
            <a:srgbClr val="008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2372" tIns="162372" rIns="162372" bIns="16237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dirty="0" smtClean="0">
                <a:latin typeface="Calibri" pitchFamily="34" charset="0"/>
              </a:rPr>
              <a:t>Design the student </a:t>
            </a:r>
            <a:r>
              <a:rPr lang="en-US" sz="2100" dirty="0">
                <a:latin typeface="Calibri" pitchFamily="34" charset="0"/>
              </a:rPr>
              <a:t>e</a:t>
            </a:r>
            <a:r>
              <a:rPr lang="en-US" sz="2100" dirty="0" smtClean="0">
                <a:latin typeface="Calibri" pitchFamily="34" charset="0"/>
              </a:rPr>
              <a:t>xperience</a:t>
            </a:r>
            <a:endParaRPr lang="en-US" sz="2100" b="0" kern="1200" dirty="0">
              <a:latin typeface="Calibri" pitchFamily="34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207008" y="4244988"/>
            <a:ext cx="6720888" cy="539589"/>
          </a:xfrm>
          <a:custGeom>
            <a:avLst/>
            <a:gdLst>
              <a:gd name="connsiteX0" fmla="*/ 0 w 7690548"/>
              <a:gd name="connsiteY0" fmla="*/ 138113 h 1381125"/>
              <a:gd name="connsiteX1" fmla="*/ 138113 w 7690548"/>
              <a:gd name="connsiteY1" fmla="*/ 0 h 1381125"/>
              <a:gd name="connsiteX2" fmla="*/ 7552436 w 7690548"/>
              <a:gd name="connsiteY2" fmla="*/ 0 h 1381125"/>
              <a:gd name="connsiteX3" fmla="*/ 7690549 w 7690548"/>
              <a:gd name="connsiteY3" fmla="*/ 138113 h 1381125"/>
              <a:gd name="connsiteX4" fmla="*/ 7690548 w 7690548"/>
              <a:gd name="connsiteY4" fmla="*/ 1243013 h 1381125"/>
              <a:gd name="connsiteX5" fmla="*/ 7552435 w 7690548"/>
              <a:gd name="connsiteY5" fmla="*/ 1381126 h 1381125"/>
              <a:gd name="connsiteX6" fmla="*/ 138113 w 7690548"/>
              <a:gd name="connsiteY6" fmla="*/ 1381125 h 1381125"/>
              <a:gd name="connsiteX7" fmla="*/ 0 w 7690548"/>
              <a:gd name="connsiteY7" fmla="*/ 1243012 h 1381125"/>
              <a:gd name="connsiteX8" fmla="*/ 0 w 7690548"/>
              <a:gd name="connsiteY8" fmla="*/ 138113 h 138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0548" h="1381125">
                <a:moveTo>
                  <a:pt x="0" y="138113"/>
                </a:moveTo>
                <a:cubicBezTo>
                  <a:pt x="0" y="61835"/>
                  <a:pt x="61835" y="0"/>
                  <a:pt x="138113" y="0"/>
                </a:cubicBezTo>
                <a:lnTo>
                  <a:pt x="7552436" y="0"/>
                </a:lnTo>
                <a:cubicBezTo>
                  <a:pt x="7628714" y="0"/>
                  <a:pt x="7690549" y="61835"/>
                  <a:pt x="7690549" y="138113"/>
                </a:cubicBezTo>
                <a:cubicBezTo>
                  <a:pt x="7690549" y="506413"/>
                  <a:pt x="7690548" y="874713"/>
                  <a:pt x="7690548" y="1243013"/>
                </a:cubicBezTo>
                <a:cubicBezTo>
                  <a:pt x="7690548" y="1319291"/>
                  <a:pt x="7628713" y="1381126"/>
                  <a:pt x="7552435" y="1381126"/>
                </a:cubicBezTo>
                <a:lnTo>
                  <a:pt x="138113" y="1381125"/>
                </a:lnTo>
                <a:cubicBezTo>
                  <a:pt x="61835" y="1381125"/>
                  <a:pt x="0" y="1319290"/>
                  <a:pt x="0" y="1243012"/>
                </a:cubicBezTo>
                <a:lnTo>
                  <a:pt x="0" y="138113"/>
                </a:lnTo>
                <a:close/>
              </a:path>
            </a:pathLst>
          </a:custGeom>
          <a:solidFill>
            <a:srgbClr val="3366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2372" tIns="162372" rIns="162372" bIns="16237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dirty="0" smtClean="0">
                <a:latin typeface="Calibri" pitchFamily="34" charset="0"/>
              </a:rPr>
              <a:t>Organize the team</a:t>
            </a:r>
            <a:endParaRPr lang="en-US" sz="2100" b="0" kern="1200" dirty="0"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07008" y="2555588"/>
            <a:ext cx="2260092" cy="541020"/>
          </a:xfrm>
          <a:prstGeom prst="round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latin typeface="Calibri" pitchFamily="34" charset="0"/>
              </a:rPr>
              <a:t>Content</a:t>
            </a:r>
            <a:endParaRPr lang="en-US" sz="2100" dirty="0"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67100" y="2554985"/>
            <a:ext cx="2222500" cy="541020"/>
          </a:xfrm>
          <a:prstGeom prst="round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latin typeface="Calibri" pitchFamily="34" charset="0"/>
              </a:rPr>
              <a:t>Technology</a:t>
            </a:r>
            <a:endParaRPr lang="en-US" sz="2100" dirty="0"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689600" y="2561907"/>
            <a:ext cx="2235200" cy="541020"/>
          </a:xfrm>
          <a:prstGeom prst="round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latin typeface="Calibri" pitchFamily="34" charset="0"/>
              </a:rPr>
              <a:t>Facilities</a:t>
            </a:r>
            <a:endParaRPr lang="en-US" sz="2100" dirty="0">
              <a:latin typeface="Calibri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57200" y="63767"/>
            <a:ext cx="8229600" cy="51952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/>
              <a:t>Implementing blended learning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86727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44323278"/>
              </p:ext>
            </p:extLst>
          </p:nvPr>
        </p:nvGraphicFramePr>
        <p:xfrm>
          <a:off x="2140952" y="825500"/>
          <a:ext cx="711322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http://www.uiowa.edu/~shcvoice/images/classroomA-room.gif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" t="3473" r="25357" b="2444"/>
          <a:stretch/>
        </p:blipFill>
        <p:spPr bwMode="auto">
          <a:xfrm>
            <a:off x="594914" y="958467"/>
            <a:ext cx="3910988" cy="360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229600" cy="519113"/>
          </a:xfrm>
          <a:prstGeom prst="rect">
            <a:avLst/>
          </a:prstGeom>
        </p:spPr>
        <p:txBody>
          <a:bodyPr/>
          <a:lstStyle/>
          <a:p>
            <a:r>
              <a:rPr lang="en-US" sz="3200" dirty="0">
                <a:solidFill>
                  <a:srgbClr val="263D98"/>
                </a:solidFill>
              </a:rPr>
              <a:t>What’s the </a:t>
            </a:r>
            <a:r>
              <a:rPr lang="en-US" sz="3200" dirty="0" smtClean="0">
                <a:solidFill>
                  <a:srgbClr val="263D98"/>
                </a:solidFill>
              </a:rPr>
              <a:t>best use </a:t>
            </a:r>
            <a:r>
              <a:rPr lang="en-US" sz="3200" dirty="0">
                <a:solidFill>
                  <a:srgbClr val="263D98"/>
                </a:solidFill>
              </a:rPr>
              <a:t>of </a:t>
            </a:r>
            <a:r>
              <a:rPr lang="en-US" sz="3200" dirty="0" smtClean="0">
                <a:solidFill>
                  <a:srgbClr val="263D98"/>
                </a:solidFill>
              </a:rPr>
              <a:t>brick-and-mortar space?</a:t>
            </a:r>
            <a:endParaRPr lang="en-US" sz="3200" dirty="0">
              <a:solidFill>
                <a:srgbClr val="263D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584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Intrinsic Schools</a:t>
            </a:r>
            <a:endParaRPr lang="en-US" dirty="0"/>
          </a:p>
        </p:txBody>
      </p:sp>
      <p:pic>
        <p:nvPicPr>
          <p:cNvPr id="2" name="Picture 1" descr="063741_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756728"/>
            <a:ext cx="6149250" cy="43089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474" y="4975423"/>
            <a:ext cx="48274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Source: Steve Hall, </a:t>
            </a:r>
            <a:r>
              <a:rPr lang="en-US" sz="1400" dirty="0" err="1" smtClean="0">
                <a:latin typeface="Calibri" pitchFamily="34" charset="0"/>
              </a:rPr>
              <a:t>Hedrich</a:t>
            </a:r>
            <a:r>
              <a:rPr lang="en-US" sz="1400" dirty="0" smtClean="0">
                <a:latin typeface="Calibri" pitchFamily="34" charset="0"/>
              </a:rPr>
              <a:t> Blessing (Wheeler Kearns Architects)</a:t>
            </a:r>
            <a:endParaRPr lang="en-US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916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63D98"/>
                </a:solidFill>
              </a:rPr>
              <a:t>The rise of K-12 blended </a:t>
            </a:r>
            <a:r>
              <a:rPr lang="en-US" dirty="0">
                <a:solidFill>
                  <a:srgbClr val="263D98"/>
                </a:solidFill>
              </a:rPr>
              <a:t>l</a:t>
            </a:r>
            <a:r>
              <a:rPr lang="en-US" dirty="0" smtClean="0">
                <a:solidFill>
                  <a:srgbClr val="263D98"/>
                </a:solidFill>
              </a:rPr>
              <a:t>earning</a:t>
            </a:r>
            <a:endParaRPr lang="en-US" dirty="0">
              <a:solidFill>
                <a:srgbClr val="263D98"/>
              </a:solidFill>
            </a:endParaRPr>
          </a:p>
        </p:txBody>
      </p:sp>
      <p:sp>
        <p:nvSpPr>
          <p:cNvPr id="10" name="Text Placeholder 8"/>
          <p:cNvSpPr txBox="1">
            <a:spLocks/>
          </p:cNvSpPr>
          <p:nvPr/>
        </p:nvSpPr>
        <p:spPr>
          <a:xfrm>
            <a:off x="457200" y="747713"/>
            <a:ext cx="8229600" cy="585787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Definition of blended learning</a:t>
            </a:r>
            <a:endParaRPr lang="en-US" sz="2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658429" y="1463609"/>
            <a:ext cx="8028370" cy="923330"/>
            <a:chOff x="658429" y="1463608"/>
            <a:chExt cx="8028370" cy="923330"/>
          </a:xfrm>
        </p:grpSpPr>
        <p:pic>
          <p:nvPicPr>
            <p:cNvPr id="8" name="Picture 3" descr="H:\My Documents\SF - FoL\Icons\computer_cmyk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429" y="1463608"/>
              <a:ext cx="1027471" cy="858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2046941" y="1463608"/>
              <a:ext cx="663985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  <a:sym typeface="Arial Unicode MS" charset="0"/>
                </a:rPr>
                <a:t>A formal education program in which a student learns at least in part through </a:t>
              </a:r>
              <a:r>
                <a:rPr lang="en-US" b="1" dirty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  <a:sym typeface="Arial Unicode MS" charset="0"/>
                </a:rPr>
                <a:t>online learning</a:t>
              </a:r>
              <a:r>
                <a:rPr lang="en-US" dirty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  <a:sym typeface="Arial Unicode MS" charset="0"/>
                </a:rPr>
                <a:t>, with some element of student control over time, place, path and/or pace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47787" y="2809579"/>
            <a:ext cx="8039013" cy="866975"/>
            <a:chOff x="647785" y="2809579"/>
            <a:chExt cx="8039013" cy="866975"/>
          </a:xfrm>
        </p:grpSpPr>
        <p:pic>
          <p:nvPicPr>
            <p:cNvPr id="7" name="Picture 2" descr="H:\My Documents\SF - FoL\Icons\school_hous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85" y="2809579"/>
              <a:ext cx="1038115" cy="866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2046939" y="2809579"/>
              <a:ext cx="663985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  <a:sym typeface="Arial Unicode MS" charset="0"/>
                </a:rPr>
                <a:t>at least in part in a </a:t>
              </a:r>
              <a:r>
                <a:rPr lang="en-US" b="1" dirty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  <a:sym typeface="Arial Unicode MS" charset="0"/>
                </a:rPr>
                <a:t>supervised brick-and-mortar location away from home </a:t>
              </a:r>
              <a:r>
                <a:rPr lang="en-US" dirty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  <a:sym typeface="Arial Unicode MS" charset="0"/>
                </a:rPr>
                <a:t>(such as school).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63351" y="4119941"/>
            <a:ext cx="8023449" cy="858086"/>
            <a:chOff x="663349" y="4119941"/>
            <a:chExt cx="8023449" cy="858086"/>
          </a:xfrm>
        </p:grpSpPr>
        <p:grpSp>
          <p:nvGrpSpPr>
            <p:cNvPr id="2" name="Group 1"/>
            <p:cNvGrpSpPr/>
            <p:nvPr/>
          </p:nvGrpSpPr>
          <p:grpSpPr>
            <a:xfrm>
              <a:off x="663349" y="4119941"/>
              <a:ext cx="1027471" cy="858086"/>
              <a:chOff x="663349" y="4119941"/>
              <a:chExt cx="1027471" cy="858086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870149" y="4233453"/>
                <a:ext cx="63418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100010001111010101000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1" name="Picture 3" descr="H:\My Documents\SF - FoL\Icons\computer_cmyk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3349" y="4119941"/>
                <a:ext cx="1027471" cy="8580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900031" y="4263335"/>
                <a:ext cx="634180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 smtClean="0">
                    <a:solidFill>
                      <a:schemeClr val="bg1"/>
                    </a:solidFill>
                  </a:rPr>
                  <a:t>100010001111010101000</a:t>
                </a:r>
                <a:endParaRPr lang="en-US" sz="9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2046940" y="4119941"/>
              <a:ext cx="66398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The modalities along each student’s learning path within a course or subject </a:t>
              </a:r>
              <a:r>
                <a:rPr lang="en-US" b="1" dirty="0"/>
                <a:t>are connected to provide an integrated learning experience</a:t>
              </a:r>
              <a:r>
                <a:rPr lang="en-US" dirty="0"/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5672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Intrinsic Schools</a:t>
            </a:r>
            <a:endParaRPr lang="en-US" dirty="0"/>
          </a:p>
        </p:txBody>
      </p:sp>
      <p:pic>
        <p:nvPicPr>
          <p:cNvPr id="2" name="Picture 1" descr="063741_0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1017388"/>
            <a:ext cx="6198095" cy="40245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474" y="4975423"/>
            <a:ext cx="48274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Source: Steve Hall, </a:t>
            </a:r>
            <a:r>
              <a:rPr lang="en-US" sz="1400" dirty="0" err="1" smtClean="0">
                <a:latin typeface="Calibri" pitchFamily="34" charset="0"/>
              </a:rPr>
              <a:t>Hedrich</a:t>
            </a:r>
            <a:r>
              <a:rPr lang="en-US" sz="1400" dirty="0" smtClean="0">
                <a:latin typeface="Calibri" pitchFamily="34" charset="0"/>
              </a:rPr>
              <a:t> Blessing (Wheeler Kearns Architects)</a:t>
            </a:r>
            <a:endParaRPr lang="en-US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916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Intrinsic Schools</a:t>
            </a:r>
            <a:endParaRPr lang="en-US" dirty="0"/>
          </a:p>
        </p:txBody>
      </p:sp>
      <p:pic>
        <p:nvPicPr>
          <p:cNvPr id="2" name="Picture 1" descr="063741_0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822860"/>
            <a:ext cx="5765800" cy="3852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474" y="4975423"/>
            <a:ext cx="48274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Source: Steve Hall, </a:t>
            </a:r>
            <a:r>
              <a:rPr lang="en-US" sz="1400" dirty="0" err="1" smtClean="0">
                <a:latin typeface="Calibri" pitchFamily="34" charset="0"/>
              </a:rPr>
              <a:t>Hedrich</a:t>
            </a:r>
            <a:r>
              <a:rPr lang="en-US" sz="1400" dirty="0" smtClean="0">
                <a:latin typeface="Calibri" pitchFamily="34" charset="0"/>
              </a:rPr>
              <a:t> Blessing (Wheeler Kearns Architects)</a:t>
            </a:r>
            <a:endParaRPr lang="en-US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916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Intrinsic Schools</a:t>
            </a:r>
            <a:endParaRPr lang="en-US" dirty="0"/>
          </a:p>
        </p:txBody>
      </p:sp>
      <p:pic>
        <p:nvPicPr>
          <p:cNvPr id="2" name="Picture 1" descr="063741_0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967672"/>
            <a:ext cx="6125238" cy="39472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474" y="4975423"/>
            <a:ext cx="48274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Source: Steve Hall, </a:t>
            </a:r>
            <a:r>
              <a:rPr lang="en-US" sz="1400" dirty="0" err="1" smtClean="0">
                <a:latin typeface="Calibri" pitchFamily="34" charset="0"/>
              </a:rPr>
              <a:t>Hedrich</a:t>
            </a:r>
            <a:r>
              <a:rPr lang="en-US" sz="1400" dirty="0" smtClean="0">
                <a:latin typeface="Calibri" pitchFamily="34" charset="0"/>
              </a:rPr>
              <a:t> Blessing (Wheeler Kearns Architects)</a:t>
            </a:r>
            <a:endParaRPr lang="en-US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00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209354" y="4784577"/>
            <a:ext cx="6720889" cy="523222"/>
          </a:xfrm>
          <a:custGeom>
            <a:avLst/>
            <a:gdLst>
              <a:gd name="connsiteX0" fmla="*/ 0 w 7690548"/>
              <a:gd name="connsiteY0" fmla="*/ 138113 h 1381125"/>
              <a:gd name="connsiteX1" fmla="*/ 138113 w 7690548"/>
              <a:gd name="connsiteY1" fmla="*/ 0 h 1381125"/>
              <a:gd name="connsiteX2" fmla="*/ 7552436 w 7690548"/>
              <a:gd name="connsiteY2" fmla="*/ 0 h 1381125"/>
              <a:gd name="connsiteX3" fmla="*/ 7690549 w 7690548"/>
              <a:gd name="connsiteY3" fmla="*/ 138113 h 1381125"/>
              <a:gd name="connsiteX4" fmla="*/ 7690548 w 7690548"/>
              <a:gd name="connsiteY4" fmla="*/ 1243013 h 1381125"/>
              <a:gd name="connsiteX5" fmla="*/ 7552435 w 7690548"/>
              <a:gd name="connsiteY5" fmla="*/ 1381126 h 1381125"/>
              <a:gd name="connsiteX6" fmla="*/ 138113 w 7690548"/>
              <a:gd name="connsiteY6" fmla="*/ 1381125 h 1381125"/>
              <a:gd name="connsiteX7" fmla="*/ 0 w 7690548"/>
              <a:gd name="connsiteY7" fmla="*/ 1243012 h 1381125"/>
              <a:gd name="connsiteX8" fmla="*/ 0 w 7690548"/>
              <a:gd name="connsiteY8" fmla="*/ 138113 h 138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0548" h="1381125">
                <a:moveTo>
                  <a:pt x="0" y="138113"/>
                </a:moveTo>
                <a:cubicBezTo>
                  <a:pt x="0" y="61835"/>
                  <a:pt x="61835" y="0"/>
                  <a:pt x="138113" y="0"/>
                </a:cubicBezTo>
                <a:lnTo>
                  <a:pt x="7552436" y="0"/>
                </a:lnTo>
                <a:cubicBezTo>
                  <a:pt x="7628714" y="0"/>
                  <a:pt x="7690549" y="61835"/>
                  <a:pt x="7690549" y="138113"/>
                </a:cubicBezTo>
                <a:cubicBezTo>
                  <a:pt x="7690549" y="506413"/>
                  <a:pt x="7690548" y="874713"/>
                  <a:pt x="7690548" y="1243013"/>
                </a:cubicBezTo>
                <a:cubicBezTo>
                  <a:pt x="7690548" y="1319291"/>
                  <a:pt x="7628713" y="1381126"/>
                  <a:pt x="7552435" y="1381126"/>
                </a:cubicBezTo>
                <a:lnTo>
                  <a:pt x="138113" y="1381125"/>
                </a:lnTo>
                <a:cubicBezTo>
                  <a:pt x="61835" y="1381125"/>
                  <a:pt x="0" y="1319290"/>
                  <a:pt x="0" y="1243012"/>
                </a:cubicBezTo>
                <a:lnTo>
                  <a:pt x="0" y="138113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2372" tIns="162372" rIns="162372" bIns="16237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0" kern="1200" dirty="0" smtClean="0">
                <a:latin typeface="Calibri" pitchFamily="34" charset="0"/>
              </a:rPr>
              <a:t>Choose a SMART </a:t>
            </a:r>
            <a:r>
              <a:rPr lang="en-US" sz="2100" dirty="0" smtClean="0">
                <a:latin typeface="Calibri" pitchFamily="34" charset="0"/>
              </a:rPr>
              <a:t>r</a:t>
            </a:r>
            <a:r>
              <a:rPr lang="en-US" sz="2100" b="0" kern="1200" dirty="0" smtClean="0">
                <a:latin typeface="Calibri" pitchFamily="34" charset="0"/>
              </a:rPr>
              <a:t>allying cry</a:t>
            </a:r>
            <a:endParaRPr lang="en-US" sz="2100" b="0" kern="1200" dirty="0">
              <a:latin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16287" y="3128327"/>
            <a:ext cx="6720840" cy="54102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latin typeface="Calibri" pitchFamily="34" charset="0"/>
              </a:rPr>
              <a:t>Design the teaching </a:t>
            </a:r>
            <a:r>
              <a:rPr lang="en-US" sz="2100" dirty="0">
                <a:latin typeface="Calibri" pitchFamily="34" charset="0"/>
              </a:rPr>
              <a:t>e</a:t>
            </a:r>
            <a:r>
              <a:rPr lang="en-US" sz="2100" dirty="0" smtClean="0">
                <a:latin typeface="Calibri" pitchFamily="34" charset="0"/>
              </a:rPr>
              <a:t>xperience</a:t>
            </a:r>
            <a:endParaRPr lang="en-US" sz="2100" dirty="0">
              <a:latin typeface="Calibri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203912" y="3699645"/>
            <a:ext cx="6720888" cy="539589"/>
          </a:xfrm>
          <a:custGeom>
            <a:avLst/>
            <a:gdLst>
              <a:gd name="connsiteX0" fmla="*/ 0 w 7690548"/>
              <a:gd name="connsiteY0" fmla="*/ 138113 h 1381125"/>
              <a:gd name="connsiteX1" fmla="*/ 138113 w 7690548"/>
              <a:gd name="connsiteY1" fmla="*/ 0 h 1381125"/>
              <a:gd name="connsiteX2" fmla="*/ 7552436 w 7690548"/>
              <a:gd name="connsiteY2" fmla="*/ 0 h 1381125"/>
              <a:gd name="connsiteX3" fmla="*/ 7690549 w 7690548"/>
              <a:gd name="connsiteY3" fmla="*/ 138113 h 1381125"/>
              <a:gd name="connsiteX4" fmla="*/ 7690548 w 7690548"/>
              <a:gd name="connsiteY4" fmla="*/ 1243013 h 1381125"/>
              <a:gd name="connsiteX5" fmla="*/ 7552435 w 7690548"/>
              <a:gd name="connsiteY5" fmla="*/ 1381126 h 1381125"/>
              <a:gd name="connsiteX6" fmla="*/ 138113 w 7690548"/>
              <a:gd name="connsiteY6" fmla="*/ 1381125 h 1381125"/>
              <a:gd name="connsiteX7" fmla="*/ 0 w 7690548"/>
              <a:gd name="connsiteY7" fmla="*/ 1243012 h 1381125"/>
              <a:gd name="connsiteX8" fmla="*/ 0 w 7690548"/>
              <a:gd name="connsiteY8" fmla="*/ 138113 h 138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0548" h="1381125">
                <a:moveTo>
                  <a:pt x="0" y="138113"/>
                </a:moveTo>
                <a:cubicBezTo>
                  <a:pt x="0" y="61835"/>
                  <a:pt x="61835" y="0"/>
                  <a:pt x="138113" y="0"/>
                </a:cubicBezTo>
                <a:lnTo>
                  <a:pt x="7552436" y="0"/>
                </a:lnTo>
                <a:cubicBezTo>
                  <a:pt x="7628714" y="0"/>
                  <a:pt x="7690549" y="61835"/>
                  <a:pt x="7690549" y="138113"/>
                </a:cubicBezTo>
                <a:cubicBezTo>
                  <a:pt x="7690549" y="506413"/>
                  <a:pt x="7690548" y="874713"/>
                  <a:pt x="7690548" y="1243013"/>
                </a:cubicBezTo>
                <a:cubicBezTo>
                  <a:pt x="7690548" y="1319291"/>
                  <a:pt x="7628713" y="1381126"/>
                  <a:pt x="7552435" y="1381126"/>
                </a:cubicBezTo>
                <a:lnTo>
                  <a:pt x="138113" y="1381125"/>
                </a:lnTo>
                <a:cubicBezTo>
                  <a:pt x="61835" y="1381125"/>
                  <a:pt x="0" y="1319290"/>
                  <a:pt x="0" y="1243012"/>
                </a:cubicBezTo>
                <a:lnTo>
                  <a:pt x="0" y="138113"/>
                </a:lnTo>
                <a:close/>
              </a:path>
            </a:pathLst>
          </a:custGeom>
          <a:solidFill>
            <a:srgbClr val="008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2372" tIns="162372" rIns="162372" bIns="16237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dirty="0" smtClean="0">
                <a:latin typeface="Calibri" pitchFamily="34" charset="0"/>
              </a:rPr>
              <a:t>Design the student </a:t>
            </a:r>
            <a:r>
              <a:rPr lang="en-US" sz="2100" dirty="0">
                <a:latin typeface="Calibri" pitchFamily="34" charset="0"/>
              </a:rPr>
              <a:t>e</a:t>
            </a:r>
            <a:r>
              <a:rPr lang="en-US" sz="2100" dirty="0" smtClean="0">
                <a:latin typeface="Calibri" pitchFamily="34" charset="0"/>
              </a:rPr>
              <a:t>xperience</a:t>
            </a:r>
            <a:endParaRPr lang="en-US" sz="2100" b="0" kern="1200" dirty="0">
              <a:latin typeface="Calibri" pitchFamily="34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207008" y="4244988"/>
            <a:ext cx="6720888" cy="539589"/>
          </a:xfrm>
          <a:custGeom>
            <a:avLst/>
            <a:gdLst>
              <a:gd name="connsiteX0" fmla="*/ 0 w 7690548"/>
              <a:gd name="connsiteY0" fmla="*/ 138113 h 1381125"/>
              <a:gd name="connsiteX1" fmla="*/ 138113 w 7690548"/>
              <a:gd name="connsiteY1" fmla="*/ 0 h 1381125"/>
              <a:gd name="connsiteX2" fmla="*/ 7552436 w 7690548"/>
              <a:gd name="connsiteY2" fmla="*/ 0 h 1381125"/>
              <a:gd name="connsiteX3" fmla="*/ 7690549 w 7690548"/>
              <a:gd name="connsiteY3" fmla="*/ 138113 h 1381125"/>
              <a:gd name="connsiteX4" fmla="*/ 7690548 w 7690548"/>
              <a:gd name="connsiteY4" fmla="*/ 1243013 h 1381125"/>
              <a:gd name="connsiteX5" fmla="*/ 7552435 w 7690548"/>
              <a:gd name="connsiteY5" fmla="*/ 1381126 h 1381125"/>
              <a:gd name="connsiteX6" fmla="*/ 138113 w 7690548"/>
              <a:gd name="connsiteY6" fmla="*/ 1381125 h 1381125"/>
              <a:gd name="connsiteX7" fmla="*/ 0 w 7690548"/>
              <a:gd name="connsiteY7" fmla="*/ 1243012 h 1381125"/>
              <a:gd name="connsiteX8" fmla="*/ 0 w 7690548"/>
              <a:gd name="connsiteY8" fmla="*/ 138113 h 138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0548" h="1381125">
                <a:moveTo>
                  <a:pt x="0" y="138113"/>
                </a:moveTo>
                <a:cubicBezTo>
                  <a:pt x="0" y="61835"/>
                  <a:pt x="61835" y="0"/>
                  <a:pt x="138113" y="0"/>
                </a:cubicBezTo>
                <a:lnTo>
                  <a:pt x="7552436" y="0"/>
                </a:lnTo>
                <a:cubicBezTo>
                  <a:pt x="7628714" y="0"/>
                  <a:pt x="7690549" y="61835"/>
                  <a:pt x="7690549" y="138113"/>
                </a:cubicBezTo>
                <a:cubicBezTo>
                  <a:pt x="7690549" y="506413"/>
                  <a:pt x="7690548" y="874713"/>
                  <a:pt x="7690548" y="1243013"/>
                </a:cubicBezTo>
                <a:cubicBezTo>
                  <a:pt x="7690548" y="1319291"/>
                  <a:pt x="7628713" y="1381126"/>
                  <a:pt x="7552435" y="1381126"/>
                </a:cubicBezTo>
                <a:lnTo>
                  <a:pt x="138113" y="1381125"/>
                </a:lnTo>
                <a:cubicBezTo>
                  <a:pt x="61835" y="1381125"/>
                  <a:pt x="0" y="1319290"/>
                  <a:pt x="0" y="1243012"/>
                </a:cubicBezTo>
                <a:lnTo>
                  <a:pt x="0" y="138113"/>
                </a:lnTo>
                <a:close/>
              </a:path>
            </a:pathLst>
          </a:custGeom>
          <a:solidFill>
            <a:srgbClr val="3366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2372" tIns="162372" rIns="162372" bIns="16237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dirty="0" smtClean="0">
                <a:latin typeface="Calibri" pitchFamily="34" charset="0"/>
              </a:rPr>
              <a:t>Organize the team</a:t>
            </a:r>
            <a:endParaRPr lang="en-US" sz="2100" b="0" kern="1200" dirty="0"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07008" y="2555588"/>
            <a:ext cx="2260092" cy="541020"/>
          </a:xfrm>
          <a:prstGeom prst="round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latin typeface="Calibri" pitchFamily="34" charset="0"/>
              </a:rPr>
              <a:t>Content</a:t>
            </a:r>
            <a:endParaRPr lang="en-US" sz="2100" dirty="0"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67100" y="2554985"/>
            <a:ext cx="2222500" cy="541020"/>
          </a:xfrm>
          <a:prstGeom prst="round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latin typeface="Calibri" pitchFamily="34" charset="0"/>
              </a:rPr>
              <a:t>Technology</a:t>
            </a:r>
            <a:endParaRPr lang="en-US" sz="2100" dirty="0"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689600" y="2561907"/>
            <a:ext cx="2235200" cy="541020"/>
          </a:xfrm>
          <a:prstGeom prst="round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latin typeface="Calibri" pitchFamily="34" charset="0"/>
              </a:rPr>
              <a:t>Facilities</a:t>
            </a:r>
            <a:endParaRPr lang="en-US" sz="2100" dirty="0">
              <a:latin typeface="Calibri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216335" y="876496"/>
            <a:ext cx="6720840" cy="541020"/>
          </a:xfrm>
          <a:custGeom>
            <a:avLst/>
            <a:gdLst>
              <a:gd name="connsiteX0" fmla="*/ 0 w 7690548"/>
              <a:gd name="connsiteY0" fmla="*/ 138113 h 1381125"/>
              <a:gd name="connsiteX1" fmla="*/ 138113 w 7690548"/>
              <a:gd name="connsiteY1" fmla="*/ 0 h 1381125"/>
              <a:gd name="connsiteX2" fmla="*/ 7552436 w 7690548"/>
              <a:gd name="connsiteY2" fmla="*/ 0 h 1381125"/>
              <a:gd name="connsiteX3" fmla="*/ 7690549 w 7690548"/>
              <a:gd name="connsiteY3" fmla="*/ 138113 h 1381125"/>
              <a:gd name="connsiteX4" fmla="*/ 7690548 w 7690548"/>
              <a:gd name="connsiteY4" fmla="*/ 1243013 h 1381125"/>
              <a:gd name="connsiteX5" fmla="*/ 7552435 w 7690548"/>
              <a:gd name="connsiteY5" fmla="*/ 1381126 h 1381125"/>
              <a:gd name="connsiteX6" fmla="*/ 138113 w 7690548"/>
              <a:gd name="connsiteY6" fmla="*/ 1381125 h 1381125"/>
              <a:gd name="connsiteX7" fmla="*/ 0 w 7690548"/>
              <a:gd name="connsiteY7" fmla="*/ 1243012 h 1381125"/>
              <a:gd name="connsiteX8" fmla="*/ 0 w 7690548"/>
              <a:gd name="connsiteY8" fmla="*/ 138113 h 138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0548" h="1381125">
                <a:moveTo>
                  <a:pt x="0" y="138113"/>
                </a:moveTo>
                <a:cubicBezTo>
                  <a:pt x="0" y="61835"/>
                  <a:pt x="61835" y="0"/>
                  <a:pt x="138113" y="0"/>
                </a:cubicBezTo>
                <a:lnTo>
                  <a:pt x="7552436" y="0"/>
                </a:lnTo>
                <a:cubicBezTo>
                  <a:pt x="7628714" y="0"/>
                  <a:pt x="7690549" y="61835"/>
                  <a:pt x="7690549" y="138113"/>
                </a:cubicBezTo>
                <a:cubicBezTo>
                  <a:pt x="7690549" y="506413"/>
                  <a:pt x="7690548" y="874713"/>
                  <a:pt x="7690548" y="1243013"/>
                </a:cubicBezTo>
                <a:cubicBezTo>
                  <a:pt x="7690548" y="1319291"/>
                  <a:pt x="7628713" y="1381126"/>
                  <a:pt x="7552435" y="1381126"/>
                </a:cubicBezTo>
                <a:lnTo>
                  <a:pt x="138113" y="1381125"/>
                </a:lnTo>
                <a:cubicBezTo>
                  <a:pt x="61835" y="1381125"/>
                  <a:pt x="0" y="1319290"/>
                  <a:pt x="0" y="1243012"/>
                </a:cubicBezTo>
                <a:lnTo>
                  <a:pt x="0" y="138113"/>
                </a:lnTo>
                <a:close/>
              </a:path>
            </a:pathLst>
          </a:custGeom>
          <a:solidFill>
            <a:srgbClr val="3366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2372" tIns="162372" rIns="162372" bIns="16237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100" dirty="0" smtClean="0">
              <a:latin typeface="Calibri" pitchFamily="34" charset="0"/>
            </a:endParaRPr>
          </a:p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dirty="0" smtClean="0">
                <a:latin typeface="Calibri" pitchFamily="34" charset="0"/>
              </a:rPr>
              <a:t>Identify and prioritize assumptions</a:t>
            </a:r>
          </a:p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100" b="0" kern="1200" dirty="0">
              <a:latin typeface="Calibri" pitchFamily="34" charset="0"/>
            </a:endParaRPr>
          </a:p>
        </p:txBody>
      </p:sp>
      <p:sp>
        <p:nvSpPr>
          <p:cNvPr id="13" name="Isosceles Triangle 12"/>
          <p:cNvSpPr/>
          <p:nvPr/>
        </p:nvSpPr>
        <p:spPr>
          <a:xfrm>
            <a:off x="796392" y="255803"/>
            <a:ext cx="7574349" cy="586343"/>
          </a:xfrm>
          <a:prstGeom prst="triangle">
            <a:avLst>
              <a:gd name="adj" fmla="val 50403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50000"/>
              </a:lnSpc>
            </a:pPr>
            <a:r>
              <a:rPr lang="en-US" sz="2100" dirty="0" smtClean="0">
                <a:latin typeface="Calibri" pitchFamily="34" charset="0"/>
              </a:rPr>
              <a:t>Test and learn</a:t>
            </a:r>
            <a:endParaRPr lang="en-US" sz="2100" dirty="0">
              <a:latin typeface="Calibri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6033" y="255803"/>
            <a:ext cx="9057968" cy="1175816"/>
            <a:chOff x="86032" y="1468011"/>
            <a:chExt cx="9033387" cy="2174844"/>
          </a:xfrm>
        </p:grpSpPr>
        <p:sp>
          <p:nvSpPr>
            <p:cNvPr id="15" name="Curved Left Arrow 14"/>
            <p:cNvSpPr/>
            <p:nvPr/>
          </p:nvSpPr>
          <p:spPr>
            <a:xfrm>
              <a:off x="7816639" y="1607578"/>
              <a:ext cx="867696" cy="2035277"/>
            </a:xfrm>
            <a:prstGeom prst="curvedLeftArrow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126353" y="2464072"/>
              <a:ext cx="993066" cy="498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 dirty="0" smtClean="0">
                  <a:latin typeface="Calibri" pitchFamily="34" charset="0"/>
                </a:rPr>
                <a:t>Adjust!</a:t>
              </a:r>
              <a:endParaRPr lang="en-US" sz="2100" b="1" dirty="0">
                <a:latin typeface="Calibri" pitchFamily="34" charset="0"/>
              </a:endParaRPr>
            </a:p>
          </p:txBody>
        </p:sp>
        <p:sp>
          <p:nvSpPr>
            <p:cNvPr id="19" name="Curved Left Arrow 18"/>
            <p:cNvSpPr/>
            <p:nvPr/>
          </p:nvSpPr>
          <p:spPr>
            <a:xfrm rot="10962799">
              <a:off x="305974" y="1468011"/>
              <a:ext cx="867696" cy="2035277"/>
            </a:xfrm>
            <a:prstGeom prst="curvedLeftArrow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6032" y="2464072"/>
              <a:ext cx="993066" cy="498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 dirty="0" smtClean="0">
                  <a:latin typeface="Calibri" pitchFamily="34" charset="0"/>
                </a:rPr>
                <a:t>Adjust!</a:t>
              </a:r>
              <a:endParaRPr lang="en-US" sz="2100" b="1" dirty="0">
                <a:latin typeface="Calibri" pitchFamily="34" charset="0"/>
              </a:endParaRPr>
            </a:p>
          </p:txBody>
        </p:sp>
      </p:grpSp>
      <p:sp>
        <p:nvSpPr>
          <p:cNvPr id="21" name="Freeform 20"/>
          <p:cNvSpPr/>
          <p:nvPr/>
        </p:nvSpPr>
        <p:spPr>
          <a:xfrm>
            <a:off x="1216287" y="2010739"/>
            <a:ext cx="6720888" cy="539589"/>
          </a:xfrm>
          <a:custGeom>
            <a:avLst/>
            <a:gdLst>
              <a:gd name="connsiteX0" fmla="*/ 0 w 7690548"/>
              <a:gd name="connsiteY0" fmla="*/ 138113 h 1381125"/>
              <a:gd name="connsiteX1" fmla="*/ 138113 w 7690548"/>
              <a:gd name="connsiteY1" fmla="*/ 0 h 1381125"/>
              <a:gd name="connsiteX2" fmla="*/ 7552436 w 7690548"/>
              <a:gd name="connsiteY2" fmla="*/ 0 h 1381125"/>
              <a:gd name="connsiteX3" fmla="*/ 7690549 w 7690548"/>
              <a:gd name="connsiteY3" fmla="*/ 138113 h 1381125"/>
              <a:gd name="connsiteX4" fmla="*/ 7690548 w 7690548"/>
              <a:gd name="connsiteY4" fmla="*/ 1243013 h 1381125"/>
              <a:gd name="connsiteX5" fmla="*/ 7552435 w 7690548"/>
              <a:gd name="connsiteY5" fmla="*/ 1381126 h 1381125"/>
              <a:gd name="connsiteX6" fmla="*/ 138113 w 7690548"/>
              <a:gd name="connsiteY6" fmla="*/ 1381125 h 1381125"/>
              <a:gd name="connsiteX7" fmla="*/ 0 w 7690548"/>
              <a:gd name="connsiteY7" fmla="*/ 1243012 h 1381125"/>
              <a:gd name="connsiteX8" fmla="*/ 0 w 7690548"/>
              <a:gd name="connsiteY8" fmla="*/ 138113 h 138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0548" h="1381125">
                <a:moveTo>
                  <a:pt x="0" y="138113"/>
                </a:moveTo>
                <a:cubicBezTo>
                  <a:pt x="0" y="61835"/>
                  <a:pt x="61835" y="0"/>
                  <a:pt x="138113" y="0"/>
                </a:cubicBezTo>
                <a:lnTo>
                  <a:pt x="7552436" y="0"/>
                </a:lnTo>
                <a:cubicBezTo>
                  <a:pt x="7628714" y="0"/>
                  <a:pt x="7690549" y="61835"/>
                  <a:pt x="7690549" y="138113"/>
                </a:cubicBezTo>
                <a:cubicBezTo>
                  <a:pt x="7690549" y="506413"/>
                  <a:pt x="7690548" y="874713"/>
                  <a:pt x="7690548" y="1243013"/>
                </a:cubicBezTo>
                <a:cubicBezTo>
                  <a:pt x="7690548" y="1319291"/>
                  <a:pt x="7628713" y="1381126"/>
                  <a:pt x="7552435" y="1381126"/>
                </a:cubicBezTo>
                <a:lnTo>
                  <a:pt x="138113" y="1381125"/>
                </a:lnTo>
                <a:cubicBezTo>
                  <a:pt x="61835" y="1381125"/>
                  <a:pt x="0" y="1319290"/>
                  <a:pt x="0" y="1243012"/>
                </a:cubicBezTo>
                <a:lnTo>
                  <a:pt x="0" y="138113"/>
                </a:lnTo>
                <a:close/>
              </a:path>
            </a:pathLst>
          </a:custGeom>
          <a:solidFill>
            <a:srgbClr val="008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2372" tIns="162372" rIns="162372" bIns="16237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dirty="0" smtClean="0">
                <a:latin typeface="Calibri" pitchFamily="34" charset="0"/>
              </a:rPr>
              <a:t>Choose the model(s)</a:t>
            </a:r>
            <a:endParaRPr lang="en-US" sz="2100" b="0" kern="1200" dirty="0">
              <a:latin typeface="Calibr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216287" y="1431619"/>
            <a:ext cx="6720840" cy="54102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latin typeface="Calibri" pitchFamily="34" charset="0"/>
              </a:rPr>
              <a:t>Shape the culture</a:t>
            </a:r>
            <a:endParaRPr lang="en-US" sz="21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792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1" grpId="0" animBg="1"/>
      <p:bldP spid="2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029110" y="379992"/>
            <a:ext cx="4114889" cy="9525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263D98"/>
                </a:solidFill>
              </a:rPr>
              <a:t>Blended</a:t>
            </a:r>
            <a:endParaRPr lang="en-US" sz="4000" dirty="0">
              <a:solidFill>
                <a:srgbClr val="263D98"/>
              </a:solidFill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029112" y="1097272"/>
            <a:ext cx="3824478" cy="1225061"/>
          </a:xfrm>
        </p:spPr>
        <p:txBody>
          <a:bodyPr/>
          <a:lstStyle/>
          <a:p>
            <a:pPr algn="l"/>
            <a:r>
              <a:rPr lang="en-US" sz="2400" i="1" dirty="0" smtClean="0"/>
              <a:t>Using Disruptive Innovation to Improve Schools</a:t>
            </a:r>
            <a:endParaRPr lang="en-US" sz="2400" i="1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83160" y="2557641"/>
            <a:ext cx="3556365" cy="1157111"/>
          </a:xfrm>
        </p:spPr>
        <p:txBody>
          <a:bodyPr anchor="t"/>
          <a:lstStyle/>
          <a:p>
            <a:pPr algn="l"/>
            <a:r>
              <a:rPr lang="en-US" sz="2000" dirty="0" smtClean="0">
                <a:solidFill>
                  <a:srgbClr val="162459"/>
                </a:solidFill>
              </a:rPr>
              <a:t>Michael B. Horn</a:t>
            </a:r>
          </a:p>
          <a:p>
            <a:pPr algn="l"/>
            <a:r>
              <a:rPr lang="en-US" sz="1800" dirty="0" err="1" smtClean="0">
                <a:solidFill>
                  <a:srgbClr val="162459"/>
                </a:solidFill>
              </a:rPr>
              <a:t>mhorn@christenseninstitute.org</a:t>
            </a:r>
            <a:endParaRPr lang="en-US" sz="1800" dirty="0" smtClean="0">
              <a:solidFill>
                <a:srgbClr val="162459"/>
              </a:solidFill>
            </a:endParaRPr>
          </a:p>
          <a:p>
            <a:pPr algn="l"/>
            <a:endParaRPr lang="en-US" sz="1800" dirty="0">
              <a:solidFill>
                <a:srgbClr val="162459"/>
              </a:solidFill>
            </a:endParaRPr>
          </a:p>
          <a:p>
            <a:pPr algn="l"/>
            <a:r>
              <a:rPr lang="en-US" sz="1800" dirty="0" smtClean="0">
                <a:solidFill>
                  <a:srgbClr val="162459"/>
                </a:solidFill>
              </a:rPr>
              <a:t>Twitter: @</a:t>
            </a:r>
            <a:r>
              <a:rPr lang="en-US" sz="1800" dirty="0" err="1" smtClean="0">
                <a:solidFill>
                  <a:srgbClr val="162459"/>
                </a:solidFill>
              </a:rPr>
              <a:t>michaelbhorn</a:t>
            </a:r>
            <a:endParaRPr lang="en-US" sz="1800" dirty="0" smtClean="0">
              <a:solidFill>
                <a:srgbClr val="1624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754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63D98"/>
                </a:solidFill>
              </a:rPr>
              <a:t>Emerging blended-learning </a:t>
            </a:r>
            <a:r>
              <a:rPr lang="en-US" dirty="0">
                <a:solidFill>
                  <a:srgbClr val="263D98"/>
                </a:solidFill>
              </a:rPr>
              <a:t>m</a:t>
            </a:r>
            <a:r>
              <a:rPr lang="en-US" dirty="0" smtClean="0">
                <a:solidFill>
                  <a:srgbClr val="263D98"/>
                </a:solidFill>
              </a:rPr>
              <a:t>odels</a:t>
            </a:r>
            <a:endParaRPr lang="en-US" dirty="0">
              <a:solidFill>
                <a:srgbClr val="263D98"/>
              </a:solidFill>
            </a:endParaRPr>
          </a:p>
        </p:txBody>
      </p:sp>
      <p:pic>
        <p:nvPicPr>
          <p:cNvPr id="4" name="Picture 3" descr="Blended Learning Taxonom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111" y="838200"/>
            <a:ext cx="4166616" cy="439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56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63D98"/>
                </a:solidFill>
              </a:rPr>
              <a:t>Station Rotation Model</a:t>
            </a:r>
            <a:endParaRPr lang="en-US" dirty="0">
              <a:solidFill>
                <a:srgbClr val="263D98"/>
              </a:solidFill>
            </a:endParaRPr>
          </a:p>
        </p:txBody>
      </p:sp>
      <p:pic>
        <p:nvPicPr>
          <p:cNvPr id="40" name="Picture 39" descr="Station-Rotation model, KIPP LA Empower Academy.n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95" y="748394"/>
            <a:ext cx="6633018" cy="434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37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Station Rotation Model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4"/>
          <a:stretch/>
        </p:blipFill>
        <p:spPr bwMode="auto">
          <a:xfrm>
            <a:off x="1852443" y="863016"/>
            <a:ext cx="5036039" cy="3968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05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63D98"/>
                </a:solidFill>
              </a:rPr>
              <a:t>Station Rotation Model</a:t>
            </a:r>
            <a:endParaRPr lang="en-US" dirty="0">
              <a:solidFill>
                <a:srgbClr val="263D98"/>
              </a:solidFill>
            </a:endParaRPr>
          </a:p>
        </p:txBody>
      </p:sp>
      <p:pic>
        <p:nvPicPr>
          <p:cNvPr id="4" name="Picture 2" descr="https://lh6.googleusercontent.com/-OV_8kPVCOys/T2yW9lgLgmI/AAAAAAAAg0k/T5lRoS--vy8/s912/IMG_61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71218"/>
            <a:ext cx="86868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024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63D98"/>
                </a:solidFill>
              </a:rPr>
              <a:t>Flex Model</a:t>
            </a:r>
            <a:endParaRPr lang="en-US" dirty="0">
              <a:solidFill>
                <a:srgbClr val="263D98"/>
              </a:solidFill>
            </a:endParaRPr>
          </a:p>
        </p:txBody>
      </p:sp>
      <p:pic>
        <p:nvPicPr>
          <p:cNvPr id="133" name="Picture 132" descr="Flex model, San Francisco Flex Academy.n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745" y="748394"/>
            <a:ext cx="6264870" cy="423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09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36474</TotalTime>
  <Words>1088</Words>
  <Application>Microsoft Macintosh PowerPoint</Application>
  <PresentationFormat>On-screen Show (16:10)</PresentationFormat>
  <Paragraphs>220</Paragraphs>
  <Slides>44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Blended</vt:lpstr>
      <vt:lpstr>PowerPoint Presentation</vt:lpstr>
      <vt:lpstr>Online learning is gaining adoption</vt:lpstr>
      <vt:lpstr>The rise of K-12 blended learning</vt:lpstr>
      <vt:lpstr>Emerging blended-learning models</vt:lpstr>
      <vt:lpstr>Station Rotation Model</vt:lpstr>
      <vt:lpstr>Station Rotation Model</vt:lpstr>
      <vt:lpstr>Station Rotation Model</vt:lpstr>
      <vt:lpstr>Flex Model</vt:lpstr>
      <vt:lpstr>PowerPoint Presentation</vt:lpstr>
      <vt:lpstr>PowerPoint Presentation</vt:lpstr>
      <vt:lpstr>PowerPoint Presentation</vt:lpstr>
      <vt:lpstr>PowerPoint Presentation</vt:lpstr>
      <vt:lpstr>Driving adoption</vt:lpstr>
      <vt:lpstr>Driving adoption</vt:lpstr>
      <vt:lpstr>Driving adoption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motivates people?</vt:lpstr>
      <vt:lpstr>Three levels in the architecture of a Job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the best use of face-to-face time?</vt:lpstr>
      <vt:lpstr>PowerPoint Presentation</vt:lpstr>
      <vt:lpstr>PowerPoint Presentation</vt:lpstr>
      <vt:lpstr>PowerPoint Presentation</vt:lpstr>
      <vt:lpstr>PowerPoint Presentation</vt:lpstr>
      <vt:lpstr>What’s the best use of brick-and-mortar space?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Volmar</dc:creator>
  <cp:lastModifiedBy>Michael Horn</cp:lastModifiedBy>
  <cp:revision>666</cp:revision>
  <dcterms:created xsi:type="dcterms:W3CDTF">2013-04-24T01:01:59Z</dcterms:created>
  <dcterms:modified xsi:type="dcterms:W3CDTF">2015-01-19T19:38:28Z</dcterms:modified>
</cp:coreProperties>
</file>