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Lst>
  <p:notesMasterIdLst>
    <p:notesMasterId r:id="rId35"/>
  </p:notesMasterIdLst>
  <p:handoutMasterIdLst>
    <p:handoutMasterId r:id="rId36"/>
  </p:handoutMasterIdLst>
  <p:sldIdLst>
    <p:sldId id="1698" r:id="rId5"/>
    <p:sldId id="265" r:id="rId6"/>
    <p:sldId id="1805" r:id="rId7"/>
    <p:sldId id="1766" r:id="rId8"/>
    <p:sldId id="1802" r:id="rId9"/>
    <p:sldId id="1792" r:id="rId10"/>
    <p:sldId id="1704" r:id="rId11"/>
    <p:sldId id="1702" r:id="rId12"/>
    <p:sldId id="1839" r:id="rId13"/>
    <p:sldId id="1705" r:id="rId14"/>
    <p:sldId id="1821" r:id="rId15"/>
    <p:sldId id="1799" r:id="rId16"/>
    <p:sldId id="1813" r:id="rId17"/>
    <p:sldId id="1707" r:id="rId18"/>
    <p:sldId id="1708" r:id="rId19"/>
    <p:sldId id="1767" r:id="rId20"/>
    <p:sldId id="1814" r:id="rId21"/>
    <p:sldId id="1809" r:id="rId22"/>
    <p:sldId id="1785" r:id="rId23"/>
    <p:sldId id="1744" r:id="rId24"/>
    <p:sldId id="1746" r:id="rId25"/>
    <p:sldId id="1786" r:id="rId26"/>
    <p:sldId id="267" r:id="rId27"/>
    <p:sldId id="1801" r:id="rId28"/>
    <p:sldId id="1754" r:id="rId29"/>
    <p:sldId id="445" r:id="rId30"/>
    <p:sldId id="1756" r:id="rId31"/>
    <p:sldId id="1757" r:id="rId32"/>
    <p:sldId id="1833" r:id="rId33"/>
    <p:sldId id="1841" r:id="rId34"/>
  </p:sldIdLst>
  <p:sldSz cx="12188825" cy="6858000"/>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2FE12-B33B-427E-E987-FE1D3250A8CC}" name="Amanda  Duvall" initials="AD" userId="S::amanda.duvall@tnedu.gov::41699b31-3f29-4396-a833-0453722523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Victoria  Robinson" initials="VR [2]" lastIdx="19" clrIdx="6">
    <p:extLst>
      <p:ext uri="{19B8F6BF-5375-455C-9EA6-DF929625EA0E}">
        <p15:presenceInfo xmlns:p15="http://schemas.microsoft.com/office/powerpoint/2012/main" userId="Victoria  Robinson" providerId="None"/>
      </p:ext>
    </p:extLst>
  </p:cmAuthor>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8" name="Casey Haugner" initials="CH" lastIdx="27" clrIdx="7">
    <p:extLst>
      <p:ext uri="{19B8F6BF-5375-455C-9EA6-DF929625EA0E}">
        <p15:presenceInfo xmlns:p15="http://schemas.microsoft.com/office/powerpoint/2012/main" userId="Casey Haugner" providerId="None"/>
      </p:ext>
    </p:extLst>
  </p:cmAuthor>
  <p:cmAuthor id="2" name="Victoria  Robinson" initials="VR" lastIdx="16" clrIdx="1">
    <p:extLst>
      <p:ext uri="{19B8F6BF-5375-455C-9EA6-DF929625EA0E}">
        <p15:presenceInfo xmlns:p15="http://schemas.microsoft.com/office/powerpoint/2012/main" userId="S::victoria.robinson16@tnedu.gov::179a221d-4a85-4670-bf20-e277157108e4" providerId="AD"/>
      </p:ext>
    </p:extLst>
  </p:cmAuthor>
  <p:cmAuthor id="9" name="Penny Schwinn" initials="PS" lastIdx="2" clrIdx="8">
    <p:extLst>
      <p:ext uri="{19B8F6BF-5375-455C-9EA6-DF929625EA0E}">
        <p15:presenceInfo xmlns:p15="http://schemas.microsoft.com/office/powerpoint/2012/main" userId="S::penny.schwinn@tnedu.gov::34d9b3c1-c87b-4bb9-a748-130ebc305b86" providerId="AD"/>
      </p:ext>
    </p:extLst>
  </p:cmAuthor>
  <p:cmAuthor id="3" name="Andi Baumgartner" initials="AB" lastIdx="42" clrIdx="2">
    <p:extLst>
      <p:ext uri="{19B8F6BF-5375-455C-9EA6-DF929625EA0E}">
        <p15:presenceInfo xmlns:p15="http://schemas.microsoft.com/office/powerpoint/2012/main" userId="S::andi.baumgartner@tnedu.gov::f426fcbd-fe44-4437-8b47-918de0912aa8" providerId="AD"/>
      </p:ext>
    </p:extLst>
  </p:cmAuthor>
  <p:cmAuthor id="4" name="Chelsea Crawford" initials="CC" lastIdx="89" clrIdx="3">
    <p:extLst>
      <p:ext uri="{19B8F6BF-5375-455C-9EA6-DF929625EA0E}">
        <p15:presenceInfo xmlns:p15="http://schemas.microsoft.com/office/powerpoint/2012/main" userId="S::chelsea.crawford@tnedu.gov::2c821bfd-9bd2-477c-b740-897067c0d957" providerId="AD"/>
      </p:ext>
    </p:extLst>
  </p:cmAuthor>
  <p:cmAuthor id="5" name="Emma McCallie" initials="EM" lastIdx="1" clrIdx="4">
    <p:extLst>
      <p:ext uri="{19B8F6BF-5375-455C-9EA6-DF929625EA0E}">
        <p15:presenceInfo xmlns:p15="http://schemas.microsoft.com/office/powerpoint/2012/main" userId="Emma McCallie" providerId="None"/>
      </p:ext>
    </p:extLst>
  </p:cmAuthor>
  <p:cmAuthor id="6" name="Emma McCallie" initials="EM [2]" lastIdx="1" clrIdx="5">
    <p:extLst>
      <p:ext uri="{19B8F6BF-5375-455C-9EA6-DF929625EA0E}">
        <p15:presenceInfo xmlns:p15="http://schemas.microsoft.com/office/powerpoint/2012/main" userId="S::emma.mccallie2@tnedu.gov::d3f26c6a-a911-4d75-b389-ca78ab5017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FFE39F"/>
    <a:srgbClr val="FBB62B"/>
    <a:srgbClr val="FAF1DA"/>
    <a:srgbClr val="895640"/>
    <a:srgbClr val="FAEFF7"/>
    <a:srgbClr val="C77935"/>
    <a:srgbClr val="8D5524"/>
    <a:srgbClr val="AF6E51"/>
    <a:srgbClr val="F8D9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80" d="100"/>
          <a:sy n="80" d="100"/>
        </p:scale>
        <p:origin x="756" y="96"/>
      </p:cViewPr>
      <p:guideLst>
        <p:guide orient="horz" pos="2184"/>
        <p:guide pos="38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ss Yates" userId="53e49baa-8897-4fe0-8fcd-3b75f33ef36f" providerId="ADAL" clId="{2B83EE12-21C5-46DD-8287-E6F06804E4DB}"/>
    <pc:docChg chg="delSld">
      <pc:chgData name="Tess Yates" userId="53e49baa-8897-4fe0-8fcd-3b75f33ef36f" providerId="ADAL" clId="{2B83EE12-21C5-46DD-8287-E6F06804E4DB}" dt="2021-09-15T15:54:10.990" v="0" actId="47"/>
      <pc:docMkLst>
        <pc:docMk/>
      </pc:docMkLst>
      <pc:sldChg chg="del">
        <pc:chgData name="Tess Yates" userId="53e49baa-8897-4fe0-8fcd-3b75f33ef36f" providerId="ADAL" clId="{2B83EE12-21C5-46DD-8287-E6F06804E4DB}" dt="2021-09-15T15:54:10.990" v="0" actId="47"/>
        <pc:sldMkLst>
          <pc:docMk/>
          <pc:sldMk cId="822690589" sldId="184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https://tdoe-my.sharepoint.com/personal/michael_hardy_tnedu_gov/Documents/CSDO/Data/TCAP/AverageTimeAssessmentResults.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3528157741869967E-2"/>
          <c:w val="0.94970445517000035"/>
          <c:h val="0.9007935098929535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E87722"/>
              </a:solidFill>
              <a:ln>
                <a:noFill/>
              </a:ln>
              <a:effectLst/>
            </c:spPr>
            <c:extLst>
              <c:ext xmlns:c16="http://schemas.microsoft.com/office/drawing/2014/chart" uri="{C3380CC4-5D6E-409C-BE32-E72D297353CC}">
                <c16:uniqueId val="{00000001-14BE-E249-9311-2B6E388531DD}"/>
              </c:ext>
            </c:extLst>
          </c:dPt>
          <c:dPt>
            <c:idx val="1"/>
            <c:invertIfNegative val="0"/>
            <c:bubble3D val="0"/>
            <c:spPr>
              <a:solidFill>
                <a:srgbClr val="2DCCD3"/>
              </a:solidFill>
              <a:ln>
                <a:noFill/>
              </a:ln>
              <a:effectLst/>
            </c:spPr>
            <c:extLst>
              <c:ext xmlns:c16="http://schemas.microsoft.com/office/drawing/2014/chart" uri="{C3380CC4-5D6E-409C-BE32-E72D297353CC}">
                <c16:uniqueId val="{00000001-4A1B-6846-9E54-9D9FEE87B950}"/>
              </c:ext>
            </c:extLst>
          </c:dPt>
          <c:dPt>
            <c:idx val="2"/>
            <c:invertIfNegative val="0"/>
            <c:bubble3D val="0"/>
            <c:spPr>
              <a:solidFill>
                <a:srgbClr val="D2D755"/>
              </a:solidFill>
              <a:ln>
                <a:noFill/>
              </a:ln>
              <a:effectLst/>
            </c:spPr>
            <c:extLst>
              <c:ext xmlns:c16="http://schemas.microsoft.com/office/drawing/2014/chart" uri="{C3380CC4-5D6E-409C-BE32-E72D297353CC}">
                <c16:uniqueId val="{00000003-4A1B-6846-9E54-9D9FEE87B950}"/>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5-4A1B-6846-9E54-9D9FEE87B950}"/>
              </c:ext>
            </c:extLst>
          </c:dPt>
          <c:dPt>
            <c:idx val="4"/>
            <c:invertIfNegative val="0"/>
            <c:bubble3D val="0"/>
            <c:spPr>
              <a:solidFill>
                <a:srgbClr val="1D376C"/>
              </a:solidFill>
              <a:ln>
                <a:noFill/>
              </a:ln>
              <a:effectLst/>
            </c:spPr>
            <c:extLst>
              <c:ext xmlns:c16="http://schemas.microsoft.com/office/drawing/2014/chart" uri="{C3380CC4-5D6E-409C-BE32-E72D297353CC}">
                <c16:uniqueId val="{00000007-4A1B-6846-9E54-9D9FEE87B950}"/>
              </c:ext>
            </c:extLst>
          </c:dPt>
          <c:cat>
            <c:strRef>
              <c:f>Sheet1!$A$2:$A$6</c:f>
              <c:strCache>
                <c:ptCount val="5"/>
                <c:pt idx="0">
                  <c:v>Category 1</c:v>
                </c:pt>
                <c:pt idx="1">
                  <c:v>Category 2</c:v>
                </c:pt>
                <c:pt idx="2">
                  <c:v>Category 3</c:v>
                </c:pt>
                <c:pt idx="3">
                  <c:v>Category 4</c:v>
                </c:pt>
                <c:pt idx="4">
                  <c:v>Category 5</c:v>
                </c:pt>
              </c:strCache>
            </c:strRef>
          </c:cat>
          <c:val>
            <c:numRef>
              <c:f>Sheet1!$B$2:$B$6</c:f>
              <c:numCache>
                <c:formatCode>General</c:formatCode>
                <c:ptCount val="5"/>
                <c:pt idx="0">
                  <c:v>2</c:v>
                </c:pt>
                <c:pt idx="1">
                  <c:v>3</c:v>
                </c:pt>
                <c:pt idx="2">
                  <c:v>4</c:v>
                </c:pt>
                <c:pt idx="3">
                  <c:v>5</c:v>
                </c:pt>
                <c:pt idx="4">
                  <c:v>6</c:v>
                </c:pt>
              </c:numCache>
            </c:numRef>
          </c:val>
          <c:extLst>
            <c:ext xmlns:c16="http://schemas.microsoft.com/office/drawing/2014/chart" uri="{C3380CC4-5D6E-409C-BE32-E72D297353CC}">
              <c16:uniqueId val="{00000008-4A1B-6846-9E54-9D9FEE87B950}"/>
            </c:ext>
          </c:extLst>
        </c:ser>
        <c:dLbls>
          <c:showLegendKey val="0"/>
          <c:showVal val="0"/>
          <c:showCatName val="0"/>
          <c:showSerName val="0"/>
          <c:showPercent val="0"/>
          <c:showBubbleSize val="0"/>
        </c:dLbls>
        <c:gapWidth val="121"/>
        <c:overlap val="-27"/>
        <c:axId val="169105240"/>
        <c:axId val="113953760"/>
      </c:barChart>
      <c:catAx>
        <c:axId val="169105240"/>
        <c:scaling>
          <c:orientation val="minMax"/>
        </c:scaling>
        <c:delete val="1"/>
        <c:axPos val="b"/>
        <c:numFmt formatCode="General" sourceLinked="1"/>
        <c:majorTickMark val="none"/>
        <c:minorTickMark val="none"/>
        <c:tickLblPos val="nextTo"/>
        <c:crossAx val="113953760"/>
        <c:crosses val="autoZero"/>
        <c:auto val="1"/>
        <c:lblAlgn val="ctr"/>
        <c:lblOffset val="100"/>
        <c:noMultiLvlLbl val="0"/>
      </c:catAx>
      <c:valAx>
        <c:axId val="113953760"/>
        <c:scaling>
          <c:orientation val="minMax"/>
        </c:scaling>
        <c:delete val="1"/>
        <c:axPos val="l"/>
        <c:numFmt formatCode="General" sourceLinked="1"/>
        <c:majorTickMark val="none"/>
        <c:minorTickMark val="none"/>
        <c:tickLblPos val="nextTo"/>
        <c:crossAx val="16910524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Lato" charset="0"/>
          <a:ea typeface="Lato" charset="0"/>
          <a:cs typeface="Lato"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Below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2017</c:v>
                </c:pt>
                <c:pt idx="1">
                  <c:v>2018</c:v>
                </c:pt>
                <c:pt idx="2">
                  <c:v>2019</c:v>
                </c:pt>
                <c:pt idx="3">
                  <c:v>2021</c:v>
                </c:pt>
                <c:pt idx="5">
                  <c:v>2017</c:v>
                </c:pt>
                <c:pt idx="6">
                  <c:v>2018</c:v>
                </c:pt>
                <c:pt idx="7">
                  <c:v>2019</c:v>
                </c:pt>
                <c:pt idx="8">
                  <c:v>2021</c:v>
                </c:pt>
                <c:pt idx="10">
                  <c:v>2017</c:v>
                </c:pt>
                <c:pt idx="11">
                  <c:v>2018</c:v>
                </c:pt>
                <c:pt idx="12">
                  <c:v>2019</c:v>
                </c:pt>
                <c:pt idx="13">
                  <c:v>2021</c:v>
                </c:pt>
              </c:numCache>
            </c:numRef>
          </c:cat>
          <c:val>
            <c:numRef>
              <c:f>Sheet1!$B$2:$B$15</c:f>
              <c:numCache>
                <c:formatCode>0%</c:formatCode>
                <c:ptCount val="14"/>
                <c:pt idx="0">
                  <c:v>0.25</c:v>
                </c:pt>
                <c:pt idx="1">
                  <c:v>0.27</c:v>
                </c:pt>
                <c:pt idx="2">
                  <c:v>0.21</c:v>
                </c:pt>
                <c:pt idx="3">
                  <c:v>0.36</c:v>
                </c:pt>
                <c:pt idx="5">
                  <c:v>0.26</c:v>
                </c:pt>
                <c:pt idx="6">
                  <c:v>0.28999999999999998</c:v>
                </c:pt>
                <c:pt idx="7">
                  <c:v>0.26</c:v>
                </c:pt>
                <c:pt idx="8">
                  <c:v>0.4</c:v>
                </c:pt>
                <c:pt idx="10">
                  <c:v>0.5</c:v>
                </c:pt>
                <c:pt idx="11">
                  <c:v>0.53</c:v>
                </c:pt>
                <c:pt idx="12">
                  <c:v>0.47</c:v>
                </c:pt>
                <c:pt idx="13">
                  <c:v>0.56999999999999995</c:v>
                </c:pt>
              </c:numCache>
            </c:numRef>
          </c:val>
          <c:extLst>
            <c:ext xmlns:c16="http://schemas.microsoft.com/office/drawing/2014/chart" uri="{C3380CC4-5D6E-409C-BE32-E72D297353CC}">
              <c16:uniqueId val="{00000000-5B30-4147-B560-FC4E45657795}"/>
            </c:ext>
          </c:extLst>
        </c:ser>
        <c:ser>
          <c:idx val="1"/>
          <c:order val="1"/>
          <c:tx>
            <c:strRef>
              <c:f>Sheet1!$C$1</c:f>
              <c:strCache>
                <c:ptCount val="1"/>
                <c:pt idx="0">
                  <c:v>Approaching</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2017</c:v>
                </c:pt>
                <c:pt idx="1">
                  <c:v>2018</c:v>
                </c:pt>
                <c:pt idx="2">
                  <c:v>2019</c:v>
                </c:pt>
                <c:pt idx="3">
                  <c:v>2021</c:v>
                </c:pt>
                <c:pt idx="5">
                  <c:v>2017</c:v>
                </c:pt>
                <c:pt idx="6">
                  <c:v>2018</c:v>
                </c:pt>
                <c:pt idx="7">
                  <c:v>2019</c:v>
                </c:pt>
                <c:pt idx="8">
                  <c:v>2021</c:v>
                </c:pt>
                <c:pt idx="10">
                  <c:v>2017</c:v>
                </c:pt>
                <c:pt idx="11">
                  <c:v>2018</c:v>
                </c:pt>
                <c:pt idx="12">
                  <c:v>2019</c:v>
                </c:pt>
                <c:pt idx="13">
                  <c:v>2021</c:v>
                </c:pt>
              </c:numCache>
            </c:numRef>
          </c:cat>
          <c:val>
            <c:numRef>
              <c:f>Sheet1!$C$2:$C$15</c:f>
              <c:numCache>
                <c:formatCode>0%</c:formatCode>
                <c:ptCount val="14"/>
                <c:pt idx="0">
                  <c:v>0.35</c:v>
                </c:pt>
                <c:pt idx="1">
                  <c:v>0.33</c:v>
                </c:pt>
                <c:pt idx="2">
                  <c:v>0.33</c:v>
                </c:pt>
                <c:pt idx="3">
                  <c:v>0.32</c:v>
                </c:pt>
                <c:pt idx="5">
                  <c:v>0.38</c:v>
                </c:pt>
                <c:pt idx="6">
                  <c:v>0.36</c:v>
                </c:pt>
                <c:pt idx="7">
                  <c:v>0.36</c:v>
                </c:pt>
                <c:pt idx="8">
                  <c:v>0.33</c:v>
                </c:pt>
                <c:pt idx="10">
                  <c:v>0.28000000000000003</c:v>
                </c:pt>
                <c:pt idx="11">
                  <c:v>0.25</c:v>
                </c:pt>
                <c:pt idx="12">
                  <c:v>0.27</c:v>
                </c:pt>
                <c:pt idx="13">
                  <c:v>0.26</c:v>
                </c:pt>
              </c:numCache>
            </c:numRef>
          </c:val>
          <c:extLst>
            <c:ext xmlns:c16="http://schemas.microsoft.com/office/drawing/2014/chart" uri="{C3380CC4-5D6E-409C-BE32-E72D297353CC}">
              <c16:uniqueId val="{00000001-5B30-4147-B560-FC4E45657795}"/>
            </c:ext>
          </c:extLst>
        </c:ser>
        <c:ser>
          <c:idx val="2"/>
          <c:order val="2"/>
          <c:tx>
            <c:strRef>
              <c:f>Sheet1!$D$1</c:f>
              <c:strCache>
                <c:ptCount val="1"/>
                <c:pt idx="0">
                  <c:v>On Track</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2017</c:v>
                </c:pt>
                <c:pt idx="1">
                  <c:v>2018</c:v>
                </c:pt>
                <c:pt idx="2">
                  <c:v>2019</c:v>
                </c:pt>
                <c:pt idx="3">
                  <c:v>2021</c:v>
                </c:pt>
                <c:pt idx="5">
                  <c:v>2017</c:v>
                </c:pt>
                <c:pt idx="6">
                  <c:v>2018</c:v>
                </c:pt>
                <c:pt idx="7">
                  <c:v>2019</c:v>
                </c:pt>
                <c:pt idx="8">
                  <c:v>2021</c:v>
                </c:pt>
                <c:pt idx="10">
                  <c:v>2017</c:v>
                </c:pt>
                <c:pt idx="11">
                  <c:v>2018</c:v>
                </c:pt>
                <c:pt idx="12">
                  <c:v>2019</c:v>
                </c:pt>
                <c:pt idx="13">
                  <c:v>2021</c:v>
                </c:pt>
              </c:numCache>
            </c:numRef>
          </c:cat>
          <c:val>
            <c:numRef>
              <c:f>Sheet1!$D$2:$D$15</c:f>
              <c:numCache>
                <c:formatCode>0%</c:formatCode>
                <c:ptCount val="14"/>
                <c:pt idx="0">
                  <c:v>0.28999999999999998</c:v>
                </c:pt>
                <c:pt idx="1">
                  <c:v>0.27</c:v>
                </c:pt>
                <c:pt idx="2">
                  <c:v>0.31</c:v>
                </c:pt>
                <c:pt idx="3">
                  <c:v>0.23</c:v>
                </c:pt>
                <c:pt idx="5">
                  <c:v>0.28999999999999998</c:v>
                </c:pt>
                <c:pt idx="6">
                  <c:v>0.27</c:v>
                </c:pt>
                <c:pt idx="7">
                  <c:v>0.3</c:v>
                </c:pt>
                <c:pt idx="8">
                  <c:v>0.21</c:v>
                </c:pt>
                <c:pt idx="10">
                  <c:v>0.18</c:v>
                </c:pt>
                <c:pt idx="11">
                  <c:v>0.17</c:v>
                </c:pt>
                <c:pt idx="12">
                  <c:v>0.2</c:v>
                </c:pt>
                <c:pt idx="13">
                  <c:v>0.14000000000000001</c:v>
                </c:pt>
              </c:numCache>
            </c:numRef>
          </c:val>
          <c:extLst>
            <c:ext xmlns:c16="http://schemas.microsoft.com/office/drawing/2014/chart" uri="{C3380CC4-5D6E-409C-BE32-E72D297353CC}">
              <c16:uniqueId val="{00000002-5B30-4147-B560-FC4E45657795}"/>
            </c:ext>
          </c:extLst>
        </c:ser>
        <c:ser>
          <c:idx val="3"/>
          <c:order val="3"/>
          <c:tx>
            <c:strRef>
              <c:f>Sheet1!$E$1</c:f>
              <c:strCache>
                <c:ptCount val="1"/>
                <c:pt idx="0">
                  <c:v>Mastered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2017</c:v>
                </c:pt>
                <c:pt idx="1">
                  <c:v>2018</c:v>
                </c:pt>
                <c:pt idx="2">
                  <c:v>2019</c:v>
                </c:pt>
                <c:pt idx="3">
                  <c:v>2021</c:v>
                </c:pt>
                <c:pt idx="5">
                  <c:v>2017</c:v>
                </c:pt>
                <c:pt idx="6">
                  <c:v>2018</c:v>
                </c:pt>
                <c:pt idx="7">
                  <c:v>2019</c:v>
                </c:pt>
                <c:pt idx="8">
                  <c:v>2021</c:v>
                </c:pt>
                <c:pt idx="10">
                  <c:v>2017</c:v>
                </c:pt>
                <c:pt idx="11">
                  <c:v>2018</c:v>
                </c:pt>
                <c:pt idx="12">
                  <c:v>2019</c:v>
                </c:pt>
                <c:pt idx="13">
                  <c:v>2021</c:v>
                </c:pt>
              </c:numCache>
            </c:numRef>
          </c:cat>
          <c:val>
            <c:numRef>
              <c:f>Sheet1!$E$2:$E$15</c:f>
              <c:numCache>
                <c:formatCode>0%</c:formatCode>
                <c:ptCount val="14"/>
                <c:pt idx="0">
                  <c:v>0.11</c:v>
                </c:pt>
                <c:pt idx="1">
                  <c:v>0.13</c:v>
                </c:pt>
                <c:pt idx="2">
                  <c:v>0.15</c:v>
                </c:pt>
                <c:pt idx="3">
                  <c:v>0.1</c:v>
                </c:pt>
                <c:pt idx="5">
                  <c:v>0.06</c:v>
                </c:pt>
                <c:pt idx="6">
                  <c:v>7.0000000000000007E-2</c:v>
                </c:pt>
                <c:pt idx="7">
                  <c:v>0.08</c:v>
                </c:pt>
                <c:pt idx="8">
                  <c:v>0.06</c:v>
                </c:pt>
                <c:pt idx="10">
                  <c:v>0.04</c:v>
                </c:pt>
                <c:pt idx="11">
                  <c:v>0.05</c:v>
                </c:pt>
                <c:pt idx="12">
                  <c:v>0.06</c:v>
                </c:pt>
                <c:pt idx="13">
                  <c:v>0.04</c:v>
                </c:pt>
              </c:numCache>
            </c:numRef>
          </c:val>
          <c:extLst>
            <c:ext xmlns:c16="http://schemas.microsoft.com/office/drawing/2014/chart" uri="{C3380CC4-5D6E-409C-BE32-E72D297353CC}">
              <c16:uniqueId val="{00000003-5B30-4147-B560-FC4E45657795}"/>
            </c:ext>
          </c:extLst>
        </c:ser>
        <c:dLbls>
          <c:dLblPos val="ctr"/>
          <c:showLegendKey val="0"/>
          <c:showVal val="1"/>
          <c:showCatName val="0"/>
          <c:showSerName val="0"/>
          <c:showPercent val="0"/>
          <c:showBubbleSize val="0"/>
        </c:dLbls>
        <c:gapWidth val="50"/>
        <c:overlap val="100"/>
        <c:axId val="1722966063"/>
        <c:axId val="1405745455"/>
      </c:barChart>
      <c:catAx>
        <c:axId val="1722966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5745455"/>
        <c:crosses val="autoZero"/>
        <c:auto val="1"/>
        <c:lblAlgn val="ctr"/>
        <c:lblOffset val="100"/>
        <c:noMultiLvlLbl val="0"/>
      </c:catAx>
      <c:valAx>
        <c:axId val="1405745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966063"/>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Below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2017</c:v>
                </c:pt>
                <c:pt idx="1">
                  <c:v>2018</c:v>
                </c:pt>
                <c:pt idx="2">
                  <c:v>2019</c:v>
                </c:pt>
                <c:pt idx="3">
                  <c:v>2021</c:v>
                </c:pt>
                <c:pt idx="5">
                  <c:v>2017</c:v>
                </c:pt>
                <c:pt idx="6">
                  <c:v>2018</c:v>
                </c:pt>
                <c:pt idx="7">
                  <c:v>2019</c:v>
                </c:pt>
                <c:pt idx="8">
                  <c:v>2021</c:v>
                </c:pt>
              </c:numCache>
            </c:numRef>
          </c:cat>
          <c:val>
            <c:numRef>
              <c:f>Sheet1!$B$2:$B$10</c:f>
              <c:numCache>
                <c:formatCode>0%</c:formatCode>
                <c:ptCount val="9"/>
                <c:pt idx="0">
                  <c:v>0.47</c:v>
                </c:pt>
                <c:pt idx="1">
                  <c:v>0.49</c:v>
                </c:pt>
                <c:pt idx="2">
                  <c:v>0.44</c:v>
                </c:pt>
                <c:pt idx="3">
                  <c:v>0.61</c:v>
                </c:pt>
                <c:pt idx="5">
                  <c:v>0.26</c:v>
                </c:pt>
                <c:pt idx="6">
                  <c:v>0.28999999999999998</c:v>
                </c:pt>
                <c:pt idx="7">
                  <c:v>0.25</c:v>
                </c:pt>
                <c:pt idx="8">
                  <c:v>0.36</c:v>
                </c:pt>
              </c:numCache>
            </c:numRef>
          </c:val>
          <c:extLst>
            <c:ext xmlns:c16="http://schemas.microsoft.com/office/drawing/2014/chart" uri="{C3380CC4-5D6E-409C-BE32-E72D297353CC}">
              <c16:uniqueId val="{00000000-40DF-9B41-80E4-9595F8502B04}"/>
            </c:ext>
          </c:extLst>
        </c:ser>
        <c:ser>
          <c:idx val="1"/>
          <c:order val="1"/>
          <c:tx>
            <c:strRef>
              <c:f>Sheet1!$C$1</c:f>
              <c:strCache>
                <c:ptCount val="1"/>
                <c:pt idx="0">
                  <c:v>Approaching</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2017</c:v>
                </c:pt>
                <c:pt idx="1">
                  <c:v>2018</c:v>
                </c:pt>
                <c:pt idx="2">
                  <c:v>2019</c:v>
                </c:pt>
                <c:pt idx="3">
                  <c:v>2021</c:v>
                </c:pt>
                <c:pt idx="5">
                  <c:v>2017</c:v>
                </c:pt>
                <c:pt idx="6">
                  <c:v>2018</c:v>
                </c:pt>
                <c:pt idx="7">
                  <c:v>2019</c:v>
                </c:pt>
                <c:pt idx="8">
                  <c:v>2021</c:v>
                </c:pt>
              </c:numCache>
            </c:numRef>
          </c:cat>
          <c:val>
            <c:numRef>
              <c:f>Sheet1!$C$2:$C$10</c:f>
              <c:numCache>
                <c:formatCode>0%</c:formatCode>
                <c:ptCount val="9"/>
                <c:pt idx="0">
                  <c:v>0.35</c:v>
                </c:pt>
                <c:pt idx="1">
                  <c:v>0.33</c:v>
                </c:pt>
                <c:pt idx="2">
                  <c:v>0.35</c:v>
                </c:pt>
                <c:pt idx="3">
                  <c:v>0.27</c:v>
                </c:pt>
                <c:pt idx="5">
                  <c:v>0.33</c:v>
                </c:pt>
                <c:pt idx="6">
                  <c:v>0.31</c:v>
                </c:pt>
                <c:pt idx="7">
                  <c:v>0.31</c:v>
                </c:pt>
                <c:pt idx="8">
                  <c:v>0.32</c:v>
                </c:pt>
              </c:numCache>
            </c:numRef>
          </c:val>
          <c:extLst>
            <c:ext xmlns:c16="http://schemas.microsoft.com/office/drawing/2014/chart" uri="{C3380CC4-5D6E-409C-BE32-E72D297353CC}">
              <c16:uniqueId val="{00000001-40DF-9B41-80E4-9595F8502B04}"/>
            </c:ext>
          </c:extLst>
        </c:ser>
        <c:ser>
          <c:idx val="2"/>
          <c:order val="2"/>
          <c:tx>
            <c:strRef>
              <c:f>Sheet1!$D$1</c:f>
              <c:strCache>
                <c:ptCount val="1"/>
                <c:pt idx="0">
                  <c:v>On Track</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2017</c:v>
                </c:pt>
                <c:pt idx="1">
                  <c:v>2018</c:v>
                </c:pt>
                <c:pt idx="2">
                  <c:v>2019</c:v>
                </c:pt>
                <c:pt idx="3">
                  <c:v>2021</c:v>
                </c:pt>
                <c:pt idx="5">
                  <c:v>2017</c:v>
                </c:pt>
                <c:pt idx="6">
                  <c:v>2018</c:v>
                </c:pt>
                <c:pt idx="7">
                  <c:v>2019</c:v>
                </c:pt>
                <c:pt idx="8">
                  <c:v>2021</c:v>
                </c:pt>
              </c:numCache>
            </c:numRef>
          </c:cat>
          <c:val>
            <c:numRef>
              <c:f>Sheet1!$D$2:$D$10</c:f>
              <c:numCache>
                <c:formatCode>0%</c:formatCode>
                <c:ptCount val="9"/>
                <c:pt idx="0">
                  <c:v>0.16</c:v>
                </c:pt>
                <c:pt idx="1">
                  <c:v>0.15</c:v>
                </c:pt>
                <c:pt idx="2">
                  <c:v>0.18</c:v>
                </c:pt>
                <c:pt idx="3">
                  <c:v>0.1</c:v>
                </c:pt>
                <c:pt idx="5">
                  <c:v>0.31</c:v>
                </c:pt>
                <c:pt idx="6">
                  <c:v>0.28000000000000003</c:v>
                </c:pt>
                <c:pt idx="7">
                  <c:v>0.31</c:v>
                </c:pt>
                <c:pt idx="8">
                  <c:v>0.24</c:v>
                </c:pt>
              </c:numCache>
            </c:numRef>
          </c:val>
          <c:extLst>
            <c:ext xmlns:c16="http://schemas.microsoft.com/office/drawing/2014/chart" uri="{C3380CC4-5D6E-409C-BE32-E72D297353CC}">
              <c16:uniqueId val="{00000002-40DF-9B41-80E4-9595F8502B04}"/>
            </c:ext>
          </c:extLst>
        </c:ser>
        <c:ser>
          <c:idx val="3"/>
          <c:order val="3"/>
          <c:tx>
            <c:strRef>
              <c:f>Sheet1!$E$1</c:f>
              <c:strCache>
                <c:ptCount val="1"/>
                <c:pt idx="0">
                  <c:v>Mastered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2017</c:v>
                </c:pt>
                <c:pt idx="1">
                  <c:v>2018</c:v>
                </c:pt>
                <c:pt idx="2">
                  <c:v>2019</c:v>
                </c:pt>
                <c:pt idx="3">
                  <c:v>2021</c:v>
                </c:pt>
                <c:pt idx="5">
                  <c:v>2017</c:v>
                </c:pt>
                <c:pt idx="6">
                  <c:v>2018</c:v>
                </c:pt>
                <c:pt idx="7">
                  <c:v>2019</c:v>
                </c:pt>
                <c:pt idx="8">
                  <c:v>2021</c:v>
                </c:pt>
              </c:numCache>
            </c:numRef>
          </c:cat>
          <c:val>
            <c:numRef>
              <c:f>Sheet1!$E$2:$E$10</c:f>
              <c:numCache>
                <c:formatCode>0%</c:formatCode>
                <c:ptCount val="9"/>
                <c:pt idx="0">
                  <c:v>0.02</c:v>
                </c:pt>
                <c:pt idx="1">
                  <c:v>0.03</c:v>
                </c:pt>
                <c:pt idx="2">
                  <c:v>0.03</c:v>
                </c:pt>
                <c:pt idx="3">
                  <c:v>0.02</c:v>
                </c:pt>
                <c:pt idx="5">
                  <c:v>0.1</c:v>
                </c:pt>
                <c:pt idx="6">
                  <c:v>0.11</c:v>
                </c:pt>
                <c:pt idx="7">
                  <c:v>0.13</c:v>
                </c:pt>
                <c:pt idx="8">
                  <c:v>0.09</c:v>
                </c:pt>
              </c:numCache>
            </c:numRef>
          </c:val>
          <c:extLst>
            <c:ext xmlns:c16="http://schemas.microsoft.com/office/drawing/2014/chart" uri="{C3380CC4-5D6E-409C-BE32-E72D297353CC}">
              <c16:uniqueId val="{00000003-40DF-9B41-80E4-9595F8502B04}"/>
            </c:ext>
          </c:extLst>
        </c:ser>
        <c:dLbls>
          <c:dLblPos val="ctr"/>
          <c:showLegendKey val="0"/>
          <c:showVal val="1"/>
          <c:showCatName val="0"/>
          <c:showSerName val="0"/>
          <c:showPercent val="0"/>
          <c:showBubbleSize val="0"/>
        </c:dLbls>
        <c:gapWidth val="50"/>
        <c:overlap val="100"/>
        <c:axId val="1722966063"/>
        <c:axId val="1405745455"/>
      </c:barChart>
      <c:catAx>
        <c:axId val="1722966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5745455"/>
        <c:crosses val="autoZero"/>
        <c:auto val="1"/>
        <c:lblAlgn val="ctr"/>
        <c:lblOffset val="100"/>
        <c:noMultiLvlLbl val="0"/>
      </c:catAx>
      <c:valAx>
        <c:axId val="1405745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966063"/>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363776052953"/>
          <c:y val="3.1510759335766338E-2"/>
          <c:w val="0.892636223947047"/>
          <c:h val="0.76570644375301367"/>
        </c:manualLayout>
      </c:layout>
      <c:barChart>
        <c:barDir val="col"/>
        <c:grouping val="clustered"/>
        <c:varyColors val="0"/>
        <c:ser>
          <c:idx val="0"/>
          <c:order val="0"/>
          <c:tx>
            <c:strRef>
              <c:f>AverageTimeAssessmentResults!$T$8</c:f>
              <c:strCache>
                <c:ptCount val="1"/>
                <c:pt idx="0">
                  <c:v>2017</c:v>
                </c:pt>
              </c:strCache>
            </c:strRef>
          </c:tx>
          <c:spPr>
            <a:solidFill>
              <a:srgbClr val="E87722">
                <a:lumMod val="60000"/>
                <a:lumOff val="40000"/>
              </a:srgbClr>
            </a:solidFill>
            <a:ln>
              <a:noFill/>
            </a:ln>
            <a:effectLst/>
          </c:spPr>
          <c:invertIfNegative val="0"/>
          <c:cat>
            <c:strRef>
              <c:f>AverageTimeAssessmentResults!$U$7:$V$7</c:f>
              <c:strCache>
                <c:ptCount val="2"/>
                <c:pt idx="0">
                  <c:v>Elem &amp; Middle ELA</c:v>
                </c:pt>
                <c:pt idx="1">
                  <c:v>Elem &amp; Middle Math</c:v>
                </c:pt>
              </c:strCache>
            </c:strRef>
          </c:cat>
          <c:val>
            <c:numRef>
              <c:f>AverageTimeAssessmentResults!$U$8:$V$8</c:f>
              <c:numCache>
                <c:formatCode>General</c:formatCode>
                <c:ptCount val="2"/>
                <c:pt idx="0">
                  <c:v>35.299999999999997</c:v>
                </c:pt>
                <c:pt idx="1">
                  <c:v>39.4</c:v>
                </c:pt>
              </c:numCache>
            </c:numRef>
          </c:val>
          <c:extLst>
            <c:ext xmlns:c16="http://schemas.microsoft.com/office/drawing/2014/chart" uri="{C3380CC4-5D6E-409C-BE32-E72D297353CC}">
              <c16:uniqueId val="{00000000-BE1B-EA4E-A060-59301FD33000}"/>
            </c:ext>
          </c:extLst>
        </c:ser>
        <c:ser>
          <c:idx val="1"/>
          <c:order val="1"/>
          <c:tx>
            <c:strRef>
              <c:f>AverageTimeAssessmentResults!$T$9</c:f>
              <c:strCache>
                <c:ptCount val="1"/>
                <c:pt idx="0">
                  <c:v>2018</c:v>
                </c:pt>
              </c:strCache>
            </c:strRef>
          </c:tx>
          <c:spPr>
            <a:solidFill>
              <a:srgbClr val="5D7975">
                <a:lumMod val="60000"/>
                <a:lumOff val="40000"/>
              </a:srgbClr>
            </a:solidFill>
            <a:ln>
              <a:noFill/>
            </a:ln>
            <a:effectLst/>
          </c:spPr>
          <c:invertIfNegative val="0"/>
          <c:cat>
            <c:strRef>
              <c:f>AverageTimeAssessmentResults!$U$7:$V$7</c:f>
              <c:strCache>
                <c:ptCount val="2"/>
                <c:pt idx="0">
                  <c:v>Elem &amp; Middle ELA</c:v>
                </c:pt>
                <c:pt idx="1">
                  <c:v>Elem &amp; Middle Math</c:v>
                </c:pt>
              </c:strCache>
            </c:strRef>
          </c:cat>
          <c:val>
            <c:numRef>
              <c:f>AverageTimeAssessmentResults!$U$9:$V$9</c:f>
              <c:numCache>
                <c:formatCode>General</c:formatCode>
                <c:ptCount val="2"/>
                <c:pt idx="0">
                  <c:v>36</c:v>
                </c:pt>
                <c:pt idx="1">
                  <c:v>39</c:v>
                </c:pt>
              </c:numCache>
            </c:numRef>
          </c:val>
          <c:extLst>
            <c:ext xmlns:c16="http://schemas.microsoft.com/office/drawing/2014/chart" uri="{C3380CC4-5D6E-409C-BE32-E72D297353CC}">
              <c16:uniqueId val="{00000001-BE1B-EA4E-A060-59301FD33000}"/>
            </c:ext>
          </c:extLst>
        </c:ser>
        <c:ser>
          <c:idx val="2"/>
          <c:order val="2"/>
          <c:tx>
            <c:strRef>
              <c:f>AverageTimeAssessmentResults!$T$10</c:f>
              <c:strCache>
                <c:ptCount val="1"/>
                <c:pt idx="0">
                  <c:v>2019</c:v>
                </c:pt>
              </c:strCache>
            </c:strRef>
          </c:tx>
          <c:spPr>
            <a:solidFill>
              <a:srgbClr val="D2D755">
                <a:lumMod val="60000"/>
                <a:lumOff val="40000"/>
              </a:srgbClr>
            </a:solidFill>
            <a:ln>
              <a:noFill/>
            </a:ln>
            <a:effectLst/>
          </c:spPr>
          <c:invertIfNegative val="0"/>
          <c:cat>
            <c:strRef>
              <c:f>AverageTimeAssessmentResults!$U$7:$V$7</c:f>
              <c:strCache>
                <c:ptCount val="2"/>
                <c:pt idx="0">
                  <c:v>Elem &amp; Middle ELA</c:v>
                </c:pt>
                <c:pt idx="1">
                  <c:v>Elem &amp; Middle Math</c:v>
                </c:pt>
              </c:strCache>
            </c:strRef>
          </c:cat>
          <c:val>
            <c:numRef>
              <c:f>AverageTimeAssessmentResults!$U$10:$V$10</c:f>
              <c:numCache>
                <c:formatCode>General</c:formatCode>
                <c:ptCount val="2"/>
                <c:pt idx="0">
                  <c:v>36</c:v>
                </c:pt>
                <c:pt idx="1">
                  <c:v>42</c:v>
                </c:pt>
              </c:numCache>
            </c:numRef>
          </c:val>
          <c:extLst>
            <c:ext xmlns:c16="http://schemas.microsoft.com/office/drawing/2014/chart" uri="{C3380CC4-5D6E-409C-BE32-E72D297353CC}">
              <c16:uniqueId val="{00000002-BE1B-EA4E-A060-59301FD33000}"/>
            </c:ext>
          </c:extLst>
        </c:ser>
        <c:ser>
          <c:idx val="3"/>
          <c:order val="3"/>
          <c:tx>
            <c:strRef>
              <c:f>AverageTimeAssessmentResults!$T$11</c:f>
              <c:strCache>
                <c:ptCount val="1"/>
                <c:pt idx="0">
                  <c:v>Projected Learning Loss</c:v>
                </c:pt>
              </c:strCache>
            </c:strRef>
          </c:tx>
          <c:spPr>
            <a:solidFill>
              <a:srgbClr val="2DCCD3">
                <a:alpha val="51000"/>
              </a:srgbClr>
            </a:solidFill>
            <a:ln w="19050">
              <a:solidFill>
                <a:schemeClr val="accent2"/>
              </a:solidFill>
              <a:prstDash val="sysDash"/>
            </a:ln>
            <a:effectLst/>
          </c:spPr>
          <c:invertIfNegative val="0"/>
          <c:cat>
            <c:strRef>
              <c:f>AverageTimeAssessmentResults!$U$7:$V$7</c:f>
              <c:strCache>
                <c:ptCount val="2"/>
                <c:pt idx="0">
                  <c:v>Elem &amp; Middle ELA</c:v>
                </c:pt>
                <c:pt idx="1">
                  <c:v>Elem &amp; Middle Math</c:v>
                </c:pt>
              </c:strCache>
            </c:strRef>
          </c:cat>
          <c:val>
            <c:numRef>
              <c:f>AverageTimeAssessmentResults!$U$11:$V$11</c:f>
              <c:numCache>
                <c:formatCode>General</c:formatCode>
                <c:ptCount val="2"/>
                <c:pt idx="0">
                  <c:v>30.1</c:v>
                </c:pt>
                <c:pt idx="1">
                  <c:v>29.9</c:v>
                </c:pt>
              </c:numCache>
            </c:numRef>
          </c:val>
          <c:extLst>
            <c:ext xmlns:c16="http://schemas.microsoft.com/office/drawing/2014/chart" uri="{C3380CC4-5D6E-409C-BE32-E72D297353CC}">
              <c16:uniqueId val="{00000003-BE1B-EA4E-A060-59301FD33000}"/>
            </c:ext>
          </c:extLst>
        </c:ser>
        <c:ser>
          <c:idx val="4"/>
          <c:order val="4"/>
          <c:tx>
            <c:strRef>
              <c:f>AverageTimeAssessmentResults!$T$12</c:f>
              <c:strCache>
                <c:ptCount val="1"/>
                <c:pt idx="0">
                  <c:v>Actual 2021</c:v>
                </c:pt>
              </c:strCache>
            </c:strRef>
          </c:tx>
          <c:spPr>
            <a:solidFill>
              <a:srgbClr val="0E2B5A"/>
            </a:solidFill>
            <a:ln>
              <a:noFill/>
            </a:ln>
            <a:effectLst/>
          </c:spPr>
          <c:invertIfNegative val="0"/>
          <c:cat>
            <c:strRef>
              <c:f>AverageTimeAssessmentResults!$U$7:$V$7</c:f>
              <c:strCache>
                <c:ptCount val="2"/>
                <c:pt idx="0">
                  <c:v>Elem &amp; Middle ELA</c:v>
                </c:pt>
                <c:pt idx="1">
                  <c:v>Elem &amp; Middle Math</c:v>
                </c:pt>
              </c:strCache>
            </c:strRef>
          </c:cat>
          <c:val>
            <c:numRef>
              <c:f>AverageTimeAssessmentResults!$U$12:$V$12</c:f>
              <c:numCache>
                <c:formatCode>General</c:formatCode>
                <c:ptCount val="2"/>
                <c:pt idx="0">
                  <c:v>29.8</c:v>
                </c:pt>
                <c:pt idx="1">
                  <c:v>29.5</c:v>
                </c:pt>
              </c:numCache>
            </c:numRef>
          </c:val>
          <c:extLst>
            <c:ext xmlns:c16="http://schemas.microsoft.com/office/drawing/2014/chart" uri="{C3380CC4-5D6E-409C-BE32-E72D297353CC}">
              <c16:uniqueId val="{00000004-BE1B-EA4E-A060-59301FD33000}"/>
            </c:ext>
          </c:extLst>
        </c:ser>
        <c:dLbls>
          <c:showLegendKey val="0"/>
          <c:showVal val="0"/>
          <c:showCatName val="0"/>
          <c:showSerName val="0"/>
          <c:showPercent val="0"/>
          <c:showBubbleSize val="0"/>
        </c:dLbls>
        <c:gapWidth val="219"/>
        <c:overlap val="-27"/>
        <c:axId val="16871664"/>
        <c:axId val="16870832"/>
      </c:barChart>
      <c:catAx>
        <c:axId val="16871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70832"/>
        <c:crosses val="autoZero"/>
        <c:auto val="1"/>
        <c:lblAlgn val="ctr"/>
        <c:lblOffset val="100"/>
        <c:noMultiLvlLbl val="0"/>
      </c:catAx>
      <c:valAx>
        <c:axId val="16870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71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accent2"/>
            </a:solidFill>
            <a:ln>
              <a:noFill/>
            </a:ln>
          </c:spPr>
          <c:dPt>
            <c:idx val="0"/>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F8B-9345-BF67-825C9D888537}"/>
              </c:ext>
            </c:extLst>
          </c:dPt>
          <c:dPt>
            <c:idx val="1"/>
            <c:bubble3D val="0"/>
            <c:spPr>
              <a:solidFill>
                <a:schemeClr val="bg1"/>
              </a:solidFill>
              <a:ln w="19050">
                <a:noFill/>
              </a:ln>
              <a:effectLst/>
            </c:spPr>
            <c:extLst>
              <c:ext xmlns:c16="http://schemas.microsoft.com/office/drawing/2014/chart" uri="{C3380CC4-5D6E-409C-BE32-E72D297353CC}">
                <c16:uniqueId val="{00000003-C496-DE4E-AC49-E32C466DFE7E}"/>
              </c:ext>
            </c:extLst>
          </c:dPt>
          <c:dPt>
            <c:idx val="2"/>
            <c:bubble3D val="0"/>
            <c:spPr>
              <a:solidFill>
                <a:schemeClr val="accent2"/>
              </a:solidFill>
              <a:ln w="19050">
                <a:noFill/>
              </a:ln>
              <a:effectLst/>
            </c:spPr>
            <c:extLst>
              <c:ext xmlns:c16="http://schemas.microsoft.com/office/drawing/2014/chart" uri="{C3380CC4-5D6E-409C-BE32-E72D297353CC}">
                <c16:uniqueId val="{00000005-EF8B-9345-BF67-825C9D888537}"/>
              </c:ext>
            </c:extLst>
          </c:dPt>
          <c:dPt>
            <c:idx val="3"/>
            <c:bubble3D val="0"/>
            <c:spPr>
              <a:solidFill>
                <a:schemeClr val="accent2"/>
              </a:solidFill>
              <a:ln w="19050">
                <a:noFill/>
              </a:ln>
              <a:effectLst/>
            </c:spPr>
            <c:extLst>
              <c:ext xmlns:c16="http://schemas.microsoft.com/office/drawing/2014/chart" uri="{C3380CC4-5D6E-409C-BE32-E72D297353CC}">
                <c16:uniqueId val="{00000007-EF8B-9345-BF67-825C9D888537}"/>
              </c:ext>
            </c:extLst>
          </c:dPt>
          <c:cat>
            <c:numRef>
              <c:f>Sheet1!$A$2:$A$5</c:f>
              <c:numCache>
                <c:formatCode>General</c:formatCode>
                <c:ptCount val="4"/>
              </c:numCache>
            </c:numRef>
          </c:cat>
          <c:val>
            <c:numRef>
              <c:f>Sheet1!$B$2:$B$5</c:f>
              <c:numCache>
                <c:formatCode>General</c:formatCode>
                <c:ptCount val="4"/>
                <c:pt idx="0">
                  <c:v>95</c:v>
                </c:pt>
                <c:pt idx="1">
                  <c:v>5</c:v>
                </c:pt>
              </c:numCache>
            </c:numRef>
          </c:val>
          <c:extLst>
            <c:ext xmlns:c16="http://schemas.microsoft.com/office/drawing/2014/chart" uri="{C3380CC4-5D6E-409C-BE32-E72D297353CC}">
              <c16:uniqueId val="{00000000-C496-DE4E-AC49-E32C466DFE7E}"/>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Below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0.25</c:v>
                </c:pt>
                <c:pt idx="1">
                  <c:v>0.24</c:v>
                </c:pt>
                <c:pt idx="2">
                  <c:v>0.26</c:v>
                </c:pt>
                <c:pt idx="4">
                  <c:v>0.3</c:v>
                </c:pt>
              </c:numCache>
            </c:numRef>
          </c:val>
          <c:extLst>
            <c:ext xmlns:c16="http://schemas.microsoft.com/office/drawing/2014/chart" uri="{C3380CC4-5D6E-409C-BE32-E72D297353CC}">
              <c16:uniqueId val="{00000000-BEAA-364E-BA2F-3C214AE9D894}"/>
            </c:ext>
          </c:extLst>
        </c:ser>
        <c:ser>
          <c:idx val="1"/>
          <c:order val="1"/>
          <c:tx>
            <c:strRef>
              <c:f>Sheet1!$C$1</c:f>
              <c:strCache>
                <c:ptCount val="1"/>
                <c:pt idx="0">
                  <c:v>Approaching</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Sheet1!$C$2:$C$6</c:f>
              <c:numCache>
                <c:formatCode>0%</c:formatCode>
                <c:ptCount val="5"/>
                <c:pt idx="0">
                  <c:v>0.36</c:v>
                </c:pt>
                <c:pt idx="1">
                  <c:v>0.37</c:v>
                </c:pt>
                <c:pt idx="2">
                  <c:v>0.37</c:v>
                </c:pt>
                <c:pt idx="4">
                  <c:v>0.39</c:v>
                </c:pt>
              </c:numCache>
            </c:numRef>
          </c:val>
          <c:extLst>
            <c:ext xmlns:c16="http://schemas.microsoft.com/office/drawing/2014/chart" uri="{C3380CC4-5D6E-409C-BE32-E72D297353CC}">
              <c16:uniqueId val="{00000001-BEAA-364E-BA2F-3C214AE9D894}"/>
            </c:ext>
          </c:extLst>
        </c:ser>
        <c:ser>
          <c:idx val="2"/>
          <c:order val="2"/>
          <c:tx>
            <c:strRef>
              <c:f>Sheet1!$D$1</c:f>
              <c:strCache>
                <c:ptCount val="1"/>
                <c:pt idx="0">
                  <c:v>On Track</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Sheet1!$D$2:$D$6</c:f>
              <c:numCache>
                <c:formatCode>0%</c:formatCode>
                <c:ptCount val="5"/>
                <c:pt idx="0">
                  <c:v>0.3</c:v>
                </c:pt>
                <c:pt idx="1">
                  <c:v>0.3</c:v>
                </c:pt>
                <c:pt idx="2">
                  <c:v>0.28000000000000003</c:v>
                </c:pt>
                <c:pt idx="4">
                  <c:v>0.26</c:v>
                </c:pt>
              </c:numCache>
            </c:numRef>
          </c:val>
          <c:extLst>
            <c:ext xmlns:c16="http://schemas.microsoft.com/office/drawing/2014/chart" uri="{C3380CC4-5D6E-409C-BE32-E72D297353CC}">
              <c16:uniqueId val="{00000002-BEAA-364E-BA2F-3C214AE9D894}"/>
            </c:ext>
          </c:extLst>
        </c:ser>
        <c:ser>
          <c:idx val="3"/>
          <c:order val="3"/>
          <c:tx>
            <c:strRef>
              <c:f>Sheet1!$E$1</c:f>
              <c:strCache>
                <c:ptCount val="1"/>
                <c:pt idx="0">
                  <c:v>Mastered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Sheet1!$E$2:$E$6</c:f>
              <c:numCache>
                <c:formatCode>0%</c:formatCode>
                <c:ptCount val="5"/>
                <c:pt idx="0">
                  <c:v>0.09</c:v>
                </c:pt>
                <c:pt idx="1">
                  <c:v>0.09</c:v>
                </c:pt>
                <c:pt idx="2">
                  <c:v>0.08</c:v>
                </c:pt>
                <c:pt idx="4">
                  <c:v>0.05</c:v>
                </c:pt>
              </c:numCache>
            </c:numRef>
          </c:val>
          <c:extLst>
            <c:ext xmlns:c16="http://schemas.microsoft.com/office/drawing/2014/chart" uri="{C3380CC4-5D6E-409C-BE32-E72D297353CC}">
              <c16:uniqueId val="{00000005-BEAA-364E-BA2F-3C214AE9D894}"/>
            </c:ext>
          </c:extLst>
        </c:ser>
        <c:dLbls>
          <c:dLblPos val="ctr"/>
          <c:showLegendKey val="0"/>
          <c:showVal val="1"/>
          <c:showCatName val="0"/>
          <c:showSerName val="0"/>
          <c:showPercent val="0"/>
          <c:showBubbleSize val="0"/>
        </c:dLbls>
        <c:gapWidth val="50"/>
        <c:overlap val="100"/>
        <c:axId val="1722966063"/>
        <c:axId val="1405745455"/>
      </c:barChart>
      <c:catAx>
        <c:axId val="1722966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5745455"/>
        <c:crosses val="autoZero"/>
        <c:auto val="1"/>
        <c:lblAlgn val="ctr"/>
        <c:lblOffset val="100"/>
        <c:noMultiLvlLbl val="0"/>
      </c:catAx>
      <c:valAx>
        <c:axId val="1405745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966063"/>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Below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Sheet1!$A$2:$A$35</c:f>
              <c:numCache>
                <c:formatCode>General</c:formatCode>
                <c:ptCount val="34"/>
                <c:pt idx="0">
                  <c:v>2017</c:v>
                </c:pt>
                <c:pt idx="1">
                  <c:v>18</c:v>
                </c:pt>
                <c:pt idx="2">
                  <c:v>19</c:v>
                </c:pt>
                <c:pt idx="3">
                  <c:v>21</c:v>
                </c:pt>
                <c:pt idx="5">
                  <c:v>2017</c:v>
                </c:pt>
                <c:pt idx="6">
                  <c:v>18</c:v>
                </c:pt>
                <c:pt idx="7">
                  <c:v>19</c:v>
                </c:pt>
                <c:pt idx="8">
                  <c:v>21</c:v>
                </c:pt>
                <c:pt idx="10">
                  <c:v>2017</c:v>
                </c:pt>
                <c:pt idx="11">
                  <c:v>18</c:v>
                </c:pt>
                <c:pt idx="12">
                  <c:v>19</c:v>
                </c:pt>
                <c:pt idx="13">
                  <c:v>21</c:v>
                </c:pt>
                <c:pt idx="15">
                  <c:v>2017</c:v>
                </c:pt>
                <c:pt idx="16">
                  <c:v>18</c:v>
                </c:pt>
                <c:pt idx="17">
                  <c:v>19</c:v>
                </c:pt>
                <c:pt idx="18">
                  <c:v>21</c:v>
                </c:pt>
                <c:pt idx="20">
                  <c:v>2017</c:v>
                </c:pt>
                <c:pt idx="21">
                  <c:v>18</c:v>
                </c:pt>
                <c:pt idx="22">
                  <c:v>19</c:v>
                </c:pt>
                <c:pt idx="23">
                  <c:v>21</c:v>
                </c:pt>
                <c:pt idx="25">
                  <c:v>2017</c:v>
                </c:pt>
                <c:pt idx="26">
                  <c:v>18</c:v>
                </c:pt>
                <c:pt idx="27">
                  <c:v>19</c:v>
                </c:pt>
                <c:pt idx="28">
                  <c:v>21</c:v>
                </c:pt>
                <c:pt idx="30">
                  <c:v>2017</c:v>
                </c:pt>
                <c:pt idx="31">
                  <c:v>18</c:v>
                </c:pt>
                <c:pt idx="32">
                  <c:v>19</c:v>
                </c:pt>
                <c:pt idx="33">
                  <c:v>21</c:v>
                </c:pt>
              </c:numCache>
            </c:numRef>
          </c:cat>
          <c:val>
            <c:numRef>
              <c:f>Sheet1!$B$2:$B$35</c:f>
              <c:numCache>
                <c:formatCode>General</c:formatCode>
                <c:ptCount val="34"/>
                <c:pt idx="0">
                  <c:v>12</c:v>
                </c:pt>
                <c:pt idx="1">
                  <c:v>10</c:v>
                </c:pt>
                <c:pt idx="2">
                  <c:v>11</c:v>
                </c:pt>
                <c:pt idx="3">
                  <c:v>12</c:v>
                </c:pt>
                <c:pt idx="5">
                  <c:v>40</c:v>
                </c:pt>
                <c:pt idx="6">
                  <c:v>38</c:v>
                </c:pt>
                <c:pt idx="7">
                  <c:v>41</c:v>
                </c:pt>
                <c:pt idx="8">
                  <c:v>49</c:v>
                </c:pt>
                <c:pt idx="10">
                  <c:v>37</c:v>
                </c:pt>
                <c:pt idx="11">
                  <c:v>35</c:v>
                </c:pt>
                <c:pt idx="12">
                  <c:v>39</c:v>
                </c:pt>
                <c:pt idx="13">
                  <c:v>45</c:v>
                </c:pt>
                <c:pt idx="15">
                  <c:v>44</c:v>
                </c:pt>
                <c:pt idx="16">
                  <c:v>37</c:v>
                </c:pt>
                <c:pt idx="17">
                  <c:v>41</c:v>
                </c:pt>
                <c:pt idx="18">
                  <c:v>46</c:v>
                </c:pt>
                <c:pt idx="20">
                  <c:v>32</c:v>
                </c:pt>
                <c:pt idx="21">
                  <c:v>30</c:v>
                </c:pt>
                <c:pt idx="22">
                  <c:v>33</c:v>
                </c:pt>
                <c:pt idx="23">
                  <c:v>37</c:v>
                </c:pt>
                <c:pt idx="25">
                  <c:v>61</c:v>
                </c:pt>
                <c:pt idx="26">
                  <c:v>56.999999999999993</c:v>
                </c:pt>
                <c:pt idx="27">
                  <c:v>63</c:v>
                </c:pt>
                <c:pt idx="28">
                  <c:v>60</c:v>
                </c:pt>
                <c:pt idx="30">
                  <c:v>19</c:v>
                </c:pt>
                <c:pt idx="31">
                  <c:v>19</c:v>
                </c:pt>
                <c:pt idx="32">
                  <c:v>20</c:v>
                </c:pt>
                <c:pt idx="33">
                  <c:v>22</c:v>
                </c:pt>
              </c:numCache>
            </c:numRef>
          </c:val>
          <c:extLst>
            <c:ext xmlns:c16="http://schemas.microsoft.com/office/drawing/2014/chart" uri="{C3380CC4-5D6E-409C-BE32-E72D297353CC}">
              <c16:uniqueId val="{00000000-C449-DB4C-8E56-B0817A39E393}"/>
            </c:ext>
          </c:extLst>
        </c:ser>
        <c:ser>
          <c:idx val="1"/>
          <c:order val="1"/>
          <c:tx>
            <c:strRef>
              <c:f>Sheet1!$C$1</c:f>
              <c:strCache>
                <c:ptCount val="1"/>
                <c:pt idx="0">
                  <c:v>Approaching</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Sheet1!$A$2:$A$35</c:f>
              <c:numCache>
                <c:formatCode>General</c:formatCode>
                <c:ptCount val="34"/>
                <c:pt idx="0">
                  <c:v>2017</c:v>
                </c:pt>
                <c:pt idx="1">
                  <c:v>18</c:v>
                </c:pt>
                <c:pt idx="2">
                  <c:v>19</c:v>
                </c:pt>
                <c:pt idx="3">
                  <c:v>21</c:v>
                </c:pt>
                <c:pt idx="5">
                  <c:v>2017</c:v>
                </c:pt>
                <c:pt idx="6">
                  <c:v>18</c:v>
                </c:pt>
                <c:pt idx="7">
                  <c:v>19</c:v>
                </c:pt>
                <c:pt idx="8">
                  <c:v>21</c:v>
                </c:pt>
                <c:pt idx="10">
                  <c:v>2017</c:v>
                </c:pt>
                <c:pt idx="11">
                  <c:v>18</c:v>
                </c:pt>
                <c:pt idx="12">
                  <c:v>19</c:v>
                </c:pt>
                <c:pt idx="13">
                  <c:v>21</c:v>
                </c:pt>
                <c:pt idx="15">
                  <c:v>2017</c:v>
                </c:pt>
                <c:pt idx="16">
                  <c:v>18</c:v>
                </c:pt>
                <c:pt idx="17">
                  <c:v>19</c:v>
                </c:pt>
                <c:pt idx="18">
                  <c:v>21</c:v>
                </c:pt>
                <c:pt idx="20">
                  <c:v>2017</c:v>
                </c:pt>
                <c:pt idx="21">
                  <c:v>18</c:v>
                </c:pt>
                <c:pt idx="22">
                  <c:v>19</c:v>
                </c:pt>
                <c:pt idx="23">
                  <c:v>21</c:v>
                </c:pt>
                <c:pt idx="25">
                  <c:v>2017</c:v>
                </c:pt>
                <c:pt idx="26">
                  <c:v>18</c:v>
                </c:pt>
                <c:pt idx="27">
                  <c:v>19</c:v>
                </c:pt>
                <c:pt idx="28">
                  <c:v>21</c:v>
                </c:pt>
                <c:pt idx="30">
                  <c:v>2017</c:v>
                </c:pt>
                <c:pt idx="31">
                  <c:v>18</c:v>
                </c:pt>
                <c:pt idx="32">
                  <c:v>19</c:v>
                </c:pt>
                <c:pt idx="33">
                  <c:v>21</c:v>
                </c:pt>
              </c:numCache>
            </c:numRef>
          </c:cat>
          <c:val>
            <c:numRef>
              <c:f>Sheet1!$C$2:$C$35</c:f>
              <c:numCache>
                <c:formatCode>General</c:formatCode>
                <c:ptCount val="34"/>
                <c:pt idx="0">
                  <c:v>24</c:v>
                </c:pt>
                <c:pt idx="1">
                  <c:v>25</c:v>
                </c:pt>
                <c:pt idx="2">
                  <c:v>25</c:v>
                </c:pt>
                <c:pt idx="3">
                  <c:v>28.000000000000004</c:v>
                </c:pt>
                <c:pt idx="5">
                  <c:v>38</c:v>
                </c:pt>
                <c:pt idx="6">
                  <c:v>41</c:v>
                </c:pt>
                <c:pt idx="7">
                  <c:v>39</c:v>
                </c:pt>
                <c:pt idx="8">
                  <c:v>38</c:v>
                </c:pt>
                <c:pt idx="10">
                  <c:v>39</c:v>
                </c:pt>
                <c:pt idx="11">
                  <c:v>42</c:v>
                </c:pt>
                <c:pt idx="12">
                  <c:v>40</c:v>
                </c:pt>
                <c:pt idx="13">
                  <c:v>40</c:v>
                </c:pt>
                <c:pt idx="15">
                  <c:v>37</c:v>
                </c:pt>
                <c:pt idx="16">
                  <c:v>42</c:v>
                </c:pt>
                <c:pt idx="17">
                  <c:v>39</c:v>
                </c:pt>
                <c:pt idx="18">
                  <c:v>40</c:v>
                </c:pt>
                <c:pt idx="20">
                  <c:v>39</c:v>
                </c:pt>
                <c:pt idx="21">
                  <c:v>41</c:v>
                </c:pt>
                <c:pt idx="22">
                  <c:v>40</c:v>
                </c:pt>
                <c:pt idx="23">
                  <c:v>41</c:v>
                </c:pt>
                <c:pt idx="25">
                  <c:v>28.000000000000004</c:v>
                </c:pt>
                <c:pt idx="26">
                  <c:v>32</c:v>
                </c:pt>
                <c:pt idx="27">
                  <c:v>28.999999999999996</c:v>
                </c:pt>
                <c:pt idx="28">
                  <c:v>31</c:v>
                </c:pt>
                <c:pt idx="30">
                  <c:v>35</c:v>
                </c:pt>
                <c:pt idx="31">
                  <c:v>36</c:v>
                </c:pt>
                <c:pt idx="32">
                  <c:v>37</c:v>
                </c:pt>
                <c:pt idx="33">
                  <c:v>39</c:v>
                </c:pt>
              </c:numCache>
            </c:numRef>
          </c:val>
          <c:extLst>
            <c:ext xmlns:c16="http://schemas.microsoft.com/office/drawing/2014/chart" uri="{C3380CC4-5D6E-409C-BE32-E72D297353CC}">
              <c16:uniqueId val="{00000001-C449-DB4C-8E56-B0817A39E393}"/>
            </c:ext>
          </c:extLst>
        </c:ser>
        <c:ser>
          <c:idx val="2"/>
          <c:order val="2"/>
          <c:tx>
            <c:strRef>
              <c:f>Sheet1!$D$1</c:f>
              <c:strCache>
                <c:ptCount val="1"/>
                <c:pt idx="0">
                  <c:v>On Track</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Sheet1!$A$2:$A$35</c:f>
              <c:numCache>
                <c:formatCode>General</c:formatCode>
                <c:ptCount val="34"/>
                <c:pt idx="0">
                  <c:v>2017</c:v>
                </c:pt>
                <c:pt idx="1">
                  <c:v>18</c:v>
                </c:pt>
                <c:pt idx="2">
                  <c:v>19</c:v>
                </c:pt>
                <c:pt idx="3">
                  <c:v>21</c:v>
                </c:pt>
                <c:pt idx="5">
                  <c:v>2017</c:v>
                </c:pt>
                <c:pt idx="6">
                  <c:v>18</c:v>
                </c:pt>
                <c:pt idx="7">
                  <c:v>19</c:v>
                </c:pt>
                <c:pt idx="8">
                  <c:v>21</c:v>
                </c:pt>
                <c:pt idx="10">
                  <c:v>2017</c:v>
                </c:pt>
                <c:pt idx="11">
                  <c:v>18</c:v>
                </c:pt>
                <c:pt idx="12">
                  <c:v>19</c:v>
                </c:pt>
                <c:pt idx="13">
                  <c:v>21</c:v>
                </c:pt>
                <c:pt idx="15">
                  <c:v>2017</c:v>
                </c:pt>
                <c:pt idx="16">
                  <c:v>18</c:v>
                </c:pt>
                <c:pt idx="17">
                  <c:v>19</c:v>
                </c:pt>
                <c:pt idx="18">
                  <c:v>21</c:v>
                </c:pt>
                <c:pt idx="20">
                  <c:v>2017</c:v>
                </c:pt>
                <c:pt idx="21">
                  <c:v>18</c:v>
                </c:pt>
                <c:pt idx="22">
                  <c:v>19</c:v>
                </c:pt>
                <c:pt idx="23">
                  <c:v>21</c:v>
                </c:pt>
                <c:pt idx="25">
                  <c:v>2017</c:v>
                </c:pt>
                <c:pt idx="26">
                  <c:v>18</c:v>
                </c:pt>
                <c:pt idx="27">
                  <c:v>19</c:v>
                </c:pt>
                <c:pt idx="28">
                  <c:v>21</c:v>
                </c:pt>
                <c:pt idx="30">
                  <c:v>2017</c:v>
                </c:pt>
                <c:pt idx="31">
                  <c:v>18</c:v>
                </c:pt>
                <c:pt idx="32">
                  <c:v>19</c:v>
                </c:pt>
                <c:pt idx="33">
                  <c:v>21</c:v>
                </c:pt>
              </c:numCache>
            </c:numRef>
          </c:cat>
          <c:val>
            <c:numRef>
              <c:f>Sheet1!$D$2:$D$35</c:f>
              <c:numCache>
                <c:formatCode>General</c:formatCode>
                <c:ptCount val="34"/>
                <c:pt idx="0">
                  <c:v>38</c:v>
                </c:pt>
                <c:pt idx="1">
                  <c:v>40</c:v>
                </c:pt>
                <c:pt idx="2">
                  <c:v>39</c:v>
                </c:pt>
                <c:pt idx="3">
                  <c:v>41</c:v>
                </c:pt>
                <c:pt idx="5">
                  <c:v>19</c:v>
                </c:pt>
                <c:pt idx="6">
                  <c:v>18</c:v>
                </c:pt>
                <c:pt idx="7">
                  <c:v>17</c:v>
                </c:pt>
                <c:pt idx="8">
                  <c:v>13</c:v>
                </c:pt>
                <c:pt idx="10">
                  <c:v>21</c:v>
                </c:pt>
                <c:pt idx="11">
                  <c:v>20</c:v>
                </c:pt>
                <c:pt idx="12">
                  <c:v>18</c:v>
                </c:pt>
                <c:pt idx="13">
                  <c:v>14.000000000000002</c:v>
                </c:pt>
                <c:pt idx="15">
                  <c:v>17</c:v>
                </c:pt>
                <c:pt idx="16">
                  <c:v>18</c:v>
                </c:pt>
                <c:pt idx="17">
                  <c:v>17</c:v>
                </c:pt>
                <c:pt idx="18">
                  <c:v>13</c:v>
                </c:pt>
                <c:pt idx="20">
                  <c:v>24</c:v>
                </c:pt>
                <c:pt idx="21">
                  <c:v>23</c:v>
                </c:pt>
                <c:pt idx="22">
                  <c:v>23</c:v>
                </c:pt>
                <c:pt idx="23">
                  <c:v>19</c:v>
                </c:pt>
                <c:pt idx="25">
                  <c:v>9</c:v>
                </c:pt>
                <c:pt idx="26">
                  <c:v>9</c:v>
                </c:pt>
                <c:pt idx="27">
                  <c:v>7.0000000000000009</c:v>
                </c:pt>
                <c:pt idx="28">
                  <c:v>7.0000000000000009</c:v>
                </c:pt>
                <c:pt idx="30">
                  <c:v>35</c:v>
                </c:pt>
                <c:pt idx="31">
                  <c:v>35</c:v>
                </c:pt>
                <c:pt idx="32">
                  <c:v>33</c:v>
                </c:pt>
                <c:pt idx="33">
                  <c:v>32</c:v>
                </c:pt>
              </c:numCache>
            </c:numRef>
          </c:val>
          <c:extLst>
            <c:ext xmlns:c16="http://schemas.microsoft.com/office/drawing/2014/chart" uri="{C3380CC4-5D6E-409C-BE32-E72D297353CC}">
              <c16:uniqueId val="{00000002-C449-DB4C-8E56-B0817A39E393}"/>
            </c:ext>
          </c:extLst>
        </c:ser>
        <c:ser>
          <c:idx val="3"/>
          <c:order val="3"/>
          <c:tx>
            <c:strRef>
              <c:f>Sheet1!$E$1</c:f>
              <c:strCache>
                <c:ptCount val="1"/>
                <c:pt idx="0">
                  <c:v>Mastered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Sheet1!$A$2:$A$35</c:f>
              <c:numCache>
                <c:formatCode>General</c:formatCode>
                <c:ptCount val="34"/>
                <c:pt idx="0">
                  <c:v>2017</c:v>
                </c:pt>
                <c:pt idx="1">
                  <c:v>18</c:v>
                </c:pt>
                <c:pt idx="2">
                  <c:v>19</c:v>
                </c:pt>
                <c:pt idx="3">
                  <c:v>21</c:v>
                </c:pt>
                <c:pt idx="5">
                  <c:v>2017</c:v>
                </c:pt>
                <c:pt idx="6">
                  <c:v>18</c:v>
                </c:pt>
                <c:pt idx="7">
                  <c:v>19</c:v>
                </c:pt>
                <c:pt idx="8">
                  <c:v>21</c:v>
                </c:pt>
                <c:pt idx="10">
                  <c:v>2017</c:v>
                </c:pt>
                <c:pt idx="11">
                  <c:v>18</c:v>
                </c:pt>
                <c:pt idx="12">
                  <c:v>19</c:v>
                </c:pt>
                <c:pt idx="13">
                  <c:v>21</c:v>
                </c:pt>
                <c:pt idx="15">
                  <c:v>2017</c:v>
                </c:pt>
                <c:pt idx="16">
                  <c:v>18</c:v>
                </c:pt>
                <c:pt idx="17">
                  <c:v>19</c:v>
                </c:pt>
                <c:pt idx="18">
                  <c:v>21</c:v>
                </c:pt>
                <c:pt idx="20">
                  <c:v>2017</c:v>
                </c:pt>
                <c:pt idx="21">
                  <c:v>18</c:v>
                </c:pt>
                <c:pt idx="22">
                  <c:v>19</c:v>
                </c:pt>
                <c:pt idx="23">
                  <c:v>21</c:v>
                </c:pt>
                <c:pt idx="25">
                  <c:v>2017</c:v>
                </c:pt>
                <c:pt idx="26">
                  <c:v>18</c:v>
                </c:pt>
                <c:pt idx="27">
                  <c:v>19</c:v>
                </c:pt>
                <c:pt idx="28">
                  <c:v>21</c:v>
                </c:pt>
                <c:pt idx="30">
                  <c:v>2017</c:v>
                </c:pt>
                <c:pt idx="31">
                  <c:v>18</c:v>
                </c:pt>
                <c:pt idx="32">
                  <c:v>19</c:v>
                </c:pt>
                <c:pt idx="33">
                  <c:v>21</c:v>
                </c:pt>
              </c:numCache>
            </c:numRef>
          </c:cat>
          <c:val>
            <c:numRef>
              <c:f>Sheet1!$E$2:$E$35</c:f>
              <c:numCache>
                <c:formatCode>General</c:formatCode>
                <c:ptCount val="34"/>
                <c:pt idx="0">
                  <c:v>26</c:v>
                </c:pt>
                <c:pt idx="1">
                  <c:v>25</c:v>
                </c:pt>
                <c:pt idx="2">
                  <c:v>26</c:v>
                </c:pt>
                <c:pt idx="3">
                  <c:v>18</c:v>
                </c:pt>
                <c:pt idx="5">
                  <c:v>1</c:v>
                </c:pt>
                <c:pt idx="6">
                  <c:v>1</c:v>
                </c:pt>
                <c:pt idx="7">
                  <c:v>1</c:v>
                </c:pt>
                <c:pt idx="10">
                  <c:v>3</c:v>
                </c:pt>
                <c:pt idx="11">
                  <c:v>3</c:v>
                </c:pt>
                <c:pt idx="12">
                  <c:v>3</c:v>
                </c:pt>
                <c:pt idx="13">
                  <c:v>1</c:v>
                </c:pt>
                <c:pt idx="15">
                  <c:v>2</c:v>
                </c:pt>
                <c:pt idx="16">
                  <c:v>1</c:v>
                </c:pt>
                <c:pt idx="17">
                  <c:v>1</c:v>
                </c:pt>
                <c:pt idx="18">
                  <c:v>1</c:v>
                </c:pt>
                <c:pt idx="20">
                  <c:v>5</c:v>
                </c:pt>
                <c:pt idx="21">
                  <c:v>5</c:v>
                </c:pt>
                <c:pt idx="22">
                  <c:v>5</c:v>
                </c:pt>
                <c:pt idx="23">
                  <c:v>3</c:v>
                </c:pt>
                <c:pt idx="25">
                  <c:v>2</c:v>
                </c:pt>
                <c:pt idx="26">
                  <c:v>2</c:v>
                </c:pt>
                <c:pt idx="27">
                  <c:v>1</c:v>
                </c:pt>
                <c:pt idx="28">
                  <c:v>2</c:v>
                </c:pt>
                <c:pt idx="30">
                  <c:v>12</c:v>
                </c:pt>
                <c:pt idx="31">
                  <c:v>11</c:v>
                </c:pt>
                <c:pt idx="32">
                  <c:v>10</c:v>
                </c:pt>
                <c:pt idx="33">
                  <c:v>7.0000000000000009</c:v>
                </c:pt>
              </c:numCache>
            </c:numRef>
          </c:val>
          <c:extLst>
            <c:ext xmlns:c16="http://schemas.microsoft.com/office/drawing/2014/chart" uri="{C3380CC4-5D6E-409C-BE32-E72D297353CC}">
              <c16:uniqueId val="{00000003-C449-DB4C-8E56-B0817A39E393}"/>
            </c:ext>
          </c:extLst>
        </c:ser>
        <c:dLbls>
          <c:dLblPos val="ctr"/>
          <c:showLegendKey val="0"/>
          <c:showVal val="1"/>
          <c:showCatName val="0"/>
          <c:showSerName val="0"/>
          <c:showPercent val="0"/>
          <c:showBubbleSize val="0"/>
        </c:dLbls>
        <c:gapWidth val="50"/>
        <c:overlap val="100"/>
        <c:axId val="1722966063"/>
        <c:axId val="1405745455"/>
      </c:barChart>
      <c:catAx>
        <c:axId val="1722966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5745455"/>
        <c:crosses val="autoZero"/>
        <c:auto val="1"/>
        <c:lblAlgn val="ctr"/>
        <c:lblOffset val="100"/>
        <c:noMultiLvlLbl val="0"/>
      </c:catAx>
      <c:valAx>
        <c:axId val="1405745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966063"/>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Below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In Person</c:v>
                </c:pt>
                <c:pt idx="1">
                  <c:v>Hybrid</c:v>
                </c:pt>
                <c:pt idx="2">
                  <c:v>Remote</c:v>
                </c:pt>
                <c:pt idx="4">
                  <c:v>In Person</c:v>
                </c:pt>
                <c:pt idx="5">
                  <c:v>Hybrid</c:v>
                </c:pt>
                <c:pt idx="6">
                  <c:v>Remote</c:v>
                </c:pt>
                <c:pt idx="8">
                  <c:v>In Person</c:v>
                </c:pt>
                <c:pt idx="9">
                  <c:v>Hybrid</c:v>
                </c:pt>
                <c:pt idx="10">
                  <c:v>Remote</c:v>
                </c:pt>
              </c:strCache>
            </c:strRef>
          </c:cat>
          <c:val>
            <c:numRef>
              <c:f>Sheet1!$B$2:$B$12</c:f>
              <c:numCache>
                <c:formatCode>0%</c:formatCode>
                <c:ptCount val="11"/>
                <c:pt idx="0">
                  <c:v>0.19</c:v>
                </c:pt>
                <c:pt idx="1">
                  <c:v>0.25</c:v>
                </c:pt>
                <c:pt idx="2">
                  <c:v>0.43</c:v>
                </c:pt>
                <c:pt idx="4">
                  <c:v>0.19</c:v>
                </c:pt>
                <c:pt idx="5">
                  <c:v>0.24</c:v>
                </c:pt>
                <c:pt idx="6">
                  <c:v>0.38</c:v>
                </c:pt>
                <c:pt idx="8">
                  <c:v>0.28999999999999998</c:v>
                </c:pt>
                <c:pt idx="9">
                  <c:v>0.33</c:v>
                </c:pt>
                <c:pt idx="10">
                  <c:v>0.43</c:v>
                </c:pt>
              </c:numCache>
            </c:numRef>
          </c:val>
          <c:extLst>
            <c:ext xmlns:c16="http://schemas.microsoft.com/office/drawing/2014/chart" uri="{C3380CC4-5D6E-409C-BE32-E72D297353CC}">
              <c16:uniqueId val="{00000000-1519-654A-A1D7-A75E81FED346}"/>
            </c:ext>
          </c:extLst>
        </c:ser>
        <c:ser>
          <c:idx val="1"/>
          <c:order val="1"/>
          <c:tx>
            <c:strRef>
              <c:f>Sheet1!$C$1</c:f>
              <c:strCache>
                <c:ptCount val="1"/>
                <c:pt idx="0">
                  <c:v>Approaching</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In Person</c:v>
                </c:pt>
                <c:pt idx="1">
                  <c:v>Hybrid</c:v>
                </c:pt>
                <c:pt idx="2">
                  <c:v>Remote</c:v>
                </c:pt>
                <c:pt idx="4">
                  <c:v>In Person</c:v>
                </c:pt>
                <c:pt idx="5">
                  <c:v>Hybrid</c:v>
                </c:pt>
                <c:pt idx="6">
                  <c:v>Remote</c:v>
                </c:pt>
                <c:pt idx="8">
                  <c:v>In Person</c:v>
                </c:pt>
                <c:pt idx="9">
                  <c:v>Hybrid</c:v>
                </c:pt>
                <c:pt idx="10">
                  <c:v>Remote</c:v>
                </c:pt>
              </c:strCache>
            </c:strRef>
          </c:cat>
          <c:val>
            <c:numRef>
              <c:f>Sheet1!$C$2:$C$12</c:f>
              <c:numCache>
                <c:formatCode>0%</c:formatCode>
                <c:ptCount val="11"/>
                <c:pt idx="0">
                  <c:v>0.36</c:v>
                </c:pt>
                <c:pt idx="1">
                  <c:v>0.38</c:v>
                </c:pt>
                <c:pt idx="2">
                  <c:v>0.35</c:v>
                </c:pt>
                <c:pt idx="4">
                  <c:v>0.4</c:v>
                </c:pt>
                <c:pt idx="5">
                  <c:v>0.42</c:v>
                </c:pt>
                <c:pt idx="6">
                  <c:v>0.4</c:v>
                </c:pt>
                <c:pt idx="8">
                  <c:v>0.36</c:v>
                </c:pt>
                <c:pt idx="9">
                  <c:v>0.39</c:v>
                </c:pt>
                <c:pt idx="10">
                  <c:v>0.36</c:v>
                </c:pt>
              </c:numCache>
            </c:numRef>
          </c:val>
          <c:extLst>
            <c:ext xmlns:c16="http://schemas.microsoft.com/office/drawing/2014/chart" uri="{C3380CC4-5D6E-409C-BE32-E72D297353CC}">
              <c16:uniqueId val="{00000001-1519-654A-A1D7-A75E81FED346}"/>
            </c:ext>
          </c:extLst>
        </c:ser>
        <c:ser>
          <c:idx val="2"/>
          <c:order val="2"/>
          <c:tx>
            <c:strRef>
              <c:f>Sheet1!$D$1</c:f>
              <c:strCache>
                <c:ptCount val="1"/>
                <c:pt idx="0">
                  <c:v>On Track</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In Person</c:v>
                </c:pt>
                <c:pt idx="1">
                  <c:v>Hybrid</c:v>
                </c:pt>
                <c:pt idx="2">
                  <c:v>Remote</c:v>
                </c:pt>
                <c:pt idx="4">
                  <c:v>In Person</c:v>
                </c:pt>
                <c:pt idx="5">
                  <c:v>Hybrid</c:v>
                </c:pt>
                <c:pt idx="6">
                  <c:v>Remote</c:v>
                </c:pt>
                <c:pt idx="8">
                  <c:v>In Person</c:v>
                </c:pt>
                <c:pt idx="9">
                  <c:v>Hybrid</c:v>
                </c:pt>
                <c:pt idx="10">
                  <c:v>Remote</c:v>
                </c:pt>
              </c:strCache>
            </c:strRef>
          </c:cat>
          <c:val>
            <c:numRef>
              <c:f>Sheet1!$D$2:$D$12</c:f>
              <c:numCache>
                <c:formatCode>0%</c:formatCode>
                <c:ptCount val="11"/>
                <c:pt idx="0">
                  <c:v>0.34</c:v>
                </c:pt>
                <c:pt idx="1">
                  <c:v>0.3</c:v>
                </c:pt>
                <c:pt idx="2">
                  <c:v>0.18</c:v>
                </c:pt>
                <c:pt idx="4">
                  <c:v>0.35</c:v>
                </c:pt>
                <c:pt idx="5">
                  <c:v>0.28999999999999998</c:v>
                </c:pt>
                <c:pt idx="6">
                  <c:v>0.2</c:v>
                </c:pt>
                <c:pt idx="8">
                  <c:v>0.28000000000000003</c:v>
                </c:pt>
                <c:pt idx="9">
                  <c:v>0.24</c:v>
                </c:pt>
                <c:pt idx="10">
                  <c:v>0.18</c:v>
                </c:pt>
              </c:numCache>
            </c:numRef>
          </c:val>
          <c:extLst>
            <c:ext xmlns:c16="http://schemas.microsoft.com/office/drawing/2014/chart" uri="{C3380CC4-5D6E-409C-BE32-E72D297353CC}">
              <c16:uniqueId val="{00000002-1519-654A-A1D7-A75E81FED346}"/>
            </c:ext>
          </c:extLst>
        </c:ser>
        <c:ser>
          <c:idx val="3"/>
          <c:order val="3"/>
          <c:tx>
            <c:strRef>
              <c:f>Sheet1!$E$1</c:f>
              <c:strCache>
                <c:ptCount val="1"/>
                <c:pt idx="0">
                  <c:v>Mastered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In Person</c:v>
                </c:pt>
                <c:pt idx="1">
                  <c:v>Hybrid</c:v>
                </c:pt>
                <c:pt idx="2">
                  <c:v>Remote</c:v>
                </c:pt>
                <c:pt idx="4">
                  <c:v>In Person</c:v>
                </c:pt>
                <c:pt idx="5">
                  <c:v>Hybrid</c:v>
                </c:pt>
                <c:pt idx="6">
                  <c:v>Remote</c:v>
                </c:pt>
                <c:pt idx="8">
                  <c:v>In Person</c:v>
                </c:pt>
                <c:pt idx="9">
                  <c:v>Hybrid</c:v>
                </c:pt>
                <c:pt idx="10">
                  <c:v>Remote</c:v>
                </c:pt>
              </c:strCache>
            </c:strRef>
          </c:cat>
          <c:val>
            <c:numRef>
              <c:f>Sheet1!$E$2:$E$12</c:f>
              <c:numCache>
                <c:formatCode>0%</c:formatCode>
                <c:ptCount val="11"/>
                <c:pt idx="0">
                  <c:v>0.11</c:v>
                </c:pt>
                <c:pt idx="1">
                  <c:v>0.08</c:v>
                </c:pt>
                <c:pt idx="2">
                  <c:v>0.04</c:v>
                </c:pt>
                <c:pt idx="4">
                  <c:v>7.0000000000000007E-2</c:v>
                </c:pt>
                <c:pt idx="5">
                  <c:v>0.05</c:v>
                </c:pt>
                <c:pt idx="6">
                  <c:v>0.02</c:v>
                </c:pt>
                <c:pt idx="8">
                  <c:v>0.06</c:v>
                </c:pt>
                <c:pt idx="9">
                  <c:v>0.04</c:v>
                </c:pt>
                <c:pt idx="10">
                  <c:v>0.03</c:v>
                </c:pt>
              </c:numCache>
            </c:numRef>
          </c:val>
          <c:extLst>
            <c:ext xmlns:c16="http://schemas.microsoft.com/office/drawing/2014/chart" uri="{C3380CC4-5D6E-409C-BE32-E72D297353CC}">
              <c16:uniqueId val="{00000003-1519-654A-A1D7-A75E81FED346}"/>
            </c:ext>
          </c:extLst>
        </c:ser>
        <c:dLbls>
          <c:dLblPos val="ctr"/>
          <c:showLegendKey val="0"/>
          <c:showVal val="1"/>
          <c:showCatName val="0"/>
          <c:showSerName val="0"/>
          <c:showPercent val="0"/>
          <c:showBubbleSize val="0"/>
        </c:dLbls>
        <c:gapWidth val="50"/>
        <c:overlap val="100"/>
        <c:axId val="1722966063"/>
        <c:axId val="1405745455"/>
      </c:barChart>
      <c:catAx>
        <c:axId val="1722966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5745455"/>
        <c:crosses val="autoZero"/>
        <c:auto val="1"/>
        <c:lblAlgn val="ctr"/>
        <c:lblOffset val="100"/>
        <c:noMultiLvlLbl val="0"/>
      </c:catAx>
      <c:valAx>
        <c:axId val="1405745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966063"/>
        <c:crosses val="autoZero"/>
        <c:crossBetween val="between"/>
        <c:majorUnit val="0.2"/>
      </c:valAx>
      <c:spPr>
        <a:noFill/>
        <a:ln>
          <a:noFill/>
        </a:ln>
        <a:effectLst/>
      </c:spPr>
    </c:plotArea>
    <c:legend>
      <c:legendPos val="b"/>
      <c:layout>
        <c:manualLayout>
          <c:xMode val="edge"/>
          <c:yMode val="edge"/>
          <c:x val="2.2820236967124253E-2"/>
          <c:y val="0.89779114431560025"/>
          <c:w val="0.36183911316789402"/>
          <c:h val="8.040983477587965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Below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2021</c:v>
                </c:pt>
              </c:numCache>
            </c:numRef>
          </c:cat>
          <c:val>
            <c:numRef>
              <c:f>Sheet1!$B$2:$B$6</c:f>
              <c:numCache>
                <c:formatCode>0%</c:formatCode>
                <c:ptCount val="5"/>
                <c:pt idx="0">
                  <c:v>0.26</c:v>
                </c:pt>
                <c:pt idx="1">
                  <c:v>0.2</c:v>
                </c:pt>
                <c:pt idx="2">
                  <c:v>0.19</c:v>
                </c:pt>
                <c:pt idx="3">
                  <c:v>0.19</c:v>
                </c:pt>
                <c:pt idx="4">
                  <c:v>0.21</c:v>
                </c:pt>
              </c:numCache>
            </c:numRef>
          </c:val>
          <c:extLst>
            <c:ext xmlns:c16="http://schemas.microsoft.com/office/drawing/2014/chart" uri="{C3380CC4-5D6E-409C-BE32-E72D297353CC}">
              <c16:uniqueId val="{00000000-1AB8-5544-B6FA-EDF7A6B4BAE9}"/>
            </c:ext>
          </c:extLst>
        </c:ser>
        <c:ser>
          <c:idx val="1"/>
          <c:order val="1"/>
          <c:tx>
            <c:strRef>
              <c:f>Sheet1!$C$1</c:f>
              <c:strCache>
                <c:ptCount val="1"/>
                <c:pt idx="0">
                  <c:v>Approaching</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2021</c:v>
                </c:pt>
              </c:numCache>
            </c:numRef>
          </c:cat>
          <c:val>
            <c:numRef>
              <c:f>Sheet1!$C$2:$C$6</c:f>
              <c:numCache>
                <c:formatCode>0%</c:formatCode>
                <c:ptCount val="5"/>
                <c:pt idx="0">
                  <c:v>0.43</c:v>
                </c:pt>
                <c:pt idx="1">
                  <c:v>0.46</c:v>
                </c:pt>
                <c:pt idx="2">
                  <c:v>0.48</c:v>
                </c:pt>
                <c:pt idx="3">
                  <c:v>0.46</c:v>
                </c:pt>
                <c:pt idx="4">
                  <c:v>0.5</c:v>
                </c:pt>
              </c:numCache>
            </c:numRef>
          </c:val>
          <c:extLst>
            <c:ext xmlns:c16="http://schemas.microsoft.com/office/drawing/2014/chart" uri="{C3380CC4-5D6E-409C-BE32-E72D297353CC}">
              <c16:uniqueId val="{00000001-1AB8-5544-B6FA-EDF7A6B4BAE9}"/>
            </c:ext>
          </c:extLst>
        </c:ser>
        <c:ser>
          <c:idx val="2"/>
          <c:order val="2"/>
          <c:tx>
            <c:strRef>
              <c:f>Sheet1!$D$1</c:f>
              <c:strCache>
                <c:ptCount val="1"/>
                <c:pt idx="0">
                  <c:v>On Track</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2021</c:v>
                </c:pt>
              </c:numCache>
            </c:numRef>
          </c:cat>
          <c:val>
            <c:numRef>
              <c:f>Sheet1!$D$2:$D$6</c:f>
              <c:numCache>
                <c:formatCode>0%</c:formatCode>
                <c:ptCount val="5"/>
                <c:pt idx="0">
                  <c:v>0.23</c:v>
                </c:pt>
                <c:pt idx="1">
                  <c:v>0.28000000000000003</c:v>
                </c:pt>
                <c:pt idx="2">
                  <c:v>0.28000000000000003</c:v>
                </c:pt>
                <c:pt idx="3">
                  <c:v>0.28999999999999998</c:v>
                </c:pt>
                <c:pt idx="4">
                  <c:v>0.26</c:v>
                </c:pt>
              </c:numCache>
            </c:numRef>
          </c:val>
          <c:extLst>
            <c:ext xmlns:c16="http://schemas.microsoft.com/office/drawing/2014/chart" uri="{C3380CC4-5D6E-409C-BE32-E72D297353CC}">
              <c16:uniqueId val="{00000002-1AB8-5544-B6FA-EDF7A6B4BAE9}"/>
            </c:ext>
          </c:extLst>
        </c:ser>
        <c:ser>
          <c:idx val="3"/>
          <c:order val="3"/>
          <c:tx>
            <c:strRef>
              <c:f>Sheet1!$E$1</c:f>
              <c:strCache>
                <c:ptCount val="1"/>
                <c:pt idx="0">
                  <c:v>Mastered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2021</c:v>
                </c:pt>
              </c:numCache>
            </c:numRef>
          </c:cat>
          <c:val>
            <c:numRef>
              <c:f>Sheet1!$E$2:$E$6</c:f>
              <c:numCache>
                <c:formatCode>0%</c:formatCode>
                <c:ptCount val="5"/>
                <c:pt idx="0">
                  <c:v>0.08</c:v>
                </c:pt>
                <c:pt idx="1">
                  <c:v>0.06</c:v>
                </c:pt>
                <c:pt idx="2">
                  <c:v>0.05</c:v>
                </c:pt>
                <c:pt idx="3">
                  <c:v>0.06</c:v>
                </c:pt>
                <c:pt idx="4">
                  <c:v>0.03</c:v>
                </c:pt>
              </c:numCache>
            </c:numRef>
          </c:val>
          <c:extLst>
            <c:ext xmlns:c16="http://schemas.microsoft.com/office/drawing/2014/chart" uri="{C3380CC4-5D6E-409C-BE32-E72D297353CC}">
              <c16:uniqueId val="{00000003-1AB8-5544-B6FA-EDF7A6B4BAE9}"/>
            </c:ext>
          </c:extLst>
        </c:ser>
        <c:dLbls>
          <c:dLblPos val="ctr"/>
          <c:showLegendKey val="0"/>
          <c:showVal val="1"/>
          <c:showCatName val="0"/>
          <c:showSerName val="0"/>
          <c:showPercent val="0"/>
          <c:showBubbleSize val="0"/>
        </c:dLbls>
        <c:gapWidth val="50"/>
        <c:overlap val="100"/>
        <c:axId val="1722966063"/>
        <c:axId val="1405745455"/>
      </c:barChart>
      <c:catAx>
        <c:axId val="1722966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5745455"/>
        <c:crosses val="autoZero"/>
        <c:auto val="1"/>
        <c:lblAlgn val="ctr"/>
        <c:lblOffset val="100"/>
        <c:noMultiLvlLbl val="0"/>
      </c:catAx>
      <c:valAx>
        <c:axId val="1405745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966063"/>
        <c:crosses val="autoZero"/>
        <c:crossBetween val="between"/>
        <c:majorUnit val="0.2"/>
      </c:valAx>
      <c:spPr>
        <a:noFill/>
        <a:ln>
          <a:noFill/>
        </a:ln>
        <a:effectLst/>
      </c:spPr>
    </c:plotArea>
    <c:legend>
      <c:legendPos val="b"/>
      <c:layout>
        <c:manualLayout>
          <c:xMode val="edge"/>
          <c:yMode val="edge"/>
          <c:x val="0.11542400474426853"/>
          <c:y val="0.92118757290917619"/>
          <c:w val="0.88276553220485887"/>
          <c:h val="5.7534563990077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Below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2017</c:v>
                </c:pt>
                <c:pt idx="1">
                  <c:v>2018</c:v>
                </c:pt>
                <c:pt idx="2">
                  <c:v>2019</c:v>
                </c:pt>
                <c:pt idx="3">
                  <c:v>2021</c:v>
                </c:pt>
                <c:pt idx="5">
                  <c:v>2017</c:v>
                </c:pt>
                <c:pt idx="6">
                  <c:v>2018</c:v>
                </c:pt>
                <c:pt idx="7">
                  <c:v>2019</c:v>
                </c:pt>
                <c:pt idx="8">
                  <c:v>2021</c:v>
                </c:pt>
                <c:pt idx="10">
                  <c:v>2017</c:v>
                </c:pt>
                <c:pt idx="11">
                  <c:v>2018</c:v>
                </c:pt>
                <c:pt idx="12">
                  <c:v>2019</c:v>
                </c:pt>
                <c:pt idx="13">
                  <c:v>2021</c:v>
                </c:pt>
              </c:numCache>
            </c:numRef>
          </c:cat>
          <c:val>
            <c:numRef>
              <c:f>Sheet1!$B$2:$B$15</c:f>
              <c:numCache>
                <c:formatCode>0%</c:formatCode>
                <c:ptCount val="14"/>
                <c:pt idx="0">
                  <c:v>0.24</c:v>
                </c:pt>
                <c:pt idx="1">
                  <c:v>0.22</c:v>
                </c:pt>
                <c:pt idx="2">
                  <c:v>0.23</c:v>
                </c:pt>
                <c:pt idx="3">
                  <c:v>0.27</c:v>
                </c:pt>
                <c:pt idx="5">
                  <c:v>0.19</c:v>
                </c:pt>
                <c:pt idx="6">
                  <c:v>0.19</c:v>
                </c:pt>
                <c:pt idx="7">
                  <c:v>0.21</c:v>
                </c:pt>
                <c:pt idx="8">
                  <c:v>0.21</c:v>
                </c:pt>
                <c:pt idx="10">
                  <c:v>0.16</c:v>
                </c:pt>
                <c:pt idx="11">
                  <c:v>0.15</c:v>
                </c:pt>
                <c:pt idx="12">
                  <c:v>0.11</c:v>
                </c:pt>
                <c:pt idx="13">
                  <c:v>0.11</c:v>
                </c:pt>
              </c:numCache>
            </c:numRef>
          </c:val>
          <c:extLst>
            <c:ext xmlns:c16="http://schemas.microsoft.com/office/drawing/2014/chart" uri="{C3380CC4-5D6E-409C-BE32-E72D297353CC}">
              <c16:uniqueId val="{00000000-D00A-C54A-BAA4-3E1E64D4DF61}"/>
            </c:ext>
          </c:extLst>
        </c:ser>
        <c:ser>
          <c:idx val="1"/>
          <c:order val="1"/>
          <c:tx>
            <c:strRef>
              <c:f>Sheet1!$C$1</c:f>
              <c:strCache>
                <c:ptCount val="1"/>
                <c:pt idx="0">
                  <c:v>Approaching</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2017</c:v>
                </c:pt>
                <c:pt idx="1">
                  <c:v>2018</c:v>
                </c:pt>
                <c:pt idx="2">
                  <c:v>2019</c:v>
                </c:pt>
                <c:pt idx="3">
                  <c:v>2021</c:v>
                </c:pt>
                <c:pt idx="5">
                  <c:v>2017</c:v>
                </c:pt>
                <c:pt idx="6">
                  <c:v>2018</c:v>
                </c:pt>
                <c:pt idx="7">
                  <c:v>2019</c:v>
                </c:pt>
                <c:pt idx="8">
                  <c:v>2021</c:v>
                </c:pt>
                <c:pt idx="10">
                  <c:v>2017</c:v>
                </c:pt>
                <c:pt idx="11">
                  <c:v>2018</c:v>
                </c:pt>
                <c:pt idx="12">
                  <c:v>2019</c:v>
                </c:pt>
                <c:pt idx="13">
                  <c:v>2021</c:v>
                </c:pt>
              </c:numCache>
            </c:numRef>
          </c:cat>
          <c:val>
            <c:numRef>
              <c:f>Sheet1!$C$2:$C$15</c:f>
              <c:numCache>
                <c:formatCode>0%</c:formatCode>
                <c:ptCount val="14"/>
                <c:pt idx="0">
                  <c:v>0.43</c:v>
                </c:pt>
                <c:pt idx="1">
                  <c:v>0.43</c:v>
                </c:pt>
                <c:pt idx="2">
                  <c:v>0.42</c:v>
                </c:pt>
                <c:pt idx="3">
                  <c:v>0.42</c:v>
                </c:pt>
                <c:pt idx="5">
                  <c:v>0.47</c:v>
                </c:pt>
                <c:pt idx="6">
                  <c:v>0.49</c:v>
                </c:pt>
                <c:pt idx="7">
                  <c:v>0.46</c:v>
                </c:pt>
                <c:pt idx="8">
                  <c:v>0.54</c:v>
                </c:pt>
                <c:pt idx="10">
                  <c:v>0.5</c:v>
                </c:pt>
                <c:pt idx="11">
                  <c:v>0.55000000000000004</c:v>
                </c:pt>
                <c:pt idx="12">
                  <c:v>0.51</c:v>
                </c:pt>
                <c:pt idx="13">
                  <c:v>0.56000000000000005</c:v>
                </c:pt>
              </c:numCache>
            </c:numRef>
          </c:val>
          <c:extLst>
            <c:ext xmlns:c16="http://schemas.microsoft.com/office/drawing/2014/chart" uri="{C3380CC4-5D6E-409C-BE32-E72D297353CC}">
              <c16:uniqueId val="{00000001-D00A-C54A-BAA4-3E1E64D4DF61}"/>
            </c:ext>
          </c:extLst>
        </c:ser>
        <c:ser>
          <c:idx val="2"/>
          <c:order val="2"/>
          <c:tx>
            <c:strRef>
              <c:f>Sheet1!$D$1</c:f>
              <c:strCache>
                <c:ptCount val="1"/>
                <c:pt idx="0">
                  <c:v>On Track</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2017</c:v>
                </c:pt>
                <c:pt idx="1">
                  <c:v>2018</c:v>
                </c:pt>
                <c:pt idx="2">
                  <c:v>2019</c:v>
                </c:pt>
                <c:pt idx="3">
                  <c:v>2021</c:v>
                </c:pt>
                <c:pt idx="5">
                  <c:v>2017</c:v>
                </c:pt>
                <c:pt idx="6">
                  <c:v>2018</c:v>
                </c:pt>
                <c:pt idx="7">
                  <c:v>2019</c:v>
                </c:pt>
                <c:pt idx="8">
                  <c:v>2021</c:v>
                </c:pt>
                <c:pt idx="10">
                  <c:v>2017</c:v>
                </c:pt>
                <c:pt idx="11">
                  <c:v>2018</c:v>
                </c:pt>
                <c:pt idx="12">
                  <c:v>2019</c:v>
                </c:pt>
                <c:pt idx="13">
                  <c:v>2021</c:v>
                </c:pt>
              </c:numCache>
            </c:numRef>
          </c:cat>
          <c:val>
            <c:numRef>
              <c:f>Sheet1!$D$2:$D$15</c:f>
              <c:numCache>
                <c:formatCode>0%</c:formatCode>
                <c:ptCount val="14"/>
                <c:pt idx="0">
                  <c:v>0.28000000000000003</c:v>
                </c:pt>
                <c:pt idx="1">
                  <c:v>0.28999999999999998</c:v>
                </c:pt>
                <c:pt idx="2">
                  <c:v>0.28999999999999998</c:v>
                </c:pt>
                <c:pt idx="3">
                  <c:v>0.27</c:v>
                </c:pt>
                <c:pt idx="5">
                  <c:v>0.28000000000000003</c:v>
                </c:pt>
                <c:pt idx="6">
                  <c:v>0.28000000000000003</c:v>
                </c:pt>
                <c:pt idx="7">
                  <c:v>0.27</c:v>
                </c:pt>
                <c:pt idx="8">
                  <c:v>0.24</c:v>
                </c:pt>
                <c:pt idx="10">
                  <c:v>0.28000000000000003</c:v>
                </c:pt>
                <c:pt idx="11">
                  <c:v>0.27</c:v>
                </c:pt>
                <c:pt idx="12">
                  <c:v>0.33</c:v>
                </c:pt>
                <c:pt idx="13">
                  <c:v>0.3</c:v>
                </c:pt>
              </c:numCache>
            </c:numRef>
          </c:val>
          <c:extLst>
            <c:ext xmlns:c16="http://schemas.microsoft.com/office/drawing/2014/chart" uri="{C3380CC4-5D6E-409C-BE32-E72D297353CC}">
              <c16:uniqueId val="{00000002-D00A-C54A-BAA4-3E1E64D4DF61}"/>
            </c:ext>
          </c:extLst>
        </c:ser>
        <c:ser>
          <c:idx val="3"/>
          <c:order val="3"/>
          <c:tx>
            <c:strRef>
              <c:f>Sheet1!$E$1</c:f>
              <c:strCache>
                <c:ptCount val="1"/>
                <c:pt idx="0">
                  <c:v>Mastered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2017</c:v>
                </c:pt>
                <c:pt idx="1">
                  <c:v>2018</c:v>
                </c:pt>
                <c:pt idx="2">
                  <c:v>2019</c:v>
                </c:pt>
                <c:pt idx="3">
                  <c:v>2021</c:v>
                </c:pt>
                <c:pt idx="5">
                  <c:v>2017</c:v>
                </c:pt>
                <c:pt idx="6">
                  <c:v>2018</c:v>
                </c:pt>
                <c:pt idx="7">
                  <c:v>2019</c:v>
                </c:pt>
                <c:pt idx="8">
                  <c:v>2021</c:v>
                </c:pt>
                <c:pt idx="10">
                  <c:v>2017</c:v>
                </c:pt>
                <c:pt idx="11">
                  <c:v>2018</c:v>
                </c:pt>
                <c:pt idx="12">
                  <c:v>2019</c:v>
                </c:pt>
                <c:pt idx="13">
                  <c:v>2021</c:v>
                </c:pt>
              </c:numCache>
            </c:numRef>
          </c:cat>
          <c:val>
            <c:numRef>
              <c:f>Sheet1!$E$2:$E$15</c:f>
              <c:numCache>
                <c:formatCode>0%</c:formatCode>
                <c:ptCount val="14"/>
                <c:pt idx="0">
                  <c:v>0.06</c:v>
                </c:pt>
                <c:pt idx="1">
                  <c:v>7.0000000000000007E-2</c:v>
                </c:pt>
                <c:pt idx="2">
                  <c:v>7.0000000000000007E-2</c:v>
                </c:pt>
                <c:pt idx="3">
                  <c:v>0.05</c:v>
                </c:pt>
                <c:pt idx="5">
                  <c:v>0.06</c:v>
                </c:pt>
                <c:pt idx="6">
                  <c:v>0.04</c:v>
                </c:pt>
                <c:pt idx="7">
                  <c:v>0.05</c:v>
                </c:pt>
                <c:pt idx="8">
                  <c:v>0.02</c:v>
                </c:pt>
                <c:pt idx="10">
                  <c:v>0.06</c:v>
                </c:pt>
                <c:pt idx="11">
                  <c:v>0.03</c:v>
                </c:pt>
                <c:pt idx="12">
                  <c:v>0.05</c:v>
                </c:pt>
                <c:pt idx="13">
                  <c:v>0.03</c:v>
                </c:pt>
              </c:numCache>
            </c:numRef>
          </c:val>
          <c:extLst>
            <c:ext xmlns:c16="http://schemas.microsoft.com/office/drawing/2014/chart" uri="{C3380CC4-5D6E-409C-BE32-E72D297353CC}">
              <c16:uniqueId val="{00000003-D00A-C54A-BAA4-3E1E64D4DF61}"/>
            </c:ext>
          </c:extLst>
        </c:ser>
        <c:dLbls>
          <c:dLblPos val="ctr"/>
          <c:showLegendKey val="0"/>
          <c:showVal val="1"/>
          <c:showCatName val="0"/>
          <c:showSerName val="0"/>
          <c:showPercent val="0"/>
          <c:showBubbleSize val="0"/>
        </c:dLbls>
        <c:gapWidth val="50"/>
        <c:overlap val="100"/>
        <c:axId val="1722966063"/>
        <c:axId val="1405745455"/>
      </c:barChart>
      <c:catAx>
        <c:axId val="1722966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5745455"/>
        <c:crosses val="autoZero"/>
        <c:auto val="1"/>
        <c:lblAlgn val="ctr"/>
        <c:lblOffset val="100"/>
        <c:noMultiLvlLbl val="0"/>
      </c:catAx>
      <c:valAx>
        <c:axId val="1405745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966063"/>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Below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2017</c:v>
                </c:pt>
                <c:pt idx="1">
                  <c:v>2018</c:v>
                </c:pt>
                <c:pt idx="2">
                  <c:v>2019</c:v>
                </c:pt>
                <c:pt idx="3">
                  <c:v>2021</c:v>
                </c:pt>
                <c:pt idx="5">
                  <c:v>2017</c:v>
                </c:pt>
                <c:pt idx="6">
                  <c:v>2018</c:v>
                </c:pt>
                <c:pt idx="7">
                  <c:v>2019</c:v>
                </c:pt>
                <c:pt idx="8">
                  <c:v>2021</c:v>
                </c:pt>
              </c:numCache>
            </c:numRef>
          </c:cat>
          <c:val>
            <c:numRef>
              <c:f>Sheet1!$B$2:$B$10</c:f>
              <c:numCache>
                <c:formatCode>0%</c:formatCode>
                <c:ptCount val="9"/>
                <c:pt idx="0">
                  <c:v>0.32</c:v>
                </c:pt>
                <c:pt idx="1">
                  <c:v>0.3</c:v>
                </c:pt>
                <c:pt idx="2">
                  <c:v>0.31</c:v>
                </c:pt>
                <c:pt idx="3">
                  <c:v>0.33</c:v>
                </c:pt>
                <c:pt idx="5">
                  <c:v>0.13</c:v>
                </c:pt>
                <c:pt idx="6">
                  <c:v>0.14000000000000001</c:v>
                </c:pt>
                <c:pt idx="7">
                  <c:v>0.14000000000000001</c:v>
                </c:pt>
                <c:pt idx="8">
                  <c:v>0.14000000000000001</c:v>
                </c:pt>
              </c:numCache>
            </c:numRef>
          </c:val>
          <c:extLst>
            <c:ext xmlns:c16="http://schemas.microsoft.com/office/drawing/2014/chart" uri="{C3380CC4-5D6E-409C-BE32-E72D297353CC}">
              <c16:uniqueId val="{00000000-AAA7-2847-B99C-40EB5CE7D4BB}"/>
            </c:ext>
          </c:extLst>
        </c:ser>
        <c:ser>
          <c:idx val="1"/>
          <c:order val="1"/>
          <c:tx>
            <c:strRef>
              <c:f>Sheet1!$C$1</c:f>
              <c:strCache>
                <c:ptCount val="1"/>
                <c:pt idx="0">
                  <c:v>Approaching</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2017</c:v>
                </c:pt>
                <c:pt idx="1">
                  <c:v>2018</c:v>
                </c:pt>
                <c:pt idx="2">
                  <c:v>2019</c:v>
                </c:pt>
                <c:pt idx="3">
                  <c:v>2021</c:v>
                </c:pt>
                <c:pt idx="5">
                  <c:v>2017</c:v>
                </c:pt>
                <c:pt idx="6">
                  <c:v>2018</c:v>
                </c:pt>
                <c:pt idx="7">
                  <c:v>2019</c:v>
                </c:pt>
                <c:pt idx="8">
                  <c:v>2021</c:v>
                </c:pt>
              </c:numCache>
            </c:numRef>
          </c:cat>
          <c:val>
            <c:numRef>
              <c:f>Sheet1!$C$2:$C$10</c:f>
              <c:numCache>
                <c:formatCode>0%</c:formatCode>
                <c:ptCount val="9"/>
                <c:pt idx="0">
                  <c:v>0.5</c:v>
                </c:pt>
                <c:pt idx="1">
                  <c:v>0.52</c:v>
                </c:pt>
                <c:pt idx="2">
                  <c:v>0.5</c:v>
                </c:pt>
                <c:pt idx="3">
                  <c:v>0.53</c:v>
                </c:pt>
                <c:pt idx="5">
                  <c:v>0.44</c:v>
                </c:pt>
                <c:pt idx="6">
                  <c:v>0.46</c:v>
                </c:pt>
                <c:pt idx="7">
                  <c:v>0.44</c:v>
                </c:pt>
                <c:pt idx="8">
                  <c:v>0.48</c:v>
                </c:pt>
              </c:numCache>
            </c:numRef>
          </c:val>
          <c:extLst>
            <c:ext xmlns:c16="http://schemas.microsoft.com/office/drawing/2014/chart" uri="{C3380CC4-5D6E-409C-BE32-E72D297353CC}">
              <c16:uniqueId val="{00000001-AAA7-2847-B99C-40EB5CE7D4BB}"/>
            </c:ext>
          </c:extLst>
        </c:ser>
        <c:ser>
          <c:idx val="2"/>
          <c:order val="2"/>
          <c:tx>
            <c:strRef>
              <c:f>Sheet1!$D$1</c:f>
              <c:strCache>
                <c:ptCount val="1"/>
                <c:pt idx="0">
                  <c:v>On Track</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2017</c:v>
                </c:pt>
                <c:pt idx="1">
                  <c:v>2018</c:v>
                </c:pt>
                <c:pt idx="2">
                  <c:v>2019</c:v>
                </c:pt>
                <c:pt idx="3">
                  <c:v>2021</c:v>
                </c:pt>
                <c:pt idx="5">
                  <c:v>2017</c:v>
                </c:pt>
                <c:pt idx="6">
                  <c:v>2018</c:v>
                </c:pt>
                <c:pt idx="7">
                  <c:v>2019</c:v>
                </c:pt>
                <c:pt idx="8">
                  <c:v>2021</c:v>
                </c:pt>
              </c:numCache>
            </c:numRef>
          </c:cat>
          <c:val>
            <c:numRef>
              <c:f>Sheet1!$D$2:$D$10</c:f>
              <c:numCache>
                <c:formatCode>0%</c:formatCode>
                <c:ptCount val="9"/>
                <c:pt idx="0">
                  <c:v>0.17</c:v>
                </c:pt>
                <c:pt idx="1">
                  <c:v>0.17</c:v>
                </c:pt>
                <c:pt idx="2">
                  <c:v>0.17</c:v>
                </c:pt>
                <c:pt idx="3">
                  <c:v>0.13</c:v>
                </c:pt>
                <c:pt idx="5">
                  <c:v>0.35</c:v>
                </c:pt>
                <c:pt idx="6">
                  <c:v>0.34</c:v>
                </c:pt>
                <c:pt idx="7">
                  <c:v>0.35</c:v>
                </c:pt>
                <c:pt idx="8">
                  <c:v>0.33</c:v>
                </c:pt>
              </c:numCache>
            </c:numRef>
          </c:val>
          <c:extLst>
            <c:ext xmlns:c16="http://schemas.microsoft.com/office/drawing/2014/chart" uri="{C3380CC4-5D6E-409C-BE32-E72D297353CC}">
              <c16:uniqueId val="{00000002-AAA7-2847-B99C-40EB5CE7D4BB}"/>
            </c:ext>
          </c:extLst>
        </c:ser>
        <c:ser>
          <c:idx val="3"/>
          <c:order val="3"/>
          <c:tx>
            <c:strRef>
              <c:f>Sheet1!$E$1</c:f>
              <c:strCache>
                <c:ptCount val="1"/>
                <c:pt idx="0">
                  <c:v>Mastered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2017</c:v>
                </c:pt>
                <c:pt idx="1">
                  <c:v>2018</c:v>
                </c:pt>
                <c:pt idx="2">
                  <c:v>2019</c:v>
                </c:pt>
                <c:pt idx="3">
                  <c:v>2021</c:v>
                </c:pt>
                <c:pt idx="5">
                  <c:v>2017</c:v>
                </c:pt>
                <c:pt idx="6">
                  <c:v>2018</c:v>
                </c:pt>
                <c:pt idx="7">
                  <c:v>2019</c:v>
                </c:pt>
                <c:pt idx="8">
                  <c:v>2021</c:v>
                </c:pt>
              </c:numCache>
            </c:numRef>
          </c:cat>
          <c:val>
            <c:numRef>
              <c:f>Sheet1!$E$2:$E$10</c:f>
              <c:numCache>
                <c:formatCode>0%</c:formatCode>
                <c:ptCount val="9"/>
                <c:pt idx="0">
                  <c:v>0.02</c:v>
                </c:pt>
                <c:pt idx="1">
                  <c:v>0.01</c:v>
                </c:pt>
                <c:pt idx="2">
                  <c:v>0.02</c:v>
                </c:pt>
                <c:pt idx="3">
                  <c:v>0.01</c:v>
                </c:pt>
                <c:pt idx="5">
                  <c:v>0.08</c:v>
                </c:pt>
                <c:pt idx="6">
                  <c:v>0.06</c:v>
                </c:pt>
                <c:pt idx="7">
                  <c:v>0.08</c:v>
                </c:pt>
                <c:pt idx="8">
                  <c:v>0.04</c:v>
                </c:pt>
              </c:numCache>
            </c:numRef>
          </c:val>
          <c:extLst>
            <c:ext xmlns:c16="http://schemas.microsoft.com/office/drawing/2014/chart" uri="{C3380CC4-5D6E-409C-BE32-E72D297353CC}">
              <c16:uniqueId val="{00000003-AAA7-2847-B99C-40EB5CE7D4BB}"/>
            </c:ext>
          </c:extLst>
        </c:ser>
        <c:dLbls>
          <c:dLblPos val="ctr"/>
          <c:showLegendKey val="0"/>
          <c:showVal val="1"/>
          <c:showCatName val="0"/>
          <c:showSerName val="0"/>
          <c:showPercent val="0"/>
          <c:showBubbleSize val="0"/>
        </c:dLbls>
        <c:gapWidth val="50"/>
        <c:overlap val="100"/>
        <c:axId val="1722966063"/>
        <c:axId val="1405745455"/>
      </c:barChart>
      <c:catAx>
        <c:axId val="1722966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5745455"/>
        <c:crosses val="autoZero"/>
        <c:auto val="1"/>
        <c:lblAlgn val="ctr"/>
        <c:lblOffset val="100"/>
        <c:noMultiLvlLbl val="0"/>
      </c:catAx>
      <c:valAx>
        <c:axId val="1405745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966063"/>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Below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2017</c:v>
                </c:pt>
                <c:pt idx="1">
                  <c:v>2018</c:v>
                </c:pt>
                <c:pt idx="2">
                  <c:v>2019</c:v>
                </c:pt>
                <c:pt idx="3">
                  <c:v>2021</c:v>
                </c:pt>
              </c:numCache>
            </c:numRef>
          </c:cat>
          <c:val>
            <c:numRef>
              <c:f>Sheet1!$B$2:$B$5</c:f>
              <c:numCache>
                <c:formatCode>0%</c:formatCode>
                <c:ptCount val="4"/>
                <c:pt idx="0">
                  <c:v>0.33</c:v>
                </c:pt>
                <c:pt idx="1">
                  <c:v>0.36</c:v>
                </c:pt>
                <c:pt idx="2">
                  <c:v>0.31</c:v>
                </c:pt>
                <c:pt idx="3">
                  <c:v>0.44</c:v>
                </c:pt>
              </c:numCache>
            </c:numRef>
          </c:val>
          <c:extLst>
            <c:ext xmlns:c16="http://schemas.microsoft.com/office/drawing/2014/chart" uri="{C3380CC4-5D6E-409C-BE32-E72D297353CC}">
              <c16:uniqueId val="{00000000-67DE-7A45-9BE4-1FC7108E0D7C}"/>
            </c:ext>
          </c:extLst>
        </c:ser>
        <c:ser>
          <c:idx val="1"/>
          <c:order val="1"/>
          <c:tx>
            <c:strRef>
              <c:f>Sheet1!$C$1</c:f>
              <c:strCache>
                <c:ptCount val="1"/>
                <c:pt idx="0">
                  <c:v>Approaching</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2017</c:v>
                </c:pt>
                <c:pt idx="1">
                  <c:v>2018</c:v>
                </c:pt>
                <c:pt idx="2">
                  <c:v>2019</c:v>
                </c:pt>
                <c:pt idx="3">
                  <c:v>2021</c:v>
                </c:pt>
              </c:numCache>
            </c:numRef>
          </c:cat>
          <c:val>
            <c:numRef>
              <c:f>Sheet1!$C$2:$C$5</c:f>
              <c:numCache>
                <c:formatCode>0%</c:formatCode>
                <c:ptCount val="4"/>
                <c:pt idx="0">
                  <c:v>0.34</c:v>
                </c:pt>
                <c:pt idx="1">
                  <c:v>0.32</c:v>
                </c:pt>
                <c:pt idx="2">
                  <c:v>0.32</c:v>
                </c:pt>
                <c:pt idx="3">
                  <c:v>0.3</c:v>
                </c:pt>
              </c:numCache>
            </c:numRef>
          </c:val>
          <c:extLst>
            <c:ext xmlns:c16="http://schemas.microsoft.com/office/drawing/2014/chart" uri="{C3380CC4-5D6E-409C-BE32-E72D297353CC}">
              <c16:uniqueId val="{00000001-67DE-7A45-9BE4-1FC7108E0D7C}"/>
            </c:ext>
          </c:extLst>
        </c:ser>
        <c:ser>
          <c:idx val="2"/>
          <c:order val="2"/>
          <c:tx>
            <c:strRef>
              <c:f>Sheet1!$D$1</c:f>
              <c:strCache>
                <c:ptCount val="1"/>
                <c:pt idx="0">
                  <c:v>On Track</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2017</c:v>
                </c:pt>
                <c:pt idx="1">
                  <c:v>2018</c:v>
                </c:pt>
                <c:pt idx="2">
                  <c:v>2019</c:v>
                </c:pt>
                <c:pt idx="3">
                  <c:v>2021</c:v>
                </c:pt>
              </c:numCache>
            </c:numRef>
          </c:cat>
          <c:val>
            <c:numRef>
              <c:f>Sheet1!$D$2:$D$5</c:f>
              <c:numCache>
                <c:formatCode>0%</c:formatCode>
                <c:ptCount val="4"/>
                <c:pt idx="0">
                  <c:v>0.26</c:v>
                </c:pt>
                <c:pt idx="1">
                  <c:v>0.24</c:v>
                </c:pt>
                <c:pt idx="2">
                  <c:v>0.27</c:v>
                </c:pt>
                <c:pt idx="3">
                  <c:v>0.19</c:v>
                </c:pt>
              </c:numCache>
            </c:numRef>
          </c:val>
          <c:extLst>
            <c:ext xmlns:c16="http://schemas.microsoft.com/office/drawing/2014/chart" uri="{C3380CC4-5D6E-409C-BE32-E72D297353CC}">
              <c16:uniqueId val="{00000002-67DE-7A45-9BE4-1FC7108E0D7C}"/>
            </c:ext>
          </c:extLst>
        </c:ser>
        <c:ser>
          <c:idx val="3"/>
          <c:order val="3"/>
          <c:tx>
            <c:strRef>
              <c:f>Sheet1!$E$1</c:f>
              <c:strCache>
                <c:ptCount val="1"/>
                <c:pt idx="0">
                  <c:v>Mastered</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2017</c:v>
                </c:pt>
                <c:pt idx="1">
                  <c:v>2018</c:v>
                </c:pt>
                <c:pt idx="2">
                  <c:v>2019</c:v>
                </c:pt>
                <c:pt idx="3">
                  <c:v>2021</c:v>
                </c:pt>
              </c:numCache>
            </c:numRef>
          </c:cat>
          <c:val>
            <c:numRef>
              <c:f>Sheet1!$E$2:$E$5</c:f>
              <c:numCache>
                <c:formatCode>0%</c:formatCode>
                <c:ptCount val="4"/>
                <c:pt idx="0">
                  <c:v>7.0000000000000007E-2</c:v>
                </c:pt>
                <c:pt idx="1">
                  <c:v>0.09</c:v>
                </c:pt>
                <c:pt idx="2">
                  <c:v>0.1</c:v>
                </c:pt>
                <c:pt idx="3">
                  <c:v>0.06</c:v>
                </c:pt>
              </c:numCache>
            </c:numRef>
          </c:val>
          <c:extLst>
            <c:ext xmlns:c16="http://schemas.microsoft.com/office/drawing/2014/chart" uri="{C3380CC4-5D6E-409C-BE32-E72D297353CC}">
              <c16:uniqueId val="{00000003-67DE-7A45-9BE4-1FC7108E0D7C}"/>
            </c:ext>
          </c:extLst>
        </c:ser>
        <c:dLbls>
          <c:dLblPos val="ctr"/>
          <c:showLegendKey val="0"/>
          <c:showVal val="1"/>
          <c:showCatName val="0"/>
          <c:showSerName val="0"/>
          <c:showPercent val="0"/>
          <c:showBubbleSize val="0"/>
        </c:dLbls>
        <c:gapWidth val="50"/>
        <c:overlap val="100"/>
        <c:axId val="1722966063"/>
        <c:axId val="1405745455"/>
      </c:barChart>
      <c:catAx>
        <c:axId val="1722966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5745455"/>
        <c:crosses val="autoZero"/>
        <c:auto val="1"/>
        <c:lblAlgn val="ctr"/>
        <c:lblOffset val="100"/>
        <c:noMultiLvlLbl val="0"/>
      </c:catAx>
      <c:valAx>
        <c:axId val="1405745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966063"/>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9/15/2021</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9/15/2021</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2276866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137648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411842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4090791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2123822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a:p>
        </p:txBody>
      </p:sp>
    </p:spTree>
    <p:extLst>
      <p:ext uri="{BB962C8B-B14F-4D97-AF65-F5344CB8AC3E}">
        <p14:creationId xmlns:p14="http://schemas.microsoft.com/office/powerpoint/2010/main" val="3054461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3049638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3891402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2816566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a:p>
        </p:txBody>
      </p:sp>
    </p:spTree>
    <p:extLst>
      <p:ext uri="{BB962C8B-B14F-4D97-AF65-F5344CB8AC3E}">
        <p14:creationId xmlns:p14="http://schemas.microsoft.com/office/powerpoint/2010/main" val="1087868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3481471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F8FD5C13-0018-3D4E-A736-E3D3FBDE34EC}" type="slidenum">
              <a:rPr lang="en-US" smtClean="0"/>
              <a:t>2</a:t>
            </a:fld>
            <a:endParaRPr lang="en-US"/>
          </a:p>
        </p:txBody>
      </p:sp>
    </p:spTree>
    <p:extLst>
      <p:ext uri="{BB962C8B-B14F-4D97-AF65-F5344CB8AC3E}">
        <p14:creationId xmlns:p14="http://schemas.microsoft.com/office/powerpoint/2010/main" val="3427649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299707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23</a:t>
            </a:fld>
            <a:endParaRPr lang="en-US"/>
          </a:p>
        </p:txBody>
      </p:sp>
    </p:spTree>
    <p:extLst>
      <p:ext uri="{BB962C8B-B14F-4D97-AF65-F5344CB8AC3E}">
        <p14:creationId xmlns:p14="http://schemas.microsoft.com/office/powerpoint/2010/main" val="300710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a:p>
        </p:txBody>
      </p:sp>
    </p:spTree>
    <p:extLst>
      <p:ext uri="{BB962C8B-B14F-4D97-AF65-F5344CB8AC3E}">
        <p14:creationId xmlns:p14="http://schemas.microsoft.com/office/powerpoint/2010/main" val="3049678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713981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26</a:t>
            </a:fld>
            <a:endParaRPr lang="en-US"/>
          </a:p>
        </p:txBody>
      </p:sp>
    </p:spTree>
    <p:extLst>
      <p:ext uri="{BB962C8B-B14F-4D97-AF65-F5344CB8AC3E}">
        <p14:creationId xmlns:p14="http://schemas.microsoft.com/office/powerpoint/2010/main" val="2186259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4186263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28</a:t>
            </a:fld>
            <a:endParaRPr lang="en-US"/>
          </a:p>
        </p:txBody>
      </p:sp>
    </p:spTree>
    <p:extLst>
      <p:ext uri="{BB962C8B-B14F-4D97-AF65-F5344CB8AC3E}">
        <p14:creationId xmlns:p14="http://schemas.microsoft.com/office/powerpoint/2010/main" val="4251438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29</a:t>
            </a:fld>
            <a:endParaRPr lang="en-US"/>
          </a:p>
        </p:txBody>
      </p:sp>
    </p:spTree>
    <p:extLst>
      <p:ext uri="{BB962C8B-B14F-4D97-AF65-F5344CB8AC3E}">
        <p14:creationId xmlns:p14="http://schemas.microsoft.com/office/powerpoint/2010/main" val="161160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a:p>
        </p:txBody>
      </p:sp>
    </p:spTree>
    <p:extLst>
      <p:ext uri="{BB962C8B-B14F-4D97-AF65-F5344CB8AC3E}">
        <p14:creationId xmlns:p14="http://schemas.microsoft.com/office/powerpoint/2010/main" val="2820237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a:p>
        </p:txBody>
      </p:sp>
    </p:spTree>
    <p:extLst>
      <p:ext uri="{BB962C8B-B14F-4D97-AF65-F5344CB8AC3E}">
        <p14:creationId xmlns:p14="http://schemas.microsoft.com/office/powerpoint/2010/main" val="3701192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3449964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a:p>
        </p:txBody>
      </p:sp>
    </p:spTree>
    <p:extLst>
      <p:ext uri="{BB962C8B-B14F-4D97-AF65-F5344CB8AC3E}">
        <p14:creationId xmlns:p14="http://schemas.microsoft.com/office/powerpoint/2010/main" val="2433483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a:p>
        </p:txBody>
      </p:sp>
    </p:spTree>
    <p:extLst>
      <p:ext uri="{BB962C8B-B14F-4D97-AF65-F5344CB8AC3E}">
        <p14:creationId xmlns:p14="http://schemas.microsoft.com/office/powerpoint/2010/main" val="1489585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462103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a:p>
        </p:txBody>
      </p:sp>
    </p:spTree>
    <p:extLst>
      <p:ext uri="{BB962C8B-B14F-4D97-AF65-F5344CB8AC3E}">
        <p14:creationId xmlns:p14="http://schemas.microsoft.com/office/powerpoint/2010/main" val="750658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18" Type="http://schemas.openxmlformats.org/officeDocument/2006/relationships/image" Target="../media/image50.svg"/><Relationship Id="rId26" Type="http://schemas.openxmlformats.org/officeDocument/2006/relationships/image" Target="../media/image58.png"/><Relationship Id="rId39" Type="http://schemas.openxmlformats.org/officeDocument/2006/relationships/image" Target="../media/image71.svg"/><Relationship Id="rId3" Type="http://schemas.openxmlformats.org/officeDocument/2006/relationships/image" Target="../media/image1.png"/><Relationship Id="rId21" Type="http://schemas.openxmlformats.org/officeDocument/2006/relationships/image" Target="../media/image53.emf"/><Relationship Id="rId34" Type="http://schemas.openxmlformats.org/officeDocument/2006/relationships/image" Target="../media/image66.png"/><Relationship Id="rId7" Type="http://schemas.openxmlformats.org/officeDocument/2006/relationships/image" Target="../media/image39.png"/><Relationship Id="rId12" Type="http://schemas.openxmlformats.org/officeDocument/2006/relationships/image" Target="../media/image44.svg"/><Relationship Id="rId17" Type="http://schemas.openxmlformats.org/officeDocument/2006/relationships/image" Target="../media/image49.png"/><Relationship Id="rId25" Type="http://schemas.openxmlformats.org/officeDocument/2006/relationships/image" Target="../media/image57.emf"/><Relationship Id="rId33" Type="http://schemas.openxmlformats.org/officeDocument/2006/relationships/image" Target="../media/image65.svg"/><Relationship Id="rId38" Type="http://schemas.openxmlformats.org/officeDocument/2006/relationships/image" Target="../media/image70.png"/><Relationship Id="rId2" Type="http://schemas.openxmlformats.org/officeDocument/2006/relationships/image" Target="../media/image16.png"/><Relationship Id="rId16" Type="http://schemas.openxmlformats.org/officeDocument/2006/relationships/image" Target="../media/image48.svg"/><Relationship Id="rId20" Type="http://schemas.openxmlformats.org/officeDocument/2006/relationships/image" Target="../media/image52.svg"/><Relationship Id="rId29" Type="http://schemas.openxmlformats.org/officeDocument/2006/relationships/image" Target="../media/image61.svg"/><Relationship Id="rId1" Type="http://schemas.openxmlformats.org/officeDocument/2006/relationships/slideMaster" Target="../slideMasters/slideMaster1.xml"/><Relationship Id="rId6" Type="http://schemas.openxmlformats.org/officeDocument/2006/relationships/image" Target="../media/image38.svg"/><Relationship Id="rId11" Type="http://schemas.openxmlformats.org/officeDocument/2006/relationships/image" Target="../media/image43.png"/><Relationship Id="rId24" Type="http://schemas.openxmlformats.org/officeDocument/2006/relationships/image" Target="../media/image56.emf"/><Relationship Id="rId32" Type="http://schemas.openxmlformats.org/officeDocument/2006/relationships/image" Target="../media/image64.png"/><Relationship Id="rId37" Type="http://schemas.openxmlformats.org/officeDocument/2006/relationships/image" Target="../media/image69.sv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emf"/><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2.svg"/><Relationship Id="rId19" Type="http://schemas.openxmlformats.org/officeDocument/2006/relationships/image" Target="../media/image51.png"/><Relationship Id="rId31" Type="http://schemas.openxmlformats.org/officeDocument/2006/relationships/image" Target="../media/image63.svg"/><Relationship Id="rId4" Type="http://schemas.openxmlformats.org/officeDocument/2006/relationships/image" Target="../media/image2.png"/><Relationship Id="rId9" Type="http://schemas.openxmlformats.org/officeDocument/2006/relationships/image" Target="../media/image41.png"/><Relationship Id="rId14" Type="http://schemas.openxmlformats.org/officeDocument/2006/relationships/image" Target="../media/image46.svg"/><Relationship Id="rId22" Type="http://schemas.openxmlformats.org/officeDocument/2006/relationships/image" Target="../media/image54.emf"/><Relationship Id="rId27" Type="http://schemas.openxmlformats.org/officeDocument/2006/relationships/image" Target="../media/image59.svg"/><Relationship Id="rId30" Type="http://schemas.openxmlformats.org/officeDocument/2006/relationships/image" Target="../media/image62.png"/><Relationship Id="rId35" Type="http://schemas.openxmlformats.org/officeDocument/2006/relationships/image" Target="../media/image67.svg"/></Relationships>
</file>

<file path=ppt/slideLayouts/_rels/slideLayout42.xml.rels><?xml version="1.0" encoding="UTF-8" standalone="yes"?>
<Relationships xmlns="http://schemas.openxmlformats.org/package/2006/relationships"><Relationship Id="rId26" Type="http://schemas.openxmlformats.org/officeDocument/2006/relationships/image" Target="../media/image96.png"/><Relationship Id="rId21" Type="http://schemas.openxmlformats.org/officeDocument/2006/relationships/image" Target="../media/image91.svg"/><Relationship Id="rId34" Type="http://schemas.openxmlformats.org/officeDocument/2006/relationships/image" Target="../media/image104.png"/><Relationship Id="rId42" Type="http://schemas.openxmlformats.org/officeDocument/2006/relationships/image" Target="../media/image112.png"/><Relationship Id="rId47" Type="http://schemas.openxmlformats.org/officeDocument/2006/relationships/image" Target="../media/image117.svg"/><Relationship Id="rId50" Type="http://schemas.openxmlformats.org/officeDocument/2006/relationships/image" Target="../media/image120.png"/><Relationship Id="rId55" Type="http://schemas.openxmlformats.org/officeDocument/2006/relationships/image" Target="../media/image125.svg"/><Relationship Id="rId63" Type="http://schemas.openxmlformats.org/officeDocument/2006/relationships/image" Target="../media/image133.svg"/><Relationship Id="rId68" Type="http://schemas.openxmlformats.org/officeDocument/2006/relationships/image" Target="../media/image138.png"/><Relationship Id="rId76" Type="http://schemas.openxmlformats.org/officeDocument/2006/relationships/image" Target="../media/image146.png"/><Relationship Id="rId84" Type="http://schemas.openxmlformats.org/officeDocument/2006/relationships/image" Target="../media/image154.png"/><Relationship Id="rId89" Type="http://schemas.openxmlformats.org/officeDocument/2006/relationships/image" Target="../media/image159.svg"/><Relationship Id="rId97" Type="http://schemas.openxmlformats.org/officeDocument/2006/relationships/image" Target="../media/image167.svg"/><Relationship Id="rId7" Type="http://schemas.openxmlformats.org/officeDocument/2006/relationships/image" Target="../media/image77.svg"/><Relationship Id="rId71" Type="http://schemas.openxmlformats.org/officeDocument/2006/relationships/image" Target="../media/image141.svg"/><Relationship Id="rId92" Type="http://schemas.openxmlformats.org/officeDocument/2006/relationships/image" Target="../media/image162.png"/><Relationship Id="rId2" Type="http://schemas.openxmlformats.org/officeDocument/2006/relationships/image" Target="../media/image72.png"/><Relationship Id="rId16" Type="http://schemas.openxmlformats.org/officeDocument/2006/relationships/image" Target="../media/image86.png"/><Relationship Id="rId29" Type="http://schemas.openxmlformats.org/officeDocument/2006/relationships/image" Target="../media/image99.svg"/><Relationship Id="rId11" Type="http://schemas.openxmlformats.org/officeDocument/2006/relationships/image" Target="../media/image81.svg"/><Relationship Id="rId24" Type="http://schemas.openxmlformats.org/officeDocument/2006/relationships/image" Target="../media/image94.png"/><Relationship Id="rId32" Type="http://schemas.openxmlformats.org/officeDocument/2006/relationships/image" Target="../media/image102.png"/><Relationship Id="rId37" Type="http://schemas.openxmlformats.org/officeDocument/2006/relationships/image" Target="../media/image107.svg"/><Relationship Id="rId40" Type="http://schemas.openxmlformats.org/officeDocument/2006/relationships/image" Target="../media/image110.png"/><Relationship Id="rId45" Type="http://schemas.openxmlformats.org/officeDocument/2006/relationships/image" Target="../media/image115.svg"/><Relationship Id="rId53" Type="http://schemas.openxmlformats.org/officeDocument/2006/relationships/image" Target="../media/image123.svg"/><Relationship Id="rId58" Type="http://schemas.openxmlformats.org/officeDocument/2006/relationships/image" Target="../media/image128.png"/><Relationship Id="rId66" Type="http://schemas.openxmlformats.org/officeDocument/2006/relationships/image" Target="../media/image136.png"/><Relationship Id="rId74" Type="http://schemas.openxmlformats.org/officeDocument/2006/relationships/image" Target="../media/image144.png"/><Relationship Id="rId79" Type="http://schemas.openxmlformats.org/officeDocument/2006/relationships/image" Target="../media/image149.svg"/><Relationship Id="rId87" Type="http://schemas.openxmlformats.org/officeDocument/2006/relationships/image" Target="../media/image157.svg"/><Relationship Id="rId5" Type="http://schemas.openxmlformats.org/officeDocument/2006/relationships/image" Target="../media/image75.svg"/><Relationship Id="rId61" Type="http://schemas.openxmlformats.org/officeDocument/2006/relationships/image" Target="../media/image131.svg"/><Relationship Id="rId82" Type="http://schemas.openxmlformats.org/officeDocument/2006/relationships/image" Target="../media/image152.png"/><Relationship Id="rId90" Type="http://schemas.openxmlformats.org/officeDocument/2006/relationships/image" Target="../media/image160.png"/><Relationship Id="rId95" Type="http://schemas.openxmlformats.org/officeDocument/2006/relationships/image" Target="../media/image165.svg"/><Relationship Id="rId19" Type="http://schemas.openxmlformats.org/officeDocument/2006/relationships/image" Target="../media/image89.sv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svg"/><Relationship Id="rId30" Type="http://schemas.openxmlformats.org/officeDocument/2006/relationships/image" Target="../media/image100.png"/><Relationship Id="rId35" Type="http://schemas.openxmlformats.org/officeDocument/2006/relationships/image" Target="../media/image105.svg"/><Relationship Id="rId43" Type="http://schemas.openxmlformats.org/officeDocument/2006/relationships/image" Target="../media/image113.svg"/><Relationship Id="rId48" Type="http://schemas.openxmlformats.org/officeDocument/2006/relationships/image" Target="../media/image118.png"/><Relationship Id="rId56" Type="http://schemas.openxmlformats.org/officeDocument/2006/relationships/image" Target="../media/image126.png"/><Relationship Id="rId64" Type="http://schemas.openxmlformats.org/officeDocument/2006/relationships/image" Target="../media/image134.png"/><Relationship Id="rId69" Type="http://schemas.openxmlformats.org/officeDocument/2006/relationships/image" Target="../media/image139.svg"/><Relationship Id="rId77" Type="http://schemas.openxmlformats.org/officeDocument/2006/relationships/image" Target="../media/image147.svg"/><Relationship Id="rId100" Type="http://schemas.openxmlformats.org/officeDocument/2006/relationships/image" Target="../media/image170.png"/><Relationship Id="rId8" Type="http://schemas.openxmlformats.org/officeDocument/2006/relationships/image" Target="../media/image78.png"/><Relationship Id="rId51" Type="http://schemas.openxmlformats.org/officeDocument/2006/relationships/image" Target="../media/image121.svg"/><Relationship Id="rId72" Type="http://schemas.openxmlformats.org/officeDocument/2006/relationships/image" Target="../media/image142.png"/><Relationship Id="rId80" Type="http://schemas.openxmlformats.org/officeDocument/2006/relationships/image" Target="../media/image150.png"/><Relationship Id="rId85" Type="http://schemas.openxmlformats.org/officeDocument/2006/relationships/image" Target="../media/image155.svg"/><Relationship Id="rId93" Type="http://schemas.openxmlformats.org/officeDocument/2006/relationships/image" Target="../media/image163.svg"/><Relationship Id="rId98" Type="http://schemas.openxmlformats.org/officeDocument/2006/relationships/image" Target="../media/image168.png"/><Relationship Id="rId3" Type="http://schemas.openxmlformats.org/officeDocument/2006/relationships/image" Target="../media/image73.svg"/><Relationship Id="rId12" Type="http://schemas.openxmlformats.org/officeDocument/2006/relationships/image" Target="../media/image82.png"/><Relationship Id="rId17" Type="http://schemas.openxmlformats.org/officeDocument/2006/relationships/image" Target="../media/image87.svg"/><Relationship Id="rId25" Type="http://schemas.openxmlformats.org/officeDocument/2006/relationships/image" Target="../media/image95.svg"/><Relationship Id="rId33" Type="http://schemas.openxmlformats.org/officeDocument/2006/relationships/image" Target="../media/image103.svg"/><Relationship Id="rId38" Type="http://schemas.openxmlformats.org/officeDocument/2006/relationships/image" Target="../media/image108.png"/><Relationship Id="rId46" Type="http://schemas.openxmlformats.org/officeDocument/2006/relationships/image" Target="../media/image116.png"/><Relationship Id="rId59" Type="http://schemas.openxmlformats.org/officeDocument/2006/relationships/image" Target="../media/image129.svg"/><Relationship Id="rId67" Type="http://schemas.openxmlformats.org/officeDocument/2006/relationships/image" Target="../media/image137.svg"/><Relationship Id="rId20" Type="http://schemas.openxmlformats.org/officeDocument/2006/relationships/image" Target="../media/image90.png"/><Relationship Id="rId41" Type="http://schemas.openxmlformats.org/officeDocument/2006/relationships/image" Target="../media/image111.svg"/><Relationship Id="rId54" Type="http://schemas.openxmlformats.org/officeDocument/2006/relationships/image" Target="../media/image124.png"/><Relationship Id="rId62" Type="http://schemas.openxmlformats.org/officeDocument/2006/relationships/image" Target="../media/image132.png"/><Relationship Id="rId70" Type="http://schemas.openxmlformats.org/officeDocument/2006/relationships/image" Target="../media/image140.png"/><Relationship Id="rId75" Type="http://schemas.openxmlformats.org/officeDocument/2006/relationships/image" Target="../media/image145.svg"/><Relationship Id="rId83" Type="http://schemas.openxmlformats.org/officeDocument/2006/relationships/image" Target="../media/image153.svg"/><Relationship Id="rId88" Type="http://schemas.openxmlformats.org/officeDocument/2006/relationships/image" Target="../media/image158.png"/><Relationship Id="rId91" Type="http://schemas.openxmlformats.org/officeDocument/2006/relationships/image" Target="../media/image161.svg"/><Relationship Id="rId96" Type="http://schemas.openxmlformats.org/officeDocument/2006/relationships/image" Target="../media/image166.png"/><Relationship Id="rId1" Type="http://schemas.openxmlformats.org/officeDocument/2006/relationships/slideMaster" Target="../slideMasters/slideMaster1.xml"/><Relationship Id="rId6" Type="http://schemas.openxmlformats.org/officeDocument/2006/relationships/image" Target="../media/image76.png"/><Relationship Id="rId15" Type="http://schemas.openxmlformats.org/officeDocument/2006/relationships/image" Target="../media/image85.svg"/><Relationship Id="rId23" Type="http://schemas.openxmlformats.org/officeDocument/2006/relationships/image" Target="../media/image93.svg"/><Relationship Id="rId28" Type="http://schemas.openxmlformats.org/officeDocument/2006/relationships/image" Target="../media/image98.png"/><Relationship Id="rId36" Type="http://schemas.openxmlformats.org/officeDocument/2006/relationships/image" Target="../media/image106.png"/><Relationship Id="rId49" Type="http://schemas.openxmlformats.org/officeDocument/2006/relationships/image" Target="../media/image119.svg"/><Relationship Id="rId57" Type="http://schemas.openxmlformats.org/officeDocument/2006/relationships/image" Target="../media/image127.svg"/><Relationship Id="rId10" Type="http://schemas.openxmlformats.org/officeDocument/2006/relationships/image" Target="../media/image80.png"/><Relationship Id="rId31" Type="http://schemas.openxmlformats.org/officeDocument/2006/relationships/image" Target="../media/image101.svg"/><Relationship Id="rId44" Type="http://schemas.openxmlformats.org/officeDocument/2006/relationships/image" Target="../media/image114.png"/><Relationship Id="rId52" Type="http://schemas.openxmlformats.org/officeDocument/2006/relationships/image" Target="../media/image122.png"/><Relationship Id="rId60" Type="http://schemas.openxmlformats.org/officeDocument/2006/relationships/image" Target="../media/image130.png"/><Relationship Id="rId65" Type="http://schemas.openxmlformats.org/officeDocument/2006/relationships/image" Target="../media/image135.svg"/><Relationship Id="rId73" Type="http://schemas.openxmlformats.org/officeDocument/2006/relationships/image" Target="../media/image143.svg"/><Relationship Id="rId78" Type="http://schemas.openxmlformats.org/officeDocument/2006/relationships/image" Target="../media/image148.png"/><Relationship Id="rId81" Type="http://schemas.openxmlformats.org/officeDocument/2006/relationships/image" Target="../media/image151.svg"/><Relationship Id="rId86" Type="http://schemas.openxmlformats.org/officeDocument/2006/relationships/image" Target="../media/image156.png"/><Relationship Id="rId94" Type="http://schemas.openxmlformats.org/officeDocument/2006/relationships/image" Target="../media/image164.png"/><Relationship Id="rId99" Type="http://schemas.openxmlformats.org/officeDocument/2006/relationships/image" Target="../media/image169.svg"/><Relationship Id="rId101" Type="http://schemas.openxmlformats.org/officeDocument/2006/relationships/image" Target="../media/image171.svg"/><Relationship Id="rId4" Type="http://schemas.openxmlformats.org/officeDocument/2006/relationships/image" Target="../media/image74.png"/><Relationship Id="rId9" Type="http://schemas.openxmlformats.org/officeDocument/2006/relationships/image" Target="../media/image79.svg"/><Relationship Id="rId13" Type="http://schemas.openxmlformats.org/officeDocument/2006/relationships/image" Target="../media/image83.svg"/><Relationship Id="rId18" Type="http://schemas.openxmlformats.org/officeDocument/2006/relationships/image" Target="../media/image88.png"/><Relationship Id="rId39" Type="http://schemas.openxmlformats.org/officeDocument/2006/relationships/image" Target="../media/image10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_Option1">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5ABE33B-CFFB-DA43-961D-9C2E1DBC0660}"/>
              </a:ext>
            </a:extLst>
          </p:cNvPr>
          <p:cNvSpPr/>
          <p:nvPr userDrawn="1"/>
        </p:nvSpPr>
        <p:spPr>
          <a:xfrm flipV="1">
            <a:off x="1" y="-29624"/>
            <a:ext cx="12188825" cy="5694805"/>
          </a:xfrm>
          <a:custGeom>
            <a:avLst/>
            <a:gdLst>
              <a:gd name="connsiteX0" fmla="*/ 0 w 12192000"/>
              <a:gd name="connsiteY0" fmla="*/ 5694805 h 5694805"/>
              <a:gd name="connsiteX1" fmla="*/ 12192000 w 12192000"/>
              <a:gd name="connsiteY1" fmla="*/ 5694805 h 5694805"/>
              <a:gd name="connsiteX2" fmla="*/ 12192000 w 12192000"/>
              <a:gd name="connsiteY2" fmla="*/ 1647500 h 5694805"/>
              <a:gd name="connsiteX3" fmla="*/ 12143591 w 12192000"/>
              <a:gd name="connsiteY3" fmla="*/ 1647500 h 5694805"/>
              <a:gd name="connsiteX4" fmla="*/ 0 w 12192000"/>
              <a:gd name="connsiteY4" fmla="*/ 0 h 5694805"/>
              <a:gd name="connsiteX5" fmla="*/ 0 w 12192000"/>
              <a:gd name="connsiteY5" fmla="*/ 1647500 h 5694805"/>
              <a:gd name="connsiteX6" fmla="*/ 0 w 12192000"/>
              <a:gd name="connsiteY6" fmla="*/ 1653654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694805">
                <a:moveTo>
                  <a:pt x="0" y="5694805"/>
                </a:moveTo>
                <a:lnTo>
                  <a:pt x="12192000" y="5694805"/>
                </a:lnTo>
                <a:lnTo>
                  <a:pt x="12192000" y="1647500"/>
                </a:lnTo>
                <a:lnTo>
                  <a:pt x="12143591" y="1647500"/>
                </a:lnTo>
                <a:lnTo>
                  <a:pt x="0" y="0"/>
                </a:lnTo>
                <a:lnTo>
                  <a:pt x="0" y="1647500"/>
                </a:lnTo>
                <a:lnTo>
                  <a:pt x="0" y="165365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Subtitle 2">
            <a:extLst>
              <a:ext uri="{FF2B5EF4-FFF2-40B4-BE49-F238E27FC236}">
                <a16:creationId xmlns:a16="http://schemas.microsoft.com/office/drawing/2014/main" id="{4AC11419-AA4B-CC4B-8EF3-848458B5AD4A}"/>
              </a:ext>
            </a:extLst>
          </p:cNvPr>
          <p:cNvSpPr>
            <a:spLocks noGrp="1"/>
          </p:cNvSpPr>
          <p:nvPr>
            <p:ph type="subTitle" idx="1" hasCustomPrompt="1"/>
          </p:nvPr>
        </p:nvSpPr>
        <p:spPr>
          <a:xfrm>
            <a:off x="4660729" y="5197871"/>
            <a:ext cx="7252351" cy="473464"/>
          </a:xfrm>
        </p:spPr>
        <p:txBody>
          <a:bodyPr>
            <a:noAutofit/>
          </a:bodyPr>
          <a:lstStyle>
            <a:lvl1pPr marL="0" indent="0" algn="r">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 Job Title</a:t>
            </a:r>
          </a:p>
          <a:p>
            <a:r>
              <a:rPr lang="en-US"/>
              <a:t> </a:t>
            </a:r>
          </a:p>
        </p:txBody>
      </p:sp>
      <p:grpSp>
        <p:nvGrpSpPr>
          <p:cNvPr id="14" name="Group 13">
            <a:extLst>
              <a:ext uri="{FF2B5EF4-FFF2-40B4-BE49-F238E27FC236}">
                <a16:creationId xmlns:a16="http://schemas.microsoft.com/office/drawing/2014/main" id="{3CBEB3F1-B8AF-DE47-AA0B-DD2FA7D95844}"/>
              </a:ext>
            </a:extLst>
          </p:cNvPr>
          <p:cNvGrpSpPr/>
          <p:nvPr userDrawn="1"/>
        </p:nvGrpSpPr>
        <p:grpSpPr>
          <a:xfrm>
            <a:off x="2942472" y="375185"/>
            <a:ext cx="6303882" cy="3934758"/>
            <a:chOff x="2406962" y="375185"/>
            <a:chExt cx="6305524" cy="3934758"/>
          </a:xfrm>
        </p:grpSpPr>
        <p:pic>
          <p:nvPicPr>
            <p:cNvPr id="15" name="Picture 14">
              <a:extLst>
                <a:ext uri="{FF2B5EF4-FFF2-40B4-BE49-F238E27FC236}">
                  <a16:creationId xmlns:a16="http://schemas.microsoft.com/office/drawing/2014/main" id="{8B5B0452-B6F4-7448-BDA7-A55549C7D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06962" y="375185"/>
              <a:ext cx="6305523" cy="3934758"/>
            </a:xfrm>
            <a:prstGeom prst="rect">
              <a:avLst/>
            </a:prstGeom>
          </p:spPr>
        </p:pic>
        <p:sp>
          <p:nvSpPr>
            <p:cNvPr id="16" name="TextBox 15">
              <a:extLst>
                <a:ext uri="{FF2B5EF4-FFF2-40B4-BE49-F238E27FC236}">
                  <a16:creationId xmlns:a16="http://schemas.microsoft.com/office/drawing/2014/main" id="{67F23796-C60D-1D4E-B01C-BE7229EC5A73}"/>
                </a:ext>
              </a:extLst>
            </p:cNvPr>
            <p:cNvSpPr txBox="1"/>
            <p:nvPr userDrawn="1"/>
          </p:nvSpPr>
          <p:spPr>
            <a:xfrm>
              <a:off x="4046500" y="3229009"/>
              <a:ext cx="4665986" cy="338554"/>
            </a:xfrm>
            <a:prstGeom prst="rect">
              <a:avLst/>
            </a:prstGeom>
            <a:noFill/>
          </p:spPr>
          <p:txBody>
            <a:bodyPr wrap="square" rtlCol="0">
              <a:spAutoFit/>
            </a:bodyPr>
            <a:lstStyle/>
            <a:p>
              <a:r>
                <a:rPr lang="en-US" sz="1600">
                  <a:solidFill>
                    <a:srgbClr val="1D376C"/>
                  </a:solidFill>
                </a:rPr>
                <a:t>We</a:t>
              </a:r>
              <a:r>
                <a:rPr lang="en-US" sz="1600" baseline="0">
                  <a:solidFill>
                    <a:srgbClr val="1D376C"/>
                  </a:solidFill>
                </a:rPr>
                <a:t> will set all students on a path to success. </a:t>
              </a:r>
              <a:endParaRPr lang="en-US" sz="1600">
                <a:solidFill>
                  <a:srgbClr val="1D376C"/>
                </a:solidFill>
              </a:endParaRPr>
            </a:p>
          </p:txBody>
        </p:sp>
      </p:grpSp>
      <p:pic>
        <p:nvPicPr>
          <p:cNvPr id="8" name="Picture 7">
            <a:extLst>
              <a:ext uri="{FF2B5EF4-FFF2-40B4-BE49-F238E27FC236}">
                <a16:creationId xmlns:a16="http://schemas.microsoft.com/office/drawing/2014/main" id="{12C47C31-5881-5E4B-9D6C-6120ED87AF6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6152" y="5972469"/>
            <a:ext cx="1586983" cy="627866"/>
          </a:xfrm>
          <a:prstGeom prst="rect">
            <a:avLst/>
          </a:prstGeom>
        </p:spPr>
      </p:pic>
      <p:sp>
        <p:nvSpPr>
          <p:cNvPr id="9" name="Rectangle 8">
            <a:extLst>
              <a:ext uri="{FF2B5EF4-FFF2-40B4-BE49-F238E27FC236}">
                <a16:creationId xmlns:a16="http://schemas.microsoft.com/office/drawing/2014/main" id="{C54216E0-F867-7442-9A36-35817FBEF201}"/>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a:extLst>
              <a:ext uri="{FF2B5EF4-FFF2-40B4-BE49-F238E27FC236}">
                <a16:creationId xmlns:a16="http://schemas.microsoft.com/office/drawing/2014/main" id="{03F3A49F-50BF-764F-B0B0-59730C1077A8}"/>
              </a:ext>
            </a:extLst>
          </p:cNvPr>
          <p:cNvSpPr>
            <a:spLocks noGrp="1"/>
          </p:cNvSpPr>
          <p:nvPr>
            <p:ph type="body" sz="quarter" idx="11" hasCustomPrompt="1"/>
          </p:nvPr>
        </p:nvSpPr>
        <p:spPr>
          <a:xfrm>
            <a:off x="4660900" y="5760947"/>
            <a:ext cx="7251700" cy="473464"/>
          </a:xfrm>
        </p:spPr>
        <p:txBody>
          <a:bodyPr>
            <a:noAutofit/>
          </a:bodyPr>
          <a:lstStyle>
            <a:lvl1pPr marL="0" marR="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sz="1800"/>
            </a:lvl1pPr>
            <a:lvl2pPr marL="342814" indent="0" algn="r">
              <a:buNone/>
              <a:defRPr sz="1600"/>
            </a:lvl2pPr>
            <a:lvl3pPr marL="685629" indent="0" algn="r">
              <a:buNone/>
              <a:defRPr sz="1400"/>
            </a:lvl3pPr>
            <a:lvl4pPr marL="1028443" indent="0" algn="r">
              <a:buNone/>
              <a:defRPr sz="1200"/>
            </a:lvl4pPr>
            <a:lvl5pPr marL="1371257" indent="0" algn="r">
              <a:buNone/>
              <a:defRPr sz="1200"/>
            </a:lvl5pPr>
          </a:lstStyle>
          <a:p>
            <a:pPr marL="0" marR="0" lvl="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a:pPr>
            <a:r>
              <a:rPr lang="en-US" sz="1800"/>
              <a:t>Team/Office/Division Name | Date </a:t>
            </a:r>
          </a:p>
        </p:txBody>
      </p:sp>
    </p:spTree>
    <p:extLst>
      <p:ext uri="{BB962C8B-B14F-4D97-AF65-F5344CB8AC3E}">
        <p14:creationId xmlns:p14="http://schemas.microsoft.com/office/powerpoint/2010/main" val="2140467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Slide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49F479-6C74-DD43-9159-EDBBBF818650}"/>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669635" y="4469130"/>
            <a:ext cx="1132787" cy="2419692"/>
          </a:xfrm>
          <a:prstGeom prst="rect">
            <a:avLst/>
          </a:prstGeom>
        </p:spPr>
      </p:pic>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7868" y="1531917"/>
            <a:ext cx="1007355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924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Slide 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8749" y="1553674"/>
            <a:ext cx="1541170" cy="472691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387935"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284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FA Color Ba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FBEDD-5ADB-A740-B3B2-D5A40CDC2528}"/>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 name="Rectangle 6"/>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8" name="Rectangle 7"/>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0" name="Rectangle 9"/>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1" name="Title Placeholder 1">
            <a:extLst>
              <a:ext uri="{FF2B5EF4-FFF2-40B4-BE49-F238E27FC236}">
                <a16:creationId xmlns:a16="http://schemas.microsoft.com/office/drawing/2014/main" id="{DFC168A4-3138-C941-8827-A85584EFC521}"/>
              </a:ext>
            </a:extLst>
          </p:cNvPr>
          <p:cNvSpPr>
            <a:spLocks noGrp="1"/>
          </p:cNvSpPr>
          <p:nvPr>
            <p:ph type="title"/>
          </p:nvPr>
        </p:nvSpPr>
        <p:spPr>
          <a:xfrm>
            <a:off x="2091143" y="228600"/>
            <a:ext cx="7187599"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81FEF92E-E4AD-2A41-AA96-632665103C97}"/>
              </a:ext>
            </a:extLst>
          </p:cNvPr>
          <p:cNvSpPr>
            <a:spLocks noGrp="1"/>
          </p:cNvSpPr>
          <p:nvPr>
            <p:ph type="body" sz="quarter" idx="10"/>
          </p:nvPr>
        </p:nvSpPr>
        <p:spPr>
          <a:xfrm>
            <a:off x="2091146" y="1531917"/>
            <a:ext cx="71875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468A7D8-F2DF-BB46-8432-2633F50331F1}"/>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15" name="Picture 14">
            <a:extLst>
              <a:ext uri="{FF2B5EF4-FFF2-40B4-BE49-F238E27FC236}">
                <a16:creationId xmlns:a16="http://schemas.microsoft.com/office/drawing/2014/main" id="{1860EEB5-807C-AF43-A987-B981B9024E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2601040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FA Academics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7D0388-EDB2-4A47-B296-C092A2549FDA}"/>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Rectangle 14">
            <a:extLst>
              <a:ext uri="{FF2B5EF4-FFF2-40B4-BE49-F238E27FC236}">
                <a16:creationId xmlns:a16="http://schemas.microsoft.com/office/drawing/2014/main" id="{1A743600-A825-024B-9EE3-B8018822160B}"/>
              </a:ext>
            </a:extLst>
          </p:cNvPr>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6" name="Rectangle 15">
            <a:extLst>
              <a:ext uri="{FF2B5EF4-FFF2-40B4-BE49-F238E27FC236}">
                <a16:creationId xmlns:a16="http://schemas.microsoft.com/office/drawing/2014/main" id="{F3DD3628-7242-3142-B23A-634023944C0A}"/>
              </a:ext>
            </a:extLst>
          </p:cNvPr>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7" name="Rectangle 16">
            <a:extLst>
              <a:ext uri="{FF2B5EF4-FFF2-40B4-BE49-F238E27FC236}">
                <a16:creationId xmlns:a16="http://schemas.microsoft.com/office/drawing/2014/main" id="{86B832EF-10D7-EC42-B290-BB2D1BA318D0}"/>
              </a:ext>
            </a:extLst>
          </p:cNvPr>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5" name="TextBox 4"/>
          <p:cNvSpPr txBox="1"/>
          <p:nvPr userDrawn="1"/>
        </p:nvSpPr>
        <p:spPr>
          <a:xfrm rot="5400000">
            <a:off x="10073311" y="1585882"/>
            <a:ext cx="3360763" cy="646203"/>
          </a:xfrm>
          <a:prstGeom prst="rect">
            <a:avLst/>
          </a:prstGeom>
          <a:noFill/>
        </p:spPr>
        <p:txBody>
          <a:bodyPr wrap="square" rtlCol="0">
            <a:spAutoFit/>
          </a:bodyPr>
          <a:lstStyle/>
          <a:p>
            <a:r>
              <a:rPr lang="en-US" sz="3599" b="0">
                <a:solidFill>
                  <a:schemeClr val="bg1"/>
                </a:solidFill>
                <a:latin typeface="Open Sans" panose="020B0606030504020204" pitchFamily="34" charset="0"/>
                <a:ea typeface="Open Sans" panose="020B0606030504020204" pitchFamily="34" charset="0"/>
                <a:cs typeface="Open Sans" panose="020B0606030504020204" pitchFamily="34" charset="0"/>
              </a:rPr>
              <a:t>ACADEMICS</a:t>
            </a:r>
          </a:p>
        </p:txBody>
      </p:sp>
      <p:sp>
        <p:nvSpPr>
          <p:cNvPr id="8" name="Title Placeholder 1">
            <a:extLst>
              <a:ext uri="{FF2B5EF4-FFF2-40B4-BE49-F238E27FC236}">
                <a16:creationId xmlns:a16="http://schemas.microsoft.com/office/drawing/2014/main" id="{488DD497-9FA8-9B4C-AC13-CD304EF0832A}"/>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449A732D-5BEB-B847-A7FB-EAD6B5248158}"/>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066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FA Student Readiness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D54EA9-0FE7-5E49-B5A3-03799137530C}"/>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Rectangle 14">
            <a:extLst>
              <a:ext uri="{FF2B5EF4-FFF2-40B4-BE49-F238E27FC236}">
                <a16:creationId xmlns:a16="http://schemas.microsoft.com/office/drawing/2014/main" id="{51E41C65-BBFD-984D-8458-AE48345AA038}"/>
              </a:ext>
            </a:extLst>
          </p:cNvPr>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6" name="Rectangle 15">
            <a:extLst>
              <a:ext uri="{FF2B5EF4-FFF2-40B4-BE49-F238E27FC236}">
                <a16:creationId xmlns:a16="http://schemas.microsoft.com/office/drawing/2014/main" id="{F168EB84-9AEF-0342-B140-A7261696D341}"/>
              </a:ext>
            </a:extLst>
          </p:cNvPr>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7" name="Rectangle 16">
            <a:extLst>
              <a:ext uri="{FF2B5EF4-FFF2-40B4-BE49-F238E27FC236}">
                <a16:creationId xmlns:a16="http://schemas.microsoft.com/office/drawing/2014/main" id="{29A812B3-194E-0745-8D5A-54352B8F3BDD}"/>
              </a:ext>
            </a:extLst>
          </p:cNvPr>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0" name="Title Placeholder 1">
            <a:extLst>
              <a:ext uri="{FF2B5EF4-FFF2-40B4-BE49-F238E27FC236}">
                <a16:creationId xmlns:a16="http://schemas.microsoft.com/office/drawing/2014/main" id="{E4F71DA9-7955-DD45-9713-555E89ECEEC7}"/>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1" name="Text Placeholder 4">
            <a:extLst>
              <a:ext uri="{FF2B5EF4-FFF2-40B4-BE49-F238E27FC236}">
                <a16:creationId xmlns:a16="http://schemas.microsoft.com/office/drawing/2014/main" id="{80BB9A16-38C2-F14E-B9F9-FE99EE3F1BA8}"/>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B21E3C87-87AB-224B-9134-C4C5AEF3DB78}"/>
              </a:ext>
            </a:extLst>
          </p:cNvPr>
          <p:cNvSpPr txBox="1"/>
          <p:nvPr userDrawn="1"/>
        </p:nvSpPr>
        <p:spPr>
          <a:xfrm rot="5400000">
            <a:off x="8226378" y="2631555"/>
            <a:ext cx="5452110" cy="646203"/>
          </a:xfrm>
          <a:prstGeom prst="rect">
            <a:avLst/>
          </a:prstGeom>
          <a:noFill/>
        </p:spPr>
        <p:txBody>
          <a:bodyPr wrap="square" rtlCol="0">
            <a:spAutoFit/>
          </a:bodyPr>
          <a:lstStyle/>
          <a:p>
            <a:r>
              <a:rPr lang="en-US" sz="3599" b="0">
                <a:solidFill>
                  <a:schemeClr val="bg1"/>
                </a:solidFill>
                <a:latin typeface="Open Sans" panose="020B0606030504020204" pitchFamily="34" charset="0"/>
                <a:ea typeface="Open Sans" panose="020B0606030504020204" pitchFamily="34" charset="0"/>
                <a:cs typeface="Open Sans" panose="020B0606030504020204" pitchFamily="34" charset="0"/>
              </a:rPr>
              <a:t>STUDENT READINESS</a:t>
            </a:r>
          </a:p>
        </p:txBody>
      </p:sp>
    </p:spTree>
    <p:extLst>
      <p:ext uri="{BB962C8B-B14F-4D97-AF65-F5344CB8AC3E}">
        <p14:creationId xmlns:p14="http://schemas.microsoft.com/office/powerpoint/2010/main" val="2588752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FA Educators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9E8E21-ABBE-8F45-B3EC-9E15035E1769}"/>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Rectangle 14">
            <a:extLst>
              <a:ext uri="{FF2B5EF4-FFF2-40B4-BE49-F238E27FC236}">
                <a16:creationId xmlns:a16="http://schemas.microsoft.com/office/drawing/2014/main" id="{3918D983-1355-004C-BCD1-B3D329AF356A}"/>
              </a:ext>
            </a:extLst>
          </p:cNvPr>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6" name="Rectangle 15">
            <a:extLst>
              <a:ext uri="{FF2B5EF4-FFF2-40B4-BE49-F238E27FC236}">
                <a16:creationId xmlns:a16="http://schemas.microsoft.com/office/drawing/2014/main" id="{85038D3C-9ECD-B64E-83FA-6A192ED04AC9}"/>
              </a:ext>
            </a:extLst>
          </p:cNvPr>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7" name="Rectangle 16">
            <a:extLst>
              <a:ext uri="{FF2B5EF4-FFF2-40B4-BE49-F238E27FC236}">
                <a16:creationId xmlns:a16="http://schemas.microsoft.com/office/drawing/2014/main" id="{7338A7DD-F09D-7741-88D2-52435917CCA1}"/>
              </a:ext>
            </a:extLst>
          </p:cNvPr>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8" name="Title Placeholder 1">
            <a:extLst>
              <a:ext uri="{FF2B5EF4-FFF2-40B4-BE49-F238E27FC236}">
                <a16:creationId xmlns:a16="http://schemas.microsoft.com/office/drawing/2014/main" id="{4C572FF4-F3AA-8549-A6C5-BDAC0A770A26}"/>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D12DC94B-E27A-E440-96A0-C87FF10BB029}"/>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624C65DE-F11F-4B4E-A4EC-9C2EEDDF7E28}"/>
              </a:ext>
            </a:extLst>
          </p:cNvPr>
          <p:cNvSpPr txBox="1"/>
          <p:nvPr userDrawn="1"/>
        </p:nvSpPr>
        <p:spPr>
          <a:xfrm rot="5400000">
            <a:off x="8082170" y="1968615"/>
            <a:ext cx="4126230" cy="646203"/>
          </a:xfrm>
          <a:prstGeom prst="rect">
            <a:avLst/>
          </a:prstGeom>
          <a:noFill/>
        </p:spPr>
        <p:txBody>
          <a:bodyPr wrap="square" rtlCol="0">
            <a:spAutoFit/>
          </a:bodyPr>
          <a:lstStyle/>
          <a:p>
            <a:r>
              <a:rPr lang="en-US" sz="3599" b="0">
                <a:solidFill>
                  <a:schemeClr val="bg1"/>
                </a:solidFill>
                <a:latin typeface="Open Sans" panose="020B0606030504020204" pitchFamily="34" charset="0"/>
                <a:ea typeface="Open Sans" panose="020B0606030504020204" pitchFamily="34" charset="0"/>
                <a:cs typeface="Open Sans" panose="020B0606030504020204" pitchFamily="34" charset="0"/>
              </a:rPr>
              <a:t>EDUCATORS</a:t>
            </a:r>
          </a:p>
        </p:txBody>
      </p:sp>
    </p:spTree>
    <p:extLst>
      <p:ext uri="{BB962C8B-B14F-4D97-AF65-F5344CB8AC3E}">
        <p14:creationId xmlns:p14="http://schemas.microsoft.com/office/powerpoint/2010/main" val="2989814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FA Color Bar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E25227-80B3-044E-B5C2-30A4886F1093}"/>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Rectangle 2"/>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4" name="Rectangle 3"/>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5" name="Rectangle 4"/>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7" name="Title Placeholder 1">
            <a:extLst>
              <a:ext uri="{FF2B5EF4-FFF2-40B4-BE49-F238E27FC236}">
                <a16:creationId xmlns:a16="http://schemas.microsoft.com/office/drawing/2014/main" id="{209CBD19-EFA2-2845-88A5-BFE46601A96C}"/>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A686CA45-9F58-2E4A-BDF7-50BEB15FD0D8}"/>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90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FA Academ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46B0-F569-C44B-996A-A6EE8557F5B3}"/>
              </a:ext>
            </a:extLst>
          </p:cNvPr>
          <p:cNvSpPr>
            <a:spLocks noGrp="1"/>
          </p:cNvSpPr>
          <p:nvPr>
            <p:ph type="title"/>
          </p:nvPr>
        </p:nvSpPr>
        <p:spPr/>
        <p:txBody>
          <a:bodyPr/>
          <a:lstStyle/>
          <a:p>
            <a:r>
              <a:rPr lang="en-US"/>
              <a:t>Click to edit Master title style</a:t>
            </a:r>
          </a:p>
        </p:txBody>
      </p:sp>
      <p:sp>
        <p:nvSpPr>
          <p:cNvPr id="3" name="Triangle 2">
            <a:extLst>
              <a:ext uri="{FF2B5EF4-FFF2-40B4-BE49-F238E27FC236}">
                <a16:creationId xmlns:a16="http://schemas.microsoft.com/office/drawing/2014/main" id="{D8AB1BC3-ADB8-A149-9F91-58C038DC424B}"/>
              </a:ext>
            </a:extLst>
          </p:cNvPr>
          <p:cNvSpPr/>
          <p:nvPr userDrawn="1"/>
        </p:nvSpPr>
        <p:spPr>
          <a:xfrm flipV="1">
            <a:off x="10817225" y="0"/>
            <a:ext cx="1371600" cy="1371600"/>
          </a:xfrm>
          <a:prstGeom prst="triangle">
            <a:avLst>
              <a:gd name="adj" fmla="val 100000"/>
            </a:avLst>
          </a:prstGeom>
          <a:solidFill>
            <a:schemeClr val="accent3"/>
          </a:solidFill>
          <a:ln>
            <a:noFill/>
          </a:ln>
          <a:effectLst>
            <a:outerShdw blurRad="381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ooks on shelf outline">
            <a:extLst>
              <a:ext uri="{FF2B5EF4-FFF2-40B4-BE49-F238E27FC236}">
                <a16:creationId xmlns:a16="http://schemas.microsoft.com/office/drawing/2014/main" id="{2074A7E2-0E1B-9C4F-81DA-1582BD68DE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68099" y="80906"/>
            <a:ext cx="635337" cy="635337"/>
          </a:xfrm>
          <a:prstGeom prst="rect">
            <a:avLst/>
          </a:prstGeom>
        </p:spPr>
      </p:pic>
    </p:spTree>
    <p:extLst>
      <p:ext uri="{BB962C8B-B14F-4D97-AF65-F5344CB8AC3E}">
        <p14:creationId xmlns:p14="http://schemas.microsoft.com/office/powerpoint/2010/main" val="4259909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FA Student Readines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62B7-971E-7144-8D30-3DDE4124C28E}"/>
              </a:ext>
            </a:extLst>
          </p:cNvPr>
          <p:cNvSpPr>
            <a:spLocks noGrp="1"/>
          </p:cNvSpPr>
          <p:nvPr>
            <p:ph type="title"/>
          </p:nvPr>
        </p:nvSpPr>
        <p:spPr/>
        <p:txBody>
          <a:bodyPr/>
          <a:lstStyle/>
          <a:p>
            <a:r>
              <a:rPr lang="en-US"/>
              <a:t>Click to edit Master title style</a:t>
            </a:r>
          </a:p>
        </p:txBody>
      </p:sp>
      <p:sp>
        <p:nvSpPr>
          <p:cNvPr id="3" name="Triangle 2">
            <a:extLst>
              <a:ext uri="{FF2B5EF4-FFF2-40B4-BE49-F238E27FC236}">
                <a16:creationId xmlns:a16="http://schemas.microsoft.com/office/drawing/2014/main" id="{54BF96FF-0F9F-AD4A-84B3-2BED9A8D1C2E}"/>
              </a:ext>
            </a:extLst>
          </p:cNvPr>
          <p:cNvSpPr/>
          <p:nvPr userDrawn="1"/>
        </p:nvSpPr>
        <p:spPr>
          <a:xfrm flipV="1">
            <a:off x="10817225" y="0"/>
            <a:ext cx="1371600" cy="1371600"/>
          </a:xfrm>
          <a:prstGeom prst="triangle">
            <a:avLst>
              <a:gd name="adj" fmla="val 100000"/>
            </a:avLst>
          </a:prstGeom>
          <a:solidFill>
            <a:schemeClr val="accent4"/>
          </a:solidFill>
          <a:ln>
            <a:noFill/>
          </a:ln>
          <a:effectLst>
            <a:outerShdw blurRad="381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A17BD01-0BFC-904C-B715-3D6538A923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1698" y="68085"/>
            <a:ext cx="592554" cy="700012"/>
          </a:xfrm>
          <a:prstGeom prst="rect">
            <a:avLst/>
          </a:prstGeom>
        </p:spPr>
      </p:pic>
    </p:spTree>
    <p:extLst>
      <p:ext uri="{BB962C8B-B14F-4D97-AF65-F5344CB8AC3E}">
        <p14:creationId xmlns:p14="http://schemas.microsoft.com/office/powerpoint/2010/main" val="142618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FA Educator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E5218-55AA-BD45-A117-266D64E15115}"/>
              </a:ext>
            </a:extLst>
          </p:cNvPr>
          <p:cNvSpPr>
            <a:spLocks noGrp="1"/>
          </p:cNvSpPr>
          <p:nvPr>
            <p:ph type="title"/>
          </p:nvPr>
        </p:nvSpPr>
        <p:spPr/>
        <p:txBody>
          <a:bodyPr/>
          <a:lstStyle/>
          <a:p>
            <a:r>
              <a:rPr lang="en-US"/>
              <a:t>Click to edit Master title style</a:t>
            </a:r>
          </a:p>
        </p:txBody>
      </p:sp>
      <p:sp>
        <p:nvSpPr>
          <p:cNvPr id="3" name="Triangle 2">
            <a:extLst>
              <a:ext uri="{FF2B5EF4-FFF2-40B4-BE49-F238E27FC236}">
                <a16:creationId xmlns:a16="http://schemas.microsoft.com/office/drawing/2014/main" id="{D2D41F0E-D75A-B041-8358-4BEFD74AB688}"/>
              </a:ext>
            </a:extLst>
          </p:cNvPr>
          <p:cNvSpPr/>
          <p:nvPr userDrawn="1"/>
        </p:nvSpPr>
        <p:spPr>
          <a:xfrm flipV="1">
            <a:off x="10817225" y="0"/>
            <a:ext cx="1371600" cy="1371600"/>
          </a:xfrm>
          <a:prstGeom prst="triangle">
            <a:avLst>
              <a:gd name="adj" fmla="val 100000"/>
            </a:avLst>
          </a:prstGeom>
          <a:solidFill>
            <a:schemeClr val="accent5"/>
          </a:solidFill>
          <a:ln>
            <a:noFill/>
          </a:ln>
          <a:effectLst>
            <a:outerShdw blurRad="381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lassroom outline">
            <a:extLst>
              <a:ext uri="{FF2B5EF4-FFF2-40B4-BE49-F238E27FC236}">
                <a16:creationId xmlns:a16="http://schemas.microsoft.com/office/drawing/2014/main" id="{53E484DD-C407-2244-80AE-1AE2FAD4A4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8568" y="111293"/>
            <a:ext cx="656803" cy="656803"/>
          </a:xfrm>
          <a:prstGeom prst="rect">
            <a:avLst/>
          </a:prstGeom>
        </p:spPr>
      </p:pic>
    </p:spTree>
    <p:extLst>
      <p:ext uri="{BB962C8B-B14F-4D97-AF65-F5344CB8AC3E}">
        <p14:creationId xmlns:p14="http://schemas.microsoft.com/office/powerpoint/2010/main" val="141885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Slide_Option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433CBB-FD63-7548-8991-A15F6208D9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93"/>
            <a:ext cx="12188809" cy="5693322"/>
          </a:xfrm>
          <a:custGeom>
            <a:avLst/>
            <a:gdLst>
              <a:gd name="connsiteX0" fmla="*/ 0 w 12191984"/>
              <a:gd name="connsiteY0" fmla="*/ 0 h 5694805"/>
              <a:gd name="connsiteX1" fmla="*/ 12191984 w 12191984"/>
              <a:gd name="connsiteY1" fmla="*/ 0 h 5694805"/>
              <a:gd name="connsiteX2" fmla="*/ 12191984 w 12191984"/>
              <a:gd name="connsiteY2" fmla="*/ 4047305 h 5694805"/>
              <a:gd name="connsiteX3" fmla="*/ 12143591 w 12191984"/>
              <a:gd name="connsiteY3" fmla="*/ 4047305 h 5694805"/>
              <a:gd name="connsiteX4" fmla="*/ 0 w 12191984"/>
              <a:gd name="connsiteY4" fmla="*/ 5694805 h 5694805"/>
              <a:gd name="connsiteX5" fmla="*/ 0 w 12191984"/>
              <a:gd name="connsiteY5" fmla="*/ 4047305 h 5694805"/>
              <a:gd name="connsiteX6" fmla="*/ 0 w 12191984"/>
              <a:gd name="connsiteY6" fmla="*/ 4041151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84" h="5694805">
                <a:moveTo>
                  <a:pt x="0" y="0"/>
                </a:moveTo>
                <a:lnTo>
                  <a:pt x="12191984" y="0"/>
                </a:lnTo>
                <a:lnTo>
                  <a:pt x="12191984" y="4047305"/>
                </a:lnTo>
                <a:lnTo>
                  <a:pt x="12143591" y="4047305"/>
                </a:lnTo>
                <a:lnTo>
                  <a:pt x="0" y="5694805"/>
                </a:lnTo>
                <a:lnTo>
                  <a:pt x="0" y="4047305"/>
                </a:lnTo>
                <a:lnTo>
                  <a:pt x="0" y="4041151"/>
                </a:lnTo>
                <a:close/>
              </a:path>
            </a:pathLst>
          </a:custGeom>
        </p:spPr>
      </p:pic>
      <p:sp>
        <p:nvSpPr>
          <p:cNvPr id="7" name="Freeform 6">
            <a:extLst>
              <a:ext uri="{FF2B5EF4-FFF2-40B4-BE49-F238E27FC236}">
                <a16:creationId xmlns:a16="http://schemas.microsoft.com/office/drawing/2014/main" id="{99019C8F-9DDE-9345-A0AC-A00AE29937CD}"/>
              </a:ext>
            </a:extLst>
          </p:cNvPr>
          <p:cNvSpPr/>
          <p:nvPr userDrawn="1"/>
        </p:nvSpPr>
        <p:spPr>
          <a:xfrm flipV="1">
            <a:off x="1" y="-895"/>
            <a:ext cx="12188808" cy="5693321"/>
          </a:xfrm>
          <a:custGeom>
            <a:avLst/>
            <a:gdLst>
              <a:gd name="connsiteX0" fmla="*/ 0 w 12192000"/>
              <a:gd name="connsiteY0" fmla="*/ 5694805 h 5694805"/>
              <a:gd name="connsiteX1" fmla="*/ 12192000 w 12192000"/>
              <a:gd name="connsiteY1" fmla="*/ 5694805 h 5694805"/>
              <a:gd name="connsiteX2" fmla="*/ 12192000 w 12192000"/>
              <a:gd name="connsiteY2" fmla="*/ 1647500 h 5694805"/>
              <a:gd name="connsiteX3" fmla="*/ 12143591 w 12192000"/>
              <a:gd name="connsiteY3" fmla="*/ 1647500 h 5694805"/>
              <a:gd name="connsiteX4" fmla="*/ 0 w 12192000"/>
              <a:gd name="connsiteY4" fmla="*/ 0 h 5694805"/>
              <a:gd name="connsiteX5" fmla="*/ 0 w 12192000"/>
              <a:gd name="connsiteY5" fmla="*/ 1647500 h 5694805"/>
              <a:gd name="connsiteX6" fmla="*/ 0 w 12192000"/>
              <a:gd name="connsiteY6" fmla="*/ 1653654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694805">
                <a:moveTo>
                  <a:pt x="0" y="5694805"/>
                </a:moveTo>
                <a:lnTo>
                  <a:pt x="12192000" y="5694805"/>
                </a:lnTo>
                <a:lnTo>
                  <a:pt x="12192000" y="1647500"/>
                </a:lnTo>
                <a:lnTo>
                  <a:pt x="12143591" y="1647500"/>
                </a:lnTo>
                <a:lnTo>
                  <a:pt x="0" y="0"/>
                </a:lnTo>
                <a:lnTo>
                  <a:pt x="0" y="1647500"/>
                </a:lnTo>
                <a:lnTo>
                  <a:pt x="0" y="1653654"/>
                </a:lnTo>
                <a:close/>
              </a:path>
            </a:pathLst>
          </a:custGeom>
          <a:gradFill>
            <a:gsLst>
              <a:gs pos="0">
                <a:schemeClr val="bg1"/>
              </a:gs>
              <a:gs pos="100000">
                <a:schemeClr val="bg1">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Picture 7">
            <a:extLst>
              <a:ext uri="{FF2B5EF4-FFF2-40B4-BE49-F238E27FC236}">
                <a16:creationId xmlns:a16="http://schemas.microsoft.com/office/drawing/2014/main" id="{F6F64B84-B4C2-5044-B49C-37C67468A5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0429" y="134484"/>
            <a:ext cx="1511317" cy="943089"/>
          </a:xfrm>
          <a:prstGeom prst="rect">
            <a:avLst/>
          </a:prstGeom>
        </p:spPr>
      </p:pic>
      <p:sp>
        <p:nvSpPr>
          <p:cNvPr id="9" name="TextBox 8">
            <a:extLst>
              <a:ext uri="{FF2B5EF4-FFF2-40B4-BE49-F238E27FC236}">
                <a16:creationId xmlns:a16="http://schemas.microsoft.com/office/drawing/2014/main" id="{AB31A684-D534-9A41-817E-511482241760}"/>
              </a:ext>
            </a:extLst>
          </p:cNvPr>
          <p:cNvSpPr txBox="1"/>
          <p:nvPr userDrawn="1"/>
        </p:nvSpPr>
        <p:spPr>
          <a:xfrm>
            <a:off x="428151" y="841275"/>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12" name="Picture 11">
            <a:extLst>
              <a:ext uri="{FF2B5EF4-FFF2-40B4-BE49-F238E27FC236}">
                <a16:creationId xmlns:a16="http://schemas.microsoft.com/office/drawing/2014/main" id="{552F5791-A095-824A-9574-D0FB827DB87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76152" y="5972469"/>
            <a:ext cx="1586983" cy="627866"/>
          </a:xfrm>
          <a:prstGeom prst="rect">
            <a:avLst/>
          </a:prstGeom>
        </p:spPr>
      </p:pic>
      <p:sp>
        <p:nvSpPr>
          <p:cNvPr id="13" name="Subtitle 2">
            <a:extLst>
              <a:ext uri="{FF2B5EF4-FFF2-40B4-BE49-F238E27FC236}">
                <a16:creationId xmlns:a16="http://schemas.microsoft.com/office/drawing/2014/main" id="{66C46652-1F92-C741-B925-6444432B5F9B}"/>
              </a:ext>
            </a:extLst>
          </p:cNvPr>
          <p:cNvSpPr>
            <a:spLocks noGrp="1"/>
          </p:cNvSpPr>
          <p:nvPr>
            <p:ph type="subTitle" idx="1" hasCustomPrompt="1"/>
          </p:nvPr>
        </p:nvSpPr>
        <p:spPr>
          <a:xfrm>
            <a:off x="4660729" y="5197871"/>
            <a:ext cx="7252351" cy="473464"/>
          </a:xfrm>
        </p:spPr>
        <p:txBody>
          <a:bodyPr>
            <a:noAutofit/>
          </a:bodyPr>
          <a:lstStyle>
            <a:lvl1pPr marL="0" indent="0" algn="r">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 Job Title</a:t>
            </a:r>
          </a:p>
          <a:p>
            <a:r>
              <a:rPr lang="en-US"/>
              <a:t> </a:t>
            </a:r>
          </a:p>
        </p:txBody>
      </p:sp>
      <p:sp>
        <p:nvSpPr>
          <p:cNvPr id="15" name="Rectangle 14">
            <a:extLst>
              <a:ext uri="{FF2B5EF4-FFF2-40B4-BE49-F238E27FC236}">
                <a16:creationId xmlns:a16="http://schemas.microsoft.com/office/drawing/2014/main" id="{A2BAE979-5175-884C-A91E-3BB902360395}"/>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2">
            <a:extLst>
              <a:ext uri="{FF2B5EF4-FFF2-40B4-BE49-F238E27FC236}">
                <a16:creationId xmlns:a16="http://schemas.microsoft.com/office/drawing/2014/main" id="{5A986478-2512-7E48-A021-24522ABC1101}"/>
              </a:ext>
            </a:extLst>
          </p:cNvPr>
          <p:cNvSpPr>
            <a:spLocks noGrp="1"/>
          </p:cNvSpPr>
          <p:nvPr>
            <p:ph type="body" sz="quarter" idx="11" hasCustomPrompt="1"/>
          </p:nvPr>
        </p:nvSpPr>
        <p:spPr>
          <a:xfrm>
            <a:off x="4660900" y="5760947"/>
            <a:ext cx="7251700" cy="473464"/>
          </a:xfrm>
        </p:spPr>
        <p:txBody>
          <a:bodyPr>
            <a:noAutofit/>
          </a:bodyPr>
          <a:lstStyle>
            <a:lvl1pPr marL="0" marR="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sz="1800"/>
            </a:lvl1pPr>
            <a:lvl2pPr marL="342814" indent="0" algn="r">
              <a:buNone/>
              <a:defRPr sz="1600"/>
            </a:lvl2pPr>
            <a:lvl3pPr marL="685629" indent="0" algn="r">
              <a:buNone/>
              <a:defRPr sz="1400"/>
            </a:lvl3pPr>
            <a:lvl4pPr marL="1028443" indent="0" algn="r">
              <a:buNone/>
              <a:defRPr sz="1200"/>
            </a:lvl4pPr>
            <a:lvl5pPr marL="1371257" indent="0" algn="r">
              <a:buNone/>
              <a:defRPr sz="1200"/>
            </a:lvl5pPr>
          </a:lstStyle>
          <a:p>
            <a:pPr marL="0" marR="0" lvl="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a:pPr>
            <a:r>
              <a:rPr lang="en-US" sz="1800"/>
              <a:t>Team/Office/Division Name | Date </a:t>
            </a:r>
          </a:p>
        </p:txBody>
      </p:sp>
    </p:spTree>
    <p:extLst>
      <p:ext uri="{BB962C8B-B14F-4D97-AF65-F5344CB8AC3E}">
        <p14:creationId xmlns:p14="http://schemas.microsoft.com/office/powerpoint/2010/main" val="144389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Slide 10">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1A918A53-C283-1B4D-9640-1599D57C8316}"/>
              </a:ext>
            </a:extLst>
          </p:cNvPr>
          <p:cNvSpPr>
            <a:spLocks noGrp="1"/>
          </p:cNvSpPr>
          <p:nvPr>
            <p:ph type="body" sz="quarter" idx="10"/>
          </p:nvPr>
        </p:nvSpPr>
        <p:spPr>
          <a:xfrm>
            <a:off x="2102455" y="1531917"/>
            <a:ext cx="961024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5689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36120" y="1070424"/>
            <a:ext cx="1200211" cy="3681160"/>
          </a:xfrm>
          <a:prstGeom prst="rect">
            <a:avLst/>
          </a:prstGeom>
        </p:spPr>
      </p:pic>
      <p:pic>
        <p:nvPicPr>
          <p:cNvPr id="4" name="Picture 3">
            <a:extLst>
              <a:ext uri="{FF2B5EF4-FFF2-40B4-BE49-F238E27FC236}">
                <a16:creationId xmlns:a16="http://schemas.microsoft.com/office/drawing/2014/main" id="{EF45A5E4-093F-5C42-B6E9-B06026B154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09756" y="568460"/>
            <a:ext cx="3713952" cy="4685856"/>
          </a:xfrm>
          <a:prstGeom prst="rect">
            <a:avLst/>
          </a:prstGeom>
        </p:spPr>
      </p:pic>
      <p:grpSp>
        <p:nvGrpSpPr>
          <p:cNvPr id="5" name="Group 4"/>
          <p:cNvGrpSpPr/>
          <p:nvPr userDrawn="1"/>
        </p:nvGrpSpPr>
        <p:grpSpPr>
          <a:xfrm>
            <a:off x="8528034" y="604774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p:nvPr>
        </p:nvSpPr>
        <p:spPr>
          <a:xfrm>
            <a:off x="5738872" y="228600"/>
            <a:ext cx="5999188"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747793" y="1531917"/>
            <a:ext cx="599918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59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EC3D9FEC-35B5-2A48-9240-C98F6A36B0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98852" y="2054252"/>
            <a:ext cx="2259327" cy="3105150"/>
          </a:xfrm>
          <a:prstGeom prst="rect">
            <a:avLst/>
          </a:prstGeom>
        </p:spPr>
      </p:pic>
      <p:pic>
        <p:nvPicPr>
          <p:cNvPr id="4" name="Picture Placeholder 10">
            <a:extLst>
              <a:ext uri="{FF2B5EF4-FFF2-40B4-BE49-F238E27FC236}">
                <a16:creationId xmlns:a16="http://schemas.microsoft.com/office/drawing/2014/main" id="{4BF81C8E-7B92-4E4A-94BC-EB8183E7F6C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649499" y="2054250"/>
            <a:ext cx="2268004" cy="3105152"/>
          </a:xfrm>
          <a:prstGeom prst="rect">
            <a:avLst/>
          </a:prstGeom>
        </p:spPr>
      </p:pic>
      <p:pic>
        <p:nvPicPr>
          <p:cNvPr id="5" name="Picture Placeholder 12">
            <a:extLst>
              <a:ext uri="{FF2B5EF4-FFF2-40B4-BE49-F238E27FC236}">
                <a16:creationId xmlns:a16="http://schemas.microsoft.com/office/drawing/2014/main" id="{D736E1AF-4E8A-7448-A968-D040E42C9667}"/>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9917502" y="2054250"/>
            <a:ext cx="2271324" cy="3105152"/>
          </a:xfrm>
          <a:prstGeom prst="rect">
            <a:avLst/>
          </a:prstGeom>
        </p:spPr>
      </p:pic>
      <p:sp>
        <p:nvSpPr>
          <p:cNvPr id="6" name="Rectangle 5"/>
          <p:cNvSpPr/>
          <p:nvPr userDrawn="1"/>
        </p:nvSpPr>
        <p:spPr>
          <a:xfrm>
            <a:off x="5397194" y="2054253"/>
            <a:ext cx="2253965" cy="3105151"/>
          </a:xfrm>
          <a:prstGeom prst="rect">
            <a:avLst/>
          </a:prstGeom>
          <a:solidFill>
            <a:srgbClr val="E877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7" name="Rectangle 6"/>
          <p:cNvSpPr/>
          <p:nvPr userDrawn="1"/>
        </p:nvSpPr>
        <p:spPr>
          <a:xfrm>
            <a:off x="7649499" y="2054253"/>
            <a:ext cx="2268004" cy="3105151"/>
          </a:xfrm>
          <a:prstGeom prst="rect">
            <a:avLst/>
          </a:prstGeom>
          <a:solidFill>
            <a:srgbClr val="2DCCD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8" name="Rectangle 7"/>
          <p:cNvSpPr/>
          <p:nvPr userDrawn="1"/>
        </p:nvSpPr>
        <p:spPr>
          <a:xfrm>
            <a:off x="9917502" y="2054253"/>
            <a:ext cx="2271324" cy="3105151"/>
          </a:xfrm>
          <a:prstGeom prst="rect">
            <a:avLst/>
          </a:prstGeom>
          <a:solidFill>
            <a:srgbClr val="D2D75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Placeholder 5">
            <a:extLst>
              <a:ext uri="{FF2B5EF4-FFF2-40B4-BE49-F238E27FC236}">
                <a16:creationId xmlns:a16="http://schemas.microsoft.com/office/drawing/2014/main" id="{EEB543B9-ACE5-5044-ACA8-2AE54DED0530}"/>
              </a:ext>
            </a:extLst>
          </p:cNvPr>
          <p:cNvPicPr>
            <a:picLocks noChangeAspect="1"/>
          </p:cNvPicPr>
          <p:nvPr userDrawn="1"/>
        </p:nvPicPr>
        <p:blipFill>
          <a:blip r:embed="rId5" cstate="print">
            <a:clrChange>
              <a:clrFrom>
                <a:srgbClr val="000000">
                  <a:alpha val="0"/>
                </a:srgbClr>
              </a:clrFrom>
              <a:clrTo>
                <a:srgbClr val="000000">
                  <a:alpha val="0"/>
                </a:srgbClr>
              </a:clrTo>
            </a:clrChange>
            <a:graysc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a:xfrm>
            <a:off x="2" y="2054254"/>
            <a:ext cx="5398853" cy="3105149"/>
          </a:xfrm>
          <a:prstGeom prst="rect">
            <a:avLst/>
          </a:prstGeom>
          <a:gradFill>
            <a:gsLst>
              <a:gs pos="0">
                <a:schemeClr val="accent1">
                  <a:lumMod val="5000"/>
                  <a:lumOff val="95000"/>
                </a:schemeClr>
              </a:gs>
              <a:gs pos="74000">
                <a:schemeClr val="accent1">
                  <a:lumMod val="45000"/>
                  <a:lumOff val="55000"/>
                </a:schemeClr>
              </a:gs>
              <a:gs pos="32000">
                <a:schemeClr val="accent1">
                  <a:lumMod val="45000"/>
                  <a:lumOff val="55000"/>
                </a:schemeClr>
              </a:gs>
              <a:gs pos="100000">
                <a:schemeClr val="accent1">
                  <a:lumMod val="30000"/>
                  <a:lumOff val="70000"/>
                </a:schemeClr>
              </a:gs>
            </a:gsLst>
            <a:lin ang="5400000" scaled="1"/>
          </a:gradFill>
        </p:spPr>
      </p:pic>
      <p:sp>
        <p:nvSpPr>
          <p:cNvPr id="9" name="Rectangle 8"/>
          <p:cNvSpPr/>
          <p:nvPr userDrawn="1"/>
        </p:nvSpPr>
        <p:spPr>
          <a:xfrm>
            <a:off x="2" y="2054253"/>
            <a:ext cx="5398853" cy="3105151"/>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1" name="Pictur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794552" y="2373454"/>
            <a:ext cx="3802078" cy="2373182"/>
          </a:xfrm>
          <a:prstGeom prst="rect">
            <a:avLst/>
          </a:prstGeom>
        </p:spPr>
      </p:pic>
      <p:sp>
        <p:nvSpPr>
          <p:cNvPr id="13" name="Title Placeholder 1">
            <a:extLst>
              <a:ext uri="{FF2B5EF4-FFF2-40B4-BE49-F238E27FC236}">
                <a16:creationId xmlns:a16="http://schemas.microsoft.com/office/drawing/2014/main" id="{B1A80666-F1D1-C241-B56B-F2434B5AC704}"/>
              </a:ext>
            </a:extLst>
          </p:cNvPr>
          <p:cNvSpPr>
            <a:spLocks noGrp="1"/>
          </p:cNvSpPr>
          <p:nvPr>
            <p:ph type="title" hasCustomPrompt="1"/>
          </p:nvPr>
        </p:nvSpPr>
        <p:spPr>
          <a:xfrm>
            <a:off x="558655" y="92102"/>
            <a:ext cx="11071516" cy="1208314"/>
          </a:xfrm>
          <a:prstGeom prst="rect">
            <a:avLst/>
          </a:prstGeom>
        </p:spPr>
        <p:txBody>
          <a:bodyPr vert="horz" lIns="91440" tIns="45720" rIns="91440" bIns="45720" rtlCol="0" anchor="b">
            <a:normAutofit/>
          </a:bodyPr>
          <a:lstStyle>
            <a:lvl1pPr algn="ctr">
              <a:defRPr sz="4799">
                <a:latin typeface="Georgia" panose="02040502050405020303" pitchFamily="18" charset="0"/>
              </a:defRPr>
            </a:lvl1pPr>
          </a:lstStyle>
          <a:p>
            <a:r>
              <a:rPr lang="en-US"/>
              <a:t>Click to edit title style</a:t>
            </a:r>
          </a:p>
        </p:txBody>
      </p:sp>
      <p:grpSp>
        <p:nvGrpSpPr>
          <p:cNvPr id="15" name="Group 14">
            <a:extLst>
              <a:ext uri="{FF2B5EF4-FFF2-40B4-BE49-F238E27FC236}">
                <a16:creationId xmlns:a16="http://schemas.microsoft.com/office/drawing/2014/main" id="{69A120BF-9F35-7340-8189-F28EF706C7EC}"/>
              </a:ext>
            </a:extLst>
          </p:cNvPr>
          <p:cNvGrpSpPr/>
          <p:nvPr userDrawn="1"/>
        </p:nvGrpSpPr>
        <p:grpSpPr>
          <a:xfrm>
            <a:off x="87609" y="5383676"/>
            <a:ext cx="12013611" cy="175769"/>
            <a:chOff x="-556175" y="5388428"/>
            <a:chExt cx="10206500" cy="149291"/>
          </a:xfrm>
        </p:grpSpPr>
        <p:grpSp>
          <p:nvGrpSpPr>
            <p:cNvPr id="16" name="Group 15">
              <a:extLst>
                <a:ext uri="{FF2B5EF4-FFF2-40B4-BE49-F238E27FC236}">
                  <a16:creationId xmlns:a16="http://schemas.microsoft.com/office/drawing/2014/main" id="{3E11C9FE-A74C-3240-98F3-D5B9B6492C54}"/>
                </a:ext>
              </a:extLst>
            </p:cNvPr>
            <p:cNvGrpSpPr/>
            <p:nvPr userDrawn="1"/>
          </p:nvGrpSpPr>
          <p:grpSpPr>
            <a:xfrm>
              <a:off x="-556175" y="5388428"/>
              <a:ext cx="2501953" cy="149291"/>
              <a:chOff x="6927228" y="7552706"/>
              <a:chExt cx="5016271" cy="227062"/>
            </a:xfrm>
          </p:grpSpPr>
          <p:sp>
            <p:nvSpPr>
              <p:cNvPr id="164" name="Oval 163">
                <a:extLst>
                  <a:ext uri="{FF2B5EF4-FFF2-40B4-BE49-F238E27FC236}">
                    <a16:creationId xmlns:a16="http://schemas.microsoft.com/office/drawing/2014/main" id="{EF912B0F-EEF6-534A-AB82-92D668972EB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C1E573E3-1BB9-7043-96C6-2D78B23F8B9E}"/>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4E5A8F4E-E545-C64D-B37C-FFEEFEE54B7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8454B668-B0A0-BC4F-A97E-E33205F94CA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56221D30-4818-DA48-9D9F-98E20B78842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9173D0FF-D715-0040-B5E5-BB8A05CA635E}"/>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5405E21C-2376-8B49-9C1D-8B8BF377AD97}"/>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4A1CB1D2-17BB-A447-9962-22DBC835AC96}"/>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F32A6699-8D46-8F45-9FCE-DDEC50DD17C4}"/>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08B6E076-CBBD-644B-B2DF-9D23CB71AE6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7F7F2465-CAB0-374D-A006-5511D8C558D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D438939-E8FF-E841-B961-805EC07E8C5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AA4B5F6F-79E8-DB4F-A640-32C77622965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E236DD86-DF25-1E4E-81F8-17D9EAF6AC9B}"/>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D6E8BC3C-F3FD-4A49-8F07-24C564B9D91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F7DA2E63-053D-F649-8B5A-366D384B64C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F9A61E0D-5243-F342-8E46-0DCAA11D429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64BA01C9-124F-1345-93EF-640A6C10890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F223D7AF-C33D-1549-A0A5-3CF935F65CFB}"/>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90E2169E-3202-D245-A3D8-889DB0DC606F}"/>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73DE0EE6-2CDE-124C-92E2-E71CF4DBB4E2}"/>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DDC37A68-100A-B446-9C9B-94060F27715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2431F842-660D-294E-ABFA-446E814A5AD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DAA8C648-2929-504C-A99D-BC28CA8EC2CB}"/>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7EDC446D-BD9A-B246-9176-77B9B3E313A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561920B2-9928-564F-BB79-CC7CFD7B1590}"/>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024BC6B5-7418-FA4B-9801-50D1787D7109}"/>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E6F0EC4B-979E-8A4F-9530-A40661A7F1B3}"/>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461D17D1-A24F-FA4F-8026-A57016F799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13E24A2-3A13-DF48-8CAB-E04CF6FAD64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32061DF-AA67-0B4F-BBFC-18B9BAC2F0E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C72C0402-29E9-0D4C-93CE-406B8D2E47AE}"/>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D97EE4D4-5B9B-3643-99CB-8AE44A0B683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5E6C1BDF-6C67-4F40-9ECC-47B44CB6337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BE5577C1-9432-AC40-A5AE-56167D7FC88F}"/>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1E0A254B-969B-4940-8E86-85C71F3449C8}"/>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4CE44EA-AAF3-2D48-852A-BA69E51FE15E}"/>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D7937132-E04B-CB48-9C7D-31E99A85417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0DC34544-1063-294B-AEBF-2341F140E87B}"/>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47073FF-4072-F649-950A-AB15BF0B507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155AB66B-F460-324D-812B-CB2BA2EFE1D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5F705815-68E4-1D43-9ACA-4B4AB41C08BB}"/>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7531344-5272-D247-857B-E98A04A7913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24DDC550-515E-884A-98D8-4BA5EE6CEE24}"/>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8CBC2D22-6CE6-9E41-BF03-F2B7E26710B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9" name="Oval 208">
                <a:extLst>
                  <a:ext uri="{FF2B5EF4-FFF2-40B4-BE49-F238E27FC236}">
                    <a16:creationId xmlns:a16="http://schemas.microsoft.com/office/drawing/2014/main" id="{2BA87232-3EE1-754D-B0A5-11362098A24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0" name="Oval 209">
                <a:extLst>
                  <a:ext uri="{FF2B5EF4-FFF2-40B4-BE49-F238E27FC236}">
                    <a16:creationId xmlns:a16="http://schemas.microsoft.com/office/drawing/2014/main" id="{3A417B07-6BC6-524E-A500-60C1AF78FEF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1" name="Oval 210">
                <a:extLst>
                  <a:ext uri="{FF2B5EF4-FFF2-40B4-BE49-F238E27FC236}">
                    <a16:creationId xmlns:a16="http://schemas.microsoft.com/office/drawing/2014/main" id="{262F790D-2C23-9A44-8587-7CDDC7A39F47}"/>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7" name="Group 16">
              <a:extLst>
                <a:ext uri="{FF2B5EF4-FFF2-40B4-BE49-F238E27FC236}">
                  <a16:creationId xmlns:a16="http://schemas.microsoft.com/office/drawing/2014/main" id="{237EF657-F22A-5043-A3ED-A3E70820B79C}"/>
                </a:ext>
              </a:extLst>
            </p:cNvPr>
            <p:cNvGrpSpPr/>
            <p:nvPr userDrawn="1"/>
          </p:nvGrpSpPr>
          <p:grpSpPr>
            <a:xfrm>
              <a:off x="2008922" y="5388428"/>
              <a:ext cx="2501953" cy="149291"/>
              <a:chOff x="6927228" y="7552706"/>
              <a:chExt cx="5016271" cy="227062"/>
            </a:xfrm>
          </p:grpSpPr>
          <p:sp>
            <p:nvSpPr>
              <p:cNvPr id="116" name="Oval 115">
                <a:extLst>
                  <a:ext uri="{FF2B5EF4-FFF2-40B4-BE49-F238E27FC236}">
                    <a16:creationId xmlns:a16="http://schemas.microsoft.com/office/drawing/2014/main" id="{5F3584AD-F8D5-5B4F-8A3C-F909EBD84B63}"/>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006EADBF-9A25-B049-9389-B4B822E6776E}"/>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587CD37E-EDEE-F944-B5D9-CD640051D346}"/>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F09FDA8F-705B-7445-83EE-01C4692F97C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2294DAAB-9421-1D49-A0E0-5F2962DF594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843D1113-61EA-C342-ADD9-BDC89B45F1D1}"/>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289F2884-60EA-F040-ABCC-640C11ADE019}"/>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3D0D37DE-E48D-FD4A-B493-734FCA552DC4}"/>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F7BF5998-C658-2B49-BF1C-BC93B7AFC7F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07E384BF-2925-C443-A51A-BAAA0A3D93C8}"/>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5921C59E-B483-FD48-8B2D-D58511F21D1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0991228E-9258-484D-843F-D3A9FDDEE84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9D1C2ED8-AE97-B040-921D-977ABF45645F}"/>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48D90B15-ADB1-8C4B-B19A-D7CB6E22164B}"/>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D4F4970E-E688-6F48-B006-5CC60427448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DB0FFE97-D100-8B4A-AB51-492415D010F1}"/>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A7D39236-A7EE-094A-A60E-D7A43CFA7048}"/>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8B9D20C9-249D-8C49-8015-A401189E3644}"/>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AEDE03F6-7B0B-C54D-A01C-3164AA26B6E0}"/>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08DC07DF-6319-FE42-80AE-F2B0D83A49E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D316B931-67FC-694C-AC99-108805FF4122}"/>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99552ED4-4E6F-6A42-BDE1-DB4B22EE82AF}"/>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F221E1D0-2012-1F42-BFBF-64F4785FA6D1}"/>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A42405AC-171B-FE4D-807A-373596C517B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F562C103-0000-0B49-A35C-A415C790D364}"/>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2D6358A4-22E7-F24C-9BF9-A51405446227}"/>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0FF7D2C6-B4DD-074D-8416-6FAF0033AFF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00DEE38B-51C1-914A-9E5C-5227AB2A936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08ADF36-321A-BB4F-858E-5C52853F6DB3}"/>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27E75FE7-962D-C94A-A8C8-A2F301D9A139}"/>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C9597D22-7D6B-BF4E-94EB-4B707014F31E}"/>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B4E9B3CF-D747-E449-B569-661DF1708F1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5663515C-386C-5A49-95D4-56BCE5FAF199}"/>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F4816D83-BC61-B14D-9C4C-FD612A8AFF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B3859FD9-8844-9848-BFD3-8543C5CC6CD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F01538DE-83D4-4A44-9FA5-F19A29428D48}"/>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B466E8A5-D195-4D4B-AABD-B3C6C4AEEA6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AE220B75-7166-5843-BAC7-9FA2707BB451}"/>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BA4ECBEE-0A72-5D41-A557-17D271D414F8}"/>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E6ABA97A-6242-9C43-92FE-C1FEA5AE33B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F35D50A5-F80F-A647-AE00-43CA8A997CCD}"/>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0C3BA718-61A3-8649-B9D9-96B4622027A0}"/>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EBAEFD7F-407E-EA48-A086-9DD5A82AC8D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6337AC2E-CDD2-5147-8539-54645232407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F3D493A1-4900-384B-882F-6D2C7FEFB59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0DD153CC-0666-2E4B-98E3-9A6E7F63AB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86DF279E-C3AC-0B44-B366-7DB50FF804D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A13ED11B-8650-914E-A7FA-D93EEBA0A813}"/>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8" name="Group 17">
              <a:extLst>
                <a:ext uri="{FF2B5EF4-FFF2-40B4-BE49-F238E27FC236}">
                  <a16:creationId xmlns:a16="http://schemas.microsoft.com/office/drawing/2014/main" id="{C5072EC1-9A9A-AA4E-BCAF-F0FA9232DE46}"/>
                </a:ext>
              </a:extLst>
            </p:cNvPr>
            <p:cNvGrpSpPr/>
            <p:nvPr userDrawn="1"/>
          </p:nvGrpSpPr>
          <p:grpSpPr>
            <a:xfrm>
              <a:off x="4583275" y="5388428"/>
              <a:ext cx="2501953" cy="149291"/>
              <a:chOff x="6927228" y="7552706"/>
              <a:chExt cx="5016271" cy="227062"/>
            </a:xfrm>
          </p:grpSpPr>
          <p:sp>
            <p:nvSpPr>
              <p:cNvPr id="68" name="Oval 67">
                <a:extLst>
                  <a:ext uri="{FF2B5EF4-FFF2-40B4-BE49-F238E27FC236}">
                    <a16:creationId xmlns:a16="http://schemas.microsoft.com/office/drawing/2014/main" id="{24A88537-7EEB-4B40-9B67-A2EC352D5F3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1F15C8B4-381B-B448-AD14-754478F659B5}"/>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E35BD491-D303-414B-8562-5D1C5C90DDF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30FC53CB-E294-E347-ACE7-583CACA3FADB}"/>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E09E55E9-6BD7-E247-BA30-30B47764B862}"/>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E9DEC776-1435-2449-9248-4BC3B67E2E4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61FC6019-8982-4046-AADE-809CC8F3A4F3}"/>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925034FC-E6B3-4347-A723-9017F6FF28E4}"/>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9EFFF1-E79C-8D46-9331-05E7DFFAD81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D0EB820-87BE-C849-9312-8BFE2F064EC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15D5C2A-85C1-FB48-B08E-005B0C9CC5EA}"/>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EF9E93ED-83CE-5847-BAA8-19AD9367119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29FEB417-C9B2-F14F-B871-3BC533C9F53F}"/>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5E67D50-1ACB-7546-85E7-F1913E00001A}"/>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486FFDF4-810E-3148-9597-967A701D6F0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F54B66E1-95FF-E341-8853-AF9900BD55DC}"/>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60214990-600D-C142-A439-34F9567574BB}"/>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55AAADB-710F-8F45-9765-498E433E180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1319C4EB-54F1-EC48-896F-B6D2BFAEB4D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4CE00956-EFE9-7F4F-A7F9-399FC998E7F6}"/>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B6BB5E84-37E4-1F4D-B241-0F893534FFD4}"/>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4A59986F-414D-E646-91B4-53A762BDE0C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21B0F7FB-6EB1-2A47-A75C-405FEB09AD9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DFABB03D-3FFB-4E4B-82EA-7543381052BD}"/>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255F7CB7-0B69-A447-8F00-9ACD00D168B4}"/>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A4CC0D92-ED40-844B-8D9E-6187EBDD6C6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B5CA1277-10D6-514B-B4AC-D1B366ED8075}"/>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BB5790AB-A43A-4244-A284-CF0079633AED}"/>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0552C6D9-E40B-4745-B33B-C480D96A8039}"/>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67DB5439-9A7A-F943-90A7-2CE712A6E71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395E2649-D93B-1D41-9D52-5C8E1D0D5FBA}"/>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DA3ED38F-D877-2142-BE0E-13C3AF774DD9}"/>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DBDC4F6C-5BC9-8E41-9808-3897BF58AE04}"/>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79D731D-CDB0-8C46-831B-F56140221E57}"/>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2C115E27-D844-F549-A39D-E091628C016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8A73D298-4094-EA4D-BBB4-F99ED3F5F98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9FEC35F5-4F0E-C948-A440-9E8A08CBE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FBC522FA-B101-6A47-98B7-302C7AAB89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51DD4AC-3C2D-F646-A56A-DD9B453EAE9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7B87EB64-4610-454D-96AA-70CB71F8E03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35EFEC91-45F4-E943-9208-67D3E055A653}"/>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FD273C18-F0FC-1849-AEA5-2F72C73C953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4434C156-1DAF-FB44-A5BC-629B0B22C0F0}"/>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55EA44AB-4C9A-C947-A095-5BC60EA3E7E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5BBFBC2E-6B80-D84E-B943-9F67083DCB9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033E1E90-7428-C348-A58A-94028A25545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CE3C3B3C-D309-8547-BE91-A9247E7E1DA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20B39BCD-3728-EE4B-B8CE-4AA40CDB1FCB}"/>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9" name="Group 18">
              <a:extLst>
                <a:ext uri="{FF2B5EF4-FFF2-40B4-BE49-F238E27FC236}">
                  <a16:creationId xmlns:a16="http://schemas.microsoft.com/office/drawing/2014/main" id="{F0878324-3761-F446-B25F-F0A4661023B2}"/>
                </a:ext>
              </a:extLst>
            </p:cNvPr>
            <p:cNvGrpSpPr/>
            <p:nvPr userDrawn="1"/>
          </p:nvGrpSpPr>
          <p:grpSpPr>
            <a:xfrm>
              <a:off x="7148372" y="5388428"/>
              <a:ext cx="2501953" cy="149291"/>
              <a:chOff x="6927228" y="7552706"/>
              <a:chExt cx="5016271" cy="227062"/>
            </a:xfrm>
          </p:grpSpPr>
          <p:sp>
            <p:nvSpPr>
              <p:cNvPr id="20" name="Oval 19">
                <a:extLst>
                  <a:ext uri="{FF2B5EF4-FFF2-40B4-BE49-F238E27FC236}">
                    <a16:creationId xmlns:a16="http://schemas.microsoft.com/office/drawing/2014/main" id="{020A1073-CC0A-5845-A40A-80148A571A9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52A35C77-9DBC-7747-94E9-B19DF069576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6D944309-0691-2843-94BB-94CE534C7A7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803A69A6-8100-8144-9A90-B60C63ABAD51}"/>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FFC9C8A-85FE-CB4E-99B9-C23C0A769751}"/>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CC58D23B-6C31-094D-8E45-6C8F4F068B9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9B02944A-B799-6D46-9F08-5D7E9D88E20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EF737233-669E-C940-B671-27C6F45871FB}"/>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5C479F78-7E3D-E94B-8CDA-7F5286285A66}"/>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53495010-9BDD-BF4C-9A80-1F2DAABFE001}"/>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D1E17199-27DE-1047-A0C8-3519FCE7802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E4642A74-E910-6241-9D91-D6ED2EC8AC2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C42757D-576D-4840-8225-C1D8D25B5627}"/>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1E71B04E-E1A1-F74D-80E4-0BA51ACFC838}"/>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362A01D0-01A7-004D-93E4-E4B1A465E201}"/>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B88CE8FE-10CD-9B40-B75F-C09541BBFE74}"/>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59DA3988-3338-8F47-8006-5EDD2F1915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5480C019-405D-D841-B262-CCC8B0A46D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42BF52C3-65AE-3743-A224-80A6A01CE9E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6EDD8004-1B13-7E43-B2F4-9DD935DD0756}"/>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85630E5-E9CF-4444-9267-717F77A7D9A4}"/>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82FB3E46-A2A9-A54D-943E-83DCB711218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C73F1496-0D23-CE46-92FF-B588055A04F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74C3F240-1DE5-2244-9156-439FBDF6038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41366BED-41C1-9A4D-9E0B-30254087E8E0}"/>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F15D71F1-3448-5045-9226-E0ECBB0A6F5D}"/>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A1CCBFD6-B1CA-904E-AE7E-FA030B39AF0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BBB75F07-156B-0246-B274-E32944D8A7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84943BB-AF7B-1840-B81F-B4371D4618C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B7F6B231-7F01-404A-9735-CC75DEBA6E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A255AA55-A993-7843-9084-3EF3AE411BB6}"/>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8FD40011-6BCA-5A4D-89AC-700FA1757978}"/>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0F780EF2-7736-2D46-B262-4D30A7D08863}"/>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A4904872-117D-2340-8917-B6AE8A889527}"/>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37F96B6A-61A5-1040-B1E5-DDF98972103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07D5F316-7249-2147-B8F9-6F93D060D83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0B932FE1-9304-414D-9F5B-8381B421D63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5909069E-8544-BD48-AAAA-FB55BB63770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3D937349-F160-2644-AD65-DABB1FB077F1}"/>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1656E01E-035D-1242-847E-F26FF56A8E0E}"/>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5B3B2E9A-6CBA-BA44-A874-5F20259D055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C1FCDA7B-47FC-9E4E-95BB-CA3E697A3ED4}"/>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1A55C24C-EB9E-EB4C-8389-C5B712C02910}"/>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904482B7-5B20-E14F-8F4F-5497FAFA8593}"/>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9C8B7605-3F08-DB46-9D8D-58D66F5CD6F9}"/>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846EA885-5970-8A4B-8847-8F33CC537C0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F2C45CE9-E3FA-1142-8AAF-E18AA168C54E}"/>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A7E81239-B5C7-E640-8097-DA48E59CDAE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212" name="Text Placeholder 8">
            <a:extLst>
              <a:ext uri="{FF2B5EF4-FFF2-40B4-BE49-F238E27FC236}">
                <a16:creationId xmlns:a16="http://schemas.microsoft.com/office/drawing/2014/main" id="{DBC92E94-8F82-144A-AB81-BDD7CFE7CDF8}"/>
              </a:ext>
            </a:extLst>
          </p:cNvPr>
          <p:cNvSpPr>
            <a:spLocks noGrp="1"/>
          </p:cNvSpPr>
          <p:nvPr>
            <p:ph type="body" sz="quarter" idx="10"/>
          </p:nvPr>
        </p:nvSpPr>
        <p:spPr>
          <a:xfrm>
            <a:off x="1934660" y="1362862"/>
            <a:ext cx="8319508" cy="596900"/>
          </a:xfrm>
        </p:spPr>
        <p:txBody>
          <a:bodyPr/>
          <a:lstStyle>
            <a:lvl1pPr marL="0" indent="0" algn="ctr">
              <a:buNone/>
              <a:defRPr/>
            </a:lvl1pPr>
            <a:lvl2pPr marL="457086" indent="0" algn="ctr">
              <a:buNone/>
              <a:defRPr/>
            </a:lvl2pPr>
            <a:lvl3pPr marL="914172" indent="0" algn="ctr">
              <a:buNone/>
              <a:defRPr/>
            </a:lvl3pPr>
            <a:lvl4pPr marL="1371257" indent="0" algn="ctr">
              <a:buNone/>
              <a:defRPr/>
            </a:lvl4pPr>
            <a:lvl5pPr marL="1828343" indent="0" algn="ctr">
              <a:buNone/>
              <a:defRPr/>
            </a:lvl5pPr>
          </a:lstStyle>
          <a:p>
            <a:pPr lvl="0"/>
            <a:r>
              <a:rPr lang="en-US"/>
              <a:t>Click to edit Master text styles</a:t>
            </a:r>
          </a:p>
        </p:txBody>
      </p:sp>
    </p:spTree>
    <p:extLst>
      <p:ext uri="{BB962C8B-B14F-4D97-AF65-F5344CB8AC3E}">
        <p14:creationId xmlns:p14="http://schemas.microsoft.com/office/powerpoint/2010/main" val="2977445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eory of Action">
    <p:spTree>
      <p:nvGrpSpPr>
        <p:cNvPr id="1" name=""/>
        <p:cNvGrpSpPr/>
        <p:nvPr/>
      </p:nvGrpSpPr>
      <p:grpSpPr>
        <a:xfrm>
          <a:off x="0" y="0"/>
          <a:ext cx="0" cy="0"/>
          <a:chOff x="0" y="0"/>
          <a:chExt cx="0" cy="0"/>
        </a:xfrm>
      </p:grpSpPr>
      <p:sp>
        <p:nvSpPr>
          <p:cNvPr id="3" name="TextBox 2"/>
          <p:cNvSpPr txBox="1"/>
          <p:nvPr userDrawn="1"/>
        </p:nvSpPr>
        <p:spPr>
          <a:xfrm>
            <a:off x="280284" y="533653"/>
            <a:ext cx="4354825" cy="646160"/>
          </a:xfrm>
          <a:prstGeom prst="rect">
            <a:avLst/>
          </a:prstGeom>
          <a:noFill/>
        </p:spPr>
        <p:txBody>
          <a:bodyPr wrap="square" lIns="91398" tIns="45699" rIns="91398" bIns="45699" rtlCol="0">
            <a:spAutoFit/>
          </a:bodyPr>
          <a:lstStyle/>
          <a:p>
            <a:pPr algn="ctr"/>
            <a:r>
              <a:rPr lang="en-US" sz="3599" b="1">
                <a:solidFill>
                  <a:schemeClr val="accent2"/>
                </a:solidFill>
                <a:latin typeface="Georgia" panose="02040502050405020303" pitchFamily="18" charset="0"/>
                <a:ea typeface="Open Sans" panose="020B0606030504020204" pitchFamily="34" charset="0"/>
                <a:cs typeface="Open Sans" panose="020B0606030504020204" pitchFamily="34" charset="0"/>
              </a:rPr>
              <a:t>Theory of Action</a:t>
            </a:r>
            <a:endParaRPr lang="id-ID" sz="3599" b="1">
              <a:solidFill>
                <a:schemeClr val="accent2"/>
              </a:solidFill>
              <a:latin typeface="Georgia" panose="02040502050405020303" pitchFamily="18" charset="0"/>
              <a:ea typeface="Open Sans" panose="020B0606030504020204" pitchFamily="34" charset="0"/>
              <a:cs typeface="Open Sans" panose="020B0606030504020204" pitchFamily="34" charset="0"/>
            </a:endParaRPr>
          </a:p>
        </p:txBody>
      </p:sp>
      <p:sp>
        <p:nvSpPr>
          <p:cNvPr id="4" name="Subtitle 2"/>
          <p:cNvSpPr txBox="1">
            <a:spLocks/>
          </p:cNvSpPr>
          <p:nvPr userDrawn="1"/>
        </p:nvSpPr>
        <p:spPr>
          <a:xfrm>
            <a:off x="4793072" y="389572"/>
            <a:ext cx="7167275" cy="958221"/>
          </a:xfrm>
          <a:prstGeom prst="rect">
            <a:avLst/>
          </a:prstGeom>
        </p:spPr>
        <p:txBody>
          <a:bodyPr vert="horz" wrap="square" lIns="217434" tIns="108717" rIns="217434" bIns="108717"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2400">
                <a:latin typeface="Georgia" panose="02040502050405020303" pitchFamily="18" charset="0"/>
                <a:cs typeface="Lato Light"/>
              </a:rPr>
              <a:t>The department will create meaningful and lasting change for students in TN through: </a:t>
            </a:r>
            <a:endParaRPr lang="en-US" sz="2400">
              <a:solidFill>
                <a:schemeClr val="accent1"/>
              </a:solidFill>
              <a:latin typeface="Georgia" panose="02040502050405020303" pitchFamily="18" charset="0"/>
              <a:cs typeface="Lato Light"/>
            </a:endParaRPr>
          </a:p>
        </p:txBody>
      </p:sp>
      <p:sp>
        <p:nvSpPr>
          <p:cNvPr id="5" name="TextBox 4"/>
          <p:cNvSpPr txBox="1"/>
          <p:nvPr userDrawn="1"/>
        </p:nvSpPr>
        <p:spPr>
          <a:xfrm>
            <a:off x="8429007" y="4754570"/>
            <a:ext cx="910742"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Engage</a:t>
            </a:r>
            <a:endParaRPr lang="id-ID" sz="1600" b="1">
              <a:solidFill>
                <a:srgbClr val="445469"/>
              </a:solidFill>
              <a:ea typeface="Open Sans" panose="020B0606030504020204" pitchFamily="34" charset="0"/>
              <a:cs typeface="Open Sans" panose="020B0606030504020204" pitchFamily="34" charset="0"/>
            </a:endParaRPr>
          </a:p>
        </p:txBody>
      </p:sp>
      <p:sp>
        <p:nvSpPr>
          <p:cNvPr id="6" name="TextBox 5"/>
          <p:cNvSpPr txBox="1"/>
          <p:nvPr userDrawn="1"/>
        </p:nvSpPr>
        <p:spPr>
          <a:xfrm>
            <a:off x="8429007" y="5064985"/>
            <a:ext cx="3224305"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Authentically engage with stakeholders to measure what is and isn’t working.</a:t>
            </a:r>
          </a:p>
        </p:txBody>
      </p:sp>
      <p:sp>
        <p:nvSpPr>
          <p:cNvPr id="7" name="Rectangle 6"/>
          <p:cNvSpPr/>
          <p:nvPr userDrawn="1"/>
        </p:nvSpPr>
        <p:spPr>
          <a:xfrm flipV="1">
            <a:off x="8636635" y="6059943"/>
            <a:ext cx="3016676" cy="73098"/>
          </a:xfrm>
          <a:prstGeom prst="rect">
            <a:avLst/>
          </a:prstGeom>
          <a:solidFill>
            <a:srgbClr val="FFFFFF">
              <a:lumMod val="85000"/>
            </a:srgbClr>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8" name="TextBox 7"/>
          <p:cNvSpPr txBox="1"/>
          <p:nvPr userDrawn="1"/>
        </p:nvSpPr>
        <p:spPr>
          <a:xfrm>
            <a:off x="4836584" y="4754570"/>
            <a:ext cx="1252417"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Capacity</a:t>
            </a:r>
            <a:endParaRPr lang="id-ID" sz="1600" b="1">
              <a:solidFill>
                <a:srgbClr val="445469"/>
              </a:solidFill>
              <a:ea typeface="Open Sans" panose="020B0606030504020204" pitchFamily="34" charset="0"/>
              <a:cs typeface="Open Sans" panose="020B0606030504020204" pitchFamily="34" charset="0"/>
            </a:endParaRPr>
          </a:p>
        </p:txBody>
      </p:sp>
      <p:sp>
        <p:nvSpPr>
          <p:cNvPr id="9" name="TextBox 8"/>
          <p:cNvSpPr txBox="1"/>
          <p:nvPr userDrawn="1"/>
        </p:nvSpPr>
        <p:spPr>
          <a:xfrm>
            <a:off x="4836583" y="5064983"/>
            <a:ext cx="3464747"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district capacity and consider the needs and realities of each district in our work.</a:t>
            </a:r>
          </a:p>
        </p:txBody>
      </p:sp>
      <p:sp>
        <p:nvSpPr>
          <p:cNvPr id="10" name="Rectangle 9"/>
          <p:cNvSpPr/>
          <p:nvPr userDrawn="1"/>
        </p:nvSpPr>
        <p:spPr>
          <a:xfrm flipV="1">
            <a:off x="5059234" y="6053982"/>
            <a:ext cx="3063149" cy="69076"/>
          </a:xfrm>
          <a:prstGeom prst="rect">
            <a:avLst/>
          </a:prstGeom>
          <a:solidFill>
            <a:srgbClr val="557879"/>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sp>
        <p:nvSpPr>
          <p:cNvPr id="11" name="TextBox 10"/>
          <p:cNvSpPr txBox="1"/>
          <p:nvPr userDrawn="1"/>
        </p:nvSpPr>
        <p:spPr>
          <a:xfrm>
            <a:off x="8429006" y="1509276"/>
            <a:ext cx="864254"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Access</a:t>
            </a:r>
            <a:endParaRPr lang="id-ID" sz="1600" b="1">
              <a:solidFill>
                <a:srgbClr val="445469"/>
              </a:solidFill>
              <a:ea typeface="Open Sans" panose="020B0606030504020204" pitchFamily="34" charset="0"/>
              <a:cs typeface="Open Sans" panose="020B0606030504020204" pitchFamily="34" charset="0"/>
            </a:endParaRPr>
          </a:p>
        </p:txBody>
      </p:sp>
      <p:sp>
        <p:nvSpPr>
          <p:cNvPr id="12" name="TextBox 11"/>
          <p:cNvSpPr txBox="1"/>
          <p:nvPr userDrawn="1"/>
        </p:nvSpPr>
        <p:spPr>
          <a:xfrm>
            <a:off x="8429007" y="1759713"/>
            <a:ext cx="2671532"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Focus on rigorous academic expectations for all children.</a:t>
            </a:r>
          </a:p>
        </p:txBody>
      </p:sp>
      <p:sp>
        <p:nvSpPr>
          <p:cNvPr id="13" name="Rectangle 12"/>
          <p:cNvSpPr/>
          <p:nvPr userDrawn="1"/>
        </p:nvSpPr>
        <p:spPr>
          <a:xfrm flipV="1">
            <a:off x="8636635" y="2718027"/>
            <a:ext cx="3016676" cy="74806"/>
          </a:xfrm>
          <a:prstGeom prst="rect">
            <a:avLst/>
          </a:prstGeom>
          <a:solidFill>
            <a:srgbClr val="D9D952"/>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14" name="TextBox 13"/>
          <p:cNvSpPr txBox="1"/>
          <p:nvPr userDrawn="1"/>
        </p:nvSpPr>
        <p:spPr>
          <a:xfrm>
            <a:off x="4836585" y="1509276"/>
            <a:ext cx="1646756"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Foundations</a:t>
            </a:r>
            <a:endParaRPr lang="id-ID" sz="1600" b="1">
              <a:solidFill>
                <a:srgbClr val="445469"/>
              </a:solidFill>
              <a:ea typeface="Open Sans" panose="020B0606030504020204" pitchFamily="34" charset="0"/>
              <a:cs typeface="Open Sans" panose="020B0606030504020204" pitchFamily="34" charset="0"/>
            </a:endParaRPr>
          </a:p>
        </p:txBody>
      </p:sp>
      <p:sp>
        <p:nvSpPr>
          <p:cNvPr id="15" name="TextBox 14"/>
          <p:cNvSpPr txBox="1"/>
          <p:nvPr userDrawn="1"/>
        </p:nvSpPr>
        <p:spPr>
          <a:xfrm>
            <a:off x="4836585" y="1759713"/>
            <a:ext cx="3831735"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upon the commitment to standards, assessment, accountability, and evaluation.</a:t>
            </a:r>
          </a:p>
        </p:txBody>
      </p:sp>
      <p:sp>
        <p:nvSpPr>
          <p:cNvPr id="16" name="Rectangle 15"/>
          <p:cNvSpPr/>
          <p:nvPr userDrawn="1"/>
        </p:nvSpPr>
        <p:spPr>
          <a:xfrm flipV="1">
            <a:off x="5059233" y="2720942"/>
            <a:ext cx="3014346" cy="75237"/>
          </a:xfrm>
          <a:prstGeom prst="rect">
            <a:avLst/>
          </a:prstGeom>
          <a:solidFill>
            <a:srgbClr val="6FCCD1"/>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sp>
        <p:nvSpPr>
          <p:cNvPr id="17" name="TextBox 16"/>
          <p:cNvSpPr txBox="1"/>
          <p:nvPr userDrawn="1"/>
        </p:nvSpPr>
        <p:spPr>
          <a:xfrm>
            <a:off x="8429006" y="3135599"/>
            <a:ext cx="1008525"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Pipeline</a:t>
            </a:r>
            <a:endParaRPr lang="id-ID" sz="1600" b="1">
              <a:solidFill>
                <a:srgbClr val="445469"/>
              </a:solidFill>
              <a:ea typeface="Open Sans" panose="020B0606030504020204" pitchFamily="34" charset="0"/>
              <a:cs typeface="Open Sans" panose="020B0606030504020204" pitchFamily="34" charset="0"/>
            </a:endParaRPr>
          </a:p>
        </p:txBody>
      </p:sp>
      <p:sp>
        <p:nvSpPr>
          <p:cNvPr id="18" name="TextBox 17"/>
          <p:cNvSpPr txBox="1"/>
          <p:nvPr userDrawn="1"/>
        </p:nvSpPr>
        <p:spPr>
          <a:xfrm>
            <a:off x="8429007" y="3472073"/>
            <a:ext cx="3102795"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and maintain a strong educator pipeline and retention strategy.</a:t>
            </a:r>
          </a:p>
        </p:txBody>
      </p:sp>
      <p:sp>
        <p:nvSpPr>
          <p:cNvPr id="19" name="Rectangle 18"/>
          <p:cNvSpPr/>
          <p:nvPr userDrawn="1"/>
        </p:nvSpPr>
        <p:spPr>
          <a:xfrm flipV="1">
            <a:off x="8636636" y="4442968"/>
            <a:ext cx="3102795" cy="74637"/>
          </a:xfrm>
          <a:prstGeom prst="rect">
            <a:avLst/>
          </a:prstGeom>
          <a:solidFill>
            <a:srgbClr val="EB3732"/>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20" name="TextBox 19"/>
          <p:cNvSpPr txBox="1"/>
          <p:nvPr userDrawn="1"/>
        </p:nvSpPr>
        <p:spPr>
          <a:xfrm>
            <a:off x="4836583" y="3135599"/>
            <a:ext cx="1289286"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Supports</a:t>
            </a:r>
            <a:endParaRPr lang="id-ID" sz="1600" b="1">
              <a:solidFill>
                <a:srgbClr val="445469"/>
              </a:solidFill>
              <a:ea typeface="Open Sans" panose="020B0606030504020204" pitchFamily="34" charset="0"/>
              <a:cs typeface="Open Sans" panose="020B0606030504020204" pitchFamily="34" charset="0"/>
            </a:endParaRPr>
          </a:p>
        </p:txBody>
      </p:sp>
      <p:sp>
        <p:nvSpPr>
          <p:cNvPr id="21" name="TextBox 20"/>
          <p:cNvSpPr txBox="1"/>
          <p:nvPr userDrawn="1"/>
        </p:nvSpPr>
        <p:spPr>
          <a:xfrm>
            <a:off x="4836584" y="3472075"/>
            <a:ext cx="3014346"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Provide whole child supports for schools, teachers, and families.</a:t>
            </a:r>
          </a:p>
        </p:txBody>
      </p:sp>
      <p:sp>
        <p:nvSpPr>
          <p:cNvPr id="22" name="Rectangle 21"/>
          <p:cNvSpPr/>
          <p:nvPr userDrawn="1"/>
        </p:nvSpPr>
        <p:spPr>
          <a:xfrm flipV="1">
            <a:off x="5059234" y="4433905"/>
            <a:ext cx="3063149" cy="72263"/>
          </a:xfrm>
          <a:prstGeom prst="rect">
            <a:avLst/>
          </a:prstGeom>
          <a:solidFill>
            <a:srgbClr val="F07F3A"/>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pic>
        <p:nvPicPr>
          <p:cNvPr id="63" name="Picture 62"/>
          <p:cNvPicPr>
            <a:picLocks noChangeAspect="1"/>
          </p:cNvPicPr>
          <p:nvPr userDrawn="1"/>
        </p:nvPicPr>
        <p:blipFill rotWithShape="1">
          <a:blip r:embed="rId2" cstate="print">
            <a:extLst>
              <a:ext uri="{28A0092B-C50C-407E-A947-70E740481C1C}">
                <a14:useLocalDpi xmlns:a14="http://schemas.microsoft.com/office/drawing/2010/main"/>
              </a:ext>
            </a:extLst>
          </a:blip>
          <a:srcRect l="7540" t="3421" r="6695" b="2531"/>
          <a:stretch/>
        </p:blipFill>
        <p:spPr>
          <a:xfrm>
            <a:off x="117877" y="1719943"/>
            <a:ext cx="4679638" cy="4299858"/>
          </a:xfrm>
          <a:prstGeom prst="rect">
            <a:avLst/>
          </a:prstGeom>
        </p:spPr>
      </p:pic>
    </p:spTree>
    <p:extLst>
      <p:ext uri="{BB962C8B-B14F-4D97-AF65-F5344CB8AC3E}">
        <p14:creationId xmlns:p14="http://schemas.microsoft.com/office/powerpoint/2010/main" val="1364360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ic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5669" y="87400"/>
            <a:ext cx="6102683" cy="6104272"/>
          </a:xfrm>
          <a:prstGeom prst="rect">
            <a:avLst/>
          </a:prstGeom>
        </p:spPr>
      </p:pic>
      <p:sp>
        <p:nvSpPr>
          <p:cNvPr id="14" name="Text Placeholder 10"/>
          <p:cNvSpPr>
            <a:spLocks noGrp="1"/>
          </p:cNvSpPr>
          <p:nvPr>
            <p:ph type="body" sz="quarter" idx="12"/>
          </p:nvPr>
        </p:nvSpPr>
        <p:spPr>
          <a:xfrm rot="16200000">
            <a:off x="-95886" y="2846139"/>
            <a:ext cx="2743203" cy="639512"/>
          </a:xfrm>
        </p:spPr>
        <p:txBody>
          <a:bodyPr/>
          <a:lstStyle>
            <a:lvl1pPr marL="0" indent="0" algn="ctr">
              <a:buNone/>
              <a:defRPr baseline="0">
                <a:solidFill>
                  <a:schemeClr val="bg1"/>
                </a:solidFill>
              </a:defRPr>
            </a:lvl1pPr>
          </a:lstStyle>
          <a:p>
            <a:pPr lvl="0"/>
            <a:r>
              <a:rPr lang="en-US"/>
              <a:t>Click to edit Master text styles</a:t>
            </a:r>
          </a:p>
        </p:txBody>
      </p:sp>
      <p:sp>
        <p:nvSpPr>
          <p:cNvPr id="9" name="Text Placeholder 10"/>
          <p:cNvSpPr>
            <a:spLocks noGrp="1"/>
          </p:cNvSpPr>
          <p:nvPr>
            <p:ph type="body" sz="quarter" idx="15"/>
          </p:nvPr>
        </p:nvSpPr>
        <p:spPr>
          <a:xfrm>
            <a:off x="1915766" y="750972"/>
            <a:ext cx="2742489" cy="639678"/>
          </a:xfrm>
        </p:spPr>
        <p:txBody>
          <a:bodyPr/>
          <a:lstStyle>
            <a:lvl1pPr marL="0" indent="0" algn="ctr">
              <a:buNone/>
              <a:defRPr baseline="0">
                <a:solidFill>
                  <a:schemeClr val="bg1"/>
                </a:solidFill>
              </a:defRPr>
            </a:lvl1pPr>
          </a:lstStyle>
          <a:p>
            <a:pPr lvl="0"/>
            <a:r>
              <a:rPr lang="en-US"/>
              <a:t>Click to edit Master text styles</a:t>
            </a:r>
          </a:p>
        </p:txBody>
      </p:sp>
      <p:sp>
        <p:nvSpPr>
          <p:cNvPr id="10" name="Text Placeholder 10"/>
          <p:cNvSpPr>
            <a:spLocks noGrp="1"/>
          </p:cNvSpPr>
          <p:nvPr>
            <p:ph type="body" sz="quarter" idx="16"/>
          </p:nvPr>
        </p:nvSpPr>
        <p:spPr>
          <a:xfrm rot="5400000">
            <a:off x="4040843" y="2846140"/>
            <a:ext cx="2743203" cy="639512"/>
          </a:xfrm>
        </p:spPr>
        <p:txBody>
          <a:bodyPr/>
          <a:lstStyle>
            <a:lvl1pPr marL="0" indent="0" algn="ctr">
              <a:buNone/>
              <a:defRPr baseline="0">
                <a:solidFill>
                  <a:schemeClr val="bg1"/>
                </a:solidFill>
              </a:defRPr>
            </a:lvl1pPr>
          </a:lstStyle>
          <a:p>
            <a:pPr lvl="0"/>
            <a:r>
              <a:rPr lang="en-US"/>
              <a:t>Click to edit Master text styles</a:t>
            </a:r>
          </a:p>
        </p:txBody>
      </p:sp>
      <p:sp>
        <p:nvSpPr>
          <p:cNvPr id="13" name="Text Placeholder 10"/>
          <p:cNvSpPr>
            <a:spLocks noGrp="1"/>
          </p:cNvSpPr>
          <p:nvPr>
            <p:ph type="body" sz="quarter" idx="17"/>
          </p:nvPr>
        </p:nvSpPr>
        <p:spPr>
          <a:xfrm>
            <a:off x="1916964" y="4954406"/>
            <a:ext cx="2742489" cy="639678"/>
          </a:xfrm>
        </p:spPr>
        <p:txBody>
          <a:bodyPr/>
          <a:lstStyle>
            <a:lvl1pPr marL="0" indent="0" algn="ctr">
              <a:buNone/>
              <a:defRPr baseline="0">
                <a:solidFill>
                  <a:schemeClr val="bg1"/>
                </a:solidFill>
              </a:defRPr>
            </a:lvl1pPr>
          </a:lstStyle>
          <a:p>
            <a:pPr lvl="0"/>
            <a:r>
              <a:rPr lang="en-US"/>
              <a:t>Click to edit Master text styles</a:t>
            </a:r>
          </a:p>
        </p:txBody>
      </p:sp>
      <p:sp>
        <p:nvSpPr>
          <p:cNvPr id="12" name="Title Placeholder 1">
            <a:extLst>
              <a:ext uri="{FF2B5EF4-FFF2-40B4-BE49-F238E27FC236}">
                <a16:creationId xmlns:a16="http://schemas.microsoft.com/office/drawing/2014/main" id="{32CC780C-E8D9-B441-BEF6-AE6F6F43693E}"/>
              </a:ext>
            </a:extLst>
          </p:cNvPr>
          <p:cNvSpPr>
            <a:spLocks noGrp="1"/>
          </p:cNvSpPr>
          <p:nvPr>
            <p:ph type="title"/>
          </p:nvPr>
        </p:nvSpPr>
        <p:spPr>
          <a:xfrm>
            <a:off x="5732200" y="228600"/>
            <a:ext cx="58471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5" name="Text Placeholder 4">
            <a:extLst>
              <a:ext uri="{FF2B5EF4-FFF2-40B4-BE49-F238E27FC236}">
                <a16:creationId xmlns:a16="http://schemas.microsoft.com/office/drawing/2014/main" id="{D725FD5F-7EDD-9B43-930F-1F581B4D7FD7}"/>
              </a:ext>
            </a:extLst>
          </p:cNvPr>
          <p:cNvSpPr>
            <a:spLocks noGrp="1"/>
          </p:cNvSpPr>
          <p:nvPr>
            <p:ph type="body" sz="quarter" idx="10"/>
          </p:nvPr>
        </p:nvSpPr>
        <p:spPr>
          <a:xfrm>
            <a:off x="6216301" y="1531917"/>
            <a:ext cx="5363082"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568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ic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23676" y="-420063"/>
            <a:ext cx="5813653" cy="7013948"/>
          </a:xfrm>
          <a:prstGeom prst="rect">
            <a:avLst/>
          </a:prstGeom>
        </p:spPr>
      </p:pic>
      <p:sp>
        <p:nvSpPr>
          <p:cNvPr id="9" name="Content Placeholder 8"/>
          <p:cNvSpPr>
            <a:spLocks noGrp="1"/>
          </p:cNvSpPr>
          <p:nvPr>
            <p:ph sz="quarter" idx="11" hasCustomPrompt="1"/>
          </p:nvPr>
        </p:nvSpPr>
        <p:spPr>
          <a:xfrm>
            <a:off x="7885481" y="2457452"/>
            <a:ext cx="1190315" cy="1057275"/>
          </a:xfrm>
        </p:spPr>
        <p:txBody>
          <a:bodyPr/>
          <a:lstStyle>
            <a:lvl1pPr marL="0" indent="0">
              <a:buNone/>
              <a:defRPr baseline="0"/>
            </a:lvl1pPr>
          </a:lstStyle>
          <a:p>
            <a:pPr lvl="0"/>
            <a:r>
              <a:rPr lang="en-US"/>
              <a:t>Click to add text or image</a:t>
            </a:r>
          </a:p>
        </p:txBody>
      </p:sp>
      <p:sp>
        <p:nvSpPr>
          <p:cNvPr id="8" name="Title Placeholder 1">
            <a:extLst>
              <a:ext uri="{FF2B5EF4-FFF2-40B4-BE49-F238E27FC236}">
                <a16:creationId xmlns:a16="http://schemas.microsoft.com/office/drawing/2014/main" id="{B96DECB2-EF22-AA42-9736-34B9E1B4B5D5}"/>
              </a:ext>
            </a:extLst>
          </p:cNvPr>
          <p:cNvSpPr>
            <a:spLocks noGrp="1"/>
          </p:cNvSpPr>
          <p:nvPr>
            <p:ph type="title"/>
          </p:nvPr>
        </p:nvSpPr>
        <p:spPr>
          <a:xfrm>
            <a:off x="507869" y="228600"/>
            <a:ext cx="558654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0" name="Text Placeholder 4">
            <a:extLst>
              <a:ext uri="{FF2B5EF4-FFF2-40B4-BE49-F238E27FC236}">
                <a16:creationId xmlns:a16="http://schemas.microsoft.com/office/drawing/2014/main" id="{BA659A5C-6A65-454B-B601-1832E0051684}"/>
              </a:ext>
            </a:extLst>
          </p:cNvPr>
          <p:cNvSpPr>
            <a:spLocks noGrp="1"/>
          </p:cNvSpPr>
          <p:nvPr>
            <p:ph type="body" sz="quarter" idx="10"/>
          </p:nvPr>
        </p:nvSpPr>
        <p:spPr>
          <a:xfrm>
            <a:off x="507870" y="1531917"/>
            <a:ext cx="5283897"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597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phic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11133" y="-1046748"/>
            <a:ext cx="5964694" cy="8602579"/>
          </a:xfrm>
          <a:prstGeom prst="rect">
            <a:avLst/>
          </a:prstGeom>
        </p:spPr>
      </p:pic>
      <p:sp>
        <p:nvSpPr>
          <p:cNvPr id="10" name="Text Placeholder 9"/>
          <p:cNvSpPr>
            <a:spLocks noGrp="1"/>
          </p:cNvSpPr>
          <p:nvPr>
            <p:ph type="body" sz="quarter" idx="10"/>
          </p:nvPr>
        </p:nvSpPr>
        <p:spPr>
          <a:xfrm>
            <a:off x="507869" y="4314827"/>
            <a:ext cx="5229451" cy="1457325"/>
          </a:xfrm>
        </p:spPr>
        <p:txBody>
          <a:bodyPr>
            <a:normAutofit/>
          </a:bodyPr>
          <a:lstStyle>
            <a:lvl1pPr marL="0" indent="0" algn="r">
              <a:buNone/>
              <a:defRPr sz="2400"/>
            </a:lvl1pPr>
          </a:lstStyle>
          <a:p>
            <a:pPr lvl="0"/>
            <a:r>
              <a:rPr lang="en-US"/>
              <a:t>Click to edit Master text styles</a:t>
            </a:r>
          </a:p>
        </p:txBody>
      </p:sp>
      <p:sp>
        <p:nvSpPr>
          <p:cNvPr id="12" name="Text Placeholder 11"/>
          <p:cNvSpPr>
            <a:spLocks noGrp="1"/>
          </p:cNvSpPr>
          <p:nvPr>
            <p:ph type="body" sz="quarter" idx="11"/>
          </p:nvPr>
        </p:nvSpPr>
        <p:spPr>
          <a:xfrm>
            <a:off x="7425813" y="884572"/>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3" name="Text Placeholder 11"/>
          <p:cNvSpPr>
            <a:spLocks noGrp="1"/>
          </p:cNvSpPr>
          <p:nvPr>
            <p:ph type="body" sz="quarter" idx="12"/>
          </p:nvPr>
        </p:nvSpPr>
        <p:spPr>
          <a:xfrm>
            <a:off x="7425814" y="2447925"/>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4" name="Text Placeholder 11"/>
          <p:cNvSpPr>
            <a:spLocks noGrp="1"/>
          </p:cNvSpPr>
          <p:nvPr>
            <p:ph type="body" sz="quarter" idx="13"/>
          </p:nvPr>
        </p:nvSpPr>
        <p:spPr>
          <a:xfrm>
            <a:off x="7551358" y="3943976"/>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1"/>
          <p:cNvSpPr>
            <a:spLocks noGrp="1"/>
          </p:cNvSpPr>
          <p:nvPr>
            <p:ph type="body" sz="quarter" idx="14"/>
          </p:nvPr>
        </p:nvSpPr>
        <p:spPr>
          <a:xfrm>
            <a:off x="7551358" y="5440028"/>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1" name="Title Placeholder 1">
            <a:extLst>
              <a:ext uri="{FF2B5EF4-FFF2-40B4-BE49-F238E27FC236}">
                <a16:creationId xmlns:a16="http://schemas.microsoft.com/office/drawing/2014/main" id="{9772070D-F9FD-7344-B21E-B599A9C179F9}"/>
              </a:ext>
            </a:extLst>
          </p:cNvPr>
          <p:cNvSpPr>
            <a:spLocks noGrp="1"/>
          </p:cNvSpPr>
          <p:nvPr>
            <p:ph type="title"/>
          </p:nvPr>
        </p:nvSpPr>
        <p:spPr>
          <a:xfrm>
            <a:off x="507869" y="3000375"/>
            <a:ext cx="5229451" cy="1208314"/>
          </a:xfrm>
          <a:prstGeom prst="rect">
            <a:avLst/>
          </a:prstGeom>
        </p:spPr>
        <p:txBody>
          <a:bodyPr vert="horz" lIns="91440" tIns="45720" rIns="91440" bIns="45720" rtlCol="0" anchor="ctr">
            <a:normAutofit/>
          </a:bodyPr>
          <a:lstStyle>
            <a:lvl1pPr algn="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406669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ic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3926970" y="-1101130"/>
            <a:ext cx="4769117" cy="9348776"/>
          </a:xfrm>
          <a:prstGeom prst="rect">
            <a:avLst/>
          </a:prstGeom>
        </p:spPr>
      </p:pic>
      <p:sp>
        <p:nvSpPr>
          <p:cNvPr id="8" name="Text Placeholder 7"/>
          <p:cNvSpPr>
            <a:spLocks noGrp="1"/>
          </p:cNvSpPr>
          <p:nvPr>
            <p:ph type="body" sz="quarter" idx="10"/>
          </p:nvPr>
        </p:nvSpPr>
        <p:spPr>
          <a:xfrm>
            <a:off x="1805470" y="2126807"/>
            <a:ext cx="1622638" cy="1208314"/>
          </a:xfrm>
        </p:spPr>
        <p:txBody>
          <a:bodyPr anchor="b">
            <a:noAutofit/>
          </a:bodyPr>
          <a:lstStyle>
            <a:lvl1pPr marL="0" indent="0" algn="ctr">
              <a:buNone/>
              <a:defRPr sz="2000">
                <a:solidFill>
                  <a:schemeClr val="accent4"/>
                </a:solidFill>
              </a:defRPr>
            </a:lvl1pPr>
          </a:lstStyle>
          <a:p>
            <a:pPr lvl="0"/>
            <a:r>
              <a:rPr lang="en-US"/>
              <a:t>Click to edit Master text styles</a:t>
            </a:r>
          </a:p>
        </p:txBody>
      </p:sp>
      <p:sp>
        <p:nvSpPr>
          <p:cNvPr id="9" name="Title Placeholder 1">
            <a:extLst>
              <a:ext uri="{FF2B5EF4-FFF2-40B4-BE49-F238E27FC236}">
                <a16:creationId xmlns:a16="http://schemas.microsoft.com/office/drawing/2014/main" id="{D2B230F9-F1A2-294E-8C90-93CC0A1E02D2}"/>
              </a:ext>
            </a:extLst>
          </p:cNvPr>
          <p:cNvSpPr>
            <a:spLocks noGrp="1"/>
          </p:cNvSpPr>
          <p:nvPr>
            <p:ph type="title"/>
          </p:nvPr>
        </p:nvSpPr>
        <p:spPr>
          <a:xfrm>
            <a:off x="558655" y="228600"/>
            <a:ext cx="11071516" cy="1208314"/>
          </a:xfrm>
          <a:prstGeom prst="rect">
            <a:avLst/>
          </a:prstGeom>
        </p:spPr>
        <p:txBody>
          <a:bodyPr vert="horz" lIns="91440" tIns="45720" rIns="91440" bIns="45720" rtlCol="0" anchor="ctr">
            <a:normAutofit/>
          </a:bodyPr>
          <a:lstStyle>
            <a:lvl1pPr algn="ctr">
              <a:defRPr>
                <a:latin typeface="Georgia" panose="02040502050405020303" pitchFamily="18" charset="0"/>
              </a:defRPr>
            </a:lvl1pPr>
          </a:lstStyle>
          <a:p>
            <a:r>
              <a:rPr lang="en-US"/>
              <a:t>Click to edit Master title style</a:t>
            </a:r>
          </a:p>
        </p:txBody>
      </p:sp>
      <p:sp>
        <p:nvSpPr>
          <p:cNvPr id="14" name="Text Placeholder 7">
            <a:extLst>
              <a:ext uri="{FF2B5EF4-FFF2-40B4-BE49-F238E27FC236}">
                <a16:creationId xmlns:a16="http://schemas.microsoft.com/office/drawing/2014/main" id="{7BAF5998-E5AF-3D40-A47A-3F8666A21A57}"/>
              </a:ext>
            </a:extLst>
          </p:cNvPr>
          <p:cNvSpPr>
            <a:spLocks noGrp="1"/>
          </p:cNvSpPr>
          <p:nvPr>
            <p:ph type="body" sz="quarter" idx="11"/>
          </p:nvPr>
        </p:nvSpPr>
        <p:spPr>
          <a:xfrm>
            <a:off x="5351656" y="2128178"/>
            <a:ext cx="1622638" cy="1208314"/>
          </a:xfrm>
        </p:spPr>
        <p:txBody>
          <a:bodyPr anchor="b">
            <a:noAutofit/>
          </a:bodyPr>
          <a:lstStyle>
            <a:lvl1pPr marL="0" indent="0" algn="ctr">
              <a:buNone/>
              <a:defRPr sz="2000">
                <a:solidFill>
                  <a:schemeClr val="accent3"/>
                </a:solidFill>
              </a:defRPr>
            </a:lvl1pPr>
          </a:lstStyle>
          <a:p>
            <a:pPr lvl="0"/>
            <a:r>
              <a:rPr lang="en-US"/>
              <a:t>Click to edit Master text styles</a:t>
            </a:r>
          </a:p>
        </p:txBody>
      </p:sp>
      <p:sp>
        <p:nvSpPr>
          <p:cNvPr id="15" name="Text Placeholder 7">
            <a:extLst>
              <a:ext uri="{FF2B5EF4-FFF2-40B4-BE49-F238E27FC236}">
                <a16:creationId xmlns:a16="http://schemas.microsoft.com/office/drawing/2014/main" id="{B14425BA-DEF6-0144-BD59-C3F0E0DC0580}"/>
              </a:ext>
            </a:extLst>
          </p:cNvPr>
          <p:cNvSpPr>
            <a:spLocks noGrp="1"/>
          </p:cNvSpPr>
          <p:nvPr>
            <p:ph type="body" sz="quarter" idx="12"/>
          </p:nvPr>
        </p:nvSpPr>
        <p:spPr>
          <a:xfrm>
            <a:off x="8910539" y="2126807"/>
            <a:ext cx="1622638" cy="1208314"/>
          </a:xfrm>
        </p:spPr>
        <p:txBody>
          <a:bodyPr anchor="b">
            <a:noAutofit/>
          </a:bodyPr>
          <a:lstStyle>
            <a:lvl1pPr marL="0" indent="0" algn="ctr">
              <a:buNone/>
              <a:defRPr sz="2000">
                <a:solidFill>
                  <a:schemeClr val="accent2"/>
                </a:solidFill>
              </a:defRPr>
            </a:lvl1pPr>
          </a:lstStyle>
          <a:p>
            <a:pPr lvl="0"/>
            <a:r>
              <a:rPr lang="en-US"/>
              <a:t>Click to edit Master text styles</a:t>
            </a:r>
          </a:p>
        </p:txBody>
      </p:sp>
      <p:sp>
        <p:nvSpPr>
          <p:cNvPr id="16" name="Text Placeholder 7">
            <a:extLst>
              <a:ext uri="{FF2B5EF4-FFF2-40B4-BE49-F238E27FC236}">
                <a16:creationId xmlns:a16="http://schemas.microsoft.com/office/drawing/2014/main" id="{4093BCD0-6284-514D-BC72-3D7E92636908}"/>
              </a:ext>
            </a:extLst>
          </p:cNvPr>
          <p:cNvSpPr>
            <a:spLocks noGrp="1"/>
          </p:cNvSpPr>
          <p:nvPr>
            <p:ph type="body" sz="quarter" idx="13"/>
          </p:nvPr>
        </p:nvSpPr>
        <p:spPr>
          <a:xfrm>
            <a:off x="3572849" y="4017697"/>
            <a:ext cx="1622638" cy="1208314"/>
          </a:xfrm>
        </p:spPr>
        <p:txBody>
          <a:bodyPr anchor="t">
            <a:noAutofit/>
          </a:bodyPr>
          <a:lstStyle>
            <a:lvl1pPr marL="0" indent="0" algn="ctr">
              <a:buNone/>
              <a:defRPr sz="2000">
                <a:solidFill>
                  <a:schemeClr val="accent5"/>
                </a:solidFill>
              </a:defRPr>
            </a:lvl1pPr>
          </a:lstStyle>
          <a:p>
            <a:pPr lvl="0"/>
            <a:r>
              <a:rPr lang="en-US"/>
              <a:t>Click to edit Master text styles</a:t>
            </a:r>
          </a:p>
        </p:txBody>
      </p:sp>
      <p:sp>
        <p:nvSpPr>
          <p:cNvPr id="17" name="Text Placeholder 7">
            <a:extLst>
              <a:ext uri="{FF2B5EF4-FFF2-40B4-BE49-F238E27FC236}">
                <a16:creationId xmlns:a16="http://schemas.microsoft.com/office/drawing/2014/main" id="{6782AE8A-0F9C-314A-8733-3D939DC19ED0}"/>
              </a:ext>
            </a:extLst>
          </p:cNvPr>
          <p:cNvSpPr>
            <a:spLocks noGrp="1"/>
          </p:cNvSpPr>
          <p:nvPr>
            <p:ph type="body" sz="quarter" idx="14"/>
          </p:nvPr>
        </p:nvSpPr>
        <p:spPr>
          <a:xfrm>
            <a:off x="7120305" y="4016326"/>
            <a:ext cx="1622638" cy="1208314"/>
          </a:xfrm>
        </p:spPr>
        <p:txBody>
          <a:bodyPr anchor="t">
            <a:noAutofit/>
          </a:bodyPr>
          <a:lstStyle>
            <a:lvl1pPr marL="0" indent="0" algn="ctr">
              <a:buNone/>
              <a:defRPr sz="2000">
                <a:solidFill>
                  <a:schemeClr val="accent6"/>
                </a:solidFill>
              </a:defRPr>
            </a:lvl1pPr>
          </a:lstStyle>
          <a:p>
            <a:pPr lvl="0"/>
            <a:r>
              <a:rPr lang="en-US"/>
              <a:t>Click to edit Master text styles</a:t>
            </a:r>
          </a:p>
        </p:txBody>
      </p:sp>
    </p:spTree>
    <p:extLst>
      <p:ext uri="{BB962C8B-B14F-4D97-AF65-F5344CB8AC3E}">
        <p14:creationId xmlns:p14="http://schemas.microsoft.com/office/powerpoint/2010/main" val="3682021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ic 6">
    <p:spTree>
      <p:nvGrpSpPr>
        <p:cNvPr id="1" name=""/>
        <p:cNvGrpSpPr/>
        <p:nvPr/>
      </p:nvGrpSpPr>
      <p:grpSpPr>
        <a:xfrm>
          <a:off x="0" y="0"/>
          <a:ext cx="0" cy="0"/>
          <a:chOff x="0" y="0"/>
          <a:chExt cx="0" cy="0"/>
        </a:xfrm>
      </p:grpSpPr>
      <p:sp>
        <p:nvSpPr>
          <p:cNvPr id="2" name="Title 1"/>
          <p:cNvSpPr>
            <a:spLocks noGrp="1"/>
          </p:cNvSpPr>
          <p:nvPr>
            <p:ph type="title"/>
          </p:nvPr>
        </p:nvSpPr>
        <p:spPr>
          <a:xfrm>
            <a:off x="3359546" y="180978"/>
            <a:ext cx="8534084" cy="895349"/>
          </a:xfrm>
        </p:spPr>
        <p:txBody>
          <a:bodyPr>
            <a:normAutofit/>
          </a:bodyPr>
          <a:lstStyle>
            <a:lvl1pPr algn="r">
              <a:defRPr sz="3599">
                <a:latin typeface="Georgia" panose="02040502050405020303" pitchFamily="18" charset="0"/>
              </a:defRPr>
            </a:lvl1p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10821" b="3811"/>
          <a:stretch/>
        </p:blipFill>
        <p:spPr>
          <a:xfrm>
            <a:off x="0" y="0"/>
            <a:ext cx="11072786" cy="6141270"/>
          </a:xfrm>
          <a:prstGeom prst="rect">
            <a:avLst/>
          </a:prstGeom>
        </p:spPr>
      </p:pic>
      <p:sp>
        <p:nvSpPr>
          <p:cNvPr id="7" name="Text Placeholder 6"/>
          <p:cNvSpPr>
            <a:spLocks noGrp="1"/>
          </p:cNvSpPr>
          <p:nvPr>
            <p:ph type="body" sz="quarter" idx="10" hasCustomPrompt="1"/>
          </p:nvPr>
        </p:nvSpPr>
        <p:spPr>
          <a:xfrm>
            <a:off x="180929" y="381000"/>
            <a:ext cx="1535100" cy="800100"/>
          </a:xfrm>
        </p:spPr>
        <p:txBody>
          <a:bodyPr/>
          <a:lstStyle>
            <a:lvl1pPr marL="0" indent="0">
              <a:buNone/>
              <a:defRPr sz="1800">
                <a:solidFill>
                  <a:schemeClr val="bg1"/>
                </a:solidFill>
              </a:defRPr>
            </a:lvl1pPr>
          </a:lstStyle>
          <a:p>
            <a:pPr lvl="0"/>
            <a:r>
              <a:rPr lang="en-US"/>
              <a:t>Click to edit or add graphic</a:t>
            </a:r>
          </a:p>
        </p:txBody>
      </p:sp>
      <p:sp>
        <p:nvSpPr>
          <p:cNvPr id="8" name="Text Placeholder 6"/>
          <p:cNvSpPr>
            <a:spLocks noGrp="1"/>
          </p:cNvSpPr>
          <p:nvPr>
            <p:ph type="body" sz="quarter" idx="11"/>
          </p:nvPr>
        </p:nvSpPr>
        <p:spPr>
          <a:xfrm>
            <a:off x="180927" y="1562100"/>
            <a:ext cx="1535102"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9" name="Text Placeholder 6"/>
          <p:cNvSpPr>
            <a:spLocks noGrp="1"/>
          </p:cNvSpPr>
          <p:nvPr>
            <p:ph type="body" sz="quarter" idx="12"/>
          </p:nvPr>
        </p:nvSpPr>
        <p:spPr>
          <a:xfrm>
            <a:off x="180929" y="2670585"/>
            <a:ext cx="1535101"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0" name="Text Placeholder 6"/>
          <p:cNvSpPr>
            <a:spLocks noGrp="1"/>
          </p:cNvSpPr>
          <p:nvPr>
            <p:ph type="body" sz="quarter" idx="13"/>
          </p:nvPr>
        </p:nvSpPr>
        <p:spPr>
          <a:xfrm>
            <a:off x="180928" y="3779070"/>
            <a:ext cx="1535100"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1" name="Text Placeholder 6"/>
          <p:cNvSpPr>
            <a:spLocks noGrp="1"/>
          </p:cNvSpPr>
          <p:nvPr>
            <p:ph type="body" sz="quarter" idx="14"/>
          </p:nvPr>
        </p:nvSpPr>
        <p:spPr>
          <a:xfrm>
            <a:off x="180926" y="4887555"/>
            <a:ext cx="1535102"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3" name="Text Placeholder 12"/>
          <p:cNvSpPr>
            <a:spLocks noGrp="1"/>
          </p:cNvSpPr>
          <p:nvPr>
            <p:ph type="body" sz="quarter" idx="15"/>
          </p:nvPr>
        </p:nvSpPr>
        <p:spPr>
          <a:xfrm>
            <a:off x="4743295" y="125730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2" name="Text Placeholder 12"/>
          <p:cNvSpPr>
            <a:spLocks noGrp="1"/>
          </p:cNvSpPr>
          <p:nvPr>
            <p:ph type="body" sz="quarter" idx="16"/>
          </p:nvPr>
        </p:nvSpPr>
        <p:spPr>
          <a:xfrm>
            <a:off x="4743295" y="2118135"/>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743295" y="2918235"/>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5" name="Text Placeholder 12"/>
          <p:cNvSpPr>
            <a:spLocks noGrp="1"/>
          </p:cNvSpPr>
          <p:nvPr>
            <p:ph type="body" sz="quarter" idx="18"/>
          </p:nvPr>
        </p:nvSpPr>
        <p:spPr>
          <a:xfrm>
            <a:off x="4743295" y="377907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6" name="Text Placeholder 12"/>
          <p:cNvSpPr>
            <a:spLocks noGrp="1"/>
          </p:cNvSpPr>
          <p:nvPr>
            <p:ph type="body" sz="quarter" idx="19"/>
          </p:nvPr>
        </p:nvSpPr>
        <p:spPr>
          <a:xfrm>
            <a:off x="4743295" y="457917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11306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ic 7">
    <p:spTree>
      <p:nvGrpSpPr>
        <p:cNvPr id="1" name=""/>
        <p:cNvGrpSpPr/>
        <p:nvPr/>
      </p:nvGrpSpPr>
      <p:grpSpPr>
        <a:xfrm>
          <a:off x="0" y="0"/>
          <a:ext cx="0" cy="0"/>
          <a:chOff x="0" y="0"/>
          <a:chExt cx="0" cy="0"/>
        </a:xfrm>
      </p:grpSpPr>
      <p:sp>
        <p:nvSpPr>
          <p:cNvPr id="2" name="Title 1"/>
          <p:cNvSpPr>
            <a:spLocks noGrp="1"/>
          </p:cNvSpPr>
          <p:nvPr>
            <p:ph type="title"/>
          </p:nvPr>
        </p:nvSpPr>
        <p:spPr>
          <a:xfrm>
            <a:off x="558655" y="228600"/>
            <a:ext cx="11071516" cy="1208314"/>
          </a:xfrm>
        </p:spPr>
        <p:txBody>
          <a:bodyPr>
            <a:normAutofit/>
          </a:bodyPr>
          <a:lstStyle>
            <a:lvl1pPr algn="ctr">
              <a:defRPr sz="3599">
                <a:latin typeface="Georgia" panose="02040502050405020303" pitchFamily="18" charset="0"/>
              </a:defRPr>
            </a:lvl1pPr>
          </a:lstStyle>
          <a:p>
            <a:r>
              <a:rPr lang="en-US"/>
              <a:t>Click to edit Master title style</a:t>
            </a:r>
          </a:p>
        </p:txBody>
      </p:sp>
      <p:grpSp>
        <p:nvGrpSpPr>
          <p:cNvPr id="3" name="Group 98"/>
          <p:cNvGrpSpPr>
            <a:grpSpLocks/>
          </p:cNvGrpSpPr>
          <p:nvPr userDrawn="1"/>
        </p:nvGrpSpPr>
        <p:grpSpPr bwMode="auto">
          <a:xfrm>
            <a:off x="3626519" y="3133525"/>
            <a:ext cx="4585226" cy="3724479"/>
            <a:chOff x="4971" y="461"/>
            <a:chExt cx="1883" cy="1749"/>
          </a:xfrm>
          <a:solidFill>
            <a:schemeClr val="bg1">
              <a:lumMod val="95000"/>
            </a:schemeClr>
          </a:solidFill>
        </p:grpSpPr>
        <p:sp>
          <p:nvSpPr>
            <p:cNvPr id="4" name="Freeform 99"/>
            <p:cNvSpPr>
              <a:spLocks noChangeArrowheads="1"/>
            </p:cNvSpPr>
            <p:nvPr/>
          </p:nvSpPr>
          <p:spPr bwMode="auto">
            <a:xfrm>
              <a:off x="5794" y="686"/>
              <a:ext cx="504" cy="324"/>
            </a:xfrm>
            <a:custGeom>
              <a:avLst/>
              <a:gdLst>
                <a:gd name="T0" fmla="*/ 1145 w 2227"/>
                <a:gd name="T1" fmla="*/ 1357 h 1432"/>
                <a:gd name="T2" fmla="*/ 1145 w 2227"/>
                <a:gd name="T3" fmla="*/ 1357 h 1432"/>
                <a:gd name="T4" fmla="*/ 987 w 2227"/>
                <a:gd name="T5" fmla="*/ 1199 h 1432"/>
                <a:gd name="T6" fmla="*/ 1145 w 2227"/>
                <a:gd name="T7" fmla="*/ 1041 h 1432"/>
                <a:gd name="T8" fmla="*/ 1304 w 2227"/>
                <a:gd name="T9" fmla="*/ 1199 h 1432"/>
                <a:gd name="T10" fmla="*/ 1145 w 2227"/>
                <a:gd name="T11" fmla="*/ 1357 h 1432"/>
                <a:gd name="T12" fmla="*/ 882 w 2227"/>
                <a:gd name="T13" fmla="*/ 1109 h 1432"/>
                <a:gd name="T14" fmla="*/ 882 w 2227"/>
                <a:gd name="T15" fmla="*/ 1109 h 1432"/>
                <a:gd name="T16" fmla="*/ 738 w 2227"/>
                <a:gd name="T17" fmla="*/ 961 h 1432"/>
                <a:gd name="T18" fmla="*/ 882 w 2227"/>
                <a:gd name="T19" fmla="*/ 812 h 1432"/>
                <a:gd name="T20" fmla="*/ 1029 w 2227"/>
                <a:gd name="T21" fmla="*/ 961 h 1432"/>
                <a:gd name="T22" fmla="*/ 882 w 2227"/>
                <a:gd name="T23" fmla="*/ 1109 h 1432"/>
                <a:gd name="T24" fmla="*/ 792 w 2227"/>
                <a:gd name="T25" fmla="*/ 772 h 1432"/>
                <a:gd name="T26" fmla="*/ 792 w 2227"/>
                <a:gd name="T27" fmla="*/ 772 h 1432"/>
                <a:gd name="T28" fmla="*/ 665 w 2227"/>
                <a:gd name="T29" fmla="*/ 642 h 1432"/>
                <a:gd name="T30" fmla="*/ 792 w 2227"/>
                <a:gd name="T31" fmla="*/ 515 h 1432"/>
                <a:gd name="T32" fmla="*/ 922 w 2227"/>
                <a:gd name="T33" fmla="*/ 642 h 1432"/>
                <a:gd name="T34" fmla="*/ 792 w 2227"/>
                <a:gd name="T35" fmla="*/ 772 h 1432"/>
                <a:gd name="T36" fmla="*/ 888 w 2227"/>
                <a:gd name="T37" fmla="*/ 453 h 1432"/>
                <a:gd name="T38" fmla="*/ 888 w 2227"/>
                <a:gd name="T39" fmla="*/ 453 h 1432"/>
                <a:gd name="T40" fmla="*/ 792 w 2227"/>
                <a:gd name="T41" fmla="*/ 356 h 1432"/>
                <a:gd name="T42" fmla="*/ 888 w 2227"/>
                <a:gd name="T43" fmla="*/ 258 h 1432"/>
                <a:gd name="T44" fmla="*/ 984 w 2227"/>
                <a:gd name="T45" fmla="*/ 356 h 1432"/>
                <a:gd name="T46" fmla="*/ 888 w 2227"/>
                <a:gd name="T47" fmla="*/ 453 h 1432"/>
                <a:gd name="T48" fmla="*/ 1793 w 2227"/>
                <a:gd name="T49" fmla="*/ 622 h 1432"/>
                <a:gd name="T50" fmla="*/ 1793 w 2227"/>
                <a:gd name="T51" fmla="*/ 622 h 1432"/>
                <a:gd name="T52" fmla="*/ 1603 w 2227"/>
                <a:gd name="T53" fmla="*/ 430 h 1432"/>
                <a:gd name="T54" fmla="*/ 1793 w 2227"/>
                <a:gd name="T55" fmla="*/ 238 h 1432"/>
                <a:gd name="T56" fmla="*/ 1985 w 2227"/>
                <a:gd name="T57" fmla="*/ 430 h 1432"/>
                <a:gd name="T58" fmla="*/ 1793 w 2227"/>
                <a:gd name="T59" fmla="*/ 622 h 1432"/>
                <a:gd name="T60" fmla="*/ 1652 w 2227"/>
                <a:gd name="T61" fmla="*/ 0 h 1432"/>
                <a:gd name="T62" fmla="*/ 1652 w 2227"/>
                <a:gd name="T63" fmla="*/ 0 h 1432"/>
                <a:gd name="T64" fmla="*/ 1080 w 2227"/>
                <a:gd name="T65" fmla="*/ 1431 h 1432"/>
                <a:gd name="T66" fmla="*/ 1117 w 2227"/>
                <a:gd name="T67" fmla="*/ 1431 h 1432"/>
                <a:gd name="T68" fmla="*/ 1713 w 2227"/>
                <a:gd name="T69" fmla="*/ 846 h 1432"/>
                <a:gd name="T70" fmla="*/ 2121 w 2227"/>
                <a:gd name="T71" fmla="*/ 323 h 1432"/>
                <a:gd name="T72" fmla="*/ 1652 w 2227"/>
                <a:gd name="T73" fmla="*/ 0 h 1432"/>
                <a:gd name="T74" fmla="*/ 1145 w 2227"/>
                <a:gd name="T75" fmla="*/ 1357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27" h="1432">
                  <a:moveTo>
                    <a:pt x="1145" y="1357"/>
                  </a:moveTo>
                  <a:lnTo>
                    <a:pt x="1145" y="1357"/>
                  </a:lnTo>
                  <a:cubicBezTo>
                    <a:pt x="1058" y="1357"/>
                    <a:pt x="987" y="1287"/>
                    <a:pt x="987" y="1199"/>
                  </a:cubicBezTo>
                  <a:cubicBezTo>
                    <a:pt x="987" y="1112"/>
                    <a:pt x="1058" y="1041"/>
                    <a:pt x="1145" y="1041"/>
                  </a:cubicBezTo>
                  <a:cubicBezTo>
                    <a:pt x="1233" y="1041"/>
                    <a:pt x="1304" y="1112"/>
                    <a:pt x="1304" y="1199"/>
                  </a:cubicBezTo>
                  <a:cubicBezTo>
                    <a:pt x="1304" y="1287"/>
                    <a:pt x="1233" y="1357"/>
                    <a:pt x="1145" y="1357"/>
                  </a:cubicBezTo>
                  <a:lnTo>
                    <a:pt x="882" y="1109"/>
                  </a:lnTo>
                  <a:lnTo>
                    <a:pt x="882" y="1109"/>
                  </a:lnTo>
                  <a:cubicBezTo>
                    <a:pt x="803" y="1109"/>
                    <a:pt x="738" y="1041"/>
                    <a:pt x="738" y="961"/>
                  </a:cubicBezTo>
                  <a:cubicBezTo>
                    <a:pt x="738" y="880"/>
                    <a:pt x="803" y="812"/>
                    <a:pt x="882" y="812"/>
                  </a:cubicBezTo>
                  <a:cubicBezTo>
                    <a:pt x="964" y="812"/>
                    <a:pt x="1029" y="880"/>
                    <a:pt x="1029" y="961"/>
                  </a:cubicBezTo>
                  <a:cubicBezTo>
                    <a:pt x="1029" y="1041"/>
                    <a:pt x="964" y="1109"/>
                    <a:pt x="882" y="1109"/>
                  </a:cubicBezTo>
                  <a:lnTo>
                    <a:pt x="792" y="772"/>
                  </a:lnTo>
                  <a:lnTo>
                    <a:pt x="792" y="772"/>
                  </a:lnTo>
                  <a:cubicBezTo>
                    <a:pt x="721" y="772"/>
                    <a:pt x="665" y="716"/>
                    <a:pt x="665" y="642"/>
                  </a:cubicBezTo>
                  <a:cubicBezTo>
                    <a:pt x="665" y="571"/>
                    <a:pt x="721" y="515"/>
                    <a:pt x="792" y="515"/>
                  </a:cubicBezTo>
                  <a:cubicBezTo>
                    <a:pt x="865" y="515"/>
                    <a:pt x="922" y="571"/>
                    <a:pt x="922" y="642"/>
                  </a:cubicBezTo>
                  <a:cubicBezTo>
                    <a:pt x="922" y="716"/>
                    <a:pt x="865" y="772"/>
                    <a:pt x="792" y="772"/>
                  </a:cubicBezTo>
                  <a:lnTo>
                    <a:pt x="888" y="453"/>
                  </a:lnTo>
                  <a:lnTo>
                    <a:pt x="888" y="453"/>
                  </a:lnTo>
                  <a:cubicBezTo>
                    <a:pt x="837" y="453"/>
                    <a:pt x="792" y="410"/>
                    <a:pt x="792" y="356"/>
                  </a:cubicBezTo>
                  <a:cubicBezTo>
                    <a:pt x="792" y="303"/>
                    <a:pt x="837" y="258"/>
                    <a:pt x="888" y="258"/>
                  </a:cubicBezTo>
                  <a:cubicBezTo>
                    <a:pt x="941" y="258"/>
                    <a:pt x="984" y="303"/>
                    <a:pt x="984" y="356"/>
                  </a:cubicBezTo>
                  <a:cubicBezTo>
                    <a:pt x="984" y="410"/>
                    <a:pt x="941" y="453"/>
                    <a:pt x="888" y="453"/>
                  </a:cubicBezTo>
                  <a:lnTo>
                    <a:pt x="1793" y="622"/>
                  </a:lnTo>
                  <a:lnTo>
                    <a:pt x="1793" y="622"/>
                  </a:lnTo>
                  <a:cubicBezTo>
                    <a:pt x="1688" y="622"/>
                    <a:pt x="1603" y="535"/>
                    <a:pt x="1603" y="430"/>
                  </a:cubicBezTo>
                  <a:cubicBezTo>
                    <a:pt x="1603" y="326"/>
                    <a:pt x="1688" y="238"/>
                    <a:pt x="1793" y="238"/>
                  </a:cubicBezTo>
                  <a:cubicBezTo>
                    <a:pt x="1900" y="238"/>
                    <a:pt x="1985" y="326"/>
                    <a:pt x="1985" y="430"/>
                  </a:cubicBezTo>
                  <a:cubicBezTo>
                    <a:pt x="1985" y="535"/>
                    <a:pt x="1900" y="622"/>
                    <a:pt x="1793" y="622"/>
                  </a:cubicBezTo>
                  <a:lnTo>
                    <a:pt x="1652" y="0"/>
                  </a:lnTo>
                  <a:lnTo>
                    <a:pt x="1652" y="0"/>
                  </a:lnTo>
                  <a:cubicBezTo>
                    <a:pt x="0" y="23"/>
                    <a:pt x="653" y="1400"/>
                    <a:pt x="1080" y="1431"/>
                  </a:cubicBezTo>
                  <a:cubicBezTo>
                    <a:pt x="1092" y="1431"/>
                    <a:pt x="1106" y="1431"/>
                    <a:pt x="1117" y="1431"/>
                  </a:cubicBezTo>
                  <a:cubicBezTo>
                    <a:pt x="1504" y="1431"/>
                    <a:pt x="1451" y="950"/>
                    <a:pt x="1713" y="846"/>
                  </a:cubicBezTo>
                  <a:cubicBezTo>
                    <a:pt x="1985" y="738"/>
                    <a:pt x="2226" y="608"/>
                    <a:pt x="2121" y="323"/>
                  </a:cubicBezTo>
                  <a:cubicBezTo>
                    <a:pt x="2016" y="34"/>
                    <a:pt x="1652" y="0"/>
                    <a:pt x="1652" y="0"/>
                  </a:cubicBezTo>
                  <a:lnTo>
                    <a:pt x="1145" y="13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 name="Freeform 100"/>
            <p:cNvSpPr>
              <a:spLocks noChangeArrowheads="1"/>
            </p:cNvSpPr>
            <p:nvPr/>
          </p:nvSpPr>
          <p:spPr bwMode="auto">
            <a:xfrm>
              <a:off x="5763" y="461"/>
              <a:ext cx="225" cy="101"/>
            </a:xfrm>
            <a:custGeom>
              <a:avLst/>
              <a:gdLst>
                <a:gd name="T0" fmla="*/ 986 w 996"/>
                <a:gd name="T1" fmla="*/ 215 h 448"/>
                <a:gd name="T2" fmla="*/ 986 w 996"/>
                <a:gd name="T3" fmla="*/ 223 h 448"/>
                <a:gd name="T4" fmla="*/ 995 w 996"/>
                <a:gd name="T5" fmla="*/ 218 h 448"/>
                <a:gd name="T6" fmla="*/ 986 w 996"/>
                <a:gd name="T7" fmla="*/ 215 h 448"/>
                <a:gd name="T8" fmla="*/ 505 w 996"/>
                <a:gd name="T9" fmla="*/ 0 h 448"/>
                <a:gd name="T10" fmla="*/ 0 w 996"/>
                <a:gd name="T11" fmla="*/ 223 h 448"/>
                <a:gd name="T12" fmla="*/ 491 w 996"/>
                <a:gd name="T13" fmla="*/ 447 h 448"/>
                <a:gd name="T14" fmla="*/ 952 w 996"/>
                <a:gd name="T15" fmla="*/ 237 h 448"/>
                <a:gd name="T16" fmla="*/ 952 w 996"/>
                <a:gd name="T17" fmla="*/ 212 h 448"/>
                <a:gd name="T18" fmla="*/ 978 w 996"/>
                <a:gd name="T19" fmla="*/ 212 h 448"/>
                <a:gd name="T20" fmla="*/ 505 w 996"/>
                <a:gd name="T21"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48">
                  <a:moveTo>
                    <a:pt x="986" y="215"/>
                  </a:moveTo>
                  <a:lnTo>
                    <a:pt x="986" y="223"/>
                  </a:lnTo>
                  <a:lnTo>
                    <a:pt x="995" y="218"/>
                  </a:lnTo>
                  <a:lnTo>
                    <a:pt x="986" y="215"/>
                  </a:lnTo>
                  <a:close/>
                  <a:moveTo>
                    <a:pt x="505" y="0"/>
                  </a:moveTo>
                  <a:lnTo>
                    <a:pt x="0" y="223"/>
                  </a:lnTo>
                  <a:lnTo>
                    <a:pt x="491" y="447"/>
                  </a:lnTo>
                  <a:lnTo>
                    <a:pt x="952" y="237"/>
                  </a:lnTo>
                  <a:lnTo>
                    <a:pt x="952" y="212"/>
                  </a:lnTo>
                  <a:lnTo>
                    <a:pt x="978" y="212"/>
                  </a:lnTo>
                  <a:lnTo>
                    <a:pt x="505"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 name="Freeform 101"/>
            <p:cNvSpPr>
              <a:spLocks noChangeArrowheads="1"/>
            </p:cNvSpPr>
            <p:nvPr/>
          </p:nvSpPr>
          <p:spPr bwMode="auto">
            <a:xfrm>
              <a:off x="5987" y="510"/>
              <a:ext cx="1" cy="1"/>
            </a:xfrm>
            <a:custGeom>
              <a:avLst/>
              <a:gdLst>
                <a:gd name="T0" fmla="*/ 0 w 10"/>
                <a:gd name="T1" fmla="*/ 0 h 9"/>
                <a:gd name="T2" fmla="*/ 0 w 10"/>
                <a:gd name="T3" fmla="*/ 8 h 9"/>
                <a:gd name="T4" fmla="*/ 9 w 10"/>
                <a:gd name="T5" fmla="*/ 3 h 9"/>
                <a:gd name="T6" fmla="*/ 0 w 10"/>
                <a:gd name="T7" fmla="*/ 0 h 9"/>
              </a:gdLst>
              <a:ahLst/>
              <a:cxnLst>
                <a:cxn ang="0">
                  <a:pos x="T0" y="T1"/>
                </a:cxn>
                <a:cxn ang="0">
                  <a:pos x="T2" y="T3"/>
                </a:cxn>
                <a:cxn ang="0">
                  <a:pos x="T4" y="T5"/>
                </a:cxn>
                <a:cxn ang="0">
                  <a:pos x="T6" y="T7"/>
                </a:cxn>
              </a:cxnLst>
              <a:rect l="0" t="0" r="r" b="b"/>
              <a:pathLst>
                <a:path w="10" h="9">
                  <a:moveTo>
                    <a:pt x="0" y="0"/>
                  </a:moveTo>
                  <a:lnTo>
                    <a:pt x="0" y="8"/>
                  </a:lnTo>
                  <a:lnTo>
                    <a:pt x="9" y="3"/>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 name="Freeform 102"/>
            <p:cNvSpPr>
              <a:spLocks noChangeArrowheads="1"/>
            </p:cNvSpPr>
            <p:nvPr/>
          </p:nvSpPr>
          <p:spPr bwMode="auto">
            <a:xfrm>
              <a:off x="5763" y="461"/>
              <a:ext cx="221" cy="101"/>
            </a:xfrm>
            <a:custGeom>
              <a:avLst/>
              <a:gdLst>
                <a:gd name="T0" fmla="*/ 505 w 979"/>
                <a:gd name="T1" fmla="*/ 0 h 448"/>
                <a:gd name="T2" fmla="*/ 0 w 979"/>
                <a:gd name="T3" fmla="*/ 223 h 448"/>
                <a:gd name="T4" fmla="*/ 491 w 979"/>
                <a:gd name="T5" fmla="*/ 447 h 448"/>
                <a:gd name="T6" fmla="*/ 952 w 979"/>
                <a:gd name="T7" fmla="*/ 237 h 448"/>
                <a:gd name="T8" fmla="*/ 952 w 979"/>
                <a:gd name="T9" fmla="*/ 212 h 448"/>
                <a:gd name="T10" fmla="*/ 978 w 979"/>
                <a:gd name="T11" fmla="*/ 212 h 448"/>
                <a:gd name="T12" fmla="*/ 505 w 979"/>
                <a:gd name="T13" fmla="*/ 0 h 448"/>
              </a:gdLst>
              <a:ahLst/>
              <a:cxnLst>
                <a:cxn ang="0">
                  <a:pos x="T0" y="T1"/>
                </a:cxn>
                <a:cxn ang="0">
                  <a:pos x="T2" y="T3"/>
                </a:cxn>
                <a:cxn ang="0">
                  <a:pos x="T4" y="T5"/>
                </a:cxn>
                <a:cxn ang="0">
                  <a:pos x="T6" y="T7"/>
                </a:cxn>
                <a:cxn ang="0">
                  <a:pos x="T8" y="T9"/>
                </a:cxn>
                <a:cxn ang="0">
                  <a:pos x="T10" y="T11"/>
                </a:cxn>
                <a:cxn ang="0">
                  <a:pos x="T12" y="T13"/>
                </a:cxn>
              </a:cxnLst>
              <a:rect l="0" t="0" r="r" b="b"/>
              <a:pathLst>
                <a:path w="979" h="448">
                  <a:moveTo>
                    <a:pt x="505" y="0"/>
                  </a:moveTo>
                  <a:lnTo>
                    <a:pt x="0" y="223"/>
                  </a:lnTo>
                  <a:lnTo>
                    <a:pt x="491" y="447"/>
                  </a:lnTo>
                  <a:lnTo>
                    <a:pt x="952" y="237"/>
                  </a:lnTo>
                  <a:lnTo>
                    <a:pt x="952" y="212"/>
                  </a:lnTo>
                  <a:lnTo>
                    <a:pt x="978" y="212"/>
                  </a:lnTo>
                  <a:lnTo>
                    <a:pt x="50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 name="Freeform 103"/>
            <p:cNvSpPr>
              <a:spLocks noChangeArrowheads="1"/>
            </p:cNvSpPr>
            <p:nvPr/>
          </p:nvSpPr>
          <p:spPr bwMode="auto">
            <a:xfrm>
              <a:off x="5979" y="509"/>
              <a:ext cx="7" cy="65"/>
            </a:xfrm>
            <a:custGeom>
              <a:avLst/>
              <a:gdLst>
                <a:gd name="T0" fmla="*/ 34 w 35"/>
                <a:gd name="T1" fmla="*/ 0 h 292"/>
                <a:gd name="T2" fmla="*/ 34 w 35"/>
                <a:gd name="T3" fmla="*/ 0 h 292"/>
                <a:gd name="T4" fmla="*/ 26 w 35"/>
                <a:gd name="T5" fmla="*/ 0 h 292"/>
                <a:gd name="T6" fmla="*/ 0 w 35"/>
                <a:gd name="T7" fmla="*/ 0 h 292"/>
                <a:gd name="T8" fmla="*/ 0 w 35"/>
                <a:gd name="T9" fmla="*/ 25 h 292"/>
                <a:gd name="T10" fmla="*/ 0 w 35"/>
                <a:gd name="T11" fmla="*/ 291 h 292"/>
                <a:gd name="T12" fmla="*/ 17 w 35"/>
                <a:gd name="T13" fmla="*/ 288 h 292"/>
                <a:gd name="T14" fmla="*/ 34 w 35"/>
                <a:gd name="T15" fmla="*/ 291 h 292"/>
                <a:gd name="T16" fmla="*/ 34 w 35"/>
                <a:gd name="T17" fmla="*/ 11 h 292"/>
                <a:gd name="T18" fmla="*/ 34 w 35"/>
                <a:gd name="T19" fmla="*/ 3 h 292"/>
                <a:gd name="T20" fmla="*/ 34 w 35"/>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92">
                  <a:moveTo>
                    <a:pt x="34" y="0"/>
                  </a:moveTo>
                  <a:lnTo>
                    <a:pt x="34" y="0"/>
                  </a:lnTo>
                  <a:cubicBezTo>
                    <a:pt x="26" y="0"/>
                    <a:pt x="26" y="0"/>
                    <a:pt x="26" y="0"/>
                  </a:cubicBezTo>
                  <a:cubicBezTo>
                    <a:pt x="0" y="0"/>
                    <a:pt x="0" y="0"/>
                    <a:pt x="0" y="0"/>
                  </a:cubicBezTo>
                  <a:cubicBezTo>
                    <a:pt x="0" y="25"/>
                    <a:pt x="0" y="25"/>
                    <a:pt x="0" y="25"/>
                  </a:cubicBezTo>
                  <a:cubicBezTo>
                    <a:pt x="0" y="291"/>
                    <a:pt x="0" y="291"/>
                    <a:pt x="0" y="291"/>
                  </a:cubicBezTo>
                  <a:cubicBezTo>
                    <a:pt x="6" y="291"/>
                    <a:pt x="12" y="288"/>
                    <a:pt x="17" y="288"/>
                  </a:cubicBezTo>
                  <a:cubicBezTo>
                    <a:pt x="23" y="288"/>
                    <a:pt x="29" y="291"/>
                    <a:pt x="34" y="291"/>
                  </a:cubicBezTo>
                  <a:cubicBezTo>
                    <a:pt x="34" y="11"/>
                    <a:pt x="34" y="11"/>
                    <a:pt x="34" y="11"/>
                  </a:cubicBezTo>
                  <a:cubicBezTo>
                    <a:pt x="34" y="3"/>
                    <a:pt x="34" y="3"/>
                    <a:pt x="34" y="3"/>
                  </a:cubicBezTo>
                  <a:cubicBezTo>
                    <a:pt x="34" y="0"/>
                    <a:pt x="34" y="0"/>
                    <a:pt x="3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 name="Freeform 104"/>
            <p:cNvSpPr>
              <a:spLocks noChangeArrowheads="1"/>
            </p:cNvSpPr>
            <p:nvPr/>
          </p:nvSpPr>
          <p:spPr bwMode="auto">
            <a:xfrm>
              <a:off x="5972" y="574"/>
              <a:ext cx="21" cy="19"/>
            </a:xfrm>
            <a:custGeom>
              <a:avLst/>
              <a:gdLst>
                <a:gd name="T0" fmla="*/ 48 w 98"/>
                <a:gd name="T1" fmla="*/ 0 h 89"/>
                <a:gd name="T2" fmla="*/ 48 w 98"/>
                <a:gd name="T3" fmla="*/ 0 h 89"/>
                <a:gd name="T4" fmla="*/ 31 w 98"/>
                <a:gd name="T5" fmla="*/ 3 h 89"/>
                <a:gd name="T6" fmla="*/ 0 w 98"/>
                <a:gd name="T7" fmla="*/ 52 h 89"/>
                <a:gd name="T8" fmla="*/ 17 w 98"/>
                <a:gd name="T9" fmla="*/ 88 h 89"/>
                <a:gd name="T10" fmla="*/ 26 w 98"/>
                <a:gd name="T11" fmla="*/ 66 h 89"/>
                <a:gd name="T12" fmla="*/ 29 w 98"/>
                <a:gd name="T13" fmla="*/ 68 h 89"/>
                <a:gd name="T14" fmla="*/ 43 w 98"/>
                <a:gd name="T15" fmla="*/ 63 h 89"/>
                <a:gd name="T16" fmla="*/ 43 w 98"/>
                <a:gd name="T17" fmla="*/ 54 h 89"/>
                <a:gd name="T18" fmla="*/ 51 w 98"/>
                <a:gd name="T19" fmla="*/ 60 h 89"/>
                <a:gd name="T20" fmla="*/ 60 w 98"/>
                <a:gd name="T21" fmla="*/ 54 h 89"/>
                <a:gd name="T22" fmla="*/ 60 w 98"/>
                <a:gd name="T23" fmla="*/ 63 h 89"/>
                <a:gd name="T24" fmla="*/ 74 w 98"/>
                <a:gd name="T25" fmla="*/ 68 h 89"/>
                <a:gd name="T26" fmla="*/ 77 w 98"/>
                <a:gd name="T27" fmla="*/ 66 h 89"/>
                <a:gd name="T28" fmla="*/ 82 w 98"/>
                <a:gd name="T29" fmla="*/ 85 h 89"/>
                <a:gd name="T30" fmla="*/ 97 w 98"/>
                <a:gd name="T31" fmla="*/ 52 h 89"/>
                <a:gd name="T32" fmla="*/ 65 w 98"/>
                <a:gd name="T33" fmla="*/ 3 h 89"/>
                <a:gd name="T34" fmla="*/ 48 w 98"/>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89">
                  <a:moveTo>
                    <a:pt x="48" y="0"/>
                  </a:moveTo>
                  <a:lnTo>
                    <a:pt x="48" y="0"/>
                  </a:lnTo>
                  <a:cubicBezTo>
                    <a:pt x="43" y="0"/>
                    <a:pt x="37" y="3"/>
                    <a:pt x="31" y="3"/>
                  </a:cubicBezTo>
                  <a:cubicBezTo>
                    <a:pt x="14" y="9"/>
                    <a:pt x="0" y="29"/>
                    <a:pt x="0" y="52"/>
                  </a:cubicBezTo>
                  <a:cubicBezTo>
                    <a:pt x="0" y="66"/>
                    <a:pt x="6" y="80"/>
                    <a:pt x="17" y="88"/>
                  </a:cubicBezTo>
                  <a:cubicBezTo>
                    <a:pt x="23" y="74"/>
                    <a:pt x="26" y="66"/>
                    <a:pt x="26" y="66"/>
                  </a:cubicBezTo>
                  <a:cubicBezTo>
                    <a:pt x="26" y="68"/>
                    <a:pt x="26" y="68"/>
                    <a:pt x="29" y="68"/>
                  </a:cubicBezTo>
                  <a:cubicBezTo>
                    <a:pt x="31" y="68"/>
                    <a:pt x="37" y="66"/>
                    <a:pt x="43" y="63"/>
                  </a:cubicBezTo>
                  <a:cubicBezTo>
                    <a:pt x="43" y="54"/>
                    <a:pt x="43" y="54"/>
                    <a:pt x="43" y="54"/>
                  </a:cubicBezTo>
                  <a:cubicBezTo>
                    <a:pt x="43" y="54"/>
                    <a:pt x="46" y="57"/>
                    <a:pt x="51" y="60"/>
                  </a:cubicBezTo>
                  <a:cubicBezTo>
                    <a:pt x="54" y="57"/>
                    <a:pt x="60" y="54"/>
                    <a:pt x="60" y="54"/>
                  </a:cubicBezTo>
                  <a:cubicBezTo>
                    <a:pt x="60" y="63"/>
                    <a:pt x="60" y="63"/>
                    <a:pt x="60" y="63"/>
                  </a:cubicBezTo>
                  <a:cubicBezTo>
                    <a:pt x="65" y="66"/>
                    <a:pt x="71" y="68"/>
                    <a:pt x="74" y="68"/>
                  </a:cubicBezTo>
                  <a:cubicBezTo>
                    <a:pt x="74" y="68"/>
                    <a:pt x="77" y="68"/>
                    <a:pt x="77" y="66"/>
                  </a:cubicBezTo>
                  <a:cubicBezTo>
                    <a:pt x="77" y="66"/>
                    <a:pt x="80" y="74"/>
                    <a:pt x="82" y="85"/>
                  </a:cubicBezTo>
                  <a:cubicBezTo>
                    <a:pt x="91" y="77"/>
                    <a:pt x="97" y="66"/>
                    <a:pt x="97" y="52"/>
                  </a:cubicBezTo>
                  <a:cubicBezTo>
                    <a:pt x="97" y="29"/>
                    <a:pt x="82" y="9"/>
                    <a:pt x="65" y="3"/>
                  </a:cubicBezTo>
                  <a:cubicBezTo>
                    <a:pt x="60" y="3"/>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0" name="Freeform 105"/>
            <p:cNvSpPr>
              <a:spLocks noChangeArrowheads="1"/>
            </p:cNvSpPr>
            <p:nvPr/>
          </p:nvSpPr>
          <p:spPr bwMode="auto">
            <a:xfrm>
              <a:off x="5970" y="586"/>
              <a:ext cx="15" cy="49"/>
            </a:xfrm>
            <a:custGeom>
              <a:avLst/>
              <a:gdLst>
                <a:gd name="T0" fmla="*/ 51 w 69"/>
                <a:gd name="T1" fmla="*/ 9 h 219"/>
                <a:gd name="T2" fmla="*/ 51 w 69"/>
                <a:gd name="T3" fmla="*/ 9 h 219"/>
                <a:gd name="T4" fmla="*/ 37 w 69"/>
                <a:gd name="T5" fmla="*/ 14 h 219"/>
                <a:gd name="T6" fmla="*/ 34 w 69"/>
                <a:gd name="T7" fmla="*/ 12 h 219"/>
                <a:gd name="T8" fmla="*/ 25 w 69"/>
                <a:gd name="T9" fmla="*/ 34 h 219"/>
                <a:gd name="T10" fmla="*/ 11 w 69"/>
                <a:gd name="T11" fmla="*/ 218 h 219"/>
                <a:gd name="T12" fmla="*/ 68 w 69"/>
                <a:gd name="T13" fmla="*/ 218 h 219"/>
                <a:gd name="T14" fmla="*/ 51 w 69"/>
                <a:gd name="T15" fmla="*/ 218 h 219"/>
                <a:gd name="T16" fmla="*/ 51 w 69"/>
                <a:gd name="T17" fmla="*/ 9 h 219"/>
                <a:gd name="T18" fmla="*/ 68 w 69"/>
                <a:gd name="T19" fmla="*/ 0 h 219"/>
                <a:gd name="T20" fmla="*/ 68 w 69"/>
                <a:gd name="T21" fmla="*/ 0 h 219"/>
                <a:gd name="T22" fmla="*/ 59 w 69"/>
                <a:gd name="T23" fmla="*/ 6 h 219"/>
                <a:gd name="T24" fmla="*/ 68 w 69"/>
                <a:gd name="T25" fmla="*/ 9 h 219"/>
                <a:gd name="T26" fmla="*/ 68 w 69"/>
                <a:gd name="T27" fmla="*/ 0 h 219"/>
                <a:gd name="T28" fmla="*/ 51 w 69"/>
                <a:gd name="T29" fmla="*/ 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19">
                  <a:moveTo>
                    <a:pt x="51" y="9"/>
                  </a:moveTo>
                  <a:lnTo>
                    <a:pt x="51" y="9"/>
                  </a:lnTo>
                  <a:cubicBezTo>
                    <a:pt x="45" y="12"/>
                    <a:pt x="39" y="14"/>
                    <a:pt x="37" y="14"/>
                  </a:cubicBezTo>
                  <a:cubicBezTo>
                    <a:pt x="34" y="14"/>
                    <a:pt x="34" y="14"/>
                    <a:pt x="34" y="12"/>
                  </a:cubicBezTo>
                  <a:cubicBezTo>
                    <a:pt x="34" y="12"/>
                    <a:pt x="31" y="20"/>
                    <a:pt x="25" y="34"/>
                  </a:cubicBezTo>
                  <a:cubicBezTo>
                    <a:pt x="14" y="68"/>
                    <a:pt x="0" y="133"/>
                    <a:pt x="11" y="218"/>
                  </a:cubicBezTo>
                  <a:cubicBezTo>
                    <a:pt x="68" y="218"/>
                    <a:pt x="68" y="218"/>
                    <a:pt x="68" y="218"/>
                  </a:cubicBezTo>
                  <a:cubicBezTo>
                    <a:pt x="51" y="218"/>
                    <a:pt x="51" y="218"/>
                    <a:pt x="51" y="218"/>
                  </a:cubicBezTo>
                  <a:cubicBezTo>
                    <a:pt x="51" y="9"/>
                    <a:pt x="51" y="9"/>
                    <a:pt x="51" y="9"/>
                  </a:cubicBezTo>
                  <a:lnTo>
                    <a:pt x="68" y="0"/>
                  </a:lnTo>
                  <a:lnTo>
                    <a:pt x="68" y="0"/>
                  </a:lnTo>
                  <a:cubicBezTo>
                    <a:pt x="68" y="0"/>
                    <a:pt x="62" y="3"/>
                    <a:pt x="59" y="6"/>
                  </a:cubicBezTo>
                  <a:cubicBezTo>
                    <a:pt x="62" y="6"/>
                    <a:pt x="65" y="6"/>
                    <a:pt x="68" y="9"/>
                  </a:cubicBezTo>
                  <a:cubicBezTo>
                    <a:pt x="68" y="0"/>
                    <a:pt x="68" y="0"/>
                    <a:pt x="68" y="0"/>
                  </a:cubicBezTo>
                  <a:lnTo>
                    <a:pt x="51"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1" name="Freeform 106"/>
            <p:cNvSpPr>
              <a:spLocks noChangeArrowheads="1"/>
            </p:cNvSpPr>
            <p:nvPr/>
          </p:nvSpPr>
          <p:spPr bwMode="auto">
            <a:xfrm>
              <a:off x="5982" y="586"/>
              <a:ext cx="15" cy="49"/>
            </a:xfrm>
            <a:custGeom>
              <a:avLst/>
              <a:gdLst>
                <a:gd name="T0" fmla="*/ 0 w 69"/>
                <a:gd name="T1" fmla="*/ 0 h 219"/>
                <a:gd name="T2" fmla="*/ 0 w 69"/>
                <a:gd name="T3" fmla="*/ 0 h 219"/>
                <a:gd name="T4" fmla="*/ 0 w 69"/>
                <a:gd name="T5" fmla="*/ 9 h 219"/>
                <a:gd name="T6" fmla="*/ 0 w 69"/>
                <a:gd name="T7" fmla="*/ 218 h 219"/>
                <a:gd name="T8" fmla="*/ 17 w 69"/>
                <a:gd name="T9" fmla="*/ 218 h 219"/>
                <a:gd name="T10" fmla="*/ 56 w 69"/>
                <a:gd name="T11" fmla="*/ 218 h 219"/>
                <a:gd name="T12" fmla="*/ 39 w 69"/>
                <a:gd name="T13" fmla="*/ 31 h 219"/>
                <a:gd name="T14" fmla="*/ 34 w 69"/>
                <a:gd name="T15" fmla="*/ 12 h 219"/>
                <a:gd name="T16" fmla="*/ 31 w 69"/>
                <a:gd name="T17" fmla="*/ 14 h 219"/>
                <a:gd name="T18" fmla="*/ 17 w 69"/>
                <a:gd name="T19" fmla="*/ 9 h 219"/>
                <a:gd name="T20" fmla="*/ 8 w 69"/>
                <a:gd name="T21" fmla="*/ 6 h 219"/>
                <a:gd name="T22" fmla="*/ 0 w 69"/>
                <a:gd name="T2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19">
                  <a:moveTo>
                    <a:pt x="0" y="0"/>
                  </a:moveTo>
                  <a:lnTo>
                    <a:pt x="0" y="0"/>
                  </a:lnTo>
                  <a:cubicBezTo>
                    <a:pt x="0" y="9"/>
                    <a:pt x="0" y="9"/>
                    <a:pt x="0" y="9"/>
                  </a:cubicBezTo>
                  <a:cubicBezTo>
                    <a:pt x="0" y="218"/>
                    <a:pt x="0" y="218"/>
                    <a:pt x="0" y="218"/>
                  </a:cubicBezTo>
                  <a:cubicBezTo>
                    <a:pt x="17" y="218"/>
                    <a:pt x="17" y="218"/>
                    <a:pt x="17" y="218"/>
                  </a:cubicBezTo>
                  <a:cubicBezTo>
                    <a:pt x="56" y="218"/>
                    <a:pt x="56" y="218"/>
                    <a:pt x="56" y="218"/>
                  </a:cubicBezTo>
                  <a:cubicBezTo>
                    <a:pt x="68" y="130"/>
                    <a:pt x="51" y="62"/>
                    <a:pt x="39" y="31"/>
                  </a:cubicBezTo>
                  <a:cubicBezTo>
                    <a:pt x="37" y="20"/>
                    <a:pt x="34" y="12"/>
                    <a:pt x="34" y="12"/>
                  </a:cubicBezTo>
                  <a:cubicBezTo>
                    <a:pt x="34" y="14"/>
                    <a:pt x="31" y="14"/>
                    <a:pt x="31" y="14"/>
                  </a:cubicBezTo>
                  <a:cubicBezTo>
                    <a:pt x="28" y="14"/>
                    <a:pt x="22" y="12"/>
                    <a:pt x="17" y="9"/>
                  </a:cubicBezTo>
                  <a:cubicBezTo>
                    <a:pt x="14" y="6"/>
                    <a:pt x="11" y="6"/>
                    <a:pt x="8" y="6"/>
                  </a:cubicBezTo>
                  <a:cubicBezTo>
                    <a:pt x="3"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2" name="Freeform 107"/>
            <p:cNvSpPr>
              <a:spLocks noChangeArrowheads="1"/>
            </p:cNvSpPr>
            <p:nvPr/>
          </p:nvSpPr>
          <p:spPr bwMode="auto">
            <a:xfrm>
              <a:off x="5807" y="542"/>
              <a:ext cx="131" cy="97"/>
            </a:xfrm>
            <a:custGeom>
              <a:avLst/>
              <a:gdLst>
                <a:gd name="T0" fmla="*/ 579 w 580"/>
                <a:gd name="T1" fmla="*/ 0 h 434"/>
                <a:gd name="T2" fmla="*/ 579 w 580"/>
                <a:gd name="T3" fmla="*/ 0 h 434"/>
                <a:gd name="T4" fmla="*/ 291 w 580"/>
                <a:gd name="T5" fmla="*/ 139 h 434"/>
                <a:gd name="T6" fmla="*/ 0 w 580"/>
                <a:gd name="T7" fmla="*/ 0 h 434"/>
                <a:gd name="T8" fmla="*/ 0 w 580"/>
                <a:gd name="T9" fmla="*/ 334 h 434"/>
                <a:gd name="T10" fmla="*/ 282 w 580"/>
                <a:gd name="T11" fmla="*/ 433 h 434"/>
                <a:gd name="T12" fmla="*/ 282 w 580"/>
                <a:gd name="T13" fmla="*/ 433 h 434"/>
                <a:gd name="T14" fmla="*/ 291 w 580"/>
                <a:gd name="T15" fmla="*/ 433 h 434"/>
                <a:gd name="T16" fmla="*/ 296 w 580"/>
                <a:gd name="T17" fmla="*/ 433 h 434"/>
                <a:gd name="T18" fmla="*/ 296 w 580"/>
                <a:gd name="T19" fmla="*/ 433 h 434"/>
                <a:gd name="T20" fmla="*/ 579 w 580"/>
                <a:gd name="T21" fmla="*/ 334 h 434"/>
                <a:gd name="T22" fmla="*/ 579 w 580"/>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0" h="434">
                  <a:moveTo>
                    <a:pt x="579" y="0"/>
                  </a:moveTo>
                  <a:lnTo>
                    <a:pt x="579" y="0"/>
                  </a:lnTo>
                  <a:cubicBezTo>
                    <a:pt x="579" y="3"/>
                    <a:pt x="336" y="116"/>
                    <a:pt x="291" y="139"/>
                  </a:cubicBezTo>
                  <a:cubicBezTo>
                    <a:pt x="243" y="116"/>
                    <a:pt x="0" y="3"/>
                    <a:pt x="0" y="0"/>
                  </a:cubicBezTo>
                  <a:cubicBezTo>
                    <a:pt x="0" y="334"/>
                    <a:pt x="0" y="334"/>
                    <a:pt x="0" y="334"/>
                  </a:cubicBezTo>
                  <a:cubicBezTo>
                    <a:pt x="79" y="416"/>
                    <a:pt x="232" y="430"/>
                    <a:pt x="282" y="433"/>
                  </a:cubicBezTo>
                  <a:lnTo>
                    <a:pt x="282" y="433"/>
                  </a:lnTo>
                  <a:cubicBezTo>
                    <a:pt x="282" y="433"/>
                    <a:pt x="285" y="433"/>
                    <a:pt x="291" y="433"/>
                  </a:cubicBezTo>
                  <a:cubicBezTo>
                    <a:pt x="294" y="433"/>
                    <a:pt x="296" y="433"/>
                    <a:pt x="296" y="433"/>
                  </a:cubicBezTo>
                  <a:lnTo>
                    <a:pt x="296" y="433"/>
                  </a:lnTo>
                  <a:cubicBezTo>
                    <a:pt x="347" y="430"/>
                    <a:pt x="500" y="416"/>
                    <a:pt x="579" y="334"/>
                  </a:cubicBezTo>
                  <a:cubicBezTo>
                    <a:pt x="579" y="0"/>
                    <a:pt x="579" y="0"/>
                    <a:pt x="57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3" name="Freeform 108"/>
            <p:cNvSpPr>
              <a:spLocks noChangeArrowheads="1"/>
            </p:cNvSpPr>
            <p:nvPr/>
          </p:nvSpPr>
          <p:spPr bwMode="auto">
            <a:xfrm>
              <a:off x="5363" y="912"/>
              <a:ext cx="225" cy="101"/>
            </a:xfrm>
            <a:custGeom>
              <a:avLst/>
              <a:gdLst>
                <a:gd name="T0" fmla="*/ 987 w 996"/>
                <a:gd name="T1" fmla="*/ 215 h 450"/>
                <a:gd name="T2" fmla="*/ 987 w 996"/>
                <a:gd name="T3" fmla="*/ 223 h 450"/>
                <a:gd name="T4" fmla="*/ 995 w 996"/>
                <a:gd name="T5" fmla="*/ 220 h 450"/>
                <a:gd name="T6" fmla="*/ 987 w 996"/>
                <a:gd name="T7" fmla="*/ 215 h 450"/>
                <a:gd name="T8" fmla="*/ 506 w 996"/>
                <a:gd name="T9" fmla="*/ 0 h 450"/>
                <a:gd name="T10" fmla="*/ 0 w 996"/>
                <a:gd name="T11" fmla="*/ 226 h 450"/>
                <a:gd name="T12" fmla="*/ 495 w 996"/>
                <a:gd name="T13" fmla="*/ 449 h 450"/>
                <a:gd name="T14" fmla="*/ 956 w 996"/>
                <a:gd name="T15" fmla="*/ 237 h 450"/>
                <a:gd name="T16" fmla="*/ 956 w 996"/>
                <a:gd name="T17" fmla="*/ 212 h 450"/>
                <a:gd name="T18" fmla="*/ 978 w 996"/>
                <a:gd name="T19" fmla="*/ 212 h 450"/>
                <a:gd name="T20" fmla="*/ 506 w 996"/>
                <a:gd name="T21"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50">
                  <a:moveTo>
                    <a:pt x="987" y="215"/>
                  </a:moveTo>
                  <a:lnTo>
                    <a:pt x="987" y="223"/>
                  </a:lnTo>
                  <a:lnTo>
                    <a:pt x="995" y="220"/>
                  </a:lnTo>
                  <a:lnTo>
                    <a:pt x="987" y="215"/>
                  </a:lnTo>
                  <a:close/>
                  <a:moveTo>
                    <a:pt x="506" y="0"/>
                  </a:moveTo>
                  <a:lnTo>
                    <a:pt x="0" y="226"/>
                  </a:lnTo>
                  <a:lnTo>
                    <a:pt x="495" y="449"/>
                  </a:lnTo>
                  <a:lnTo>
                    <a:pt x="956" y="237"/>
                  </a:lnTo>
                  <a:lnTo>
                    <a:pt x="956" y="212"/>
                  </a:lnTo>
                  <a:lnTo>
                    <a:pt x="978" y="212"/>
                  </a:lnTo>
                  <a:lnTo>
                    <a:pt x="506"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4" name="Freeform 109"/>
            <p:cNvSpPr>
              <a:spLocks noChangeArrowheads="1"/>
            </p:cNvSpPr>
            <p:nvPr/>
          </p:nvSpPr>
          <p:spPr bwMode="auto">
            <a:xfrm>
              <a:off x="5587" y="960"/>
              <a:ext cx="1" cy="1"/>
            </a:xfrm>
            <a:custGeom>
              <a:avLst/>
              <a:gdLst>
                <a:gd name="T0" fmla="*/ 0 w 9"/>
                <a:gd name="T1" fmla="*/ 0 h 9"/>
                <a:gd name="T2" fmla="*/ 0 w 9"/>
                <a:gd name="T3" fmla="*/ 8 h 9"/>
                <a:gd name="T4" fmla="*/ 8 w 9"/>
                <a:gd name="T5" fmla="*/ 5 h 9"/>
                <a:gd name="T6" fmla="*/ 0 w 9"/>
                <a:gd name="T7" fmla="*/ 0 h 9"/>
              </a:gdLst>
              <a:ahLst/>
              <a:cxnLst>
                <a:cxn ang="0">
                  <a:pos x="T0" y="T1"/>
                </a:cxn>
                <a:cxn ang="0">
                  <a:pos x="T2" y="T3"/>
                </a:cxn>
                <a:cxn ang="0">
                  <a:pos x="T4" y="T5"/>
                </a:cxn>
                <a:cxn ang="0">
                  <a:pos x="T6" y="T7"/>
                </a:cxn>
              </a:cxnLst>
              <a:rect l="0" t="0" r="r" b="b"/>
              <a:pathLst>
                <a:path w="9" h="9">
                  <a:moveTo>
                    <a:pt x="0" y="0"/>
                  </a:moveTo>
                  <a:lnTo>
                    <a:pt x="0" y="8"/>
                  </a:lnTo>
                  <a:lnTo>
                    <a:pt x="8" y="5"/>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5" name="Freeform 110"/>
            <p:cNvSpPr>
              <a:spLocks noChangeArrowheads="1"/>
            </p:cNvSpPr>
            <p:nvPr/>
          </p:nvSpPr>
          <p:spPr bwMode="auto">
            <a:xfrm>
              <a:off x="5363" y="912"/>
              <a:ext cx="221" cy="101"/>
            </a:xfrm>
            <a:custGeom>
              <a:avLst/>
              <a:gdLst>
                <a:gd name="T0" fmla="*/ 506 w 979"/>
                <a:gd name="T1" fmla="*/ 0 h 450"/>
                <a:gd name="T2" fmla="*/ 0 w 979"/>
                <a:gd name="T3" fmla="*/ 226 h 450"/>
                <a:gd name="T4" fmla="*/ 495 w 979"/>
                <a:gd name="T5" fmla="*/ 449 h 450"/>
                <a:gd name="T6" fmla="*/ 956 w 979"/>
                <a:gd name="T7" fmla="*/ 237 h 450"/>
                <a:gd name="T8" fmla="*/ 956 w 979"/>
                <a:gd name="T9" fmla="*/ 212 h 450"/>
                <a:gd name="T10" fmla="*/ 978 w 979"/>
                <a:gd name="T11" fmla="*/ 212 h 450"/>
                <a:gd name="T12" fmla="*/ 506 w 979"/>
                <a:gd name="T13" fmla="*/ 0 h 450"/>
              </a:gdLst>
              <a:ahLst/>
              <a:cxnLst>
                <a:cxn ang="0">
                  <a:pos x="T0" y="T1"/>
                </a:cxn>
                <a:cxn ang="0">
                  <a:pos x="T2" y="T3"/>
                </a:cxn>
                <a:cxn ang="0">
                  <a:pos x="T4" y="T5"/>
                </a:cxn>
                <a:cxn ang="0">
                  <a:pos x="T6" y="T7"/>
                </a:cxn>
                <a:cxn ang="0">
                  <a:pos x="T8" y="T9"/>
                </a:cxn>
                <a:cxn ang="0">
                  <a:pos x="T10" y="T11"/>
                </a:cxn>
                <a:cxn ang="0">
                  <a:pos x="T12" y="T13"/>
                </a:cxn>
              </a:cxnLst>
              <a:rect l="0" t="0" r="r" b="b"/>
              <a:pathLst>
                <a:path w="979" h="450">
                  <a:moveTo>
                    <a:pt x="506" y="0"/>
                  </a:moveTo>
                  <a:lnTo>
                    <a:pt x="0" y="226"/>
                  </a:lnTo>
                  <a:lnTo>
                    <a:pt x="495" y="449"/>
                  </a:lnTo>
                  <a:lnTo>
                    <a:pt x="956" y="237"/>
                  </a:lnTo>
                  <a:lnTo>
                    <a:pt x="956" y="212"/>
                  </a:lnTo>
                  <a:lnTo>
                    <a:pt x="978" y="212"/>
                  </a:lnTo>
                  <a:lnTo>
                    <a:pt x="506"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6" name="Freeform 111"/>
            <p:cNvSpPr>
              <a:spLocks noChangeArrowheads="1"/>
            </p:cNvSpPr>
            <p:nvPr/>
          </p:nvSpPr>
          <p:spPr bwMode="auto">
            <a:xfrm>
              <a:off x="5579" y="960"/>
              <a:ext cx="6" cy="65"/>
            </a:xfrm>
            <a:custGeom>
              <a:avLst/>
              <a:gdLst>
                <a:gd name="T0" fmla="*/ 31 w 32"/>
                <a:gd name="T1" fmla="*/ 0 h 292"/>
                <a:gd name="T2" fmla="*/ 31 w 32"/>
                <a:gd name="T3" fmla="*/ 0 h 292"/>
                <a:gd name="T4" fmla="*/ 22 w 32"/>
                <a:gd name="T5" fmla="*/ 0 h 292"/>
                <a:gd name="T6" fmla="*/ 0 w 32"/>
                <a:gd name="T7" fmla="*/ 0 h 292"/>
                <a:gd name="T8" fmla="*/ 0 w 32"/>
                <a:gd name="T9" fmla="*/ 25 h 292"/>
                <a:gd name="T10" fmla="*/ 0 w 32"/>
                <a:gd name="T11" fmla="*/ 291 h 292"/>
                <a:gd name="T12" fmla="*/ 14 w 32"/>
                <a:gd name="T13" fmla="*/ 291 h 292"/>
                <a:gd name="T14" fmla="*/ 31 w 32"/>
                <a:gd name="T15" fmla="*/ 291 h 292"/>
                <a:gd name="T16" fmla="*/ 31 w 32"/>
                <a:gd name="T17" fmla="*/ 11 h 292"/>
                <a:gd name="T18" fmla="*/ 31 w 32"/>
                <a:gd name="T19" fmla="*/ 3 h 292"/>
                <a:gd name="T20" fmla="*/ 31 w 32"/>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92">
                  <a:moveTo>
                    <a:pt x="31" y="0"/>
                  </a:moveTo>
                  <a:lnTo>
                    <a:pt x="31" y="0"/>
                  </a:lnTo>
                  <a:cubicBezTo>
                    <a:pt x="22" y="0"/>
                    <a:pt x="22" y="0"/>
                    <a:pt x="22" y="0"/>
                  </a:cubicBezTo>
                  <a:cubicBezTo>
                    <a:pt x="0" y="0"/>
                    <a:pt x="0" y="0"/>
                    <a:pt x="0" y="0"/>
                  </a:cubicBezTo>
                  <a:cubicBezTo>
                    <a:pt x="0" y="25"/>
                    <a:pt x="0" y="25"/>
                    <a:pt x="0" y="25"/>
                  </a:cubicBezTo>
                  <a:cubicBezTo>
                    <a:pt x="0" y="291"/>
                    <a:pt x="0" y="291"/>
                    <a:pt x="0" y="291"/>
                  </a:cubicBezTo>
                  <a:cubicBezTo>
                    <a:pt x="2" y="291"/>
                    <a:pt x="8" y="291"/>
                    <a:pt x="14" y="291"/>
                  </a:cubicBezTo>
                  <a:cubicBezTo>
                    <a:pt x="20" y="291"/>
                    <a:pt x="25" y="291"/>
                    <a:pt x="31" y="291"/>
                  </a:cubicBezTo>
                  <a:cubicBezTo>
                    <a:pt x="31" y="11"/>
                    <a:pt x="31" y="11"/>
                    <a:pt x="31" y="11"/>
                  </a:cubicBezTo>
                  <a:cubicBezTo>
                    <a:pt x="31" y="3"/>
                    <a:pt x="31" y="3"/>
                    <a:pt x="31" y="3"/>
                  </a:cubicBezTo>
                  <a:cubicBezTo>
                    <a:pt x="31" y="0"/>
                    <a:pt x="31" y="0"/>
                    <a:pt x="3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7" name="Freeform 112"/>
            <p:cNvSpPr>
              <a:spLocks noChangeArrowheads="1"/>
            </p:cNvSpPr>
            <p:nvPr/>
          </p:nvSpPr>
          <p:spPr bwMode="auto">
            <a:xfrm>
              <a:off x="5572" y="1026"/>
              <a:ext cx="22" cy="19"/>
            </a:xfrm>
            <a:custGeom>
              <a:avLst/>
              <a:gdLst>
                <a:gd name="T0" fmla="*/ 48 w 100"/>
                <a:gd name="T1" fmla="*/ 0 h 89"/>
                <a:gd name="T2" fmla="*/ 48 w 100"/>
                <a:gd name="T3" fmla="*/ 0 h 89"/>
                <a:gd name="T4" fmla="*/ 34 w 100"/>
                <a:gd name="T5" fmla="*/ 0 h 89"/>
                <a:gd name="T6" fmla="*/ 0 w 100"/>
                <a:gd name="T7" fmla="*/ 48 h 89"/>
                <a:gd name="T8" fmla="*/ 17 w 100"/>
                <a:gd name="T9" fmla="*/ 88 h 89"/>
                <a:gd name="T10" fmla="*/ 25 w 100"/>
                <a:gd name="T11" fmla="*/ 65 h 89"/>
                <a:gd name="T12" fmla="*/ 28 w 100"/>
                <a:gd name="T13" fmla="*/ 65 h 89"/>
                <a:gd name="T14" fmla="*/ 42 w 100"/>
                <a:gd name="T15" fmla="*/ 59 h 89"/>
                <a:gd name="T16" fmla="*/ 42 w 100"/>
                <a:gd name="T17" fmla="*/ 51 h 89"/>
                <a:gd name="T18" fmla="*/ 51 w 100"/>
                <a:gd name="T19" fmla="*/ 56 h 89"/>
                <a:gd name="T20" fmla="*/ 59 w 100"/>
                <a:gd name="T21" fmla="*/ 51 h 89"/>
                <a:gd name="T22" fmla="*/ 59 w 100"/>
                <a:gd name="T23" fmla="*/ 59 h 89"/>
                <a:gd name="T24" fmla="*/ 73 w 100"/>
                <a:gd name="T25" fmla="*/ 65 h 89"/>
                <a:gd name="T26" fmla="*/ 76 w 100"/>
                <a:gd name="T27" fmla="*/ 65 h 89"/>
                <a:gd name="T28" fmla="*/ 82 w 100"/>
                <a:gd name="T29" fmla="*/ 82 h 89"/>
                <a:gd name="T30" fmla="*/ 99 w 100"/>
                <a:gd name="T31" fmla="*/ 48 h 89"/>
                <a:gd name="T32" fmla="*/ 65 w 100"/>
                <a:gd name="T33" fmla="*/ 0 h 89"/>
                <a:gd name="T34" fmla="*/ 48 w 100"/>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89">
                  <a:moveTo>
                    <a:pt x="48" y="0"/>
                  </a:moveTo>
                  <a:lnTo>
                    <a:pt x="48" y="0"/>
                  </a:lnTo>
                  <a:cubicBezTo>
                    <a:pt x="42" y="0"/>
                    <a:pt x="36" y="0"/>
                    <a:pt x="34" y="0"/>
                  </a:cubicBezTo>
                  <a:cubicBezTo>
                    <a:pt x="14" y="9"/>
                    <a:pt x="0" y="25"/>
                    <a:pt x="0" y="48"/>
                  </a:cubicBezTo>
                  <a:cubicBezTo>
                    <a:pt x="0" y="65"/>
                    <a:pt x="5" y="76"/>
                    <a:pt x="17" y="88"/>
                  </a:cubicBezTo>
                  <a:cubicBezTo>
                    <a:pt x="22" y="71"/>
                    <a:pt x="25" y="65"/>
                    <a:pt x="25" y="65"/>
                  </a:cubicBezTo>
                  <a:lnTo>
                    <a:pt x="28" y="65"/>
                  </a:lnTo>
                  <a:cubicBezTo>
                    <a:pt x="31" y="65"/>
                    <a:pt x="36" y="62"/>
                    <a:pt x="42" y="59"/>
                  </a:cubicBezTo>
                  <a:cubicBezTo>
                    <a:pt x="42" y="51"/>
                    <a:pt x="42" y="51"/>
                    <a:pt x="42" y="51"/>
                  </a:cubicBezTo>
                  <a:cubicBezTo>
                    <a:pt x="42" y="51"/>
                    <a:pt x="48" y="54"/>
                    <a:pt x="51" y="56"/>
                  </a:cubicBezTo>
                  <a:cubicBezTo>
                    <a:pt x="56" y="54"/>
                    <a:pt x="59" y="51"/>
                    <a:pt x="59" y="51"/>
                  </a:cubicBezTo>
                  <a:cubicBezTo>
                    <a:pt x="59" y="59"/>
                    <a:pt x="59" y="59"/>
                    <a:pt x="59" y="59"/>
                  </a:cubicBezTo>
                  <a:cubicBezTo>
                    <a:pt x="65" y="62"/>
                    <a:pt x="70" y="65"/>
                    <a:pt x="73" y="65"/>
                  </a:cubicBezTo>
                  <a:cubicBezTo>
                    <a:pt x="76" y="65"/>
                    <a:pt x="76" y="65"/>
                    <a:pt x="76" y="65"/>
                  </a:cubicBezTo>
                  <a:cubicBezTo>
                    <a:pt x="76" y="65"/>
                    <a:pt x="79" y="71"/>
                    <a:pt x="82" y="82"/>
                  </a:cubicBezTo>
                  <a:cubicBezTo>
                    <a:pt x="93" y="74"/>
                    <a:pt x="99" y="62"/>
                    <a:pt x="99" y="48"/>
                  </a:cubicBezTo>
                  <a:cubicBezTo>
                    <a:pt x="99" y="25"/>
                    <a:pt x="85" y="9"/>
                    <a:pt x="65" y="0"/>
                  </a:cubicBezTo>
                  <a:cubicBezTo>
                    <a:pt x="59" y="0"/>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8" name="Freeform 113"/>
            <p:cNvSpPr>
              <a:spLocks noChangeArrowheads="1"/>
            </p:cNvSpPr>
            <p:nvPr/>
          </p:nvSpPr>
          <p:spPr bwMode="auto">
            <a:xfrm>
              <a:off x="5570" y="1037"/>
              <a:ext cx="15" cy="49"/>
            </a:xfrm>
            <a:custGeom>
              <a:avLst/>
              <a:gdLst>
                <a:gd name="T0" fmla="*/ 51 w 69"/>
                <a:gd name="T1" fmla="*/ 8 h 221"/>
                <a:gd name="T2" fmla="*/ 51 w 69"/>
                <a:gd name="T3" fmla="*/ 8 h 221"/>
                <a:gd name="T4" fmla="*/ 37 w 69"/>
                <a:gd name="T5" fmla="*/ 14 h 221"/>
                <a:gd name="T6" fmla="*/ 34 w 69"/>
                <a:gd name="T7" fmla="*/ 14 h 221"/>
                <a:gd name="T8" fmla="*/ 26 w 69"/>
                <a:gd name="T9" fmla="*/ 37 h 221"/>
                <a:gd name="T10" fmla="*/ 11 w 69"/>
                <a:gd name="T11" fmla="*/ 220 h 221"/>
                <a:gd name="T12" fmla="*/ 68 w 69"/>
                <a:gd name="T13" fmla="*/ 220 h 221"/>
                <a:gd name="T14" fmla="*/ 51 w 69"/>
                <a:gd name="T15" fmla="*/ 220 h 221"/>
                <a:gd name="T16" fmla="*/ 51 w 69"/>
                <a:gd name="T17" fmla="*/ 8 h 221"/>
                <a:gd name="T18" fmla="*/ 68 w 69"/>
                <a:gd name="T19" fmla="*/ 0 h 221"/>
                <a:gd name="T20" fmla="*/ 68 w 69"/>
                <a:gd name="T21" fmla="*/ 0 h 221"/>
                <a:gd name="T22" fmla="*/ 60 w 69"/>
                <a:gd name="T23" fmla="*/ 5 h 221"/>
                <a:gd name="T24" fmla="*/ 68 w 69"/>
                <a:gd name="T25" fmla="*/ 8 h 221"/>
                <a:gd name="T26" fmla="*/ 68 w 69"/>
                <a:gd name="T27" fmla="*/ 0 h 221"/>
                <a:gd name="T28" fmla="*/ 51 w 69"/>
                <a:gd name="T29" fmla="*/ 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21">
                  <a:moveTo>
                    <a:pt x="51" y="8"/>
                  </a:moveTo>
                  <a:lnTo>
                    <a:pt x="51" y="8"/>
                  </a:lnTo>
                  <a:cubicBezTo>
                    <a:pt x="45" y="11"/>
                    <a:pt x="40" y="14"/>
                    <a:pt x="37" y="14"/>
                  </a:cubicBezTo>
                  <a:lnTo>
                    <a:pt x="34" y="14"/>
                  </a:lnTo>
                  <a:cubicBezTo>
                    <a:pt x="34" y="14"/>
                    <a:pt x="31" y="20"/>
                    <a:pt x="26" y="37"/>
                  </a:cubicBezTo>
                  <a:cubicBezTo>
                    <a:pt x="17" y="68"/>
                    <a:pt x="0" y="133"/>
                    <a:pt x="11" y="220"/>
                  </a:cubicBezTo>
                  <a:cubicBezTo>
                    <a:pt x="68" y="220"/>
                    <a:pt x="68" y="220"/>
                    <a:pt x="68" y="220"/>
                  </a:cubicBezTo>
                  <a:cubicBezTo>
                    <a:pt x="51" y="220"/>
                    <a:pt x="51" y="220"/>
                    <a:pt x="51" y="220"/>
                  </a:cubicBezTo>
                  <a:cubicBezTo>
                    <a:pt x="51" y="8"/>
                    <a:pt x="51" y="8"/>
                    <a:pt x="51" y="8"/>
                  </a:cubicBezTo>
                  <a:lnTo>
                    <a:pt x="68" y="0"/>
                  </a:lnTo>
                  <a:lnTo>
                    <a:pt x="68" y="0"/>
                  </a:lnTo>
                  <a:cubicBezTo>
                    <a:pt x="68" y="0"/>
                    <a:pt x="65" y="3"/>
                    <a:pt x="60" y="5"/>
                  </a:cubicBezTo>
                  <a:cubicBezTo>
                    <a:pt x="63" y="5"/>
                    <a:pt x="65" y="8"/>
                    <a:pt x="68" y="8"/>
                  </a:cubicBezTo>
                  <a:cubicBezTo>
                    <a:pt x="68" y="0"/>
                    <a:pt x="68" y="0"/>
                    <a:pt x="68" y="0"/>
                  </a:cubicBezTo>
                  <a:lnTo>
                    <a:pt x="51"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9" name="Freeform 114"/>
            <p:cNvSpPr>
              <a:spLocks noChangeArrowheads="1"/>
            </p:cNvSpPr>
            <p:nvPr/>
          </p:nvSpPr>
          <p:spPr bwMode="auto">
            <a:xfrm>
              <a:off x="5581" y="1037"/>
              <a:ext cx="15" cy="49"/>
            </a:xfrm>
            <a:custGeom>
              <a:avLst/>
              <a:gdLst>
                <a:gd name="T0" fmla="*/ 0 w 69"/>
                <a:gd name="T1" fmla="*/ 0 h 221"/>
                <a:gd name="T2" fmla="*/ 0 w 69"/>
                <a:gd name="T3" fmla="*/ 0 h 221"/>
                <a:gd name="T4" fmla="*/ 0 w 69"/>
                <a:gd name="T5" fmla="*/ 8 h 221"/>
                <a:gd name="T6" fmla="*/ 0 w 69"/>
                <a:gd name="T7" fmla="*/ 220 h 221"/>
                <a:gd name="T8" fmla="*/ 17 w 69"/>
                <a:gd name="T9" fmla="*/ 220 h 221"/>
                <a:gd name="T10" fmla="*/ 57 w 69"/>
                <a:gd name="T11" fmla="*/ 220 h 221"/>
                <a:gd name="T12" fmla="*/ 40 w 69"/>
                <a:gd name="T13" fmla="*/ 31 h 221"/>
                <a:gd name="T14" fmla="*/ 34 w 69"/>
                <a:gd name="T15" fmla="*/ 14 h 221"/>
                <a:gd name="T16" fmla="*/ 31 w 69"/>
                <a:gd name="T17" fmla="*/ 14 h 221"/>
                <a:gd name="T18" fmla="*/ 17 w 69"/>
                <a:gd name="T19" fmla="*/ 8 h 221"/>
                <a:gd name="T20" fmla="*/ 9 w 69"/>
                <a:gd name="T21" fmla="*/ 5 h 221"/>
                <a:gd name="T22" fmla="*/ 0 w 69"/>
                <a:gd name="T2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21">
                  <a:moveTo>
                    <a:pt x="0" y="0"/>
                  </a:moveTo>
                  <a:lnTo>
                    <a:pt x="0" y="0"/>
                  </a:lnTo>
                  <a:cubicBezTo>
                    <a:pt x="0" y="8"/>
                    <a:pt x="0" y="8"/>
                    <a:pt x="0" y="8"/>
                  </a:cubicBezTo>
                  <a:cubicBezTo>
                    <a:pt x="0" y="220"/>
                    <a:pt x="0" y="220"/>
                    <a:pt x="0" y="220"/>
                  </a:cubicBezTo>
                  <a:cubicBezTo>
                    <a:pt x="17" y="220"/>
                    <a:pt x="17" y="220"/>
                    <a:pt x="17" y="220"/>
                  </a:cubicBezTo>
                  <a:cubicBezTo>
                    <a:pt x="57" y="220"/>
                    <a:pt x="57" y="220"/>
                    <a:pt x="57" y="220"/>
                  </a:cubicBezTo>
                  <a:cubicBezTo>
                    <a:pt x="68" y="130"/>
                    <a:pt x="51" y="65"/>
                    <a:pt x="40" y="31"/>
                  </a:cubicBezTo>
                  <a:cubicBezTo>
                    <a:pt x="37" y="20"/>
                    <a:pt x="34" y="14"/>
                    <a:pt x="34" y="14"/>
                  </a:cubicBezTo>
                  <a:cubicBezTo>
                    <a:pt x="34" y="14"/>
                    <a:pt x="34" y="14"/>
                    <a:pt x="31" y="14"/>
                  </a:cubicBezTo>
                  <a:cubicBezTo>
                    <a:pt x="28" y="14"/>
                    <a:pt x="23" y="11"/>
                    <a:pt x="17" y="8"/>
                  </a:cubicBezTo>
                  <a:cubicBezTo>
                    <a:pt x="14" y="8"/>
                    <a:pt x="12" y="5"/>
                    <a:pt x="9" y="5"/>
                  </a:cubicBezTo>
                  <a:cubicBezTo>
                    <a:pt x="6"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0" name="Freeform 115"/>
            <p:cNvSpPr>
              <a:spLocks noChangeArrowheads="1"/>
            </p:cNvSpPr>
            <p:nvPr/>
          </p:nvSpPr>
          <p:spPr bwMode="auto">
            <a:xfrm>
              <a:off x="5408" y="993"/>
              <a:ext cx="130" cy="97"/>
            </a:xfrm>
            <a:custGeom>
              <a:avLst/>
              <a:gdLst>
                <a:gd name="T0" fmla="*/ 577 w 578"/>
                <a:gd name="T1" fmla="*/ 0 h 431"/>
                <a:gd name="T2" fmla="*/ 577 w 578"/>
                <a:gd name="T3" fmla="*/ 0 h 431"/>
                <a:gd name="T4" fmla="*/ 289 w 578"/>
                <a:gd name="T5" fmla="*/ 136 h 431"/>
                <a:gd name="T6" fmla="*/ 0 w 578"/>
                <a:gd name="T7" fmla="*/ 0 h 431"/>
                <a:gd name="T8" fmla="*/ 0 w 578"/>
                <a:gd name="T9" fmla="*/ 331 h 431"/>
                <a:gd name="T10" fmla="*/ 280 w 578"/>
                <a:gd name="T11" fmla="*/ 430 h 431"/>
                <a:gd name="T12" fmla="*/ 280 w 578"/>
                <a:gd name="T13" fmla="*/ 430 h 431"/>
                <a:gd name="T14" fmla="*/ 289 w 578"/>
                <a:gd name="T15" fmla="*/ 430 h 431"/>
                <a:gd name="T16" fmla="*/ 297 w 578"/>
                <a:gd name="T17" fmla="*/ 430 h 431"/>
                <a:gd name="T18" fmla="*/ 297 w 578"/>
                <a:gd name="T19" fmla="*/ 430 h 431"/>
                <a:gd name="T20" fmla="*/ 577 w 578"/>
                <a:gd name="T21" fmla="*/ 331 h 431"/>
                <a:gd name="T22" fmla="*/ 577 w 578"/>
                <a:gd name="T23"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431">
                  <a:moveTo>
                    <a:pt x="577" y="0"/>
                  </a:moveTo>
                  <a:lnTo>
                    <a:pt x="577" y="0"/>
                  </a:lnTo>
                  <a:cubicBezTo>
                    <a:pt x="577" y="2"/>
                    <a:pt x="333" y="113"/>
                    <a:pt x="289" y="136"/>
                  </a:cubicBezTo>
                  <a:cubicBezTo>
                    <a:pt x="240" y="113"/>
                    <a:pt x="0" y="2"/>
                    <a:pt x="0" y="0"/>
                  </a:cubicBezTo>
                  <a:cubicBezTo>
                    <a:pt x="0" y="331"/>
                    <a:pt x="0" y="331"/>
                    <a:pt x="0" y="331"/>
                  </a:cubicBezTo>
                  <a:cubicBezTo>
                    <a:pt x="76" y="415"/>
                    <a:pt x="232" y="427"/>
                    <a:pt x="280" y="430"/>
                  </a:cubicBezTo>
                  <a:lnTo>
                    <a:pt x="280" y="430"/>
                  </a:lnTo>
                  <a:cubicBezTo>
                    <a:pt x="280" y="430"/>
                    <a:pt x="283" y="430"/>
                    <a:pt x="289" y="430"/>
                  </a:cubicBezTo>
                  <a:cubicBezTo>
                    <a:pt x="294" y="430"/>
                    <a:pt x="297" y="430"/>
                    <a:pt x="297" y="430"/>
                  </a:cubicBezTo>
                  <a:lnTo>
                    <a:pt x="297" y="430"/>
                  </a:lnTo>
                  <a:cubicBezTo>
                    <a:pt x="345" y="427"/>
                    <a:pt x="498" y="415"/>
                    <a:pt x="577" y="331"/>
                  </a:cubicBezTo>
                  <a:cubicBezTo>
                    <a:pt x="577" y="0"/>
                    <a:pt x="577" y="0"/>
                    <a:pt x="5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1" name="Freeform 116"/>
            <p:cNvSpPr>
              <a:spLocks noChangeArrowheads="1"/>
            </p:cNvSpPr>
            <p:nvPr/>
          </p:nvSpPr>
          <p:spPr bwMode="auto">
            <a:xfrm>
              <a:off x="5329" y="1398"/>
              <a:ext cx="162" cy="163"/>
            </a:xfrm>
            <a:custGeom>
              <a:avLst/>
              <a:gdLst>
                <a:gd name="T0" fmla="*/ 455 w 719"/>
                <a:gd name="T1" fmla="*/ 670 h 725"/>
                <a:gd name="T2" fmla="*/ 455 w 719"/>
                <a:gd name="T3" fmla="*/ 670 h 725"/>
                <a:gd name="T4" fmla="*/ 571 w 719"/>
                <a:gd name="T5" fmla="*/ 591 h 725"/>
                <a:gd name="T6" fmla="*/ 472 w 719"/>
                <a:gd name="T7" fmla="*/ 421 h 725"/>
                <a:gd name="T8" fmla="*/ 608 w 719"/>
                <a:gd name="T9" fmla="*/ 596 h 725"/>
                <a:gd name="T10" fmla="*/ 455 w 719"/>
                <a:gd name="T11" fmla="*/ 670 h 725"/>
                <a:gd name="T12" fmla="*/ 359 w 719"/>
                <a:gd name="T13" fmla="*/ 0 h 725"/>
                <a:gd name="T14" fmla="*/ 359 w 719"/>
                <a:gd name="T15" fmla="*/ 0 h 725"/>
                <a:gd name="T16" fmla="*/ 255 w 719"/>
                <a:gd name="T17" fmla="*/ 40 h 725"/>
                <a:gd name="T18" fmla="*/ 255 w 719"/>
                <a:gd name="T19" fmla="*/ 42 h 725"/>
                <a:gd name="T20" fmla="*/ 252 w 719"/>
                <a:gd name="T21" fmla="*/ 42 h 725"/>
                <a:gd name="T22" fmla="*/ 252 w 719"/>
                <a:gd name="T23" fmla="*/ 118 h 725"/>
                <a:gd name="T24" fmla="*/ 255 w 719"/>
                <a:gd name="T25" fmla="*/ 118 h 725"/>
                <a:gd name="T26" fmla="*/ 286 w 719"/>
                <a:gd name="T27" fmla="*/ 141 h 725"/>
                <a:gd name="T28" fmla="*/ 286 w 719"/>
                <a:gd name="T29" fmla="*/ 311 h 725"/>
                <a:gd name="T30" fmla="*/ 263 w 719"/>
                <a:gd name="T31" fmla="*/ 350 h 725"/>
                <a:gd name="T32" fmla="*/ 96 w 719"/>
                <a:gd name="T33" fmla="*/ 667 h 725"/>
                <a:gd name="T34" fmla="*/ 339 w 719"/>
                <a:gd name="T35" fmla="*/ 724 h 725"/>
                <a:gd name="T36" fmla="*/ 359 w 719"/>
                <a:gd name="T37" fmla="*/ 724 h 725"/>
                <a:gd name="T38" fmla="*/ 382 w 719"/>
                <a:gd name="T39" fmla="*/ 724 h 725"/>
                <a:gd name="T40" fmla="*/ 622 w 719"/>
                <a:gd name="T41" fmla="*/ 667 h 725"/>
                <a:gd name="T42" fmla="*/ 461 w 719"/>
                <a:gd name="T43" fmla="*/ 350 h 725"/>
                <a:gd name="T44" fmla="*/ 444 w 719"/>
                <a:gd name="T45" fmla="*/ 311 h 725"/>
                <a:gd name="T46" fmla="*/ 444 w 719"/>
                <a:gd name="T47" fmla="*/ 138 h 725"/>
                <a:gd name="T48" fmla="*/ 461 w 719"/>
                <a:gd name="T49" fmla="*/ 118 h 725"/>
                <a:gd name="T50" fmla="*/ 467 w 719"/>
                <a:gd name="T51" fmla="*/ 118 h 725"/>
                <a:gd name="T52" fmla="*/ 467 w 719"/>
                <a:gd name="T53" fmla="*/ 42 h 725"/>
                <a:gd name="T54" fmla="*/ 461 w 719"/>
                <a:gd name="T55" fmla="*/ 42 h 725"/>
                <a:gd name="T56" fmla="*/ 461 w 719"/>
                <a:gd name="T57" fmla="*/ 40 h 725"/>
                <a:gd name="T58" fmla="*/ 359 w 719"/>
                <a:gd name="T59" fmla="*/ 0 h 725"/>
                <a:gd name="T60" fmla="*/ 455 w 719"/>
                <a:gd name="T61" fmla="*/ 67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9" h="725">
                  <a:moveTo>
                    <a:pt x="455" y="670"/>
                  </a:moveTo>
                  <a:lnTo>
                    <a:pt x="455" y="670"/>
                  </a:lnTo>
                  <a:cubicBezTo>
                    <a:pt x="455" y="670"/>
                    <a:pt x="566" y="648"/>
                    <a:pt x="571" y="591"/>
                  </a:cubicBezTo>
                  <a:cubicBezTo>
                    <a:pt x="577" y="531"/>
                    <a:pt x="472" y="421"/>
                    <a:pt x="472" y="421"/>
                  </a:cubicBezTo>
                  <a:cubicBezTo>
                    <a:pt x="472" y="421"/>
                    <a:pt x="608" y="526"/>
                    <a:pt x="608" y="596"/>
                  </a:cubicBezTo>
                  <a:cubicBezTo>
                    <a:pt x="605" y="670"/>
                    <a:pt x="455" y="670"/>
                    <a:pt x="455" y="670"/>
                  </a:cubicBezTo>
                  <a:lnTo>
                    <a:pt x="359" y="0"/>
                  </a:lnTo>
                  <a:lnTo>
                    <a:pt x="359" y="0"/>
                  </a:lnTo>
                  <a:cubicBezTo>
                    <a:pt x="302" y="0"/>
                    <a:pt x="255" y="20"/>
                    <a:pt x="255" y="40"/>
                  </a:cubicBezTo>
                  <a:cubicBezTo>
                    <a:pt x="255" y="42"/>
                    <a:pt x="255" y="42"/>
                    <a:pt x="255" y="42"/>
                  </a:cubicBezTo>
                  <a:cubicBezTo>
                    <a:pt x="252" y="42"/>
                    <a:pt x="252" y="42"/>
                    <a:pt x="252" y="42"/>
                  </a:cubicBezTo>
                  <a:cubicBezTo>
                    <a:pt x="252" y="118"/>
                    <a:pt x="252" y="118"/>
                    <a:pt x="252" y="118"/>
                  </a:cubicBezTo>
                  <a:cubicBezTo>
                    <a:pt x="255" y="118"/>
                    <a:pt x="255" y="118"/>
                    <a:pt x="255" y="118"/>
                  </a:cubicBezTo>
                  <a:cubicBezTo>
                    <a:pt x="257" y="127"/>
                    <a:pt x="263" y="135"/>
                    <a:pt x="286" y="141"/>
                  </a:cubicBezTo>
                  <a:cubicBezTo>
                    <a:pt x="286" y="178"/>
                    <a:pt x="286" y="283"/>
                    <a:pt x="286" y="311"/>
                  </a:cubicBezTo>
                  <a:cubicBezTo>
                    <a:pt x="286" y="342"/>
                    <a:pt x="263" y="350"/>
                    <a:pt x="263" y="350"/>
                  </a:cubicBezTo>
                  <a:cubicBezTo>
                    <a:pt x="223" y="373"/>
                    <a:pt x="0" y="599"/>
                    <a:pt x="96" y="667"/>
                  </a:cubicBezTo>
                  <a:cubicBezTo>
                    <a:pt x="172" y="718"/>
                    <a:pt x="288" y="724"/>
                    <a:pt x="339" y="724"/>
                  </a:cubicBezTo>
                  <a:cubicBezTo>
                    <a:pt x="348" y="724"/>
                    <a:pt x="356" y="724"/>
                    <a:pt x="359" y="724"/>
                  </a:cubicBezTo>
                  <a:cubicBezTo>
                    <a:pt x="365" y="724"/>
                    <a:pt x="370" y="724"/>
                    <a:pt x="382" y="724"/>
                  </a:cubicBezTo>
                  <a:cubicBezTo>
                    <a:pt x="433" y="724"/>
                    <a:pt x="548" y="718"/>
                    <a:pt x="622" y="667"/>
                  </a:cubicBezTo>
                  <a:cubicBezTo>
                    <a:pt x="718" y="599"/>
                    <a:pt x="500" y="373"/>
                    <a:pt x="461" y="350"/>
                  </a:cubicBezTo>
                  <a:cubicBezTo>
                    <a:pt x="461" y="350"/>
                    <a:pt x="444" y="342"/>
                    <a:pt x="444" y="311"/>
                  </a:cubicBezTo>
                  <a:cubicBezTo>
                    <a:pt x="444" y="283"/>
                    <a:pt x="444" y="175"/>
                    <a:pt x="444" y="138"/>
                  </a:cubicBezTo>
                  <a:cubicBezTo>
                    <a:pt x="455" y="133"/>
                    <a:pt x="461" y="127"/>
                    <a:pt x="461" y="118"/>
                  </a:cubicBezTo>
                  <a:cubicBezTo>
                    <a:pt x="467" y="118"/>
                    <a:pt x="467" y="118"/>
                    <a:pt x="467" y="118"/>
                  </a:cubicBezTo>
                  <a:cubicBezTo>
                    <a:pt x="467" y="42"/>
                    <a:pt x="467" y="42"/>
                    <a:pt x="467" y="42"/>
                  </a:cubicBezTo>
                  <a:cubicBezTo>
                    <a:pt x="461" y="42"/>
                    <a:pt x="461" y="42"/>
                    <a:pt x="461" y="42"/>
                  </a:cubicBezTo>
                  <a:cubicBezTo>
                    <a:pt x="461" y="42"/>
                    <a:pt x="461" y="42"/>
                    <a:pt x="461" y="40"/>
                  </a:cubicBezTo>
                  <a:cubicBezTo>
                    <a:pt x="461" y="20"/>
                    <a:pt x="416" y="0"/>
                    <a:pt x="359" y="0"/>
                  </a:cubicBezTo>
                  <a:lnTo>
                    <a:pt x="455"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2" name="Freeform 117"/>
            <p:cNvSpPr>
              <a:spLocks noChangeArrowheads="1"/>
            </p:cNvSpPr>
            <p:nvPr/>
          </p:nvSpPr>
          <p:spPr bwMode="auto">
            <a:xfrm>
              <a:off x="5011" y="949"/>
              <a:ext cx="203" cy="203"/>
            </a:xfrm>
            <a:custGeom>
              <a:avLst/>
              <a:gdLst>
                <a:gd name="T0" fmla="*/ 473 w 901"/>
                <a:gd name="T1" fmla="*/ 0 h 900"/>
                <a:gd name="T2" fmla="*/ 473 w 901"/>
                <a:gd name="T3" fmla="*/ 0 h 900"/>
                <a:gd name="T4" fmla="*/ 23 w 901"/>
                <a:gd name="T5" fmla="*/ 449 h 900"/>
                <a:gd name="T6" fmla="*/ 473 w 901"/>
                <a:gd name="T7" fmla="*/ 899 h 900"/>
                <a:gd name="T8" fmla="*/ 691 w 901"/>
                <a:gd name="T9" fmla="*/ 842 h 900"/>
                <a:gd name="T10" fmla="*/ 507 w 901"/>
                <a:gd name="T11" fmla="*/ 888 h 900"/>
                <a:gd name="T12" fmla="*/ 501 w 901"/>
                <a:gd name="T13" fmla="*/ 888 h 900"/>
                <a:gd name="T14" fmla="*/ 657 w 901"/>
                <a:gd name="T15" fmla="*/ 840 h 900"/>
                <a:gd name="T16" fmla="*/ 648 w 901"/>
                <a:gd name="T17" fmla="*/ 840 h 900"/>
                <a:gd name="T18" fmla="*/ 473 w 901"/>
                <a:gd name="T19" fmla="*/ 876 h 900"/>
                <a:gd name="T20" fmla="*/ 329 w 901"/>
                <a:gd name="T21" fmla="*/ 851 h 900"/>
                <a:gd name="T22" fmla="*/ 433 w 901"/>
                <a:gd name="T23" fmla="*/ 888 h 900"/>
                <a:gd name="T24" fmla="*/ 43 w 901"/>
                <a:gd name="T25" fmla="*/ 390 h 900"/>
                <a:gd name="T26" fmla="*/ 49 w 901"/>
                <a:gd name="T27" fmla="*/ 387 h 900"/>
                <a:gd name="T28" fmla="*/ 49 w 901"/>
                <a:gd name="T29" fmla="*/ 393 h 900"/>
                <a:gd name="T30" fmla="*/ 69 w 901"/>
                <a:gd name="T31" fmla="*/ 308 h 900"/>
                <a:gd name="T32" fmla="*/ 69 w 901"/>
                <a:gd name="T33" fmla="*/ 308 h 900"/>
                <a:gd name="T34" fmla="*/ 86 w 901"/>
                <a:gd name="T35" fmla="*/ 263 h 900"/>
                <a:gd name="T36" fmla="*/ 86 w 901"/>
                <a:gd name="T37" fmla="*/ 268 h 900"/>
                <a:gd name="T38" fmla="*/ 241 w 901"/>
                <a:gd name="T39" fmla="*/ 90 h 900"/>
                <a:gd name="T40" fmla="*/ 156 w 901"/>
                <a:gd name="T41" fmla="*/ 158 h 900"/>
                <a:gd name="T42" fmla="*/ 411 w 901"/>
                <a:gd name="T43" fmla="*/ 19 h 900"/>
                <a:gd name="T44" fmla="*/ 481 w 901"/>
                <a:gd name="T45" fmla="*/ 17 h 900"/>
                <a:gd name="T46" fmla="*/ 487 w 901"/>
                <a:gd name="T47" fmla="*/ 22 h 900"/>
                <a:gd name="T48" fmla="*/ 877 w 901"/>
                <a:gd name="T49" fmla="*/ 308 h 900"/>
                <a:gd name="T50" fmla="*/ 880 w 901"/>
                <a:gd name="T51" fmla="*/ 311 h 900"/>
                <a:gd name="T52" fmla="*/ 886 w 901"/>
                <a:gd name="T53" fmla="*/ 325 h 900"/>
                <a:gd name="T54" fmla="*/ 897 w 901"/>
                <a:gd name="T55" fmla="*/ 339 h 900"/>
                <a:gd name="T56" fmla="*/ 900 w 901"/>
                <a:gd name="T57" fmla="*/ 336 h 900"/>
                <a:gd name="T58" fmla="*/ 609 w 901"/>
                <a:gd name="T59" fmla="*/ 31 h 900"/>
                <a:gd name="T60" fmla="*/ 809 w 901"/>
                <a:gd name="T61" fmla="*/ 152 h 900"/>
                <a:gd name="T62" fmla="*/ 473 w 901"/>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1" h="900">
                  <a:moveTo>
                    <a:pt x="473" y="0"/>
                  </a:moveTo>
                  <a:lnTo>
                    <a:pt x="473" y="0"/>
                  </a:lnTo>
                  <a:cubicBezTo>
                    <a:pt x="227" y="0"/>
                    <a:pt x="23" y="200"/>
                    <a:pt x="23" y="449"/>
                  </a:cubicBezTo>
                  <a:cubicBezTo>
                    <a:pt x="23" y="698"/>
                    <a:pt x="227" y="899"/>
                    <a:pt x="473" y="899"/>
                  </a:cubicBezTo>
                  <a:cubicBezTo>
                    <a:pt x="552" y="899"/>
                    <a:pt x="626" y="879"/>
                    <a:pt x="691" y="842"/>
                  </a:cubicBezTo>
                  <a:cubicBezTo>
                    <a:pt x="603" y="885"/>
                    <a:pt x="527" y="888"/>
                    <a:pt x="507" y="888"/>
                  </a:cubicBezTo>
                  <a:cubicBezTo>
                    <a:pt x="501" y="888"/>
                    <a:pt x="501" y="888"/>
                    <a:pt x="501" y="888"/>
                  </a:cubicBezTo>
                  <a:cubicBezTo>
                    <a:pt x="609" y="888"/>
                    <a:pt x="657" y="840"/>
                    <a:pt x="657" y="840"/>
                  </a:cubicBezTo>
                  <a:cubicBezTo>
                    <a:pt x="657" y="840"/>
                    <a:pt x="654" y="840"/>
                    <a:pt x="648" y="840"/>
                  </a:cubicBezTo>
                  <a:cubicBezTo>
                    <a:pt x="594" y="865"/>
                    <a:pt x="535" y="876"/>
                    <a:pt x="473" y="876"/>
                  </a:cubicBezTo>
                  <a:cubicBezTo>
                    <a:pt x="422" y="876"/>
                    <a:pt x="374" y="868"/>
                    <a:pt x="329" y="851"/>
                  </a:cubicBezTo>
                  <a:cubicBezTo>
                    <a:pt x="348" y="871"/>
                    <a:pt x="433" y="888"/>
                    <a:pt x="433" y="888"/>
                  </a:cubicBezTo>
                  <a:cubicBezTo>
                    <a:pt x="0" y="825"/>
                    <a:pt x="43" y="390"/>
                    <a:pt x="43" y="390"/>
                  </a:cubicBezTo>
                  <a:cubicBezTo>
                    <a:pt x="49" y="387"/>
                    <a:pt x="49" y="387"/>
                    <a:pt x="49" y="387"/>
                  </a:cubicBezTo>
                  <a:cubicBezTo>
                    <a:pt x="49" y="387"/>
                    <a:pt x="49" y="390"/>
                    <a:pt x="49" y="393"/>
                  </a:cubicBezTo>
                  <a:cubicBezTo>
                    <a:pt x="54" y="364"/>
                    <a:pt x="60" y="336"/>
                    <a:pt x="69" y="308"/>
                  </a:cubicBezTo>
                  <a:lnTo>
                    <a:pt x="69" y="308"/>
                  </a:lnTo>
                  <a:cubicBezTo>
                    <a:pt x="74" y="288"/>
                    <a:pt x="86" y="263"/>
                    <a:pt x="86" y="263"/>
                  </a:cubicBezTo>
                  <a:cubicBezTo>
                    <a:pt x="86" y="263"/>
                    <a:pt x="86" y="266"/>
                    <a:pt x="86" y="268"/>
                  </a:cubicBezTo>
                  <a:cubicBezTo>
                    <a:pt x="120" y="195"/>
                    <a:pt x="173" y="133"/>
                    <a:pt x="241" y="90"/>
                  </a:cubicBezTo>
                  <a:cubicBezTo>
                    <a:pt x="198" y="113"/>
                    <a:pt x="156" y="158"/>
                    <a:pt x="156" y="158"/>
                  </a:cubicBezTo>
                  <a:cubicBezTo>
                    <a:pt x="258" y="39"/>
                    <a:pt x="411" y="19"/>
                    <a:pt x="411" y="19"/>
                  </a:cubicBezTo>
                  <a:cubicBezTo>
                    <a:pt x="425" y="17"/>
                    <a:pt x="481" y="17"/>
                    <a:pt x="481" y="17"/>
                  </a:cubicBezTo>
                  <a:cubicBezTo>
                    <a:pt x="487" y="22"/>
                    <a:pt x="487" y="22"/>
                    <a:pt x="487" y="22"/>
                  </a:cubicBezTo>
                  <a:cubicBezTo>
                    <a:pt x="668" y="25"/>
                    <a:pt x="821" y="144"/>
                    <a:pt x="877" y="308"/>
                  </a:cubicBezTo>
                  <a:cubicBezTo>
                    <a:pt x="877" y="308"/>
                    <a:pt x="880" y="308"/>
                    <a:pt x="880" y="311"/>
                  </a:cubicBezTo>
                  <a:cubicBezTo>
                    <a:pt x="886" y="317"/>
                    <a:pt x="880" y="317"/>
                    <a:pt x="886" y="325"/>
                  </a:cubicBezTo>
                  <a:cubicBezTo>
                    <a:pt x="892" y="336"/>
                    <a:pt x="892" y="334"/>
                    <a:pt x="897" y="339"/>
                  </a:cubicBezTo>
                  <a:cubicBezTo>
                    <a:pt x="900" y="336"/>
                    <a:pt x="900" y="336"/>
                    <a:pt x="900" y="336"/>
                  </a:cubicBezTo>
                  <a:cubicBezTo>
                    <a:pt x="838" y="116"/>
                    <a:pt x="609" y="31"/>
                    <a:pt x="609" y="31"/>
                  </a:cubicBezTo>
                  <a:cubicBezTo>
                    <a:pt x="691" y="59"/>
                    <a:pt x="758" y="102"/>
                    <a:pt x="809" y="152"/>
                  </a:cubicBezTo>
                  <a:cubicBezTo>
                    <a:pt x="727" y="59"/>
                    <a:pt x="609" y="0"/>
                    <a:pt x="47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3" name="Freeform 118"/>
            <p:cNvSpPr>
              <a:spLocks noChangeArrowheads="1"/>
            </p:cNvSpPr>
            <p:nvPr/>
          </p:nvSpPr>
          <p:spPr bwMode="auto">
            <a:xfrm>
              <a:off x="5011" y="953"/>
              <a:ext cx="220" cy="197"/>
            </a:xfrm>
            <a:custGeom>
              <a:avLst/>
              <a:gdLst>
                <a:gd name="T0" fmla="*/ 295 w 974"/>
                <a:gd name="T1" fmla="*/ 62 h 872"/>
                <a:gd name="T2" fmla="*/ 275 w 974"/>
                <a:gd name="T3" fmla="*/ 113 h 872"/>
                <a:gd name="T4" fmla="*/ 258 w 974"/>
                <a:gd name="T5" fmla="*/ 116 h 872"/>
                <a:gd name="T6" fmla="*/ 235 w 974"/>
                <a:gd name="T7" fmla="*/ 133 h 872"/>
                <a:gd name="T8" fmla="*/ 204 w 974"/>
                <a:gd name="T9" fmla="*/ 141 h 872"/>
                <a:gd name="T10" fmla="*/ 159 w 974"/>
                <a:gd name="T11" fmla="*/ 183 h 872"/>
                <a:gd name="T12" fmla="*/ 108 w 974"/>
                <a:gd name="T13" fmla="*/ 254 h 872"/>
                <a:gd name="T14" fmla="*/ 111 w 974"/>
                <a:gd name="T15" fmla="*/ 294 h 872"/>
                <a:gd name="T16" fmla="*/ 122 w 974"/>
                <a:gd name="T17" fmla="*/ 311 h 872"/>
                <a:gd name="T18" fmla="*/ 100 w 974"/>
                <a:gd name="T19" fmla="*/ 302 h 872"/>
                <a:gd name="T20" fmla="*/ 91 w 974"/>
                <a:gd name="T21" fmla="*/ 285 h 872"/>
                <a:gd name="T22" fmla="*/ 86 w 974"/>
                <a:gd name="T23" fmla="*/ 251 h 872"/>
                <a:gd name="T24" fmla="*/ 74 w 974"/>
                <a:gd name="T25" fmla="*/ 319 h 872"/>
                <a:gd name="T26" fmla="*/ 88 w 974"/>
                <a:gd name="T27" fmla="*/ 359 h 872"/>
                <a:gd name="T28" fmla="*/ 117 w 974"/>
                <a:gd name="T29" fmla="*/ 362 h 872"/>
                <a:gd name="T30" fmla="*/ 170 w 974"/>
                <a:gd name="T31" fmla="*/ 401 h 872"/>
                <a:gd name="T32" fmla="*/ 218 w 974"/>
                <a:gd name="T33" fmla="*/ 461 h 872"/>
                <a:gd name="T34" fmla="*/ 278 w 974"/>
                <a:gd name="T35" fmla="*/ 503 h 872"/>
                <a:gd name="T36" fmla="*/ 258 w 974"/>
                <a:gd name="T37" fmla="*/ 608 h 872"/>
                <a:gd name="T38" fmla="*/ 213 w 974"/>
                <a:gd name="T39" fmla="*/ 723 h 872"/>
                <a:gd name="T40" fmla="*/ 232 w 974"/>
                <a:gd name="T41" fmla="*/ 772 h 872"/>
                <a:gd name="T42" fmla="*/ 164 w 974"/>
                <a:gd name="T43" fmla="*/ 690 h 872"/>
                <a:gd name="T44" fmla="*/ 125 w 974"/>
                <a:gd name="T45" fmla="*/ 593 h 872"/>
                <a:gd name="T46" fmla="*/ 60 w 974"/>
                <a:gd name="T47" fmla="*/ 398 h 872"/>
                <a:gd name="T48" fmla="*/ 326 w 974"/>
                <a:gd name="T49" fmla="*/ 831 h 872"/>
                <a:gd name="T50" fmla="*/ 371 w 974"/>
                <a:gd name="T51" fmla="*/ 806 h 872"/>
                <a:gd name="T52" fmla="*/ 467 w 974"/>
                <a:gd name="T53" fmla="*/ 800 h 872"/>
                <a:gd name="T54" fmla="*/ 464 w 974"/>
                <a:gd name="T55" fmla="*/ 825 h 872"/>
                <a:gd name="T56" fmla="*/ 535 w 974"/>
                <a:gd name="T57" fmla="*/ 825 h 872"/>
                <a:gd name="T58" fmla="*/ 614 w 974"/>
                <a:gd name="T59" fmla="*/ 814 h 872"/>
                <a:gd name="T60" fmla="*/ 507 w 974"/>
                <a:gd name="T61" fmla="*/ 871 h 872"/>
                <a:gd name="T62" fmla="*/ 886 w 974"/>
                <a:gd name="T63" fmla="*/ 308 h 872"/>
                <a:gd name="T64" fmla="*/ 832 w 974"/>
                <a:gd name="T65" fmla="*/ 243 h 872"/>
                <a:gd name="T66" fmla="*/ 804 w 974"/>
                <a:gd name="T67" fmla="*/ 331 h 872"/>
                <a:gd name="T68" fmla="*/ 741 w 974"/>
                <a:gd name="T69" fmla="*/ 268 h 872"/>
                <a:gd name="T70" fmla="*/ 773 w 974"/>
                <a:gd name="T71" fmla="*/ 331 h 872"/>
                <a:gd name="T72" fmla="*/ 804 w 974"/>
                <a:gd name="T73" fmla="*/ 356 h 872"/>
                <a:gd name="T74" fmla="*/ 804 w 974"/>
                <a:gd name="T75" fmla="*/ 444 h 872"/>
                <a:gd name="T76" fmla="*/ 767 w 974"/>
                <a:gd name="T77" fmla="*/ 576 h 872"/>
                <a:gd name="T78" fmla="*/ 677 w 974"/>
                <a:gd name="T79" fmla="*/ 673 h 872"/>
                <a:gd name="T80" fmla="*/ 628 w 974"/>
                <a:gd name="T81" fmla="*/ 616 h 872"/>
                <a:gd name="T82" fmla="*/ 617 w 974"/>
                <a:gd name="T83" fmla="*/ 503 h 872"/>
                <a:gd name="T84" fmla="*/ 597 w 974"/>
                <a:gd name="T85" fmla="*/ 441 h 872"/>
                <a:gd name="T86" fmla="*/ 549 w 974"/>
                <a:gd name="T87" fmla="*/ 396 h 872"/>
                <a:gd name="T88" fmla="*/ 439 w 974"/>
                <a:gd name="T89" fmla="*/ 401 h 872"/>
                <a:gd name="T90" fmla="*/ 408 w 974"/>
                <a:gd name="T91" fmla="*/ 353 h 872"/>
                <a:gd name="T92" fmla="*/ 408 w 974"/>
                <a:gd name="T93" fmla="*/ 266 h 872"/>
                <a:gd name="T94" fmla="*/ 498 w 974"/>
                <a:gd name="T95" fmla="*/ 189 h 872"/>
                <a:gd name="T96" fmla="*/ 538 w 974"/>
                <a:gd name="T97" fmla="*/ 183 h 872"/>
                <a:gd name="T98" fmla="*/ 577 w 974"/>
                <a:gd name="T99" fmla="*/ 206 h 872"/>
                <a:gd name="T100" fmla="*/ 648 w 974"/>
                <a:gd name="T101" fmla="*/ 206 h 872"/>
                <a:gd name="T102" fmla="*/ 705 w 974"/>
                <a:gd name="T103" fmla="*/ 203 h 872"/>
                <a:gd name="T104" fmla="*/ 705 w 974"/>
                <a:gd name="T105" fmla="*/ 192 h 872"/>
                <a:gd name="T106" fmla="*/ 657 w 974"/>
                <a:gd name="T107" fmla="*/ 175 h 872"/>
                <a:gd name="T108" fmla="*/ 685 w 974"/>
                <a:gd name="T109" fmla="*/ 155 h 872"/>
                <a:gd name="T110" fmla="*/ 648 w 974"/>
                <a:gd name="T111" fmla="*/ 144 h 872"/>
                <a:gd name="T112" fmla="*/ 575 w 974"/>
                <a:gd name="T113" fmla="*/ 141 h 872"/>
                <a:gd name="T114" fmla="*/ 518 w 974"/>
                <a:gd name="T115" fmla="*/ 158 h 872"/>
                <a:gd name="T116" fmla="*/ 507 w 974"/>
                <a:gd name="T117" fmla="*/ 107 h 872"/>
                <a:gd name="T118" fmla="*/ 436 w 974"/>
                <a:gd name="T119" fmla="*/ 79 h 872"/>
                <a:gd name="T120" fmla="*/ 425 w 974"/>
                <a:gd name="T121" fmla="*/ 48 h 872"/>
                <a:gd name="T122" fmla="*/ 481 w 974"/>
                <a:gd name="T123" fmla="*/ 17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2">
                  <a:moveTo>
                    <a:pt x="481" y="0"/>
                  </a:moveTo>
                  <a:lnTo>
                    <a:pt x="481" y="0"/>
                  </a:lnTo>
                  <a:cubicBezTo>
                    <a:pt x="481" y="0"/>
                    <a:pt x="425" y="0"/>
                    <a:pt x="411" y="2"/>
                  </a:cubicBezTo>
                  <a:cubicBezTo>
                    <a:pt x="411" y="2"/>
                    <a:pt x="258" y="22"/>
                    <a:pt x="156" y="141"/>
                  </a:cubicBezTo>
                  <a:cubicBezTo>
                    <a:pt x="156" y="141"/>
                    <a:pt x="198" y="96"/>
                    <a:pt x="241" y="73"/>
                  </a:cubicBezTo>
                  <a:cubicBezTo>
                    <a:pt x="255" y="65"/>
                    <a:pt x="269" y="59"/>
                    <a:pt x="283" y="59"/>
                  </a:cubicBezTo>
                  <a:cubicBezTo>
                    <a:pt x="295" y="62"/>
                    <a:pt x="295" y="62"/>
                    <a:pt x="295" y="62"/>
                  </a:cubicBezTo>
                  <a:lnTo>
                    <a:pt x="292" y="68"/>
                  </a:lnTo>
                  <a:cubicBezTo>
                    <a:pt x="289" y="70"/>
                    <a:pt x="283" y="79"/>
                    <a:pt x="283" y="82"/>
                  </a:cubicBezTo>
                  <a:lnTo>
                    <a:pt x="283" y="90"/>
                  </a:lnTo>
                  <a:cubicBezTo>
                    <a:pt x="281" y="96"/>
                    <a:pt x="281" y="96"/>
                    <a:pt x="281" y="96"/>
                  </a:cubicBezTo>
                  <a:cubicBezTo>
                    <a:pt x="281" y="96"/>
                    <a:pt x="278" y="96"/>
                    <a:pt x="275" y="99"/>
                  </a:cubicBezTo>
                  <a:cubicBezTo>
                    <a:pt x="275" y="99"/>
                    <a:pt x="272" y="99"/>
                    <a:pt x="272" y="105"/>
                  </a:cubicBezTo>
                  <a:cubicBezTo>
                    <a:pt x="272" y="107"/>
                    <a:pt x="275" y="113"/>
                    <a:pt x="275" y="113"/>
                  </a:cubicBezTo>
                  <a:cubicBezTo>
                    <a:pt x="275" y="121"/>
                    <a:pt x="275" y="121"/>
                    <a:pt x="275" y="121"/>
                  </a:cubicBezTo>
                  <a:cubicBezTo>
                    <a:pt x="272" y="124"/>
                    <a:pt x="272" y="124"/>
                    <a:pt x="272" y="124"/>
                  </a:cubicBezTo>
                  <a:cubicBezTo>
                    <a:pt x="264" y="130"/>
                    <a:pt x="264" y="130"/>
                    <a:pt x="264" y="130"/>
                  </a:cubicBezTo>
                  <a:cubicBezTo>
                    <a:pt x="264" y="130"/>
                    <a:pt x="261" y="130"/>
                    <a:pt x="258" y="130"/>
                  </a:cubicBezTo>
                  <a:cubicBezTo>
                    <a:pt x="255" y="130"/>
                    <a:pt x="255" y="130"/>
                    <a:pt x="255" y="130"/>
                  </a:cubicBezTo>
                  <a:cubicBezTo>
                    <a:pt x="249" y="127"/>
                    <a:pt x="249" y="121"/>
                    <a:pt x="249" y="121"/>
                  </a:cubicBezTo>
                  <a:cubicBezTo>
                    <a:pt x="258" y="116"/>
                    <a:pt x="258" y="116"/>
                    <a:pt x="258" y="116"/>
                  </a:cubicBezTo>
                  <a:cubicBezTo>
                    <a:pt x="258" y="116"/>
                    <a:pt x="261" y="116"/>
                    <a:pt x="258" y="113"/>
                  </a:cubicBezTo>
                  <a:cubicBezTo>
                    <a:pt x="255" y="113"/>
                    <a:pt x="255" y="107"/>
                    <a:pt x="252" y="107"/>
                  </a:cubicBezTo>
                  <a:lnTo>
                    <a:pt x="249" y="107"/>
                  </a:lnTo>
                  <a:cubicBezTo>
                    <a:pt x="247" y="107"/>
                    <a:pt x="238" y="116"/>
                    <a:pt x="238" y="116"/>
                  </a:cubicBezTo>
                  <a:cubicBezTo>
                    <a:pt x="230" y="119"/>
                    <a:pt x="230" y="119"/>
                    <a:pt x="230" y="119"/>
                  </a:cubicBezTo>
                  <a:cubicBezTo>
                    <a:pt x="230" y="119"/>
                    <a:pt x="227" y="130"/>
                    <a:pt x="230" y="130"/>
                  </a:cubicBezTo>
                  <a:lnTo>
                    <a:pt x="235" y="133"/>
                  </a:lnTo>
                  <a:lnTo>
                    <a:pt x="235" y="135"/>
                  </a:lnTo>
                  <a:cubicBezTo>
                    <a:pt x="235" y="138"/>
                    <a:pt x="232" y="144"/>
                    <a:pt x="232" y="144"/>
                  </a:cubicBezTo>
                  <a:cubicBezTo>
                    <a:pt x="232" y="144"/>
                    <a:pt x="232" y="147"/>
                    <a:pt x="230" y="147"/>
                  </a:cubicBezTo>
                  <a:cubicBezTo>
                    <a:pt x="227" y="147"/>
                    <a:pt x="227" y="147"/>
                    <a:pt x="227" y="147"/>
                  </a:cubicBezTo>
                  <a:cubicBezTo>
                    <a:pt x="221" y="144"/>
                    <a:pt x="215" y="144"/>
                    <a:pt x="213" y="144"/>
                  </a:cubicBezTo>
                  <a:cubicBezTo>
                    <a:pt x="210" y="141"/>
                    <a:pt x="210" y="141"/>
                    <a:pt x="207" y="141"/>
                  </a:cubicBezTo>
                  <a:cubicBezTo>
                    <a:pt x="204" y="141"/>
                    <a:pt x="204" y="141"/>
                    <a:pt x="204" y="141"/>
                  </a:cubicBezTo>
                  <a:cubicBezTo>
                    <a:pt x="201" y="141"/>
                    <a:pt x="198" y="144"/>
                    <a:pt x="198" y="144"/>
                  </a:cubicBezTo>
                  <a:cubicBezTo>
                    <a:pt x="198" y="147"/>
                    <a:pt x="187" y="152"/>
                    <a:pt x="187" y="152"/>
                  </a:cubicBezTo>
                  <a:lnTo>
                    <a:pt x="184" y="155"/>
                  </a:lnTo>
                  <a:cubicBezTo>
                    <a:pt x="184" y="158"/>
                    <a:pt x="181" y="166"/>
                    <a:pt x="181" y="166"/>
                  </a:cubicBezTo>
                  <a:cubicBezTo>
                    <a:pt x="181" y="166"/>
                    <a:pt x="179" y="169"/>
                    <a:pt x="170" y="172"/>
                  </a:cubicBezTo>
                  <a:cubicBezTo>
                    <a:pt x="164" y="172"/>
                    <a:pt x="162" y="175"/>
                    <a:pt x="162" y="175"/>
                  </a:cubicBezTo>
                  <a:cubicBezTo>
                    <a:pt x="159" y="183"/>
                    <a:pt x="159" y="183"/>
                    <a:pt x="159" y="183"/>
                  </a:cubicBezTo>
                  <a:cubicBezTo>
                    <a:pt x="159" y="183"/>
                    <a:pt x="153" y="186"/>
                    <a:pt x="151" y="192"/>
                  </a:cubicBezTo>
                  <a:cubicBezTo>
                    <a:pt x="148" y="195"/>
                    <a:pt x="137" y="203"/>
                    <a:pt x="134" y="203"/>
                  </a:cubicBezTo>
                  <a:cubicBezTo>
                    <a:pt x="134" y="203"/>
                    <a:pt x="128" y="209"/>
                    <a:pt x="128" y="212"/>
                  </a:cubicBezTo>
                  <a:cubicBezTo>
                    <a:pt x="125" y="217"/>
                    <a:pt x="125" y="223"/>
                    <a:pt x="125" y="226"/>
                  </a:cubicBezTo>
                  <a:cubicBezTo>
                    <a:pt x="122" y="229"/>
                    <a:pt x="122" y="234"/>
                    <a:pt x="120" y="237"/>
                  </a:cubicBezTo>
                  <a:cubicBezTo>
                    <a:pt x="120" y="240"/>
                    <a:pt x="117" y="246"/>
                    <a:pt x="117" y="249"/>
                  </a:cubicBezTo>
                  <a:cubicBezTo>
                    <a:pt x="114" y="249"/>
                    <a:pt x="111" y="251"/>
                    <a:pt x="108" y="254"/>
                  </a:cubicBezTo>
                  <a:cubicBezTo>
                    <a:pt x="108" y="254"/>
                    <a:pt x="97" y="257"/>
                    <a:pt x="94" y="260"/>
                  </a:cubicBezTo>
                  <a:cubicBezTo>
                    <a:pt x="91" y="260"/>
                    <a:pt x="91" y="266"/>
                    <a:pt x="91" y="268"/>
                  </a:cubicBezTo>
                  <a:cubicBezTo>
                    <a:pt x="91" y="268"/>
                    <a:pt x="94" y="274"/>
                    <a:pt x="97" y="274"/>
                  </a:cubicBezTo>
                  <a:lnTo>
                    <a:pt x="103" y="274"/>
                  </a:lnTo>
                  <a:cubicBezTo>
                    <a:pt x="103" y="274"/>
                    <a:pt x="103" y="283"/>
                    <a:pt x="103" y="285"/>
                  </a:cubicBezTo>
                  <a:cubicBezTo>
                    <a:pt x="103" y="285"/>
                    <a:pt x="100" y="294"/>
                    <a:pt x="103" y="294"/>
                  </a:cubicBezTo>
                  <a:cubicBezTo>
                    <a:pt x="105" y="294"/>
                    <a:pt x="111" y="294"/>
                    <a:pt x="111" y="294"/>
                  </a:cubicBezTo>
                  <a:cubicBezTo>
                    <a:pt x="120" y="297"/>
                    <a:pt x="120" y="297"/>
                    <a:pt x="120" y="297"/>
                  </a:cubicBezTo>
                  <a:cubicBezTo>
                    <a:pt x="125" y="302"/>
                    <a:pt x="125" y="302"/>
                    <a:pt x="125" y="302"/>
                  </a:cubicBezTo>
                  <a:cubicBezTo>
                    <a:pt x="131" y="305"/>
                    <a:pt x="131" y="305"/>
                    <a:pt x="131" y="305"/>
                  </a:cubicBezTo>
                  <a:cubicBezTo>
                    <a:pt x="131" y="305"/>
                    <a:pt x="131" y="308"/>
                    <a:pt x="128" y="311"/>
                  </a:cubicBezTo>
                  <a:lnTo>
                    <a:pt x="125" y="314"/>
                  </a:lnTo>
                  <a:lnTo>
                    <a:pt x="125" y="314"/>
                  </a:lnTo>
                  <a:cubicBezTo>
                    <a:pt x="122" y="314"/>
                    <a:pt x="122" y="314"/>
                    <a:pt x="122" y="311"/>
                  </a:cubicBezTo>
                  <a:cubicBezTo>
                    <a:pt x="120" y="308"/>
                    <a:pt x="120" y="305"/>
                    <a:pt x="117" y="305"/>
                  </a:cubicBezTo>
                  <a:lnTo>
                    <a:pt x="117" y="305"/>
                  </a:lnTo>
                  <a:cubicBezTo>
                    <a:pt x="114" y="305"/>
                    <a:pt x="114" y="305"/>
                    <a:pt x="111" y="305"/>
                  </a:cubicBezTo>
                  <a:lnTo>
                    <a:pt x="108" y="305"/>
                  </a:lnTo>
                  <a:lnTo>
                    <a:pt x="108" y="305"/>
                  </a:lnTo>
                  <a:cubicBezTo>
                    <a:pt x="105" y="305"/>
                    <a:pt x="103" y="305"/>
                    <a:pt x="103" y="302"/>
                  </a:cubicBezTo>
                  <a:cubicBezTo>
                    <a:pt x="100" y="302"/>
                    <a:pt x="100" y="302"/>
                    <a:pt x="100" y="302"/>
                  </a:cubicBezTo>
                  <a:lnTo>
                    <a:pt x="100" y="302"/>
                  </a:lnTo>
                  <a:lnTo>
                    <a:pt x="100" y="302"/>
                  </a:lnTo>
                  <a:cubicBezTo>
                    <a:pt x="100" y="302"/>
                    <a:pt x="100" y="302"/>
                    <a:pt x="100" y="300"/>
                  </a:cubicBezTo>
                  <a:cubicBezTo>
                    <a:pt x="100" y="297"/>
                    <a:pt x="103" y="294"/>
                    <a:pt x="100" y="291"/>
                  </a:cubicBezTo>
                  <a:cubicBezTo>
                    <a:pt x="100" y="288"/>
                    <a:pt x="97" y="285"/>
                    <a:pt x="94" y="285"/>
                  </a:cubicBezTo>
                  <a:lnTo>
                    <a:pt x="94" y="285"/>
                  </a:lnTo>
                  <a:cubicBezTo>
                    <a:pt x="94" y="285"/>
                    <a:pt x="94" y="285"/>
                    <a:pt x="91" y="285"/>
                  </a:cubicBezTo>
                  <a:cubicBezTo>
                    <a:pt x="88" y="280"/>
                    <a:pt x="88" y="280"/>
                    <a:pt x="86" y="280"/>
                  </a:cubicBezTo>
                  <a:lnTo>
                    <a:pt x="86" y="280"/>
                  </a:lnTo>
                  <a:lnTo>
                    <a:pt x="83" y="280"/>
                  </a:lnTo>
                  <a:cubicBezTo>
                    <a:pt x="83" y="280"/>
                    <a:pt x="83" y="280"/>
                    <a:pt x="83" y="277"/>
                  </a:cubicBezTo>
                  <a:cubicBezTo>
                    <a:pt x="83" y="274"/>
                    <a:pt x="83" y="271"/>
                    <a:pt x="83" y="268"/>
                  </a:cubicBezTo>
                  <a:cubicBezTo>
                    <a:pt x="83" y="266"/>
                    <a:pt x="86" y="260"/>
                    <a:pt x="86" y="260"/>
                  </a:cubicBezTo>
                  <a:cubicBezTo>
                    <a:pt x="86" y="257"/>
                    <a:pt x="86" y="254"/>
                    <a:pt x="86" y="251"/>
                  </a:cubicBezTo>
                  <a:cubicBezTo>
                    <a:pt x="86" y="249"/>
                    <a:pt x="86" y="246"/>
                    <a:pt x="86" y="246"/>
                  </a:cubicBezTo>
                  <a:cubicBezTo>
                    <a:pt x="86" y="246"/>
                    <a:pt x="74" y="271"/>
                    <a:pt x="69" y="291"/>
                  </a:cubicBezTo>
                  <a:lnTo>
                    <a:pt x="69" y="291"/>
                  </a:lnTo>
                  <a:lnTo>
                    <a:pt x="69" y="291"/>
                  </a:lnTo>
                  <a:cubicBezTo>
                    <a:pt x="71" y="291"/>
                    <a:pt x="74" y="291"/>
                    <a:pt x="74" y="294"/>
                  </a:cubicBezTo>
                  <a:cubicBezTo>
                    <a:pt x="74" y="300"/>
                    <a:pt x="74" y="302"/>
                    <a:pt x="74" y="305"/>
                  </a:cubicBezTo>
                  <a:cubicBezTo>
                    <a:pt x="74" y="308"/>
                    <a:pt x="74" y="308"/>
                    <a:pt x="74" y="319"/>
                  </a:cubicBezTo>
                  <a:cubicBezTo>
                    <a:pt x="74" y="331"/>
                    <a:pt x="77" y="333"/>
                    <a:pt x="74" y="336"/>
                  </a:cubicBezTo>
                  <a:cubicBezTo>
                    <a:pt x="74" y="339"/>
                    <a:pt x="71" y="344"/>
                    <a:pt x="71" y="347"/>
                  </a:cubicBezTo>
                  <a:cubicBezTo>
                    <a:pt x="71" y="353"/>
                    <a:pt x="74" y="362"/>
                    <a:pt x="74" y="364"/>
                  </a:cubicBezTo>
                  <a:cubicBezTo>
                    <a:pt x="77" y="367"/>
                    <a:pt x="77" y="367"/>
                    <a:pt x="80" y="370"/>
                  </a:cubicBezTo>
                  <a:lnTo>
                    <a:pt x="77" y="376"/>
                  </a:lnTo>
                  <a:cubicBezTo>
                    <a:pt x="77" y="376"/>
                    <a:pt x="80" y="373"/>
                    <a:pt x="80" y="370"/>
                  </a:cubicBezTo>
                  <a:cubicBezTo>
                    <a:pt x="86" y="364"/>
                    <a:pt x="88" y="359"/>
                    <a:pt x="88" y="359"/>
                  </a:cubicBezTo>
                  <a:cubicBezTo>
                    <a:pt x="91" y="356"/>
                    <a:pt x="91" y="356"/>
                    <a:pt x="91" y="356"/>
                  </a:cubicBezTo>
                  <a:cubicBezTo>
                    <a:pt x="91" y="356"/>
                    <a:pt x="91" y="350"/>
                    <a:pt x="97" y="350"/>
                  </a:cubicBezTo>
                  <a:cubicBezTo>
                    <a:pt x="97" y="350"/>
                    <a:pt x="97" y="350"/>
                    <a:pt x="100" y="350"/>
                  </a:cubicBezTo>
                  <a:cubicBezTo>
                    <a:pt x="105" y="353"/>
                    <a:pt x="105" y="350"/>
                    <a:pt x="108" y="353"/>
                  </a:cubicBezTo>
                  <a:cubicBezTo>
                    <a:pt x="111" y="356"/>
                    <a:pt x="105" y="364"/>
                    <a:pt x="108" y="364"/>
                  </a:cubicBezTo>
                  <a:lnTo>
                    <a:pt x="108" y="364"/>
                  </a:lnTo>
                  <a:cubicBezTo>
                    <a:pt x="111" y="364"/>
                    <a:pt x="114" y="364"/>
                    <a:pt x="117" y="362"/>
                  </a:cubicBezTo>
                  <a:cubicBezTo>
                    <a:pt x="120" y="362"/>
                    <a:pt x="122" y="362"/>
                    <a:pt x="125" y="362"/>
                  </a:cubicBezTo>
                  <a:lnTo>
                    <a:pt x="125" y="362"/>
                  </a:lnTo>
                  <a:cubicBezTo>
                    <a:pt x="128" y="362"/>
                    <a:pt x="131" y="362"/>
                    <a:pt x="134" y="367"/>
                  </a:cubicBezTo>
                  <a:cubicBezTo>
                    <a:pt x="134" y="373"/>
                    <a:pt x="137" y="378"/>
                    <a:pt x="139" y="381"/>
                  </a:cubicBezTo>
                  <a:cubicBezTo>
                    <a:pt x="142" y="381"/>
                    <a:pt x="142" y="387"/>
                    <a:pt x="142" y="393"/>
                  </a:cubicBezTo>
                  <a:cubicBezTo>
                    <a:pt x="145" y="396"/>
                    <a:pt x="153" y="398"/>
                    <a:pt x="156" y="398"/>
                  </a:cubicBezTo>
                  <a:cubicBezTo>
                    <a:pt x="156" y="398"/>
                    <a:pt x="167" y="401"/>
                    <a:pt x="170" y="401"/>
                  </a:cubicBezTo>
                  <a:cubicBezTo>
                    <a:pt x="173" y="404"/>
                    <a:pt x="170" y="407"/>
                    <a:pt x="176" y="410"/>
                  </a:cubicBezTo>
                  <a:cubicBezTo>
                    <a:pt x="181" y="410"/>
                    <a:pt x="181" y="421"/>
                    <a:pt x="181" y="421"/>
                  </a:cubicBezTo>
                  <a:cubicBezTo>
                    <a:pt x="181" y="421"/>
                    <a:pt x="184" y="432"/>
                    <a:pt x="181" y="435"/>
                  </a:cubicBezTo>
                  <a:cubicBezTo>
                    <a:pt x="181" y="438"/>
                    <a:pt x="181" y="441"/>
                    <a:pt x="184" y="441"/>
                  </a:cubicBezTo>
                  <a:cubicBezTo>
                    <a:pt x="190" y="444"/>
                    <a:pt x="198" y="444"/>
                    <a:pt x="198" y="444"/>
                  </a:cubicBezTo>
                  <a:cubicBezTo>
                    <a:pt x="198" y="444"/>
                    <a:pt x="193" y="452"/>
                    <a:pt x="201" y="455"/>
                  </a:cubicBezTo>
                  <a:cubicBezTo>
                    <a:pt x="207" y="458"/>
                    <a:pt x="215" y="461"/>
                    <a:pt x="218" y="461"/>
                  </a:cubicBezTo>
                  <a:cubicBezTo>
                    <a:pt x="218" y="461"/>
                    <a:pt x="213" y="466"/>
                    <a:pt x="221" y="466"/>
                  </a:cubicBezTo>
                  <a:lnTo>
                    <a:pt x="221" y="466"/>
                  </a:lnTo>
                  <a:cubicBezTo>
                    <a:pt x="227" y="466"/>
                    <a:pt x="230" y="466"/>
                    <a:pt x="235" y="466"/>
                  </a:cubicBezTo>
                  <a:cubicBezTo>
                    <a:pt x="238" y="466"/>
                    <a:pt x="241" y="466"/>
                    <a:pt x="244" y="469"/>
                  </a:cubicBezTo>
                  <a:cubicBezTo>
                    <a:pt x="247" y="472"/>
                    <a:pt x="244" y="478"/>
                    <a:pt x="255" y="483"/>
                  </a:cubicBezTo>
                  <a:cubicBezTo>
                    <a:pt x="267" y="489"/>
                    <a:pt x="269" y="492"/>
                    <a:pt x="272" y="492"/>
                  </a:cubicBezTo>
                  <a:cubicBezTo>
                    <a:pt x="275" y="495"/>
                    <a:pt x="281" y="495"/>
                    <a:pt x="278" y="503"/>
                  </a:cubicBezTo>
                  <a:cubicBezTo>
                    <a:pt x="278" y="512"/>
                    <a:pt x="275" y="514"/>
                    <a:pt x="272" y="520"/>
                  </a:cubicBezTo>
                  <a:cubicBezTo>
                    <a:pt x="269" y="523"/>
                    <a:pt x="264" y="534"/>
                    <a:pt x="261" y="537"/>
                  </a:cubicBezTo>
                  <a:cubicBezTo>
                    <a:pt x="258" y="540"/>
                    <a:pt x="255" y="545"/>
                    <a:pt x="258" y="551"/>
                  </a:cubicBezTo>
                  <a:cubicBezTo>
                    <a:pt x="261" y="557"/>
                    <a:pt x="264" y="562"/>
                    <a:pt x="264" y="568"/>
                  </a:cubicBezTo>
                  <a:cubicBezTo>
                    <a:pt x="264" y="571"/>
                    <a:pt x="264" y="579"/>
                    <a:pt x="264" y="585"/>
                  </a:cubicBezTo>
                  <a:cubicBezTo>
                    <a:pt x="261" y="588"/>
                    <a:pt x="255" y="596"/>
                    <a:pt x="255" y="596"/>
                  </a:cubicBezTo>
                  <a:cubicBezTo>
                    <a:pt x="255" y="596"/>
                    <a:pt x="264" y="602"/>
                    <a:pt x="258" y="608"/>
                  </a:cubicBezTo>
                  <a:cubicBezTo>
                    <a:pt x="252" y="613"/>
                    <a:pt x="244" y="619"/>
                    <a:pt x="241" y="622"/>
                  </a:cubicBezTo>
                  <a:cubicBezTo>
                    <a:pt x="235" y="622"/>
                    <a:pt x="227" y="630"/>
                    <a:pt x="227" y="630"/>
                  </a:cubicBezTo>
                  <a:cubicBezTo>
                    <a:pt x="227" y="630"/>
                    <a:pt x="230" y="647"/>
                    <a:pt x="227" y="650"/>
                  </a:cubicBezTo>
                  <a:cubicBezTo>
                    <a:pt x="227" y="653"/>
                    <a:pt x="213" y="681"/>
                    <a:pt x="218" y="687"/>
                  </a:cubicBezTo>
                  <a:cubicBezTo>
                    <a:pt x="221" y="695"/>
                    <a:pt x="224" y="701"/>
                    <a:pt x="221" y="704"/>
                  </a:cubicBezTo>
                  <a:cubicBezTo>
                    <a:pt x="221" y="710"/>
                    <a:pt x="218" y="710"/>
                    <a:pt x="218" y="712"/>
                  </a:cubicBezTo>
                  <a:cubicBezTo>
                    <a:pt x="215" y="715"/>
                    <a:pt x="204" y="712"/>
                    <a:pt x="213" y="723"/>
                  </a:cubicBezTo>
                  <a:cubicBezTo>
                    <a:pt x="218" y="732"/>
                    <a:pt x="221" y="735"/>
                    <a:pt x="224" y="740"/>
                  </a:cubicBezTo>
                  <a:cubicBezTo>
                    <a:pt x="227" y="743"/>
                    <a:pt x="227" y="746"/>
                    <a:pt x="230" y="752"/>
                  </a:cubicBezTo>
                  <a:cubicBezTo>
                    <a:pt x="235" y="757"/>
                    <a:pt x="235" y="763"/>
                    <a:pt x="241" y="769"/>
                  </a:cubicBezTo>
                  <a:cubicBezTo>
                    <a:pt x="247" y="772"/>
                    <a:pt x="252" y="774"/>
                    <a:pt x="252" y="780"/>
                  </a:cubicBezTo>
                  <a:cubicBezTo>
                    <a:pt x="252" y="783"/>
                    <a:pt x="258" y="788"/>
                    <a:pt x="255" y="788"/>
                  </a:cubicBezTo>
                  <a:cubicBezTo>
                    <a:pt x="255" y="788"/>
                    <a:pt x="252" y="788"/>
                    <a:pt x="249" y="786"/>
                  </a:cubicBezTo>
                  <a:cubicBezTo>
                    <a:pt x="238" y="777"/>
                    <a:pt x="247" y="786"/>
                    <a:pt x="232" y="772"/>
                  </a:cubicBezTo>
                  <a:cubicBezTo>
                    <a:pt x="215" y="760"/>
                    <a:pt x="213" y="766"/>
                    <a:pt x="204" y="757"/>
                  </a:cubicBezTo>
                  <a:cubicBezTo>
                    <a:pt x="204" y="754"/>
                    <a:pt x="204" y="754"/>
                    <a:pt x="204" y="754"/>
                  </a:cubicBezTo>
                  <a:cubicBezTo>
                    <a:pt x="201" y="754"/>
                    <a:pt x="201" y="757"/>
                    <a:pt x="201" y="757"/>
                  </a:cubicBezTo>
                  <a:cubicBezTo>
                    <a:pt x="204" y="760"/>
                    <a:pt x="204" y="760"/>
                    <a:pt x="204" y="760"/>
                  </a:cubicBezTo>
                  <a:cubicBezTo>
                    <a:pt x="201" y="760"/>
                    <a:pt x="201" y="757"/>
                    <a:pt x="196" y="743"/>
                  </a:cubicBezTo>
                  <a:cubicBezTo>
                    <a:pt x="181" y="710"/>
                    <a:pt x="179" y="712"/>
                    <a:pt x="176" y="707"/>
                  </a:cubicBezTo>
                  <a:cubicBezTo>
                    <a:pt x="173" y="698"/>
                    <a:pt x="176" y="707"/>
                    <a:pt x="164" y="690"/>
                  </a:cubicBezTo>
                  <a:cubicBezTo>
                    <a:pt x="156" y="673"/>
                    <a:pt x="164" y="684"/>
                    <a:pt x="156" y="673"/>
                  </a:cubicBezTo>
                  <a:cubicBezTo>
                    <a:pt x="153" y="667"/>
                    <a:pt x="151" y="667"/>
                    <a:pt x="151" y="667"/>
                  </a:cubicBezTo>
                  <a:lnTo>
                    <a:pt x="148" y="667"/>
                  </a:lnTo>
                  <a:lnTo>
                    <a:pt x="148" y="667"/>
                  </a:lnTo>
                  <a:cubicBezTo>
                    <a:pt x="148" y="667"/>
                    <a:pt x="145" y="667"/>
                    <a:pt x="142" y="656"/>
                  </a:cubicBezTo>
                  <a:cubicBezTo>
                    <a:pt x="139" y="636"/>
                    <a:pt x="139" y="650"/>
                    <a:pt x="134" y="627"/>
                  </a:cubicBezTo>
                  <a:cubicBezTo>
                    <a:pt x="128" y="605"/>
                    <a:pt x="137" y="605"/>
                    <a:pt x="125" y="593"/>
                  </a:cubicBezTo>
                  <a:cubicBezTo>
                    <a:pt x="111" y="582"/>
                    <a:pt x="114" y="588"/>
                    <a:pt x="108" y="579"/>
                  </a:cubicBezTo>
                  <a:cubicBezTo>
                    <a:pt x="105" y="571"/>
                    <a:pt x="111" y="579"/>
                    <a:pt x="100" y="559"/>
                  </a:cubicBezTo>
                  <a:cubicBezTo>
                    <a:pt x="88" y="540"/>
                    <a:pt x="74" y="534"/>
                    <a:pt x="74" y="500"/>
                  </a:cubicBezTo>
                  <a:cubicBezTo>
                    <a:pt x="74" y="466"/>
                    <a:pt x="74" y="461"/>
                    <a:pt x="74" y="461"/>
                  </a:cubicBezTo>
                  <a:cubicBezTo>
                    <a:pt x="74" y="461"/>
                    <a:pt x="57" y="449"/>
                    <a:pt x="63" y="430"/>
                  </a:cubicBezTo>
                  <a:cubicBezTo>
                    <a:pt x="69" y="410"/>
                    <a:pt x="71" y="415"/>
                    <a:pt x="69" y="410"/>
                  </a:cubicBezTo>
                  <a:cubicBezTo>
                    <a:pt x="66" y="404"/>
                    <a:pt x="66" y="404"/>
                    <a:pt x="60" y="398"/>
                  </a:cubicBezTo>
                  <a:cubicBezTo>
                    <a:pt x="54" y="390"/>
                    <a:pt x="54" y="390"/>
                    <a:pt x="52" y="387"/>
                  </a:cubicBezTo>
                  <a:cubicBezTo>
                    <a:pt x="52" y="384"/>
                    <a:pt x="49" y="378"/>
                    <a:pt x="49" y="376"/>
                  </a:cubicBezTo>
                  <a:cubicBezTo>
                    <a:pt x="49" y="373"/>
                    <a:pt x="49" y="370"/>
                    <a:pt x="49" y="370"/>
                  </a:cubicBezTo>
                  <a:cubicBezTo>
                    <a:pt x="43" y="373"/>
                    <a:pt x="43" y="373"/>
                    <a:pt x="43" y="373"/>
                  </a:cubicBezTo>
                  <a:cubicBezTo>
                    <a:pt x="43" y="373"/>
                    <a:pt x="0" y="808"/>
                    <a:pt x="433" y="871"/>
                  </a:cubicBezTo>
                  <a:cubicBezTo>
                    <a:pt x="433" y="871"/>
                    <a:pt x="348" y="854"/>
                    <a:pt x="329" y="834"/>
                  </a:cubicBezTo>
                  <a:cubicBezTo>
                    <a:pt x="326" y="834"/>
                    <a:pt x="326" y="831"/>
                    <a:pt x="326" y="831"/>
                  </a:cubicBezTo>
                  <a:cubicBezTo>
                    <a:pt x="326" y="831"/>
                    <a:pt x="323" y="811"/>
                    <a:pt x="326" y="811"/>
                  </a:cubicBezTo>
                  <a:cubicBezTo>
                    <a:pt x="329" y="811"/>
                    <a:pt x="332" y="814"/>
                    <a:pt x="334" y="814"/>
                  </a:cubicBezTo>
                  <a:cubicBezTo>
                    <a:pt x="337" y="814"/>
                    <a:pt x="340" y="811"/>
                    <a:pt x="343" y="811"/>
                  </a:cubicBezTo>
                  <a:cubicBezTo>
                    <a:pt x="348" y="806"/>
                    <a:pt x="357" y="800"/>
                    <a:pt x="357" y="800"/>
                  </a:cubicBezTo>
                  <a:cubicBezTo>
                    <a:pt x="357" y="806"/>
                    <a:pt x="357" y="806"/>
                    <a:pt x="357" y="806"/>
                  </a:cubicBezTo>
                  <a:lnTo>
                    <a:pt x="357" y="808"/>
                  </a:lnTo>
                  <a:cubicBezTo>
                    <a:pt x="357" y="808"/>
                    <a:pt x="360" y="806"/>
                    <a:pt x="371" y="806"/>
                  </a:cubicBezTo>
                  <a:cubicBezTo>
                    <a:pt x="391" y="803"/>
                    <a:pt x="391" y="803"/>
                    <a:pt x="396" y="800"/>
                  </a:cubicBezTo>
                  <a:cubicBezTo>
                    <a:pt x="402" y="797"/>
                    <a:pt x="411" y="788"/>
                    <a:pt x="413" y="788"/>
                  </a:cubicBezTo>
                  <a:cubicBezTo>
                    <a:pt x="416" y="788"/>
                    <a:pt x="416" y="788"/>
                    <a:pt x="416" y="791"/>
                  </a:cubicBezTo>
                  <a:cubicBezTo>
                    <a:pt x="422" y="800"/>
                    <a:pt x="411" y="797"/>
                    <a:pt x="422" y="800"/>
                  </a:cubicBezTo>
                  <a:cubicBezTo>
                    <a:pt x="425" y="803"/>
                    <a:pt x="428" y="803"/>
                    <a:pt x="430" y="803"/>
                  </a:cubicBezTo>
                  <a:cubicBezTo>
                    <a:pt x="439" y="803"/>
                    <a:pt x="447" y="800"/>
                    <a:pt x="447" y="800"/>
                  </a:cubicBezTo>
                  <a:cubicBezTo>
                    <a:pt x="447" y="800"/>
                    <a:pt x="459" y="800"/>
                    <a:pt x="467" y="800"/>
                  </a:cubicBezTo>
                  <a:cubicBezTo>
                    <a:pt x="473" y="800"/>
                    <a:pt x="479" y="800"/>
                    <a:pt x="481" y="797"/>
                  </a:cubicBezTo>
                  <a:cubicBezTo>
                    <a:pt x="484" y="794"/>
                    <a:pt x="484" y="791"/>
                    <a:pt x="487" y="791"/>
                  </a:cubicBezTo>
                  <a:lnTo>
                    <a:pt x="490" y="791"/>
                  </a:lnTo>
                  <a:cubicBezTo>
                    <a:pt x="496" y="791"/>
                    <a:pt x="498" y="800"/>
                    <a:pt x="498" y="800"/>
                  </a:cubicBezTo>
                  <a:cubicBezTo>
                    <a:pt x="481" y="808"/>
                    <a:pt x="481" y="808"/>
                    <a:pt x="481" y="808"/>
                  </a:cubicBezTo>
                  <a:cubicBezTo>
                    <a:pt x="464" y="820"/>
                    <a:pt x="464" y="820"/>
                    <a:pt x="464" y="820"/>
                  </a:cubicBezTo>
                  <a:cubicBezTo>
                    <a:pt x="464" y="820"/>
                    <a:pt x="459" y="823"/>
                    <a:pt x="464" y="825"/>
                  </a:cubicBezTo>
                  <a:cubicBezTo>
                    <a:pt x="470" y="828"/>
                    <a:pt x="473" y="828"/>
                    <a:pt x="481" y="828"/>
                  </a:cubicBezTo>
                  <a:cubicBezTo>
                    <a:pt x="487" y="828"/>
                    <a:pt x="498" y="837"/>
                    <a:pt x="504" y="837"/>
                  </a:cubicBezTo>
                  <a:cubicBezTo>
                    <a:pt x="507" y="837"/>
                    <a:pt x="510" y="837"/>
                    <a:pt x="510" y="834"/>
                  </a:cubicBezTo>
                  <a:cubicBezTo>
                    <a:pt x="515" y="825"/>
                    <a:pt x="515" y="825"/>
                    <a:pt x="518" y="820"/>
                  </a:cubicBezTo>
                  <a:cubicBezTo>
                    <a:pt x="521" y="814"/>
                    <a:pt x="521" y="808"/>
                    <a:pt x="527" y="808"/>
                  </a:cubicBezTo>
                  <a:cubicBezTo>
                    <a:pt x="535" y="808"/>
                    <a:pt x="541" y="811"/>
                    <a:pt x="541" y="811"/>
                  </a:cubicBezTo>
                  <a:cubicBezTo>
                    <a:pt x="535" y="825"/>
                    <a:pt x="535" y="825"/>
                    <a:pt x="535" y="825"/>
                  </a:cubicBezTo>
                  <a:cubicBezTo>
                    <a:pt x="535" y="825"/>
                    <a:pt x="549" y="823"/>
                    <a:pt x="552" y="823"/>
                  </a:cubicBezTo>
                  <a:cubicBezTo>
                    <a:pt x="558" y="823"/>
                    <a:pt x="558" y="828"/>
                    <a:pt x="560" y="828"/>
                  </a:cubicBezTo>
                  <a:cubicBezTo>
                    <a:pt x="563" y="828"/>
                    <a:pt x="563" y="825"/>
                    <a:pt x="566" y="825"/>
                  </a:cubicBezTo>
                  <a:cubicBezTo>
                    <a:pt x="575" y="817"/>
                    <a:pt x="575" y="817"/>
                    <a:pt x="583" y="817"/>
                  </a:cubicBezTo>
                  <a:cubicBezTo>
                    <a:pt x="589" y="814"/>
                    <a:pt x="597" y="814"/>
                    <a:pt x="600" y="814"/>
                  </a:cubicBezTo>
                  <a:lnTo>
                    <a:pt x="603" y="814"/>
                  </a:lnTo>
                  <a:cubicBezTo>
                    <a:pt x="606" y="814"/>
                    <a:pt x="611" y="814"/>
                    <a:pt x="614" y="814"/>
                  </a:cubicBezTo>
                  <a:cubicBezTo>
                    <a:pt x="617" y="814"/>
                    <a:pt x="631" y="825"/>
                    <a:pt x="634" y="825"/>
                  </a:cubicBezTo>
                  <a:cubicBezTo>
                    <a:pt x="637" y="825"/>
                    <a:pt x="637" y="825"/>
                    <a:pt x="637" y="825"/>
                  </a:cubicBezTo>
                  <a:cubicBezTo>
                    <a:pt x="637" y="823"/>
                    <a:pt x="643" y="823"/>
                    <a:pt x="648" y="823"/>
                  </a:cubicBezTo>
                  <a:lnTo>
                    <a:pt x="648" y="823"/>
                  </a:lnTo>
                  <a:cubicBezTo>
                    <a:pt x="654" y="823"/>
                    <a:pt x="657" y="823"/>
                    <a:pt x="657" y="823"/>
                  </a:cubicBezTo>
                  <a:cubicBezTo>
                    <a:pt x="657" y="823"/>
                    <a:pt x="609" y="871"/>
                    <a:pt x="501" y="871"/>
                  </a:cubicBezTo>
                  <a:cubicBezTo>
                    <a:pt x="501" y="871"/>
                    <a:pt x="501" y="871"/>
                    <a:pt x="507" y="871"/>
                  </a:cubicBezTo>
                  <a:cubicBezTo>
                    <a:pt x="527" y="871"/>
                    <a:pt x="603" y="868"/>
                    <a:pt x="691" y="825"/>
                  </a:cubicBezTo>
                  <a:cubicBezTo>
                    <a:pt x="753" y="794"/>
                    <a:pt x="821" y="740"/>
                    <a:pt x="874" y="650"/>
                  </a:cubicBezTo>
                  <a:cubicBezTo>
                    <a:pt x="973" y="481"/>
                    <a:pt x="951" y="274"/>
                    <a:pt x="809" y="135"/>
                  </a:cubicBezTo>
                  <a:cubicBezTo>
                    <a:pt x="758" y="85"/>
                    <a:pt x="691" y="42"/>
                    <a:pt x="609" y="14"/>
                  </a:cubicBezTo>
                  <a:cubicBezTo>
                    <a:pt x="609" y="14"/>
                    <a:pt x="838" y="99"/>
                    <a:pt x="900" y="319"/>
                  </a:cubicBezTo>
                  <a:cubicBezTo>
                    <a:pt x="897" y="322"/>
                    <a:pt x="897" y="322"/>
                    <a:pt x="897" y="322"/>
                  </a:cubicBezTo>
                  <a:cubicBezTo>
                    <a:pt x="892" y="317"/>
                    <a:pt x="892" y="319"/>
                    <a:pt x="886" y="308"/>
                  </a:cubicBezTo>
                  <a:cubicBezTo>
                    <a:pt x="880" y="300"/>
                    <a:pt x="886" y="300"/>
                    <a:pt x="880" y="294"/>
                  </a:cubicBezTo>
                  <a:cubicBezTo>
                    <a:pt x="880" y="291"/>
                    <a:pt x="877" y="291"/>
                    <a:pt x="877" y="291"/>
                  </a:cubicBezTo>
                  <a:cubicBezTo>
                    <a:pt x="877" y="288"/>
                    <a:pt x="877" y="288"/>
                    <a:pt x="872" y="285"/>
                  </a:cubicBezTo>
                  <a:cubicBezTo>
                    <a:pt x="866" y="277"/>
                    <a:pt x="866" y="277"/>
                    <a:pt x="863" y="274"/>
                  </a:cubicBezTo>
                  <a:cubicBezTo>
                    <a:pt x="858" y="268"/>
                    <a:pt x="855" y="257"/>
                    <a:pt x="852" y="251"/>
                  </a:cubicBezTo>
                  <a:cubicBezTo>
                    <a:pt x="846" y="249"/>
                    <a:pt x="838" y="246"/>
                    <a:pt x="835" y="246"/>
                  </a:cubicBezTo>
                  <a:cubicBezTo>
                    <a:pt x="832" y="246"/>
                    <a:pt x="832" y="243"/>
                    <a:pt x="832" y="243"/>
                  </a:cubicBezTo>
                  <a:cubicBezTo>
                    <a:pt x="832" y="243"/>
                    <a:pt x="829" y="243"/>
                    <a:pt x="829" y="246"/>
                  </a:cubicBezTo>
                  <a:cubicBezTo>
                    <a:pt x="829" y="251"/>
                    <a:pt x="835" y="257"/>
                    <a:pt x="835" y="257"/>
                  </a:cubicBezTo>
                  <a:cubicBezTo>
                    <a:pt x="835" y="274"/>
                    <a:pt x="835" y="274"/>
                    <a:pt x="835" y="274"/>
                  </a:cubicBezTo>
                  <a:cubicBezTo>
                    <a:pt x="835" y="274"/>
                    <a:pt x="843" y="291"/>
                    <a:pt x="843" y="294"/>
                  </a:cubicBezTo>
                  <a:cubicBezTo>
                    <a:pt x="843" y="300"/>
                    <a:pt x="838" y="311"/>
                    <a:pt x="838" y="311"/>
                  </a:cubicBezTo>
                  <a:cubicBezTo>
                    <a:pt x="838" y="311"/>
                    <a:pt x="835" y="322"/>
                    <a:pt x="832" y="325"/>
                  </a:cubicBezTo>
                  <a:cubicBezTo>
                    <a:pt x="826" y="325"/>
                    <a:pt x="804" y="331"/>
                    <a:pt x="804" y="331"/>
                  </a:cubicBezTo>
                  <a:cubicBezTo>
                    <a:pt x="804" y="331"/>
                    <a:pt x="795" y="322"/>
                    <a:pt x="792" y="314"/>
                  </a:cubicBezTo>
                  <a:cubicBezTo>
                    <a:pt x="787" y="308"/>
                    <a:pt x="775" y="305"/>
                    <a:pt x="773" y="302"/>
                  </a:cubicBezTo>
                  <a:cubicBezTo>
                    <a:pt x="770" y="300"/>
                    <a:pt x="775" y="294"/>
                    <a:pt x="770" y="285"/>
                  </a:cubicBezTo>
                  <a:cubicBezTo>
                    <a:pt x="764" y="277"/>
                    <a:pt x="770" y="280"/>
                    <a:pt x="761" y="271"/>
                  </a:cubicBezTo>
                  <a:cubicBezTo>
                    <a:pt x="753" y="266"/>
                    <a:pt x="753" y="266"/>
                    <a:pt x="753" y="266"/>
                  </a:cubicBezTo>
                  <a:cubicBezTo>
                    <a:pt x="753" y="266"/>
                    <a:pt x="747" y="263"/>
                    <a:pt x="744" y="263"/>
                  </a:cubicBezTo>
                  <a:cubicBezTo>
                    <a:pt x="739" y="263"/>
                    <a:pt x="739" y="263"/>
                    <a:pt x="741" y="268"/>
                  </a:cubicBezTo>
                  <a:cubicBezTo>
                    <a:pt x="747" y="280"/>
                    <a:pt x="739" y="291"/>
                    <a:pt x="744" y="291"/>
                  </a:cubicBezTo>
                  <a:lnTo>
                    <a:pt x="747" y="291"/>
                  </a:lnTo>
                  <a:lnTo>
                    <a:pt x="747" y="291"/>
                  </a:lnTo>
                  <a:cubicBezTo>
                    <a:pt x="750" y="291"/>
                    <a:pt x="750" y="291"/>
                    <a:pt x="750" y="291"/>
                  </a:cubicBezTo>
                  <a:cubicBezTo>
                    <a:pt x="753" y="291"/>
                    <a:pt x="755" y="291"/>
                    <a:pt x="755" y="297"/>
                  </a:cubicBezTo>
                  <a:cubicBezTo>
                    <a:pt x="761" y="308"/>
                    <a:pt x="761" y="311"/>
                    <a:pt x="764" y="314"/>
                  </a:cubicBezTo>
                  <a:cubicBezTo>
                    <a:pt x="767" y="317"/>
                    <a:pt x="770" y="331"/>
                    <a:pt x="773" y="331"/>
                  </a:cubicBezTo>
                  <a:cubicBezTo>
                    <a:pt x="778" y="333"/>
                    <a:pt x="789" y="331"/>
                    <a:pt x="787" y="336"/>
                  </a:cubicBezTo>
                  <a:cubicBezTo>
                    <a:pt x="787" y="342"/>
                    <a:pt x="781" y="347"/>
                    <a:pt x="787" y="350"/>
                  </a:cubicBezTo>
                  <a:cubicBezTo>
                    <a:pt x="795" y="353"/>
                    <a:pt x="795" y="356"/>
                    <a:pt x="798" y="356"/>
                  </a:cubicBezTo>
                  <a:lnTo>
                    <a:pt x="801" y="356"/>
                  </a:lnTo>
                  <a:lnTo>
                    <a:pt x="801" y="356"/>
                  </a:lnTo>
                  <a:cubicBezTo>
                    <a:pt x="804" y="356"/>
                    <a:pt x="804" y="356"/>
                    <a:pt x="804" y="356"/>
                  </a:cubicBezTo>
                  <a:lnTo>
                    <a:pt x="804" y="356"/>
                  </a:lnTo>
                  <a:cubicBezTo>
                    <a:pt x="804" y="356"/>
                    <a:pt x="807" y="353"/>
                    <a:pt x="809" y="353"/>
                  </a:cubicBezTo>
                  <a:cubicBezTo>
                    <a:pt x="818" y="350"/>
                    <a:pt x="823" y="350"/>
                    <a:pt x="823" y="350"/>
                  </a:cubicBezTo>
                  <a:cubicBezTo>
                    <a:pt x="823" y="350"/>
                    <a:pt x="835" y="356"/>
                    <a:pt x="835" y="359"/>
                  </a:cubicBezTo>
                  <a:cubicBezTo>
                    <a:pt x="835" y="364"/>
                    <a:pt x="832" y="381"/>
                    <a:pt x="832" y="381"/>
                  </a:cubicBezTo>
                  <a:cubicBezTo>
                    <a:pt x="821" y="398"/>
                    <a:pt x="821" y="398"/>
                    <a:pt x="821" y="398"/>
                  </a:cubicBezTo>
                  <a:cubicBezTo>
                    <a:pt x="821" y="398"/>
                    <a:pt x="823" y="430"/>
                    <a:pt x="818" y="430"/>
                  </a:cubicBezTo>
                  <a:cubicBezTo>
                    <a:pt x="812" y="430"/>
                    <a:pt x="807" y="444"/>
                    <a:pt x="804" y="444"/>
                  </a:cubicBezTo>
                  <a:cubicBezTo>
                    <a:pt x="801" y="446"/>
                    <a:pt x="798" y="466"/>
                    <a:pt x="798" y="466"/>
                  </a:cubicBezTo>
                  <a:cubicBezTo>
                    <a:pt x="789" y="478"/>
                    <a:pt x="789" y="478"/>
                    <a:pt x="789" y="478"/>
                  </a:cubicBezTo>
                  <a:cubicBezTo>
                    <a:pt x="789" y="478"/>
                    <a:pt x="789" y="495"/>
                    <a:pt x="789" y="498"/>
                  </a:cubicBezTo>
                  <a:cubicBezTo>
                    <a:pt x="789" y="503"/>
                    <a:pt x="792" y="520"/>
                    <a:pt x="789" y="526"/>
                  </a:cubicBezTo>
                  <a:cubicBezTo>
                    <a:pt x="789" y="534"/>
                    <a:pt x="778" y="542"/>
                    <a:pt x="778" y="542"/>
                  </a:cubicBezTo>
                  <a:cubicBezTo>
                    <a:pt x="778" y="542"/>
                    <a:pt x="792" y="557"/>
                    <a:pt x="784" y="559"/>
                  </a:cubicBezTo>
                  <a:cubicBezTo>
                    <a:pt x="775" y="562"/>
                    <a:pt x="767" y="574"/>
                    <a:pt x="767" y="576"/>
                  </a:cubicBezTo>
                  <a:cubicBezTo>
                    <a:pt x="764" y="579"/>
                    <a:pt x="764" y="588"/>
                    <a:pt x="761" y="588"/>
                  </a:cubicBezTo>
                  <a:cubicBezTo>
                    <a:pt x="755" y="588"/>
                    <a:pt x="744" y="591"/>
                    <a:pt x="744" y="593"/>
                  </a:cubicBezTo>
                  <a:cubicBezTo>
                    <a:pt x="744" y="596"/>
                    <a:pt x="744" y="608"/>
                    <a:pt x="744" y="608"/>
                  </a:cubicBezTo>
                  <a:cubicBezTo>
                    <a:pt x="730" y="633"/>
                    <a:pt x="730" y="633"/>
                    <a:pt x="730" y="633"/>
                  </a:cubicBezTo>
                  <a:cubicBezTo>
                    <a:pt x="711" y="647"/>
                    <a:pt x="711" y="647"/>
                    <a:pt x="711" y="647"/>
                  </a:cubicBezTo>
                  <a:cubicBezTo>
                    <a:pt x="711" y="647"/>
                    <a:pt x="711" y="659"/>
                    <a:pt x="705" y="661"/>
                  </a:cubicBezTo>
                  <a:cubicBezTo>
                    <a:pt x="699" y="661"/>
                    <a:pt x="679" y="670"/>
                    <a:pt x="677" y="673"/>
                  </a:cubicBezTo>
                  <a:cubicBezTo>
                    <a:pt x="674" y="676"/>
                    <a:pt x="657" y="684"/>
                    <a:pt x="651" y="684"/>
                  </a:cubicBezTo>
                  <a:cubicBezTo>
                    <a:pt x="648" y="684"/>
                    <a:pt x="651" y="690"/>
                    <a:pt x="651" y="690"/>
                  </a:cubicBezTo>
                  <a:cubicBezTo>
                    <a:pt x="651" y="690"/>
                    <a:pt x="648" y="687"/>
                    <a:pt x="645" y="684"/>
                  </a:cubicBezTo>
                  <a:cubicBezTo>
                    <a:pt x="640" y="670"/>
                    <a:pt x="645" y="679"/>
                    <a:pt x="637" y="661"/>
                  </a:cubicBezTo>
                  <a:cubicBezTo>
                    <a:pt x="631" y="644"/>
                    <a:pt x="631" y="659"/>
                    <a:pt x="631" y="644"/>
                  </a:cubicBezTo>
                  <a:cubicBezTo>
                    <a:pt x="631" y="633"/>
                    <a:pt x="631" y="644"/>
                    <a:pt x="631" y="633"/>
                  </a:cubicBezTo>
                  <a:cubicBezTo>
                    <a:pt x="628" y="622"/>
                    <a:pt x="634" y="630"/>
                    <a:pt x="628" y="616"/>
                  </a:cubicBezTo>
                  <a:cubicBezTo>
                    <a:pt x="620" y="602"/>
                    <a:pt x="623" y="608"/>
                    <a:pt x="614" y="599"/>
                  </a:cubicBezTo>
                  <a:cubicBezTo>
                    <a:pt x="606" y="591"/>
                    <a:pt x="600" y="599"/>
                    <a:pt x="606" y="585"/>
                  </a:cubicBezTo>
                  <a:cubicBezTo>
                    <a:pt x="609" y="571"/>
                    <a:pt x="606" y="585"/>
                    <a:pt x="609" y="571"/>
                  </a:cubicBezTo>
                  <a:cubicBezTo>
                    <a:pt x="611" y="559"/>
                    <a:pt x="609" y="557"/>
                    <a:pt x="617" y="551"/>
                  </a:cubicBezTo>
                  <a:cubicBezTo>
                    <a:pt x="626" y="545"/>
                    <a:pt x="631" y="542"/>
                    <a:pt x="631" y="534"/>
                  </a:cubicBezTo>
                  <a:cubicBezTo>
                    <a:pt x="631" y="526"/>
                    <a:pt x="631" y="523"/>
                    <a:pt x="628" y="520"/>
                  </a:cubicBezTo>
                  <a:cubicBezTo>
                    <a:pt x="626" y="514"/>
                    <a:pt x="617" y="506"/>
                    <a:pt x="617" y="503"/>
                  </a:cubicBezTo>
                  <a:cubicBezTo>
                    <a:pt x="617" y="500"/>
                    <a:pt x="617" y="500"/>
                    <a:pt x="609" y="492"/>
                  </a:cubicBezTo>
                  <a:cubicBezTo>
                    <a:pt x="603" y="483"/>
                    <a:pt x="600" y="478"/>
                    <a:pt x="600" y="478"/>
                  </a:cubicBezTo>
                  <a:cubicBezTo>
                    <a:pt x="600" y="478"/>
                    <a:pt x="597" y="455"/>
                    <a:pt x="597" y="446"/>
                  </a:cubicBezTo>
                  <a:lnTo>
                    <a:pt x="597" y="444"/>
                  </a:lnTo>
                  <a:cubicBezTo>
                    <a:pt x="597" y="444"/>
                    <a:pt x="597" y="444"/>
                    <a:pt x="597" y="446"/>
                  </a:cubicBezTo>
                  <a:cubicBezTo>
                    <a:pt x="597" y="446"/>
                    <a:pt x="597" y="446"/>
                    <a:pt x="594" y="446"/>
                  </a:cubicBezTo>
                  <a:cubicBezTo>
                    <a:pt x="594" y="446"/>
                    <a:pt x="597" y="444"/>
                    <a:pt x="597" y="441"/>
                  </a:cubicBezTo>
                  <a:cubicBezTo>
                    <a:pt x="600" y="427"/>
                    <a:pt x="600" y="418"/>
                    <a:pt x="600" y="418"/>
                  </a:cubicBezTo>
                  <a:cubicBezTo>
                    <a:pt x="600" y="418"/>
                    <a:pt x="586" y="410"/>
                    <a:pt x="580" y="410"/>
                  </a:cubicBezTo>
                  <a:lnTo>
                    <a:pt x="580" y="410"/>
                  </a:lnTo>
                  <a:cubicBezTo>
                    <a:pt x="575" y="410"/>
                    <a:pt x="575" y="415"/>
                    <a:pt x="572" y="415"/>
                  </a:cubicBezTo>
                  <a:cubicBezTo>
                    <a:pt x="569" y="415"/>
                    <a:pt x="569" y="412"/>
                    <a:pt x="566" y="412"/>
                  </a:cubicBezTo>
                  <a:cubicBezTo>
                    <a:pt x="555" y="404"/>
                    <a:pt x="558" y="398"/>
                    <a:pt x="555" y="398"/>
                  </a:cubicBezTo>
                  <a:cubicBezTo>
                    <a:pt x="555" y="396"/>
                    <a:pt x="552" y="396"/>
                    <a:pt x="549" y="396"/>
                  </a:cubicBezTo>
                  <a:cubicBezTo>
                    <a:pt x="546" y="396"/>
                    <a:pt x="543" y="396"/>
                    <a:pt x="541" y="398"/>
                  </a:cubicBezTo>
                  <a:cubicBezTo>
                    <a:pt x="535" y="401"/>
                    <a:pt x="524" y="401"/>
                    <a:pt x="515" y="407"/>
                  </a:cubicBezTo>
                  <a:cubicBezTo>
                    <a:pt x="510" y="410"/>
                    <a:pt x="504" y="410"/>
                    <a:pt x="501" y="410"/>
                  </a:cubicBezTo>
                  <a:cubicBezTo>
                    <a:pt x="498" y="410"/>
                    <a:pt x="496" y="410"/>
                    <a:pt x="490" y="410"/>
                  </a:cubicBezTo>
                  <a:cubicBezTo>
                    <a:pt x="481" y="410"/>
                    <a:pt x="473" y="412"/>
                    <a:pt x="467" y="412"/>
                  </a:cubicBezTo>
                  <a:cubicBezTo>
                    <a:pt x="462" y="412"/>
                    <a:pt x="459" y="410"/>
                    <a:pt x="453" y="410"/>
                  </a:cubicBezTo>
                  <a:cubicBezTo>
                    <a:pt x="445" y="404"/>
                    <a:pt x="445" y="410"/>
                    <a:pt x="439" y="401"/>
                  </a:cubicBezTo>
                  <a:cubicBezTo>
                    <a:pt x="436" y="390"/>
                    <a:pt x="439" y="390"/>
                    <a:pt x="430" y="387"/>
                  </a:cubicBezTo>
                  <a:cubicBezTo>
                    <a:pt x="422" y="381"/>
                    <a:pt x="419" y="384"/>
                    <a:pt x="419" y="376"/>
                  </a:cubicBezTo>
                  <a:cubicBezTo>
                    <a:pt x="416" y="367"/>
                    <a:pt x="422" y="367"/>
                    <a:pt x="416" y="359"/>
                  </a:cubicBezTo>
                  <a:cubicBezTo>
                    <a:pt x="413" y="359"/>
                    <a:pt x="413" y="356"/>
                    <a:pt x="413" y="356"/>
                  </a:cubicBezTo>
                  <a:cubicBezTo>
                    <a:pt x="413" y="356"/>
                    <a:pt x="413" y="356"/>
                    <a:pt x="413" y="359"/>
                  </a:cubicBezTo>
                  <a:lnTo>
                    <a:pt x="413" y="359"/>
                  </a:lnTo>
                  <a:cubicBezTo>
                    <a:pt x="413" y="359"/>
                    <a:pt x="413" y="356"/>
                    <a:pt x="408" y="353"/>
                  </a:cubicBezTo>
                  <a:cubicBezTo>
                    <a:pt x="396" y="339"/>
                    <a:pt x="394" y="350"/>
                    <a:pt x="396" y="339"/>
                  </a:cubicBezTo>
                  <a:cubicBezTo>
                    <a:pt x="399" y="331"/>
                    <a:pt x="405" y="336"/>
                    <a:pt x="405" y="322"/>
                  </a:cubicBezTo>
                  <a:cubicBezTo>
                    <a:pt x="405" y="319"/>
                    <a:pt x="408" y="319"/>
                    <a:pt x="411" y="319"/>
                  </a:cubicBezTo>
                  <a:lnTo>
                    <a:pt x="411" y="319"/>
                  </a:lnTo>
                  <a:lnTo>
                    <a:pt x="411" y="319"/>
                  </a:lnTo>
                  <a:cubicBezTo>
                    <a:pt x="413" y="319"/>
                    <a:pt x="416" y="317"/>
                    <a:pt x="411" y="302"/>
                  </a:cubicBezTo>
                  <a:cubicBezTo>
                    <a:pt x="399" y="280"/>
                    <a:pt x="396" y="285"/>
                    <a:pt x="408" y="266"/>
                  </a:cubicBezTo>
                  <a:cubicBezTo>
                    <a:pt x="419" y="246"/>
                    <a:pt x="430" y="240"/>
                    <a:pt x="433" y="237"/>
                  </a:cubicBezTo>
                  <a:cubicBezTo>
                    <a:pt x="436" y="232"/>
                    <a:pt x="439" y="223"/>
                    <a:pt x="445" y="220"/>
                  </a:cubicBezTo>
                  <a:cubicBezTo>
                    <a:pt x="447" y="217"/>
                    <a:pt x="445" y="215"/>
                    <a:pt x="450" y="215"/>
                  </a:cubicBezTo>
                  <a:cubicBezTo>
                    <a:pt x="453" y="215"/>
                    <a:pt x="453" y="215"/>
                    <a:pt x="453" y="215"/>
                  </a:cubicBezTo>
                  <a:cubicBezTo>
                    <a:pt x="456" y="215"/>
                    <a:pt x="456" y="215"/>
                    <a:pt x="456" y="215"/>
                  </a:cubicBezTo>
                  <a:cubicBezTo>
                    <a:pt x="464" y="215"/>
                    <a:pt x="476" y="209"/>
                    <a:pt x="479" y="203"/>
                  </a:cubicBezTo>
                  <a:cubicBezTo>
                    <a:pt x="487" y="198"/>
                    <a:pt x="496" y="189"/>
                    <a:pt x="498" y="189"/>
                  </a:cubicBezTo>
                  <a:lnTo>
                    <a:pt x="501" y="189"/>
                  </a:lnTo>
                  <a:lnTo>
                    <a:pt x="501" y="189"/>
                  </a:lnTo>
                  <a:lnTo>
                    <a:pt x="504" y="189"/>
                  </a:lnTo>
                  <a:cubicBezTo>
                    <a:pt x="504" y="189"/>
                    <a:pt x="507" y="189"/>
                    <a:pt x="510" y="186"/>
                  </a:cubicBezTo>
                  <a:cubicBezTo>
                    <a:pt x="518" y="186"/>
                    <a:pt x="521" y="183"/>
                    <a:pt x="527" y="183"/>
                  </a:cubicBezTo>
                  <a:cubicBezTo>
                    <a:pt x="530" y="183"/>
                    <a:pt x="530" y="183"/>
                    <a:pt x="530" y="183"/>
                  </a:cubicBezTo>
                  <a:cubicBezTo>
                    <a:pt x="530" y="183"/>
                    <a:pt x="532" y="183"/>
                    <a:pt x="538" y="183"/>
                  </a:cubicBezTo>
                  <a:cubicBezTo>
                    <a:pt x="555" y="180"/>
                    <a:pt x="552" y="180"/>
                    <a:pt x="555" y="180"/>
                  </a:cubicBezTo>
                  <a:cubicBezTo>
                    <a:pt x="560" y="180"/>
                    <a:pt x="558" y="180"/>
                    <a:pt x="566" y="183"/>
                  </a:cubicBezTo>
                  <a:lnTo>
                    <a:pt x="566" y="183"/>
                  </a:lnTo>
                  <a:cubicBezTo>
                    <a:pt x="569" y="183"/>
                    <a:pt x="569" y="180"/>
                    <a:pt x="569" y="178"/>
                  </a:cubicBezTo>
                  <a:cubicBezTo>
                    <a:pt x="572" y="178"/>
                    <a:pt x="572" y="175"/>
                    <a:pt x="572" y="175"/>
                  </a:cubicBezTo>
                  <a:cubicBezTo>
                    <a:pt x="572" y="175"/>
                    <a:pt x="572" y="178"/>
                    <a:pt x="572" y="183"/>
                  </a:cubicBezTo>
                  <a:cubicBezTo>
                    <a:pt x="575" y="198"/>
                    <a:pt x="566" y="206"/>
                    <a:pt x="577" y="206"/>
                  </a:cubicBezTo>
                  <a:cubicBezTo>
                    <a:pt x="592" y="209"/>
                    <a:pt x="577" y="209"/>
                    <a:pt x="592" y="209"/>
                  </a:cubicBezTo>
                  <a:cubicBezTo>
                    <a:pt x="603" y="209"/>
                    <a:pt x="600" y="209"/>
                    <a:pt x="606" y="212"/>
                  </a:cubicBezTo>
                  <a:cubicBezTo>
                    <a:pt x="611" y="217"/>
                    <a:pt x="617" y="220"/>
                    <a:pt x="626" y="220"/>
                  </a:cubicBezTo>
                  <a:cubicBezTo>
                    <a:pt x="631" y="220"/>
                    <a:pt x="628" y="226"/>
                    <a:pt x="628" y="226"/>
                  </a:cubicBezTo>
                  <a:cubicBezTo>
                    <a:pt x="628" y="226"/>
                    <a:pt x="631" y="226"/>
                    <a:pt x="634" y="220"/>
                  </a:cubicBezTo>
                  <a:cubicBezTo>
                    <a:pt x="645" y="209"/>
                    <a:pt x="631" y="206"/>
                    <a:pt x="637" y="206"/>
                  </a:cubicBezTo>
                  <a:cubicBezTo>
                    <a:pt x="640" y="206"/>
                    <a:pt x="643" y="206"/>
                    <a:pt x="648" y="206"/>
                  </a:cubicBezTo>
                  <a:cubicBezTo>
                    <a:pt x="668" y="209"/>
                    <a:pt x="674" y="212"/>
                    <a:pt x="677" y="212"/>
                  </a:cubicBezTo>
                  <a:lnTo>
                    <a:pt x="679" y="212"/>
                  </a:lnTo>
                  <a:cubicBezTo>
                    <a:pt x="679" y="212"/>
                    <a:pt x="679" y="212"/>
                    <a:pt x="682" y="212"/>
                  </a:cubicBezTo>
                  <a:lnTo>
                    <a:pt x="682" y="212"/>
                  </a:lnTo>
                  <a:lnTo>
                    <a:pt x="685" y="212"/>
                  </a:lnTo>
                  <a:cubicBezTo>
                    <a:pt x="688" y="212"/>
                    <a:pt x="691" y="212"/>
                    <a:pt x="694" y="209"/>
                  </a:cubicBezTo>
                  <a:cubicBezTo>
                    <a:pt x="699" y="206"/>
                    <a:pt x="702" y="203"/>
                    <a:pt x="705" y="203"/>
                  </a:cubicBezTo>
                  <a:cubicBezTo>
                    <a:pt x="708" y="203"/>
                    <a:pt x="708" y="206"/>
                    <a:pt x="711" y="206"/>
                  </a:cubicBezTo>
                  <a:cubicBezTo>
                    <a:pt x="713" y="206"/>
                    <a:pt x="713" y="212"/>
                    <a:pt x="716" y="212"/>
                  </a:cubicBezTo>
                  <a:cubicBezTo>
                    <a:pt x="716" y="212"/>
                    <a:pt x="716" y="212"/>
                    <a:pt x="719" y="209"/>
                  </a:cubicBezTo>
                  <a:cubicBezTo>
                    <a:pt x="722" y="198"/>
                    <a:pt x="730" y="200"/>
                    <a:pt x="719" y="195"/>
                  </a:cubicBezTo>
                  <a:cubicBezTo>
                    <a:pt x="713" y="192"/>
                    <a:pt x="708" y="192"/>
                    <a:pt x="705" y="192"/>
                  </a:cubicBezTo>
                  <a:lnTo>
                    <a:pt x="705" y="192"/>
                  </a:lnTo>
                  <a:lnTo>
                    <a:pt x="705" y="192"/>
                  </a:lnTo>
                  <a:cubicBezTo>
                    <a:pt x="702" y="192"/>
                    <a:pt x="699" y="192"/>
                    <a:pt x="699" y="189"/>
                  </a:cubicBezTo>
                  <a:cubicBezTo>
                    <a:pt x="696" y="180"/>
                    <a:pt x="711" y="183"/>
                    <a:pt x="696" y="180"/>
                  </a:cubicBezTo>
                  <a:cubicBezTo>
                    <a:pt x="685" y="178"/>
                    <a:pt x="688" y="178"/>
                    <a:pt x="677" y="175"/>
                  </a:cubicBezTo>
                  <a:cubicBezTo>
                    <a:pt x="677" y="175"/>
                    <a:pt x="677" y="175"/>
                    <a:pt x="674" y="175"/>
                  </a:cubicBezTo>
                  <a:cubicBezTo>
                    <a:pt x="671" y="175"/>
                    <a:pt x="668" y="175"/>
                    <a:pt x="665" y="175"/>
                  </a:cubicBezTo>
                  <a:cubicBezTo>
                    <a:pt x="665" y="178"/>
                    <a:pt x="662" y="178"/>
                    <a:pt x="659" y="178"/>
                  </a:cubicBezTo>
                  <a:cubicBezTo>
                    <a:pt x="659" y="178"/>
                    <a:pt x="657" y="178"/>
                    <a:pt x="657" y="175"/>
                  </a:cubicBezTo>
                  <a:cubicBezTo>
                    <a:pt x="654" y="172"/>
                    <a:pt x="654" y="172"/>
                    <a:pt x="651" y="172"/>
                  </a:cubicBezTo>
                  <a:lnTo>
                    <a:pt x="648" y="172"/>
                  </a:lnTo>
                  <a:cubicBezTo>
                    <a:pt x="645" y="172"/>
                    <a:pt x="645" y="172"/>
                    <a:pt x="645" y="172"/>
                  </a:cubicBezTo>
                  <a:cubicBezTo>
                    <a:pt x="645" y="172"/>
                    <a:pt x="645" y="172"/>
                    <a:pt x="654" y="166"/>
                  </a:cubicBezTo>
                  <a:cubicBezTo>
                    <a:pt x="668" y="152"/>
                    <a:pt x="665" y="147"/>
                    <a:pt x="671" y="147"/>
                  </a:cubicBezTo>
                  <a:lnTo>
                    <a:pt x="674" y="147"/>
                  </a:lnTo>
                  <a:cubicBezTo>
                    <a:pt x="682" y="149"/>
                    <a:pt x="682" y="155"/>
                    <a:pt x="685" y="155"/>
                  </a:cubicBezTo>
                  <a:cubicBezTo>
                    <a:pt x="688" y="155"/>
                    <a:pt x="688" y="155"/>
                    <a:pt x="691" y="155"/>
                  </a:cubicBezTo>
                  <a:cubicBezTo>
                    <a:pt x="696" y="147"/>
                    <a:pt x="711" y="144"/>
                    <a:pt x="696" y="135"/>
                  </a:cubicBezTo>
                  <a:cubicBezTo>
                    <a:pt x="685" y="124"/>
                    <a:pt x="694" y="130"/>
                    <a:pt x="679" y="124"/>
                  </a:cubicBezTo>
                  <a:lnTo>
                    <a:pt x="677" y="121"/>
                  </a:lnTo>
                  <a:cubicBezTo>
                    <a:pt x="671" y="121"/>
                    <a:pt x="665" y="127"/>
                    <a:pt x="659" y="133"/>
                  </a:cubicBezTo>
                  <a:cubicBezTo>
                    <a:pt x="657" y="138"/>
                    <a:pt x="651" y="144"/>
                    <a:pt x="648" y="144"/>
                  </a:cubicBezTo>
                  <a:lnTo>
                    <a:pt x="648" y="144"/>
                  </a:lnTo>
                  <a:cubicBezTo>
                    <a:pt x="643" y="141"/>
                    <a:pt x="640" y="138"/>
                    <a:pt x="637" y="138"/>
                  </a:cubicBezTo>
                  <a:lnTo>
                    <a:pt x="634" y="138"/>
                  </a:lnTo>
                  <a:cubicBezTo>
                    <a:pt x="631" y="141"/>
                    <a:pt x="631" y="152"/>
                    <a:pt x="628" y="158"/>
                  </a:cubicBezTo>
                  <a:cubicBezTo>
                    <a:pt x="628" y="164"/>
                    <a:pt x="631" y="166"/>
                    <a:pt x="631" y="166"/>
                  </a:cubicBezTo>
                  <a:cubicBezTo>
                    <a:pt x="631" y="166"/>
                    <a:pt x="628" y="166"/>
                    <a:pt x="623" y="164"/>
                  </a:cubicBezTo>
                  <a:cubicBezTo>
                    <a:pt x="609" y="158"/>
                    <a:pt x="637" y="161"/>
                    <a:pt x="609" y="149"/>
                  </a:cubicBezTo>
                  <a:cubicBezTo>
                    <a:pt x="592" y="144"/>
                    <a:pt x="583" y="141"/>
                    <a:pt x="575" y="141"/>
                  </a:cubicBezTo>
                  <a:cubicBezTo>
                    <a:pt x="569" y="141"/>
                    <a:pt x="566" y="144"/>
                    <a:pt x="563" y="144"/>
                  </a:cubicBezTo>
                  <a:cubicBezTo>
                    <a:pt x="560" y="149"/>
                    <a:pt x="552" y="147"/>
                    <a:pt x="549" y="152"/>
                  </a:cubicBezTo>
                  <a:cubicBezTo>
                    <a:pt x="546" y="152"/>
                    <a:pt x="552" y="158"/>
                    <a:pt x="552" y="158"/>
                  </a:cubicBezTo>
                  <a:cubicBezTo>
                    <a:pt x="552" y="158"/>
                    <a:pt x="552" y="155"/>
                    <a:pt x="546" y="155"/>
                  </a:cubicBezTo>
                  <a:cubicBezTo>
                    <a:pt x="543" y="152"/>
                    <a:pt x="541" y="152"/>
                    <a:pt x="538" y="152"/>
                  </a:cubicBezTo>
                  <a:cubicBezTo>
                    <a:pt x="530" y="152"/>
                    <a:pt x="521" y="158"/>
                    <a:pt x="521" y="158"/>
                  </a:cubicBezTo>
                  <a:cubicBezTo>
                    <a:pt x="521" y="158"/>
                    <a:pt x="521" y="158"/>
                    <a:pt x="518" y="158"/>
                  </a:cubicBezTo>
                  <a:cubicBezTo>
                    <a:pt x="518" y="158"/>
                    <a:pt x="515" y="158"/>
                    <a:pt x="513" y="161"/>
                  </a:cubicBezTo>
                  <a:cubicBezTo>
                    <a:pt x="510" y="164"/>
                    <a:pt x="501" y="166"/>
                    <a:pt x="496" y="166"/>
                  </a:cubicBezTo>
                  <a:cubicBezTo>
                    <a:pt x="496" y="166"/>
                    <a:pt x="493" y="166"/>
                    <a:pt x="490" y="166"/>
                  </a:cubicBezTo>
                  <a:cubicBezTo>
                    <a:pt x="484" y="164"/>
                    <a:pt x="473" y="166"/>
                    <a:pt x="484" y="152"/>
                  </a:cubicBezTo>
                  <a:cubicBezTo>
                    <a:pt x="496" y="138"/>
                    <a:pt x="487" y="147"/>
                    <a:pt x="504" y="141"/>
                  </a:cubicBezTo>
                  <a:cubicBezTo>
                    <a:pt x="521" y="133"/>
                    <a:pt x="546" y="133"/>
                    <a:pt x="524" y="127"/>
                  </a:cubicBezTo>
                  <a:cubicBezTo>
                    <a:pt x="501" y="121"/>
                    <a:pt x="538" y="121"/>
                    <a:pt x="507" y="107"/>
                  </a:cubicBezTo>
                  <a:cubicBezTo>
                    <a:pt x="498" y="102"/>
                    <a:pt x="490" y="102"/>
                    <a:pt x="487" y="102"/>
                  </a:cubicBezTo>
                  <a:cubicBezTo>
                    <a:pt x="484" y="102"/>
                    <a:pt x="481" y="102"/>
                    <a:pt x="481" y="102"/>
                  </a:cubicBezTo>
                  <a:cubicBezTo>
                    <a:pt x="479" y="102"/>
                    <a:pt x="479" y="102"/>
                    <a:pt x="479" y="102"/>
                  </a:cubicBezTo>
                  <a:cubicBezTo>
                    <a:pt x="476" y="102"/>
                    <a:pt x="476" y="102"/>
                    <a:pt x="476" y="93"/>
                  </a:cubicBezTo>
                  <a:cubicBezTo>
                    <a:pt x="479" y="76"/>
                    <a:pt x="476" y="73"/>
                    <a:pt x="470" y="73"/>
                  </a:cubicBezTo>
                  <a:cubicBezTo>
                    <a:pt x="470" y="73"/>
                    <a:pt x="470" y="73"/>
                    <a:pt x="467" y="73"/>
                  </a:cubicBezTo>
                  <a:cubicBezTo>
                    <a:pt x="462" y="73"/>
                    <a:pt x="445" y="79"/>
                    <a:pt x="436" y="79"/>
                  </a:cubicBezTo>
                  <a:cubicBezTo>
                    <a:pt x="433" y="79"/>
                    <a:pt x="433" y="82"/>
                    <a:pt x="433" y="82"/>
                  </a:cubicBezTo>
                  <a:cubicBezTo>
                    <a:pt x="430" y="82"/>
                    <a:pt x="430" y="82"/>
                    <a:pt x="425" y="79"/>
                  </a:cubicBezTo>
                  <a:cubicBezTo>
                    <a:pt x="419" y="76"/>
                    <a:pt x="416" y="76"/>
                    <a:pt x="413" y="76"/>
                  </a:cubicBezTo>
                  <a:cubicBezTo>
                    <a:pt x="413" y="76"/>
                    <a:pt x="413" y="76"/>
                    <a:pt x="411" y="76"/>
                  </a:cubicBezTo>
                  <a:lnTo>
                    <a:pt x="411" y="76"/>
                  </a:lnTo>
                  <a:cubicBezTo>
                    <a:pt x="408" y="76"/>
                    <a:pt x="408" y="76"/>
                    <a:pt x="411" y="70"/>
                  </a:cubicBezTo>
                  <a:cubicBezTo>
                    <a:pt x="416" y="56"/>
                    <a:pt x="416" y="56"/>
                    <a:pt x="425" y="48"/>
                  </a:cubicBezTo>
                  <a:cubicBezTo>
                    <a:pt x="433" y="42"/>
                    <a:pt x="433" y="22"/>
                    <a:pt x="445" y="22"/>
                  </a:cubicBezTo>
                  <a:cubicBezTo>
                    <a:pt x="447" y="22"/>
                    <a:pt x="450" y="22"/>
                    <a:pt x="453" y="25"/>
                  </a:cubicBezTo>
                  <a:cubicBezTo>
                    <a:pt x="473" y="34"/>
                    <a:pt x="464" y="31"/>
                    <a:pt x="481" y="34"/>
                  </a:cubicBezTo>
                  <a:cubicBezTo>
                    <a:pt x="484" y="34"/>
                    <a:pt x="484" y="34"/>
                    <a:pt x="487" y="34"/>
                  </a:cubicBezTo>
                  <a:cubicBezTo>
                    <a:pt x="498" y="34"/>
                    <a:pt x="504" y="31"/>
                    <a:pt x="504" y="28"/>
                  </a:cubicBezTo>
                  <a:cubicBezTo>
                    <a:pt x="504" y="25"/>
                    <a:pt x="487" y="17"/>
                    <a:pt x="487" y="17"/>
                  </a:cubicBezTo>
                  <a:cubicBezTo>
                    <a:pt x="487" y="17"/>
                    <a:pt x="484" y="17"/>
                    <a:pt x="481" y="17"/>
                  </a:cubicBezTo>
                  <a:cubicBezTo>
                    <a:pt x="481" y="17"/>
                    <a:pt x="481" y="17"/>
                    <a:pt x="481" y="14"/>
                  </a:cubicBezTo>
                  <a:cubicBezTo>
                    <a:pt x="484" y="11"/>
                    <a:pt x="487" y="5"/>
                    <a:pt x="487" y="5"/>
                  </a:cubicBezTo>
                  <a:lnTo>
                    <a:pt x="487"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4" name="Freeform 119"/>
            <p:cNvSpPr>
              <a:spLocks noChangeArrowheads="1"/>
            </p:cNvSpPr>
            <p:nvPr/>
          </p:nvSpPr>
          <p:spPr bwMode="auto">
            <a:xfrm>
              <a:off x="6580" y="1551"/>
              <a:ext cx="202" cy="203"/>
            </a:xfrm>
            <a:custGeom>
              <a:avLst/>
              <a:gdLst>
                <a:gd name="T0" fmla="*/ 472 w 897"/>
                <a:gd name="T1" fmla="*/ 0 h 900"/>
                <a:gd name="T2" fmla="*/ 472 w 897"/>
                <a:gd name="T3" fmla="*/ 0 h 900"/>
                <a:gd name="T4" fmla="*/ 22 w 897"/>
                <a:gd name="T5" fmla="*/ 449 h 900"/>
                <a:gd name="T6" fmla="*/ 472 w 897"/>
                <a:gd name="T7" fmla="*/ 899 h 900"/>
                <a:gd name="T8" fmla="*/ 687 w 897"/>
                <a:gd name="T9" fmla="*/ 845 h 900"/>
                <a:gd name="T10" fmla="*/ 503 w 897"/>
                <a:gd name="T11" fmla="*/ 891 h 900"/>
                <a:gd name="T12" fmla="*/ 501 w 897"/>
                <a:gd name="T13" fmla="*/ 891 h 900"/>
                <a:gd name="T14" fmla="*/ 656 w 897"/>
                <a:gd name="T15" fmla="*/ 840 h 900"/>
                <a:gd name="T16" fmla="*/ 647 w 897"/>
                <a:gd name="T17" fmla="*/ 840 h 900"/>
                <a:gd name="T18" fmla="*/ 472 w 897"/>
                <a:gd name="T19" fmla="*/ 879 h 900"/>
                <a:gd name="T20" fmla="*/ 325 w 897"/>
                <a:gd name="T21" fmla="*/ 854 h 900"/>
                <a:gd name="T22" fmla="*/ 432 w 897"/>
                <a:gd name="T23" fmla="*/ 891 h 900"/>
                <a:gd name="T24" fmla="*/ 42 w 897"/>
                <a:gd name="T25" fmla="*/ 393 h 900"/>
                <a:gd name="T26" fmla="*/ 48 w 897"/>
                <a:gd name="T27" fmla="*/ 387 h 900"/>
                <a:gd name="T28" fmla="*/ 48 w 897"/>
                <a:gd name="T29" fmla="*/ 393 h 900"/>
                <a:gd name="T30" fmla="*/ 68 w 897"/>
                <a:gd name="T31" fmla="*/ 311 h 900"/>
                <a:gd name="T32" fmla="*/ 68 w 897"/>
                <a:gd name="T33" fmla="*/ 311 h 900"/>
                <a:gd name="T34" fmla="*/ 85 w 897"/>
                <a:gd name="T35" fmla="*/ 263 h 900"/>
                <a:gd name="T36" fmla="*/ 85 w 897"/>
                <a:gd name="T37" fmla="*/ 268 h 900"/>
                <a:gd name="T38" fmla="*/ 240 w 897"/>
                <a:gd name="T39" fmla="*/ 90 h 900"/>
                <a:gd name="T40" fmla="*/ 155 w 897"/>
                <a:gd name="T41" fmla="*/ 158 h 900"/>
                <a:gd name="T42" fmla="*/ 410 w 897"/>
                <a:gd name="T43" fmla="*/ 19 h 900"/>
                <a:gd name="T44" fmla="*/ 481 w 897"/>
                <a:gd name="T45" fmla="*/ 17 h 900"/>
                <a:gd name="T46" fmla="*/ 486 w 897"/>
                <a:gd name="T47" fmla="*/ 22 h 900"/>
                <a:gd name="T48" fmla="*/ 877 w 897"/>
                <a:gd name="T49" fmla="*/ 308 h 900"/>
                <a:gd name="T50" fmla="*/ 879 w 897"/>
                <a:gd name="T51" fmla="*/ 311 h 900"/>
                <a:gd name="T52" fmla="*/ 885 w 897"/>
                <a:gd name="T53" fmla="*/ 325 h 900"/>
                <a:gd name="T54" fmla="*/ 896 w 897"/>
                <a:gd name="T55" fmla="*/ 339 h 900"/>
                <a:gd name="T56" fmla="*/ 896 w 897"/>
                <a:gd name="T57" fmla="*/ 336 h 900"/>
                <a:gd name="T58" fmla="*/ 608 w 897"/>
                <a:gd name="T59" fmla="*/ 31 h 900"/>
                <a:gd name="T60" fmla="*/ 809 w 897"/>
                <a:gd name="T61" fmla="*/ 153 h 900"/>
                <a:gd name="T62" fmla="*/ 472 w 897"/>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7" h="900">
                  <a:moveTo>
                    <a:pt x="472" y="0"/>
                  </a:moveTo>
                  <a:lnTo>
                    <a:pt x="472" y="0"/>
                  </a:lnTo>
                  <a:cubicBezTo>
                    <a:pt x="223" y="0"/>
                    <a:pt x="22" y="200"/>
                    <a:pt x="22" y="449"/>
                  </a:cubicBezTo>
                  <a:cubicBezTo>
                    <a:pt x="22" y="698"/>
                    <a:pt x="223" y="899"/>
                    <a:pt x="472" y="899"/>
                  </a:cubicBezTo>
                  <a:cubicBezTo>
                    <a:pt x="551" y="899"/>
                    <a:pt x="625" y="879"/>
                    <a:pt x="687" y="845"/>
                  </a:cubicBezTo>
                  <a:cubicBezTo>
                    <a:pt x="602" y="888"/>
                    <a:pt x="526" y="891"/>
                    <a:pt x="503" y="891"/>
                  </a:cubicBezTo>
                  <a:cubicBezTo>
                    <a:pt x="501" y="891"/>
                    <a:pt x="501" y="891"/>
                    <a:pt x="501" y="891"/>
                  </a:cubicBezTo>
                  <a:cubicBezTo>
                    <a:pt x="605" y="888"/>
                    <a:pt x="656" y="840"/>
                    <a:pt x="656" y="840"/>
                  </a:cubicBezTo>
                  <a:cubicBezTo>
                    <a:pt x="656" y="840"/>
                    <a:pt x="653" y="840"/>
                    <a:pt x="647" y="840"/>
                  </a:cubicBezTo>
                  <a:cubicBezTo>
                    <a:pt x="594" y="865"/>
                    <a:pt x="534" y="879"/>
                    <a:pt x="472" y="879"/>
                  </a:cubicBezTo>
                  <a:cubicBezTo>
                    <a:pt x="421" y="879"/>
                    <a:pt x="373" y="868"/>
                    <a:pt x="325" y="854"/>
                  </a:cubicBezTo>
                  <a:cubicBezTo>
                    <a:pt x="345" y="871"/>
                    <a:pt x="432" y="891"/>
                    <a:pt x="432" y="891"/>
                  </a:cubicBezTo>
                  <a:cubicBezTo>
                    <a:pt x="0" y="825"/>
                    <a:pt x="42" y="393"/>
                    <a:pt x="42" y="393"/>
                  </a:cubicBezTo>
                  <a:cubicBezTo>
                    <a:pt x="48" y="387"/>
                    <a:pt x="48" y="387"/>
                    <a:pt x="48" y="387"/>
                  </a:cubicBezTo>
                  <a:cubicBezTo>
                    <a:pt x="48" y="387"/>
                    <a:pt x="48" y="390"/>
                    <a:pt x="48" y="393"/>
                  </a:cubicBezTo>
                  <a:cubicBezTo>
                    <a:pt x="51" y="365"/>
                    <a:pt x="59" y="336"/>
                    <a:pt x="68" y="311"/>
                  </a:cubicBezTo>
                  <a:lnTo>
                    <a:pt x="68" y="311"/>
                  </a:lnTo>
                  <a:cubicBezTo>
                    <a:pt x="71" y="288"/>
                    <a:pt x="85" y="263"/>
                    <a:pt x="85" y="263"/>
                  </a:cubicBezTo>
                  <a:cubicBezTo>
                    <a:pt x="85" y="263"/>
                    <a:pt x="85" y="265"/>
                    <a:pt x="85" y="268"/>
                  </a:cubicBezTo>
                  <a:cubicBezTo>
                    <a:pt x="119" y="195"/>
                    <a:pt x="172" y="133"/>
                    <a:pt x="240" y="90"/>
                  </a:cubicBezTo>
                  <a:cubicBezTo>
                    <a:pt x="198" y="113"/>
                    <a:pt x="155" y="158"/>
                    <a:pt x="155" y="158"/>
                  </a:cubicBezTo>
                  <a:cubicBezTo>
                    <a:pt x="257" y="39"/>
                    <a:pt x="410" y="19"/>
                    <a:pt x="410" y="19"/>
                  </a:cubicBezTo>
                  <a:cubicBezTo>
                    <a:pt x="424" y="17"/>
                    <a:pt x="481" y="17"/>
                    <a:pt x="481" y="17"/>
                  </a:cubicBezTo>
                  <a:cubicBezTo>
                    <a:pt x="486" y="22"/>
                    <a:pt x="486" y="22"/>
                    <a:pt x="486" y="22"/>
                  </a:cubicBezTo>
                  <a:cubicBezTo>
                    <a:pt x="667" y="28"/>
                    <a:pt x="820" y="144"/>
                    <a:pt x="877" y="308"/>
                  </a:cubicBezTo>
                  <a:cubicBezTo>
                    <a:pt x="877" y="308"/>
                    <a:pt x="877" y="308"/>
                    <a:pt x="879" y="311"/>
                  </a:cubicBezTo>
                  <a:cubicBezTo>
                    <a:pt x="882" y="319"/>
                    <a:pt x="879" y="317"/>
                    <a:pt x="885" y="325"/>
                  </a:cubicBezTo>
                  <a:cubicBezTo>
                    <a:pt x="891" y="336"/>
                    <a:pt x="891" y="334"/>
                    <a:pt x="896" y="339"/>
                  </a:cubicBezTo>
                  <a:cubicBezTo>
                    <a:pt x="896" y="336"/>
                    <a:pt x="896" y="336"/>
                    <a:pt x="896" y="336"/>
                  </a:cubicBezTo>
                  <a:cubicBezTo>
                    <a:pt x="837" y="116"/>
                    <a:pt x="608" y="31"/>
                    <a:pt x="608" y="31"/>
                  </a:cubicBezTo>
                  <a:cubicBezTo>
                    <a:pt x="690" y="59"/>
                    <a:pt x="758" y="102"/>
                    <a:pt x="809" y="153"/>
                  </a:cubicBezTo>
                  <a:cubicBezTo>
                    <a:pt x="727" y="59"/>
                    <a:pt x="605" y="0"/>
                    <a:pt x="4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5" name="Freeform 120"/>
            <p:cNvSpPr>
              <a:spLocks noChangeArrowheads="1"/>
            </p:cNvSpPr>
            <p:nvPr/>
          </p:nvSpPr>
          <p:spPr bwMode="auto">
            <a:xfrm>
              <a:off x="6580" y="1555"/>
              <a:ext cx="220" cy="197"/>
            </a:xfrm>
            <a:custGeom>
              <a:avLst/>
              <a:gdLst>
                <a:gd name="T0" fmla="*/ 294 w 974"/>
                <a:gd name="T1" fmla="*/ 65 h 875"/>
                <a:gd name="T2" fmla="*/ 271 w 974"/>
                <a:gd name="T3" fmla="*/ 113 h 875"/>
                <a:gd name="T4" fmla="*/ 257 w 974"/>
                <a:gd name="T5" fmla="*/ 116 h 875"/>
                <a:gd name="T6" fmla="*/ 232 w 974"/>
                <a:gd name="T7" fmla="*/ 133 h 875"/>
                <a:gd name="T8" fmla="*/ 203 w 974"/>
                <a:gd name="T9" fmla="*/ 141 h 875"/>
                <a:gd name="T10" fmla="*/ 158 w 974"/>
                <a:gd name="T11" fmla="*/ 183 h 875"/>
                <a:gd name="T12" fmla="*/ 108 w 974"/>
                <a:gd name="T13" fmla="*/ 254 h 875"/>
                <a:gd name="T14" fmla="*/ 110 w 974"/>
                <a:gd name="T15" fmla="*/ 294 h 875"/>
                <a:gd name="T16" fmla="*/ 119 w 974"/>
                <a:gd name="T17" fmla="*/ 311 h 875"/>
                <a:gd name="T18" fmla="*/ 99 w 974"/>
                <a:gd name="T19" fmla="*/ 302 h 875"/>
                <a:gd name="T20" fmla="*/ 90 w 974"/>
                <a:gd name="T21" fmla="*/ 285 h 875"/>
                <a:gd name="T22" fmla="*/ 85 w 974"/>
                <a:gd name="T23" fmla="*/ 251 h 875"/>
                <a:gd name="T24" fmla="*/ 74 w 974"/>
                <a:gd name="T25" fmla="*/ 319 h 875"/>
                <a:gd name="T26" fmla="*/ 88 w 974"/>
                <a:gd name="T27" fmla="*/ 362 h 875"/>
                <a:gd name="T28" fmla="*/ 116 w 974"/>
                <a:gd name="T29" fmla="*/ 365 h 875"/>
                <a:gd name="T30" fmla="*/ 169 w 974"/>
                <a:gd name="T31" fmla="*/ 401 h 875"/>
                <a:gd name="T32" fmla="*/ 218 w 974"/>
                <a:gd name="T33" fmla="*/ 461 h 875"/>
                <a:gd name="T34" fmla="*/ 277 w 974"/>
                <a:gd name="T35" fmla="*/ 503 h 875"/>
                <a:gd name="T36" fmla="*/ 257 w 974"/>
                <a:gd name="T37" fmla="*/ 608 h 875"/>
                <a:gd name="T38" fmla="*/ 209 w 974"/>
                <a:gd name="T39" fmla="*/ 724 h 875"/>
                <a:gd name="T40" fmla="*/ 232 w 974"/>
                <a:gd name="T41" fmla="*/ 774 h 875"/>
                <a:gd name="T42" fmla="*/ 164 w 974"/>
                <a:gd name="T43" fmla="*/ 690 h 875"/>
                <a:gd name="T44" fmla="*/ 125 w 974"/>
                <a:gd name="T45" fmla="*/ 593 h 875"/>
                <a:gd name="T46" fmla="*/ 59 w 974"/>
                <a:gd name="T47" fmla="*/ 398 h 875"/>
                <a:gd name="T48" fmla="*/ 323 w 974"/>
                <a:gd name="T49" fmla="*/ 831 h 875"/>
                <a:gd name="T50" fmla="*/ 370 w 974"/>
                <a:gd name="T51" fmla="*/ 806 h 875"/>
                <a:gd name="T52" fmla="*/ 467 w 974"/>
                <a:gd name="T53" fmla="*/ 800 h 875"/>
                <a:gd name="T54" fmla="*/ 464 w 974"/>
                <a:gd name="T55" fmla="*/ 825 h 875"/>
                <a:gd name="T56" fmla="*/ 534 w 974"/>
                <a:gd name="T57" fmla="*/ 825 h 875"/>
                <a:gd name="T58" fmla="*/ 613 w 974"/>
                <a:gd name="T59" fmla="*/ 817 h 875"/>
                <a:gd name="T60" fmla="*/ 503 w 974"/>
                <a:gd name="T61" fmla="*/ 874 h 875"/>
                <a:gd name="T62" fmla="*/ 885 w 974"/>
                <a:gd name="T63" fmla="*/ 308 h 875"/>
                <a:gd name="T64" fmla="*/ 828 w 974"/>
                <a:gd name="T65" fmla="*/ 243 h 875"/>
                <a:gd name="T66" fmla="*/ 803 w 974"/>
                <a:gd name="T67" fmla="*/ 331 h 875"/>
                <a:gd name="T68" fmla="*/ 738 w 974"/>
                <a:gd name="T69" fmla="*/ 268 h 875"/>
                <a:gd name="T70" fmla="*/ 772 w 974"/>
                <a:gd name="T71" fmla="*/ 331 h 875"/>
                <a:gd name="T72" fmla="*/ 803 w 974"/>
                <a:gd name="T73" fmla="*/ 356 h 875"/>
                <a:gd name="T74" fmla="*/ 803 w 974"/>
                <a:gd name="T75" fmla="*/ 446 h 875"/>
                <a:gd name="T76" fmla="*/ 763 w 974"/>
                <a:gd name="T77" fmla="*/ 576 h 875"/>
                <a:gd name="T78" fmla="*/ 673 w 974"/>
                <a:gd name="T79" fmla="*/ 673 h 875"/>
                <a:gd name="T80" fmla="*/ 625 w 974"/>
                <a:gd name="T81" fmla="*/ 616 h 875"/>
                <a:gd name="T82" fmla="*/ 616 w 974"/>
                <a:gd name="T83" fmla="*/ 503 h 875"/>
                <a:gd name="T84" fmla="*/ 596 w 974"/>
                <a:gd name="T85" fmla="*/ 441 h 875"/>
                <a:gd name="T86" fmla="*/ 548 w 974"/>
                <a:gd name="T87" fmla="*/ 395 h 875"/>
                <a:gd name="T88" fmla="*/ 438 w 974"/>
                <a:gd name="T89" fmla="*/ 401 h 875"/>
                <a:gd name="T90" fmla="*/ 407 w 974"/>
                <a:gd name="T91" fmla="*/ 353 h 875"/>
                <a:gd name="T92" fmla="*/ 407 w 974"/>
                <a:gd name="T93" fmla="*/ 266 h 875"/>
                <a:gd name="T94" fmla="*/ 498 w 974"/>
                <a:gd name="T95" fmla="*/ 189 h 875"/>
                <a:gd name="T96" fmla="*/ 537 w 974"/>
                <a:gd name="T97" fmla="*/ 183 h 875"/>
                <a:gd name="T98" fmla="*/ 577 w 974"/>
                <a:gd name="T99" fmla="*/ 206 h 875"/>
                <a:gd name="T100" fmla="*/ 647 w 974"/>
                <a:gd name="T101" fmla="*/ 206 h 875"/>
                <a:gd name="T102" fmla="*/ 704 w 974"/>
                <a:gd name="T103" fmla="*/ 206 h 875"/>
                <a:gd name="T104" fmla="*/ 704 w 974"/>
                <a:gd name="T105" fmla="*/ 192 h 875"/>
                <a:gd name="T106" fmla="*/ 656 w 974"/>
                <a:gd name="T107" fmla="*/ 175 h 875"/>
                <a:gd name="T108" fmla="*/ 684 w 974"/>
                <a:gd name="T109" fmla="*/ 158 h 875"/>
                <a:gd name="T110" fmla="*/ 647 w 974"/>
                <a:gd name="T111" fmla="*/ 144 h 875"/>
                <a:gd name="T112" fmla="*/ 574 w 974"/>
                <a:gd name="T113" fmla="*/ 141 h 875"/>
                <a:gd name="T114" fmla="*/ 518 w 974"/>
                <a:gd name="T115" fmla="*/ 158 h 875"/>
                <a:gd name="T116" fmla="*/ 506 w 974"/>
                <a:gd name="T117" fmla="*/ 107 h 875"/>
                <a:gd name="T118" fmla="*/ 435 w 974"/>
                <a:gd name="T119" fmla="*/ 79 h 875"/>
                <a:gd name="T120" fmla="*/ 424 w 974"/>
                <a:gd name="T121" fmla="*/ 48 h 875"/>
                <a:gd name="T122" fmla="*/ 481 w 974"/>
                <a:gd name="T123" fmla="*/ 1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5">
                  <a:moveTo>
                    <a:pt x="481" y="0"/>
                  </a:moveTo>
                  <a:lnTo>
                    <a:pt x="481" y="0"/>
                  </a:lnTo>
                  <a:cubicBezTo>
                    <a:pt x="481" y="0"/>
                    <a:pt x="424" y="0"/>
                    <a:pt x="410" y="2"/>
                  </a:cubicBezTo>
                  <a:cubicBezTo>
                    <a:pt x="410" y="2"/>
                    <a:pt x="257" y="22"/>
                    <a:pt x="155" y="141"/>
                  </a:cubicBezTo>
                  <a:cubicBezTo>
                    <a:pt x="155" y="141"/>
                    <a:pt x="198" y="96"/>
                    <a:pt x="240" y="73"/>
                  </a:cubicBezTo>
                  <a:cubicBezTo>
                    <a:pt x="254" y="65"/>
                    <a:pt x="269" y="59"/>
                    <a:pt x="283" y="59"/>
                  </a:cubicBezTo>
                  <a:cubicBezTo>
                    <a:pt x="294" y="65"/>
                    <a:pt x="294" y="65"/>
                    <a:pt x="294" y="65"/>
                  </a:cubicBezTo>
                  <a:cubicBezTo>
                    <a:pt x="294" y="65"/>
                    <a:pt x="291" y="68"/>
                    <a:pt x="288" y="70"/>
                  </a:cubicBezTo>
                  <a:cubicBezTo>
                    <a:pt x="288" y="70"/>
                    <a:pt x="283" y="79"/>
                    <a:pt x="283" y="82"/>
                  </a:cubicBezTo>
                  <a:cubicBezTo>
                    <a:pt x="283" y="85"/>
                    <a:pt x="283" y="90"/>
                    <a:pt x="283" y="90"/>
                  </a:cubicBezTo>
                  <a:cubicBezTo>
                    <a:pt x="280" y="96"/>
                    <a:pt x="280" y="96"/>
                    <a:pt x="280" y="96"/>
                  </a:cubicBezTo>
                  <a:cubicBezTo>
                    <a:pt x="280" y="96"/>
                    <a:pt x="274" y="96"/>
                    <a:pt x="274" y="99"/>
                  </a:cubicBezTo>
                  <a:cubicBezTo>
                    <a:pt x="274" y="99"/>
                    <a:pt x="271" y="102"/>
                    <a:pt x="271" y="104"/>
                  </a:cubicBezTo>
                  <a:cubicBezTo>
                    <a:pt x="271" y="107"/>
                    <a:pt x="271" y="113"/>
                    <a:pt x="271" y="113"/>
                  </a:cubicBezTo>
                  <a:cubicBezTo>
                    <a:pt x="271" y="121"/>
                    <a:pt x="271" y="121"/>
                    <a:pt x="271" y="121"/>
                  </a:cubicBezTo>
                  <a:cubicBezTo>
                    <a:pt x="271" y="127"/>
                    <a:pt x="271" y="127"/>
                    <a:pt x="271" y="127"/>
                  </a:cubicBezTo>
                  <a:cubicBezTo>
                    <a:pt x="263" y="130"/>
                    <a:pt x="263" y="130"/>
                    <a:pt x="263" y="130"/>
                  </a:cubicBezTo>
                  <a:cubicBezTo>
                    <a:pt x="263" y="130"/>
                    <a:pt x="260" y="130"/>
                    <a:pt x="257" y="130"/>
                  </a:cubicBezTo>
                  <a:cubicBezTo>
                    <a:pt x="254" y="130"/>
                    <a:pt x="254" y="130"/>
                    <a:pt x="252" y="130"/>
                  </a:cubicBezTo>
                  <a:cubicBezTo>
                    <a:pt x="249" y="130"/>
                    <a:pt x="249" y="121"/>
                    <a:pt x="249" y="121"/>
                  </a:cubicBezTo>
                  <a:cubicBezTo>
                    <a:pt x="257" y="116"/>
                    <a:pt x="257" y="116"/>
                    <a:pt x="257" y="116"/>
                  </a:cubicBezTo>
                  <a:cubicBezTo>
                    <a:pt x="257" y="116"/>
                    <a:pt x="257" y="116"/>
                    <a:pt x="254" y="113"/>
                  </a:cubicBezTo>
                  <a:cubicBezTo>
                    <a:pt x="254" y="113"/>
                    <a:pt x="254" y="107"/>
                    <a:pt x="252" y="107"/>
                  </a:cubicBezTo>
                  <a:cubicBezTo>
                    <a:pt x="249" y="107"/>
                    <a:pt x="249" y="107"/>
                    <a:pt x="249" y="107"/>
                  </a:cubicBezTo>
                  <a:cubicBezTo>
                    <a:pt x="243" y="110"/>
                    <a:pt x="237" y="116"/>
                    <a:pt x="237" y="116"/>
                  </a:cubicBezTo>
                  <a:cubicBezTo>
                    <a:pt x="229" y="121"/>
                    <a:pt x="229" y="121"/>
                    <a:pt x="229" y="121"/>
                  </a:cubicBezTo>
                  <a:lnTo>
                    <a:pt x="226" y="130"/>
                  </a:lnTo>
                  <a:cubicBezTo>
                    <a:pt x="229" y="130"/>
                    <a:pt x="232" y="133"/>
                    <a:pt x="232" y="133"/>
                  </a:cubicBezTo>
                  <a:cubicBezTo>
                    <a:pt x="232" y="133"/>
                    <a:pt x="235" y="136"/>
                    <a:pt x="235" y="139"/>
                  </a:cubicBezTo>
                  <a:cubicBezTo>
                    <a:pt x="235" y="141"/>
                    <a:pt x="232" y="144"/>
                    <a:pt x="232" y="144"/>
                  </a:cubicBezTo>
                  <a:cubicBezTo>
                    <a:pt x="232" y="144"/>
                    <a:pt x="232" y="147"/>
                    <a:pt x="226" y="147"/>
                  </a:cubicBezTo>
                  <a:lnTo>
                    <a:pt x="226" y="147"/>
                  </a:lnTo>
                  <a:cubicBezTo>
                    <a:pt x="220" y="147"/>
                    <a:pt x="215" y="144"/>
                    <a:pt x="212" y="144"/>
                  </a:cubicBezTo>
                  <a:cubicBezTo>
                    <a:pt x="209" y="144"/>
                    <a:pt x="206" y="141"/>
                    <a:pt x="203" y="141"/>
                  </a:cubicBezTo>
                  <a:lnTo>
                    <a:pt x="203" y="141"/>
                  </a:lnTo>
                  <a:cubicBezTo>
                    <a:pt x="201" y="144"/>
                    <a:pt x="198" y="144"/>
                    <a:pt x="198" y="147"/>
                  </a:cubicBezTo>
                  <a:lnTo>
                    <a:pt x="186" y="153"/>
                  </a:lnTo>
                  <a:cubicBezTo>
                    <a:pt x="186" y="153"/>
                    <a:pt x="184" y="155"/>
                    <a:pt x="184" y="158"/>
                  </a:cubicBezTo>
                  <a:lnTo>
                    <a:pt x="181" y="167"/>
                  </a:lnTo>
                  <a:cubicBezTo>
                    <a:pt x="181" y="167"/>
                    <a:pt x="175" y="170"/>
                    <a:pt x="169" y="172"/>
                  </a:cubicBezTo>
                  <a:cubicBezTo>
                    <a:pt x="164" y="172"/>
                    <a:pt x="161" y="175"/>
                    <a:pt x="161" y="175"/>
                  </a:cubicBezTo>
                  <a:cubicBezTo>
                    <a:pt x="158" y="183"/>
                    <a:pt x="158" y="183"/>
                    <a:pt x="158" y="183"/>
                  </a:cubicBezTo>
                  <a:cubicBezTo>
                    <a:pt x="158" y="183"/>
                    <a:pt x="153" y="186"/>
                    <a:pt x="150" y="192"/>
                  </a:cubicBezTo>
                  <a:cubicBezTo>
                    <a:pt x="147" y="195"/>
                    <a:pt x="136" y="203"/>
                    <a:pt x="133" y="203"/>
                  </a:cubicBezTo>
                  <a:cubicBezTo>
                    <a:pt x="133" y="206"/>
                    <a:pt x="127" y="209"/>
                    <a:pt x="127" y="214"/>
                  </a:cubicBezTo>
                  <a:cubicBezTo>
                    <a:pt x="125" y="217"/>
                    <a:pt x="125" y="223"/>
                    <a:pt x="125" y="226"/>
                  </a:cubicBezTo>
                  <a:cubicBezTo>
                    <a:pt x="122" y="229"/>
                    <a:pt x="119" y="234"/>
                    <a:pt x="119" y="237"/>
                  </a:cubicBezTo>
                  <a:cubicBezTo>
                    <a:pt x="119" y="243"/>
                    <a:pt x="116" y="246"/>
                    <a:pt x="113" y="248"/>
                  </a:cubicBezTo>
                  <a:cubicBezTo>
                    <a:pt x="113" y="251"/>
                    <a:pt x="110" y="254"/>
                    <a:pt x="108" y="254"/>
                  </a:cubicBezTo>
                  <a:cubicBezTo>
                    <a:pt x="108" y="254"/>
                    <a:pt x="96" y="257"/>
                    <a:pt x="93" y="260"/>
                  </a:cubicBezTo>
                  <a:cubicBezTo>
                    <a:pt x="90" y="263"/>
                    <a:pt x="88" y="266"/>
                    <a:pt x="88" y="268"/>
                  </a:cubicBezTo>
                  <a:cubicBezTo>
                    <a:pt x="88" y="268"/>
                    <a:pt x="93" y="274"/>
                    <a:pt x="96" y="274"/>
                  </a:cubicBezTo>
                  <a:lnTo>
                    <a:pt x="102" y="274"/>
                  </a:lnTo>
                  <a:cubicBezTo>
                    <a:pt x="102" y="274"/>
                    <a:pt x="102" y="283"/>
                    <a:pt x="102" y="285"/>
                  </a:cubicBezTo>
                  <a:cubicBezTo>
                    <a:pt x="102" y="285"/>
                    <a:pt x="99" y="294"/>
                    <a:pt x="102" y="294"/>
                  </a:cubicBezTo>
                  <a:cubicBezTo>
                    <a:pt x="105" y="294"/>
                    <a:pt x="110" y="294"/>
                    <a:pt x="110" y="294"/>
                  </a:cubicBezTo>
                  <a:cubicBezTo>
                    <a:pt x="119" y="297"/>
                    <a:pt x="119" y="297"/>
                    <a:pt x="119" y="297"/>
                  </a:cubicBezTo>
                  <a:cubicBezTo>
                    <a:pt x="125" y="302"/>
                    <a:pt x="125" y="302"/>
                    <a:pt x="125" y="302"/>
                  </a:cubicBezTo>
                  <a:cubicBezTo>
                    <a:pt x="130" y="305"/>
                    <a:pt x="130" y="305"/>
                    <a:pt x="130" y="305"/>
                  </a:cubicBezTo>
                  <a:cubicBezTo>
                    <a:pt x="130" y="305"/>
                    <a:pt x="127" y="308"/>
                    <a:pt x="127" y="311"/>
                  </a:cubicBezTo>
                  <a:cubicBezTo>
                    <a:pt x="127" y="314"/>
                    <a:pt x="125" y="317"/>
                    <a:pt x="122" y="317"/>
                  </a:cubicBezTo>
                  <a:lnTo>
                    <a:pt x="122" y="317"/>
                  </a:lnTo>
                  <a:cubicBezTo>
                    <a:pt x="122" y="314"/>
                    <a:pt x="122" y="314"/>
                    <a:pt x="119" y="311"/>
                  </a:cubicBezTo>
                  <a:cubicBezTo>
                    <a:pt x="119" y="308"/>
                    <a:pt x="119" y="305"/>
                    <a:pt x="116" y="305"/>
                  </a:cubicBezTo>
                  <a:lnTo>
                    <a:pt x="113" y="305"/>
                  </a:lnTo>
                  <a:lnTo>
                    <a:pt x="110" y="305"/>
                  </a:lnTo>
                  <a:lnTo>
                    <a:pt x="108" y="308"/>
                  </a:lnTo>
                  <a:lnTo>
                    <a:pt x="108" y="308"/>
                  </a:lnTo>
                  <a:cubicBezTo>
                    <a:pt x="105" y="305"/>
                    <a:pt x="102" y="305"/>
                    <a:pt x="99" y="302"/>
                  </a:cubicBezTo>
                  <a:lnTo>
                    <a:pt x="99" y="302"/>
                  </a:lnTo>
                  <a:lnTo>
                    <a:pt x="99" y="302"/>
                  </a:lnTo>
                  <a:cubicBezTo>
                    <a:pt x="96" y="302"/>
                    <a:pt x="96" y="302"/>
                    <a:pt x="96" y="302"/>
                  </a:cubicBezTo>
                  <a:cubicBezTo>
                    <a:pt x="96" y="302"/>
                    <a:pt x="96" y="302"/>
                    <a:pt x="96" y="300"/>
                  </a:cubicBezTo>
                  <a:cubicBezTo>
                    <a:pt x="99" y="297"/>
                    <a:pt x="99" y="294"/>
                    <a:pt x="99" y="291"/>
                  </a:cubicBezTo>
                  <a:cubicBezTo>
                    <a:pt x="99" y="291"/>
                    <a:pt x="96" y="285"/>
                    <a:pt x="93" y="285"/>
                  </a:cubicBezTo>
                  <a:cubicBezTo>
                    <a:pt x="90" y="285"/>
                    <a:pt x="93" y="288"/>
                    <a:pt x="93" y="288"/>
                  </a:cubicBezTo>
                  <a:lnTo>
                    <a:pt x="90" y="285"/>
                  </a:lnTo>
                  <a:cubicBezTo>
                    <a:pt x="88" y="283"/>
                    <a:pt x="85" y="280"/>
                    <a:pt x="85" y="280"/>
                  </a:cubicBezTo>
                  <a:lnTo>
                    <a:pt x="85" y="280"/>
                  </a:lnTo>
                  <a:cubicBezTo>
                    <a:pt x="82" y="280"/>
                    <a:pt x="82" y="280"/>
                    <a:pt x="82" y="280"/>
                  </a:cubicBezTo>
                  <a:lnTo>
                    <a:pt x="79" y="280"/>
                  </a:lnTo>
                  <a:cubicBezTo>
                    <a:pt x="79" y="277"/>
                    <a:pt x="82" y="271"/>
                    <a:pt x="82" y="268"/>
                  </a:cubicBezTo>
                  <a:cubicBezTo>
                    <a:pt x="82" y="266"/>
                    <a:pt x="82" y="263"/>
                    <a:pt x="82" y="260"/>
                  </a:cubicBezTo>
                  <a:cubicBezTo>
                    <a:pt x="82" y="257"/>
                    <a:pt x="85" y="254"/>
                    <a:pt x="85" y="251"/>
                  </a:cubicBezTo>
                  <a:cubicBezTo>
                    <a:pt x="85" y="248"/>
                    <a:pt x="85" y="246"/>
                    <a:pt x="85" y="246"/>
                  </a:cubicBezTo>
                  <a:cubicBezTo>
                    <a:pt x="85" y="246"/>
                    <a:pt x="71" y="271"/>
                    <a:pt x="68" y="294"/>
                  </a:cubicBezTo>
                  <a:lnTo>
                    <a:pt x="68" y="294"/>
                  </a:lnTo>
                  <a:lnTo>
                    <a:pt x="68" y="294"/>
                  </a:lnTo>
                  <a:cubicBezTo>
                    <a:pt x="71" y="294"/>
                    <a:pt x="74" y="294"/>
                    <a:pt x="74" y="297"/>
                  </a:cubicBezTo>
                  <a:cubicBezTo>
                    <a:pt x="74" y="300"/>
                    <a:pt x="74" y="302"/>
                    <a:pt x="74" y="305"/>
                  </a:cubicBezTo>
                  <a:cubicBezTo>
                    <a:pt x="74" y="308"/>
                    <a:pt x="74" y="308"/>
                    <a:pt x="74" y="319"/>
                  </a:cubicBezTo>
                  <a:cubicBezTo>
                    <a:pt x="74" y="331"/>
                    <a:pt x="76" y="334"/>
                    <a:pt x="74" y="336"/>
                  </a:cubicBezTo>
                  <a:cubicBezTo>
                    <a:pt x="74" y="339"/>
                    <a:pt x="71" y="345"/>
                    <a:pt x="71" y="348"/>
                  </a:cubicBezTo>
                  <a:cubicBezTo>
                    <a:pt x="68" y="353"/>
                    <a:pt x="74" y="365"/>
                    <a:pt x="74" y="365"/>
                  </a:cubicBezTo>
                  <a:cubicBezTo>
                    <a:pt x="76" y="367"/>
                    <a:pt x="76" y="367"/>
                    <a:pt x="76" y="370"/>
                  </a:cubicBezTo>
                  <a:cubicBezTo>
                    <a:pt x="79" y="370"/>
                    <a:pt x="76" y="376"/>
                    <a:pt x="76" y="376"/>
                  </a:cubicBezTo>
                  <a:cubicBezTo>
                    <a:pt x="76" y="376"/>
                    <a:pt x="76" y="376"/>
                    <a:pt x="79" y="373"/>
                  </a:cubicBezTo>
                  <a:cubicBezTo>
                    <a:pt x="85" y="365"/>
                    <a:pt x="88" y="362"/>
                    <a:pt x="88" y="362"/>
                  </a:cubicBezTo>
                  <a:cubicBezTo>
                    <a:pt x="90" y="356"/>
                    <a:pt x="90" y="356"/>
                    <a:pt x="90" y="356"/>
                  </a:cubicBezTo>
                  <a:cubicBezTo>
                    <a:pt x="90" y="356"/>
                    <a:pt x="90" y="353"/>
                    <a:pt x="96" y="353"/>
                  </a:cubicBezTo>
                  <a:lnTo>
                    <a:pt x="96" y="353"/>
                  </a:lnTo>
                  <a:cubicBezTo>
                    <a:pt x="105" y="353"/>
                    <a:pt x="105" y="353"/>
                    <a:pt x="108" y="356"/>
                  </a:cubicBezTo>
                  <a:cubicBezTo>
                    <a:pt x="108" y="359"/>
                    <a:pt x="105" y="365"/>
                    <a:pt x="108" y="365"/>
                  </a:cubicBezTo>
                  <a:lnTo>
                    <a:pt x="108" y="365"/>
                  </a:lnTo>
                  <a:cubicBezTo>
                    <a:pt x="110" y="365"/>
                    <a:pt x="113" y="365"/>
                    <a:pt x="116" y="365"/>
                  </a:cubicBezTo>
                  <a:cubicBezTo>
                    <a:pt x="119" y="362"/>
                    <a:pt x="122" y="362"/>
                    <a:pt x="125" y="362"/>
                  </a:cubicBezTo>
                  <a:lnTo>
                    <a:pt x="125" y="362"/>
                  </a:lnTo>
                  <a:cubicBezTo>
                    <a:pt x="127" y="362"/>
                    <a:pt x="130" y="365"/>
                    <a:pt x="130" y="367"/>
                  </a:cubicBezTo>
                  <a:cubicBezTo>
                    <a:pt x="133" y="373"/>
                    <a:pt x="136" y="379"/>
                    <a:pt x="139" y="381"/>
                  </a:cubicBezTo>
                  <a:cubicBezTo>
                    <a:pt x="141" y="381"/>
                    <a:pt x="139" y="390"/>
                    <a:pt x="141" y="393"/>
                  </a:cubicBezTo>
                  <a:cubicBezTo>
                    <a:pt x="141" y="395"/>
                    <a:pt x="153" y="398"/>
                    <a:pt x="153" y="398"/>
                  </a:cubicBezTo>
                  <a:cubicBezTo>
                    <a:pt x="155" y="398"/>
                    <a:pt x="167" y="401"/>
                    <a:pt x="169" y="401"/>
                  </a:cubicBezTo>
                  <a:cubicBezTo>
                    <a:pt x="172" y="404"/>
                    <a:pt x="169" y="410"/>
                    <a:pt x="175" y="410"/>
                  </a:cubicBezTo>
                  <a:cubicBezTo>
                    <a:pt x="178" y="412"/>
                    <a:pt x="181" y="421"/>
                    <a:pt x="181" y="421"/>
                  </a:cubicBezTo>
                  <a:cubicBezTo>
                    <a:pt x="181" y="421"/>
                    <a:pt x="184" y="432"/>
                    <a:pt x="181" y="435"/>
                  </a:cubicBezTo>
                  <a:cubicBezTo>
                    <a:pt x="181" y="438"/>
                    <a:pt x="181" y="441"/>
                    <a:pt x="184" y="444"/>
                  </a:cubicBezTo>
                  <a:cubicBezTo>
                    <a:pt x="186" y="444"/>
                    <a:pt x="198" y="444"/>
                    <a:pt x="198" y="444"/>
                  </a:cubicBezTo>
                  <a:cubicBezTo>
                    <a:pt x="198" y="444"/>
                    <a:pt x="192" y="452"/>
                    <a:pt x="201" y="455"/>
                  </a:cubicBezTo>
                  <a:cubicBezTo>
                    <a:pt x="206" y="458"/>
                    <a:pt x="215" y="461"/>
                    <a:pt x="218" y="461"/>
                  </a:cubicBezTo>
                  <a:cubicBezTo>
                    <a:pt x="218" y="463"/>
                    <a:pt x="212" y="469"/>
                    <a:pt x="220" y="469"/>
                  </a:cubicBezTo>
                  <a:lnTo>
                    <a:pt x="220" y="469"/>
                  </a:lnTo>
                  <a:cubicBezTo>
                    <a:pt x="226" y="469"/>
                    <a:pt x="229" y="466"/>
                    <a:pt x="232" y="466"/>
                  </a:cubicBezTo>
                  <a:cubicBezTo>
                    <a:pt x="237" y="466"/>
                    <a:pt x="240" y="469"/>
                    <a:pt x="243" y="469"/>
                  </a:cubicBezTo>
                  <a:cubicBezTo>
                    <a:pt x="246" y="472"/>
                    <a:pt x="243" y="478"/>
                    <a:pt x="254" y="483"/>
                  </a:cubicBezTo>
                  <a:cubicBezTo>
                    <a:pt x="266" y="489"/>
                    <a:pt x="269" y="492"/>
                    <a:pt x="271" y="495"/>
                  </a:cubicBezTo>
                  <a:cubicBezTo>
                    <a:pt x="274" y="495"/>
                    <a:pt x="280" y="495"/>
                    <a:pt x="277" y="503"/>
                  </a:cubicBezTo>
                  <a:cubicBezTo>
                    <a:pt x="277" y="512"/>
                    <a:pt x="274" y="517"/>
                    <a:pt x="271" y="520"/>
                  </a:cubicBezTo>
                  <a:cubicBezTo>
                    <a:pt x="266" y="523"/>
                    <a:pt x="260" y="534"/>
                    <a:pt x="257" y="537"/>
                  </a:cubicBezTo>
                  <a:cubicBezTo>
                    <a:pt x="254" y="540"/>
                    <a:pt x="252" y="548"/>
                    <a:pt x="254" y="554"/>
                  </a:cubicBezTo>
                  <a:cubicBezTo>
                    <a:pt x="257" y="557"/>
                    <a:pt x="263" y="565"/>
                    <a:pt x="263" y="568"/>
                  </a:cubicBezTo>
                  <a:cubicBezTo>
                    <a:pt x="263" y="571"/>
                    <a:pt x="263" y="582"/>
                    <a:pt x="260" y="585"/>
                  </a:cubicBezTo>
                  <a:cubicBezTo>
                    <a:pt x="260" y="591"/>
                    <a:pt x="254" y="596"/>
                    <a:pt x="254" y="596"/>
                  </a:cubicBezTo>
                  <a:cubicBezTo>
                    <a:pt x="254" y="596"/>
                    <a:pt x="263" y="602"/>
                    <a:pt x="257" y="608"/>
                  </a:cubicBezTo>
                  <a:cubicBezTo>
                    <a:pt x="252" y="613"/>
                    <a:pt x="243" y="622"/>
                    <a:pt x="240" y="622"/>
                  </a:cubicBezTo>
                  <a:cubicBezTo>
                    <a:pt x="235" y="625"/>
                    <a:pt x="226" y="630"/>
                    <a:pt x="226" y="630"/>
                  </a:cubicBezTo>
                  <a:cubicBezTo>
                    <a:pt x="226" y="630"/>
                    <a:pt x="226" y="647"/>
                    <a:pt x="226" y="650"/>
                  </a:cubicBezTo>
                  <a:cubicBezTo>
                    <a:pt x="226" y="656"/>
                    <a:pt x="209" y="681"/>
                    <a:pt x="215" y="690"/>
                  </a:cubicBezTo>
                  <a:cubicBezTo>
                    <a:pt x="220" y="695"/>
                    <a:pt x="223" y="701"/>
                    <a:pt x="220" y="707"/>
                  </a:cubicBezTo>
                  <a:cubicBezTo>
                    <a:pt x="220" y="710"/>
                    <a:pt x="218" y="710"/>
                    <a:pt x="215" y="712"/>
                  </a:cubicBezTo>
                  <a:cubicBezTo>
                    <a:pt x="215" y="715"/>
                    <a:pt x="203" y="712"/>
                    <a:pt x="209" y="724"/>
                  </a:cubicBezTo>
                  <a:cubicBezTo>
                    <a:pt x="218" y="732"/>
                    <a:pt x="220" y="735"/>
                    <a:pt x="223" y="741"/>
                  </a:cubicBezTo>
                  <a:cubicBezTo>
                    <a:pt x="226" y="746"/>
                    <a:pt x="223" y="746"/>
                    <a:pt x="229" y="752"/>
                  </a:cubicBezTo>
                  <a:cubicBezTo>
                    <a:pt x="232" y="757"/>
                    <a:pt x="235" y="763"/>
                    <a:pt x="240" y="769"/>
                  </a:cubicBezTo>
                  <a:cubicBezTo>
                    <a:pt x="246" y="772"/>
                    <a:pt x="249" y="774"/>
                    <a:pt x="249" y="780"/>
                  </a:cubicBezTo>
                  <a:cubicBezTo>
                    <a:pt x="249" y="783"/>
                    <a:pt x="254" y="791"/>
                    <a:pt x="254" y="791"/>
                  </a:cubicBezTo>
                  <a:cubicBezTo>
                    <a:pt x="252" y="791"/>
                    <a:pt x="252" y="788"/>
                    <a:pt x="249" y="788"/>
                  </a:cubicBezTo>
                  <a:cubicBezTo>
                    <a:pt x="235" y="780"/>
                    <a:pt x="246" y="786"/>
                    <a:pt x="232" y="774"/>
                  </a:cubicBezTo>
                  <a:cubicBezTo>
                    <a:pt x="215" y="760"/>
                    <a:pt x="212" y="766"/>
                    <a:pt x="203" y="757"/>
                  </a:cubicBezTo>
                  <a:lnTo>
                    <a:pt x="203" y="757"/>
                  </a:lnTo>
                  <a:cubicBezTo>
                    <a:pt x="201" y="757"/>
                    <a:pt x="201" y="757"/>
                    <a:pt x="201" y="757"/>
                  </a:cubicBezTo>
                  <a:cubicBezTo>
                    <a:pt x="201" y="760"/>
                    <a:pt x="201" y="760"/>
                    <a:pt x="201" y="760"/>
                  </a:cubicBezTo>
                  <a:cubicBezTo>
                    <a:pt x="201" y="760"/>
                    <a:pt x="201" y="757"/>
                    <a:pt x="195" y="744"/>
                  </a:cubicBezTo>
                  <a:cubicBezTo>
                    <a:pt x="181" y="710"/>
                    <a:pt x="178" y="715"/>
                    <a:pt x="175" y="707"/>
                  </a:cubicBezTo>
                  <a:cubicBezTo>
                    <a:pt x="172" y="698"/>
                    <a:pt x="175" y="707"/>
                    <a:pt x="164" y="690"/>
                  </a:cubicBezTo>
                  <a:cubicBezTo>
                    <a:pt x="155" y="673"/>
                    <a:pt x="164" y="684"/>
                    <a:pt x="155" y="673"/>
                  </a:cubicBezTo>
                  <a:cubicBezTo>
                    <a:pt x="153" y="670"/>
                    <a:pt x="150" y="667"/>
                    <a:pt x="147" y="667"/>
                  </a:cubicBezTo>
                  <a:lnTo>
                    <a:pt x="147" y="667"/>
                  </a:lnTo>
                  <a:lnTo>
                    <a:pt x="147" y="667"/>
                  </a:lnTo>
                  <a:cubicBezTo>
                    <a:pt x="144" y="667"/>
                    <a:pt x="144" y="667"/>
                    <a:pt x="141" y="656"/>
                  </a:cubicBezTo>
                  <a:cubicBezTo>
                    <a:pt x="139" y="636"/>
                    <a:pt x="136" y="650"/>
                    <a:pt x="130" y="627"/>
                  </a:cubicBezTo>
                  <a:cubicBezTo>
                    <a:pt x="127" y="605"/>
                    <a:pt x="136" y="605"/>
                    <a:pt x="125" y="593"/>
                  </a:cubicBezTo>
                  <a:cubicBezTo>
                    <a:pt x="110" y="582"/>
                    <a:pt x="110" y="588"/>
                    <a:pt x="108" y="579"/>
                  </a:cubicBezTo>
                  <a:cubicBezTo>
                    <a:pt x="105" y="574"/>
                    <a:pt x="108" y="579"/>
                    <a:pt x="99" y="560"/>
                  </a:cubicBezTo>
                  <a:cubicBezTo>
                    <a:pt x="88" y="540"/>
                    <a:pt x="71" y="534"/>
                    <a:pt x="74" y="500"/>
                  </a:cubicBezTo>
                  <a:cubicBezTo>
                    <a:pt x="74" y="466"/>
                    <a:pt x="74" y="461"/>
                    <a:pt x="74" y="461"/>
                  </a:cubicBezTo>
                  <a:cubicBezTo>
                    <a:pt x="74" y="461"/>
                    <a:pt x="56" y="449"/>
                    <a:pt x="62" y="429"/>
                  </a:cubicBezTo>
                  <a:cubicBezTo>
                    <a:pt x="68" y="410"/>
                    <a:pt x="71" y="415"/>
                    <a:pt x="68" y="410"/>
                  </a:cubicBezTo>
                  <a:cubicBezTo>
                    <a:pt x="65" y="404"/>
                    <a:pt x="62" y="407"/>
                    <a:pt x="59" y="398"/>
                  </a:cubicBezTo>
                  <a:cubicBezTo>
                    <a:pt x="54" y="390"/>
                    <a:pt x="51" y="390"/>
                    <a:pt x="51" y="387"/>
                  </a:cubicBezTo>
                  <a:cubicBezTo>
                    <a:pt x="51" y="384"/>
                    <a:pt x="48" y="379"/>
                    <a:pt x="48" y="376"/>
                  </a:cubicBezTo>
                  <a:cubicBezTo>
                    <a:pt x="48" y="373"/>
                    <a:pt x="48" y="370"/>
                    <a:pt x="48" y="370"/>
                  </a:cubicBezTo>
                  <a:cubicBezTo>
                    <a:pt x="42" y="376"/>
                    <a:pt x="42" y="376"/>
                    <a:pt x="42" y="376"/>
                  </a:cubicBezTo>
                  <a:cubicBezTo>
                    <a:pt x="42" y="376"/>
                    <a:pt x="0" y="808"/>
                    <a:pt x="432" y="874"/>
                  </a:cubicBezTo>
                  <a:cubicBezTo>
                    <a:pt x="432" y="874"/>
                    <a:pt x="345" y="854"/>
                    <a:pt x="325" y="837"/>
                  </a:cubicBezTo>
                  <a:cubicBezTo>
                    <a:pt x="325" y="834"/>
                    <a:pt x="325" y="834"/>
                    <a:pt x="323" y="831"/>
                  </a:cubicBezTo>
                  <a:cubicBezTo>
                    <a:pt x="323" y="831"/>
                    <a:pt x="323" y="811"/>
                    <a:pt x="325" y="811"/>
                  </a:cubicBezTo>
                  <a:cubicBezTo>
                    <a:pt x="328" y="811"/>
                    <a:pt x="331" y="814"/>
                    <a:pt x="334" y="814"/>
                  </a:cubicBezTo>
                  <a:cubicBezTo>
                    <a:pt x="336" y="814"/>
                    <a:pt x="339" y="814"/>
                    <a:pt x="342" y="811"/>
                  </a:cubicBezTo>
                  <a:cubicBezTo>
                    <a:pt x="348" y="806"/>
                    <a:pt x="356" y="800"/>
                    <a:pt x="356" y="800"/>
                  </a:cubicBezTo>
                  <a:cubicBezTo>
                    <a:pt x="356" y="808"/>
                    <a:pt x="356" y="808"/>
                    <a:pt x="356" y="808"/>
                  </a:cubicBezTo>
                  <a:lnTo>
                    <a:pt x="356" y="808"/>
                  </a:lnTo>
                  <a:cubicBezTo>
                    <a:pt x="356" y="808"/>
                    <a:pt x="359" y="808"/>
                    <a:pt x="370" y="806"/>
                  </a:cubicBezTo>
                  <a:cubicBezTo>
                    <a:pt x="390" y="803"/>
                    <a:pt x="390" y="806"/>
                    <a:pt x="396" y="803"/>
                  </a:cubicBezTo>
                  <a:cubicBezTo>
                    <a:pt x="401" y="800"/>
                    <a:pt x="407" y="788"/>
                    <a:pt x="413" y="788"/>
                  </a:cubicBezTo>
                  <a:cubicBezTo>
                    <a:pt x="413" y="788"/>
                    <a:pt x="416" y="788"/>
                    <a:pt x="416" y="791"/>
                  </a:cubicBezTo>
                  <a:cubicBezTo>
                    <a:pt x="421" y="803"/>
                    <a:pt x="410" y="797"/>
                    <a:pt x="421" y="803"/>
                  </a:cubicBezTo>
                  <a:cubicBezTo>
                    <a:pt x="421" y="803"/>
                    <a:pt x="424" y="803"/>
                    <a:pt x="427" y="803"/>
                  </a:cubicBezTo>
                  <a:cubicBezTo>
                    <a:pt x="435" y="803"/>
                    <a:pt x="447" y="800"/>
                    <a:pt x="447" y="800"/>
                  </a:cubicBezTo>
                  <a:cubicBezTo>
                    <a:pt x="447" y="800"/>
                    <a:pt x="455" y="800"/>
                    <a:pt x="467" y="800"/>
                  </a:cubicBezTo>
                  <a:cubicBezTo>
                    <a:pt x="472" y="800"/>
                    <a:pt x="478" y="800"/>
                    <a:pt x="481" y="797"/>
                  </a:cubicBezTo>
                  <a:cubicBezTo>
                    <a:pt x="484" y="794"/>
                    <a:pt x="484" y="791"/>
                    <a:pt x="486" y="791"/>
                  </a:cubicBezTo>
                  <a:cubicBezTo>
                    <a:pt x="486" y="791"/>
                    <a:pt x="486" y="791"/>
                    <a:pt x="489" y="791"/>
                  </a:cubicBezTo>
                  <a:cubicBezTo>
                    <a:pt x="492" y="791"/>
                    <a:pt x="495" y="800"/>
                    <a:pt x="495" y="800"/>
                  </a:cubicBezTo>
                  <a:cubicBezTo>
                    <a:pt x="481" y="808"/>
                    <a:pt x="481" y="808"/>
                    <a:pt x="481" y="808"/>
                  </a:cubicBezTo>
                  <a:cubicBezTo>
                    <a:pt x="464" y="820"/>
                    <a:pt x="464" y="820"/>
                    <a:pt x="464" y="820"/>
                  </a:cubicBezTo>
                  <a:cubicBezTo>
                    <a:pt x="464" y="820"/>
                    <a:pt x="458" y="823"/>
                    <a:pt x="464" y="825"/>
                  </a:cubicBezTo>
                  <a:cubicBezTo>
                    <a:pt x="469" y="828"/>
                    <a:pt x="472" y="828"/>
                    <a:pt x="481" y="828"/>
                  </a:cubicBezTo>
                  <a:cubicBezTo>
                    <a:pt x="486" y="831"/>
                    <a:pt x="498" y="837"/>
                    <a:pt x="503" y="837"/>
                  </a:cubicBezTo>
                  <a:cubicBezTo>
                    <a:pt x="506" y="837"/>
                    <a:pt x="506" y="837"/>
                    <a:pt x="509" y="837"/>
                  </a:cubicBezTo>
                  <a:cubicBezTo>
                    <a:pt x="512" y="828"/>
                    <a:pt x="515" y="825"/>
                    <a:pt x="518" y="820"/>
                  </a:cubicBezTo>
                  <a:cubicBezTo>
                    <a:pt x="520" y="817"/>
                    <a:pt x="518" y="808"/>
                    <a:pt x="526" y="808"/>
                  </a:cubicBezTo>
                  <a:cubicBezTo>
                    <a:pt x="534" y="808"/>
                    <a:pt x="540" y="811"/>
                    <a:pt x="540" y="811"/>
                  </a:cubicBezTo>
                  <a:cubicBezTo>
                    <a:pt x="534" y="825"/>
                    <a:pt x="534" y="825"/>
                    <a:pt x="534" y="825"/>
                  </a:cubicBezTo>
                  <a:cubicBezTo>
                    <a:pt x="534" y="825"/>
                    <a:pt x="545" y="823"/>
                    <a:pt x="551" y="823"/>
                  </a:cubicBezTo>
                  <a:cubicBezTo>
                    <a:pt x="554" y="823"/>
                    <a:pt x="557" y="828"/>
                    <a:pt x="560" y="828"/>
                  </a:cubicBezTo>
                  <a:cubicBezTo>
                    <a:pt x="562" y="828"/>
                    <a:pt x="562" y="828"/>
                    <a:pt x="565" y="825"/>
                  </a:cubicBezTo>
                  <a:cubicBezTo>
                    <a:pt x="571" y="817"/>
                    <a:pt x="574" y="817"/>
                    <a:pt x="579" y="817"/>
                  </a:cubicBezTo>
                  <a:cubicBezTo>
                    <a:pt x="585" y="817"/>
                    <a:pt x="594" y="814"/>
                    <a:pt x="599" y="814"/>
                  </a:cubicBezTo>
                  <a:cubicBezTo>
                    <a:pt x="599" y="814"/>
                    <a:pt x="599" y="814"/>
                    <a:pt x="602" y="814"/>
                  </a:cubicBezTo>
                  <a:cubicBezTo>
                    <a:pt x="605" y="814"/>
                    <a:pt x="611" y="817"/>
                    <a:pt x="613" y="817"/>
                  </a:cubicBezTo>
                  <a:cubicBezTo>
                    <a:pt x="616" y="817"/>
                    <a:pt x="630" y="825"/>
                    <a:pt x="633" y="825"/>
                  </a:cubicBezTo>
                  <a:lnTo>
                    <a:pt x="636" y="825"/>
                  </a:lnTo>
                  <a:cubicBezTo>
                    <a:pt x="636" y="825"/>
                    <a:pt x="642" y="823"/>
                    <a:pt x="647" y="823"/>
                  </a:cubicBezTo>
                  <a:lnTo>
                    <a:pt x="647" y="823"/>
                  </a:lnTo>
                  <a:cubicBezTo>
                    <a:pt x="653" y="823"/>
                    <a:pt x="656" y="823"/>
                    <a:pt x="656" y="823"/>
                  </a:cubicBezTo>
                  <a:cubicBezTo>
                    <a:pt x="656" y="823"/>
                    <a:pt x="605" y="871"/>
                    <a:pt x="501" y="874"/>
                  </a:cubicBezTo>
                  <a:cubicBezTo>
                    <a:pt x="501" y="874"/>
                    <a:pt x="501" y="874"/>
                    <a:pt x="503" y="874"/>
                  </a:cubicBezTo>
                  <a:cubicBezTo>
                    <a:pt x="526" y="874"/>
                    <a:pt x="602" y="871"/>
                    <a:pt x="687" y="828"/>
                  </a:cubicBezTo>
                  <a:cubicBezTo>
                    <a:pt x="752" y="794"/>
                    <a:pt x="820" y="741"/>
                    <a:pt x="874" y="650"/>
                  </a:cubicBezTo>
                  <a:cubicBezTo>
                    <a:pt x="973" y="481"/>
                    <a:pt x="947" y="274"/>
                    <a:pt x="809" y="136"/>
                  </a:cubicBezTo>
                  <a:cubicBezTo>
                    <a:pt x="758" y="85"/>
                    <a:pt x="690" y="42"/>
                    <a:pt x="608" y="14"/>
                  </a:cubicBezTo>
                  <a:cubicBezTo>
                    <a:pt x="608" y="14"/>
                    <a:pt x="837" y="99"/>
                    <a:pt x="896" y="319"/>
                  </a:cubicBezTo>
                  <a:cubicBezTo>
                    <a:pt x="896" y="322"/>
                    <a:pt x="896" y="322"/>
                    <a:pt x="896" y="322"/>
                  </a:cubicBezTo>
                  <a:cubicBezTo>
                    <a:pt x="891" y="317"/>
                    <a:pt x="891" y="319"/>
                    <a:pt x="885" y="308"/>
                  </a:cubicBezTo>
                  <a:cubicBezTo>
                    <a:pt x="879" y="300"/>
                    <a:pt x="882" y="302"/>
                    <a:pt x="879" y="294"/>
                  </a:cubicBezTo>
                  <a:cubicBezTo>
                    <a:pt x="877" y="291"/>
                    <a:pt x="877" y="291"/>
                    <a:pt x="877" y="291"/>
                  </a:cubicBezTo>
                  <a:cubicBezTo>
                    <a:pt x="874" y="288"/>
                    <a:pt x="874" y="291"/>
                    <a:pt x="871" y="285"/>
                  </a:cubicBezTo>
                  <a:cubicBezTo>
                    <a:pt x="865" y="277"/>
                    <a:pt x="865" y="280"/>
                    <a:pt x="860" y="274"/>
                  </a:cubicBezTo>
                  <a:cubicBezTo>
                    <a:pt x="857" y="271"/>
                    <a:pt x="851" y="257"/>
                    <a:pt x="848" y="251"/>
                  </a:cubicBezTo>
                  <a:cubicBezTo>
                    <a:pt x="845" y="248"/>
                    <a:pt x="837" y="248"/>
                    <a:pt x="834" y="246"/>
                  </a:cubicBezTo>
                  <a:cubicBezTo>
                    <a:pt x="831" y="246"/>
                    <a:pt x="831" y="243"/>
                    <a:pt x="828" y="243"/>
                  </a:cubicBezTo>
                  <a:cubicBezTo>
                    <a:pt x="828" y="243"/>
                    <a:pt x="828" y="243"/>
                    <a:pt x="828" y="246"/>
                  </a:cubicBezTo>
                  <a:cubicBezTo>
                    <a:pt x="826" y="251"/>
                    <a:pt x="834" y="260"/>
                    <a:pt x="834" y="260"/>
                  </a:cubicBezTo>
                  <a:cubicBezTo>
                    <a:pt x="834" y="274"/>
                    <a:pt x="834" y="274"/>
                    <a:pt x="834" y="274"/>
                  </a:cubicBezTo>
                  <a:cubicBezTo>
                    <a:pt x="834" y="274"/>
                    <a:pt x="840" y="291"/>
                    <a:pt x="840" y="294"/>
                  </a:cubicBezTo>
                  <a:cubicBezTo>
                    <a:pt x="840" y="300"/>
                    <a:pt x="837" y="311"/>
                    <a:pt x="837" y="311"/>
                  </a:cubicBezTo>
                  <a:cubicBezTo>
                    <a:pt x="837" y="311"/>
                    <a:pt x="834" y="322"/>
                    <a:pt x="828" y="325"/>
                  </a:cubicBezTo>
                  <a:cubicBezTo>
                    <a:pt x="826" y="328"/>
                    <a:pt x="803" y="331"/>
                    <a:pt x="803" y="331"/>
                  </a:cubicBezTo>
                  <a:cubicBezTo>
                    <a:pt x="803" y="331"/>
                    <a:pt x="794" y="322"/>
                    <a:pt x="792" y="317"/>
                  </a:cubicBezTo>
                  <a:cubicBezTo>
                    <a:pt x="786" y="308"/>
                    <a:pt x="772" y="305"/>
                    <a:pt x="772" y="302"/>
                  </a:cubicBezTo>
                  <a:cubicBezTo>
                    <a:pt x="769" y="300"/>
                    <a:pt x="775" y="294"/>
                    <a:pt x="769" y="285"/>
                  </a:cubicBezTo>
                  <a:cubicBezTo>
                    <a:pt x="760" y="277"/>
                    <a:pt x="769" y="280"/>
                    <a:pt x="760" y="271"/>
                  </a:cubicBezTo>
                  <a:cubicBezTo>
                    <a:pt x="752" y="266"/>
                    <a:pt x="752" y="266"/>
                    <a:pt x="752" y="266"/>
                  </a:cubicBezTo>
                  <a:cubicBezTo>
                    <a:pt x="752" y="266"/>
                    <a:pt x="746" y="263"/>
                    <a:pt x="741" y="263"/>
                  </a:cubicBezTo>
                  <a:cubicBezTo>
                    <a:pt x="738" y="263"/>
                    <a:pt x="735" y="266"/>
                    <a:pt x="738" y="268"/>
                  </a:cubicBezTo>
                  <a:cubicBezTo>
                    <a:pt x="746" y="280"/>
                    <a:pt x="738" y="291"/>
                    <a:pt x="743" y="291"/>
                  </a:cubicBezTo>
                  <a:cubicBezTo>
                    <a:pt x="743" y="291"/>
                    <a:pt x="743" y="291"/>
                    <a:pt x="746" y="291"/>
                  </a:cubicBezTo>
                  <a:lnTo>
                    <a:pt x="746" y="291"/>
                  </a:lnTo>
                  <a:lnTo>
                    <a:pt x="749" y="291"/>
                  </a:lnTo>
                  <a:cubicBezTo>
                    <a:pt x="752" y="291"/>
                    <a:pt x="752" y="294"/>
                    <a:pt x="755" y="297"/>
                  </a:cubicBezTo>
                  <a:cubicBezTo>
                    <a:pt x="760" y="308"/>
                    <a:pt x="760" y="311"/>
                    <a:pt x="763" y="314"/>
                  </a:cubicBezTo>
                  <a:cubicBezTo>
                    <a:pt x="766" y="317"/>
                    <a:pt x="769" y="331"/>
                    <a:pt x="772" y="331"/>
                  </a:cubicBezTo>
                  <a:cubicBezTo>
                    <a:pt x="775" y="334"/>
                    <a:pt x="789" y="331"/>
                    <a:pt x="786" y="336"/>
                  </a:cubicBezTo>
                  <a:cubicBezTo>
                    <a:pt x="786" y="342"/>
                    <a:pt x="780" y="351"/>
                    <a:pt x="786" y="351"/>
                  </a:cubicBezTo>
                  <a:cubicBezTo>
                    <a:pt x="792" y="353"/>
                    <a:pt x="794" y="356"/>
                    <a:pt x="797" y="356"/>
                  </a:cubicBezTo>
                  <a:lnTo>
                    <a:pt x="797" y="356"/>
                  </a:lnTo>
                  <a:cubicBezTo>
                    <a:pt x="800" y="356"/>
                    <a:pt x="800" y="356"/>
                    <a:pt x="800" y="356"/>
                  </a:cubicBezTo>
                  <a:lnTo>
                    <a:pt x="800" y="356"/>
                  </a:lnTo>
                  <a:cubicBezTo>
                    <a:pt x="803" y="356"/>
                    <a:pt x="803" y="356"/>
                    <a:pt x="803" y="356"/>
                  </a:cubicBezTo>
                  <a:cubicBezTo>
                    <a:pt x="803" y="356"/>
                    <a:pt x="803" y="356"/>
                    <a:pt x="809" y="353"/>
                  </a:cubicBezTo>
                  <a:cubicBezTo>
                    <a:pt x="814" y="351"/>
                    <a:pt x="823" y="351"/>
                    <a:pt x="823" y="351"/>
                  </a:cubicBezTo>
                  <a:cubicBezTo>
                    <a:pt x="823" y="351"/>
                    <a:pt x="834" y="359"/>
                    <a:pt x="834" y="362"/>
                  </a:cubicBezTo>
                  <a:cubicBezTo>
                    <a:pt x="834" y="365"/>
                    <a:pt x="828" y="381"/>
                    <a:pt x="828" y="381"/>
                  </a:cubicBezTo>
                  <a:cubicBezTo>
                    <a:pt x="820" y="398"/>
                    <a:pt x="820" y="398"/>
                    <a:pt x="820" y="398"/>
                  </a:cubicBezTo>
                  <a:cubicBezTo>
                    <a:pt x="820" y="398"/>
                    <a:pt x="823" y="429"/>
                    <a:pt x="817" y="429"/>
                  </a:cubicBezTo>
                  <a:cubicBezTo>
                    <a:pt x="811" y="429"/>
                    <a:pt x="806" y="444"/>
                    <a:pt x="803" y="446"/>
                  </a:cubicBezTo>
                  <a:cubicBezTo>
                    <a:pt x="797" y="446"/>
                    <a:pt x="797" y="469"/>
                    <a:pt x="797" y="469"/>
                  </a:cubicBezTo>
                  <a:cubicBezTo>
                    <a:pt x="789" y="481"/>
                    <a:pt x="789" y="481"/>
                    <a:pt x="789" y="481"/>
                  </a:cubicBezTo>
                  <a:cubicBezTo>
                    <a:pt x="789" y="481"/>
                    <a:pt x="789" y="495"/>
                    <a:pt x="789" y="497"/>
                  </a:cubicBezTo>
                  <a:cubicBezTo>
                    <a:pt x="789" y="503"/>
                    <a:pt x="792" y="520"/>
                    <a:pt x="789" y="529"/>
                  </a:cubicBezTo>
                  <a:cubicBezTo>
                    <a:pt x="789" y="537"/>
                    <a:pt x="775" y="543"/>
                    <a:pt x="775" y="543"/>
                  </a:cubicBezTo>
                  <a:cubicBezTo>
                    <a:pt x="775" y="543"/>
                    <a:pt x="792" y="560"/>
                    <a:pt x="783" y="560"/>
                  </a:cubicBezTo>
                  <a:cubicBezTo>
                    <a:pt x="775" y="562"/>
                    <a:pt x="766" y="574"/>
                    <a:pt x="763" y="576"/>
                  </a:cubicBezTo>
                  <a:cubicBezTo>
                    <a:pt x="763" y="582"/>
                    <a:pt x="763" y="588"/>
                    <a:pt x="758" y="588"/>
                  </a:cubicBezTo>
                  <a:cubicBezTo>
                    <a:pt x="752" y="591"/>
                    <a:pt x="743" y="591"/>
                    <a:pt x="743" y="593"/>
                  </a:cubicBezTo>
                  <a:cubicBezTo>
                    <a:pt x="743" y="596"/>
                    <a:pt x="743" y="608"/>
                    <a:pt x="743" y="608"/>
                  </a:cubicBezTo>
                  <a:cubicBezTo>
                    <a:pt x="727" y="633"/>
                    <a:pt x="727" y="633"/>
                    <a:pt x="727" y="633"/>
                  </a:cubicBezTo>
                  <a:cubicBezTo>
                    <a:pt x="707" y="650"/>
                    <a:pt x="707" y="650"/>
                    <a:pt x="707" y="650"/>
                  </a:cubicBezTo>
                  <a:cubicBezTo>
                    <a:pt x="707" y="650"/>
                    <a:pt x="710" y="661"/>
                    <a:pt x="704" y="661"/>
                  </a:cubicBezTo>
                  <a:cubicBezTo>
                    <a:pt x="699" y="661"/>
                    <a:pt x="679" y="670"/>
                    <a:pt x="673" y="673"/>
                  </a:cubicBezTo>
                  <a:cubicBezTo>
                    <a:pt x="670" y="676"/>
                    <a:pt x="656" y="684"/>
                    <a:pt x="650" y="684"/>
                  </a:cubicBezTo>
                  <a:cubicBezTo>
                    <a:pt x="647" y="684"/>
                    <a:pt x="650" y="690"/>
                    <a:pt x="650" y="690"/>
                  </a:cubicBezTo>
                  <a:cubicBezTo>
                    <a:pt x="650" y="690"/>
                    <a:pt x="647" y="690"/>
                    <a:pt x="645" y="684"/>
                  </a:cubicBezTo>
                  <a:cubicBezTo>
                    <a:pt x="636" y="670"/>
                    <a:pt x="645" y="678"/>
                    <a:pt x="636" y="661"/>
                  </a:cubicBezTo>
                  <a:cubicBezTo>
                    <a:pt x="628" y="647"/>
                    <a:pt x="628" y="659"/>
                    <a:pt x="628" y="647"/>
                  </a:cubicBezTo>
                  <a:cubicBezTo>
                    <a:pt x="628" y="633"/>
                    <a:pt x="630" y="644"/>
                    <a:pt x="628" y="633"/>
                  </a:cubicBezTo>
                  <a:cubicBezTo>
                    <a:pt x="628" y="622"/>
                    <a:pt x="633" y="630"/>
                    <a:pt x="625" y="616"/>
                  </a:cubicBezTo>
                  <a:cubicBezTo>
                    <a:pt x="619" y="605"/>
                    <a:pt x="622" y="608"/>
                    <a:pt x="613" y="599"/>
                  </a:cubicBezTo>
                  <a:cubicBezTo>
                    <a:pt x="605" y="591"/>
                    <a:pt x="599" y="599"/>
                    <a:pt x="602" y="585"/>
                  </a:cubicBezTo>
                  <a:cubicBezTo>
                    <a:pt x="608" y="574"/>
                    <a:pt x="605" y="585"/>
                    <a:pt x="608" y="574"/>
                  </a:cubicBezTo>
                  <a:cubicBezTo>
                    <a:pt x="611" y="560"/>
                    <a:pt x="608" y="557"/>
                    <a:pt x="616" y="551"/>
                  </a:cubicBezTo>
                  <a:cubicBezTo>
                    <a:pt x="625" y="546"/>
                    <a:pt x="630" y="543"/>
                    <a:pt x="630" y="537"/>
                  </a:cubicBezTo>
                  <a:cubicBezTo>
                    <a:pt x="628" y="529"/>
                    <a:pt x="628" y="526"/>
                    <a:pt x="628" y="520"/>
                  </a:cubicBezTo>
                  <a:cubicBezTo>
                    <a:pt x="625" y="515"/>
                    <a:pt x="616" y="506"/>
                    <a:pt x="616" y="503"/>
                  </a:cubicBezTo>
                  <a:cubicBezTo>
                    <a:pt x="613" y="500"/>
                    <a:pt x="613" y="503"/>
                    <a:pt x="608" y="492"/>
                  </a:cubicBezTo>
                  <a:cubicBezTo>
                    <a:pt x="602" y="483"/>
                    <a:pt x="599" y="478"/>
                    <a:pt x="599" y="478"/>
                  </a:cubicBezTo>
                  <a:cubicBezTo>
                    <a:pt x="599" y="478"/>
                    <a:pt x="596" y="458"/>
                    <a:pt x="596" y="449"/>
                  </a:cubicBezTo>
                  <a:cubicBezTo>
                    <a:pt x="596" y="446"/>
                    <a:pt x="596" y="446"/>
                    <a:pt x="596" y="446"/>
                  </a:cubicBezTo>
                  <a:lnTo>
                    <a:pt x="594" y="446"/>
                  </a:lnTo>
                  <a:lnTo>
                    <a:pt x="594" y="446"/>
                  </a:lnTo>
                  <a:cubicBezTo>
                    <a:pt x="594" y="446"/>
                    <a:pt x="594" y="446"/>
                    <a:pt x="596" y="441"/>
                  </a:cubicBezTo>
                  <a:cubicBezTo>
                    <a:pt x="599" y="427"/>
                    <a:pt x="599" y="418"/>
                    <a:pt x="599" y="418"/>
                  </a:cubicBezTo>
                  <a:cubicBezTo>
                    <a:pt x="599" y="418"/>
                    <a:pt x="585" y="410"/>
                    <a:pt x="579" y="410"/>
                  </a:cubicBezTo>
                  <a:lnTo>
                    <a:pt x="579" y="410"/>
                  </a:lnTo>
                  <a:cubicBezTo>
                    <a:pt x="574" y="410"/>
                    <a:pt x="574" y="415"/>
                    <a:pt x="571" y="415"/>
                  </a:cubicBezTo>
                  <a:cubicBezTo>
                    <a:pt x="568" y="415"/>
                    <a:pt x="565" y="415"/>
                    <a:pt x="562" y="412"/>
                  </a:cubicBezTo>
                  <a:cubicBezTo>
                    <a:pt x="554" y="404"/>
                    <a:pt x="557" y="401"/>
                    <a:pt x="554" y="398"/>
                  </a:cubicBezTo>
                  <a:cubicBezTo>
                    <a:pt x="551" y="395"/>
                    <a:pt x="548" y="395"/>
                    <a:pt x="548" y="395"/>
                  </a:cubicBezTo>
                  <a:cubicBezTo>
                    <a:pt x="545" y="395"/>
                    <a:pt x="543" y="395"/>
                    <a:pt x="540" y="398"/>
                  </a:cubicBezTo>
                  <a:cubicBezTo>
                    <a:pt x="534" y="404"/>
                    <a:pt x="523" y="404"/>
                    <a:pt x="515" y="407"/>
                  </a:cubicBezTo>
                  <a:cubicBezTo>
                    <a:pt x="506" y="410"/>
                    <a:pt x="503" y="410"/>
                    <a:pt x="498" y="410"/>
                  </a:cubicBezTo>
                  <a:cubicBezTo>
                    <a:pt x="498" y="410"/>
                    <a:pt x="492" y="410"/>
                    <a:pt x="489" y="410"/>
                  </a:cubicBezTo>
                  <a:cubicBezTo>
                    <a:pt x="481" y="410"/>
                    <a:pt x="472" y="412"/>
                    <a:pt x="467" y="412"/>
                  </a:cubicBezTo>
                  <a:cubicBezTo>
                    <a:pt x="461" y="412"/>
                    <a:pt x="455" y="410"/>
                    <a:pt x="452" y="410"/>
                  </a:cubicBezTo>
                  <a:cubicBezTo>
                    <a:pt x="444" y="404"/>
                    <a:pt x="444" y="412"/>
                    <a:pt x="438" y="401"/>
                  </a:cubicBezTo>
                  <a:cubicBezTo>
                    <a:pt x="435" y="390"/>
                    <a:pt x="438" y="393"/>
                    <a:pt x="430" y="387"/>
                  </a:cubicBezTo>
                  <a:cubicBezTo>
                    <a:pt x="421" y="381"/>
                    <a:pt x="418" y="384"/>
                    <a:pt x="416" y="376"/>
                  </a:cubicBezTo>
                  <a:cubicBezTo>
                    <a:pt x="416" y="367"/>
                    <a:pt x="421" y="370"/>
                    <a:pt x="413" y="362"/>
                  </a:cubicBezTo>
                  <a:cubicBezTo>
                    <a:pt x="413" y="359"/>
                    <a:pt x="410" y="359"/>
                    <a:pt x="410" y="359"/>
                  </a:cubicBezTo>
                  <a:cubicBezTo>
                    <a:pt x="410" y="359"/>
                    <a:pt x="410" y="359"/>
                    <a:pt x="413" y="359"/>
                  </a:cubicBezTo>
                  <a:lnTo>
                    <a:pt x="413" y="359"/>
                  </a:lnTo>
                  <a:cubicBezTo>
                    <a:pt x="413" y="359"/>
                    <a:pt x="410" y="356"/>
                    <a:pt x="407" y="353"/>
                  </a:cubicBezTo>
                  <a:cubicBezTo>
                    <a:pt x="396" y="339"/>
                    <a:pt x="390" y="351"/>
                    <a:pt x="396" y="339"/>
                  </a:cubicBezTo>
                  <a:cubicBezTo>
                    <a:pt x="398" y="331"/>
                    <a:pt x="401" y="336"/>
                    <a:pt x="401" y="325"/>
                  </a:cubicBezTo>
                  <a:cubicBezTo>
                    <a:pt x="401" y="319"/>
                    <a:pt x="404" y="319"/>
                    <a:pt x="407" y="319"/>
                  </a:cubicBezTo>
                  <a:lnTo>
                    <a:pt x="407" y="319"/>
                  </a:lnTo>
                  <a:cubicBezTo>
                    <a:pt x="410" y="319"/>
                    <a:pt x="410" y="319"/>
                    <a:pt x="410" y="319"/>
                  </a:cubicBezTo>
                  <a:cubicBezTo>
                    <a:pt x="413" y="319"/>
                    <a:pt x="416" y="319"/>
                    <a:pt x="410" y="305"/>
                  </a:cubicBezTo>
                  <a:cubicBezTo>
                    <a:pt x="398" y="280"/>
                    <a:pt x="396" y="285"/>
                    <a:pt x="407" y="266"/>
                  </a:cubicBezTo>
                  <a:cubicBezTo>
                    <a:pt x="416" y="248"/>
                    <a:pt x="430" y="240"/>
                    <a:pt x="432" y="237"/>
                  </a:cubicBezTo>
                  <a:cubicBezTo>
                    <a:pt x="435" y="234"/>
                    <a:pt x="438" y="223"/>
                    <a:pt x="444" y="220"/>
                  </a:cubicBezTo>
                  <a:cubicBezTo>
                    <a:pt x="447" y="217"/>
                    <a:pt x="444" y="214"/>
                    <a:pt x="450" y="214"/>
                  </a:cubicBezTo>
                  <a:lnTo>
                    <a:pt x="452" y="214"/>
                  </a:lnTo>
                  <a:cubicBezTo>
                    <a:pt x="455" y="214"/>
                    <a:pt x="455" y="214"/>
                    <a:pt x="455" y="214"/>
                  </a:cubicBezTo>
                  <a:cubicBezTo>
                    <a:pt x="464" y="214"/>
                    <a:pt x="472" y="212"/>
                    <a:pt x="478" y="206"/>
                  </a:cubicBezTo>
                  <a:cubicBezTo>
                    <a:pt x="484" y="200"/>
                    <a:pt x="492" y="189"/>
                    <a:pt x="498" y="189"/>
                  </a:cubicBezTo>
                  <a:cubicBezTo>
                    <a:pt x="498" y="189"/>
                    <a:pt x="498" y="189"/>
                    <a:pt x="501" y="189"/>
                  </a:cubicBezTo>
                  <a:lnTo>
                    <a:pt x="501" y="189"/>
                  </a:lnTo>
                  <a:cubicBezTo>
                    <a:pt x="501" y="189"/>
                    <a:pt x="501" y="189"/>
                    <a:pt x="503" y="189"/>
                  </a:cubicBezTo>
                  <a:cubicBezTo>
                    <a:pt x="503" y="189"/>
                    <a:pt x="506" y="189"/>
                    <a:pt x="509" y="189"/>
                  </a:cubicBezTo>
                  <a:cubicBezTo>
                    <a:pt x="518" y="186"/>
                    <a:pt x="520" y="183"/>
                    <a:pt x="526" y="183"/>
                  </a:cubicBezTo>
                  <a:cubicBezTo>
                    <a:pt x="529" y="183"/>
                    <a:pt x="526" y="186"/>
                    <a:pt x="529" y="186"/>
                  </a:cubicBezTo>
                  <a:cubicBezTo>
                    <a:pt x="529" y="186"/>
                    <a:pt x="529" y="186"/>
                    <a:pt x="537" y="183"/>
                  </a:cubicBezTo>
                  <a:cubicBezTo>
                    <a:pt x="554" y="181"/>
                    <a:pt x="551" y="181"/>
                    <a:pt x="554" y="181"/>
                  </a:cubicBezTo>
                  <a:cubicBezTo>
                    <a:pt x="560" y="181"/>
                    <a:pt x="557" y="181"/>
                    <a:pt x="562" y="183"/>
                  </a:cubicBezTo>
                  <a:cubicBezTo>
                    <a:pt x="565" y="183"/>
                    <a:pt x="565" y="183"/>
                    <a:pt x="565" y="183"/>
                  </a:cubicBezTo>
                  <a:lnTo>
                    <a:pt x="568" y="181"/>
                  </a:lnTo>
                  <a:cubicBezTo>
                    <a:pt x="571" y="178"/>
                    <a:pt x="571" y="178"/>
                    <a:pt x="571" y="178"/>
                  </a:cubicBezTo>
                  <a:cubicBezTo>
                    <a:pt x="571" y="178"/>
                    <a:pt x="571" y="178"/>
                    <a:pt x="571" y="183"/>
                  </a:cubicBezTo>
                  <a:cubicBezTo>
                    <a:pt x="571" y="200"/>
                    <a:pt x="565" y="206"/>
                    <a:pt x="577" y="206"/>
                  </a:cubicBezTo>
                  <a:cubicBezTo>
                    <a:pt x="591" y="209"/>
                    <a:pt x="577" y="209"/>
                    <a:pt x="591" y="209"/>
                  </a:cubicBezTo>
                  <a:cubicBezTo>
                    <a:pt x="602" y="209"/>
                    <a:pt x="599" y="212"/>
                    <a:pt x="605" y="214"/>
                  </a:cubicBezTo>
                  <a:cubicBezTo>
                    <a:pt x="611" y="217"/>
                    <a:pt x="613" y="220"/>
                    <a:pt x="625" y="220"/>
                  </a:cubicBezTo>
                  <a:cubicBezTo>
                    <a:pt x="630" y="220"/>
                    <a:pt x="625" y="226"/>
                    <a:pt x="628" y="226"/>
                  </a:cubicBezTo>
                  <a:cubicBezTo>
                    <a:pt x="628" y="226"/>
                    <a:pt x="628" y="226"/>
                    <a:pt x="633" y="220"/>
                  </a:cubicBezTo>
                  <a:cubicBezTo>
                    <a:pt x="645" y="209"/>
                    <a:pt x="630" y="206"/>
                    <a:pt x="636" y="206"/>
                  </a:cubicBezTo>
                  <a:cubicBezTo>
                    <a:pt x="639" y="206"/>
                    <a:pt x="642" y="206"/>
                    <a:pt x="647" y="206"/>
                  </a:cubicBezTo>
                  <a:cubicBezTo>
                    <a:pt x="667" y="209"/>
                    <a:pt x="673" y="212"/>
                    <a:pt x="676" y="212"/>
                  </a:cubicBezTo>
                  <a:cubicBezTo>
                    <a:pt x="676" y="212"/>
                    <a:pt x="676" y="212"/>
                    <a:pt x="679" y="212"/>
                  </a:cubicBezTo>
                  <a:lnTo>
                    <a:pt x="679" y="212"/>
                  </a:lnTo>
                  <a:cubicBezTo>
                    <a:pt x="681" y="212"/>
                    <a:pt x="681" y="212"/>
                    <a:pt x="681" y="212"/>
                  </a:cubicBezTo>
                  <a:cubicBezTo>
                    <a:pt x="681" y="212"/>
                    <a:pt x="681" y="212"/>
                    <a:pt x="684" y="212"/>
                  </a:cubicBezTo>
                  <a:cubicBezTo>
                    <a:pt x="684" y="212"/>
                    <a:pt x="687" y="212"/>
                    <a:pt x="693" y="209"/>
                  </a:cubicBezTo>
                  <a:cubicBezTo>
                    <a:pt x="699" y="206"/>
                    <a:pt x="701" y="206"/>
                    <a:pt x="704" y="206"/>
                  </a:cubicBezTo>
                  <a:lnTo>
                    <a:pt x="707" y="206"/>
                  </a:lnTo>
                  <a:cubicBezTo>
                    <a:pt x="710" y="209"/>
                    <a:pt x="713" y="212"/>
                    <a:pt x="713" y="212"/>
                  </a:cubicBezTo>
                  <a:cubicBezTo>
                    <a:pt x="715" y="212"/>
                    <a:pt x="715" y="212"/>
                    <a:pt x="715" y="209"/>
                  </a:cubicBezTo>
                  <a:cubicBezTo>
                    <a:pt x="721" y="200"/>
                    <a:pt x="729" y="203"/>
                    <a:pt x="715" y="195"/>
                  </a:cubicBezTo>
                  <a:cubicBezTo>
                    <a:pt x="710" y="195"/>
                    <a:pt x="707" y="192"/>
                    <a:pt x="704" y="192"/>
                  </a:cubicBezTo>
                  <a:lnTo>
                    <a:pt x="704" y="192"/>
                  </a:lnTo>
                  <a:lnTo>
                    <a:pt x="704" y="192"/>
                  </a:lnTo>
                  <a:cubicBezTo>
                    <a:pt x="701" y="192"/>
                    <a:pt x="699" y="192"/>
                    <a:pt x="699" y="189"/>
                  </a:cubicBezTo>
                  <a:cubicBezTo>
                    <a:pt x="696" y="181"/>
                    <a:pt x="707" y="183"/>
                    <a:pt x="696" y="181"/>
                  </a:cubicBezTo>
                  <a:cubicBezTo>
                    <a:pt x="684" y="178"/>
                    <a:pt x="684" y="178"/>
                    <a:pt x="676" y="175"/>
                  </a:cubicBezTo>
                  <a:lnTo>
                    <a:pt x="673" y="175"/>
                  </a:lnTo>
                  <a:cubicBezTo>
                    <a:pt x="670" y="175"/>
                    <a:pt x="667" y="175"/>
                    <a:pt x="665" y="178"/>
                  </a:cubicBezTo>
                  <a:cubicBezTo>
                    <a:pt x="662" y="178"/>
                    <a:pt x="662" y="178"/>
                    <a:pt x="659" y="178"/>
                  </a:cubicBezTo>
                  <a:cubicBezTo>
                    <a:pt x="656" y="178"/>
                    <a:pt x="656" y="178"/>
                    <a:pt x="656" y="175"/>
                  </a:cubicBezTo>
                  <a:cubicBezTo>
                    <a:pt x="653" y="172"/>
                    <a:pt x="653" y="172"/>
                    <a:pt x="650" y="172"/>
                  </a:cubicBezTo>
                  <a:cubicBezTo>
                    <a:pt x="647" y="172"/>
                    <a:pt x="647" y="172"/>
                    <a:pt x="647" y="172"/>
                  </a:cubicBezTo>
                  <a:cubicBezTo>
                    <a:pt x="645" y="172"/>
                    <a:pt x="645" y="172"/>
                    <a:pt x="645" y="172"/>
                  </a:cubicBezTo>
                  <a:cubicBezTo>
                    <a:pt x="645" y="172"/>
                    <a:pt x="645" y="172"/>
                    <a:pt x="650" y="167"/>
                  </a:cubicBezTo>
                  <a:cubicBezTo>
                    <a:pt x="667" y="153"/>
                    <a:pt x="665" y="147"/>
                    <a:pt x="670" y="147"/>
                  </a:cubicBezTo>
                  <a:cubicBezTo>
                    <a:pt x="670" y="147"/>
                    <a:pt x="670" y="147"/>
                    <a:pt x="673" y="147"/>
                  </a:cubicBezTo>
                  <a:cubicBezTo>
                    <a:pt x="681" y="150"/>
                    <a:pt x="681" y="158"/>
                    <a:pt x="684" y="158"/>
                  </a:cubicBezTo>
                  <a:cubicBezTo>
                    <a:pt x="687" y="158"/>
                    <a:pt x="687" y="155"/>
                    <a:pt x="690" y="155"/>
                  </a:cubicBezTo>
                  <a:cubicBezTo>
                    <a:pt x="696" y="150"/>
                    <a:pt x="710" y="144"/>
                    <a:pt x="696" y="136"/>
                  </a:cubicBezTo>
                  <a:cubicBezTo>
                    <a:pt x="681" y="127"/>
                    <a:pt x="693" y="130"/>
                    <a:pt x="679" y="124"/>
                  </a:cubicBezTo>
                  <a:cubicBezTo>
                    <a:pt x="676" y="124"/>
                    <a:pt x="676" y="124"/>
                    <a:pt x="676" y="124"/>
                  </a:cubicBezTo>
                  <a:cubicBezTo>
                    <a:pt x="670" y="124"/>
                    <a:pt x="665" y="127"/>
                    <a:pt x="659" y="133"/>
                  </a:cubicBezTo>
                  <a:cubicBezTo>
                    <a:pt x="656" y="139"/>
                    <a:pt x="650" y="144"/>
                    <a:pt x="647" y="144"/>
                  </a:cubicBezTo>
                  <a:lnTo>
                    <a:pt x="647" y="144"/>
                  </a:lnTo>
                  <a:cubicBezTo>
                    <a:pt x="642" y="141"/>
                    <a:pt x="639" y="139"/>
                    <a:pt x="636" y="139"/>
                  </a:cubicBezTo>
                  <a:lnTo>
                    <a:pt x="633" y="139"/>
                  </a:lnTo>
                  <a:cubicBezTo>
                    <a:pt x="628" y="141"/>
                    <a:pt x="628" y="153"/>
                    <a:pt x="628" y="161"/>
                  </a:cubicBezTo>
                  <a:cubicBezTo>
                    <a:pt x="628" y="164"/>
                    <a:pt x="630" y="167"/>
                    <a:pt x="630" y="167"/>
                  </a:cubicBezTo>
                  <a:cubicBezTo>
                    <a:pt x="628" y="167"/>
                    <a:pt x="628" y="167"/>
                    <a:pt x="622" y="164"/>
                  </a:cubicBezTo>
                  <a:cubicBezTo>
                    <a:pt x="608" y="158"/>
                    <a:pt x="636" y="161"/>
                    <a:pt x="605" y="150"/>
                  </a:cubicBezTo>
                  <a:cubicBezTo>
                    <a:pt x="591" y="144"/>
                    <a:pt x="579" y="141"/>
                    <a:pt x="574" y="141"/>
                  </a:cubicBezTo>
                  <a:cubicBezTo>
                    <a:pt x="568" y="141"/>
                    <a:pt x="562" y="144"/>
                    <a:pt x="562" y="147"/>
                  </a:cubicBezTo>
                  <a:cubicBezTo>
                    <a:pt x="557" y="150"/>
                    <a:pt x="551" y="150"/>
                    <a:pt x="548" y="153"/>
                  </a:cubicBezTo>
                  <a:cubicBezTo>
                    <a:pt x="545" y="155"/>
                    <a:pt x="551" y="158"/>
                    <a:pt x="551" y="158"/>
                  </a:cubicBezTo>
                  <a:cubicBezTo>
                    <a:pt x="551" y="158"/>
                    <a:pt x="548" y="158"/>
                    <a:pt x="545" y="155"/>
                  </a:cubicBezTo>
                  <a:cubicBezTo>
                    <a:pt x="543" y="153"/>
                    <a:pt x="540" y="153"/>
                    <a:pt x="537" y="153"/>
                  </a:cubicBezTo>
                  <a:cubicBezTo>
                    <a:pt x="529" y="153"/>
                    <a:pt x="520" y="158"/>
                    <a:pt x="520" y="158"/>
                  </a:cubicBezTo>
                  <a:cubicBezTo>
                    <a:pt x="520" y="158"/>
                    <a:pt x="520" y="158"/>
                    <a:pt x="518" y="158"/>
                  </a:cubicBezTo>
                  <a:cubicBezTo>
                    <a:pt x="518" y="158"/>
                    <a:pt x="515" y="158"/>
                    <a:pt x="512" y="161"/>
                  </a:cubicBezTo>
                  <a:cubicBezTo>
                    <a:pt x="509" y="164"/>
                    <a:pt x="501" y="167"/>
                    <a:pt x="495" y="167"/>
                  </a:cubicBezTo>
                  <a:cubicBezTo>
                    <a:pt x="492" y="167"/>
                    <a:pt x="492" y="167"/>
                    <a:pt x="489" y="167"/>
                  </a:cubicBezTo>
                  <a:cubicBezTo>
                    <a:pt x="484" y="164"/>
                    <a:pt x="469" y="170"/>
                    <a:pt x="481" y="155"/>
                  </a:cubicBezTo>
                  <a:cubicBezTo>
                    <a:pt x="492" y="139"/>
                    <a:pt x="484" y="147"/>
                    <a:pt x="503" y="141"/>
                  </a:cubicBezTo>
                  <a:cubicBezTo>
                    <a:pt x="520" y="133"/>
                    <a:pt x="545" y="133"/>
                    <a:pt x="523" y="127"/>
                  </a:cubicBezTo>
                  <a:cubicBezTo>
                    <a:pt x="501" y="121"/>
                    <a:pt x="534" y="121"/>
                    <a:pt x="506" y="107"/>
                  </a:cubicBezTo>
                  <a:cubicBezTo>
                    <a:pt x="495" y="102"/>
                    <a:pt x="489" y="102"/>
                    <a:pt x="484" y="102"/>
                  </a:cubicBezTo>
                  <a:lnTo>
                    <a:pt x="481" y="102"/>
                  </a:lnTo>
                  <a:cubicBezTo>
                    <a:pt x="478" y="102"/>
                    <a:pt x="478" y="102"/>
                    <a:pt x="478" y="102"/>
                  </a:cubicBezTo>
                  <a:cubicBezTo>
                    <a:pt x="475" y="102"/>
                    <a:pt x="475" y="102"/>
                    <a:pt x="475" y="93"/>
                  </a:cubicBezTo>
                  <a:cubicBezTo>
                    <a:pt x="475" y="76"/>
                    <a:pt x="475" y="73"/>
                    <a:pt x="469" y="73"/>
                  </a:cubicBezTo>
                  <a:cubicBezTo>
                    <a:pt x="469" y="73"/>
                    <a:pt x="469" y="73"/>
                    <a:pt x="467" y="73"/>
                  </a:cubicBezTo>
                  <a:cubicBezTo>
                    <a:pt x="461" y="73"/>
                    <a:pt x="444" y="79"/>
                    <a:pt x="435" y="79"/>
                  </a:cubicBezTo>
                  <a:cubicBezTo>
                    <a:pt x="430" y="82"/>
                    <a:pt x="432" y="82"/>
                    <a:pt x="430" y="82"/>
                  </a:cubicBezTo>
                  <a:cubicBezTo>
                    <a:pt x="430" y="82"/>
                    <a:pt x="427" y="82"/>
                    <a:pt x="424" y="79"/>
                  </a:cubicBezTo>
                  <a:cubicBezTo>
                    <a:pt x="418" y="76"/>
                    <a:pt x="416" y="76"/>
                    <a:pt x="413" y="76"/>
                  </a:cubicBezTo>
                  <a:lnTo>
                    <a:pt x="410" y="76"/>
                  </a:lnTo>
                  <a:cubicBezTo>
                    <a:pt x="410" y="76"/>
                    <a:pt x="410" y="76"/>
                    <a:pt x="407" y="76"/>
                  </a:cubicBezTo>
                  <a:cubicBezTo>
                    <a:pt x="407" y="76"/>
                    <a:pt x="407" y="76"/>
                    <a:pt x="410" y="70"/>
                  </a:cubicBezTo>
                  <a:cubicBezTo>
                    <a:pt x="416" y="59"/>
                    <a:pt x="416" y="56"/>
                    <a:pt x="424" y="48"/>
                  </a:cubicBezTo>
                  <a:cubicBezTo>
                    <a:pt x="430" y="42"/>
                    <a:pt x="430" y="22"/>
                    <a:pt x="444" y="22"/>
                  </a:cubicBezTo>
                  <a:cubicBezTo>
                    <a:pt x="444" y="22"/>
                    <a:pt x="447" y="22"/>
                    <a:pt x="450" y="25"/>
                  </a:cubicBezTo>
                  <a:cubicBezTo>
                    <a:pt x="472" y="36"/>
                    <a:pt x="464" y="34"/>
                    <a:pt x="481" y="34"/>
                  </a:cubicBezTo>
                  <a:cubicBezTo>
                    <a:pt x="481" y="34"/>
                    <a:pt x="484" y="34"/>
                    <a:pt x="486" y="34"/>
                  </a:cubicBezTo>
                  <a:cubicBezTo>
                    <a:pt x="498" y="34"/>
                    <a:pt x="503" y="31"/>
                    <a:pt x="503" y="28"/>
                  </a:cubicBezTo>
                  <a:cubicBezTo>
                    <a:pt x="503" y="25"/>
                    <a:pt x="484" y="17"/>
                    <a:pt x="484" y="17"/>
                  </a:cubicBezTo>
                  <a:cubicBezTo>
                    <a:pt x="484" y="17"/>
                    <a:pt x="484" y="17"/>
                    <a:pt x="481" y="17"/>
                  </a:cubicBezTo>
                  <a:cubicBezTo>
                    <a:pt x="481" y="17"/>
                    <a:pt x="481" y="17"/>
                    <a:pt x="481" y="14"/>
                  </a:cubicBezTo>
                  <a:cubicBezTo>
                    <a:pt x="484" y="11"/>
                    <a:pt x="486" y="5"/>
                    <a:pt x="486" y="5"/>
                  </a:cubicBezTo>
                  <a:lnTo>
                    <a:pt x="486"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6" name="Freeform 121"/>
            <p:cNvSpPr>
              <a:spLocks noChangeArrowheads="1"/>
            </p:cNvSpPr>
            <p:nvPr/>
          </p:nvSpPr>
          <p:spPr bwMode="auto">
            <a:xfrm>
              <a:off x="5423" y="1937"/>
              <a:ext cx="247" cy="159"/>
            </a:xfrm>
            <a:custGeom>
              <a:avLst/>
              <a:gdLst>
                <a:gd name="T0" fmla="*/ 563 w 1095"/>
                <a:gd name="T1" fmla="*/ 670 h 705"/>
                <a:gd name="T2" fmla="*/ 563 w 1095"/>
                <a:gd name="T3" fmla="*/ 670 h 705"/>
                <a:gd name="T4" fmla="*/ 486 w 1095"/>
                <a:gd name="T5" fmla="*/ 591 h 705"/>
                <a:gd name="T6" fmla="*/ 563 w 1095"/>
                <a:gd name="T7" fmla="*/ 512 h 705"/>
                <a:gd name="T8" fmla="*/ 642 w 1095"/>
                <a:gd name="T9" fmla="*/ 591 h 705"/>
                <a:gd name="T10" fmla="*/ 563 w 1095"/>
                <a:gd name="T11" fmla="*/ 670 h 705"/>
                <a:gd name="T12" fmla="*/ 435 w 1095"/>
                <a:gd name="T13" fmla="*/ 546 h 705"/>
                <a:gd name="T14" fmla="*/ 435 w 1095"/>
                <a:gd name="T15" fmla="*/ 546 h 705"/>
                <a:gd name="T16" fmla="*/ 362 w 1095"/>
                <a:gd name="T17" fmla="*/ 472 h 705"/>
                <a:gd name="T18" fmla="*/ 435 w 1095"/>
                <a:gd name="T19" fmla="*/ 402 h 705"/>
                <a:gd name="T20" fmla="*/ 506 w 1095"/>
                <a:gd name="T21" fmla="*/ 472 h 705"/>
                <a:gd name="T22" fmla="*/ 435 w 1095"/>
                <a:gd name="T23" fmla="*/ 546 h 705"/>
                <a:gd name="T24" fmla="*/ 390 w 1095"/>
                <a:gd name="T25" fmla="*/ 382 h 705"/>
                <a:gd name="T26" fmla="*/ 390 w 1095"/>
                <a:gd name="T27" fmla="*/ 382 h 705"/>
                <a:gd name="T28" fmla="*/ 328 w 1095"/>
                <a:gd name="T29" fmla="*/ 317 h 705"/>
                <a:gd name="T30" fmla="*/ 390 w 1095"/>
                <a:gd name="T31" fmla="*/ 254 h 705"/>
                <a:gd name="T32" fmla="*/ 452 w 1095"/>
                <a:gd name="T33" fmla="*/ 317 h 705"/>
                <a:gd name="T34" fmla="*/ 390 w 1095"/>
                <a:gd name="T35" fmla="*/ 382 h 705"/>
                <a:gd name="T36" fmla="*/ 438 w 1095"/>
                <a:gd name="T37" fmla="*/ 223 h 705"/>
                <a:gd name="T38" fmla="*/ 438 w 1095"/>
                <a:gd name="T39" fmla="*/ 223 h 705"/>
                <a:gd name="T40" fmla="*/ 390 w 1095"/>
                <a:gd name="T41" fmla="*/ 175 h 705"/>
                <a:gd name="T42" fmla="*/ 438 w 1095"/>
                <a:gd name="T43" fmla="*/ 127 h 705"/>
                <a:gd name="T44" fmla="*/ 483 w 1095"/>
                <a:gd name="T45" fmla="*/ 175 h 705"/>
                <a:gd name="T46" fmla="*/ 438 w 1095"/>
                <a:gd name="T47" fmla="*/ 223 h 705"/>
                <a:gd name="T48" fmla="*/ 882 w 1095"/>
                <a:gd name="T49" fmla="*/ 305 h 705"/>
                <a:gd name="T50" fmla="*/ 882 w 1095"/>
                <a:gd name="T51" fmla="*/ 305 h 705"/>
                <a:gd name="T52" fmla="*/ 789 w 1095"/>
                <a:gd name="T53" fmla="*/ 212 h 705"/>
                <a:gd name="T54" fmla="*/ 882 w 1095"/>
                <a:gd name="T55" fmla="*/ 119 h 705"/>
                <a:gd name="T56" fmla="*/ 975 w 1095"/>
                <a:gd name="T57" fmla="*/ 212 h 705"/>
                <a:gd name="T58" fmla="*/ 882 w 1095"/>
                <a:gd name="T59" fmla="*/ 305 h 705"/>
                <a:gd name="T60" fmla="*/ 812 w 1095"/>
                <a:gd name="T61" fmla="*/ 0 h 705"/>
                <a:gd name="T62" fmla="*/ 812 w 1095"/>
                <a:gd name="T63" fmla="*/ 0 h 705"/>
                <a:gd name="T64" fmla="*/ 531 w 1095"/>
                <a:gd name="T65" fmla="*/ 704 h 705"/>
                <a:gd name="T66" fmla="*/ 548 w 1095"/>
                <a:gd name="T67" fmla="*/ 704 h 705"/>
                <a:gd name="T68" fmla="*/ 842 w 1095"/>
                <a:gd name="T69" fmla="*/ 416 h 705"/>
                <a:gd name="T70" fmla="*/ 1043 w 1095"/>
                <a:gd name="T71" fmla="*/ 158 h 705"/>
                <a:gd name="T72" fmla="*/ 812 w 1095"/>
                <a:gd name="T73" fmla="*/ 0 h 705"/>
                <a:gd name="T74" fmla="*/ 563 w 1095"/>
                <a:gd name="T75" fmla="*/ 67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5" h="705">
                  <a:moveTo>
                    <a:pt x="563" y="670"/>
                  </a:moveTo>
                  <a:lnTo>
                    <a:pt x="563" y="670"/>
                  </a:lnTo>
                  <a:cubicBezTo>
                    <a:pt x="520" y="670"/>
                    <a:pt x="486" y="633"/>
                    <a:pt x="486" y="591"/>
                  </a:cubicBezTo>
                  <a:cubicBezTo>
                    <a:pt x="486" y="546"/>
                    <a:pt x="520" y="512"/>
                    <a:pt x="563" y="512"/>
                  </a:cubicBezTo>
                  <a:cubicBezTo>
                    <a:pt x="608" y="512"/>
                    <a:pt x="642" y="546"/>
                    <a:pt x="642" y="591"/>
                  </a:cubicBezTo>
                  <a:cubicBezTo>
                    <a:pt x="642" y="633"/>
                    <a:pt x="608" y="670"/>
                    <a:pt x="563" y="670"/>
                  </a:cubicBezTo>
                  <a:lnTo>
                    <a:pt x="435" y="546"/>
                  </a:lnTo>
                  <a:lnTo>
                    <a:pt x="435" y="546"/>
                  </a:lnTo>
                  <a:cubicBezTo>
                    <a:pt x="396" y="546"/>
                    <a:pt x="362" y="512"/>
                    <a:pt x="362" y="472"/>
                  </a:cubicBezTo>
                  <a:cubicBezTo>
                    <a:pt x="362" y="432"/>
                    <a:pt x="396" y="402"/>
                    <a:pt x="435" y="402"/>
                  </a:cubicBezTo>
                  <a:cubicBezTo>
                    <a:pt x="475" y="402"/>
                    <a:pt x="506" y="432"/>
                    <a:pt x="506" y="472"/>
                  </a:cubicBezTo>
                  <a:cubicBezTo>
                    <a:pt x="506" y="512"/>
                    <a:pt x="475" y="546"/>
                    <a:pt x="435" y="546"/>
                  </a:cubicBezTo>
                  <a:lnTo>
                    <a:pt x="390" y="382"/>
                  </a:lnTo>
                  <a:lnTo>
                    <a:pt x="390" y="382"/>
                  </a:lnTo>
                  <a:cubicBezTo>
                    <a:pt x="356" y="382"/>
                    <a:pt x="328" y="354"/>
                    <a:pt x="328" y="317"/>
                  </a:cubicBezTo>
                  <a:cubicBezTo>
                    <a:pt x="328" y="283"/>
                    <a:pt x="356" y="254"/>
                    <a:pt x="390" y="254"/>
                  </a:cubicBezTo>
                  <a:cubicBezTo>
                    <a:pt x="424" y="254"/>
                    <a:pt x="452" y="283"/>
                    <a:pt x="452" y="317"/>
                  </a:cubicBezTo>
                  <a:cubicBezTo>
                    <a:pt x="452" y="354"/>
                    <a:pt x="424" y="382"/>
                    <a:pt x="390" y="382"/>
                  </a:cubicBezTo>
                  <a:lnTo>
                    <a:pt x="438" y="223"/>
                  </a:lnTo>
                  <a:lnTo>
                    <a:pt x="438" y="223"/>
                  </a:lnTo>
                  <a:cubicBezTo>
                    <a:pt x="410" y="223"/>
                    <a:pt x="390" y="201"/>
                    <a:pt x="390" y="175"/>
                  </a:cubicBezTo>
                  <a:cubicBezTo>
                    <a:pt x="390" y="150"/>
                    <a:pt x="410" y="127"/>
                    <a:pt x="438" y="127"/>
                  </a:cubicBezTo>
                  <a:cubicBezTo>
                    <a:pt x="463" y="127"/>
                    <a:pt x="483" y="150"/>
                    <a:pt x="483" y="175"/>
                  </a:cubicBezTo>
                  <a:cubicBezTo>
                    <a:pt x="483" y="201"/>
                    <a:pt x="463" y="223"/>
                    <a:pt x="438" y="223"/>
                  </a:cubicBezTo>
                  <a:lnTo>
                    <a:pt x="882" y="305"/>
                  </a:lnTo>
                  <a:lnTo>
                    <a:pt x="882" y="305"/>
                  </a:lnTo>
                  <a:cubicBezTo>
                    <a:pt x="831" y="305"/>
                    <a:pt x="789" y="263"/>
                    <a:pt x="789" y="212"/>
                  </a:cubicBezTo>
                  <a:cubicBezTo>
                    <a:pt x="789" y="161"/>
                    <a:pt x="831" y="119"/>
                    <a:pt x="882" y="119"/>
                  </a:cubicBezTo>
                  <a:cubicBezTo>
                    <a:pt x="933" y="119"/>
                    <a:pt x="975" y="161"/>
                    <a:pt x="975" y="212"/>
                  </a:cubicBezTo>
                  <a:cubicBezTo>
                    <a:pt x="975" y="263"/>
                    <a:pt x="933" y="305"/>
                    <a:pt x="882" y="305"/>
                  </a:cubicBezTo>
                  <a:lnTo>
                    <a:pt x="812" y="0"/>
                  </a:lnTo>
                  <a:lnTo>
                    <a:pt x="812" y="0"/>
                  </a:lnTo>
                  <a:cubicBezTo>
                    <a:pt x="0" y="11"/>
                    <a:pt x="322" y="687"/>
                    <a:pt x="531" y="704"/>
                  </a:cubicBezTo>
                  <a:cubicBezTo>
                    <a:pt x="537" y="704"/>
                    <a:pt x="543" y="704"/>
                    <a:pt x="548" y="704"/>
                  </a:cubicBezTo>
                  <a:cubicBezTo>
                    <a:pt x="741" y="704"/>
                    <a:pt x="712" y="466"/>
                    <a:pt x="842" y="416"/>
                  </a:cubicBezTo>
                  <a:cubicBezTo>
                    <a:pt x="975" y="362"/>
                    <a:pt x="1094" y="300"/>
                    <a:pt x="1043" y="158"/>
                  </a:cubicBezTo>
                  <a:cubicBezTo>
                    <a:pt x="993" y="17"/>
                    <a:pt x="812" y="0"/>
                    <a:pt x="812" y="0"/>
                  </a:cubicBezTo>
                  <a:lnTo>
                    <a:pt x="563"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7" name="Freeform 122"/>
            <p:cNvSpPr>
              <a:spLocks noChangeArrowheads="1"/>
            </p:cNvSpPr>
            <p:nvPr/>
          </p:nvSpPr>
          <p:spPr bwMode="auto">
            <a:xfrm>
              <a:off x="6380" y="1846"/>
              <a:ext cx="313" cy="258"/>
            </a:xfrm>
            <a:custGeom>
              <a:avLst/>
              <a:gdLst>
                <a:gd name="T0" fmla="*/ 316 w 1386"/>
                <a:gd name="T1" fmla="*/ 1029 h 1144"/>
                <a:gd name="T2" fmla="*/ 316 w 1386"/>
                <a:gd name="T3" fmla="*/ 1029 h 1144"/>
                <a:gd name="T4" fmla="*/ 209 w 1386"/>
                <a:gd name="T5" fmla="*/ 976 h 1144"/>
                <a:gd name="T6" fmla="*/ 237 w 1386"/>
                <a:gd name="T7" fmla="*/ 787 h 1144"/>
                <a:gd name="T8" fmla="*/ 316 w 1386"/>
                <a:gd name="T9" fmla="*/ 761 h 1144"/>
                <a:gd name="T10" fmla="*/ 427 w 1386"/>
                <a:gd name="T11" fmla="*/ 815 h 1144"/>
                <a:gd name="T12" fmla="*/ 398 w 1386"/>
                <a:gd name="T13" fmla="*/ 1004 h 1144"/>
                <a:gd name="T14" fmla="*/ 316 w 1386"/>
                <a:gd name="T15" fmla="*/ 1029 h 1144"/>
                <a:gd name="T16" fmla="*/ 862 w 1386"/>
                <a:gd name="T17" fmla="*/ 625 h 1144"/>
                <a:gd name="T18" fmla="*/ 862 w 1386"/>
                <a:gd name="T19" fmla="*/ 625 h 1144"/>
                <a:gd name="T20" fmla="*/ 806 w 1386"/>
                <a:gd name="T21" fmla="*/ 597 h 1144"/>
                <a:gd name="T22" fmla="*/ 820 w 1386"/>
                <a:gd name="T23" fmla="*/ 504 h 1144"/>
                <a:gd name="T24" fmla="*/ 859 w 1386"/>
                <a:gd name="T25" fmla="*/ 489 h 1144"/>
                <a:gd name="T26" fmla="*/ 916 w 1386"/>
                <a:gd name="T27" fmla="*/ 518 h 1144"/>
                <a:gd name="T28" fmla="*/ 901 w 1386"/>
                <a:gd name="T29" fmla="*/ 611 h 1144"/>
                <a:gd name="T30" fmla="*/ 862 w 1386"/>
                <a:gd name="T31" fmla="*/ 625 h 1144"/>
                <a:gd name="T32" fmla="*/ 794 w 1386"/>
                <a:gd name="T33" fmla="*/ 444 h 1144"/>
                <a:gd name="T34" fmla="*/ 794 w 1386"/>
                <a:gd name="T35" fmla="*/ 444 h 1144"/>
                <a:gd name="T36" fmla="*/ 720 w 1386"/>
                <a:gd name="T37" fmla="*/ 408 h 1144"/>
                <a:gd name="T38" fmla="*/ 740 w 1386"/>
                <a:gd name="T39" fmla="*/ 280 h 1144"/>
                <a:gd name="T40" fmla="*/ 794 w 1386"/>
                <a:gd name="T41" fmla="*/ 263 h 1144"/>
                <a:gd name="T42" fmla="*/ 867 w 1386"/>
                <a:gd name="T43" fmla="*/ 300 h 1144"/>
                <a:gd name="T44" fmla="*/ 848 w 1386"/>
                <a:gd name="T45" fmla="*/ 427 h 1144"/>
                <a:gd name="T46" fmla="*/ 794 w 1386"/>
                <a:gd name="T47" fmla="*/ 444 h 1144"/>
                <a:gd name="T48" fmla="*/ 613 w 1386"/>
                <a:gd name="T49" fmla="*/ 317 h 1144"/>
                <a:gd name="T50" fmla="*/ 613 w 1386"/>
                <a:gd name="T51" fmla="*/ 317 h 1144"/>
                <a:gd name="T52" fmla="*/ 528 w 1386"/>
                <a:gd name="T53" fmla="*/ 274 h 1144"/>
                <a:gd name="T54" fmla="*/ 548 w 1386"/>
                <a:gd name="T55" fmla="*/ 130 h 1144"/>
                <a:gd name="T56" fmla="*/ 610 w 1386"/>
                <a:gd name="T57" fmla="*/ 111 h 1144"/>
                <a:gd name="T58" fmla="*/ 692 w 1386"/>
                <a:gd name="T59" fmla="*/ 153 h 1144"/>
                <a:gd name="T60" fmla="*/ 672 w 1386"/>
                <a:gd name="T61" fmla="*/ 297 h 1144"/>
                <a:gd name="T62" fmla="*/ 613 w 1386"/>
                <a:gd name="T63" fmla="*/ 317 h 1144"/>
                <a:gd name="T64" fmla="*/ 361 w 1386"/>
                <a:gd name="T65" fmla="*/ 300 h 1144"/>
                <a:gd name="T66" fmla="*/ 361 w 1386"/>
                <a:gd name="T67" fmla="*/ 300 h 1144"/>
                <a:gd name="T68" fmla="*/ 271 w 1386"/>
                <a:gd name="T69" fmla="*/ 255 h 1144"/>
                <a:gd name="T70" fmla="*/ 293 w 1386"/>
                <a:gd name="T71" fmla="*/ 96 h 1144"/>
                <a:gd name="T72" fmla="*/ 359 w 1386"/>
                <a:gd name="T73" fmla="*/ 76 h 1144"/>
                <a:gd name="T74" fmla="*/ 449 w 1386"/>
                <a:gd name="T75" fmla="*/ 122 h 1144"/>
                <a:gd name="T76" fmla="*/ 429 w 1386"/>
                <a:gd name="T77" fmla="*/ 277 h 1144"/>
                <a:gd name="T78" fmla="*/ 361 w 1386"/>
                <a:gd name="T79" fmla="*/ 300 h 1144"/>
                <a:gd name="T80" fmla="*/ 427 w 1386"/>
                <a:gd name="T81" fmla="*/ 0 h 1144"/>
                <a:gd name="T82" fmla="*/ 427 w 1386"/>
                <a:gd name="T83" fmla="*/ 0 h 1144"/>
                <a:gd name="T84" fmla="*/ 302 w 1386"/>
                <a:gd name="T85" fmla="*/ 29 h 1144"/>
                <a:gd name="T86" fmla="*/ 189 w 1386"/>
                <a:gd name="T87" fmla="*/ 628 h 1144"/>
                <a:gd name="T88" fmla="*/ 178 w 1386"/>
                <a:gd name="T89" fmla="*/ 1092 h 1144"/>
                <a:gd name="T90" fmla="*/ 347 w 1386"/>
                <a:gd name="T91" fmla="*/ 1143 h 1144"/>
                <a:gd name="T92" fmla="*/ 579 w 1386"/>
                <a:gd name="T93" fmla="*/ 1077 h 1144"/>
                <a:gd name="T94" fmla="*/ 427 w 1386"/>
                <a:gd name="T95" fmla="*/ 0 h 1144"/>
                <a:gd name="T96" fmla="*/ 316 w 1386"/>
                <a:gd name="T97" fmla="*/ 1029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6" h="1144">
                  <a:moveTo>
                    <a:pt x="316" y="1029"/>
                  </a:moveTo>
                  <a:lnTo>
                    <a:pt x="316" y="1029"/>
                  </a:lnTo>
                  <a:cubicBezTo>
                    <a:pt x="276" y="1029"/>
                    <a:pt x="234" y="1010"/>
                    <a:pt x="209" y="976"/>
                  </a:cubicBezTo>
                  <a:cubicBezTo>
                    <a:pt x="164" y="916"/>
                    <a:pt x="178" y="831"/>
                    <a:pt x="237" y="787"/>
                  </a:cubicBezTo>
                  <a:cubicBezTo>
                    <a:pt x="260" y="770"/>
                    <a:pt x="288" y="761"/>
                    <a:pt x="316" y="761"/>
                  </a:cubicBezTo>
                  <a:cubicBezTo>
                    <a:pt x="359" y="761"/>
                    <a:pt x="398" y="778"/>
                    <a:pt x="427" y="815"/>
                  </a:cubicBezTo>
                  <a:cubicBezTo>
                    <a:pt x="469" y="874"/>
                    <a:pt x="458" y="959"/>
                    <a:pt x="398" y="1004"/>
                  </a:cubicBezTo>
                  <a:cubicBezTo>
                    <a:pt x="373" y="1021"/>
                    <a:pt x="344" y="1029"/>
                    <a:pt x="316" y="1029"/>
                  </a:cubicBezTo>
                  <a:lnTo>
                    <a:pt x="862" y="625"/>
                  </a:lnTo>
                  <a:lnTo>
                    <a:pt x="862" y="625"/>
                  </a:lnTo>
                  <a:cubicBezTo>
                    <a:pt x="839" y="625"/>
                    <a:pt x="820" y="617"/>
                    <a:pt x="806" y="597"/>
                  </a:cubicBezTo>
                  <a:cubicBezTo>
                    <a:pt x="783" y="566"/>
                    <a:pt x="789" y="523"/>
                    <a:pt x="820" y="504"/>
                  </a:cubicBezTo>
                  <a:cubicBezTo>
                    <a:pt x="831" y="492"/>
                    <a:pt x="845" y="489"/>
                    <a:pt x="859" y="489"/>
                  </a:cubicBezTo>
                  <a:cubicBezTo>
                    <a:pt x="879" y="489"/>
                    <a:pt x="901" y="498"/>
                    <a:pt x="916" y="518"/>
                  </a:cubicBezTo>
                  <a:cubicBezTo>
                    <a:pt x="938" y="549"/>
                    <a:pt x="930" y="591"/>
                    <a:pt x="901" y="611"/>
                  </a:cubicBezTo>
                  <a:cubicBezTo>
                    <a:pt x="887" y="622"/>
                    <a:pt x="876" y="625"/>
                    <a:pt x="862" y="625"/>
                  </a:cubicBezTo>
                  <a:lnTo>
                    <a:pt x="794" y="444"/>
                  </a:lnTo>
                  <a:lnTo>
                    <a:pt x="794" y="444"/>
                  </a:lnTo>
                  <a:cubicBezTo>
                    <a:pt x="766" y="444"/>
                    <a:pt x="740" y="433"/>
                    <a:pt x="720" y="408"/>
                  </a:cubicBezTo>
                  <a:cubicBezTo>
                    <a:pt x="692" y="368"/>
                    <a:pt x="701" y="311"/>
                    <a:pt x="740" y="280"/>
                  </a:cubicBezTo>
                  <a:cubicBezTo>
                    <a:pt x="755" y="269"/>
                    <a:pt x="774" y="263"/>
                    <a:pt x="794" y="263"/>
                  </a:cubicBezTo>
                  <a:cubicBezTo>
                    <a:pt x="820" y="263"/>
                    <a:pt x="848" y="277"/>
                    <a:pt x="867" y="300"/>
                  </a:cubicBezTo>
                  <a:cubicBezTo>
                    <a:pt x="896" y="342"/>
                    <a:pt x="887" y="399"/>
                    <a:pt x="848" y="427"/>
                  </a:cubicBezTo>
                  <a:cubicBezTo>
                    <a:pt x="831" y="438"/>
                    <a:pt x="814" y="444"/>
                    <a:pt x="794" y="444"/>
                  </a:cubicBezTo>
                  <a:lnTo>
                    <a:pt x="613" y="317"/>
                  </a:lnTo>
                  <a:lnTo>
                    <a:pt x="613" y="317"/>
                  </a:lnTo>
                  <a:cubicBezTo>
                    <a:pt x="579" y="317"/>
                    <a:pt x="548" y="303"/>
                    <a:pt x="528" y="274"/>
                  </a:cubicBezTo>
                  <a:cubicBezTo>
                    <a:pt x="494" y="227"/>
                    <a:pt x="503" y="164"/>
                    <a:pt x="548" y="130"/>
                  </a:cubicBezTo>
                  <a:cubicBezTo>
                    <a:pt x="568" y="116"/>
                    <a:pt x="588" y="111"/>
                    <a:pt x="610" y="111"/>
                  </a:cubicBezTo>
                  <a:cubicBezTo>
                    <a:pt x="641" y="111"/>
                    <a:pt x="672" y="125"/>
                    <a:pt x="692" y="153"/>
                  </a:cubicBezTo>
                  <a:cubicBezTo>
                    <a:pt x="726" y="198"/>
                    <a:pt x="718" y="263"/>
                    <a:pt x="672" y="297"/>
                  </a:cubicBezTo>
                  <a:cubicBezTo>
                    <a:pt x="653" y="308"/>
                    <a:pt x="633" y="317"/>
                    <a:pt x="613" y="317"/>
                  </a:cubicBezTo>
                  <a:lnTo>
                    <a:pt x="361" y="300"/>
                  </a:lnTo>
                  <a:lnTo>
                    <a:pt x="361" y="300"/>
                  </a:lnTo>
                  <a:cubicBezTo>
                    <a:pt x="327" y="300"/>
                    <a:pt x="293" y="283"/>
                    <a:pt x="271" y="255"/>
                  </a:cubicBezTo>
                  <a:cubicBezTo>
                    <a:pt x="234" y="204"/>
                    <a:pt x="246" y="133"/>
                    <a:pt x="293" y="96"/>
                  </a:cubicBezTo>
                  <a:cubicBezTo>
                    <a:pt x="313" y="82"/>
                    <a:pt x="336" y="76"/>
                    <a:pt x="359" y="76"/>
                  </a:cubicBezTo>
                  <a:cubicBezTo>
                    <a:pt x="395" y="76"/>
                    <a:pt x="429" y="91"/>
                    <a:pt x="449" y="122"/>
                  </a:cubicBezTo>
                  <a:cubicBezTo>
                    <a:pt x="486" y="173"/>
                    <a:pt x="477" y="241"/>
                    <a:pt x="429" y="277"/>
                  </a:cubicBezTo>
                  <a:cubicBezTo>
                    <a:pt x="410" y="291"/>
                    <a:pt x="387" y="300"/>
                    <a:pt x="361" y="300"/>
                  </a:cubicBezTo>
                  <a:lnTo>
                    <a:pt x="427" y="0"/>
                  </a:lnTo>
                  <a:lnTo>
                    <a:pt x="427" y="0"/>
                  </a:lnTo>
                  <a:cubicBezTo>
                    <a:pt x="376" y="0"/>
                    <a:pt x="333" y="9"/>
                    <a:pt x="302" y="29"/>
                  </a:cubicBezTo>
                  <a:cubicBezTo>
                    <a:pt x="48" y="190"/>
                    <a:pt x="296" y="453"/>
                    <a:pt x="189" y="628"/>
                  </a:cubicBezTo>
                  <a:cubicBezTo>
                    <a:pt x="81" y="801"/>
                    <a:pt x="0" y="973"/>
                    <a:pt x="178" y="1092"/>
                  </a:cubicBezTo>
                  <a:cubicBezTo>
                    <a:pt x="232" y="1129"/>
                    <a:pt x="291" y="1143"/>
                    <a:pt x="347" y="1143"/>
                  </a:cubicBezTo>
                  <a:cubicBezTo>
                    <a:pt x="472" y="1143"/>
                    <a:pt x="579" y="1077"/>
                    <a:pt x="579" y="1077"/>
                  </a:cubicBezTo>
                  <a:cubicBezTo>
                    <a:pt x="1385" y="461"/>
                    <a:pt x="766" y="0"/>
                    <a:pt x="427" y="0"/>
                  </a:cubicBezTo>
                  <a:lnTo>
                    <a:pt x="316" y="102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8" name="Freeform 123"/>
            <p:cNvSpPr>
              <a:spLocks noChangeArrowheads="1"/>
            </p:cNvSpPr>
            <p:nvPr/>
          </p:nvSpPr>
          <p:spPr bwMode="auto">
            <a:xfrm>
              <a:off x="5232" y="686"/>
              <a:ext cx="53" cy="49"/>
            </a:xfrm>
            <a:custGeom>
              <a:avLst/>
              <a:gdLst>
                <a:gd name="T0" fmla="*/ 122 w 239"/>
                <a:gd name="T1" fmla="*/ 0 h 222"/>
                <a:gd name="T2" fmla="*/ 122 w 239"/>
                <a:gd name="T3" fmla="*/ 0 h 222"/>
                <a:gd name="T4" fmla="*/ 99 w 239"/>
                <a:gd name="T5" fmla="*/ 3 h 222"/>
                <a:gd name="T6" fmla="*/ 108 w 239"/>
                <a:gd name="T7" fmla="*/ 20 h 222"/>
                <a:gd name="T8" fmla="*/ 99 w 239"/>
                <a:gd name="T9" fmla="*/ 48 h 222"/>
                <a:gd name="T10" fmla="*/ 91 w 239"/>
                <a:gd name="T11" fmla="*/ 51 h 222"/>
                <a:gd name="T12" fmla="*/ 74 w 239"/>
                <a:gd name="T13" fmla="*/ 40 h 222"/>
                <a:gd name="T14" fmla="*/ 62 w 239"/>
                <a:gd name="T15" fmla="*/ 20 h 222"/>
                <a:gd name="T16" fmla="*/ 26 w 239"/>
                <a:gd name="T17" fmla="*/ 161 h 222"/>
                <a:gd name="T18" fmla="*/ 105 w 239"/>
                <a:gd name="T19" fmla="*/ 221 h 222"/>
                <a:gd name="T20" fmla="*/ 105 w 239"/>
                <a:gd name="T21" fmla="*/ 178 h 222"/>
                <a:gd name="T22" fmla="*/ 144 w 239"/>
                <a:gd name="T23" fmla="*/ 173 h 222"/>
                <a:gd name="T24" fmla="*/ 184 w 239"/>
                <a:gd name="T25" fmla="*/ 139 h 222"/>
                <a:gd name="T26" fmla="*/ 218 w 239"/>
                <a:gd name="T27" fmla="*/ 167 h 222"/>
                <a:gd name="T28" fmla="*/ 221 w 239"/>
                <a:gd name="T29" fmla="*/ 62 h 222"/>
                <a:gd name="T30" fmla="*/ 122 w 239"/>
                <a:gd name="T3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222">
                  <a:moveTo>
                    <a:pt x="122" y="0"/>
                  </a:moveTo>
                  <a:lnTo>
                    <a:pt x="122" y="0"/>
                  </a:lnTo>
                  <a:cubicBezTo>
                    <a:pt x="116" y="0"/>
                    <a:pt x="108" y="3"/>
                    <a:pt x="99" y="3"/>
                  </a:cubicBezTo>
                  <a:cubicBezTo>
                    <a:pt x="108" y="20"/>
                    <a:pt x="108" y="20"/>
                    <a:pt x="108" y="20"/>
                  </a:cubicBezTo>
                  <a:cubicBezTo>
                    <a:pt x="114" y="31"/>
                    <a:pt x="111" y="43"/>
                    <a:pt x="99" y="48"/>
                  </a:cubicBezTo>
                  <a:cubicBezTo>
                    <a:pt x="96" y="48"/>
                    <a:pt x="94" y="51"/>
                    <a:pt x="91" y="51"/>
                  </a:cubicBezTo>
                  <a:cubicBezTo>
                    <a:pt x="85" y="51"/>
                    <a:pt x="77" y="45"/>
                    <a:pt x="74" y="40"/>
                  </a:cubicBezTo>
                  <a:cubicBezTo>
                    <a:pt x="62" y="20"/>
                    <a:pt x="62" y="20"/>
                    <a:pt x="62" y="20"/>
                  </a:cubicBezTo>
                  <a:cubicBezTo>
                    <a:pt x="17" y="48"/>
                    <a:pt x="0" y="111"/>
                    <a:pt x="26" y="161"/>
                  </a:cubicBezTo>
                  <a:cubicBezTo>
                    <a:pt x="43" y="192"/>
                    <a:pt x="71" y="215"/>
                    <a:pt x="105" y="221"/>
                  </a:cubicBezTo>
                  <a:cubicBezTo>
                    <a:pt x="105" y="178"/>
                    <a:pt x="105" y="178"/>
                    <a:pt x="105" y="178"/>
                  </a:cubicBezTo>
                  <a:cubicBezTo>
                    <a:pt x="144" y="173"/>
                    <a:pt x="144" y="173"/>
                    <a:pt x="144" y="173"/>
                  </a:cubicBezTo>
                  <a:cubicBezTo>
                    <a:pt x="184" y="139"/>
                    <a:pt x="184" y="139"/>
                    <a:pt x="184" y="139"/>
                  </a:cubicBezTo>
                  <a:cubicBezTo>
                    <a:pt x="184" y="139"/>
                    <a:pt x="198" y="150"/>
                    <a:pt x="218" y="167"/>
                  </a:cubicBezTo>
                  <a:cubicBezTo>
                    <a:pt x="235" y="136"/>
                    <a:pt x="238" y="96"/>
                    <a:pt x="221" y="62"/>
                  </a:cubicBezTo>
                  <a:cubicBezTo>
                    <a:pt x="201" y="23"/>
                    <a:pt x="164" y="0"/>
                    <a:pt x="12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9" name="Freeform 124"/>
            <p:cNvSpPr>
              <a:spLocks noChangeArrowheads="1"/>
            </p:cNvSpPr>
            <p:nvPr/>
          </p:nvSpPr>
          <p:spPr bwMode="auto">
            <a:xfrm>
              <a:off x="5265" y="718"/>
              <a:ext cx="136" cy="118"/>
            </a:xfrm>
            <a:custGeom>
              <a:avLst/>
              <a:gdLst>
                <a:gd name="T0" fmla="*/ 40 w 606"/>
                <a:gd name="T1" fmla="*/ 0 h 524"/>
                <a:gd name="T2" fmla="*/ 40 w 606"/>
                <a:gd name="T3" fmla="*/ 0 h 524"/>
                <a:gd name="T4" fmla="*/ 0 w 606"/>
                <a:gd name="T5" fmla="*/ 34 h 524"/>
                <a:gd name="T6" fmla="*/ 45 w 606"/>
                <a:gd name="T7" fmla="*/ 25 h 524"/>
                <a:gd name="T8" fmla="*/ 45 w 606"/>
                <a:gd name="T9" fmla="*/ 34 h 524"/>
                <a:gd name="T10" fmla="*/ 48 w 606"/>
                <a:gd name="T11" fmla="*/ 110 h 524"/>
                <a:gd name="T12" fmla="*/ 458 w 606"/>
                <a:gd name="T13" fmla="*/ 483 h 524"/>
                <a:gd name="T14" fmla="*/ 597 w 606"/>
                <a:gd name="T15" fmla="*/ 523 h 524"/>
                <a:gd name="T16" fmla="*/ 597 w 606"/>
                <a:gd name="T17" fmla="*/ 523 h 524"/>
                <a:gd name="T18" fmla="*/ 74 w 606"/>
                <a:gd name="T19" fmla="*/ 28 h 524"/>
                <a:gd name="T20" fmla="*/ 40 w 606"/>
                <a:gd name="T2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6" h="524">
                  <a:moveTo>
                    <a:pt x="40" y="0"/>
                  </a:moveTo>
                  <a:lnTo>
                    <a:pt x="40" y="0"/>
                  </a:lnTo>
                  <a:cubicBezTo>
                    <a:pt x="0" y="34"/>
                    <a:pt x="0" y="34"/>
                    <a:pt x="0" y="34"/>
                  </a:cubicBezTo>
                  <a:cubicBezTo>
                    <a:pt x="45" y="25"/>
                    <a:pt x="45" y="25"/>
                    <a:pt x="45" y="25"/>
                  </a:cubicBezTo>
                  <a:cubicBezTo>
                    <a:pt x="45" y="34"/>
                    <a:pt x="45" y="34"/>
                    <a:pt x="45" y="34"/>
                  </a:cubicBezTo>
                  <a:cubicBezTo>
                    <a:pt x="48" y="110"/>
                    <a:pt x="48" y="110"/>
                    <a:pt x="48" y="110"/>
                  </a:cubicBezTo>
                  <a:cubicBezTo>
                    <a:pt x="179" y="229"/>
                    <a:pt x="458" y="483"/>
                    <a:pt x="458" y="483"/>
                  </a:cubicBezTo>
                  <a:cubicBezTo>
                    <a:pt x="458" y="483"/>
                    <a:pt x="577" y="523"/>
                    <a:pt x="597" y="523"/>
                  </a:cubicBezTo>
                  <a:lnTo>
                    <a:pt x="597" y="523"/>
                  </a:lnTo>
                  <a:cubicBezTo>
                    <a:pt x="605" y="520"/>
                    <a:pt x="193" y="138"/>
                    <a:pt x="74" y="28"/>
                  </a:cubicBezTo>
                  <a:cubicBezTo>
                    <a:pt x="54" y="11"/>
                    <a:pt x="40" y="0"/>
                    <a:pt x="4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0" name="Freeform 125"/>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1" name="Freeform 126"/>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2" name="Freeform 127"/>
            <p:cNvSpPr>
              <a:spLocks noChangeArrowheads="1"/>
            </p:cNvSpPr>
            <p:nvPr/>
          </p:nvSpPr>
          <p:spPr bwMode="auto">
            <a:xfrm>
              <a:off x="5239" y="672"/>
              <a:ext cx="18" cy="25"/>
            </a:xfrm>
            <a:custGeom>
              <a:avLst/>
              <a:gdLst>
                <a:gd name="T0" fmla="*/ 23 w 84"/>
                <a:gd name="T1" fmla="*/ 0 h 114"/>
                <a:gd name="T2" fmla="*/ 23 w 84"/>
                <a:gd name="T3" fmla="*/ 0 h 114"/>
                <a:gd name="T4" fmla="*/ 14 w 84"/>
                <a:gd name="T5" fmla="*/ 3 h 114"/>
                <a:gd name="T6" fmla="*/ 14 w 84"/>
                <a:gd name="T7" fmla="*/ 3 h 114"/>
                <a:gd name="T8" fmla="*/ 6 w 84"/>
                <a:gd name="T9" fmla="*/ 28 h 114"/>
                <a:gd name="T10" fmla="*/ 31 w 84"/>
                <a:gd name="T11" fmla="*/ 82 h 114"/>
                <a:gd name="T12" fmla="*/ 43 w 84"/>
                <a:gd name="T13" fmla="*/ 102 h 114"/>
                <a:gd name="T14" fmla="*/ 60 w 84"/>
                <a:gd name="T15" fmla="*/ 113 h 114"/>
                <a:gd name="T16" fmla="*/ 68 w 84"/>
                <a:gd name="T17" fmla="*/ 110 h 114"/>
                <a:gd name="T18" fmla="*/ 77 w 84"/>
                <a:gd name="T19" fmla="*/ 82 h 114"/>
                <a:gd name="T20" fmla="*/ 68 w 84"/>
                <a:gd name="T21" fmla="*/ 65 h 114"/>
                <a:gd name="T22" fmla="*/ 43 w 84"/>
                <a:gd name="T23" fmla="*/ 12 h 114"/>
                <a:gd name="T24" fmla="*/ 23 w 84"/>
                <a:gd name="T2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14">
                  <a:moveTo>
                    <a:pt x="23" y="0"/>
                  </a:moveTo>
                  <a:lnTo>
                    <a:pt x="23" y="0"/>
                  </a:lnTo>
                  <a:cubicBezTo>
                    <a:pt x="20" y="0"/>
                    <a:pt x="17" y="0"/>
                    <a:pt x="14" y="3"/>
                  </a:cubicBezTo>
                  <a:lnTo>
                    <a:pt x="14" y="3"/>
                  </a:lnTo>
                  <a:cubicBezTo>
                    <a:pt x="6" y="9"/>
                    <a:pt x="0" y="20"/>
                    <a:pt x="6" y="28"/>
                  </a:cubicBezTo>
                  <a:cubicBezTo>
                    <a:pt x="31" y="82"/>
                    <a:pt x="31" y="82"/>
                    <a:pt x="31" y="82"/>
                  </a:cubicBezTo>
                  <a:cubicBezTo>
                    <a:pt x="43" y="102"/>
                    <a:pt x="43" y="102"/>
                    <a:pt x="43" y="102"/>
                  </a:cubicBezTo>
                  <a:cubicBezTo>
                    <a:pt x="46" y="107"/>
                    <a:pt x="54" y="113"/>
                    <a:pt x="60" y="113"/>
                  </a:cubicBezTo>
                  <a:cubicBezTo>
                    <a:pt x="63" y="113"/>
                    <a:pt x="65" y="110"/>
                    <a:pt x="68" y="110"/>
                  </a:cubicBezTo>
                  <a:cubicBezTo>
                    <a:pt x="80" y="105"/>
                    <a:pt x="83" y="93"/>
                    <a:pt x="77" y="82"/>
                  </a:cubicBezTo>
                  <a:cubicBezTo>
                    <a:pt x="68" y="65"/>
                    <a:pt x="68" y="65"/>
                    <a:pt x="68" y="65"/>
                  </a:cubicBezTo>
                  <a:cubicBezTo>
                    <a:pt x="43" y="12"/>
                    <a:pt x="43" y="12"/>
                    <a:pt x="43" y="12"/>
                  </a:cubicBezTo>
                  <a:cubicBezTo>
                    <a:pt x="37" y="3"/>
                    <a:pt x="31" y="0"/>
                    <a:pt x="2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3" name="Freeform 128"/>
            <p:cNvSpPr>
              <a:spLocks noChangeArrowheads="1"/>
            </p:cNvSpPr>
            <p:nvPr/>
          </p:nvSpPr>
          <p:spPr bwMode="auto">
            <a:xfrm>
              <a:off x="5163" y="1607"/>
              <a:ext cx="53" cy="49"/>
            </a:xfrm>
            <a:custGeom>
              <a:avLst/>
              <a:gdLst>
                <a:gd name="T0" fmla="*/ 116 w 236"/>
                <a:gd name="T1" fmla="*/ 0 h 221"/>
                <a:gd name="T2" fmla="*/ 116 w 236"/>
                <a:gd name="T3" fmla="*/ 0 h 221"/>
                <a:gd name="T4" fmla="*/ 34 w 236"/>
                <a:gd name="T5" fmla="*/ 37 h 221"/>
                <a:gd name="T6" fmla="*/ 8 w 236"/>
                <a:gd name="T7" fmla="*/ 133 h 221"/>
                <a:gd name="T8" fmla="*/ 45 w 236"/>
                <a:gd name="T9" fmla="*/ 116 h 221"/>
                <a:gd name="T10" fmla="*/ 65 w 236"/>
                <a:gd name="T11" fmla="*/ 152 h 221"/>
                <a:gd name="T12" fmla="*/ 113 w 236"/>
                <a:gd name="T13" fmla="*/ 178 h 221"/>
                <a:gd name="T14" fmla="*/ 96 w 236"/>
                <a:gd name="T15" fmla="*/ 217 h 221"/>
                <a:gd name="T16" fmla="*/ 116 w 236"/>
                <a:gd name="T17" fmla="*/ 220 h 221"/>
                <a:gd name="T18" fmla="*/ 198 w 236"/>
                <a:gd name="T19" fmla="*/ 183 h 221"/>
                <a:gd name="T20" fmla="*/ 206 w 236"/>
                <a:gd name="T21" fmla="*/ 51 h 221"/>
                <a:gd name="T22" fmla="*/ 195 w 236"/>
                <a:gd name="T23" fmla="*/ 65 h 221"/>
                <a:gd name="T24" fmla="*/ 181 w 236"/>
                <a:gd name="T25" fmla="*/ 71 h 221"/>
                <a:gd name="T26" fmla="*/ 167 w 236"/>
                <a:gd name="T27" fmla="*/ 65 h 221"/>
                <a:gd name="T28" fmla="*/ 164 w 236"/>
                <a:gd name="T29" fmla="*/ 37 h 221"/>
                <a:gd name="T30" fmla="*/ 181 w 236"/>
                <a:gd name="T31" fmla="*/ 19 h 221"/>
                <a:gd name="T32" fmla="*/ 116 w 236"/>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221">
                  <a:moveTo>
                    <a:pt x="116" y="0"/>
                  </a:moveTo>
                  <a:lnTo>
                    <a:pt x="116" y="0"/>
                  </a:lnTo>
                  <a:cubicBezTo>
                    <a:pt x="84" y="0"/>
                    <a:pt x="56" y="11"/>
                    <a:pt x="34" y="37"/>
                  </a:cubicBezTo>
                  <a:cubicBezTo>
                    <a:pt x="8" y="62"/>
                    <a:pt x="0" y="99"/>
                    <a:pt x="8" y="133"/>
                  </a:cubicBezTo>
                  <a:cubicBezTo>
                    <a:pt x="45" y="116"/>
                    <a:pt x="45" y="116"/>
                    <a:pt x="45" y="116"/>
                  </a:cubicBezTo>
                  <a:cubicBezTo>
                    <a:pt x="65" y="152"/>
                    <a:pt x="65" y="152"/>
                    <a:pt x="65" y="152"/>
                  </a:cubicBezTo>
                  <a:cubicBezTo>
                    <a:pt x="113" y="178"/>
                    <a:pt x="113" y="178"/>
                    <a:pt x="113" y="178"/>
                  </a:cubicBezTo>
                  <a:cubicBezTo>
                    <a:pt x="113" y="178"/>
                    <a:pt x="107" y="192"/>
                    <a:pt x="96" y="217"/>
                  </a:cubicBezTo>
                  <a:cubicBezTo>
                    <a:pt x="102" y="220"/>
                    <a:pt x="107" y="220"/>
                    <a:pt x="116" y="220"/>
                  </a:cubicBezTo>
                  <a:cubicBezTo>
                    <a:pt x="144" y="220"/>
                    <a:pt x="175" y="206"/>
                    <a:pt x="198" y="183"/>
                  </a:cubicBezTo>
                  <a:cubicBezTo>
                    <a:pt x="232" y="147"/>
                    <a:pt x="235" y="90"/>
                    <a:pt x="206" y="51"/>
                  </a:cubicBezTo>
                  <a:cubicBezTo>
                    <a:pt x="195" y="65"/>
                    <a:pt x="195" y="65"/>
                    <a:pt x="195" y="65"/>
                  </a:cubicBezTo>
                  <a:cubicBezTo>
                    <a:pt x="189" y="68"/>
                    <a:pt x="184" y="71"/>
                    <a:pt x="181" y="71"/>
                  </a:cubicBezTo>
                  <a:cubicBezTo>
                    <a:pt x="175" y="71"/>
                    <a:pt x="170" y="71"/>
                    <a:pt x="167" y="65"/>
                  </a:cubicBezTo>
                  <a:cubicBezTo>
                    <a:pt x="158" y="59"/>
                    <a:pt x="158" y="45"/>
                    <a:pt x="164" y="37"/>
                  </a:cubicBezTo>
                  <a:cubicBezTo>
                    <a:pt x="181" y="19"/>
                    <a:pt x="181" y="19"/>
                    <a:pt x="181" y="19"/>
                  </a:cubicBezTo>
                  <a:cubicBezTo>
                    <a:pt x="161" y="5"/>
                    <a:pt x="138" y="0"/>
                    <a:pt x="11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4" name="Freeform 129"/>
            <p:cNvSpPr>
              <a:spLocks noChangeArrowheads="1"/>
            </p:cNvSpPr>
            <p:nvPr/>
          </p:nvSpPr>
          <p:spPr bwMode="auto">
            <a:xfrm>
              <a:off x="5120" y="1641"/>
              <a:ext cx="68" cy="165"/>
            </a:xfrm>
            <a:custGeom>
              <a:avLst/>
              <a:gdLst>
                <a:gd name="T0" fmla="*/ 255 w 304"/>
                <a:gd name="T1" fmla="*/ 0 h 734"/>
                <a:gd name="T2" fmla="*/ 255 w 304"/>
                <a:gd name="T3" fmla="*/ 0 h 734"/>
                <a:gd name="T4" fmla="*/ 277 w 304"/>
                <a:gd name="T5" fmla="*/ 37 h 734"/>
                <a:gd name="T6" fmla="*/ 272 w 304"/>
                <a:gd name="T7" fmla="*/ 40 h 734"/>
                <a:gd name="T8" fmla="*/ 201 w 304"/>
                <a:gd name="T9" fmla="*/ 71 h 734"/>
                <a:gd name="T10" fmla="*/ 0 w 304"/>
                <a:gd name="T11" fmla="*/ 588 h 734"/>
                <a:gd name="T12" fmla="*/ 12 w 304"/>
                <a:gd name="T13" fmla="*/ 733 h 734"/>
                <a:gd name="T14" fmla="*/ 12 w 304"/>
                <a:gd name="T15" fmla="*/ 733 h 734"/>
                <a:gd name="T16" fmla="*/ 286 w 304"/>
                <a:gd name="T17" fmla="*/ 65 h 734"/>
                <a:gd name="T18" fmla="*/ 303 w 304"/>
                <a:gd name="T19" fmla="*/ 26 h 734"/>
                <a:gd name="T20" fmla="*/ 255 w 304"/>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4">
                  <a:moveTo>
                    <a:pt x="255" y="0"/>
                  </a:moveTo>
                  <a:lnTo>
                    <a:pt x="255" y="0"/>
                  </a:lnTo>
                  <a:cubicBezTo>
                    <a:pt x="277" y="37"/>
                    <a:pt x="277" y="37"/>
                    <a:pt x="277" y="37"/>
                  </a:cubicBezTo>
                  <a:cubicBezTo>
                    <a:pt x="272" y="40"/>
                    <a:pt x="272" y="40"/>
                    <a:pt x="272" y="40"/>
                  </a:cubicBezTo>
                  <a:cubicBezTo>
                    <a:pt x="201" y="71"/>
                    <a:pt x="201" y="71"/>
                    <a:pt x="201" y="71"/>
                  </a:cubicBezTo>
                  <a:cubicBezTo>
                    <a:pt x="136" y="235"/>
                    <a:pt x="0" y="588"/>
                    <a:pt x="0" y="588"/>
                  </a:cubicBezTo>
                  <a:cubicBezTo>
                    <a:pt x="0" y="588"/>
                    <a:pt x="3" y="727"/>
                    <a:pt x="12" y="733"/>
                  </a:cubicBezTo>
                  <a:lnTo>
                    <a:pt x="12" y="733"/>
                  </a:lnTo>
                  <a:cubicBezTo>
                    <a:pt x="20" y="733"/>
                    <a:pt x="227" y="215"/>
                    <a:pt x="286" y="65"/>
                  </a:cubicBezTo>
                  <a:cubicBezTo>
                    <a:pt x="297" y="40"/>
                    <a:pt x="303" y="26"/>
                    <a:pt x="303" y="26"/>
                  </a:cubicBezTo>
                  <a:cubicBezTo>
                    <a:pt x="255" y="0"/>
                    <a:pt x="255" y="0"/>
                    <a:pt x="25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5" name="Freeform 130"/>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6" name="Freeform 131"/>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7" name="Freeform 132"/>
            <p:cNvSpPr>
              <a:spLocks noChangeArrowheads="1"/>
            </p:cNvSpPr>
            <p:nvPr/>
          </p:nvSpPr>
          <p:spPr bwMode="auto">
            <a:xfrm>
              <a:off x="5199" y="1600"/>
              <a:ext cx="22" cy="22"/>
            </a:xfrm>
            <a:custGeom>
              <a:avLst/>
              <a:gdLst>
                <a:gd name="T0" fmla="*/ 77 w 100"/>
                <a:gd name="T1" fmla="*/ 0 h 101"/>
                <a:gd name="T2" fmla="*/ 77 w 100"/>
                <a:gd name="T3" fmla="*/ 0 h 101"/>
                <a:gd name="T4" fmla="*/ 60 w 100"/>
                <a:gd name="T5" fmla="*/ 6 h 101"/>
                <a:gd name="T6" fmla="*/ 23 w 100"/>
                <a:gd name="T7" fmla="*/ 48 h 101"/>
                <a:gd name="T8" fmla="*/ 6 w 100"/>
                <a:gd name="T9" fmla="*/ 66 h 101"/>
                <a:gd name="T10" fmla="*/ 9 w 100"/>
                <a:gd name="T11" fmla="*/ 94 h 101"/>
                <a:gd name="T12" fmla="*/ 23 w 100"/>
                <a:gd name="T13" fmla="*/ 100 h 101"/>
                <a:gd name="T14" fmla="*/ 37 w 100"/>
                <a:gd name="T15" fmla="*/ 94 h 101"/>
                <a:gd name="T16" fmla="*/ 48 w 100"/>
                <a:gd name="T17" fmla="*/ 80 h 101"/>
                <a:gd name="T18" fmla="*/ 91 w 100"/>
                <a:gd name="T19" fmla="*/ 34 h 101"/>
                <a:gd name="T20" fmla="*/ 88 w 100"/>
                <a:gd name="T21" fmla="*/ 6 h 101"/>
                <a:gd name="T22" fmla="*/ 77 w 100"/>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1">
                  <a:moveTo>
                    <a:pt x="77" y="0"/>
                  </a:moveTo>
                  <a:lnTo>
                    <a:pt x="77" y="0"/>
                  </a:lnTo>
                  <a:cubicBezTo>
                    <a:pt x="71" y="0"/>
                    <a:pt x="65" y="3"/>
                    <a:pt x="60" y="6"/>
                  </a:cubicBezTo>
                  <a:cubicBezTo>
                    <a:pt x="23" y="48"/>
                    <a:pt x="23" y="48"/>
                    <a:pt x="23" y="48"/>
                  </a:cubicBezTo>
                  <a:cubicBezTo>
                    <a:pt x="6" y="66"/>
                    <a:pt x="6" y="66"/>
                    <a:pt x="6" y="66"/>
                  </a:cubicBezTo>
                  <a:cubicBezTo>
                    <a:pt x="0" y="74"/>
                    <a:pt x="0" y="88"/>
                    <a:pt x="9" y="94"/>
                  </a:cubicBezTo>
                  <a:cubicBezTo>
                    <a:pt x="12" y="100"/>
                    <a:pt x="17" y="100"/>
                    <a:pt x="23" y="100"/>
                  </a:cubicBezTo>
                  <a:cubicBezTo>
                    <a:pt x="26" y="100"/>
                    <a:pt x="31" y="97"/>
                    <a:pt x="37" y="94"/>
                  </a:cubicBezTo>
                  <a:cubicBezTo>
                    <a:pt x="48" y="80"/>
                    <a:pt x="48" y="80"/>
                    <a:pt x="48" y="80"/>
                  </a:cubicBezTo>
                  <a:cubicBezTo>
                    <a:pt x="91" y="34"/>
                    <a:pt x="91" y="34"/>
                    <a:pt x="91" y="34"/>
                  </a:cubicBezTo>
                  <a:cubicBezTo>
                    <a:pt x="99" y="26"/>
                    <a:pt x="96" y="12"/>
                    <a:pt x="88" y="6"/>
                  </a:cubicBezTo>
                  <a:cubicBezTo>
                    <a:pt x="85" y="3"/>
                    <a:pt x="80" y="0"/>
                    <a:pt x="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8" name="Freeform 133"/>
            <p:cNvSpPr>
              <a:spLocks noChangeArrowheads="1"/>
            </p:cNvSpPr>
            <p:nvPr/>
          </p:nvSpPr>
          <p:spPr bwMode="auto">
            <a:xfrm>
              <a:off x="6797" y="1277"/>
              <a:ext cx="52" cy="49"/>
            </a:xfrm>
            <a:custGeom>
              <a:avLst/>
              <a:gdLst>
                <a:gd name="T0" fmla="*/ 114 w 233"/>
                <a:gd name="T1" fmla="*/ 0 h 221"/>
                <a:gd name="T2" fmla="*/ 114 w 233"/>
                <a:gd name="T3" fmla="*/ 0 h 221"/>
                <a:gd name="T4" fmla="*/ 32 w 233"/>
                <a:gd name="T5" fmla="*/ 36 h 221"/>
                <a:gd name="T6" fmla="*/ 6 w 233"/>
                <a:gd name="T7" fmla="*/ 132 h 221"/>
                <a:gd name="T8" fmla="*/ 43 w 233"/>
                <a:gd name="T9" fmla="*/ 115 h 221"/>
                <a:gd name="T10" fmla="*/ 66 w 233"/>
                <a:gd name="T11" fmla="*/ 152 h 221"/>
                <a:gd name="T12" fmla="*/ 111 w 233"/>
                <a:gd name="T13" fmla="*/ 178 h 221"/>
                <a:gd name="T14" fmla="*/ 94 w 233"/>
                <a:gd name="T15" fmla="*/ 217 h 221"/>
                <a:gd name="T16" fmla="*/ 114 w 233"/>
                <a:gd name="T17" fmla="*/ 220 h 221"/>
                <a:gd name="T18" fmla="*/ 195 w 233"/>
                <a:gd name="T19" fmla="*/ 183 h 221"/>
                <a:gd name="T20" fmla="*/ 207 w 233"/>
                <a:gd name="T21" fmla="*/ 50 h 221"/>
                <a:gd name="T22" fmla="*/ 193 w 233"/>
                <a:gd name="T23" fmla="*/ 64 h 221"/>
                <a:gd name="T24" fmla="*/ 178 w 233"/>
                <a:gd name="T25" fmla="*/ 70 h 221"/>
                <a:gd name="T26" fmla="*/ 164 w 233"/>
                <a:gd name="T27" fmla="*/ 64 h 221"/>
                <a:gd name="T28" fmla="*/ 164 w 233"/>
                <a:gd name="T29" fmla="*/ 36 h 221"/>
                <a:gd name="T30" fmla="*/ 178 w 233"/>
                <a:gd name="T31" fmla="*/ 22 h 221"/>
                <a:gd name="T32" fmla="*/ 114 w 233"/>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21">
                  <a:moveTo>
                    <a:pt x="114" y="0"/>
                  </a:moveTo>
                  <a:lnTo>
                    <a:pt x="114" y="0"/>
                  </a:lnTo>
                  <a:cubicBezTo>
                    <a:pt x="85" y="0"/>
                    <a:pt x="54" y="11"/>
                    <a:pt x="32" y="36"/>
                  </a:cubicBezTo>
                  <a:cubicBezTo>
                    <a:pt x="9" y="62"/>
                    <a:pt x="0" y="98"/>
                    <a:pt x="6" y="132"/>
                  </a:cubicBezTo>
                  <a:cubicBezTo>
                    <a:pt x="43" y="115"/>
                    <a:pt x="43" y="115"/>
                    <a:pt x="43" y="115"/>
                  </a:cubicBezTo>
                  <a:cubicBezTo>
                    <a:pt x="66" y="152"/>
                    <a:pt x="66" y="152"/>
                    <a:pt x="66" y="152"/>
                  </a:cubicBezTo>
                  <a:cubicBezTo>
                    <a:pt x="111" y="178"/>
                    <a:pt x="111" y="178"/>
                    <a:pt x="111" y="178"/>
                  </a:cubicBezTo>
                  <a:cubicBezTo>
                    <a:pt x="111" y="178"/>
                    <a:pt x="105" y="192"/>
                    <a:pt x="94" y="217"/>
                  </a:cubicBezTo>
                  <a:cubicBezTo>
                    <a:pt x="102" y="220"/>
                    <a:pt x="108" y="220"/>
                    <a:pt x="114" y="220"/>
                  </a:cubicBezTo>
                  <a:cubicBezTo>
                    <a:pt x="145" y="220"/>
                    <a:pt x="173" y="209"/>
                    <a:pt x="195" y="183"/>
                  </a:cubicBezTo>
                  <a:cubicBezTo>
                    <a:pt x="229" y="146"/>
                    <a:pt x="232" y="90"/>
                    <a:pt x="207" y="50"/>
                  </a:cubicBezTo>
                  <a:cubicBezTo>
                    <a:pt x="193" y="64"/>
                    <a:pt x="193" y="64"/>
                    <a:pt x="193" y="64"/>
                  </a:cubicBezTo>
                  <a:cubicBezTo>
                    <a:pt x="190" y="70"/>
                    <a:pt x="184" y="70"/>
                    <a:pt x="178" y="70"/>
                  </a:cubicBezTo>
                  <a:cubicBezTo>
                    <a:pt x="173" y="70"/>
                    <a:pt x="170" y="70"/>
                    <a:pt x="164" y="64"/>
                  </a:cubicBezTo>
                  <a:cubicBezTo>
                    <a:pt x="156" y="59"/>
                    <a:pt x="156" y="45"/>
                    <a:pt x="164" y="36"/>
                  </a:cubicBezTo>
                  <a:cubicBezTo>
                    <a:pt x="178" y="22"/>
                    <a:pt x="178" y="22"/>
                    <a:pt x="178" y="22"/>
                  </a:cubicBezTo>
                  <a:cubicBezTo>
                    <a:pt x="159" y="8"/>
                    <a:pt x="136" y="0"/>
                    <a:pt x="11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9" name="Freeform 134"/>
            <p:cNvSpPr>
              <a:spLocks noChangeArrowheads="1"/>
            </p:cNvSpPr>
            <p:nvPr/>
          </p:nvSpPr>
          <p:spPr bwMode="auto">
            <a:xfrm>
              <a:off x="6753" y="1312"/>
              <a:ext cx="68" cy="165"/>
            </a:xfrm>
            <a:custGeom>
              <a:avLst/>
              <a:gdLst>
                <a:gd name="T0" fmla="*/ 258 w 304"/>
                <a:gd name="T1" fmla="*/ 0 h 733"/>
                <a:gd name="T2" fmla="*/ 258 w 304"/>
                <a:gd name="T3" fmla="*/ 0 h 733"/>
                <a:gd name="T4" fmla="*/ 280 w 304"/>
                <a:gd name="T5" fmla="*/ 40 h 733"/>
                <a:gd name="T6" fmla="*/ 272 w 304"/>
                <a:gd name="T7" fmla="*/ 43 h 733"/>
                <a:gd name="T8" fmla="*/ 201 w 304"/>
                <a:gd name="T9" fmla="*/ 71 h 733"/>
                <a:gd name="T10" fmla="*/ 0 w 304"/>
                <a:gd name="T11" fmla="*/ 588 h 733"/>
                <a:gd name="T12" fmla="*/ 11 w 304"/>
                <a:gd name="T13" fmla="*/ 732 h 733"/>
                <a:gd name="T14" fmla="*/ 11 w 304"/>
                <a:gd name="T15" fmla="*/ 732 h 733"/>
                <a:gd name="T16" fmla="*/ 286 w 304"/>
                <a:gd name="T17" fmla="*/ 65 h 733"/>
                <a:gd name="T18" fmla="*/ 303 w 304"/>
                <a:gd name="T19" fmla="*/ 26 h 733"/>
                <a:gd name="T20" fmla="*/ 258 w 304"/>
                <a:gd name="T21"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3">
                  <a:moveTo>
                    <a:pt x="258" y="0"/>
                  </a:moveTo>
                  <a:lnTo>
                    <a:pt x="258" y="0"/>
                  </a:lnTo>
                  <a:cubicBezTo>
                    <a:pt x="280" y="40"/>
                    <a:pt x="280" y="40"/>
                    <a:pt x="280" y="40"/>
                  </a:cubicBezTo>
                  <a:cubicBezTo>
                    <a:pt x="272" y="43"/>
                    <a:pt x="272" y="43"/>
                    <a:pt x="272" y="43"/>
                  </a:cubicBezTo>
                  <a:cubicBezTo>
                    <a:pt x="201" y="71"/>
                    <a:pt x="201" y="71"/>
                    <a:pt x="201" y="71"/>
                  </a:cubicBezTo>
                  <a:cubicBezTo>
                    <a:pt x="136" y="235"/>
                    <a:pt x="0" y="588"/>
                    <a:pt x="0" y="588"/>
                  </a:cubicBezTo>
                  <a:cubicBezTo>
                    <a:pt x="0" y="588"/>
                    <a:pt x="3" y="727"/>
                    <a:pt x="11" y="732"/>
                  </a:cubicBezTo>
                  <a:lnTo>
                    <a:pt x="11" y="732"/>
                  </a:lnTo>
                  <a:cubicBezTo>
                    <a:pt x="20" y="732"/>
                    <a:pt x="226" y="218"/>
                    <a:pt x="286" y="65"/>
                  </a:cubicBezTo>
                  <a:cubicBezTo>
                    <a:pt x="297" y="40"/>
                    <a:pt x="303" y="26"/>
                    <a:pt x="303" y="26"/>
                  </a:cubicBezTo>
                  <a:cubicBezTo>
                    <a:pt x="258" y="0"/>
                    <a:pt x="258" y="0"/>
                    <a:pt x="25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0" name="Freeform 135"/>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1" name="Freeform 136"/>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2" name="Freeform 137"/>
            <p:cNvSpPr>
              <a:spLocks noChangeArrowheads="1"/>
            </p:cNvSpPr>
            <p:nvPr/>
          </p:nvSpPr>
          <p:spPr bwMode="auto">
            <a:xfrm>
              <a:off x="6832" y="1271"/>
              <a:ext cx="22" cy="22"/>
            </a:xfrm>
            <a:custGeom>
              <a:avLst/>
              <a:gdLst>
                <a:gd name="T0" fmla="*/ 76 w 100"/>
                <a:gd name="T1" fmla="*/ 0 h 100"/>
                <a:gd name="T2" fmla="*/ 76 w 100"/>
                <a:gd name="T3" fmla="*/ 0 h 100"/>
                <a:gd name="T4" fmla="*/ 62 w 100"/>
                <a:gd name="T5" fmla="*/ 6 h 100"/>
                <a:gd name="T6" fmla="*/ 22 w 100"/>
                <a:gd name="T7" fmla="*/ 51 h 100"/>
                <a:gd name="T8" fmla="*/ 8 w 100"/>
                <a:gd name="T9" fmla="*/ 65 h 100"/>
                <a:gd name="T10" fmla="*/ 8 w 100"/>
                <a:gd name="T11" fmla="*/ 93 h 100"/>
                <a:gd name="T12" fmla="*/ 22 w 100"/>
                <a:gd name="T13" fmla="*/ 99 h 100"/>
                <a:gd name="T14" fmla="*/ 37 w 100"/>
                <a:gd name="T15" fmla="*/ 93 h 100"/>
                <a:gd name="T16" fmla="*/ 51 w 100"/>
                <a:gd name="T17" fmla="*/ 79 h 100"/>
                <a:gd name="T18" fmla="*/ 90 w 100"/>
                <a:gd name="T19" fmla="*/ 34 h 100"/>
                <a:gd name="T20" fmla="*/ 90 w 100"/>
                <a:gd name="T21" fmla="*/ 6 h 100"/>
                <a:gd name="T22" fmla="*/ 76 w 10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0">
                  <a:moveTo>
                    <a:pt x="76" y="0"/>
                  </a:moveTo>
                  <a:lnTo>
                    <a:pt x="76" y="0"/>
                  </a:lnTo>
                  <a:cubicBezTo>
                    <a:pt x="71" y="0"/>
                    <a:pt x="65" y="3"/>
                    <a:pt x="62" y="6"/>
                  </a:cubicBezTo>
                  <a:cubicBezTo>
                    <a:pt x="22" y="51"/>
                    <a:pt x="22" y="51"/>
                    <a:pt x="22" y="51"/>
                  </a:cubicBezTo>
                  <a:cubicBezTo>
                    <a:pt x="8" y="65"/>
                    <a:pt x="8" y="65"/>
                    <a:pt x="8" y="65"/>
                  </a:cubicBezTo>
                  <a:cubicBezTo>
                    <a:pt x="0" y="74"/>
                    <a:pt x="0" y="88"/>
                    <a:pt x="8" y="93"/>
                  </a:cubicBezTo>
                  <a:cubicBezTo>
                    <a:pt x="14" y="99"/>
                    <a:pt x="17" y="99"/>
                    <a:pt x="22" y="99"/>
                  </a:cubicBezTo>
                  <a:cubicBezTo>
                    <a:pt x="28" y="99"/>
                    <a:pt x="34" y="99"/>
                    <a:pt x="37" y="93"/>
                  </a:cubicBezTo>
                  <a:cubicBezTo>
                    <a:pt x="51" y="79"/>
                    <a:pt x="51" y="79"/>
                    <a:pt x="51" y="79"/>
                  </a:cubicBezTo>
                  <a:cubicBezTo>
                    <a:pt x="90" y="34"/>
                    <a:pt x="90" y="34"/>
                    <a:pt x="90" y="34"/>
                  </a:cubicBezTo>
                  <a:cubicBezTo>
                    <a:pt x="99" y="26"/>
                    <a:pt x="99" y="14"/>
                    <a:pt x="90" y="6"/>
                  </a:cubicBezTo>
                  <a:cubicBezTo>
                    <a:pt x="88" y="3"/>
                    <a:pt x="82" y="0"/>
                    <a:pt x="7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3" name="Freeform 138"/>
            <p:cNvSpPr>
              <a:spLocks noChangeArrowheads="1"/>
            </p:cNvSpPr>
            <p:nvPr/>
          </p:nvSpPr>
          <p:spPr bwMode="auto">
            <a:xfrm>
              <a:off x="5699" y="1805"/>
              <a:ext cx="53" cy="49"/>
            </a:xfrm>
            <a:custGeom>
              <a:avLst/>
              <a:gdLst>
                <a:gd name="T0" fmla="*/ 121 w 238"/>
                <a:gd name="T1" fmla="*/ 0 h 219"/>
                <a:gd name="T2" fmla="*/ 121 w 238"/>
                <a:gd name="T3" fmla="*/ 0 h 219"/>
                <a:gd name="T4" fmla="*/ 87 w 238"/>
                <a:gd name="T5" fmla="*/ 6 h 219"/>
                <a:gd name="T6" fmla="*/ 99 w 238"/>
                <a:gd name="T7" fmla="*/ 20 h 219"/>
                <a:gd name="T8" fmla="*/ 93 w 238"/>
                <a:gd name="T9" fmla="*/ 48 h 219"/>
                <a:gd name="T10" fmla="*/ 82 w 238"/>
                <a:gd name="T11" fmla="*/ 51 h 219"/>
                <a:gd name="T12" fmla="*/ 65 w 238"/>
                <a:gd name="T13" fmla="*/ 43 h 219"/>
                <a:gd name="T14" fmla="*/ 53 w 238"/>
                <a:gd name="T15" fmla="*/ 26 h 219"/>
                <a:gd name="T16" fmla="*/ 31 w 238"/>
                <a:gd name="T17" fmla="*/ 170 h 219"/>
                <a:gd name="T18" fmla="*/ 119 w 238"/>
                <a:gd name="T19" fmla="*/ 218 h 219"/>
                <a:gd name="T20" fmla="*/ 110 w 238"/>
                <a:gd name="T21" fmla="*/ 179 h 219"/>
                <a:gd name="T22" fmla="*/ 153 w 238"/>
                <a:gd name="T23" fmla="*/ 167 h 219"/>
                <a:gd name="T24" fmla="*/ 186 w 238"/>
                <a:gd name="T25" fmla="*/ 130 h 219"/>
                <a:gd name="T26" fmla="*/ 223 w 238"/>
                <a:gd name="T27" fmla="*/ 156 h 219"/>
                <a:gd name="T28" fmla="*/ 214 w 238"/>
                <a:gd name="T29" fmla="*/ 48 h 219"/>
                <a:gd name="T30" fmla="*/ 121 w 238"/>
                <a:gd name="T3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19">
                  <a:moveTo>
                    <a:pt x="121" y="0"/>
                  </a:moveTo>
                  <a:lnTo>
                    <a:pt x="121" y="0"/>
                  </a:lnTo>
                  <a:cubicBezTo>
                    <a:pt x="110" y="0"/>
                    <a:pt x="99" y="0"/>
                    <a:pt x="87" y="6"/>
                  </a:cubicBezTo>
                  <a:cubicBezTo>
                    <a:pt x="99" y="20"/>
                    <a:pt x="99" y="20"/>
                    <a:pt x="99" y="20"/>
                  </a:cubicBezTo>
                  <a:cubicBezTo>
                    <a:pt x="104" y="31"/>
                    <a:pt x="102" y="43"/>
                    <a:pt x="93" y="48"/>
                  </a:cubicBezTo>
                  <a:cubicBezTo>
                    <a:pt x="90" y="51"/>
                    <a:pt x="85" y="51"/>
                    <a:pt x="82" y="51"/>
                  </a:cubicBezTo>
                  <a:cubicBezTo>
                    <a:pt x="76" y="51"/>
                    <a:pt x="70" y="48"/>
                    <a:pt x="65" y="43"/>
                  </a:cubicBezTo>
                  <a:cubicBezTo>
                    <a:pt x="53" y="26"/>
                    <a:pt x="53" y="26"/>
                    <a:pt x="53" y="26"/>
                  </a:cubicBezTo>
                  <a:cubicBezTo>
                    <a:pt x="11" y="59"/>
                    <a:pt x="0" y="122"/>
                    <a:pt x="31" y="170"/>
                  </a:cubicBezTo>
                  <a:cubicBezTo>
                    <a:pt x="50" y="201"/>
                    <a:pt x="85" y="218"/>
                    <a:pt x="119" y="218"/>
                  </a:cubicBezTo>
                  <a:cubicBezTo>
                    <a:pt x="110" y="179"/>
                    <a:pt x="110" y="179"/>
                    <a:pt x="110" y="179"/>
                  </a:cubicBezTo>
                  <a:cubicBezTo>
                    <a:pt x="153" y="167"/>
                    <a:pt x="153" y="167"/>
                    <a:pt x="153" y="167"/>
                  </a:cubicBezTo>
                  <a:cubicBezTo>
                    <a:pt x="186" y="130"/>
                    <a:pt x="186" y="130"/>
                    <a:pt x="186" y="130"/>
                  </a:cubicBezTo>
                  <a:cubicBezTo>
                    <a:pt x="186" y="130"/>
                    <a:pt x="200" y="139"/>
                    <a:pt x="223" y="156"/>
                  </a:cubicBezTo>
                  <a:cubicBezTo>
                    <a:pt x="237" y="122"/>
                    <a:pt x="237" y="82"/>
                    <a:pt x="214" y="48"/>
                  </a:cubicBezTo>
                  <a:cubicBezTo>
                    <a:pt x="195" y="18"/>
                    <a:pt x="158" y="0"/>
                    <a:pt x="12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4" name="Freeform 139"/>
            <p:cNvSpPr>
              <a:spLocks noChangeArrowheads="1"/>
            </p:cNvSpPr>
            <p:nvPr/>
          </p:nvSpPr>
          <p:spPr bwMode="auto">
            <a:xfrm>
              <a:off x="5733" y="1835"/>
              <a:ext cx="147" cy="104"/>
            </a:xfrm>
            <a:custGeom>
              <a:avLst/>
              <a:gdLst>
                <a:gd name="T0" fmla="*/ 33 w 653"/>
                <a:gd name="T1" fmla="*/ 0 h 462"/>
                <a:gd name="T2" fmla="*/ 33 w 653"/>
                <a:gd name="T3" fmla="*/ 0 h 462"/>
                <a:gd name="T4" fmla="*/ 0 w 653"/>
                <a:gd name="T5" fmla="*/ 37 h 462"/>
                <a:gd name="T6" fmla="*/ 42 w 653"/>
                <a:gd name="T7" fmla="*/ 26 h 462"/>
                <a:gd name="T8" fmla="*/ 42 w 653"/>
                <a:gd name="T9" fmla="*/ 34 h 462"/>
                <a:gd name="T10" fmla="*/ 53 w 653"/>
                <a:gd name="T11" fmla="*/ 110 h 462"/>
                <a:gd name="T12" fmla="*/ 503 w 653"/>
                <a:gd name="T13" fmla="*/ 433 h 462"/>
                <a:gd name="T14" fmla="*/ 641 w 653"/>
                <a:gd name="T15" fmla="*/ 461 h 462"/>
                <a:gd name="T16" fmla="*/ 647 w 653"/>
                <a:gd name="T17" fmla="*/ 459 h 462"/>
                <a:gd name="T18" fmla="*/ 70 w 653"/>
                <a:gd name="T19" fmla="*/ 26 h 462"/>
                <a:gd name="T20" fmla="*/ 33 w 653"/>
                <a:gd name="T2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462">
                  <a:moveTo>
                    <a:pt x="33" y="0"/>
                  </a:moveTo>
                  <a:lnTo>
                    <a:pt x="33" y="0"/>
                  </a:lnTo>
                  <a:cubicBezTo>
                    <a:pt x="0" y="37"/>
                    <a:pt x="0" y="37"/>
                    <a:pt x="0" y="37"/>
                  </a:cubicBezTo>
                  <a:cubicBezTo>
                    <a:pt x="42" y="26"/>
                    <a:pt x="42" y="26"/>
                    <a:pt x="42" y="26"/>
                  </a:cubicBezTo>
                  <a:cubicBezTo>
                    <a:pt x="42" y="34"/>
                    <a:pt x="42" y="34"/>
                    <a:pt x="42" y="34"/>
                  </a:cubicBezTo>
                  <a:cubicBezTo>
                    <a:pt x="53" y="110"/>
                    <a:pt x="53" y="110"/>
                    <a:pt x="53" y="110"/>
                  </a:cubicBezTo>
                  <a:cubicBezTo>
                    <a:pt x="198" y="212"/>
                    <a:pt x="503" y="433"/>
                    <a:pt x="503" y="433"/>
                  </a:cubicBezTo>
                  <a:cubicBezTo>
                    <a:pt x="503" y="433"/>
                    <a:pt x="616" y="461"/>
                    <a:pt x="641" y="461"/>
                  </a:cubicBezTo>
                  <a:cubicBezTo>
                    <a:pt x="644" y="461"/>
                    <a:pt x="644" y="459"/>
                    <a:pt x="647" y="459"/>
                  </a:cubicBezTo>
                  <a:cubicBezTo>
                    <a:pt x="652" y="456"/>
                    <a:pt x="200" y="122"/>
                    <a:pt x="70" y="26"/>
                  </a:cubicBezTo>
                  <a:cubicBezTo>
                    <a:pt x="47" y="9"/>
                    <a:pt x="33" y="0"/>
                    <a:pt x="3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5" name="Freeform 140"/>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6" name="Freeform 141"/>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7" name="Freeform 142"/>
            <p:cNvSpPr>
              <a:spLocks noChangeArrowheads="1"/>
            </p:cNvSpPr>
            <p:nvPr/>
          </p:nvSpPr>
          <p:spPr bwMode="auto">
            <a:xfrm>
              <a:off x="5702" y="1793"/>
              <a:ext cx="20" cy="23"/>
            </a:xfrm>
            <a:custGeom>
              <a:avLst/>
              <a:gdLst>
                <a:gd name="T0" fmla="*/ 25 w 91"/>
                <a:gd name="T1" fmla="*/ 0 h 108"/>
                <a:gd name="T2" fmla="*/ 25 w 91"/>
                <a:gd name="T3" fmla="*/ 0 h 108"/>
                <a:gd name="T4" fmla="*/ 14 w 91"/>
                <a:gd name="T5" fmla="*/ 6 h 108"/>
                <a:gd name="T6" fmla="*/ 8 w 91"/>
                <a:gd name="T7" fmla="*/ 31 h 108"/>
                <a:gd name="T8" fmla="*/ 39 w 91"/>
                <a:gd name="T9" fmla="*/ 82 h 108"/>
                <a:gd name="T10" fmla="*/ 51 w 91"/>
                <a:gd name="T11" fmla="*/ 99 h 108"/>
                <a:gd name="T12" fmla="*/ 68 w 91"/>
                <a:gd name="T13" fmla="*/ 107 h 108"/>
                <a:gd name="T14" fmla="*/ 79 w 91"/>
                <a:gd name="T15" fmla="*/ 104 h 108"/>
                <a:gd name="T16" fmla="*/ 85 w 91"/>
                <a:gd name="T17" fmla="*/ 76 h 108"/>
                <a:gd name="T18" fmla="*/ 73 w 91"/>
                <a:gd name="T19" fmla="*/ 62 h 108"/>
                <a:gd name="T20" fmla="*/ 39 w 91"/>
                <a:gd name="T21" fmla="*/ 11 h 108"/>
                <a:gd name="T22" fmla="*/ 25 w 91"/>
                <a:gd name="T2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08">
                  <a:moveTo>
                    <a:pt x="25" y="0"/>
                  </a:moveTo>
                  <a:lnTo>
                    <a:pt x="25" y="0"/>
                  </a:lnTo>
                  <a:cubicBezTo>
                    <a:pt x="20" y="0"/>
                    <a:pt x="17" y="3"/>
                    <a:pt x="14" y="6"/>
                  </a:cubicBezTo>
                  <a:cubicBezTo>
                    <a:pt x="2" y="11"/>
                    <a:pt x="0" y="22"/>
                    <a:pt x="8" y="31"/>
                  </a:cubicBezTo>
                  <a:cubicBezTo>
                    <a:pt x="39" y="82"/>
                    <a:pt x="39" y="82"/>
                    <a:pt x="39" y="82"/>
                  </a:cubicBezTo>
                  <a:cubicBezTo>
                    <a:pt x="51" y="99"/>
                    <a:pt x="51" y="99"/>
                    <a:pt x="51" y="99"/>
                  </a:cubicBezTo>
                  <a:cubicBezTo>
                    <a:pt x="56" y="104"/>
                    <a:pt x="62" y="107"/>
                    <a:pt x="68" y="107"/>
                  </a:cubicBezTo>
                  <a:cubicBezTo>
                    <a:pt x="71" y="107"/>
                    <a:pt x="76" y="107"/>
                    <a:pt x="79" y="104"/>
                  </a:cubicBezTo>
                  <a:cubicBezTo>
                    <a:pt x="88" y="99"/>
                    <a:pt x="90" y="87"/>
                    <a:pt x="85" y="76"/>
                  </a:cubicBezTo>
                  <a:cubicBezTo>
                    <a:pt x="73" y="62"/>
                    <a:pt x="73" y="62"/>
                    <a:pt x="73" y="62"/>
                  </a:cubicBezTo>
                  <a:cubicBezTo>
                    <a:pt x="39" y="11"/>
                    <a:pt x="39" y="11"/>
                    <a:pt x="39" y="11"/>
                  </a:cubicBezTo>
                  <a:cubicBezTo>
                    <a:pt x="36" y="6"/>
                    <a:pt x="31" y="0"/>
                    <a:pt x="2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8" name="Freeform 143"/>
            <p:cNvSpPr>
              <a:spLocks noChangeArrowheads="1"/>
            </p:cNvSpPr>
            <p:nvPr/>
          </p:nvSpPr>
          <p:spPr bwMode="auto">
            <a:xfrm>
              <a:off x="5048" y="1267"/>
              <a:ext cx="90" cy="246"/>
            </a:xfrm>
            <a:custGeom>
              <a:avLst/>
              <a:gdLst>
                <a:gd name="T0" fmla="*/ 312 w 400"/>
                <a:gd name="T1" fmla="*/ 882 h 1087"/>
                <a:gd name="T2" fmla="*/ 88 w 400"/>
                <a:gd name="T3" fmla="*/ 882 h 1087"/>
                <a:gd name="T4" fmla="*/ 198 w 400"/>
                <a:gd name="T5" fmla="*/ 1086 h 1087"/>
                <a:gd name="T6" fmla="*/ 312 w 400"/>
                <a:gd name="T7" fmla="*/ 882 h 1087"/>
                <a:gd name="T8" fmla="*/ 388 w 400"/>
                <a:gd name="T9" fmla="*/ 729 h 1087"/>
                <a:gd name="T10" fmla="*/ 326 w 400"/>
                <a:gd name="T11" fmla="*/ 846 h 1087"/>
                <a:gd name="T12" fmla="*/ 388 w 400"/>
                <a:gd name="T13" fmla="*/ 729 h 1087"/>
                <a:gd name="T14" fmla="*/ 12 w 400"/>
                <a:gd name="T15" fmla="*/ 729 h 1087"/>
                <a:gd name="T16" fmla="*/ 74 w 400"/>
                <a:gd name="T17" fmla="*/ 846 h 1087"/>
                <a:gd name="T18" fmla="*/ 12 w 400"/>
                <a:gd name="T19" fmla="*/ 729 h 1087"/>
                <a:gd name="T20" fmla="*/ 396 w 400"/>
                <a:gd name="T21" fmla="*/ 625 h 1087"/>
                <a:gd name="T22" fmla="*/ 357 w 400"/>
                <a:gd name="T23" fmla="*/ 698 h 1087"/>
                <a:gd name="T24" fmla="*/ 396 w 400"/>
                <a:gd name="T25" fmla="*/ 625 h 1087"/>
                <a:gd name="T26" fmla="*/ 3 w 400"/>
                <a:gd name="T27" fmla="*/ 625 h 1087"/>
                <a:gd name="T28" fmla="*/ 43 w 400"/>
                <a:gd name="T29" fmla="*/ 698 h 1087"/>
                <a:gd name="T30" fmla="*/ 3 w 400"/>
                <a:gd name="T31" fmla="*/ 625 h 1087"/>
                <a:gd name="T32" fmla="*/ 365 w 400"/>
                <a:gd name="T33" fmla="*/ 475 h 1087"/>
                <a:gd name="T34" fmla="*/ 365 w 400"/>
                <a:gd name="T35" fmla="*/ 611 h 1087"/>
                <a:gd name="T36" fmla="*/ 399 w 400"/>
                <a:gd name="T37" fmla="*/ 543 h 1087"/>
                <a:gd name="T38" fmla="*/ 365 w 400"/>
                <a:gd name="T39" fmla="*/ 475 h 1087"/>
                <a:gd name="T40" fmla="*/ 34 w 400"/>
                <a:gd name="T41" fmla="*/ 475 h 1087"/>
                <a:gd name="T42" fmla="*/ 0 w 400"/>
                <a:gd name="T43" fmla="*/ 543 h 1087"/>
                <a:gd name="T44" fmla="*/ 34 w 400"/>
                <a:gd name="T45" fmla="*/ 611 h 1087"/>
                <a:gd name="T46" fmla="*/ 34 w 400"/>
                <a:gd name="T47" fmla="*/ 475 h 1087"/>
                <a:gd name="T48" fmla="*/ 357 w 400"/>
                <a:gd name="T49" fmla="*/ 385 h 1087"/>
                <a:gd name="T50" fmla="*/ 396 w 400"/>
                <a:gd name="T51" fmla="*/ 461 h 1087"/>
                <a:gd name="T52" fmla="*/ 357 w 400"/>
                <a:gd name="T53" fmla="*/ 385 h 1087"/>
                <a:gd name="T54" fmla="*/ 43 w 400"/>
                <a:gd name="T55" fmla="*/ 385 h 1087"/>
                <a:gd name="T56" fmla="*/ 3 w 400"/>
                <a:gd name="T57" fmla="*/ 461 h 1087"/>
                <a:gd name="T58" fmla="*/ 43 w 400"/>
                <a:gd name="T59" fmla="*/ 385 h 1087"/>
                <a:gd name="T60" fmla="*/ 363 w 400"/>
                <a:gd name="T61" fmla="*/ 223 h 1087"/>
                <a:gd name="T62" fmla="*/ 351 w 400"/>
                <a:gd name="T63" fmla="*/ 351 h 1087"/>
                <a:gd name="T64" fmla="*/ 363 w 400"/>
                <a:gd name="T65" fmla="*/ 223 h 1087"/>
                <a:gd name="T66" fmla="*/ 37 w 400"/>
                <a:gd name="T67" fmla="*/ 223 h 1087"/>
                <a:gd name="T68" fmla="*/ 48 w 400"/>
                <a:gd name="T69" fmla="*/ 351 h 1087"/>
                <a:gd name="T70" fmla="*/ 37 w 400"/>
                <a:gd name="T71" fmla="*/ 223 h 1087"/>
                <a:gd name="T72" fmla="*/ 198 w 400"/>
                <a:gd name="T73" fmla="*/ 0 h 1087"/>
                <a:gd name="T74" fmla="*/ 88 w 400"/>
                <a:gd name="T75" fmla="*/ 204 h 1087"/>
                <a:gd name="T76" fmla="*/ 312 w 400"/>
                <a:gd name="T77" fmla="*/ 204 h 1087"/>
                <a:gd name="T78" fmla="*/ 198 w 400"/>
                <a:gd name="T7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7">
                  <a:moveTo>
                    <a:pt x="312" y="882"/>
                  </a:moveTo>
                  <a:lnTo>
                    <a:pt x="312" y="882"/>
                  </a:lnTo>
                  <a:cubicBezTo>
                    <a:pt x="280" y="953"/>
                    <a:pt x="241" y="995"/>
                    <a:pt x="198" y="995"/>
                  </a:cubicBezTo>
                  <a:cubicBezTo>
                    <a:pt x="156" y="995"/>
                    <a:pt x="119" y="953"/>
                    <a:pt x="88" y="882"/>
                  </a:cubicBezTo>
                  <a:cubicBezTo>
                    <a:pt x="77" y="891"/>
                    <a:pt x="63" y="896"/>
                    <a:pt x="51" y="902"/>
                  </a:cubicBezTo>
                  <a:cubicBezTo>
                    <a:pt x="88" y="1015"/>
                    <a:pt x="139" y="1086"/>
                    <a:pt x="198" y="1086"/>
                  </a:cubicBezTo>
                  <a:cubicBezTo>
                    <a:pt x="258" y="1086"/>
                    <a:pt x="312" y="1015"/>
                    <a:pt x="348" y="902"/>
                  </a:cubicBezTo>
                  <a:cubicBezTo>
                    <a:pt x="337" y="896"/>
                    <a:pt x="323" y="891"/>
                    <a:pt x="312" y="882"/>
                  </a:cubicBezTo>
                  <a:lnTo>
                    <a:pt x="388" y="729"/>
                  </a:lnTo>
                  <a:lnTo>
                    <a:pt x="388" y="729"/>
                  </a:lnTo>
                  <a:cubicBezTo>
                    <a:pt x="376" y="732"/>
                    <a:pt x="363" y="732"/>
                    <a:pt x="351" y="735"/>
                  </a:cubicBezTo>
                  <a:cubicBezTo>
                    <a:pt x="346" y="775"/>
                    <a:pt x="334" y="812"/>
                    <a:pt x="326" y="846"/>
                  </a:cubicBezTo>
                  <a:cubicBezTo>
                    <a:pt x="337" y="851"/>
                    <a:pt x="348" y="857"/>
                    <a:pt x="363" y="862"/>
                  </a:cubicBezTo>
                  <a:cubicBezTo>
                    <a:pt x="371" y="820"/>
                    <a:pt x="379" y="778"/>
                    <a:pt x="388" y="729"/>
                  </a:cubicBezTo>
                  <a:lnTo>
                    <a:pt x="12" y="729"/>
                  </a:lnTo>
                  <a:lnTo>
                    <a:pt x="12" y="729"/>
                  </a:lnTo>
                  <a:cubicBezTo>
                    <a:pt x="17" y="778"/>
                    <a:pt x="26" y="820"/>
                    <a:pt x="37" y="862"/>
                  </a:cubicBezTo>
                  <a:cubicBezTo>
                    <a:pt x="48" y="857"/>
                    <a:pt x="63" y="851"/>
                    <a:pt x="74" y="846"/>
                  </a:cubicBezTo>
                  <a:cubicBezTo>
                    <a:pt x="63" y="812"/>
                    <a:pt x="54" y="775"/>
                    <a:pt x="48" y="735"/>
                  </a:cubicBezTo>
                  <a:cubicBezTo>
                    <a:pt x="34" y="732"/>
                    <a:pt x="23" y="732"/>
                    <a:pt x="12" y="729"/>
                  </a:cubicBezTo>
                  <a:lnTo>
                    <a:pt x="396" y="625"/>
                  </a:lnTo>
                  <a:lnTo>
                    <a:pt x="396" y="625"/>
                  </a:lnTo>
                  <a:cubicBezTo>
                    <a:pt x="385" y="636"/>
                    <a:pt x="374" y="651"/>
                    <a:pt x="360" y="665"/>
                  </a:cubicBezTo>
                  <a:cubicBezTo>
                    <a:pt x="360" y="676"/>
                    <a:pt x="357" y="687"/>
                    <a:pt x="357" y="698"/>
                  </a:cubicBezTo>
                  <a:cubicBezTo>
                    <a:pt x="368" y="698"/>
                    <a:pt x="379" y="695"/>
                    <a:pt x="391" y="695"/>
                  </a:cubicBezTo>
                  <a:cubicBezTo>
                    <a:pt x="393" y="673"/>
                    <a:pt x="396" y="648"/>
                    <a:pt x="396" y="625"/>
                  </a:cubicBezTo>
                  <a:lnTo>
                    <a:pt x="3" y="625"/>
                  </a:lnTo>
                  <a:lnTo>
                    <a:pt x="3" y="625"/>
                  </a:lnTo>
                  <a:cubicBezTo>
                    <a:pt x="3" y="648"/>
                    <a:pt x="6" y="673"/>
                    <a:pt x="9" y="695"/>
                  </a:cubicBezTo>
                  <a:cubicBezTo>
                    <a:pt x="20" y="695"/>
                    <a:pt x="31" y="698"/>
                    <a:pt x="43" y="698"/>
                  </a:cubicBezTo>
                  <a:cubicBezTo>
                    <a:pt x="40" y="687"/>
                    <a:pt x="40" y="676"/>
                    <a:pt x="37" y="665"/>
                  </a:cubicBezTo>
                  <a:cubicBezTo>
                    <a:pt x="26" y="651"/>
                    <a:pt x="14" y="636"/>
                    <a:pt x="3" y="625"/>
                  </a:cubicBezTo>
                  <a:lnTo>
                    <a:pt x="365" y="475"/>
                  </a:lnTo>
                  <a:lnTo>
                    <a:pt x="365" y="475"/>
                  </a:lnTo>
                  <a:cubicBezTo>
                    <a:pt x="365" y="497"/>
                    <a:pt x="368" y="520"/>
                    <a:pt x="368" y="543"/>
                  </a:cubicBezTo>
                  <a:cubicBezTo>
                    <a:pt x="368" y="565"/>
                    <a:pt x="365" y="588"/>
                    <a:pt x="365" y="611"/>
                  </a:cubicBezTo>
                  <a:cubicBezTo>
                    <a:pt x="376" y="597"/>
                    <a:pt x="388" y="585"/>
                    <a:pt x="399" y="571"/>
                  </a:cubicBezTo>
                  <a:cubicBezTo>
                    <a:pt x="399" y="563"/>
                    <a:pt x="399" y="551"/>
                    <a:pt x="399" y="543"/>
                  </a:cubicBezTo>
                  <a:cubicBezTo>
                    <a:pt x="399" y="534"/>
                    <a:pt x="399" y="523"/>
                    <a:pt x="399" y="514"/>
                  </a:cubicBezTo>
                  <a:cubicBezTo>
                    <a:pt x="388" y="500"/>
                    <a:pt x="376" y="486"/>
                    <a:pt x="365" y="475"/>
                  </a:cubicBezTo>
                  <a:lnTo>
                    <a:pt x="34" y="475"/>
                  </a:lnTo>
                  <a:lnTo>
                    <a:pt x="34" y="475"/>
                  </a:lnTo>
                  <a:cubicBezTo>
                    <a:pt x="23" y="486"/>
                    <a:pt x="12" y="500"/>
                    <a:pt x="0" y="514"/>
                  </a:cubicBezTo>
                  <a:cubicBezTo>
                    <a:pt x="0" y="523"/>
                    <a:pt x="0" y="534"/>
                    <a:pt x="0" y="543"/>
                  </a:cubicBezTo>
                  <a:cubicBezTo>
                    <a:pt x="0" y="551"/>
                    <a:pt x="0" y="563"/>
                    <a:pt x="0" y="571"/>
                  </a:cubicBezTo>
                  <a:cubicBezTo>
                    <a:pt x="12" y="585"/>
                    <a:pt x="23" y="597"/>
                    <a:pt x="34" y="611"/>
                  </a:cubicBezTo>
                  <a:cubicBezTo>
                    <a:pt x="31" y="588"/>
                    <a:pt x="31" y="565"/>
                    <a:pt x="31" y="543"/>
                  </a:cubicBezTo>
                  <a:cubicBezTo>
                    <a:pt x="31" y="520"/>
                    <a:pt x="31" y="497"/>
                    <a:pt x="34" y="475"/>
                  </a:cubicBezTo>
                  <a:lnTo>
                    <a:pt x="357" y="385"/>
                  </a:lnTo>
                  <a:lnTo>
                    <a:pt x="357" y="385"/>
                  </a:lnTo>
                  <a:cubicBezTo>
                    <a:pt x="357" y="399"/>
                    <a:pt x="360" y="410"/>
                    <a:pt x="360" y="421"/>
                  </a:cubicBezTo>
                  <a:cubicBezTo>
                    <a:pt x="374" y="436"/>
                    <a:pt x="385" y="447"/>
                    <a:pt x="396" y="461"/>
                  </a:cubicBezTo>
                  <a:cubicBezTo>
                    <a:pt x="396" y="438"/>
                    <a:pt x="393" y="413"/>
                    <a:pt x="391" y="390"/>
                  </a:cubicBezTo>
                  <a:cubicBezTo>
                    <a:pt x="379" y="390"/>
                    <a:pt x="368" y="387"/>
                    <a:pt x="357" y="385"/>
                  </a:cubicBezTo>
                  <a:lnTo>
                    <a:pt x="43" y="385"/>
                  </a:lnTo>
                  <a:lnTo>
                    <a:pt x="43" y="385"/>
                  </a:lnTo>
                  <a:cubicBezTo>
                    <a:pt x="31" y="387"/>
                    <a:pt x="20" y="390"/>
                    <a:pt x="9" y="390"/>
                  </a:cubicBezTo>
                  <a:cubicBezTo>
                    <a:pt x="6" y="413"/>
                    <a:pt x="3" y="438"/>
                    <a:pt x="3" y="461"/>
                  </a:cubicBezTo>
                  <a:cubicBezTo>
                    <a:pt x="14" y="447"/>
                    <a:pt x="26" y="436"/>
                    <a:pt x="37" y="421"/>
                  </a:cubicBezTo>
                  <a:cubicBezTo>
                    <a:pt x="40" y="410"/>
                    <a:pt x="40" y="399"/>
                    <a:pt x="43" y="385"/>
                  </a:cubicBezTo>
                  <a:lnTo>
                    <a:pt x="363" y="223"/>
                  </a:lnTo>
                  <a:lnTo>
                    <a:pt x="363" y="223"/>
                  </a:lnTo>
                  <a:cubicBezTo>
                    <a:pt x="348" y="229"/>
                    <a:pt x="337" y="235"/>
                    <a:pt x="326" y="241"/>
                  </a:cubicBezTo>
                  <a:cubicBezTo>
                    <a:pt x="334" y="275"/>
                    <a:pt x="346" y="311"/>
                    <a:pt x="351" y="351"/>
                  </a:cubicBezTo>
                  <a:cubicBezTo>
                    <a:pt x="363" y="353"/>
                    <a:pt x="376" y="353"/>
                    <a:pt x="388" y="356"/>
                  </a:cubicBezTo>
                  <a:cubicBezTo>
                    <a:pt x="379" y="308"/>
                    <a:pt x="371" y="263"/>
                    <a:pt x="363" y="223"/>
                  </a:cubicBezTo>
                  <a:lnTo>
                    <a:pt x="37" y="223"/>
                  </a:lnTo>
                  <a:lnTo>
                    <a:pt x="37" y="223"/>
                  </a:lnTo>
                  <a:cubicBezTo>
                    <a:pt x="26" y="263"/>
                    <a:pt x="17" y="308"/>
                    <a:pt x="12" y="356"/>
                  </a:cubicBezTo>
                  <a:cubicBezTo>
                    <a:pt x="23" y="353"/>
                    <a:pt x="34" y="353"/>
                    <a:pt x="48" y="351"/>
                  </a:cubicBezTo>
                  <a:cubicBezTo>
                    <a:pt x="54" y="311"/>
                    <a:pt x="63" y="275"/>
                    <a:pt x="74" y="241"/>
                  </a:cubicBezTo>
                  <a:cubicBezTo>
                    <a:pt x="63" y="235"/>
                    <a:pt x="48" y="229"/>
                    <a:pt x="37" y="223"/>
                  </a:cubicBezTo>
                  <a:lnTo>
                    <a:pt x="198" y="0"/>
                  </a:lnTo>
                  <a:lnTo>
                    <a:pt x="198" y="0"/>
                  </a:lnTo>
                  <a:cubicBezTo>
                    <a:pt x="139" y="0"/>
                    <a:pt x="88" y="71"/>
                    <a:pt x="51" y="184"/>
                  </a:cubicBezTo>
                  <a:cubicBezTo>
                    <a:pt x="63" y="189"/>
                    <a:pt x="77" y="195"/>
                    <a:pt x="88" y="204"/>
                  </a:cubicBezTo>
                  <a:cubicBezTo>
                    <a:pt x="119" y="133"/>
                    <a:pt x="156" y="88"/>
                    <a:pt x="198" y="88"/>
                  </a:cubicBezTo>
                  <a:cubicBezTo>
                    <a:pt x="241" y="88"/>
                    <a:pt x="280" y="133"/>
                    <a:pt x="312" y="204"/>
                  </a:cubicBezTo>
                  <a:cubicBezTo>
                    <a:pt x="323" y="195"/>
                    <a:pt x="337" y="189"/>
                    <a:pt x="348" y="184"/>
                  </a:cubicBezTo>
                  <a:cubicBezTo>
                    <a:pt x="312" y="71"/>
                    <a:pt x="258" y="0"/>
                    <a:pt x="198"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9" name="Freeform 144"/>
            <p:cNvSpPr>
              <a:spLocks noChangeArrowheads="1"/>
            </p:cNvSpPr>
            <p:nvPr/>
          </p:nvSpPr>
          <p:spPr bwMode="auto">
            <a:xfrm>
              <a:off x="4971" y="1345"/>
              <a:ext cx="245" cy="90"/>
            </a:xfrm>
            <a:custGeom>
              <a:avLst/>
              <a:gdLst>
                <a:gd name="T0" fmla="*/ 611 w 1085"/>
                <a:gd name="T1" fmla="*/ 365 h 403"/>
                <a:gd name="T2" fmla="*/ 473 w 1085"/>
                <a:gd name="T3" fmla="*/ 365 h 403"/>
                <a:gd name="T4" fmla="*/ 540 w 1085"/>
                <a:gd name="T5" fmla="*/ 402 h 403"/>
                <a:gd name="T6" fmla="*/ 611 w 1085"/>
                <a:gd name="T7" fmla="*/ 365 h 403"/>
                <a:gd name="T8" fmla="*/ 241 w 1085"/>
                <a:gd name="T9" fmla="*/ 325 h 403"/>
                <a:gd name="T10" fmla="*/ 354 w 1085"/>
                <a:gd name="T11" fmla="*/ 387 h 403"/>
                <a:gd name="T12" fmla="*/ 458 w 1085"/>
                <a:gd name="T13" fmla="*/ 399 h 403"/>
                <a:gd name="T14" fmla="*/ 385 w 1085"/>
                <a:gd name="T15" fmla="*/ 356 h 403"/>
                <a:gd name="T16" fmla="*/ 241 w 1085"/>
                <a:gd name="T17" fmla="*/ 325 h 403"/>
                <a:gd name="T18" fmla="*/ 843 w 1085"/>
                <a:gd name="T19" fmla="*/ 325 h 403"/>
                <a:gd name="T20" fmla="*/ 699 w 1085"/>
                <a:gd name="T21" fmla="*/ 356 h 403"/>
                <a:gd name="T22" fmla="*/ 622 w 1085"/>
                <a:gd name="T23" fmla="*/ 399 h 403"/>
                <a:gd name="T24" fmla="*/ 730 w 1085"/>
                <a:gd name="T25" fmla="*/ 387 h 403"/>
                <a:gd name="T26" fmla="*/ 843 w 1085"/>
                <a:gd name="T27" fmla="*/ 325 h 403"/>
                <a:gd name="T28" fmla="*/ 902 w 1085"/>
                <a:gd name="T29" fmla="*/ 51 h 403"/>
                <a:gd name="T30" fmla="*/ 996 w 1085"/>
                <a:gd name="T31" fmla="*/ 201 h 403"/>
                <a:gd name="T32" fmla="*/ 902 w 1085"/>
                <a:gd name="T33" fmla="*/ 351 h 403"/>
                <a:gd name="T34" fmla="*/ 902 w 1085"/>
                <a:gd name="T35" fmla="*/ 51 h 403"/>
                <a:gd name="T36" fmla="*/ 181 w 1085"/>
                <a:gd name="T37" fmla="*/ 51 h 403"/>
                <a:gd name="T38" fmla="*/ 181 w 1085"/>
                <a:gd name="T39" fmla="*/ 351 h 403"/>
                <a:gd name="T40" fmla="*/ 88 w 1085"/>
                <a:gd name="T41" fmla="*/ 201 h 403"/>
                <a:gd name="T42" fmla="*/ 181 w 1085"/>
                <a:gd name="T43" fmla="*/ 51 h 403"/>
                <a:gd name="T44" fmla="*/ 622 w 1085"/>
                <a:gd name="T45" fmla="*/ 3 h 403"/>
                <a:gd name="T46" fmla="*/ 699 w 1085"/>
                <a:gd name="T47" fmla="*/ 43 h 403"/>
                <a:gd name="T48" fmla="*/ 843 w 1085"/>
                <a:gd name="T49" fmla="*/ 77 h 403"/>
                <a:gd name="T50" fmla="*/ 730 w 1085"/>
                <a:gd name="T51" fmla="*/ 14 h 403"/>
                <a:gd name="T52" fmla="*/ 622 w 1085"/>
                <a:gd name="T53" fmla="*/ 3 h 403"/>
                <a:gd name="T54" fmla="*/ 458 w 1085"/>
                <a:gd name="T55" fmla="*/ 3 h 403"/>
                <a:gd name="T56" fmla="*/ 354 w 1085"/>
                <a:gd name="T57" fmla="*/ 14 h 403"/>
                <a:gd name="T58" fmla="*/ 241 w 1085"/>
                <a:gd name="T59" fmla="*/ 77 h 403"/>
                <a:gd name="T60" fmla="*/ 385 w 1085"/>
                <a:gd name="T61" fmla="*/ 43 h 403"/>
                <a:gd name="T62" fmla="*/ 458 w 1085"/>
                <a:gd name="T63" fmla="*/ 3 h 403"/>
                <a:gd name="T64" fmla="*/ 540 w 1085"/>
                <a:gd name="T65" fmla="*/ 0 h 403"/>
                <a:gd name="T66" fmla="*/ 473 w 1085"/>
                <a:gd name="T67" fmla="*/ 34 h 403"/>
                <a:gd name="T68" fmla="*/ 611 w 1085"/>
                <a:gd name="T69" fmla="*/ 34 h 403"/>
                <a:gd name="T70" fmla="*/ 540 w 1085"/>
                <a:gd name="T7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5" h="403">
                  <a:moveTo>
                    <a:pt x="611" y="365"/>
                  </a:moveTo>
                  <a:lnTo>
                    <a:pt x="611" y="365"/>
                  </a:lnTo>
                  <a:cubicBezTo>
                    <a:pt x="588" y="368"/>
                    <a:pt x="566" y="368"/>
                    <a:pt x="540" y="368"/>
                  </a:cubicBezTo>
                  <a:cubicBezTo>
                    <a:pt x="518" y="368"/>
                    <a:pt x="495" y="368"/>
                    <a:pt x="473" y="365"/>
                  </a:cubicBezTo>
                  <a:cubicBezTo>
                    <a:pt x="487" y="379"/>
                    <a:pt x="501" y="390"/>
                    <a:pt x="512" y="399"/>
                  </a:cubicBezTo>
                  <a:cubicBezTo>
                    <a:pt x="523" y="402"/>
                    <a:pt x="532" y="402"/>
                    <a:pt x="540" y="402"/>
                  </a:cubicBezTo>
                  <a:cubicBezTo>
                    <a:pt x="552" y="402"/>
                    <a:pt x="560" y="402"/>
                    <a:pt x="571" y="399"/>
                  </a:cubicBezTo>
                  <a:cubicBezTo>
                    <a:pt x="583" y="390"/>
                    <a:pt x="597" y="379"/>
                    <a:pt x="611" y="365"/>
                  </a:cubicBezTo>
                  <a:lnTo>
                    <a:pt x="241" y="325"/>
                  </a:lnTo>
                  <a:lnTo>
                    <a:pt x="241" y="325"/>
                  </a:lnTo>
                  <a:cubicBezTo>
                    <a:pt x="232" y="339"/>
                    <a:pt x="227" y="351"/>
                    <a:pt x="224" y="362"/>
                  </a:cubicBezTo>
                  <a:cubicBezTo>
                    <a:pt x="263" y="373"/>
                    <a:pt x="306" y="382"/>
                    <a:pt x="354" y="387"/>
                  </a:cubicBezTo>
                  <a:cubicBezTo>
                    <a:pt x="365" y="390"/>
                    <a:pt x="376" y="390"/>
                    <a:pt x="390" y="393"/>
                  </a:cubicBezTo>
                  <a:cubicBezTo>
                    <a:pt x="413" y="396"/>
                    <a:pt x="436" y="396"/>
                    <a:pt x="458" y="399"/>
                  </a:cubicBezTo>
                  <a:cubicBezTo>
                    <a:pt x="447" y="387"/>
                    <a:pt x="433" y="373"/>
                    <a:pt x="422" y="362"/>
                  </a:cubicBezTo>
                  <a:cubicBezTo>
                    <a:pt x="407" y="362"/>
                    <a:pt x="396" y="359"/>
                    <a:pt x="385" y="356"/>
                  </a:cubicBezTo>
                  <a:cubicBezTo>
                    <a:pt x="373" y="356"/>
                    <a:pt x="362" y="353"/>
                    <a:pt x="351" y="353"/>
                  </a:cubicBezTo>
                  <a:cubicBezTo>
                    <a:pt x="309" y="345"/>
                    <a:pt x="272" y="337"/>
                    <a:pt x="241" y="325"/>
                  </a:cubicBezTo>
                  <a:lnTo>
                    <a:pt x="843" y="325"/>
                  </a:lnTo>
                  <a:lnTo>
                    <a:pt x="843" y="325"/>
                  </a:lnTo>
                  <a:cubicBezTo>
                    <a:pt x="812" y="337"/>
                    <a:pt x="772" y="345"/>
                    <a:pt x="733" y="353"/>
                  </a:cubicBezTo>
                  <a:cubicBezTo>
                    <a:pt x="721" y="353"/>
                    <a:pt x="710" y="356"/>
                    <a:pt x="699" y="356"/>
                  </a:cubicBezTo>
                  <a:cubicBezTo>
                    <a:pt x="688" y="359"/>
                    <a:pt x="673" y="362"/>
                    <a:pt x="662" y="362"/>
                  </a:cubicBezTo>
                  <a:cubicBezTo>
                    <a:pt x="651" y="373"/>
                    <a:pt x="637" y="387"/>
                    <a:pt x="622" y="399"/>
                  </a:cubicBezTo>
                  <a:cubicBezTo>
                    <a:pt x="648" y="396"/>
                    <a:pt x="671" y="396"/>
                    <a:pt x="693" y="393"/>
                  </a:cubicBezTo>
                  <a:cubicBezTo>
                    <a:pt x="705" y="390"/>
                    <a:pt x="718" y="390"/>
                    <a:pt x="730" y="387"/>
                  </a:cubicBezTo>
                  <a:cubicBezTo>
                    <a:pt x="775" y="382"/>
                    <a:pt x="820" y="373"/>
                    <a:pt x="860" y="362"/>
                  </a:cubicBezTo>
                  <a:cubicBezTo>
                    <a:pt x="854" y="351"/>
                    <a:pt x="849" y="339"/>
                    <a:pt x="843" y="325"/>
                  </a:cubicBezTo>
                  <a:lnTo>
                    <a:pt x="902" y="51"/>
                  </a:lnTo>
                  <a:lnTo>
                    <a:pt x="902" y="51"/>
                  </a:lnTo>
                  <a:cubicBezTo>
                    <a:pt x="897" y="65"/>
                    <a:pt x="888" y="77"/>
                    <a:pt x="880" y="91"/>
                  </a:cubicBezTo>
                  <a:cubicBezTo>
                    <a:pt x="953" y="119"/>
                    <a:pt x="996" y="158"/>
                    <a:pt x="996" y="201"/>
                  </a:cubicBezTo>
                  <a:cubicBezTo>
                    <a:pt x="996" y="243"/>
                    <a:pt x="953" y="283"/>
                    <a:pt x="880" y="311"/>
                  </a:cubicBezTo>
                  <a:cubicBezTo>
                    <a:pt x="888" y="325"/>
                    <a:pt x="897" y="337"/>
                    <a:pt x="902" y="351"/>
                  </a:cubicBezTo>
                  <a:cubicBezTo>
                    <a:pt x="1013" y="314"/>
                    <a:pt x="1084" y="260"/>
                    <a:pt x="1084" y="201"/>
                  </a:cubicBezTo>
                  <a:cubicBezTo>
                    <a:pt x="1084" y="142"/>
                    <a:pt x="1013" y="88"/>
                    <a:pt x="902" y="51"/>
                  </a:cubicBezTo>
                  <a:lnTo>
                    <a:pt x="181" y="51"/>
                  </a:lnTo>
                  <a:lnTo>
                    <a:pt x="181" y="51"/>
                  </a:lnTo>
                  <a:cubicBezTo>
                    <a:pt x="71" y="88"/>
                    <a:pt x="0" y="142"/>
                    <a:pt x="0" y="201"/>
                  </a:cubicBezTo>
                  <a:cubicBezTo>
                    <a:pt x="0" y="260"/>
                    <a:pt x="71" y="314"/>
                    <a:pt x="181" y="351"/>
                  </a:cubicBezTo>
                  <a:cubicBezTo>
                    <a:pt x="187" y="337"/>
                    <a:pt x="195" y="325"/>
                    <a:pt x="201" y="311"/>
                  </a:cubicBezTo>
                  <a:cubicBezTo>
                    <a:pt x="130" y="283"/>
                    <a:pt x="88" y="243"/>
                    <a:pt x="88" y="201"/>
                  </a:cubicBezTo>
                  <a:cubicBezTo>
                    <a:pt x="88" y="158"/>
                    <a:pt x="130" y="119"/>
                    <a:pt x="201" y="91"/>
                  </a:cubicBezTo>
                  <a:cubicBezTo>
                    <a:pt x="195" y="77"/>
                    <a:pt x="187" y="65"/>
                    <a:pt x="181" y="51"/>
                  </a:cubicBezTo>
                  <a:lnTo>
                    <a:pt x="622" y="3"/>
                  </a:lnTo>
                  <a:lnTo>
                    <a:pt x="622" y="3"/>
                  </a:lnTo>
                  <a:cubicBezTo>
                    <a:pt x="637" y="14"/>
                    <a:pt x="651" y="28"/>
                    <a:pt x="662" y="40"/>
                  </a:cubicBezTo>
                  <a:cubicBezTo>
                    <a:pt x="673" y="40"/>
                    <a:pt x="688" y="43"/>
                    <a:pt x="699" y="43"/>
                  </a:cubicBezTo>
                  <a:cubicBezTo>
                    <a:pt x="710" y="45"/>
                    <a:pt x="721" y="48"/>
                    <a:pt x="733" y="48"/>
                  </a:cubicBezTo>
                  <a:cubicBezTo>
                    <a:pt x="772" y="57"/>
                    <a:pt x="812" y="65"/>
                    <a:pt x="843" y="77"/>
                  </a:cubicBezTo>
                  <a:cubicBezTo>
                    <a:pt x="849" y="62"/>
                    <a:pt x="854" y="51"/>
                    <a:pt x="860" y="40"/>
                  </a:cubicBezTo>
                  <a:cubicBezTo>
                    <a:pt x="820" y="28"/>
                    <a:pt x="775" y="20"/>
                    <a:pt x="730" y="14"/>
                  </a:cubicBezTo>
                  <a:cubicBezTo>
                    <a:pt x="718" y="11"/>
                    <a:pt x="705" y="11"/>
                    <a:pt x="693" y="9"/>
                  </a:cubicBezTo>
                  <a:cubicBezTo>
                    <a:pt x="671" y="6"/>
                    <a:pt x="648" y="6"/>
                    <a:pt x="622" y="3"/>
                  </a:cubicBezTo>
                  <a:lnTo>
                    <a:pt x="458" y="3"/>
                  </a:lnTo>
                  <a:lnTo>
                    <a:pt x="458" y="3"/>
                  </a:lnTo>
                  <a:cubicBezTo>
                    <a:pt x="436" y="6"/>
                    <a:pt x="413" y="6"/>
                    <a:pt x="390" y="9"/>
                  </a:cubicBezTo>
                  <a:cubicBezTo>
                    <a:pt x="376" y="11"/>
                    <a:pt x="365" y="11"/>
                    <a:pt x="354" y="14"/>
                  </a:cubicBezTo>
                  <a:cubicBezTo>
                    <a:pt x="306" y="20"/>
                    <a:pt x="263" y="28"/>
                    <a:pt x="224" y="40"/>
                  </a:cubicBezTo>
                  <a:cubicBezTo>
                    <a:pt x="227" y="51"/>
                    <a:pt x="232" y="62"/>
                    <a:pt x="241" y="77"/>
                  </a:cubicBezTo>
                  <a:cubicBezTo>
                    <a:pt x="272" y="65"/>
                    <a:pt x="309" y="57"/>
                    <a:pt x="351" y="48"/>
                  </a:cubicBezTo>
                  <a:cubicBezTo>
                    <a:pt x="362" y="48"/>
                    <a:pt x="373" y="45"/>
                    <a:pt x="385" y="43"/>
                  </a:cubicBezTo>
                  <a:cubicBezTo>
                    <a:pt x="396" y="43"/>
                    <a:pt x="407" y="40"/>
                    <a:pt x="422" y="40"/>
                  </a:cubicBezTo>
                  <a:cubicBezTo>
                    <a:pt x="433" y="28"/>
                    <a:pt x="447" y="14"/>
                    <a:pt x="458" y="3"/>
                  </a:cubicBezTo>
                  <a:lnTo>
                    <a:pt x="540" y="0"/>
                  </a:lnTo>
                  <a:lnTo>
                    <a:pt x="540" y="0"/>
                  </a:lnTo>
                  <a:cubicBezTo>
                    <a:pt x="532" y="0"/>
                    <a:pt x="523" y="0"/>
                    <a:pt x="512" y="0"/>
                  </a:cubicBezTo>
                  <a:cubicBezTo>
                    <a:pt x="501" y="11"/>
                    <a:pt x="487" y="23"/>
                    <a:pt x="473" y="34"/>
                  </a:cubicBezTo>
                  <a:cubicBezTo>
                    <a:pt x="495" y="34"/>
                    <a:pt x="518" y="34"/>
                    <a:pt x="540" y="34"/>
                  </a:cubicBezTo>
                  <a:cubicBezTo>
                    <a:pt x="566" y="34"/>
                    <a:pt x="588" y="34"/>
                    <a:pt x="611" y="34"/>
                  </a:cubicBezTo>
                  <a:cubicBezTo>
                    <a:pt x="597" y="23"/>
                    <a:pt x="583" y="11"/>
                    <a:pt x="571" y="0"/>
                  </a:cubicBezTo>
                  <a:cubicBezTo>
                    <a:pt x="560" y="0"/>
                    <a:pt x="552" y="0"/>
                    <a:pt x="540"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0" name="Freeform 145"/>
            <p:cNvSpPr>
              <a:spLocks noChangeArrowheads="1"/>
            </p:cNvSpPr>
            <p:nvPr/>
          </p:nvSpPr>
          <p:spPr bwMode="auto">
            <a:xfrm>
              <a:off x="4997" y="1298"/>
              <a:ext cx="192" cy="184"/>
            </a:xfrm>
            <a:custGeom>
              <a:avLst/>
              <a:gdLst>
                <a:gd name="T0" fmla="*/ 162 w 852"/>
                <a:gd name="T1" fmla="*/ 410 h 818"/>
                <a:gd name="T2" fmla="*/ 65 w 852"/>
                <a:gd name="T3" fmla="*/ 560 h 818"/>
                <a:gd name="T4" fmla="*/ 113 w 852"/>
                <a:gd name="T5" fmla="*/ 817 h 818"/>
                <a:gd name="T6" fmla="*/ 314 w 852"/>
                <a:gd name="T7" fmla="*/ 749 h 818"/>
                <a:gd name="T8" fmla="*/ 396 w 852"/>
                <a:gd name="T9" fmla="*/ 653 h 818"/>
                <a:gd name="T10" fmla="*/ 263 w 852"/>
                <a:gd name="T11" fmla="*/ 729 h 818"/>
                <a:gd name="T12" fmla="*/ 105 w 852"/>
                <a:gd name="T13" fmla="*/ 729 h 818"/>
                <a:gd name="T14" fmla="*/ 125 w 852"/>
                <a:gd name="T15" fmla="*/ 534 h 818"/>
                <a:gd name="T16" fmla="*/ 162 w 852"/>
                <a:gd name="T17" fmla="*/ 410 h 818"/>
                <a:gd name="T18" fmla="*/ 648 w 852"/>
                <a:gd name="T19" fmla="*/ 410 h 818"/>
                <a:gd name="T20" fmla="*/ 591 w 852"/>
                <a:gd name="T21" fmla="*/ 478 h 818"/>
                <a:gd name="T22" fmla="*/ 495 w 852"/>
                <a:gd name="T23" fmla="*/ 574 h 818"/>
                <a:gd name="T24" fmla="*/ 424 w 852"/>
                <a:gd name="T25" fmla="*/ 630 h 818"/>
                <a:gd name="T26" fmla="*/ 506 w 852"/>
                <a:gd name="T27" fmla="*/ 608 h 818"/>
                <a:gd name="T28" fmla="*/ 566 w 852"/>
                <a:gd name="T29" fmla="*/ 551 h 818"/>
                <a:gd name="T30" fmla="*/ 622 w 852"/>
                <a:gd name="T31" fmla="*/ 492 h 818"/>
                <a:gd name="T32" fmla="*/ 648 w 852"/>
                <a:gd name="T33" fmla="*/ 410 h 818"/>
                <a:gd name="T34" fmla="*/ 396 w 852"/>
                <a:gd name="T35" fmla="*/ 167 h 818"/>
                <a:gd name="T36" fmla="*/ 306 w 852"/>
                <a:gd name="T37" fmla="*/ 249 h 818"/>
                <a:gd name="T38" fmla="*/ 263 w 852"/>
                <a:gd name="T39" fmla="*/ 288 h 818"/>
                <a:gd name="T40" fmla="*/ 184 w 852"/>
                <a:gd name="T41" fmla="*/ 381 h 818"/>
                <a:gd name="T42" fmla="*/ 226 w 852"/>
                <a:gd name="T43" fmla="*/ 381 h 818"/>
                <a:gd name="T44" fmla="*/ 308 w 852"/>
                <a:gd name="T45" fmla="*/ 291 h 818"/>
                <a:gd name="T46" fmla="*/ 396 w 852"/>
                <a:gd name="T47" fmla="*/ 209 h 818"/>
                <a:gd name="T48" fmla="*/ 396 w 852"/>
                <a:gd name="T49" fmla="*/ 167 h 818"/>
                <a:gd name="T50" fmla="*/ 736 w 852"/>
                <a:gd name="T51" fmla="*/ 0 h 818"/>
                <a:gd name="T52" fmla="*/ 538 w 852"/>
                <a:gd name="T53" fmla="*/ 71 h 818"/>
                <a:gd name="T54" fmla="*/ 453 w 852"/>
                <a:gd name="T55" fmla="*/ 167 h 818"/>
                <a:gd name="T56" fmla="*/ 589 w 852"/>
                <a:gd name="T57" fmla="*/ 90 h 818"/>
                <a:gd name="T58" fmla="*/ 747 w 852"/>
                <a:gd name="T59" fmla="*/ 88 h 818"/>
                <a:gd name="T60" fmla="*/ 727 w 852"/>
                <a:gd name="T61" fmla="*/ 286 h 818"/>
                <a:gd name="T62" fmla="*/ 690 w 852"/>
                <a:gd name="T63" fmla="*/ 410 h 818"/>
                <a:gd name="T64" fmla="*/ 786 w 852"/>
                <a:gd name="T65" fmla="*/ 260 h 818"/>
                <a:gd name="T66" fmla="*/ 736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0" y="447"/>
                    <a:pt x="108" y="486"/>
                    <a:pt x="85" y="520"/>
                  </a:cubicBezTo>
                  <a:cubicBezTo>
                    <a:pt x="79" y="534"/>
                    <a:pt x="71" y="546"/>
                    <a:pt x="65" y="560"/>
                  </a:cubicBezTo>
                  <a:cubicBezTo>
                    <a:pt x="12" y="664"/>
                    <a:pt x="0" y="752"/>
                    <a:pt x="43" y="794"/>
                  </a:cubicBezTo>
                  <a:cubicBezTo>
                    <a:pt x="59" y="811"/>
                    <a:pt x="85" y="817"/>
                    <a:pt x="113" y="817"/>
                  </a:cubicBezTo>
                  <a:cubicBezTo>
                    <a:pt x="159" y="817"/>
                    <a:pt x="215" y="800"/>
                    <a:pt x="277" y="769"/>
                  </a:cubicBezTo>
                  <a:cubicBezTo>
                    <a:pt x="289" y="763"/>
                    <a:pt x="303" y="758"/>
                    <a:pt x="314" y="749"/>
                  </a:cubicBezTo>
                  <a:cubicBezTo>
                    <a:pt x="351" y="729"/>
                    <a:pt x="388" y="704"/>
                    <a:pt x="424" y="676"/>
                  </a:cubicBezTo>
                  <a:cubicBezTo>
                    <a:pt x="416" y="667"/>
                    <a:pt x="407" y="662"/>
                    <a:pt x="396" y="653"/>
                  </a:cubicBezTo>
                  <a:cubicBezTo>
                    <a:pt x="365" y="676"/>
                    <a:pt x="331" y="696"/>
                    <a:pt x="300" y="713"/>
                  </a:cubicBezTo>
                  <a:cubicBezTo>
                    <a:pt x="289" y="718"/>
                    <a:pt x="274" y="724"/>
                    <a:pt x="263" y="729"/>
                  </a:cubicBezTo>
                  <a:cubicBezTo>
                    <a:pt x="226" y="743"/>
                    <a:pt x="193" y="752"/>
                    <a:pt x="164" y="752"/>
                  </a:cubicBezTo>
                  <a:cubicBezTo>
                    <a:pt x="139" y="752"/>
                    <a:pt x="119" y="746"/>
                    <a:pt x="105" y="729"/>
                  </a:cubicBezTo>
                  <a:cubicBezTo>
                    <a:pt x="74" y="701"/>
                    <a:pt x="77" y="642"/>
                    <a:pt x="108" y="571"/>
                  </a:cubicBezTo>
                  <a:cubicBezTo>
                    <a:pt x="111" y="560"/>
                    <a:pt x="116" y="548"/>
                    <a:pt x="125" y="534"/>
                  </a:cubicBezTo>
                  <a:cubicBezTo>
                    <a:pt x="139" y="503"/>
                    <a:pt x="159" y="472"/>
                    <a:pt x="184" y="438"/>
                  </a:cubicBezTo>
                  <a:cubicBezTo>
                    <a:pt x="176" y="430"/>
                    <a:pt x="167" y="418"/>
                    <a:pt x="162" y="410"/>
                  </a:cubicBezTo>
                  <a:lnTo>
                    <a:pt x="648" y="410"/>
                  </a:lnTo>
                  <a:lnTo>
                    <a:pt x="648" y="410"/>
                  </a:lnTo>
                  <a:cubicBezTo>
                    <a:pt x="639" y="418"/>
                    <a:pt x="634" y="430"/>
                    <a:pt x="625" y="438"/>
                  </a:cubicBezTo>
                  <a:cubicBezTo>
                    <a:pt x="614" y="452"/>
                    <a:pt x="602" y="464"/>
                    <a:pt x="591" y="478"/>
                  </a:cubicBezTo>
                  <a:cubicBezTo>
                    <a:pt x="577" y="495"/>
                    <a:pt x="560" y="512"/>
                    <a:pt x="543" y="529"/>
                  </a:cubicBezTo>
                  <a:cubicBezTo>
                    <a:pt x="526" y="546"/>
                    <a:pt x="512" y="560"/>
                    <a:pt x="495" y="574"/>
                  </a:cubicBezTo>
                  <a:cubicBezTo>
                    <a:pt x="481" y="588"/>
                    <a:pt x="467" y="599"/>
                    <a:pt x="455" y="608"/>
                  </a:cubicBezTo>
                  <a:cubicBezTo>
                    <a:pt x="444" y="616"/>
                    <a:pt x="436" y="625"/>
                    <a:pt x="424" y="630"/>
                  </a:cubicBezTo>
                  <a:cubicBezTo>
                    <a:pt x="436" y="639"/>
                    <a:pt x="444" y="645"/>
                    <a:pt x="453" y="653"/>
                  </a:cubicBezTo>
                  <a:cubicBezTo>
                    <a:pt x="472" y="639"/>
                    <a:pt x="489" y="622"/>
                    <a:pt x="506" y="608"/>
                  </a:cubicBezTo>
                  <a:cubicBezTo>
                    <a:pt x="521" y="596"/>
                    <a:pt x="535" y="582"/>
                    <a:pt x="546" y="571"/>
                  </a:cubicBezTo>
                  <a:cubicBezTo>
                    <a:pt x="555" y="565"/>
                    <a:pt x="560" y="557"/>
                    <a:pt x="566" y="551"/>
                  </a:cubicBezTo>
                  <a:cubicBezTo>
                    <a:pt x="574" y="543"/>
                    <a:pt x="580" y="537"/>
                    <a:pt x="586" y="532"/>
                  </a:cubicBezTo>
                  <a:cubicBezTo>
                    <a:pt x="600" y="518"/>
                    <a:pt x="611" y="503"/>
                    <a:pt x="622" y="492"/>
                  </a:cubicBezTo>
                  <a:cubicBezTo>
                    <a:pt x="639" y="475"/>
                    <a:pt x="653" y="455"/>
                    <a:pt x="668" y="438"/>
                  </a:cubicBezTo>
                  <a:cubicBezTo>
                    <a:pt x="662" y="430"/>
                    <a:pt x="653" y="418"/>
                    <a:pt x="648" y="410"/>
                  </a:cubicBezTo>
                  <a:lnTo>
                    <a:pt x="396" y="167"/>
                  </a:lnTo>
                  <a:lnTo>
                    <a:pt x="396" y="167"/>
                  </a:lnTo>
                  <a:cubicBezTo>
                    <a:pt x="379" y="181"/>
                    <a:pt x="362" y="195"/>
                    <a:pt x="342" y="212"/>
                  </a:cubicBezTo>
                  <a:cubicBezTo>
                    <a:pt x="331" y="223"/>
                    <a:pt x="317" y="237"/>
                    <a:pt x="306" y="249"/>
                  </a:cubicBezTo>
                  <a:cubicBezTo>
                    <a:pt x="297" y="254"/>
                    <a:pt x="291" y="263"/>
                    <a:pt x="283" y="269"/>
                  </a:cubicBezTo>
                  <a:cubicBezTo>
                    <a:pt x="277" y="274"/>
                    <a:pt x="272" y="283"/>
                    <a:pt x="263" y="288"/>
                  </a:cubicBezTo>
                  <a:cubicBezTo>
                    <a:pt x="252" y="303"/>
                    <a:pt x="240" y="314"/>
                    <a:pt x="229" y="328"/>
                  </a:cubicBezTo>
                  <a:cubicBezTo>
                    <a:pt x="212" y="345"/>
                    <a:pt x="198" y="364"/>
                    <a:pt x="184" y="381"/>
                  </a:cubicBezTo>
                  <a:cubicBezTo>
                    <a:pt x="190" y="390"/>
                    <a:pt x="196" y="401"/>
                    <a:pt x="204" y="410"/>
                  </a:cubicBezTo>
                  <a:cubicBezTo>
                    <a:pt x="210" y="401"/>
                    <a:pt x="218" y="390"/>
                    <a:pt x="226" y="381"/>
                  </a:cubicBezTo>
                  <a:cubicBezTo>
                    <a:pt x="238" y="367"/>
                    <a:pt x="249" y="353"/>
                    <a:pt x="260" y="342"/>
                  </a:cubicBezTo>
                  <a:cubicBezTo>
                    <a:pt x="274" y="325"/>
                    <a:pt x="291" y="308"/>
                    <a:pt x="308" y="291"/>
                  </a:cubicBezTo>
                  <a:cubicBezTo>
                    <a:pt x="323" y="274"/>
                    <a:pt x="340" y="260"/>
                    <a:pt x="357" y="243"/>
                  </a:cubicBezTo>
                  <a:cubicBezTo>
                    <a:pt x="371" y="232"/>
                    <a:pt x="385" y="220"/>
                    <a:pt x="396" y="209"/>
                  </a:cubicBezTo>
                  <a:cubicBezTo>
                    <a:pt x="407" y="203"/>
                    <a:pt x="416" y="195"/>
                    <a:pt x="424" y="186"/>
                  </a:cubicBezTo>
                  <a:cubicBezTo>
                    <a:pt x="416" y="181"/>
                    <a:pt x="407" y="172"/>
                    <a:pt x="396" y="167"/>
                  </a:cubicBezTo>
                  <a:lnTo>
                    <a:pt x="736" y="0"/>
                  </a:lnTo>
                  <a:lnTo>
                    <a:pt x="736" y="0"/>
                  </a:lnTo>
                  <a:cubicBezTo>
                    <a:pt x="693" y="0"/>
                    <a:pt x="636" y="17"/>
                    <a:pt x="574" y="51"/>
                  </a:cubicBezTo>
                  <a:cubicBezTo>
                    <a:pt x="563" y="56"/>
                    <a:pt x="549" y="62"/>
                    <a:pt x="538" y="71"/>
                  </a:cubicBezTo>
                  <a:cubicBezTo>
                    <a:pt x="501" y="90"/>
                    <a:pt x="464" y="116"/>
                    <a:pt x="424" y="144"/>
                  </a:cubicBezTo>
                  <a:cubicBezTo>
                    <a:pt x="436" y="153"/>
                    <a:pt x="444" y="158"/>
                    <a:pt x="453" y="167"/>
                  </a:cubicBezTo>
                  <a:cubicBezTo>
                    <a:pt x="487" y="144"/>
                    <a:pt x="521" y="124"/>
                    <a:pt x="552" y="108"/>
                  </a:cubicBezTo>
                  <a:cubicBezTo>
                    <a:pt x="563" y="102"/>
                    <a:pt x="574" y="96"/>
                    <a:pt x="589" y="90"/>
                  </a:cubicBezTo>
                  <a:cubicBezTo>
                    <a:pt x="625" y="76"/>
                    <a:pt x="659" y="68"/>
                    <a:pt x="685" y="68"/>
                  </a:cubicBezTo>
                  <a:cubicBezTo>
                    <a:pt x="713" y="68"/>
                    <a:pt x="733" y="74"/>
                    <a:pt x="747" y="88"/>
                  </a:cubicBezTo>
                  <a:cubicBezTo>
                    <a:pt x="778" y="119"/>
                    <a:pt x="772" y="178"/>
                    <a:pt x="744" y="249"/>
                  </a:cubicBezTo>
                  <a:cubicBezTo>
                    <a:pt x="738" y="260"/>
                    <a:pt x="733" y="271"/>
                    <a:pt x="727" y="286"/>
                  </a:cubicBezTo>
                  <a:cubicBezTo>
                    <a:pt x="713" y="317"/>
                    <a:pt x="693" y="348"/>
                    <a:pt x="668" y="381"/>
                  </a:cubicBezTo>
                  <a:cubicBezTo>
                    <a:pt x="676" y="390"/>
                    <a:pt x="685" y="401"/>
                    <a:pt x="690" y="410"/>
                  </a:cubicBezTo>
                  <a:cubicBezTo>
                    <a:pt x="718" y="373"/>
                    <a:pt x="744" y="334"/>
                    <a:pt x="764" y="300"/>
                  </a:cubicBezTo>
                  <a:cubicBezTo>
                    <a:pt x="772" y="286"/>
                    <a:pt x="781" y="274"/>
                    <a:pt x="786" y="260"/>
                  </a:cubicBezTo>
                  <a:cubicBezTo>
                    <a:pt x="840" y="155"/>
                    <a:pt x="851" y="68"/>
                    <a:pt x="809" y="25"/>
                  </a:cubicBezTo>
                  <a:cubicBezTo>
                    <a:pt x="792" y="8"/>
                    <a:pt x="767" y="0"/>
                    <a:pt x="736"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1" name="Freeform 146"/>
            <p:cNvSpPr>
              <a:spLocks noChangeArrowheads="1"/>
            </p:cNvSpPr>
            <p:nvPr/>
          </p:nvSpPr>
          <p:spPr bwMode="auto">
            <a:xfrm>
              <a:off x="4997" y="1298"/>
              <a:ext cx="192" cy="184"/>
            </a:xfrm>
            <a:custGeom>
              <a:avLst/>
              <a:gdLst>
                <a:gd name="T0" fmla="*/ 108 w 852"/>
                <a:gd name="T1" fmla="*/ 249 h 818"/>
                <a:gd name="T2" fmla="*/ 164 w 852"/>
                <a:gd name="T3" fmla="*/ 68 h 818"/>
                <a:gd name="T4" fmla="*/ 300 w 852"/>
                <a:gd name="T5" fmla="*/ 108 h 818"/>
                <a:gd name="T6" fmla="*/ 424 w 852"/>
                <a:gd name="T7" fmla="*/ 186 h 818"/>
                <a:gd name="T8" fmla="*/ 495 w 852"/>
                <a:gd name="T9" fmla="*/ 243 h 818"/>
                <a:gd name="T10" fmla="*/ 591 w 852"/>
                <a:gd name="T11" fmla="*/ 342 h 818"/>
                <a:gd name="T12" fmla="*/ 648 w 852"/>
                <a:gd name="T13" fmla="*/ 410 h 818"/>
                <a:gd name="T14" fmla="*/ 727 w 852"/>
                <a:gd name="T15" fmla="*/ 534 h 818"/>
                <a:gd name="T16" fmla="*/ 747 w 852"/>
                <a:gd name="T17" fmla="*/ 729 h 818"/>
                <a:gd name="T18" fmla="*/ 589 w 852"/>
                <a:gd name="T19" fmla="*/ 729 h 818"/>
                <a:gd name="T20" fmla="*/ 453 w 852"/>
                <a:gd name="T21" fmla="*/ 653 h 818"/>
                <a:gd name="T22" fmla="*/ 396 w 852"/>
                <a:gd name="T23" fmla="*/ 608 h 818"/>
                <a:gd name="T24" fmla="*/ 308 w 852"/>
                <a:gd name="T25" fmla="*/ 529 h 818"/>
                <a:gd name="T26" fmla="*/ 226 w 852"/>
                <a:gd name="T27" fmla="*/ 438 h 818"/>
                <a:gd name="T28" fmla="*/ 184 w 852"/>
                <a:gd name="T29" fmla="*/ 381 h 818"/>
                <a:gd name="T30" fmla="*/ 108 w 852"/>
                <a:gd name="T31" fmla="*/ 249 h 818"/>
                <a:gd name="T32" fmla="*/ 113 w 852"/>
                <a:gd name="T33" fmla="*/ 0 h 818"/>
                <a:gd name="T34" fmla="*/ 65 w 852"/>
                <a:gd name="T35" fmla="*/ 260 h 818"/>
                <a:gd name="T36" fmla="*/ 162 w 852"/>
                <a:gd name="T37" fmla="*/ 410 h 818"/>
                <a:gd name="T38" fmla="*/ 229 w 852"/>
                <a:gd name="T39" fmla="*/ 492 h 818"/>
                <a:gd name="T40" fmla="*/ 283 w 852"/>
                <a:gd name="T41" fmla="*/ 551 h 818"/>
                <a:gd name="T42" fmla="*/ 342 w 852"/>
                <a:gd name="T43" fmla="*/ 608 h 818"/>
                <a:gd name="T44" fmla="*/ 424 w 852"/>
                <a:gd name="T45" fmla="*/ 676 h 818"/>
                <a:gd name="T46" fmla="*/ 574 w 852"/>
                <a:gd name="T47" fmla="*/ 769 h 818"/>
                <a:gd name="T48" fmla="*/ 809 w 852"/>
                <a:gd name="T49" fmla="*/ 794 h 818"/>
                <a:gd name="T50" fmla="*/ 764 w 852"/>
                <a:gd name="T51" fmla="*/ 520 h 818"/>
                <a:gd name="T52" fmla="*/ 668 w 852"/>
                <a:gd name="T53" fmla="*/ 381 h 818"/>
                <a:gd name="T54" fmla="*/ 586 w 852"/>
                <a:gd name="T55" fmla="*/ 288 h 818"/>
                <a:gd name="T56" fmla="*/ 546 w 852"/>
                <a:gd name="T57" fmla="*/ 249 h 818"/>
                <a:gd name="T58" fmla="*/ 453 w 852"/>
                <a:gd name="T59" fmla="*/ 167 h 818"/>
                <a:gd name="T60" fmla="*/ 314 w 852"/>
                <a:gd name="T61" fmla="*/ 71 h 818"/>
                <a:gd name="T62" fmla="*/ 113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9"/>
                  </a:moveTo>
                  <a:lnTo>
                    <a:pt x="108" y="249"/>
                  </a:lnTo>
                  <a:cubicBezTo>
                    <a:pt x="77" y="178"/>
                    <a:pt x="74" y="119"/>
                    <a:pt x="105" y="88"/>
                  </a:cubicBezTo>
                  <a:cubicBezTo>
                    <a:pt x="119" y="74"/>
                    <a:pt x="139" y="68"/>
                    <a:pt x="164" y="68"/>
                  </a:cubicBezTo>
                  <a:cubicBezTo>
                    <a:pt x="193" y="68"/>
                    <a:pt x="226" y="76"/>
                    <a:pt x="263" y="90"/>
                  </a:cubicBezTo>
                  <a:cubicBezTo>
                    <a:pt x="274" y="96"/>
                    <a:pt x="289" y="102"/>
                    <a:pt x="300" y="108"/>
                  </a:cubicBezTo>
                  <a:cubicBezTo>
                    <a:pt x="331" y="124"/>
                    <a:pt x="365" y="144"/>
                    <a:pt x="396" y="167"/>
                  </a:cubicBezTo>
                  <a:cubicBezTo>
                    <a:pt x="407" y="172"/>
                    <a:pt x="416" y="181"/>
                    <a:pt x="424" y="186"/>
                  </a:cubicBezTo>
                  <a:cubicBezTo>
                    <a:pt x="436" y="195"/>
                    <a:pt x="444" y="203"/>
                    <a:pt x="455" y="209"/>
                  </a:cubicBezTo>
                  <a:cubicBezTo>
                    <a:pt x="467" y="220"/>
                    <a:pt x="481" y="232"/>
                    <a:pt x="495" y="243"/>
                  </a:cubicBezTo>
                  <a:cubicBezTo>
                    <a:pt x="512" y="260"/>
                    <a:pt x="526" y="274"/>
                    <a:pt x="543" y="291"/>
                  </a:cubicBezTo>
                  <a:cubicBezTo>
                    <a:pt x="560" y="308"/>
                    <a:pt x="577" y="325"/>
                    <a:pt x="591" y="342"/>
                  </a:cubicBezTo>
                  <a:cubicBezTo>
                    <a:pt x="602" y="353"/>
                    <a:pt x="614" y="367"/>
                    <a:pt x="625" y="381"/>
                  </a:cubicBezTo>
                  <a:cubicBezTo>
                    <a:pt x="634" y="390"/>
                    <a:pt x="639" y="401"/>
                    <a:pt x="648" y="410"/>
                  </a:cubicBezTo>
                  <a:cubicBezTo>
                    <a:pt x="653" y="418"/>
                    <a:pt x="662" y="430"/>
                    <a:pt x="668" y="438"/>
                  </a:cubicBezTo>
                  <a:cubicBezTo>
                    <a:pt x="693" y="472"/>
                    <a:pt x="713" y="503"/>
                    <a:pt x="727" y="534"/>
                  </a:cubicBezTo>
                  <a:cubicBezTo>
                    <a:pt x="733" y="548"/>
                    <a:pt x="738" y="560"/>
                    <a:pt x="744" y="571"/>
                  </a:cubicBezTo>
                  <a:cubicBezTo>
                    <a:pt x="772" y="642"/>
                    <a:pt x="778" y="701"/>
                    <a:pt x="747" y="729"/>
                  </a:cubicBezTo>
                  <a:cubicBezTo>
                    <a:pt x="733" y="746"/>
                    <a:pt x="713" y="752"/>
                    <a:pt x="685" y="752"/>
                  </a:cubicBezTo>
                  <a:cubicBezTo>
                    <a:pt x="659" y="752"/>
                    <a:pt x="625" y="743"/>
                    <a:pt x="589" y="729"/>
                  </a:cubicBezTo>
                  <a:cubicBezTo>
                    <a:pt x="574" y="724"/>
                    <a:pt x="563" y="718"/>
                    <a:pt x="552" y="713"/>
                  </a:cubicBezTo>
                  <a:cubicBezTo>
                    <a:pt x="521" y="696"/>
                    <a:pt x="487" y="676"/>
                    <a:pt x="453" y="653"/>
                  </a:cubicBezTo>
                  <a:cubicBezTo>
                    <a:pt x="444" y="645"/>
                    <a:pt x="436" y="639"/>
                    <a:pt x="424" y="630"/>
                  </a:cubicBezTo>
                  <a:cubicBezTo>
                    <a:pt x="416" y="625"/>
                    <a:pt x="407" y="616"/>
                    <a:pt x="396" y="608"/>
                  </a:cubicBezTo>
                  <a:cubicBezTo>
                    <a:pt x="385" y="599"/>
                    <a:pt x="371" y="588"/>
                    <a:pt x="357" y="574"/>
                  </a:cubicBezTo>
                  <a:cubicBezTo>
                    <a:pt x="340" y="560"/>
                    <a:pt x="323" y="546"/>
                    <a:pt x="308" y="529"/>
                  </a:cubicBezTo>
                  <a:cubicBezTo>
                    <a:pt x="291" y="512"/>
                    <a:pt x="274" y="495"/>
                    <a:pt x="260" y="478"/>
                  </a:cubicBezTo>
                  <a:cubicBezTo>
                    <a:pt x="249" y="464"/>
                    <a:pt x="238" y="452"/>
                    <a:pt x="226" y="438"/>
                  </a:cubicBezTo>
                  <a:cubicBezTo>
                    <a:pt x="218" y="430"/>
                    <a:pt x="210" y="418"/>
                    <a:pt x="204" y="410"/>
                  </a:cubicBezTo>
                  <a:cubicBezTo>
                    <a:pt x="196" y="401"/>
                    <a:pt x="190" y="390"/>
                    <a:pt x="184" y="381"/>
                  </a:cubicBezTo>
                  <a:cubicBezTo>
                    <a:pt x="159" y="348"/>
                    <a:pt x="139" y="317"/>
                    <a:pt x="125" y="286"/>
                  </a:cubicBezTo>
                  <a:cubicBezTo>
                    <a:pt x="116" y="271"/>
                    <a:pt x="111" y="260"/>
                    <a:pt x="108" y="249"/>
                  </a:cubicBezTo>
                  <a:lnTo>
                    <a:pt x="113" y="0"/>
                  </a:lnTo>
                  <a:lnTo>
                    <a:pt x="113" y="0"/>
                  </a:lnTo>
                  <a:cubicBezTo>
                    <a:pt x="85" y="0"/>
                    <a:pt x="59" y="8"/>
                    <a:pt x="43" y="25"/>
                  </a:cubicBezTo>
                  <a:cubicBezTo>
                    <a:pt x="0" y="68"/>
                    <a:pt x="12" y="155"/>
                    <a:pt x="65" y="260"/>
                  </a:cubicBezTo>
                  <a:cubicBezTo>
                    <a:pt x="71" y="274"/>
                    <a:pt x="79" y="286"/>
                    <a:pt x="85" y="300"/>
                  </a:cubicBezTo>
                  <a:cubicBezTo>
                    <a:pt x="108" y="334"/>
                    <a:pt x="130" y="373"/>
                    <a:pt x="162" y="410"/>
                  </a:cubicBezTo>
                  <a:cubicBezTo>
                    <a:pt x="167" y="418"/>
                    <a:pt x="176" y="430"/>
                    <a:pt x="184" y="438"/>
                  </a:cubicBezTo>
                  <a:cubicBezTo>
                    <a:pt x="198" y="455"/>
                    <a:pt x="212" y="475"/>
                    <a:pt x="229" y="492"/>
                  </a:cubicBezTo>
                  <a:cubicBezTo>
                    <a:pt x="240" y="503"/>
                    <a:pt x="252" y="518"/>
                    <a:pt x="263" y="532"/>
                  </a:cubicBezTo>
                  <a:cubicBezTo>
                    <a:pt x="272" y="537"/>
                    <a:pt x="277" y="543"/>
                    <a:pt x="283" y="551"/>
                  </a:cubicBezTo>
                  <a:cubicBezTo>
                    <a:pt x="291" y="557"/>
                    <a:pt x="297" y="565"/>
                    <a:pt x="306" y="571"/>
                  </a:cubicBezTo>
                  <a:cubicBezTo>
                    <a:pt x="317" y="582"/>
                    <a:pt x="331" y="596"/>
                    <a:pt x="342" y="608"/>
                  </a:cubicBezTo>
                  <a:cubicBezTo>
                    <a:pt x="362" y="622"/>
                    <a:pt x="379" y="639"/>
                    <a:pt x="396" y="653"/>
                  </a:cubicBezTo>
                  <a:cubicBezTo>
                    <a:pt x="407" y="662"/>
                    <a:pt x="416" y="667"/>
                    <a:pt x="424" y="676"/>
                  </a:cubicBezTo>
                  <a:cubicBezTo>
                    <a:pt x="464" y="704"/>
                    <a:pt x="501" y="729"/>
                    <a:pt x="538" y="749"/>
                  </a:cubicBezTo>
                  <a:cubicBezTo>
                    <a:pt x="549" y="758"/>
                    <a:pt x="563" y="763"/>
                    <a:pt x="574" y="769"/>
                  </a:cubicBezTo>
                  <a:cubicBezTo>
                    <a:pt x="636" y="800"/>
                    <a:pt x="693" y="817"/>
                    <a:pt x="736" y="817"/>
                  </a:cubicBezTo>
                  <a:cubicBezTo>
                    <a:pt x="767" y="817"/>
                    <a:pt x="792" y="811"/>
                    <a:pt x="809" y="794"/>
                  </a:cubicBezTo>
                  <a:cubicBezTo>
                    <a:pt x="851" y="752"/>
                    <a:pt x="840" y="664"/>
                    <a:pt x="786" y="560"/>
                  </a:cubicBezTo>
                  <a:cubicBezTo>
                    <a:pt x="781" y="546"/>
                    <a:pt x="772" y="534"/>
                    <a:pt x="764" y="520"/>
                  </a:cubicBezTo>
                  <a:cubicBezTo>
                    <a:pt x="744" y="486"/>
                    <a:pt x="718" y="447"/>
                    <a:pt x="690" y="410"/>
                  </a:cubicBezTo>
                  <a:cubicBezTo>
                    <a:pt x="685" y="401"/>
                    <a:pt x="676" y="390"/>
                    <a:pt x="668" y="381"/>
                  </a:cubicBezTo>
                  <a:cubicBezTo>
                    <a:pt x="653" y="364"/>
                    <a:pt x="639" y="345"/>
                    <a:pt x="622" y="328"/>
                  </a:cubicBezTo>
                  <a:cubicBezTo>
                    <a:pt x="611" y="314"/>
                    <a:pt x="600" y="303"/>
                    <a:pt x="586" y="288"/>
                  </a:cubicBezTo>
                  <a:cubicBezTo>
                    <a:pt x="580" y="283"/>
                    <a:pt x="574" y="274"/>
                    <a:pt x="566" y="269"/>
                  </a:cubicBezTo>
                  <a:cubicBezTo>
                    <a:pt x="560" y="263"/>
                    <a:pt x="555" y="254"/>
                    <a:pt x="546" y="249"/>
                  </a:cubicBezTo>
                  <a:cubicBezTo>
                    <a:pt x="535" y="237"/>
                    <a:pt x="521" y="223"/>
                    <a:pt x="506" y="212"/>
                  </a:cubicBezTo>
                  <a:cubicBezTo>
                    <a:pt x="489" y="195"/>
                    <a:pt x="472" y="181"/>
                    <a:pt x="453" y="167"/>
                  </a:cubicBezTo>
                  <a:cubicBezTo>
                    <a:pt x="444" y="158"/>
                    <a:pt x="436" y="153"/>
                    <a:pt x="424" y="144"/>
                  </a:cubicBezTo>
                  <a:cubicBezTo>
                    <a:pt x="388" y="116"/>
                    <a:pt x="351" y="90"/>
                    <a:pt x="314" y="71"/>
                  </a:cubicBezTo>
                  <a:cubicBezTo>
                    <a:pt x="303" y="62"/>
                    <a:pt x="289" y="56"/>
                    <a:pt x="277" y="51"/>
                  </a:cubicBezTo>
                  <a:cubicBezTo>
                    <a:pt x="215" y="17"/>
                    <a:pt x="159" y="0"/>
                    <a:pt x="113" y="0"/>
                  </a:cubicBezTo>
                  <a:lnTo>
                    <a:pt x="108" y="2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2" name="Freeform 147"/>
            <p:cNvSpPr>
              <a:spLocks noChangeArrowheads="1"/>
            </p:cNvSpPr>
            <p:nvPr/>
          </p:nvSpPr>
          <p:spPr bwMode="auto">
            <a:xfrm>
              <a:off x="5075" y="1371"/>
              <a:ext cx="37" cy="38"/>
            </a:xfrm>
            <a:custGeom>
              <a:avLst/>
              <a:gdLst>
                <a:gd name="T0" fmla="*/ 85 w 168"/>
                <a:gd name="T1" fmla="*/ 0 h 171"/>
                <a:gd name="T2" fmla="*/ 85 w 168"/>
                <a:gd name="T3" fmla="*/ 0 h 171"/>
                <a:gd name="T4" fmla="*/ 0 w 168"/>
                <a:gd name="T5" fmla="*/ 85 h 171"/>
                <a:gd name="T6" fmla="*/ 85 w 168"/>
                <a:gd name="T7" fmla="*/ 170 h 171"/>
                <a:gd name="T8" fmla="*/ 167 w 168"/>
                <a:gd name="T9" fmla="*/ 85 h 171"/>
                <a:gd name="T10" fmla="*/ 85 w 168"/>
                <a:gd name="T11" fmla="*/ 0 h 171"/>
              </a:gdLst>
              <a:ahLst/>
              <a:cxnLst>
                <a:cxn ang="0">
                  <a:pos x="T0" y="T1"/>
                </a:cxn>
                <a:cxn ang="0">
                  <a:pos x="T2" y="T3"/>
                </a:cxn>
                <a:cxn ang="0">
                  <a:pos x="T4" y="T5"/>
                </a:cxn>
                <a:cxn ang="0">
                  <a:pos x="T6" y="T7"/>
                </a:cxn>
                <a:cxn ang="0">
                  <a:pos x="T8" y="T9"/>
                </a:cxn>
                <a:cxn ang="0">
                  <a:pos x="T10" y="T11"/>
                </a:cxn>
              </a:cxnLst>
              <a:rect l="0" t="0" r="r" b="b"/>
              <a:pathLst>
                <a:path w="168" h="171">
                  <a:moveTo>
                    <a:pt x="85" y="0"/>
                  </a:moveTo>
                  <a:lnTo>
                    <a:pt x="85" y="0"/>
                  </a:lnTo>
                  <a:cubicBezTo>
                    <a:pt x="37" y="0"/>
                    <a:pt x="0" y="39"/>
                    <a:pt x="0" y="85"/>
                  </a:cubicBezTo>
                  <a:cubicBezTo>
                    <a:pt x="0" y="130"/>
                    <a:pt x="37" y="170"/>
                    <a:pt x="85" y="170"/>
                  </a:cubicBezTo>
                  <a:cubicBezTo>
                    <a:pt x="130" y="170"/>
                    <a:pt x="167" y="130"/>
                    <a:pt x="167" y="85"/>
                  </a:cubicBezTo>
                  <a:cubicBezTo>
                    <a:pt x="167" y="39"/>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3" name="Freeform 148"/>
            <p:cNvSpPr>
              <a:spLocks noChangeArrowheads="1"/>
            </p:cNvSpPr>
            <p:nvPr/>
          </p:nvSpPr>
          <p:spPr bwMode="auto">
            <a:xfrm>
              <a:off x="6072" y="1965"/>
              <a:ext cx="90" cy="245"/>
            </a:xfrm>
            <a:custGeom>
              <a:avLst/>
              <a:gdLst>
                <a:gd name="T0" fmla="*/ 311 w 400"/>
                <a:gd name="T1" fmla="*/ 882 h 1084"/>
                <a:gd name="T2" fmla="*/ 91 w 400"/>
                <a:gd name="T3" fmla="*/ 882 h 1084"/>
                <a:gd name="T4" fmla="*/ 201 w 400"/>
                <a:gd name="T5" fmla="*/ 1083 h 1084"/>
                <a:gd name="T6" fmla="*/ 311 w 400"/>
                <a:gd name="T7" fmla="*/ 882 h 1084"/>
                <a:gd name="T8" fmla="*/ 14 w 400"/>
                <a:gd name="T9" fmla="*/ 730 h 1084"/>
                <a:gd name="T10" fmla="*/ 77 w 400"/>
                <a:gd name="T11" fmla="*/ 843 h 1084"/>
                <a:gd name="T12" fmla="*/ 14 w 400"/>
                <a:gd name="T13" fmla="*/ 730 h 1084"/>
                <a:gd name="T14" fmla="*/ 388 w 400"/>
                <a:gd name="T15" fmla="*/ 730 h 1084"/>
                <a:gd name="T16" fmla="*/ 325 w 400"/>
                <a:gd name="T17" fmla="*/ 843 h 1084"/>
                <a:gd name="T18" fmla="*/ 388 w 400"/>
                <a:gd name="T19" fmla="*/ 730 h 1084"/>
                <a:gd name="T20" fmla="*/ 3 w 400"/>
                <a:gd name="T21" fmla="*/ 623 h 1084"/>
                <a:gd name="T22" fmla="*/ 43 w 400"/>
                <a:gd name="T23" fmla="*/ 699 h 1084"/>
                <a:gd name="T24" fmla="*/ 3 w 400"/>
                <a:gd name="T25" fmla="*/ 623 h 1084"/>
                <a:gd name="T26" fmla="*/ 399 w 400"/>
                <a:gd name="T27" fmla="*/ 623 h 1084"/>
                <a:gd name="T28" fmla="*/ 357 w 400"/>
                <a:gd name="T29" fmla="*/ 699 h 1084"/>
                <a:gd name="T30" fmla="*/ 399 w 400"/>
                <a:gd name="T31" fmla="*/ 623 h 1084"/>
                <a:gd name="T32" fmla="*/ 34 w 400"/>
                <a:gd name="T33" fmla="*/ 473 h 1084"/>
                <a:gd name="T34" fmla="*/ 0 w 400"/>
                <a:gd name="T35" fmla="*/ 543 h 1084"/>
                <a:gd name="T36" fmla="*/ 34 w 400"/>
                <a:gd name="T37" fmla="*/ 611 h 1084"/>
                <a:gd name="T38" fmla="*/ 34 w 400"/>
                <a:gd name="T39" fmla="*/ 473 h 1084"/>
                <a:gd name="T40" fmla="*/ 365 w 400"/>
                <a:gd name="T41" fmla="*/ 473 h 1084"/>
                <a:gd name="T42" fmla="*/ 365 w 400"/>
                <a:gd name="T43" fmla="*/ 611 h 1084"/>
                <a:gd name="T44" fmla="*/ 399 w 400"/>
                <a:gd name="T45" fmla="*/ 543 h 1084"/>
                <a:gd name="T46" fmla="*/ 365 w 400"/>
                <a:gd name="T47" fmla="*/ 473 h 1084"/>
                <a:gd name="T48" fmla="*/ 357 w 400"/>
                <a:gd name="T49" fmla="*/ 385 h 1084"/>
                <a:gd name="T50" fmla="*/ 399 w 400"/>
                <a:gd name="T51" fmla="*/ 461 h 1084"/>
                <a:gd name="T52" fmla="*/ 357 w 400"/>
                <a:gd name="T53" fmla="*/ 385 h 1084"/>
                <a:gd name="T54" fmla="*/ 43 w 400"/>
                <a:gd name="T55" fmla="*/ 385 h 1084"/>
                <a:gd name="T56" fmla="*/ 3 w 400"/>
                <a:gd name="T57" fmla="*/ 461 h 1084"/>
                <a:gd name="T58" fmla="*/ 43 w 400"/>
                <a:gd name="T59" fmla="*/ 385 h 1084"/>
                <a:gd name="T60" fmla="*/ 362 w 400"/>
                <a:gd name="T61" fmla="*/ 224 h 1084"/>
                <a:gd name="T62" fmla="*/ 351 w 400"/>
                <a:gd name="T63" fmla="*/ 351 h 1084"/>
                <a:gd name="T64" fmla="*/ 362 w 400"/>
                <a:gd name="T65" fmla="*/ 224 h 1084"/>
                <a:gd name="T66" fmla="*/ 40 w 400"/>
                <a:gd name="T67" fmla="*/ 224 h 1084"/>
                <a:gd name="T68" fmla="*/ 49 w 400"/>
                <a:gd name="T69" fmla="*/ 351 h 1084"/>
                <a:gd name="T70" fmla="*/ 40 w 400"/>
                <a:gd name="T71" fmla="*/ 224 h 1084"/>
                <a:gd name="T72" fmla="*/ 201 w 400"/>
                <a:gd name="T73" fmla="*/ 0 h 1084"/>
                <a:gd name="T74" fmla="*/ 91 w 400"/>
                <a:gd name="T75" fmla="*/ 201 h 1084"/>
                <a:gd name="T76" fmla="*/ 311 w 400"/>
                <a:gd name="T77" fmla="*/ 201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1" y="882"/>
                  </a:moveTo>
                  <a:lnTo>
                    <a:pt x="311" y="882"/>
                  </a:lnTo>
                  <a:cubicBezTo>
                    <a:pt x="283" y="953"/>
                    <a:pt x="244" y="996"/>
                    <a:pt x="201" y="996"/>
                  </a:cubicBezTo>
                  <a:cubicBezTo>
                    <a:pt x="159" y="996"/>
                    <a:pt x="119" y="953"/>
                    <a:pt x="91" y="882"/>
                  </a:cubicBezTo>
                  <a:cubicBezTo>
                    <a:pt x="77" y="888"/>
                    <a:pt x="65" y="897"/>
                    <a:pt x="51" y="902"/>
                  </a:cubicBezTo>
                  <a:cubicBezTo>
                    <a:pt x="88" y="1013"/>
                    <a:pt x="142" y="1083"/>
                    <a:pt x="201" y="1083"/>
                  </a:cubicBezTo>
                  <a:cubicBezTo>
                    <a:pt x="261" y="1083"/>
                    <a:pt x="314" y="1013"/>
                    <a:pt x="351" y="902"/>
                  </a:cubicBezTo>
                  <a:cubicBezTo>
                    <a:pt x="337" y="897"/>
                    <a:pt x="325" y="888"/>
                    <a:pt x="311" y="882"/>
                  </a:cubicBezTo>
                  <a:lnTo>
                    <a:pt x="14" y="730"/>
                  </a:lnTo>
                  <a:lnTo>
                    <a:pt x="14" y="730"/>
                  </a:lnTo>
                  <a:cubicBezTo>
                    <a:pt x="20" y="778"/>
                    <a:pt x="29" y="821"/>
                    <a:pt x="40" y="860"/>
                  </a:cubicBezTo>
                  <a:cubicBezTo>
                    <a:pt x="51" y="855"/>
                    <a:pt x="63" y="849"/>
                    <a:pt x="77" y="843"/>
                  </a:cubicBezTo>
                  <a:cubicBezTo>
                    <a:pt x="65" y="812"/>
                    <a:pt x="57" y="775"/>
                    <a:pt x="49" y="733"/>
                  </a:cubicBezTo>
                  <a:cubicBezTo>
                    <a:pt x="37" y="733"/>
                    <a:pt x="26" y="730"/>
                    <a:pt x="14" y="730"/>
                  </a:cubicBezTo>
                  <a:lnTo>
                    <a:pt x="388" y="730"/>
                  </a:lnTo>
                  <a:lnTo>
                    <a:pt x="388" y="730"/>
                  </a:lnTo>
                  <a:cubicBezTo>
                    <a:pt x="376" y="730"/>
                    <a:pt x="365" y="733"/>
                    <a:pt x="351" y="733"/>
                  </a:cubicBezTo>
                  <a:cubicBezTo>
                    <a:pt x="345" y="775"/>
                    <a:pt x="337" y="812"/>
                    <a:pt x="325" y="843"/>
                  </a:cubicBezTo>
                  <a:cubicBezTo>
                    <a:pt x="337" y="849"/>
                    <a:pt x="351" y="855"/>
                    <a:pt x="362" y="860"/>
                  </a:cubicBezTo>
                  <a:cubicBezTo>
                    <a:pt x="373" y="821"/>
                    <a:pt x="382" y="778"/>
                    <a:pt x="388" y="730"/>
                  </a:cubicBezTo>
                  <a:lnTo>
                    <a:pt x="3" y="623"/>
                  </a:lnTo>
                  <a:lnTo>
                    <a:pt x="3" y="623"/>
                  </a:lnTo>
                  <a:cubicBezTo>
                    <a:pt x="3" y="648"/>
                    <a:pt x="6" y="671"/>
                    <a:pt x="9" y="693"/>
                  </a:cubicBezTo>
                  <a:cubicBezTo>
                    <a:pt x="20" y="696"/>
                    <a:pt x="31" y="696"/>
                    <a:pt x="43" y="699"/>
                  </a:cubicBezTo>
                  <a:cubicBezTo>
                    <a:pt x="43" y="687"/>
                    <a:pt x="40" y="676"/>
                    <a:pt x="40" y="662"/>
                  </a:cubicBezTo>
                  <a:cubicBezTo>
                    <a:pt x="26" y="651"/>
                    <a:pt x="14" y="637"/>
                    <a:pt x="3" y="623"/>
                  </a:cubicBezTo>
                  <a:lnTo>
                    <a:pt x="399" y="623"/>
                  </a:lnTo>
                  <a:lnTo>
                    <a:pt x="399" y="623"/>
                  </a:lnTo>
                  <a:cubicBezTo>
                    <a:pt x="388" y="637"/>
                    <a:pt x="373" y="651"/>
                    <a:pt x="362" y="662"/>
                  </a:cubicBezTo>
                  <a:cubicBezTo>
                    <a:pt x="359" y="676"/>
                    <a:pt x="359" y="687"/>
                    <a:pt x="357" y="699"/>
                  </a:cubicBezTo>
                  <a:cubicBezTo>
                    <a:pt x="371" y="696"/>
                    <a:pt x="382" y="696"/>
                    <a:pt x="393" y="693"/>
                  </a:cubicBezTo>
                  <a:cubicBezTo>
                    <a:pt x="396" y="671"/>
                    <a:pt x="396" y="648"/>
                    <a:pt x="399" y="623"/>
                  </a:cubicBezTo>
                  <a:lnTo>
                    <a:pt x="34" y="473"/>
                  </a:lnTo>
                  <a:lnTo>
                    <a:pt x="34" y="473"/>
                  </a:lnTo>
                  <a:cubicBezTo>
                    <a:pt x="23" y="487"/>
                    <a:pt x="12" y="501"/>
                    <a:pt x="0" y="512"/>
                  </a:cubicBezTo>
                  <a:cubicBezTo>
                    <a:pt x="0" y="523"/>
                    <a:pt x="0" y="532"/>
                    <a:pt x="0" y="543"/>
                  </a:cubicBezTo>
                  <a:cubicBezTo>
                    <a:pt x="0" y="552"/>
                    <a:pt x="0" y="560"/>
                    <a:pt x="0" y="572"/>
                  </a:cubicBezTo>
                  <a:cubicBezTo>
                    <a:pt x="12" y="583"/>
                    <a:pt x="23" y="597"/>
                    <a:pt x="34" y="611"/>
                  </a:cubicBezTo>
                  <a:cubicBezTo>
                    <a:pt x="34" y="589"/>
                    <a:pt x="34" y="566"/>
                    <a:pt x="34" y="543"/>
                  </a:cubicBezTo>
                  <a:cubicBezTo>
                    <a:pt x="34" y="518"/>
                    <a:pt x="34" y="495"/>
                    <a:pt x="34" y="473"/>
                  </a:cubicBezTo>
                  <a:lnTo>
                    <a:pt x="365" y="473"/>
                  </a:lnTo>
                  <a:lnTo>
                    <a:pt x="365" y="473"/>
                  </a:lnTo>
                  <a:cubicBezTo>
                    <a:pt x="368" y="495"/>
                    <a:pt x="368" y="518"/>
                    <a:pt x="368" y="543"/>
                  </a:cubicBezTo>
                  <a:cubicBezTo>
                    <a:pt x="368" y="566"/>
                    <a:pt x="368" y="589"/>
                    <a:pt x="365" y="611"/>
                  </a:cubicBezTo>
                  <a:cubicBezTo>
                    <a:pt x="379" y="597"/>
                    <a:pt x="391" y="583"/>
                    <a:pt x="399" y="572"/>
                  </a:cubicBezTo>
                  <a:cubicBezTo>
                    <a:pt x="399" y="560"/>
                    <a:pt x="399" y="552"/>
                    <a:pt x="399" y="543"/>
                  </a:cubicBezTo>
                  <a:cubicBezTo>
                    <a:pt x="399" y="532"/>
                    <a:pt x="399" y="523"/>
                    <a:pt x="399" y="512"/>
                  </a:cubicBezTo>
                  <a:cubicBezTo>
                    <a:pt x="391" y="501"/>
                    <a:pt x="379" y="487"/>
                    <a:pt x="365" y="473"/>
                  </a:cubicBezTo>
                  <a:lnTo>
                    <a:pt x="357" y="385"/>
                  </a:lnTo>
                  <a:lnTo>
                    <a:pt x="357" y="385"/>
                  </a:lnTo>
                  <a:cubicBezTo>
                    <a:pt x="359" y="396"/>
                    <a:pt x="359" y="408"/>
                    <a:pt x="362" y="422"/>
                  </a:cubicBezTo>
                  <a:cubicBezTo>
                    <a:pt x="373" y="433"/>
                    <a:pt x="388" y="447"/>
                    <a:pt x="399" y="461"/>
                  </a:cubicBezTo>
                  <a:cubicBezTo>
                    <a:pt x="396" y="436"/>
                    <a:pt x="396" y="413"/>
                    <a:pt x="393" y="391"/>
                  </a:cubicBezTo>
                  <a:cubicBezTo>
                    <a:pt x="382" y="388"/>
                    <a:pt x="371" y="388"/>
                    <a:pt x="357" y="385"/>
                  </a:cubicBezTo>
                  <a:lnTo>
                    <a:pt x="43" y="385"/>
                  </a:lnTo>
                  <a:lnTo>
                    <a:pt x="43" y="385"/>
                  </a:lnTo>
                  <a:cubicBezTo>
                    <a:pt x="31" y="388"/>
                    <a:pt x="20" y="388"/>
                    <a:pt x="9" y="391"/>
                  </a:cubicBezTo>
                  <a:cubicBezTo>
                    <a:pt x="6" y="413"/>
                    <a:pt x="3" y="436"/>
                    <a:pt x="3" y="461"/>
                  </a:cubicBezTo>
                  <a:cubicBezTo>
                    <a:pt x="14" y="447"/>
                    <a:pt x="26" y="433"/>
                    <a:pt x="40" y="422"/>
                  </a:cubicBezTo>
                  <a:cubicBezTo>
                    <a:pt x="40" y="408"/>
                    <a:pt x="43" y="396"/>
                    <a:pt x="43" y="385"/>
                  </a:cubicBezTo>
                  <a:lnTo>
                    <a:pt x="362" y="224"/>
                  </a:lnTo>
                  <a:lnTo>
                    <a:pt x="362" y="224"/>
                  </a:lnTo>
                  <a:cubicBezTo>
                    <a:pt x="351" y="230"/>
                    <a:pt x="337" y="235"/>
                    <a:pt x="325" y="241"/>
                  </a:cubicBezTo>
                  <a:cubicBezTo>
                    <a:pt x="337" y="272"/>
                    <a:pt x="345" y="311"/>
                    <a:pt x="351" y="351"/>
                  </a:cubicBezTo>
                  <a:cubicBezTo>
                    <a:pt x="365" y="351"/>
                    <a:pt x="376" y="354"/>
                    <a:pt x="388" y="354"/>
                  </a:cubicBezTo>
                  <a:cubicBezTo>
                    <a:pt x="382" y="308"/>
                    <a:pt x="373" y="264"/>
                    <a:pt x="362" y="224"/>
                  </a:cubicBezTo>
                  <a:lnTo>
                    <a:pt x="40" y="224"/>
                  </a:lnTo>
                  <a:lnTo>
                    <a:pt x="40" y="224"/>
                  </a:lnTo>
                  <a:cubicBezTo>
                    <a:pt x="29" y="264"/>
                    <a:pt x="20" y="308"/>
                    <a:pt x="14" y="354"/>
                  </a:cubicBezTo>
                  <a:cubicBezTo>
                    <a:pt x="26" y="354"/>
                    <a:pt x="37" y="351"/>
                    <a:pt x="49" y="351"/>
                  </a:cubicBezTo>
                  <a:cubicBezTo>
                    <a:pt x="57" y="311"/>
                    <a:pt x="65" y="272"/>
                    <a:pt x="77" y="241"/>
                  </a:cubicBezTo>
                  <a:cubicBezTo>
                    <a:pt x="63" y="235"/>
                    <a:pt x="51" y="230"/>
                    <a:pt x="40" y="224"/>
                  </a:cubicBezTo>
                  <a:lnTo>
                    <a:pt x="201" y="0"/>
                  </a:lnTo>
                  <a:lnTo>
                    <a:pt x="201" y="0"/>
                  </a:lnTo>
                  <a:cubicBezTo>
                    <a:pt x="142" y="0"/>
                    <a:pt x="88" y="71"/>
                    <a:pt x="51" y="181"/>
                  </a:cubicBezTo>
                  <a:cubicBezTo>
                    <a:pt x="65" y="187"/>
                    <a:pt x="77" y="196"/>
                    <a:pt x="91" y="201"/>
                  </a:cubicBezTo>
                  <a:cubicBezTo>
                    <a:pt x="119" y="130"/>
                    <a:pt x="159" y="88"/>
                    <a:pt x="201" y="88"/>
                  </a:cubicBezTo>
                  <a:cubicBezTo>
                    <a:pt x="244" y="88"/>
                    <a:pt x="283" y="130"/>
                    <a:pt x="311" y="201"/>
                  </a:cubicBezTo>
                  <a:cubicBezTo>
                    <a:pt x="325" y="196"/>
                    <a:pt x="337" y="187"/>
                    <a:pt x="351" y="181"/>
                  </a:cubicBezTo>
                  <a:cubicBezTo>
                    <a:pt x="314" y="71"/>
                    <a:pt x="261" y="0"/>
                    <a:pt x="201" y="0"/>
                  </a:cubicBezTo>
                  <a:lnTo>
                    <a:pt x="311"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4" name="Freeform 149"/>
            <p:cNvSpPr>
              <a:spLocks noChangeArrowheads="1"/>
            </p:cNvSpPr>
            <p:nvPr/>
          </p:nvSpPr>
          <p:spPr bwMode="auto">
            <a:xfrm>
              <a:off x="5995" y="2043"/>
              <a:ext cx="246" cy="90"/>
            </a:xfrm>
            <a:custGeom>
              <a:avLst/>
              <a:gdLst>
                <a:gd name="T0" fmla="*/ 611 w 1087"/>
                <a:gd name="T1" fmla="*/ 365 h 400"/>
                <a:gd name="T2" fmla="*/ 475 w 1087"/>
                <a:gd name="T3" fmla="*/ 365 h 400"/>
                <a:gd name="T4" fmla="*/ 543 w 1087"/>
                <a:gd name="T5" fmla="*/ 399 h 400"/>
                <a:gd name="T6" fmla="*/ 611 w 1087"/>
                <a:gd name="T7" fmla="*/ 365 h 400"/>
                <a:gd name="T8" fmla="*/ 240 w 1087"/>
                <a:gd name="T9" fmla="*/ 326 h 400"/>
                <a:gd name="T10" fmla="*/ 356 w 1087"/>
                <a:gd name="T11" fmla="*/ 388 h 400"/>
                <a:gd name="T12" fmla="*/ 461 w 1087"/>
                <a:gd name="T13" fmla="*/ 396 h 400"/>
                <a:gd name="T14" fmla="*/ 385 w 1087"/>
                <a:gd name="T15" fmla="*/ 357 h 400"/>
                <a:gd name="T16" fmla="*/ 240 w 1087"/>
                <a:gd name="T17" fmla="*/ 326 h 400"/>
                <a:gd name="T18" fmla="*/ 845 w 1087"/>
                <a:gd name="T19" fmla="*/ 326 h 400"/>
                <a:gd name="T20" fmla="*/ 699 w 1087"/>
                <a:gd name="T21" fmla="*/ 357 h 400"/>
                <a:gd name="T22" fmla="*/ 625 w 1087"/>
                <a:gd name="T23" fmla="*/ 396 h 400"/>
                <a:gd name="T24" fmla="*/ 730 w 1087"/>
                <a:gd name="T25" fmla="*/ 388 h 400"/>
                <a:gd name="T26" fmla="*/ 845 w 1087"/>
                <a:gd name="T27" fmla="*/ 326 h 400"/>
                <a:gd name="T28" fmla="*/ 902 w 1087"/>
                <a:gd name="T29" fmla="*/ 51 h 400"/>
                <a:gd name="T30" fmla="*/ 995 w 1087"/>
                <a:gd name="T31" fmla="*/ 201 h 400"/>
                <a:gd name="T32" fmla="*/ 902 w 1087"/>
                <a:gd name="T33" fmla="*/ 348 h 400"/>
                <a:gd name="T34" fmla="*/ 902 w 1087"/>
                <a:gd name="T35" fmla="*/ 51 h 400"/>
                <a:gd name="T36" fmla="*/ 181 w 1087"/>
                <a:gd name="T37" fmla="*/ 51 h 400"/>
                <a:gd name="T38" fmla="*/ 181 w 1087"/>
                <a:gd name="T39" fmla="*/ 348 h 400"/>
                <a:gd name="T40" fmla="*/ 88 w 1087"/>
                <a:gd name="T41" fmla="*/ 201 h 400"/>
                <a:gd name="T42" fmla="*/ 181 w 1087"/>
                <a:gd name="T43" fmla="*/ 51 h 400"/>
                <a:gd name="T44" fmla="*/ 625 w 1087"/>
                <a:gd name="T45" fmla="*/ 3 h 400"/>
                <a:gd name="T46" fmla="*/ 699 w 1087"/>
                <a:gd name="T47" fmla="*/ 43 h 400"/>
                <a:gd name="T48" fmla="*/ 845 w 1087"/>
                <a:gd name="T49" fmla="*/ 74 h 400"/>
                <a:gd name="T50" fmla="*/ 730 w 1087"/>
                <a:gd name="T51" fmla="*/ 12 h 400"/>
                <a:gd name="T52" fmla="*/ 625 w 1087"/>
                <a:gd name="T53" fmla="*/ 3 h 400"/>
                <a:gd name="T54" fmla="*/ 461 w 1087"/>
                <a:gd name="T55" fmla="*/ 3 h 400"/>
                <a:gd name="T56" fmla="*/ 356 w 1087"/>
                <a:gd name="T57" fmla="*/ 12 h 400"/>
                <a:gd name="T58" fmla="*/ 240 w 1087"/>
                <a:gd name="T59" fmla="*/ 74 h 400"/>
                <a:gd name="T60" fmla="*/ 385 w 1087"/>
                <a:gd name="T61" fmla="*/ 43 h 400"/>
                <a:gd name="T62" fmla="*/ 461 w 1087"/>
                <a:gd name="T63" fmla="*/ 3 h 400"/>
                <a:gd name="T64" fmla="*/ 543 w 1087"/>
                <a:gd name="T65" fmla="*/ 0 h 400"/>
                <a:gd name="T66" fmla="*/ 475 w 1087"/>
                <a:gd name="T67" fmla="*/ 34 h 400"/>
                <a:gd name="T68" fmla="*/ 611 w 1087"/>
                <a:gd name="T69" fmla="*/ 34 h 400"/>
                <a:gd name="T70" fmla="*/ 543 w 1087"/>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7" h="400">
                  <a:moveTo>
                    <a:pt x="611" y="365"/>
                  </a:moveTo>
                  <a:lnTo>
                    <a:pt x="611" y="365"/>
                  </a:lnTo>
                  <a:cubicBezTo>
                    <a:pt x="588" y="365"/>
                    <a:pt x="566" y="368"/>
                    <a:pt x="543" y="368"/>
                  </a:cubicBezTo>
                  <a:cubicBezTo>
                    <a:pt x="520" y="368"/>
                    <a:pt x="498" y="365"/>
                    <a:pt x="475" y="365"/>
                  </a:cubicBezTo>
                  <a:cubicBezTo>
                    <a:pt x="486" y="376"/>
                    <a:pt x="501" y="388"/>
                    <a:pt x="515" y="399"/>
                  </a:cubicBezTo>
                  <a:cubicBezTo>
                    <a:pt x="523" y="399"/>
                    <a:pt x="532" y="399"/>
                    <a:pt x="543" y="399"/>
                  </a:cubicBezTo>
                  <a:cubicBezTo>
                    <a:pt x="552" y="399"/>
                    <a:pt x="563" y="399"/>
                    <a:pt x="571" y="399"/>
                  </a:cubicBezTo>
                  <a:cubicBezTo>
                    <a:pt x="586" y="388"/>
                    <a:pt x="597" y="376"/>
                    <a:pt x="611" y="365"/>
                  </a:cubicBezTo>
                  <a:lnTo>
                    <a:pt x="240" y="326"/>
                  </a:lnTo>
                  <a:lnTo>
                    <a:pt x="240" y="326"/>
                  </a:lnTo>
                  <a:cubicBezTo>
                    <a:pt x="235" y="337"/>
                    <a:pt x="229" y="351"/>
                    <a:pt x="224" y="362"/>
                  </a:cubicBezTo>
                  <a:cubicBezTo>
                    <a:pt x="263" y="371"/>
                    <a:pt x="308" y="382"/>
                    <a:pt x="356" y="388"/>
                  </a:cubicBezTo>
                  <a:cubicBezTo>
                    <a:pt x="368" y="388"/>
                    <a:pt x="379" y="391"/>
                    <a:pt x="391" y="391"/>
                  </a:cubicBezTo>
                  <a:cubicBezTo>
                    <a:pt x="413" y="393"/>
                    <a:pt x="438" y="396"/>
                    <a:pt x="461" y="396"/>
                  </a:cubicBezTo>
                  <a:cubicBezTo>
                    <a:pt x="447" y="385"/>
                    <a:pt x="435" y="374"/>
                    <a:pt x="421" y="362"/>
                  </a:cubicBezTo>
                  <a:cubicBezTo>
                    <a:pt x="410" y="359"/>
                    <a:pt x="399" y="359"/>
                    <a:pt x="385" y="357"/>
                  </a:cubicBezTo>
                  <a:cubicBezTo>
                    <a:pt x="373" y="354"/>
                    <a:pt x="362" y="354"/>
                    <a:pt x="351" y="351"/>
                  </a:cubicBezTo>
                  <a:cubicBezTo>
                    <a:pt x="311" y="345"/>
                    <a:pt x="274" y="337"/>
                    <a:pt x="240" y="326"/>
                  </a:cubicBezTo>
                  <a:lnTo>
                    <a:pt x="845" y="326"/>
                  </a:lnTo>
                  <a:lnTo>
                    <a:pt x="845" y="326"/>
                  </a:lnTo>
                  <a:cubicBezTo>
                    <a:pt x="812" y="337"/>
                    <a:pt x="775" y="345"/>
                    <a:pt x="735" y="351"/>
                  </a:cubicBezTo>
                  <a:cubicBezTo>
                    <a:pt x="724" y="354"/>
                    <a:pt x="713" y="354"/>
                    <a:pt x="699" y="357"/>
                  </a:cubicBezTo>
                  <a:cubicBezTo>
                    <a:pt x="687" y="359"/>
                    <a:pt x="676" y="359"/>
                    <a:pt x="664" y="362"/>
                  </a:cubicBezTo>
                  <a:cubicBezTo>
                    <a:pt x="650" y="374"/>
                    <a:pt x="636" y="385"/>
                    <a:pt x="625" y="396"/>
                  </a:cubicBezTo>
                  <a:cubicBezTo>
                    <a:pt x="647" y="396"/>
                    <a:pt x="670" y="393"/>
                    <a:pt x="693" y="391"/>
                  </a:cubicBezTo>
                  <a:cubicBezTo>
                    <a:pt x="707" y="391"/>
                    <a:pt x="718" y="388"/>
                    <a:pt x="730" y="388"/>
                  </a:cubicBezTo>
                  <a:cubicBezTo>
                    <a:pt x="778" y="382"/>
                    <a:pt x="820" y="371"/>
                    <a:pt x="862" y="362"/>
                  </a:cubicBezTo>
                  <a:cubicBezTo>
                    <a:pt x="857" y="351"/>
                    <a:pt x="851" y="337"/>
                    <a:pt x="845" y="326"/>
                  </a:cubicBezTo>
                  <a:lnTo>
                    <a:pt x="902" y="51"/>
                  </a:lnTo>
                  <a:lnTo>
                    <a:pt x="902" y="51"/>
                  </a:lnTo>
                  <a:cubicBezTo>
                    <a:pt x="896" y="63"/>
                    <a:pt x="891" y="77"/>
                    <a:pt x="882" y="88"/>
                  </a:cubicBezTo>
                  <a:cubicBezTo>
                    <a:pt x="953" y="119"/>
                    <a:pt x="995" y="156"/>
                    <a:pt x="995" y="201"/>
                  </a:cubicBezTo>
                  <a:cubicBezTo>
                    <a:pt x="995" y="244"/>
                    <a:pt x="953" y="281"/>
                    <a:pt x="882" y="312"/>
                  </a:cubicBezTo>
                  <a:cubicBezTo>
                    <a:pt x="891" y="323"/>
                    <a:pt x="896" y="337"/>
                    <a:pt x="902" y="348"/>
                  </a:cubicBezTo>
                  <a:cubicBezTo>
                    <a:pt x="1015" y="312"/>
                    <a:pt x="1086" y="261"/>
                    <a:pt x="1086" y="201"/>
                  </a:cubicBezTo>
                  <a:cubicBezTo>
                    <a:pt x="1086" y="142"/>
                    <a:pt x="1015" y="88"/>
                    <a:pt x="902" y="51"/>
                  </a:cubicBezTo>
                  <a:lnTo>
                    <a:pt x="181" y="51"/>
                  </a:lnTo>
                  <a:lnTo>
                    <a:pt x="181" y="51"/>
                  </a:lnTo>
                  <a:cubicBezTo>
                    <a:pt x="71" y="88"/>
                    <a:pt x="0" y="142"/>
                    <a:pt x="0" y="201"/>
                  </a:cubicBezTo>
                  <a:cubicBezTo>
                    <a:pt x="0" y="261"/>
                    <a:pt x="71" y="312"/>
                    <a:pt x="181" y="348"/>
                  </a:cubicBezTo>
                  <a:cubicBezTo>
                    <a:pt x="190" y="337"/>
                    <a:pt x="195" y="323"/>
                    <a:pt x="204" y="312"/>
                  </a:cubicBezTo>
                  <a:cubicBezTo>
                    <a:pt x="133" y="281"/>
                    <a:pt x="88" y="244"/>
                    <a:pt x="88" y="201"/>
                  </a:cubicBezTo>
                  <a:cubicBezTo>
                    <a:pt x="88" y="156"/>
                    <a:pt x="133" y="119"/>
                    <a:pt x="204" y="88"/>
                  </a:cubicBezTo>
                  <a:cubicBezTo>
                    <a:pt x="195" y="77"/>
                    <a:pt x="190" y="63"/>
                    <a:pt x="181" y="51"/>
                  </a:cubicBezTo>
                  <a:lnTo>
                    <a:pt x="625" y="3"/>
                  </a:lnTo>
                  <a:lnTo>
                    <a:pt x="625" y="3"/>
                  </a:lnTo>
                  <a:cubicBezTo>
                    <a:pt x="636" y="15"/>
                    <a:pt x="650" y="26"/>
                    <a:pt x="664" y="40"/>
                  </a:cubicBezTo>
                  <a:cubicBezTo>
                    <a:pt x="676" y="40"/>
                    <a:pt x="687" y="40"/>
                    <a:pt x="699" y="43"/>
                  </a:cubicBezTo>
                  <a:cubicBezTo>
                    <a:pt x="713" y="46"/>
                    <a:pt x="724" y="46"/>
                    <a:pt x="735" y="49"/>
                  </a:cubicBezTo>
                  <a:cubicBezTo>
                    <a:pt x="775" y="54"/>
                    <a:pt x="812" y="66"/>
                    <a:pt x="845" y="74"/>
                  </a:cubicBezTo>
                  <a:cubicBezTo>
                    <a:pt x="851" y="63"/>
                    <a:pt x="857" y="51"/>
                    <a:pt x="862" y="37"/>
                  </a:cubicBezTo>
                  <a:cubicBezTo>
                    <a:pt x="820" y="29"/>
                    <a:pt x="778" y="20"/>
                    <a:pt x="730" y="12"/>
                  </a:cubicBezTo>
                  <a:cubicBezTo>
                    <a:pt x="718" y="12"/>
                    <a:pt x="707" y="9"/>
                    <a:pt x="693" y="9"/>
                  </a:cubicBezTo>
                  <a:cubicBezTo>
                    <a:pt x="670" y="6"/>
                    <a:pt x="647" y="3"/>
                    <a:pt x="625" y="3"/>
                  </a:cubicBezTo>
                  <a:lnTo>
                    <a:pt x="461" y="3"/>
                  </a:lnTo>
                  <a:lnTo>
                    <a:pt x="461" y="3"/>
                  </a:lnTo>
                  <a:cubicBezTo>
                    <a:pt x="438" y="3"/>
                    <a:pt x="413" y="6"/>
                    <a:pt x="391" y="9"/>
                  </a:cubicBezTo>
                  <a:cubicBezTo>
                    <a:pt x="379" y="9"/>
                    <a:pt x="368" y="12"/>
                    <a:pt x="356" y="12"/>
                  </a:cubicBezTo>
                  <a:cubicBezTo>
                    <a:pt x="308" y="20"/>
                    <a:pt x="263" y="29"/>
                    <a:pt x="224" y="37"/>
                  </a:cubicBezTo>
                  <a:cubicBezTo>
                    <a:pt x="229" y="51"/>
                    <a:pt x="235" y="63"/>
                    <a:pt x="240" y="74"/>
                  </a:cubicBezTo>
                  <a:cubicBezTo>
                    <a:pt x="274" y="66"/>
                    <a:pt x="311" y="54"/>
                    <a:pt x="351" y="49"/>
                  </a:cubicBezTo>
                  <a:cubicBezTo>
                    <a:pt x="362" y="46"/>
                    <a:pt x="373" y="46"/>
                    <a:pt x="385" y="43"/>
                  </a:cubicBezTo>
                  <a:cubicBezTo>
                    <a:pt x="399" y="40"/>
                    <a:pt x="410" y="40"/>
                    <a:pt x="421" y="40"/>
                  </a:cubicBezTo>
                  <a:cubicBezTo>
                    <a:pt x="435" y="26"/>
                    <a:pt x="447" y="15"/>
                    <a:pt x="461" y="3"/>
                  </a:cubicBezTo>
                  <a:lnTo>
                    <a:pt x="543" y="0"/>
                  </a:lnTo>
                  <a:lnTo>
                    <a:pt x="543" y="0"/>
                  </a:lnTo>
                  <a:cubicBezTo>
                    <a:pt x="532" y="0"/>
                    <a:pt x="523" y="0"/>
                    <a:pt x="515" y="0"/>
                  </a:cubicBezTo>
                  <a:cubicBezTo>
                    <a:pt x="501" y="12"/>
                    <a:pt x="486" y="23"/>
                    <a:pt x="475" y="34"/>
                  </a:cubicBezTo>
                  <a:cubicBezTo>
                    <a:pt x="498" y="34"/>
                    <a:pt x="520" y="32"/>
                    <a:pt x="543" y="32"/>
                  </a:cubicBezTo>
                  <a:cubicBezTo>
                    <a:pt x="566" y="32"/>
                    <a:pt x="588" y="34"/>
                    <a:pt x="611" y="34"/>
                  </a:cubicBezTo>
                  <a:cubicBezTo>
                    <a:pt x="597" y="23"/>
                    <a:pt x="586" y="12"/>
                    <a:pt x="571" y="0"/>
                  </a:cubicBezTo>
                  <a:cubicBezTo>
                    <a:pt x="563" y="0"/>
                    <a:pt x="552"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5" name="Freeform 150"/>
            <p:cNvSpPr>
              <a:spLocks noChangeArrowheads="1"/>
            </p:cNvSpPr>
            <p:nvPr/>
          </p:nvSpPr>
          <p:spPr bwMode="auto">
            <a:xfrm>
              <a:off x="6021" y="1995"/>
              <a:ext cx="192" cy="184"/>
            </a:xfrm>
            <a:custGeom>
              <a:avLst/>
              <a:gdLst>
                <a:gd name="T0" fmla="*/ 161 w 852"/>
                <a:gd name="T1" fmla="*/ 410 h 818"/>
                <a:gd name="T2" fmla="*/ 65 w 852"/>
                <a:gd name="T3" fmla="*/ 557 h 818"/>
                <a:gd name="T4" fmla="*/ 116 w 852"/>
                <a:gd name="T5" fmla="*/ 817 h 818"/>
                <a:gd name="T6" fmla="*/ 317 w 852"/>
                <a:gd name="T7" fmla="*/ 749 h 818"/>
                <a:gd name="T8" fmla="*/ 399 w 852"/>
                <a:gd name="T9" fmla="*/ 651 h 818"/>
                <a:gd name="T10" fmla="*/ 266 w 852"/>
                <a:gd name="T11" fmla="*/ 727 h 818"/>
                <a:gd name="T12" fmla="*/ 105 w 852"/>
                <a:gd name="T13" fmla="*/ 730 h 818"/>
                <a:gd name="T14" fmla="*/ 124 w 852"/>
                <a:gd name="T15" fmla="*/ 535 h 818"/>
                <a:gd name="T16" fmla="*/ 161 w 852"/>
                <a:gd name="T17" fmla="*/ 410 h 818"/>
                <a:gd name="T18" fmla="*/ 648 w 852"/>
                <a:gd name="T19" fmla="*/ 410 h 818"/>
                <a:gd name="T20" fmla="*/ 591 w 852"/>
                <a:gd name="T21" fmla="*/ 478 h 818"/>
                <a:gd name="T22" fmla="*/ 495 w 852"/>
                <a:gd name="T23" fmla="*/ 574 h 818"/>
                <a:gd name="T24" fmla="*/ 427 w 852"/>
                <a:gd name="T25" fmla="*/ 631 h 818"/>
                <a:gd name="T26" fmla="*/ 509 w 852"/>
                <a:gd name="T27" fmla="*/ 605 h 818"/>
                <a:gd name="T28" fmla="*/ 568 w 852"/>
                <a:gd name="T29" fmla="*/ 552 h 818"/>
                <a:gd name="T30" fmla="*/ 625 w 852"/>
                <a:gd name="T31" fmla="*/ 490 h 818"/>
                <a:gd name="T32" fmla="*/ 648 w 852"/>
                <a:gd name="T33" fmla="*/ 410 h 818"/>
                <a:gd name="T34" fmla="*/ 399 w 852"/>
                <a:gd name="T35" fmla="*/ 167 h 818"/>
                <a:gd name="T36" fmla="*/ 305 w 852"/>
                <a:gd name="T37" fmla="*/ 249 h 818"/>
                <a:gd name="T38" fmla="*/ 266 w 852"/>
                <a:gd name="T39" fmla="*/ 289 h 818"/>
                <a:gd name="T40" fmla="*/ 184 w 852"/>
                <a:gd name="T41" fmla="*/ 379 h 818"/>
                <a:gd name="T42" fmla="*/ 226 w 852"/>
                <a:gd name="T43" fmla="*/ 379 h 818"/>
                <a:gd name="T44" fmla="*/ 308 w 852"/>
                <a:gd name="T45" fmla="*/ 292 h 818"/>
                <a:gd name="T46" fmla="*/ 399 w 852"/>
                <a:gd name="T47" fmla="*/ 209 h 818"/>
                <a:gd name="T48" fmla="*/ 399 w 852"/>
                <a:gd name="T49" fmla="*/ 167 h 818"/>
                <a:gd name="T50" fmla="*/ 738 w 852"/>
                <a:gd name="T51" fmla="*/ 0 h 818"/>
                <a:gd name="T52" fmla="*/ 537 w 852"/>
                <a:gd name="T53" fmla="*/ 68 h 818"/>
                <a:gd name="T54" fmla="*/ 455 w 852"/>
                <a:gd name="T55" fmla="*/ 167 h 818"/>
                <a:gd name="T56" fmla="*/ 588 w 852"/>
                <a:gd name="T57" fmla="*/ 91 h 818"/>
                <a:gd name="T58" fmla="*/ 746 w 852"/>
                <a:gd name="T59" fmla="*/ 88 h 818"/>
                <a:gd name="T60" fmla="*/ 729 w 852"/>
                <a:gd name="T61" fmla="*/ 283 h 818"/>
                <a:gd name="T62" fmla="*/ 693 w 852"/>
                <a:gd name="T63" fmla="*/ 410 h 818"/>
                <a:gd name="T64" fmla="*/ 786 w 852"/>
                <a:gd name="T65" fmla="*/ 260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1" y="410"/>
                  </a:moveTo>
                  <a:lnTo>
                    <a:pt x="161" y="410"/>
                  </a:lnTo>
                  <a:cubicBezTo>
                    <a:pt x="133" y="447"/>
                    <a:pt x="108" y="484"/>
                    <a:pt x="88" y="521"/>
                  </a:cubicBezTo>
                  <a:cubicBezTo>
                    <a:pt x="79" y="532"/>
                    <a:pt x="74" y="546"/>
                    <a:pt x="65" y="557"/>
                  </a:cubicBezTo>
                  <a:cubicBezTo>
                    <a:pt x="14" y="662"/>
                    <a:pt x="0" y="749"/>
                    <a:pt x="42" y="792"/>
                  </a:cubicBezTo>
                  <a:cubicBezTo>
                    <a:pt x="60" y="809"/>
                    <a:pt x="85" y="817"/>
                    <a:pt x="116" y="817"/>
                  </a:cubicBezTo>
                  <a:cubicBezTo>
                    <a:pt x="158" y="817"/>
                    <a:pt x="215" y="800"/>
                    <a:pt x="277" y="769"/>
                  </a:cubicBezTo>
                  <a:cubicBezTo>
                    <a:pt x="291" y="764"/>
                    <a:pt x="303" y="755"/>
                    <a:pt x="317" y="749"/>
                  </a:cubicBezTo>
                  <a:cubicBezTo>
                    <a:pt x="350" y="727"/>
                    <a:pt x="387" y="704"/>
                    <a:pt x="427" y="673"/>
                  </a:cubicBezTo>
                  <a:cubicBezTo>
                    <a:pt x="419" y="668"/>
                    <a:pt x="407" y="659"/>
                    <a:pt x="399" y="651"/>
                  </a:cubicBezTo>
                  <a:cubicBezTo>
                    <a:pt x="365" y="676"/>
                    <a:pt x="334" y="696"/>
                    <a:pt x="303" y="710"/>
                  </a:cubicBezTo>
                  <a:cubicBezTo>
                    <a:pt x="289" y="716"/>
                    <a:pt x="277" y="722"/>
                    <a:pt x="266" y="727"/>
                  </a:cubicBezTo>
                  <a:cubicBezTo>
                    <a:pt x="229" y="744"/>
                    <a:pt x="195" y="752"/>
                    <a:pt x="167" y="752"/>
                  </a:cubicBezTo>
                  <a:cubicBezTo>
                    <a:pt x="141" y="752"/>
                    <a:pt x="119" y="744"/>
                    <a:pt x="105" y="730"/>
                  </a:cubicBezTo>
                  <a:cubicBezTo>
                    <a:pt x="77" y="699"/>
                    <a:pt x="79" y="642"/>
                    <a:pt x="108" y="571"/>
                  </a:cubicBezTo>
                  <a:cubicBezTo>
                    <a:pt x="113" y="560"/>
                    <a:pt x="119" y="546"/>
                    <a:pt x="124" y="535"/>
                  </a:cubicBezTo>
                  <a:cubicBezTo>
                    <a:pt x="141" y="504"/>
                    <a:pt x="161" y="470"/>
                    <a:pt x="184" y="439"/>
                  </a:cubicBezTo>
                  <a:cubicBezTo>
                    <a:pt x="175" y="427"/>
                    <a:pt x="170" y="419"/>
                    <a:pt x="161" y="410"/>
                  </a:cubicBezTo>
                  <a:lnTo>
                    <a:pt x="648" y="410"/>
                  </a:lnTo>
                  <a:lnTo>
                    <a:pt x="648" y="410"/>
                  </a:lnTo>
                  <a:cubicBezTo>
                    <a:pt x="642" y="419"/>
                    <a:pt x="633" y="427"/>
                    <a:pt x="625" y="439"/>
                  </a:cubicBezTo>
                  <a:cubicBezTo>
                    <a:pt x="617" y="450"/>
                    <a:pt x="605" y="464"/>
                    <a:pt x="591" y="478"/>
                  </a:cubicBezTo>
                  <a:cubicBezTo>
                    <a:pt x="577" y="495"/>
                    <a:pt x="563" y="512"/>
                    <a:pt x="546" y="526"/>
                  </a:cubicBezTo>
                  <a:cubicBezTo>
                    <a:pt x="529" y="543"/>
                    <a:pt x="512" y="560"/>
                    <a:pt x="495" y="574"/>
                  </a:cubicBezTo>
                  <a:cubicBezTo>
                    <a:pt x="481" y="585"/>
                    <a:pt x="470" y="597"/>
                    <a:pt x="455" y="608"/>
                  </a:cubicBezTo>
                  <a:cubicBezTo>
                    <a:pt x="447" y="617"/>
                    <a:pt x="436" y="625"/>
                    <a:pt x="427" y="631"/>
                  </a:cubicBezTo>
                  <a:cubicBezTo>
                    <a:pt x="436" y="639"/>
                    <a:pt x="447" y="645"/>
                    <a:pt x="455" y="651"/>
                  </a:cubicBezTo>
                  <a:cubicBezTo>
                    <a:pt x="472" y="636"/>
                    <a:pt x="489" y="622"/>
                    <a:pt x="509" y="605"/>
                  </a:cubicBezTo>
                  <a:cubicBezTo>
                    <a:pt x="520" y="594"/>
                    <a:pt x="534" y="583"/>
                    <a:pt x="548" y="571"/>
                  </a:cubicBezTo>
                  <a:cubicBezTo>
                    <a:pt x="554" y="563"/>
                    <a:pt x="560" y="557"/>
                    <a:pt x="568" y="552"/>
                  </a:cubicBezTo>
                  <a:cubicBezTo>
                    <a:pt x="574" y="543"/>
                    <a:pt x="583" y="538"/>
                    <a:pt x="588" y="529"/>
                  </a:cubicBezTo>
                  <a:cubicBezTo>
                    <a:pt x="599" y="518"/>
                    <a:pt x="614" y="504"/>
                    <a:pt x="625" y="490"/>
                  </a:cubicBezTo>
                  <a:cubicBezTo>
                    <a:pt x="639" y="473"/>
                    <a:pt x="656" y="456"/>
                    <a:pt x="670" y="439"/>
                  </a:cubicBezTo>
                  <a:cubicBezTo>
                    <a:pt x="662" y="427"/>
                    <a:pt x="656" y="419"/>
                    <a:pt x="648" y="410"/>
                  </a:cubicBezTo>
                  <a:lnTo>
                    <a:pt x="399" y="167"/>
                  </a:lnTo>
                  <a:lnTo>
                    <a:pt x="399" y="167"/>
                  </a:lnTo>
                  <a:cubicBezTo>
                    <a:pt x="382" y="181"/>
                    <a:pt x="362" y="195"/>
                    <a:pt x="345" y="212"/>
                  </a:cubicBezTo>
                  <a:cubicBezTo>
                    <a:pt x="331" y="224"/>
                    <a:pt x="319" y="235"/>
                    <a:pt x="305" y="249"/>
                  </a:cubicBezTo>
                  <a:cubicBezTo>
                    <a:pt x="300" y="255"/>
                    <a:pt x="291" y="260"/>
                    <a:pt x="286" y="269"/>
                  </a:cubicBezTo>
                  <a:cubicBezTo>
                    <a:pt x="280" y="275"/>
                    <a:pt x="272" y="280"/>
                    <a:pt x="266" y="289"/>
                  </a:cubicBezTo>
                  <a:cubicBezTo>
                    <a:pt x="252" y="300"/>
                    <a:pt x="240" y="314"/>
                    <a:pt x="229" y="328"/>
                  </a:cubicBezTo>
                  <a:cubicBezTo>
                    <a:pt x="212" y="345"/>
                    <a:pt x="198" y="362"/>
                    <a:pt x="184" y="379"/>
                  </a:cubicBezTo>
                  <a:cubicBezTo>
                    <a:pt x="189" y="390"/>
                    <a:pt x="198" y="399"/>
                    <a:pt x="204" y="410"/>
                  </a:cubicBezTo>
                  <a:cubicBezTo>
                    <a:pt x="212" y="399"/>
                    <a:pt x="221" y="390"/>
                    <a:pt x="226" y="379"/>
                  </a:cubicBezTo>
                  <a:cubicBezTo>
                    <a:pt x="238" y="368"/>
                    <a:pt x="249" y="354"/>
                    <a:pt x="260" y="340"/>
                  </a:cubicBezTo>
                  <a:cubicBezTo>
                    <a:pt x="277" y="323"/>
                    <a:pt x="291" y="309"/>
                    <a:pt x="308" y="292"/>
                  </a:cubicBezTo>
                  <a:cubicBezTo>
                    <a:pt x="325" y="275"/>
                    <a:pt x="342" y="258"/>
                    <a:pt x="359" y="243"/>
                  </a:cubicBezTo>
                  <a:cubicBezTo>
                    <a:pt x="370" y="232"/>
                    <a:pt x="385" y="221"/>
                    <a:pt x="399" y="209"/>
                  </a:cubicBezTo>
                  <a:cubicBezTo>
                    <a:pt x="407" y="201"/>
                    <a:pt x="419" y="195"/>
                    <a:pt x="427" y="187"/>
                  </a:cubicBezTo>
                  <a:cubicBezTo>
                    <a:pt x="416" y="178"/>
                    <a:pt x="407" y="173"/>
                    <a:pt x="399" y="167"/>
                  </a:cubicBezTo>
                  <a:lnTo>
                    <a:pt x="738" y="0"/>
                  </a:lnTo>
                  <a:lnTo>
                    <a:pt x="738" y="0"/>
                  </a:lnTo>
                  <a:cubicBezTo>
                    <a:pt x="693" y="0"/>
                    <a:pt x="639" y="17"/>
                    <a:pt x="577" y="48"/>
                  </a:cubicBezTo>
                  <a:cubicBezTo>
                    <a:pt x="563" y="54"/>
                    <a:pt x="551" y="63"/>
                    <a:pt x="537" y="68"/>
                  </a:cubicBezTo>
                  <a:cubicBezTo>
                    <a:pt x="501" y="91"/>
                    <a:pt x="464" y="116"/>
                    <a:pt x="427" y="145"/>
                  </a:cubicBezTo>
                  <a:cubicBezTo>
                    <a:pt x="436" y="150"/>
                    <a:pt x="447" y="159"/>
                    <a:pt x="455" y="167"/>
                  </a:cubicBezTo>
                  <a:cubicBezTo>
                    <a:pt x="489" y="142"/>
                    <a:pt x="520" y="122"/>
                    <a:pt x="551" y="108"/>
                  </a:cubicBezTo>
                  <a:cubicBezTo>
                    <a:pt x="563" y="102"/>
                    <a:pt x="577" y="97"/>
                    <a:pt x="588" y="91"/>
                  </a:cubicBezTo>
                  <a:cubicBezTo>
                    <a:pt x="625" y="74"/>
                    <a:pt x="659" y="68"/>
                    <a:pt x="687" y="68"/>
                  </a:cubicBezTo>
                  <a:cubicBezTo>
                    <a:pt x="712" y="68"/>
                    <a:pt x="732" y="74"/>
                    <a:pt x="746" y="88"/>
                  </a:cubicBezTo>
                  <a:cubicBezTo>
                    <a:pt x="778" y="119"/>
                    <a:pt x="775" y="175"/>
                    <a:pt x="746" y="246"/>
                  </a:cubicBezTo>
                  <a:cubicBezTo>
                    <a:pt x="741" y="260"/>
                    <a:pt x="735" y="272"/>
                    <a:pt x="729" y="283"/>
                  </a:cubicBezTo>
                  <a:cubicBezTo>
                    <a:pt x="712" y="314"/>
                    <a:pt x="693" y="348"/>
                    <a:pt x="670" y="379"/>
                  </a:cubicBezTo>
                  <a:cubicBezTo>
                    <a:pt x="676" y="390"/>
                    <a:pt x="684" y="399"/>
                    <a:pt x="693" y="410"/>
                  </a:cubicBezTo>
                  <a:cubicBezTo>
                    <a:pt x="721" y="371"/>
                    <a:pt x="746" y="334"/>
                    <a:pt x="766" y="297"/>
                  </a:cubicBezTo>
                  <a:cubicBezTo>
                    <a:pt x="775" y="286"/>
                    <a:pt x="780" y="272"/>
                    <a:pt x="786" y="260"/>
                  </a:cubicBezTo>
                  <a:cubicBezTo>
                    <a:pt x="840" y="156"/>
                    <a:pt x="851" y="68"/>
                    <a:pt x="809" y="26"/>
                  </a:cubicBezTo>
                  <a:cubicBezTo>
                    <a:pt x="792" y="9"/>
                    <a:pt x="769" y="0"/>
                    <a:pt x="738" y="0"/>
                  </a:cubicBezTo>
                  <a:lnTo>
                    <a:pt x="161"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6" name="Freeform 151"/>
            <p:cNvSpPr>
              <a:spLocks noChangeArrowheads="1"/>
            </p:cNvSpPr>
            <p:nvPr/>
          </p:nvSpPr>
          <p:spPr bwMode="auto">
            <a:xfrm>
              <a:off x="6021" y="1995"/>
              <a:ext cx="192" cy="184"/>
            </a:xfrm>
            <a:custGeom>
              <a:avLst/>
              <a:gdLst>
                <a:gd name="T0" fmla="*/ 108 w 852"/>
                <a:gd name="T1" fmla="*/ 246 h 818"/>
                <a:gd name="T2" fmla="*/ 167 w 852"/>
                <a:gd name="T3" fmla="*/ 68 h 818"/>
                <a:gd name="T4" fmla="*/ 303 w 852"/>
                <a:gd name="T5" fmla="*/ 108 h 818"/>
                <a:gd name="T6" fmla="*/ 427 w 852"/>
                <a:gd name="T7" fmla="*/ 187 h 818"/>
                <a:gd name="T8" fmla="*/ 495 w 852"/>
                <a:gd name="T9" fmla="*/ 243 h 818"/>
                <a:gd name="T10" fmla="*/ 591 w 852"/>
                <a:gd name="T11" fmla="*/ 340 h 818"/>
                <a:gd name="T12" fmla="*/ 648 w 852"/>
                <a:gd name="T13" fmla="*/ 410 h 818"/>
                <a:gd name="T14" fmla="*/ 729 w 852"/>
                <a:gd name="T15" fmla="*/ 535 h 818"/>
                <a:gd name="T16" fmla="*/ 746 w 852"/>
                <a:gd name="T17" fmla="*/ 730 h 818"/>
                <a:gd name="T18" fmla="*/ 588 w 852"/>
                <a:gd name="T19" fmla="*/ 727 h 818"/>
                <a:gd name="T20" fmla="*/ 455 w 852"/>
                <a:gd name="T21" fmla="*/ 651 h 818"/>
                <a:gd name="T22" fmla="*/ 399 w 852"/>
                <a:gd name="T23" fmla="*/ 608 h 818"/>
                <a:gd name="T24" fmla="*/ 308 w 852"/>
                <a:gd name="T25" fmla="*/ 526 h 818"/>
                <a:gd name="T26" fmla="*/ 226 w 852"/>
                <a:gd name="T27" fmla="*/ 439 h 818"/>
                <a:gd name="T28" fmla="*/ 184 w 852"/>
                <a:gd name="T29" fmla="*/ 379 h 818"/>
                <a:gd name="T30" fmla="*/ 108 w 852"/>
                <a:gd name="T31" fmla="*/ 246 h 818"/>
                <a:gd name="T32" fmla="*/ 116 w 852"/>
                <a:gd name="T33" fmla="*/ 0 h 818"/>
                <a:gd name="T34" fmla="*/ 65 w 852"/>
                <a:gd name="T35" fmla="*/ 260 h 818"/>
                <a:gd name="T36" fmla="*/ 161 w 852"/>
                <a:gd name="T37" fmla="*/ 410 h 818"/>
                <a:gd name="T38" fmla="*/ 229 w 852"/>
                <a:gd name="T39" fmla="*/ 490 h 818"/>
                <a:gd name="T40" fmla="*/ 286 w 852"/>
                <a:gd name="T41" fmla="*/ 552 h 818"/>
                <a:gd name="T42" fmla="*/ 345 w 852"/>
                <a:gd name="T43" fmla="*/ 605 h 818"/>
                <a:gd name="T44" fmla="*/ 427 w 852"/>
                <a:gd name="T45" fmla="*/ 673 h 818"/>
                <a:gd name="T46" fmla="*/ 577 w 852"/>
                <a:gd name="T47" fmla="*/ 769 h 818"/>
                <a:gd name="T48" fmla="*/ 809 w 852"/>
                <a:gd name="T49" fmla="*/ 792 h 818"/>
                <a:gd name="T50" fmla="*/ 766 w 852"/>
                <a:gd name="T51" fmla="*/ 521 h 818"/>
                <a:gd name="T52" fmla="*/ 670 w 852"/>
                <a:gd name="T53" fmla="*/ 379 h 818"/>
                <a:gd name="T54" fmla="*/ 588 w 852"/>
                <a:gd name="T55" fmla="*/ 289 h 818"/>
                <a:gd name="T56" fmla="*/ 548 w 852"/>
                <a:gd name="T57" fmla="*/ 249 h 818"/>
                <a:gd name="T58" fmla="*/ 455 w 852"/>
                <a:gd name="T59" fmla="*/ 167 h 818"/>
                <a:gd name="T60" fmla="*/ 317 w 852"/>
                <a:gd name="T61" fmla="*/ 68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9" y="175"/>
                    <a:pt x="77" y="119"/>
                    <a:pt x="105" y="88"/>
                  </a:cubicBezTo>
                  <a:cubicBezTo>
                    <a:pt x="119" y="74"/>
                    <a:pt x="141" y="68"/>
                    <a:pt x="167" y="68"/>
                  </a:cubicBezTo>
                  <a:cubicBezTo>
                    <a:pt x="195" y="68"/>
                    <a:pt x="229" y="74"/>
                    <a:pt x="266" y="91"/>
                  </a:cubicBezTo>
                  <a:cubicBezTo>
                    <a:pt x="277" y="97"/>
                    <a:pt x="289" y="102"/>
                    <a:pt x="303" y="108"/>
                  </a:cubicBezTo>
                  <a:cubicBezTo>
                    <a:pt x="334" y="122"/>
                    <a:pt x="365" y="142"/>
                    <a:pt x="399" y="167"/>
                  </a:cubicBezTo>
                  <a:cubicBezTo>
                    <a:pt x="407" y="173"/>
                    <a:pt x="416" y="178"/>
                    <a:pt x="427" y="187"/>
                  </a:cubicBezTo>
                  <a:cubicBezTo>
                    <a:pt x="436" y="195"/>
                    <a:pt x="447" y="201"/>
                    <a:pt x="455" y="209"/>
                  </a:cubicBezTo>
                  <a:cubicBezTo>
                    <a:pt x="470" y="221"/>
                    <a:pt x="481" y="232"/>
                    <a:pt x="495" y="243"/>
                  </a:cubicBezTo>
                  <a:cubicBezTo>
                    <a:pt x="512" y="258"/>
                    <a:pt x="529" y="275"/>
                    <a:pt x="546" y="292"/>
                  </a:cubicBezTo>
                  <a:cubicBezTo>
                    <a:pt x="563" y="309"/>
                    <a:pt x="577" y="323"/>
                    <a:pt x="591" y="340"/>
                  </a:cubicBezTo>
                  <a:cubicBezTo>
                    <a:pt x="605" y="354"/>
                    <a:pt x="617" y="368"/>
                    <a:pt x="625" y="379"/>
                  </a:cubicBezTo>
                  <a:cubicBezTo>
                    <a:pt x="633" y="390"/>
                    <a:pt x="642" y="399"/>
                    <a:pt x="648" y="410"/>
                  </a:cubicBezTo>
                  <a:cubicBezTo>
                    <a:pt x="656" y="419"/>
                    <a:pt x="662" y="427"/>
                    <a:pt x="670" y="439"/>
                  </a:cubicBezTo>
                  <a:cubicBezTo>
                    <a:pt x="693" y="470"/>
                    <a:pt x="712" y="504"/>
                    <a:pt x="729" y="535"/>
                  </a:cubicBezTo>
                  <a:cubicBezTo>
                    <a:pt x="735" y="546"/>
                    <a:pt x="741" y="560"/>
                    <a:pt x="746" y="571"/>
                  </a:cubicBezTo>
                  <a:cubicBezTo>
                    <a:pt x="775" y="642"/>
                    <a:pt x="778" y="699"/>
                    <a:pt x="746" y="730"/>
                  </a:cubicBezTo>
                  <a:cubicBezTo>
                    <a:pt x="732" y="744"/>
                    <a:pt x="712" y="752"/>
                    <a:pt x="687" y="752"/>
                  </a:cubicBezTo>
                  <a:cubicBezTo>
                    <a:pt x="659" y="752"/>
                    <a:pt x="625" y="744"/>
                    <a:pt x="588" y="727"/>
                  </a:cubicBezTo>
                  <a:cubicBezTo>
                    <a:pt x="577" y="722"/>
                    <a:pt x="563" y="716"/>
                    <a:pt x="551" y="710"/>
                  </a:cubicBezTo>
                  <a:cubicBezTo>
                    <a:pt x="520" y="696"/>
                    <a:pt x="489" y="676"/>
                    <a:pt x="455" y="651"/>
                  </a:cubicBezTo>
                  <a:cubicBezTo>
                    <a:pt x="447" y="645"/>
                    <a:pt x="436" y="639"/>
                    <a:pt x="427" y="631"/>
                  </a:cubicBezTo>
                  <a:cubicBezTo>
                    <a:pt x="419" y="625"/>
                    <a:pt x="407" y="617"/>
                    <a:pt x="399" y="608"/>
                  </a:cubicBezTo>
                  <a:cubicBezTo>
                    <a:pt x="385" y="597"/>
                    <a:pt x="370" y="585"/>
                    <a:pt x="359" y="574"/>
                  </a:cubicBezTo>
                  <a:cubicBezTo>
                    <a:pt x="342" y="560"/>
                    <a:pt x="325" y="543"/>
                    <a:pt x="308" y="526"/>
                  </a:cubicBezTo>
                  <a:cubicBezTo>
                    <a:pt x="291" y="512"/>
                    <a:pt x="277" y="495"/>
                    <a:pt x="260" y="478"/>
                  </a:cubicBezTo>
                  <a:cubicBezTo>
                    <a:pt x="249" y="464"/>
                    <a:pt x="238" y="450"/>
                    <a:pt x="226" y="439"/>
                  </a:cubicBezTo>
                  <a:cubicBezTo>
                    <a:pt x="221" y="427"/>
                    <a:pt x="212" y="419"/>
                    <a:pt x="204" y="410"/>
                  </a:cubicBezTo>
                  <a:cubicBezTo>
                    <a:pt x="198" y="399"/>
                    <a:pt x="189" y="390"/>
                    <a:pt x="184" y="379"/>
                  </a:cubicBezTo>
                  <a:cubicBezTo>
                    <a:pt x="161" y="348"/>
                    <a:pt x="141" y="314"/>
                    <a:pt x="124" y="283"/>
                  </a:cubicBezTo>
                  <a:cubicBezTo>
                    <a:pt x="119" y="272"/>
                    <a:pt x="113" y="260"/>
                    <a:pt x="108" y="246"/>
                  </a:cubicBezTo>
                  <a:lnTo>
                    <a:pt x="116" y="0"/>
                  </a:lnTo>
                  <a:lnTo>
                    <a:pt x="116" y="0"/>
                  </a:lnTo>
                  <a:cubicBezTo>
                    <a:pt x="85" y="0"/>
                    <a:pt x="60" y="9"/>
                    <a:pt x="42" y="26"/>
                  </a:cubicBezTo>
                  <a:cubicBezTo>
                    <a:pt x="0" y="68"/>
                    <a:pt x="14" y="156"/>
                    <a:pt x="65" y="260"/>
                  </a:cubicBezTo>
                  <a:cubicBezTo>
                    <a:pt x="74" y="272"/>
                    <a:pt x="79" y="286"/>
                    <a:pt x="88" y="297"/>
                  </a:cubicBezTo>
                  <a:cubicBezTo>
                    <a:pt x="108" y="334"/>
                    <a:pt x="133" y="371"/>
                    <a:pt x="161" y="410"/>
                  </a:cubicBezTo>
                  <a:cubicBezTo>
                    <a:pt x="170" y="419"/>
                    <a:pt x="175" y="427"/>
                    <a:pt x="184" y="439"/>
                  </a:cubicBezTo>
                  <a:cubicBezTo>
                    <a:pt x="198" y="456"/>
                    <a:pt x="212" y="473"/>
                    <a:pt x="229" y="490"/>
                  </a:cubicBezTo>
                  <a:cubicBezTo>
                    <a:pt x="240" y="504"/>
                    <a:pt x="252" y="518"/>
                    <a:pt x="266" y="529"/>
                  </a:cubicBezTo>
                  <a:cubicBezTo>
                    <a:pt x="272" y="538"/>
                    <a:pt x="280" y="543"/>
                    <a:pt x="286" y="552"/>
                  </a:cubicBezTo>
                  <a:cubicBezTo>
                    <a:pt x="291" y="557"/>
                    <a:pt x="300" y="563"/>
                    <a:pt x="305" y="571"/>
                  </a:cubicBezTo>
                  <a:cubicBezTo>
                    <a:pt x="319" y="583"/>
                    <a:pt x="331" y="594"/>
                    <a:pt x="345" y="605"/>
                  </a:cubicBezTo>
                  <a:cubicBezTo>
                    <a:pt x="362" y="622"/>
                    <a:pt x="382" y="636"/>
                    <a:pt x="399" y="651"/>
                  </a:cubicBezTo>
                  <a:cubicBezTo>
                    <a:pt x="407" y="659"/>
                    <a:pt x="419" y="668"/>
                    <a:pt x="427" y="673"/>
                  </a:cubicBezTo>
                  <a:cubicBezTo>
                    <a:pt x="464" y="702"/>
                    <a:pt x="501" y="727"/>
                    <a:pt x="537" y="749"/>
                  </a:cubicBezTo>
                  <a:cubicBezTo>
                    <a:pt x="551" y="755"/>
                    <a:pt x="563" y="764"/>
                    <a:pt x="577" y="769"/>
                  </a:cubicBezTo>
                  <a:cubicBezTo>
                    <a:pt x="639" y="800"/>
                    <a:pt x="693" y="817"/>
                    <a:pt x="738" y="817"/>
                  </a:cubicBezTo>
                  <a:cubicBezTo>
                    <a:pt x="769" y="817"/>
                    <a:pt x="792" y="809"/>
                    <a:pt x="809" y="792"/>
                  </a:cubicBezTo>
                  <a:cubicBezTo>
                    <a:pt x="851" y="749"/>
                    <a:pt x="840" y="662"/>
                    <a:pt x="786" y="557"/>
                  </a:cubicBezTo>
                  <a:cubicBezTo>
                    <a:pt x="780" y="546"/>
                    <a:pt x="775" y="532"/>
                    <a:pt x="766" y="521"/>
                  </a:cubicBezTo>
                  <a:cubicBezTo>
                    <a:pt x="746" y="484"/>
                    <a:pt x="721" y="447"/>
                    <a:pt x="693" y="410"/>
                  </a:cubicBezTo>
                  <a:cubicBezTo>
                    <a:pt x="684" y="399"/>
                    <a:pt x="676" y="390"/>
                    <a:pt x="670" y="379"/>
                  </a:cubicBezTo>
                  <a:cubicBezTo>
                    <a:pt x="656" y="362"/>
                    <a:pt x="639" y="345"/>
                    <a:pt x="625" y="328"/>
                  </a:cubicBezTo>
                  <a:cubicBezTo>
                    <a:pt x="614" y="314"/>
                    <a:pt x="599" y="300"/>
                    <a:pt x="588" y="289"/>
                  </a:cubicBezTo>
                  <a:cubicBezTo>
                    <a:pt x="583" y="280"/>
                    <a:pt x="574" y="275"/>
                    <a:pt x="568" y="269"/>
                  </a:cubicBezTo>
                  <a:cubicBezTo>
                    <a:pt x="560" y="260"/>
                    <a:pt x="554" y="255"/>
                    <a:pt x="548" y="249"/>
                  </a:cubicBezTo>
                  <a:cubicBezTo>
                    <a:pt x="534" y="235"/>
                    <a:pt x="520" y="224"/>
                    <a:pt x="509" y="212"/>
                  </a:cubicBezTo>
                  <a:cubicBezTo>
                    <a:pt x="492" y="195"/>
                    <a:pt x="472" y="181"/>
                    <a:pt x="455" y="167"/>
                  </a:cubicBezTo>
                  <a:cubicBezTo>
                    <a:pt x="447" y="159"/>
                    <a:pt x="436" y="150"/>
                    <a:pt x="427" y="145"/>
                  </a:cubicBezTo>
                  <a:cubicBezTo>
                    <a:pt x="387" y="116"/>
                    <a:pt x="350" y="91"/>
                    <a:pt x="317" y="68"/>
                  </a:cubicBezTo>
                  <a:cubicBezTo>
                    <a:pt x="303" y="63"/>
                    <a:pt x="291" y="54"/>
                    <a:pt x="277" y="48"/>
                  </a:cubicBezTo>
                  <a:cubicBezTo>
                    <a:pt x="215" y="17"/>
                    <a:pt x="158"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7" name="Freeform 152"/>
            <p:cNvSpPr>
              <a:spLocks noChangeArrowheads="1"/>
            </p:cNvSpPr>
            <p:nvPr/>
          </p:nvSpPr>
          <p:spPr bwMode="auto">
            <a:xfrm>
              <a:off x="6099" y="2069"/>
              <a:ext cx="37" cy="37"/>
            </a:xfrm>
            <a:custGeom>
              <a:avLst/>
              <a:gdLst>
                <a:gd name="T0" fmla="*/ 82 w 168"/>
                <a:gd name="T1" fmla="*/ 0 h 167"/>
                <a:gd name="T2" fmla="*/ 82 w 168"/>
                <a:gd name="T3" fmla="*/ 0 h 167"/>
                <a:gd name="T4" fmla="*/ 0 w 168"/>
                <a:gd name="T5" fmla="*/ 84 h 167"/>
                <a:gd name="T6" fmla="*/ 82 w 168"/>
                <a:gd name="T7" fmla="*/ 166 h 167"/>
                <a:gd name="T8" fmla="*/ 167 w 168"/>
                <a:gd name="T9" fmla="*/ 84 h 167"/>
                <a:gd name="T10" fmla="*/ 82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2" y="0"/>
                  </a:moveTo>
                  <a:lnTo>
                    <a:pt x="82" y="0"/>
                  </a:lnTo>
                  <a:cubicBezTo>
                    <a:pt x="37" y="0"/>
                    <a:pt x="0" y="36"/>
                    <a:pt x="0" y="84"/>
                  </a:cubicBezTo>
                  <a:cubicBezTo>
                    <a:pt x="0" y="130"/>
                    <a:pt x="37" y="166"/>
                    <a:pt x="82" y="166"/>
                  </a:cubicBezTo>
                  <a:cubicBezTo>
                    <a:pt x="127" y="166"/>
                    <a:pt x="167" y="130"/>
                    <a:pt x="167" y="84"/>
                  </a:cubicBezTo>
                  <a:cubicBezTo>
                    <a:pt x="167" y="36"/>
                    <a:pt x="127" y="0"/>
                    <a:pt x="8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8" name="Freeform 153"/>
            <p:cNvSpPr>
              <a:spLocks noChangeArrowheads="1"/>
            </p:cNvSpPr>
            <p:nvPr/>
          </p:nvSpPr>
          <p:spPr bwMode="auto">
            <a:xfrm>
              <a:off x="6668" y="942"/>
              <a:ext cx="90" cy="245"/>
            </a:xfrm>
            <a:custGeom>
              <a:avLst/>
              <a:gdLst>
                <a:gd name="T0" fmla="*/ 312 w 400"/>
                <a:gd name="T1" fmla="*/ 882 h 1084"/>
                <a:gd name="T2" fmla="*/ 88 w 400"/>
                <a:gd name="T3" fmla="*/ 882 h 1084"/>
                <a:gd name="T4" fmla="*/ 201 w 400"/>
                <a:gd name="T5" fmla="*/ 1083 h 1084"/>
                <a:gd name="T6" fmla="*/ 312 w 400"/>
                <a:gd name="T7" fmla="*/ 882 h 1084"/>
                <a:gd name="T8" fmla="*/ 388 w 400"/>
                <a:gd name="T9" fmla="*/ 729 h 1084"/>
                <a:gd name="T10" fmla="*/ 326 w 400"/>
                <a:gd name="T11" fmla="*/ 842 h 1084"/>
                <a:gd name="T12" fmla="*/ 388 w 400"/>
                <a:gd name="T13" fmla="*/ 729 h 1084"/>
                <a:gd name="T14" fmla="*/ 11 w 400"/>
                <a:gd name="T15" fmla="*/ 729 h 1084"/>
                <a:gd name="T16" fmla="*/ 74 w 400"/>
                <a:gd name="T17" fmla="*/ 842 h 1084"/>
                <a:gd name="T18" fmla="*/ 11 w 400"/>
                <a:gd name="T19" fmla="*/ 729 h 1084"/>
                <a:gd name="T20" fmla="*/ 396 w 400"/>
                <a:gd name="T21" fmla="*/ 624 h 1084"/>
                <a:gd name="T22" fmla="*/ 356 w 400"/>
                <a:gd name="T23" fmla="*/ 698 h 1084"/>
                <a:gd name="T24" fmla="*/ 396 w 400"/>
                <a:gd name="T25" fmla="*/ 624 h 1084"/>
                <a:gd name="T26" fmla="*/ 3 w 400"/>
                <a:gd name="T27" fmla="*/ 624 h 1084"/>
                <a:gd name="T28" fmla="*/ 43 w 400"/>
                <a:gd name="T29" fmla="*/ 698 h 1084"/>
                <a:gd name="T30" fmla="*/ 3 w 400"/>
                <a:gd name="T31" fmla="*/ 624 h 1084"/>
                <a:gd name="T32" fmla="*/ 34 w 400"/>
                <a:gd name="T33" fmla="*/ 472 h 1084"/>
                <a:gd name="T34" fmla="*/ 0 w 400"/>
                <a:gd name="T35" fmla="*/ 543 h 1084"/>
                <a:gd name="T36" fmla="*/ 34 w 400"/>
                <a:gd name="T37" fmla="*/ 610 h 1084"/>
                <a:gd name="T38" fmla="*/ 34 w 400"/>
                <a:gd name="T39" fmla="*/ 472 h 1084"/>
                <a:gd name="T40" fmla="*/ 365 w 400"/>
                <a:gd name="T41" fmla="*/ 472 h 1084"/>
                <a:gd name="T42" fmla="*/ 365 w 400"/>
                <a:gd name="T43" fmla="*/ 610 h 1084"/>
                <a:gd name="T44" fmla="*/ 399 w 400"/>
                <a:gd name="T45" fmla="*/ 543 h 1084"/>
                <a:gd name="T46" fmla="*/ 365 w 400"/>
                <a:gd name="T47" fmla="*/ 472 h 1084"/>
                <a:gd name="T48" fmla="*/ 356 w 400"/>
                <a:gd name="T49" fmla="*/ 384 h 1084"/>
                <a:gd name="T50" fmla="*/ 396 w 400"/>
                <a:gd name="T51" fmla="*/ 460 h 1084"/>
                <a:gd name="T52" fmla="*/ 356 w 400"/>
                <a:gd name="T53" fmla="*/ 384 h 1084"/>
                <a:gd name="T54" fmla="*/ 43 w 400"/>
                <a:gd name="T55" fmla="*/ 384 h 1084"/>
                <a:gd name="T56" fmla="*/ 3 w 400"/>
                <a:gd name="T57" fmla="*/ 460 h 1084"/>
                <a:gd name="T58" fmla="*/ 43 w 400"/>
                <a:gd name="T59" fmla="*/ 384 h 1084"/>
                <a:gd name="T60" fmla="*/ 362 w 400"/>
                <a:gd name="T61" fmla="*/ 223 h 1084"/>
                <a:gd name="T62" fmla="*/ 351 w 400"/>
                <a:gd name="T63" fmla="*/ 350 h 1084"/>
                <a:gd name="T64" fmla="*/ 362 w 400"/>
                <a:gd name="T65" fmla="*/ 223 h 1084"/>
                <a:gd name="T66" fmla="*/ 37 w 400"/>
                <a:gd name="T67" fmla="*/ 223 h 1084"/>
                <a:gd name="T68" fmla="*/ 48 w 400"/>
                <a:gd name="T69" fmla="*/ 350 h 1084"/>
                <a:gd name="T70" fmla="*/ 37 w 400"/>
                <a:gd name="T71" fmla="*/ 223 h 1084"/>
                <a:gd name="T72" fmla="*/ 201 w 400"/>
                <a:gd name="T73" fmla="*/ 0 h 1084"/>
                <a:gd name="T74" fmla="*/ 88 w 400"/>
                <a:gd name="T75" fmla="*/ 200 h 1084"/>
                <a:gd name="T76" fmla="*/ 312 w 400"/>
                <a:gd name="T77" fmla="*/ 203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2" y="882"/>
                  </a:moveTo>
                  <a:lnTo>
                    <a:pt x="312" y="882"/>
                  </a:lnTo>
                  <a:cubicBezTo>
                    <a:pt x="280" y="953"/>
                    <a:pt x="243" y="995"/>
                    <a:pt x="201" y="995"/>
                  </a:cubicBezTo>
                  <a:cubicBezTo>
                    <a:pt x="158" y="995"/>
                    <a:pt x="119" y="953"/>
                    <a:pt x="88" y="882"/>
                  </a:cubicBezTo>
                  <a:cubicBezTo>
                    <a:pt x="77" y="888"/>
                    <a:pt x="63" y="896"/>
                    <a:pt x="51" y="902"/>
                  </a:cubicBezTo>
                  <a:cubicBezTo>
                    <a:pt x="88" y="1012"/>
                    <a:pt x="142" y="1083"/>
                    <a:pt x="201" y="1083"/>
                  </a:cubicBezTo>
                  <a:cubicBezTo>
                    <a:pt x="260" y="1083"/>
                    <a:pt x="312" y="1012"/>
                    <a:pt x="348" y="902"/>
                  </a:cubicBezTo>
                  <a:cubicBezTo>
                    <a:pt x="337" y="896"/>
                    <a:pt x="323" y="888"/>
                    <a:pt x="312" y="882"/>
                  </a:cubicBezTo>
                  <a:lnTo>
                    <a:pt x="388" y="729"/>
                  </a:lnTo>
                  <a:lnTo>
                    <a:pt x="388" y="729"/>
                  </a:lnTo>
                  <a:cubicBezTo>
                    <a:pt x="376" y="729"/>
                    <a:pt x="362" y="732"/>
                    <a:pt x="351" y="732"/>
                  </a:cubicBezTo>
                  <a:cubicBezTo>
                    <a:pt x="345" y="774"/>
                    <a:pt x="337" y="811"/>
                    <a:pt x="326" y="842"/>
                  </a:cubicBezTo>
                  <a:cubicBezTo>
                    <a:pt x="337" y="851"/>
                    <a:pt x="351" y="856"/>
                    <a:pt x="362" y="859"/>
                  </a:cubicBezTo>
                  <a:cubicBezTo>
                    <a:pt x="373" y="820"/>
                    <a:pt x="382" y="777"/>
                    <a:pt x="388" y="729"/>
                  </a:cubicBezTo>
                  <a:lnTo>
                    <a:pt x="11" y="729"/>
                  </a:lnTo>
                  <a:lnTo>
                    <a:pt x="11" y="729"/>
                  </a:lnTo>
                  <a:cubicBezTo>
                    <a:pt x="20" y="777"/>
                    <a:pt x="29" y="820"/>
                    <a:pt x="37" y="859"/>
                  </a:cubicBezTo>
                  <a:cubicBezTo>
                    <a:pt x="51" y="856"/>
                    <a:pt x="63" y="851"/>
                    <a:pt x="74" y="842"/>
                  </a:cubicBezTo>
                  <a:cubicBezTo>
                    <a:pt x="65" y="811"/>
                    <a:pt x="54" y="774"/>
                    <a:pt x="48" y="732"/>
                  </a:cubicBezTo>
                  <a:cubicBezTo>
                    <a:pt x="37" y="732"/>
                    <a:pt x="23" y="729"/>
                    <a:pt x="11" y="729"/>
                  </a:cubicBezTo>
                  <a:lnTo>
                    <a:pt x="396" y="624"/>
                  </a:lnTo>
                  <a:lnTo>
                    <a:pt x="396" y="624"/>
                  </a:lnTo>
                  <a:cubicBezTo>
                    <a:pt x="385" y="636"/>
                    <a:pt x="373" y="650"/>
                    <a:pt x="362" y="661"/>
                  </a:cubicBezTo>
                  <a:cubicBezTo>
                    <a:pt x="359" y="675"/>
                    <a:pt x="359" y="687"/>
                    <a:pt x="356" y="698"/>
                  </a:cubicBezTo>
                  <a:cubicBezTo>
                    <a:pt x="368" y="698"/>
                    <a:pt x="379" y="695"/>
                    <a:pt x="390" y="692"/>
                  </a:cubicBezTo>
                  <a:cubicBezTo>
                    <a:pt x="393" y="670"/>
                    <a:pt x="396" y="647"/>
                    <a:pt x="396" y="624"/>
                  </a:cubicBezTo>
                  <a:lnTo>
                    <a:pt x="3" y="624"/>
                  </a:lnTo>
                  <a:lnTo>
                    <a:pt x="3" y="624"/>
                  </a:lnTo>
                  <a:cubicBezTo>
                    <a:pt x="3" y="647"/>
                    <a:pt x="6" y="670"/>
                    <a:pt x="9" y="692"/>
                  </a:cubicBezTo>
                  <a:cubicBezTo>
                    <a:pt x="20" y="695"/>
                    <a:pt x="31" y="698"/>
                    <a:pt x="43" y="698"/>
                  </a:cubicBezTo>
                  <a:cubicBezTo>
                    <a:pt x="40" y="687"/>
                    <a:pt x="40" y="675"/>
                    <a:pt x="40" y="661"/>
                  </a:cubicBezTo>
                  <a:cubicBezTo>
                    <a:pt x="26" y="650"/>
                    <a:pt x="14" y="636"/>
                    <a:pt x="3" y="624"/>
                  </a:cubicBezTo>
                  <a:lnTo>
                    <a:pt x="34" y="472"/>
                  </a:lnTo>
                  <a:lnTo>
                    <a:pt x="34" y="472"/>
                  </a:lnTo>
                  <a:cubicBezTo>
                    <a:pt x="23" y="486"/>
                    <a:pt x="11" y="500"/>
                    <a:pt x="0" y="512"/>
                  </a:cubicBezTo>
                  <a:cubicBezTo>
                    <a:pt x="0" y="523"/>
                    <a:pt x="0" y="531"/>
                    <a:pt x="0" y="543"/>
                  </a:cubicBezTo>
                  <a:cubicBezTo>
                    <a:pt x="0" y="551"/>
                    <a:pt x="0" y="560"/>
                    <a:pt x="0" y="571"/>
                  </a:cubicBezTo>
                  <a:cubicBezTo>
                    <a:pt x="11" y="582"/>
                    <a:pt x="23" y="596"/>
                    <a:pt x="34" y="610"/>
                  </a:cubicBezTo>
                  <a:cubicBezTo>
                    <a:pt x="34" y="588"/>
                    <a:pt x="31" y="565"/>
                    <a:pt x="31" y="543"/>
                  </a:cubicBezTo>
                  <a:cubicBezTo>
                    <a:pt x="31" y="517"/>
                    <a:pt x="34" y="494"/>
                    <a:pt x="34" y="472"/>
                  </a:cubicBezTo>
                  <a:lnTo>
                    <a:pt x="365" y="472"/>
                  </a:lnTo>
                  <a:lnTo>
                    <a:pt x="365" y="472"/>
                  </a:lnTo>
                  <a:cubicBezTo>
                    <a:pt x="368" y="494"/>
                    <a:pt x="368" y="517"/>
                    <a:pt x="368" y="543"/>
                  </a:cubicBezTo>
                  <a:cubicBezTo>
                    <a:pt x="368" y="565"/>
                    <a:pt x="368" y="588"/>
                    <a:pt x="365" y="610"/>
                  </a:cubicBezTo>
                  <a:cubicBezTo>
                    <a:pt x="376" y="596"/>
                    <a:pt x="388" y="582"/>
                    <a:pt x="399" y="571"/>
                  </a:cubicBezTo>
                  <a:cubicBezTo>
                    <a:pt x="399" y="560"/>
                    <a:pt x="399" y="551"/>
                    <a:pt x="399" y="543"/>
                  </a:cubicBezTo>
                  <a:cubicBezTo>
                    <a:pt x="399" y="531"/>
                    <a:pt x="399" y="523"/>
                    <a:pt x="399" y="512"/>
                  </a:cubicBezTo>
                  <a:cubicBezTo>
                    <a:pt x="388" y="500"/>
                    <a:pt x="376" y="486"/>
                    <a:pt x="365" y="472"/>
                  </a:cubicBezTo>
                  <a:lnTo>
                    <a:pt x="356" y="384"/>
                  </a:lnTo>
                  <a:lnTo>
                    <a:pt x="356" y="384"/>
                  </a:lnTo>
                  <a:cubicBezTo>
                    <a:pt x="359" y="395"/>
                    <a:pt x="359" y="410"/>
                    <a:pt x="362" y="421"/>
                  </a:cubicBezTo>
                  <a:cubicBezTo>
                    <a:pt x="373" y="432"/>
                    <a:pt x="385" y="446"/>
                    <a:pt x="396" y="460"/>
                  </a:cubicBezTo>
                  <a:cubicBezTo>
                    <a:pt x="396" y="435"/>
                    <a:pt x="393" y="412"/>
                    <a:pt x="390" y="390"/>
                  </a:cubicBezTo>
                  <a:cubicBezTo>
                    <a:pt x="379" y="387"/>
                    <a:pt x="368" y="387"/>
                    <a:pt x="356" y="384"/>
                  </a:cubicBezTo>
                  <a:lnTo>
                    <a:pt x="43" y="384"/>
                  </a:lnTo>
                  <a:lnTo>
                    <a:pt x="43" y="384"/>
                  </a:lnTo>
                  <a:cubicBezTo>
                    <a:pt x="31" y="387"/>
                    <a:pt x="20" y="387"/>
                    <a:pt x="9" y="390"/>
                  </a:cubicBezTo>
                  <a:cubicBezTo>
                    <a:pt x="6" y="412"/>
                    <a:pt x="3" y="435"/>
                    <a:pt x="3" y="460"/>
                  </a:cubicBezTo>
                  <a:cubicBezTo>
                    <a:pt x="14" y="446"/>
                    <a:pt x="26" y="432"/>
                    <a:pt x="40" y="421"/>
                  </a:cubicBezTo>
                  <a:cubicBezTo>
                    <a:pt x="40" y="410"/>
                    <a:pt x="40" y="395"/>
                    <a:pt x="43" y="384"/>
                  </a:cubicBezTo>
                  <a:lnTo>
                    <a:pt x="362" y="223"/>
                  </a:lnTo>
                  <a:lnTo>
                    <a:pt x="362" y="223"/>
                  </a:lnTo>
                  <a:cubicBezTo>
                    <a:pt x="351" y="228"/>
                    <a:pt x="337" y="234"/>
                    <a:pt x="326" y="240"/>
                  </a:cubicBezTo>
                  <a:cubicBezTo>
                    <a:pt x="337" y="271"/>
                    <a:pt x="345" y="311"/>
                    <a:pt x="351" y="350"/>
                  </a:cubicBezTo>
                  <a:cubicBezTo>
                    <a:pt x="362" y="350"/>
                    <a:pt x="376" y="353"/>
                    <a:pt x="388" y="353"/>
                  </a:cubicBezTo>
                  <a:cubicBezTo>
                    <a:pt x="382" y="308"/>
                    <a:pt x="373" y="263"/>
                    <a:pt x="362" y="223"/>
                  </a:cubicBezTo>
                  <a:lnTo>
                    <a:pt x="37" y="223"/>
                  </a:lnTo>
                  <a:lnTo>
                    <a:pt x="37" y="223"/>
                  </a:lnTo>
                  <a:cubicBezTo>
                    <a:pt x="29" y="263"/>
                    <a:pt x="20" y="308"/>
                    <a:pt x="11" y="353"/>
                  </a:cubicBezTo>
                  <a:cubicBezTo>
                    <a:pt x="23" y="353"/>
                    <a:pt x="37" y="350"/>
                    <a:pt x="48" y="350"/>
                  </a:cubicBezTo>
                  <a:cubicBezTo>
                    <a:pt x="54" y="311"/>
                    <a:pt x="65" y="271"/>
                    <a:pt x="74" y="240"/>
                  </a:cubicBezTo>
                  <a:cubicBezTo>
                    <a:pt x="63" y="234"/>
                    <a:pt x="51" y="228"/>
                    <a:pt x="37" y="223"/>
                  </a:cubicBezTo>
                  <a:lnTo>
                    <a:pt x="201" y="0"/>
                  </a:lnTo>
                  <a:lnTo>
                    <a:pt x="201" y="0"/>
                  </a:lnTo>
                  <a:cubicBezTo>
                    <a:pt x="142" y="0"/>
                    <a:pt x="88" y="70"/>
                    <a:pt x="51" y="181"/>
                  </a:cubicBezTo>
                  <a:cubicBezTo>
                    <a:pt x="63" y="186"/>
                    <a:pt x="77" y="195"/>
                    <a:pt x="88" y="200"/>
                  </a:cubicBezTo>
                  <a:cubicBezTo>
                    <a:pt x="119" y="130"/>
                    <a:pt x="158" y="87"/>
                    <a:pt x="201" y="87"/>
                  </a:cubicBezTo>
                  <a:cubicBezTo>
                    <a:pt x="243" y="87"/>
                    <a:pt x="280" y="130"/>
                    <a:pt x="312" y="203"/>
                  </a:cubicBezTo>
                  <a:cubicBezTo>
                    <a:pt x="323" y="195"/>
                    <a:pt x="337" y="186"/>
                    <a:pt x="348" y="181"/>
                  </a:cubicBezTo>
                  <a:cubicBezTo>
                    <a:pt x="312" y="70"/>
                    <a:pt x="260" y="0"/>
                    <a:pt x="201"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9" name="Freeform 154"/>
            <p:cNvSpPr>
              <a:spLocks noChangeArrowheads="1"/>
            </p:cNvSpPr>
            <p:nvPr/>
          </p:nvSpPr>
          <p:spPr bwMode="auto">
            <a:xfrm>
              <a:off x="6590" y="1019"/>
              <a:ext cx="245" cy="90"/>
            </a:xfrm>
            <a:custGeom>
              <a:avLst/>
              <a:gdLst>
                <a:gd name="T0" fmla="*/ 611 w 1084"/>
                <a:gd name="T1" fmla="*/ 365 h 400"/>
                <a:gd name="T2" fmla="*/ 473 w 1084"/>
                <a:gd name="T3" fmla="*/ 365 h 400"/>
                <a:gd name="T4" fmla="*/ 543 w 1084"/>
                <a:gd name="T5" fmla="*/ 399 h 400"/>
                <a:gd name="T6" fmla="*/ 611 w 1084"/>
                <a:gd name="T7" fmla="*/ 365 h 400"/>
                <a:gd name="T8" fmla="*/ 241 w 1084"/>
                <a:gd name="T9" fmla="*/ 325 h 400"/>
                <a:gd name="T10" fmla="*/ 353 w 1084"/>
                <a:gd name="T11" fmla="*/ 387 h 400"/>
                <a:gd name="T12" fmla="*/ 461 w 1084"/>
                <a:gd name="T13" fmla="*/ 396 h 400"/>
                <a:gd name="T14" fmla="*/ 385 w 1084"/>
                <a:gd name="T15" fmla="*/ 356 h 400"/>
                <a:gd name="T16" fmla="*/ 241 w 1084"/>
                <a:gd name="T17" fmla="*/ 325 h 400"/>
                <a:gd name="T18" fmla="*/ 843 w 1084"/>
                <a:gd name="T19" fmla="*/ 325 h 400"/>
                <a:gd name="T20" fmla="*/ 698 w 1084"/>
                <a:gd name="T21" fmla="*/ 356 h 400"/>
                <a:gd name="T22" fmla="*/ 625 w 1084"/>
                <a:gd name="T23" fmla="*/ 396 h 400"/>
                <a:gd name="T24" fmla="*/ 730 w 1084"/>
                <a:gd name="T25" fmla="*/ 387 h 400"/>
                <a:gd name="T26" fmla="*/ 843 w 1084"/>
                <a:gd name="T27" fmla="*/ 325 h 400"/>
                <a:gd name="T28" fmla="*/ 902 w 1084"/>
                <a:gd name="T29" fmla="*/ 50 h 400"/>
                <a:gd name="T30" fmla="*/ 996 w 1084"/>
                <a:gd name="T31" fmla="*/ 201 h 400"/>
                <a:gd name="T32" fmla="*/ 902 w 1084"/>
                <a:gd name="T33" fmla="*/ 348 h 400"/>
                <a:gd name="T34" fmla="*/ 902 w 1084"/>
                <a:gd name="T35" fmla="*/ 50 h 400"/>
                <a:gd name="T36" fmla="*/ 181 w 1084"/>
                <a:gd name="T37" fmla="*/ 50 h 400"/>
                <a:gd name="T38" fmla="*/ 181 w 1084"/>
                <a:gd name="T39" fmla="*/ 348 h 400"/>
                <a:gd name="T40" fmla="*/ 88 w 1084"/>
                <a:gd name="T41" fmla="*/ 201 h 400"/>
                <a:gd name="T42" fmla="*/ 181 w 1084"/>
                <a:gd name="T43" fmla="*/ 50 h 400"/>
                <a:gd name="T44" fmla="*/ 625 w 1084"/>
                <a:gd name="T45" fmla="*/ 3 h 400"/>
                <a:gd name="T46" fmla="*/ 698 w 1084"/>
                <a:gd name="T47" fmla="*/ 42 h 400"/>
                <a:gd name="T48" fmla="*/ 843 w 1084"/>
                <a:gd name="T49" fmla="*/ 73 h 400"/>
                <a:gd name="T50" fmla="*/ 730 w 1084"/>
                <a:gd name="T51" fmla="*/ 11 h 400"/>
                <a:gd name="T52" fmla="*/ 625 w 1084"/>
                <a:gd name="T53" fmla="*/ 3 h 400"/>
                <a:gd name="T54" fmla="*/ 461 w 1084"/>
                <a:gd name="T55" fmla="*/ 3 h 400"/>
                <a:gd name="T56" fmla="*/ 353 w 1084"/>
                <a:gd name="T57" fmla="*/ 11 h 400"/>
                <a:gd name="T58" fmla="*/ 241 w 1084"/>
                <a:gd name="T59" fmla="*/ 73 h 400"/>
                <a:gd name="T60" fmla="*/ 385 w 1084"/>
                <a:gd name="T61" fmla="*/ 42 h 400"/>
                <a:gd name="T62" fmla="*/ 461 w 1084"/>
                <a:gd name="T63" fmla="*/ 3 h 400"/>
                <a:gd name="T64" fmla="*/ 543 w 1084"/>
                <a:gd name="T65" fmla="*/ 0 h 400"/>
                <a:gd name="T66" fmla="*/ 473 w 1084"/>
                <a:gd name="T67" fmla="*/ 34 h 400"/>
                <a:gd name="T68" fmla="*/ 611 w 1084"/>
                <a:gd name="T69" fmla="*/ 34 h 400"/>
                <a:gd name="T70" fmla="*/ 543 w 1084"/>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4" h="400">
                  <a:moveTo>
                    <a:pt x="611" y="365"/>
                  </a:moveTo>
                  <a:lnTo>
                    <a:pt x="611" y="365"/>
                  </a:lnTo>
                  <a:cubicBezTo>
                    <a:pt x="588" y="367"/>
                    <a:pt x="566" y="367"/>
                    <a:pt x="543" y="367"/>
                  </a:cubicBezTo>
                  <a:cubicBezTo>
                    <a:pt x="517" y="367"/>
                    <a:pt x="495" y="367"/>
                    <a:pt x="473" y="365"/>
                  </a:cubicBezTo>
                  <a:cubicBezTo>
                    <a:pt x="487" y="376"/>
                    <a:pt x="500" y="387"/>
                    <a:pt x="512" y="399"/>
                  </a:cubicBezTo>
                  <a:cubicBezTo>
                    <a:pt x="523" y="399"/>
                    <a:pt x="532" y="399"/>
                    <a:pt x="543" y="399"/>
                  </a:cubicBezTo>
                  <a:cubicBezTo>
                    <a:pt x="551" y="399"/>
                    <a:pt x="560" y="399"/>
                    <a:pt x="571" y="399"/>
                  </a:cubicBezTo>
                  <a:cubicBezTo>
                    <a:pt x="583" y="387"/>
                    <a:pt x="597" y="376"/>
                    <a:pt x="611" y="365"/>
                  </a:cubicBezTo>
                  <a:lnTo>
                    <a:pt x="241" y="325"/>
                  </a:lnTo>
                  <a:lnTo>
                    <a:pt x="241" y="325"/>
                  </a:lnTo>
                  <a:cubicBezTo>
                    <a:pt x="235" y="336"/>
                    <a:pt x="229" y="350"/>
                    <a:pt x="224" y="362"/>
                  </a:cubicBezTo>
                  <a:cubicBezTo>
                    <a:pt x="263" y="373"/>
                    <a:pt x="308" y="382"/>
                    <a:pt x="353" y="387"/>
                  </a:cubicBezTo>
                  <a:cubicBezTo>
                    <a:pt x="365" y="387"/>
                    <a:pt x="379" y="390"/>
                    <a:pt x="390" y="390"/>
                  </a:cubicBezTo>
                  <a:cubicBezTo>
                    <a:pt x="413" y="393"/>
                    <a:pt x="436" y="396"/>
                    <a:pt x="461" y="396"/>
                  </a:cubicBezTo>
                  <a:cubicBezTo>
                    <a:pt x="447" y="385"/>
                    <a:pt x="433" y="373"/>
                    <a:pt x="422" y="362"/>
                  </a:cubicBezTo>
                  <a:cubicBezTo>
                    <a:pt x="410" y="359"/>
                    <a:pt x="396" y="359"/>
                    <a:pt x="385" y="356"/>
                  </a:cubicBezTo>
                  <a:cubicBezTo>
                    <a:pt x="373" y="356"/>
                    <a:pt x="362" y="353"/>
                    <a:pt x="351" y="350"/>
                  </a:cubicBezTo>
                  <a:cubicBezTo>
                    <a:pt x="311" y="345"/>
                    <a:pt x="272" y="336"/>
                    <a:pt x="241" y="325"/>
                  </a:cubicBezTo>
                  <a:lnTo>
                    <a:pt x="843" y="325"/>
                  </a:lnTo>
                  <a:lnTo>
                    <a:pt x="843" y="325"/>
                  </a:lnTo>
                  <a:cubicBezTo>
                    <a:pt x="812" y="336"/>
                    <a:pt x="775" y="345"/>
                    <a:pt x="732" y="350"/>
                  </a:cubicBezTo>
                  <a:cubicBezTo>
                    <a:pt x="721" y="353"/>
                    <a:pt x="710" y="356"/>
                    <a:pt x="698" y="356"/>
                  </a:cubicBezTo>
                  <a:cubicBezTo>
                    <a:pt x="687" y="359"/>
                    <a:pt x="676" y="359"/>
                    <a:pt x="662" y="362"/>
                  </a:cubicBezTo>
                  <a:cubicBezTo>
                    <a:pt x="651" y="373"/>
                    <a:pt x="636" y="385"/>
                    <a:pt x="625" y="396"/>
                  </a:cubicBezTo>
                  <a:cubicBezTo>
                    <a:pt x="648" y="396"/>
                    <a:pt x="670" y="393"/>
                    <a:pt x="693" y="390"/>
                  </a:cubicBezTo>
                  <a:cubicBezTo>
                    <a:pt x="704" y="390"/>
                    <a:pt x="718" y="387"/>
                    <a:pt x="730" y="387"/>
                  </a:cubicBezTo>
                  <a:cubicBezTo>
                    <a:pt x="778" y="382"/>
                    <a:pt x="820" y="373"/>
                    <a:pt x="860" y="362"/>
                  </a:cubicBezTo>
                  <a:cubicBezTo>
                    <a:pt x="857" y="350"/>
                    <a:pt x="851" y="336"/>
                    <a:pt x="843" y="325"/>
                  </a:cubicBezTo>
                  <a:lnTo>
                    <a:pt x="902" y="50"/>
                  </a:lnTo>
                  <a:lnTo>
                    <a:pt x="902" y="50"/>
                  </a:lnTo>
                  <a:cubicBezTo>
                    <a:pt x="896" y="62"/>
                    <a:pt x="888" y="76"/>
                    <a:pt x="882" y="87"/>
                  </a:cubicBezTo>
                  <a:cubicBezTo>
                    <a:pt x="953" y="118"/>
                    <a:pt x="996" y="158"/>
                    <a:pt x="996" y="201"/>
                  </a:cubicBezTo>
                  <a:cubicBezTo>
                    <a:pt x="996" y="243"/>
                    <a:pt x="953" y="280"/>
                    <a:pt x="882" y="311"/>
                  </a:cubicBezTo>
                  <a:cubicBezTo>
                    <a:pt x="888" y="322"/>
                    <a:pt x="896" y="336"/>
                    <a:pt x="902" y="348"/>
                  </a:cubicBezTo>
                  <a:cubicBezTo>
                    <a:pt x="1013" y="311"/>
                    <a:pt x="1083" y="260"/>
                    <a:pt x="1083" y="201"/>
                  </a:cubicBezTo>
                  <a:cubicBezTo>
                    <a:pt x="1083" y="141"/>
                    <a:pt x="1013" y="87"/>
                    <a:pt x="902" y="50"/>
                  </a:cubicBezTo>
                  <a:lnTo>
                    <a:pt x="181" y="50"/>
                  </a:lnTo>
                  <a:lnTo>
                    <a:pt x="181" y="50"/>
                  </a:lnTo>
                  <a:cubicBezTo>
                    <a:pt x="71" y="87"/>
                    <a:pt x="0" y="141"/>
                    <a:pt x="0" y="201"/>
                  </a:cubicBezTo>
                  <a:cubicBezTo>
                    <a:pt x="0" y="260"/>
                    <a:pt x="71" y="311"/>
                    <a:pt x="181" y="348"/>
                  </a:cubicBezTo>
                  <a:cubicBezTo>
                    <a:pt x="187" y="336"/>
                    <a:pt x="195" y="322"/>
                    <a:pt x="201" y="311"/>
                  </a:cubicBezTo>
                  <a:cubicBezTo>
                    <a:pt x="130" y="280"/>
                    <a:pt x="88" y="243"/>
                    <a:pt x="88" y="201"/>
                  </a:cubicBezTo>
                  <a:cubicBezTo>
                    <a:pt x="88" y="158"/>
                    <a:pt x="130" y="118"/>
                    <a:pt x="201" y="87"/>
                  </a:cubicBezTo>
                  <a:cubicBezTo>
                    <a:pt x="195" y="76"/>
                    <a:pt x="187" y="62"/>
                    <a:pt x="181" y="50"/>
                  </a:cubicBezTo>
                  <a:lnTo>
                    <a:pt x="625" y="3"/>
                  </a:lnTo>
                  <a:lnTo>
                    <a:pt x="625" y="3"/>
                  </a:lnTo>
                  <a:cubicBezTo>
                    <a:pt x="636" y="14"/>
                    <a:pt x="651" y="25"/>
                    <a:pt x="662" y="39"/>
                  </a:cubicBezTo>
                  <a:cubicBezTo>
                    <a:pt x="676" y="39"/>
                    <a:pt x="687" y="42"/>
                    <a:pt x="698" y="42"/>
                  </a:cubicBezTo>
                  <a:cubicBezTo>
                    <a:pt x="710" y="45"/>
                    <a:pt x="721" y="45"/>
                    <a:pt x="732" y="48"/>
                  </a:cubicBezTo>
                  <a:cubicBezTo>
                    <a:pt x="775" y="53"/>
                    <a:pt x="812" y="65"/>
                    <a:pt x="843" y="73"/>
                  </a:cubicBezTo>
                  <a:cubicBezTo>
                    <a:pt x="851" y="62"/>
                    <a:pt x="857" y="50"/>
                    <a:pt x="860" y="37"/>
                  </a:cubicBezTo>
                  <a:cubicBezTo>
                    <a:pt x="820" y="28"/>
                    <a:pt x="778" y="20"/>
                    <a:pt x="730" y="11"/>
                  </a:cubicBezTo>
                  <a:cubicBezTo>
                    <a:pt x="718" y="11"/>
                    <a:pt x="704" y="8"/>
                    <a:pt x="693" y="8"/>
                  </a:cubicBezTo>
                  <a:cubicBezTo>
                    <a:pt x="670" y="6"/>
                    <a:pt x="648" y="3"/>
                    <a:pt x="625" y="3"/>
                  </a:cubicBezTo>
                  <a:lnTo>
                    <a:pt x="461" y="3"/>
                  </a:lnTo>
                  <a:lnTo>
                    <a:pt x="461" y="3"/>
                  </a:lnTo>
                  <a:cubicBezTo>
                    <a:pt x="436" y="3"/>
                    <a:pt x="413" y="6"/>
                    <a:pt x="390" y="8"/>
                  </a:cubicBezTo>
                  <a:cubicBezTo>
                    <a:pt x="379" y="8"/>
                    <a:pt x="365" y="11"/>
                    <a:pt x="353" y="11"/>
                  </a:cubicBezTo>
                  <a:cubicBezTo>
                    <a:pt x="308" y="20"/>
                    <a:pt x="263" y="28"/>
                    <a:pt x="224" y="37"/>
                  </a:cubicBezTo>
                  <a:cubicBezTo>
                    <a:pt x="229" y="50"/>
                    <a:pt x="235" y="62"/>
                    <a:pt x="241" y="73"/>
                  </a:cubicBezTo>
                  <a:cubicBezTo>
                    <a:pt x="272" y="65"/>
                    <a:pt x="311" y="53"/>
                    <a:pt x="351" y="48"/>
                  </a:cubicBezTo>
                  <a:cubicBezTo>
                    <a:pt x="362" y="45"/>
                    <a:pt x="373" y="45"/>
                    <a:pt x="385" y="42"/>
                  </a:cubicBezTo>
                  <a:cubicBezTo>
                    <a:pt x="396" y="42"/>
                    <a:pt x="410" y="39"/>
                    <a:pt x="422" y="39"/>
                  </a:cubicBezTo>
                  <a:cubicBezTo>
                    <a:pt x="433" y="25"/>
                    <a:pt x="447" y="14"/>
                    <a:pt x="461" y="3"/>
                  </a:cubicBezTo>
                  <a:lnTo>
                    <a:pt x="543" y="0"/>
                  </a:lnTo>
                  <a:lnTo>
                    <a:pt x="543" y="0"/>
                  </a:lnTo>
                  <a:cubicBezTo>
                    <a:pt x="532" y="0"/>
                    <a:pt x="523" y="0"/>
                    <a:pt x="512" y="0"/>
                  </a:cubicBezTo>
                  <a:cubicBezTo>
                    <a:pt x="500" y="11"/>
                    <a:pt x="487" y="23"/>
                    <a:pt x="473" y="34"/>
                  </a:cubicBezTo>
                  <a:cubicBezTo>
                    <a:pt x="495" y="34"/>
                    <a:pt x="517" y="31"/>
                    <a:pt x="543" y="31"/>
                  </a:cubicBezTo>
                  <a:cubicBezTo>
                    <a:pt x="566" y="31"/>
                    <a:pt x="588" y="34"/>
                    <a:pt x="611" y="34"/>
                  </a:cubicBezTo>
                  <a:cubicBezTo>
                    <a:pt x="597" y="23"/>
                    <a:pt x="583" y="11"/>
                    <a:pt x="571" y="0"/>
                  </a:cubicBezTo>
                  <a:cubicBezTo>
                    <a:pt x="560" y="0"/>
                    <a:pt x="551"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0" name="Freeform 155"/>
            <p:cNvSpPr>
              <a:spLocks noChangeArrowheads="1"/>
            </p:cNvSpPr>
            <p:nvPr/>
          </p:nvSpPr>
          <p:spPr bwMode="auto">
            <a:xfrm>
              <a:off x="6616" y="972"/>
              <a:ext cx="192" cy="184"/>
            </a:xfrm>
            <a:custGeom>
              <a:avLst/>
              <a:gdLst>
                <a:gd name="T0" fmla="*/ 162 w 852"/>
                <a:gd name="T1" fmla="*/ 410 h 818"/>
                <a:gd name="T2" fmla="*/ 65 w 852"/>
                <a:gd name="T3" fmla="*/ 557 h 818"/>
                <a:gd name="T4" fmla="*/ 116 w 852"/>
                <a:gd name="T5" fmla="*/ 817 h 818"/>
                <a:gd name="T6" fmla="*/ 314 w 852"/>
                <a:gd name="T7" fmla="*/ 749 h 818"/>
                <a:gd name="T8" fmla="*/ 399 w 852"/>
                <a:gd name="T9" fmla="*/ 650 h 818"/>
                <a:gd name="T10" fmla="*/ 263 w 852"/>
                <a:gd name="T11" fmla="*/ 726 h 818"/>
                <a:gd name="T12" fmla="*/ 105 w 852"/>
                <a:gd name="T13" fmla="*/ 729 h 818"/>
                <a:gd name="T14" fmla="*/ 125 w 852"/>
                <a:gd name="T15" fmla="*/ 534 h 818"/>
                <a:gd name="T16" fmla="*/ 162 w 852"/>
                <a:gd name="T17" fmla="*/ 410 h 818"/>
                <a:gd name="T18" fmla="*/ 648 w 852"/>
                <a:gd name="T19" fmla="*/ 410 h 818"/>
                <a:gd name="T20" fmla="*/ 591 w 852"/>
                <a:gd name="T21" fmla="*/ 477 h 818"/>
                <a:gd name="T22" fmla="*/ 495 w 852"/>
                <a:gd name="T23" fmla="*/ 574 h 818"/>
                <a:gd name="T24" fmla="*/ 427 w 852"/>
                <a:gd name="T25" fmla="*/ 630 h 818"/>
                <a:gd name="T26" fmla="*/ 509 w 852"/>
                <a:gd name="T27" fmla="*/ 605 h 818"/>
                <a:gd name="T28" fmla="*/ 568 w 852"/>
                <a:gd name="T29" fmla="*/ 551 h 818"/>
                <a:gd name="T30" fmla="*/ 622 w 852"/>
                <a:gd name="T31" fmla="*/ 491 h 818"/>
                <a:gd name="T32" fmla="*/ 648 w 852"/>
                <a:gd name="T33" fmla="*/ 410 h 818"/>
                <a:gd name="T34" fmla="*/ 399 w 852"/>
                <a:gd name="T35" fmla="*/ 166 h 818"/>
                <a:gd name="T36" fmla="*/ 306 w 852"/>
                <a:gd name="T37" fmla="*/ 248 h 818"/>
                <a:gd name="T38" fmla="*/ 266 w 852"/>
                <a:gd name="T39" fmla="*/ 288 h 818"/>
                <a:gd name="T40" fmla="*/ 184 w 852"/>
                <a:gd name="T41" fmla="*/ 381 h 818"/>
                <a:gd name="T42" fmla="*/ 226 w 852"/>
                <a:gd name="T43" fmla="*/ 379 h 818"/>
                <a:gd name="T44" fmla="*/ 308 w 852"/>
                <a:gd name="T45" fmla="*/ 291 h 818"/>
                <a:gd name="T46" fmla="*/ 396 w 852"/>
                <a:gd name="T47" fmla="*/ 209 h 818"/>
                <a:gd name="T48" fmla="*/ 399 w 852"/>
                <a:gd name="T49" fmla="*/ 166 h 818"/>
                <a:gd name="T50" fmla="*/ 738 w 852"/>
                <a:gd name="T51" fmla="*/ 0 h 818"/>
                <a:gd name="T52" fmla="*/ 538 w 852"/>
                <a:gd name="T53" fmla="*/ 70 h 818"/>
                <a:gd name="T54" fmla="*/ 455 w 852"/>
                <a:gd name="T55" fmla="*/ 166 h 818"/>
                <a:gd name="T56" fmla="*/ 588 w 852"/>
                <a:gd name="T57" fmla="*/ 90 h 818"/>
                <a:gd name="T58" fmla="*/ 747 w 852"/>
                <a:gd name="T59" fmla="*/ 87 h 818"/>
                <a:gd name="T60" fmla="*/ 727 w 852"/>
                <a:gd name="T61" fmla="*/ 282 h 818"/>
                <a:gd name="T62" fmla="*/ 690 w 852"/>
                <a:gd name="T63" fmla="*/ 410 h 818"/>
                <a:gd name="T64" fmla="*/ 786 w 852"/>
                <a:gd name="T65" fmla="*/ 259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3" y="446"/>
                    <a:pt x="108" y="483"/>
                    <a:pt x="85" y="520"/>
                  </a:cubicBezTo>
                  <a:cubicBezTo>
                    <a:pt x="79" y="531"/>
                    <a:pt x="71" y="545"/>
                    <a:pt x="65" y="557"/>
                  </a:cubicBezTo>
                  <a:cubicBezTo>
                    <a:pt x="11" y="661"/>
                    <a:pt x="0" y="749"/>
                    <a:pt x="42" y="791"/>
                  </a:cubicBezTo>
                  <a:cubicBezTo>
                    <a:pt x="59" y="808"/>
                    <a:pt x="85" y="817"/>
                    <a:pt x="116" y="817"/>
                  </a:cubicBezTo>
                  <a:cubicBezTo>
                    <a:pt x="159" y="817"/>
                    <a:pt x="215" y="800"/>
                    <a:pt x="277" y="769"/>
                  </a:cubicBezTo>
                  <a:cubicBezTo>
                    <a:pt x="289" y="763"/>
                    <a:pt x="303" y="755"/>
                    <a:pt x="314" y="749"/>
                  </a:cubicBezTo>
                  <a:cubicBezTo>
                    <a:pt x="351" y="726"/>
                    <a:pt x="387" y="703"/>
                    <a:pt x="427" y="672"/>
                  </a:cubicBezTo>
                  <a:cubicBezTo>
                    <a:pt x="416" y="667"/>
                    <a:pt x="407" y="658"/>
                    <a:pt x="399" y="650"/>
                  </a:cubicBezTo>
                  <a:cubicBezTo>
                    <a:pt x="365" y="675"/>
                    <a:pt x="331" y="695"/>
                    <a:pt x="300" y="709"/>
                  </a:cubicBezTo>
                  <a:cubicBezTo>
                    <a:pt x="289" y="718"/>
                    <a:pt x="277" y="723"/>
                    <a:pt x="263" y="726"/>
                  </a:cubicBezTo>
                  <a:cubicBezTo>
                    <a:pt x="226" y="743"/>
                    <a:pt x="192" y="752"/>
                    <a:pt x="164" y="752"/>
                  </a:cubicBezTo>
                  <a:cubicBezTo>
                    <a:pt x="139" y="752"/>
                    <a:pt x="119" y="743"/>
                    <a:pt x="105" y="729"/>
                  </a:cubicBezTo>
                  <a:cubicBezTo>
                    <a:pt x="74" y="698"/>
                    <a:pt x="76" y="641"/>
                    <a:pt x="108" y="571"/>
                  </a:cubicBezTo>
                  <a:cubicBezTo>
                    <a:pt x="113" y="559"/>
                    <a:pt x="119" y="545"/>
                    <a:pt x="125" y="534"/>
                  </a:cubicBezTo>
                  <a:cubicBezTo>
                    <a:pt x="139" y="503"/>
                    <a:pt x="159" y="469"/>
                    <a:pt x="184" y="438"/>
                  </a:cubicBezTo>
                  <a:cubicBezTo>
                    <a:pt x="175" y="427"/>
                    <a:pt x="167" y="418"/>
                    <a:pt x="162" y="410"/>
                  </a:cubicBezTo>
                  <a:lnTo>
                    <a:pt x="648" y="410"/>
                  </a:lnTo>
                  <a:lnTo>
                    <a:pt x="648" y="410"/>
                  </a:lnTo>
                  <a:cubicBezTo>
                    <a:pt x="642" y="418"/>
                    <a:pt x="633" y="427"/>
                    <a:pt x="625" y="438"/>
                  </a:cubicBezTo>
                  <a:cubicBezTo>
                    <a:pt x="614" y="449"/>
                    <a:pt x="602" y="463"/>
                    <a:pt x="591" y="477"/>
                  </a:cubicBezTo>
                  <a:cubicBezTo>
                    <a:pt x="577" y="494"/>
                    <a:pt x="560" y="511"/>
                    <a:pt x="543" y="525"/>
                  </a:cubicBezTo>
                  <a:cubicBezTo>
                    <a:pt x="529" y="542"/>
                    <a:pt x="512" y="559"/>
                    <a:pt x="495" y="574"/>
                  </a:cubicBezTo>
                  <a:cubicBezTo>
                    <a:pt x="481" y="585"/>
                    <a:pt x="467" y="596"/>
                    <a:pt x="455" y="608"/>
                  </a:cubicBezTo>
                  <a:cubicBezTo>
                    <a:pt x="444" y="616"/>
                    <a:pt x="435" y="625"/>
                    <a:pt x="427" y="630"/>
                  </a:cubicBezTo>
                  <a:cubicBezTo>
                    <a:pt x="435" y="638"/>
                    <a:pt x="444" y="644"/>
                    <a:pt x="455" y="650"/>
                  </a:cubicBezTo>
                  <a:cubicBezTo>
                    <a:pt x="472" y="636"/>
                    <a:pt x="489" y="622"/>
                    <a:pt x="509" y="605"/>
                  </a:cubicBezTo>
                  <a:cubicBezTo>
                    <a:pt x="520" y="594"/>
                    <a:pt x="535" y="582"/>
                    <a:pt x="546" y="571"/>
                  </a:cubicBezTo>
                  <a:cubicBezTo>
                    <a:pt x="554" y="562"/>
                    <a:pt x="560" y="557"/>
                    <a:pt x="568" y="551"/>
                  </a:cubicBezTo>
                  <a:cubicBezTo>
                    <a:pt x="574" y="542"/>
                    <a:pt x="580" y="537"/>
                    <a:pt x="588" y="528"/>
                  </a:cubicBezTo>
                  <a:cubicBezTo>
                    <a:pt x="599" y="517"/>
                    <a:pt x="611" y="503"/>
                    <a:pt x="622" y="491"/>
                  </a:cubicBezTo>
                  <a:cubicBezTo>
                    <a:pt x="639" y="472"/>
                    <a:pt x="653" y="455"/>
                    <a:pt x="667" y="438"/>
                  </a:cubicBezTo>
                  <a:cubicBezTo>
                    <a:pt x="662" y="427"/>
                    <a:pt x="656" y="418"/>
                    <a:pt x="648" y="410"/>
                  </a:cubicBezTo>
                  <a:lnTo>
                    <a:pt x="399" y="166"/>
                  </a:lnTo>
                  <a:lnTo>
                    <a:pt x="399" y="166"/>
                  </a:lnTo>
                  <a:cubicBezTo>
                    <a:pt x="379" y="181"/>
                    <a:pt x="362" y="195"/>
                    <a:pt x="345" y="212"/>
                  </a:cubicBezTo>
                  <a:cubicBezTo>
                    <a:pt x="331" y="223"/>
                    <a:pt x="317" y="234"/>
                    <a:pt x="306" y="248"/>
                  </a:cubicBezTo>
                  <a:cubicBezTo>
                    <a:pt x="297" y="254"/>
                    <a:pt x="291" y="259"/>
                    <a:pt x="286" y="268"/>
                  </a:cubicBezTo>
                  <a:cubicBezTo>
                    <a:pt x="277" y="274"/>
                    <a:pt x="271" y="279"/>
                    <a:pt x="266" y="288"/>
                  </a:cubicBezTo>
                  <a:cubicBezTo>
                    <a:pt x="252" y="299"/>
                    <a:pt x="240" y="313"/>
                    <a:pt x="229" y="327"/>
                  </a:cubicBezTo>
                  <a:cubicBezTo>
                    <a:pt x="212" y="345"/>
                    <a:pt x="198" y="361"/>
                    <a:pt x="184" y="381"/>
                  </a:cubicBezTo>
                  <a:cubicBezTo>
                    <a:pt x="189" y="390"/>
                    <a:pt x="198" y="398"/>
                    <a:pt x="203" y="410"/>
                  </a:cubicBezTo>
                  <a:cubicBezTo>
                    <a:pt x="212" y="398"/>
                    <a:pt x="218" y="390"/>
                    <a:pt x="226" y="379"/>
                  </a:cubicBezTo>
                  <a:cubicBezTo>
                    <a:pt x="237" y="367"/>
                    <a:pt x="249" y="353"/>
                    <a:pt x="260" y="339"/>
                  </a:cubicBezTo>
                  <a:cubicBezTo>
                    <a:pt x="274" y="322"/>
                    <a:pt x="291" y="308"/>
                    <a:pt x="308" y="291"/>
                  </a:cubicBezTo>
                  <a:cubicBezTo>
                    <a:pt x="325" y="274"/>
                    <a:pt x="340" y="257"/>
                    <a:pt x="357" y="243"/>
                  </a:cubicBezTo>
                  <a:cubicBezTo>
                    <a:pt x="371" y="232"/>
                    <a:pt x="384" y="220"/>
                    <a:pt x="396" y="209"/>
                  </a:cubicBezTo>
                  <a:cubicBezTo>
                    <a:pt x="407" y="200"/>
                    <a:pt x="416" y="195"/>
                    <a:pt x="427" y="186"/>
                  </a:cubicBezTo>
                  <a:cubicBezTo>
                    <a:pt x="416" y="181"/>
                    <a:pt x="407" y="172"/>
                    <a:pt x="399" y="166"/>
                  </a:cubicBezTo>
                  <a:lnTo>
                    <a:pt x="738" y="0"/>
                  </a:lnTo>
                  <a:lnTo>
                    <a:pt x="738" y="0"/>
                  </a:lnTo>
                  <a:cubicBezTo>
                    <a:pt x="693" y="0"/>
                    <a:pt x="636" y="17"/>
                    <a:pt x="574" y="48"/>
                  </a:cubicBezTo>
                  <a:cubicBezTo>
                    <a:pt x="563" y="53"/>
                    <a:pt x="549" y="62"/>
                    <a:pt x="538" y="70"/>
                  </a:cubicBezTo>
                  <a:cubicBezTo>
                    <a:pt x="501" y="90"/>
                    <a:pt x="464" y="115"/>
                    <a:pt x="427" y="144"/>
                  </a:cubicBezTo>
                  <a:cubicBezTo>
                    <a:pt x="435" y="149"/>
                    <a:pt x="444" y="158"/>
                    <a:pt x="455" y="166"/>
                  </a:cubicBezTo>
                  <a:cubicBezTo>
                    <a:pt x="486" y="141"/>
                    <a:pt x="520" y="121"/>
                    <a:pt x="552" y="107"/>
                  </a:cubicBezTo>
                  <a:cubicBezTo>
                    <a:pt x="563" y="101"/>
                    <a:pt x="577" y="95"/>
                    <a:pt x="588" y="90"/>
                  </a:cubicBezTo>
                  <a:cubicBezTo>
                    <a:pt x="625" y="73"/>
                    <a:pt x="659" y="67"/>
                    <a:pt x="687" y="67"/>
                  </a:cubicBezTo>
                  <a:cubicBezTo>
                    <a:pt x="713" y="67"/>
                    <a:pt x="733" y="73"/>
                    <a:pt x="747" y="87"/>
                  </a:cubicBezTo>
                  <a:cubicBezTo>
                    <a:pt x="777" y="118"/>
                    <a:pt x="775" y="175"/>
                    <a:pt x="744" y="246"/>
                  </a:cubicBezTo>
                  <a:cubicBezTo>
                    <a:pt x="741" y="259"/>
                    <a:pt x="735" y="271"/>
                    <a:pt x="727" y="282"/>
                  </a:cubicBezTo>
                  <a:cubicBezTo>
                    <a:pt x="713" y="313"/>
                    <a:pt x="693" y="347"/>
                    <a:pt x="667" y="381"/>
                  </a:cubicBezTo>
                  <a:cubicBezTo>
                    <a:pt x="676" y="390"/>
                    <a:pt x="684" y="398"/>
                    <a:pt x="690" y="410"/>
                  </a:cubicBezTo>
                  <a:cubicBezTo>
                    <a:pt x="721" y="370"/>
                    <a:pt x="744" y="333"/>
                    <a:pt x="766" y="296"/>
                  </a:cubicBezTo>
                  <a:cubicBezTo>
                    <a:pt x="772" y="285"/>
                    <a:pt x="780" y="271"/>
                    <a:pt x="786" y="259"/>
                  </a:cubicBezTo>
                  <a:cubicBezTo>
                    <a:pt x="840" y="155"/>
                    <a:pt x="851" y="67"/>
                    <a:pt x="809" y="25"/>
                  </a:cubicBezTo>
                  <a:cubicBezTo>
                    <a:pt x="792" y="8"/>
                    <a:pt x="766" y="0"/>
                    <a:pt x="738"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1" name="Freeform 156"/>
            <p:cNvSpPr>
              <a:spLocks noChangeArrowheads="1"/>
            </p:cNvSpPr>
            <p:nvPr/>
          </p:nvSpPr>
          <p:spPr bwMode="auto">
            <a:xfrm>
              <a:off x="6616" y="972"/>
              <a:ext cx="192" cy="184"/>
            </a:xfrm>
            <a:custGeom>
              <a:avLst/>
              <a:gdLst>
                <a:gd name="T0" fmla="*/ 108 w 852"/>
                <a:gd name="T1" fmla="*/ 246 h 818"/>
                <a:gd name="T2" fmla="*/ 164 w 852"/>
                <a:gd name="T3" fmla="*/ 67 h 818"/>
                <a:gd name="T4" fmla="*/ 300 w 852"/>
                <a:gd name="T5" fmla="*/ 107 h 818"/>
                <a:gd name="T6" fmla="*/ 427 w 852"/>
                <a:gd name="T7" fmla="*/ 186 h 818"/>
                <a:gd name="T8" fmla="*/ 495 w 852"/>
                <a:gd name="T9" fmla="*/ 243 h 818"/>
                <a:gd name="T10" fmla="*/ 591 w 852"/>
                <a:gd name="T11" fmla="*/ 339 h 818"/>
                <a:gd name="T12" fmla="*/ 648 w 852"/>
                <a:gd name="T13" fmla="*/ 410 h 818"/>
                <a:gd name="T14" fmla="*/ 727 w 852"/>
                <a:gd name="T15" fmla="*/ 534 h 818"/>
                <a:gd name="T16" fmla="*/ 747 w 852"/>
                <a:gd name="T17" fmla="*/ 729 h 818"/>
                <a:gd name="T18" fmla="*/ 588 w 852"/>
                <a:gd name="T19" fmla="*/ 726 h 818"/>
                <a:gd name="T20" fmla="*/ 455 w 852"/>
                <a:gd name="T21" fmla="*/ 650 h 818"/>
                <a:gd name="T22" fmla="*/ 396 w 852"/>
                <a:gd name="T23" fmla="*/ 608 h 818"/>
                <a:gd name="T24" fmla="*/ 308 w 852"/>
                <a:gd name="T25" fmla="*/ 525 h 818"/>
                <a:gd name="T26" fmla="*/ 226 w 852"/>
                <a:gd name="T27" fmla="*/ 438 h 818"/>
                <a:gd name="T28" fmla="*/ 184 w 852"/>
                <a:gd name="T29" fmla="*/ 381 h 818"/>
                <a:gd name="T30" fmla="*/ 108 w 852"/>
                <a:gd name="T31" fmla="*/ 246 h 818"/>
                <a:gd name="T32" fmla="*/ 116 w 852"/>
                <a:gd name="T33" fmla="*/ 0 h 818"/>
                <a:gd name="T34" fmla="*/ 65 w 852"/>
                <a:gd name="T35" fmla="*/ 259 h 818"/>
                <a:gd name="T36" fmla="*/ 162 w 852"/>
                <a:gd name="T37" fmla="*/ 410 h 818"/>
                <a:gd name="T38" fmla="*/ 229 w 852"/>
                <a:gd name="T39" fmla="*/ 491 h 818"/>
                <a:gd name="T40" fmla="*/ 286 w 852"/>
                <a:gd name="T41" fmla="*/ 551 h 818"/>
                <a:gd name="T42" fmla="*/ 345 w 852"/>
                <a:gd name="T43" fmla="*/ 605 h 818"/>
                <a:gd name="T44" fmla="*/ 427 w 852"/>
                <a:gd name="T45" fmla="*/ 672 h 818"/>
                <a:gd name="T46" fmla="*/ 574 w 852"/>
                <a:gd name="T47" fmla="*/ 769 h 818"/>
                <a:gd name="T48" fmla="*/ 809 w 852"/>
                <a:gd name="T49" fmla="*/ 791 h 818"/>
                <a:gd name="T50" fmla="*/ 766 w 852"/>
                <a:gd name="T51" fmla="*/ 520 h 818"/>
                <a:gd name="T52" fmla="*/ 667 w 852"/>
                <a:gd name="T53" fmla="*/ 381 h 818"/>
                <a:gd name="T54" fmla="*/ 588 w 852"/>
                <a:gd name="T55" fmla="*/ 288 h 818"/>
                <a:gd name="T56" fmla="*/ 546 w 852"/>
                <a:gd name="T57" fmla="*/ 248 h 818"/>
                <a:gd name="T58" fmla="*/ 455 w 852"/>
                <a:gd name="T59" fmla="*/ 166 h 818"/>
                <a:gd name="T60" fmla="*/ 314 w 852"/>
                <a:gd name="T61" fmla="*/ 67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6" y="175"/>
                    <a:pt x="74" y="118"/>
                    <a:pt x="105" y="87"/>
                  </a:cubicBezTo>
                  <a:cubicBezTo>
                    <a:pt x="119" y="73"/>
                    <a:pt x="139" y="67"/>
                    <a:pt x="164" y="67"/>
                  </a:cubicBezTo>
                  <a:cubicBezTo>
                    <a:pt x="192" y="67"/>
                    <a:pt x="226" y="73"/>
                    <a:pt x="263" y="90"/>
                  </a:cubicBezTo>
                  <a:cubicBezTo>
                    <a:pt x="277" y="95"/>
                    <a:pt x="289" y="101"/>
                    <a:pt x="300" y="107"/>
                  </a:cubicBezTo>
                  <a:cubicBezTo>
                    <a:pt x="331" y="121"/>
                    <a:pt x="365" y="141"/>
                    <a:pt x="399" y="166"/>
                  </a:cubicBezTo>
                  <a:cubicBezTo>
                    <a:pt x="407" y="172"/>
                    <a:pt x="416" y="181"/>
                    <a:pt x="427" y="186"/>
                  </a:cubicBezTo>
                  <a:cubicBezTo>
                    <a:pt x="435" y="195"/>
                    <a:pt x="444" y="200"/>
                    <a:pt x="455" y="209"/>
                  </a:cubicBezTo>
                  <a:cubicBezTo>
                    <a:pt x="467" y="220"/>
                    <a:pt x="481" y="232"/>
                    <a:pt x="495" y="243"/>
                  </a:cubicBezTo>
                  <a:cubicBezTo>
                    <a:pt x="512" y="257"/>
                    <a:pt x="529" y="274"/>
                    <a:pt x="543" y="291"/>
                  </a:cubicBezTo>
                  <a:cubicBezTo>
                    <a:pt x="560" y="308"/>
                    <a:pt x="577" y="322"/>
                    <a:pt x="591" y="339"/>
                  </a:cubicBezTo>
                  <a:cubicBezTo>
                    <a:pt x="602" y="353"/>
                    <a:pt x="614" y="367"/>
                    <a:pt x="625" y="379"/>
                  </a:cubicBezTo>
                  <a:cubicBezTo>
                    <a:pt x="633" y="390"/>
                    <a:pt x="642" y="398"/>
                    <a:pt x="648" y="410"/>
                  </a:cubicBezTo>
                  <a:cubicBezTo>
                    <a:pt x="656" y="418"/>
                    <a:pt x="662" y="427"/>
                    <a:pt x="667" y="438"/>
                  </a:cubicBezTo>
                  <a:cubicBezTo>
                    <a:pt x="693" y="469"/>
                    <a:pt x="713" y="503"/>
                    <a:pt x="727" y="534"/>
                  </a:cubicBezTo>
                  <a:cubicBezTo>
                    <a:pt x="735" y="545"/>
                    <a:pt x="741" y="559"/>
                    <a:pt x="744" y="571"/>
                  </a:cubicBezTo>
                  <a:cubicBezTo>
                    <a:pt x="775" y="641"/>
                    <a:pt x="777" y="698"/>
                    <a:pt x="747" y="729"/>
                  </a:cubicBezTo>
                  <a:cubicBezTo>
                    <a:pt x="733" y="743"/>
                    <a:pt x="713" y="752"/>
                    <a:pt x="687" y="752"/>
                  </a:cubicBezTo>
                  <a:cubicBezTo>
                    <a:pt x="659" y="752"/>
                    <a:pt x="625" y="743"/>
                    <a:pt x="588" y="726"/>
                  </a:cubicBezTo>
                  <a:cubicBezTo>
                    <a:pt x="577" y="723"/>
                    <a:pt x="563" y="718"/>
                    <a:pt x="552" y="709"/>
                  </a:cubicBezTo>
                  <a:cubicBezTo>
                    <a:pt x="520" y="695"/>
                    <a:pt x="486" y="675"/>
                    <a:pt x="455" y="650"/>
                  </a:cubicBezTo>
                  <a:cubicBezTo>
                    <a:pt x="444" y="644"/>
                    <a:pt x="435" y="638"/>
                    <a:pt x="427" y="630"/>
                  </a:cubicBezTo>
                  <a:cubicBezTo>
                    <a:pt x="416" y="625"/>
                    <a:pt x="407" y="616"/>
                    <a:pt x="396" y="608"/>
                  </a:cubicBezTo>
                  <a:cubicBezTo>
                    <a:pt x="384" y="596"/>
                    <a:pt x="371" y="585"/>
                    <a:pt x="357" y="574"/>
                  </a:cubicBezTo>
                  <a:cubicBezTo>
                    <a:pt x="340" y="559"/>
                    <a:pt x="325" y="542"/>
                    <a:pt x="308" y="525"/>
                  </a:cubicBezTo>
                  <a:cubicBezTo>
                    <a:pt x="291" y="511"/>
                    <a:pt x="274" y="494"/>
                    <a:pt x="260" y="477"/>
                  </a:cubicBezTo>
                  <a:cubicBezTo>
                    <a:pt x="249" y="463"/>
                    <a:pt x="237" y="449"/>
                    <a:pt x="226" y="438"/>
                  </a:cubicBezTo>
                  <a:cubicBezTo>
                    <a:pt x="218" y="427"/>
                    <a:pt x="212" y="418"/>
                    <a:pt x="203" y="410"/>
                  </a:cubicBezTo>
                  <a:cubicBezTo>
                    <a:pt x="198" y="398"/>
                    <a:pt x="189" y="390"/>
                    <a:pt x="184" y="381"/>
                  </a:cubicBezTo>
                  <a:cubicBezTo>
                    <a:pt x="159" y="347"/>
                    <a:pt x="139" y="313"/>
                    <a:pt x="125" y="282"/>
                  </a:cubicBezTo>
                  <a:cubicBezTo>
                    <a:pt x="119" y="271"/>
                    <a:pt x="113" y="259"/>
                    <a:pt x="108" y="246"/>
                  </a:cubicBezTo>
                  <a:lnTo>
                    <a:pt x="116" y="0"/>
                  </a:lnTo>
                  <a:lnTo>
                    <a:pt x="116" y="0"/>
                  </a:lnTo>
                  <a:cubicBezTo>
                    <a:pt x="85" y="0"/>
                    <a:pt x="59" y="8"/>
                    <a:pt x="42" y="25"/>
                  </a:cubicBezTo>
                  <a:cubicBezTo>
                    <a:pt x="0" y="67"/>
                    <a:pt x="11" y="155"/>
                    <a:pt x="65" y="259"/>
                  </a:cubicBezTo>
                  <a:cubicBezTo>
                    <a:pt x="71" y="271"/>
                    <a:pt x="79" y="285"/>
                    <a:pt x="85" y="296"/>
                  </a:cubicBezTo>
                  <a:cubicBezTo>
                    <a:pt x="108" y="333"/>
                    <a:pt x="133" y="370"/>
                    <a:pt x="162" y="410"/>
                  </a:cubicBezTo>
                  <a:cubicBezTo>
                    <a:pt x="167" y="418"/>
                    <a:pt x="175" y="427"/>
                    <a:pt x="184" y="438"/>
                  </a:cubicBezTo>
                  <a:cubicBezTo>
                    <a:pt x="198" y="455"/>
                    <a:pt x="212" y="472"/>
                    <a:pt x="229" y="491"/>
                  </a:cubicBezTo>
                  <a:cubicBezTo>
                    <a:pt x="240" y="503"/>
                    <a:pt x="252" y="517"/>
                    <a:pt x="266" y="528"/>
                  </a:cubicBezTo>
                  <a:cubicBezTo>
                    <a:pt x="271" y="537"/>
                    <a:pt x="277" y="542"/>
                    <a:pt x="286" y="551"/>
                  </a:cubicBezTo>
                  <a:cubicBezTo>
                    <a:pt x="291" y="557"/>
                    <a:pt x="297" y="562"/>
                    <a:pt x="306" y="571"/>
                  </a:cubicBezTo>
                  <a:cubicBezTo>
                    <a:pt x="317" y="582"/>
                    <a:pt x="331" y="594"/>
                    <a:pt x="345" y="605"/>
                  </a:cubicBezTo>
                  <a:cubicBezTo>
                    <a:pt x="362" y="622"/>
                    <a:pt x="379" y="636"/>
                    <a:pt x="399" y="650"/>
                  </a:cubicBezTo>
                  <a:cubicBezTo>
                    <a:pt x="407" y="658"/>
                    <a:pt x="416" y="667"/>
                    <a:pt x="427" y="672"/>
                  </a:cubicBezTo>
                  <a:cubicBezTo>
                    <a:pt x="464" y="703"/>
                    <a:pt x="501" y="726"/>
                    <a:pt x="538" y="749"/>
                  </a:cubicBezTo>
                  <a:cubicBezTo>
                    <a:pt x="549" y="755"/>
                    <a:pt x="563" y="763"/>
                    <a:pt x="574" y="769"/>
                  </a:cubicBezTo>
                  <a:cubicBezTo>
                    <a:pt x="636" y="800"/>
                    <a:pt x="693" y="817"/>
                    <a:pt x="738" y="817"/>
                  </a:cubicBezTo>
                  <a:cubicBezTo>
                    <a:pt x="766" y="817"/>
                    <a:pt x="792" y="808"/>
                    <a:pt x="809" y="791"/>
                  </a:cubicBezTo>
                  <a:cubicBezTo>
                    <a:pt x="851" y="749"/>
                    <a:pt x="840" y="661"/>
                    <a:pt x="786" y="557"/>
                  </a:cubicBezTo>
                  <a:cubicBezTo>
                    <a:pt x="780" y="545"/>
                    <a:pt x="772" y="531"/>
                    <a:pt x="766" y="520"/>
                  </a:cubicBezTo>
                  <a:cubicBezTo>
                    <a:pt x="744" y="483"/>
                    <a:pt x="721" y="446"/>
                    <a:pt x="690" y="410"/>
                  </a:cubicBezTo>
                  <a:cubicBezTo>
                    <a:pt x="684" y="398"/>
                    <a:pt x="676" y="390"/>
                    <a:pt x="667" y="381"/>
                  </a:cubicBezTo>
                  <a:cubicBezTo>
                    <a:pt x="653" y="361"/>
                    <a:pt x="639" y="345"/>
                    <a:pt x="622" y="327"/>
                  </a:cubicBezTo>
                  <a:cubicBezTo>
                    <a:pt x="611" y="313"/>
                    <a:pt x="599" y="299"/>
                    <a:pt x="588" y="288"/>
                  </a:cubicBezTo>
                  <a:cubicBezTo>
                    <a:pt x="580" y="279"/>
                    <a:pt x="574" y="274"/>
                    <a:pt x="568" y="268"/>
                  </a:cubicBezTo>
                  <a:cubicBezTo>
                    <a:pt x="560" y="259"/>
                    <a:pt x="554" y="254"/>
                    <a:pt x="546" y="248"/>
                  </a:cubicBezTo>
                  <a:cubicBezTo>
                    <a:pt x="535" y="234"/>
                    <a:pt x="520" y="223"/>
                    <a:pt x="509" y="212"/>
                  </a:cubicBezTo>
                  <a:cubicBezTo>
                    <a:pt x="489" y="195"/>
                    <a:pt x="472" y="181"/>
                    <a:pt x="455" y="166"/>
                  </a:cubicBezTo>
                  <a:cubicBezTo>
                    <a:pt x="444" y="158"/>
                    <a:pt x="435" y="149"/>
                    <a:pt x="427" y="144"/>
                  </a:cubicBezTo>
                  <a:cubicBezTo>
                    <a:pt x="387" y="115"/>
                    <a:pt x="351" y="90"/>
                    <a:pt x="314" y="67"/>
                  </a:cubicBezTo>
                  <a:cubicBezTo>
                    <a:pt x="303" y="62"/>
                    <a:pt x="289" y="53"/>
                    <a:pt x="277" y="48"/>
                  </a:cubicBezTo>
                  <a:cubicBezTo>
                    <a:pt x="215" y="17"/>
                    <a:pt x="159"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2" name="Freeform 157"/>
            <p:cNvSpPr>
              <a:spLocks noChangeArrowheads="1"/>
            </p:cNvSpPr>
            <p:nvPr/>
          </p:nvSpPr>
          <p:spPr bwMode="auto">
            <a:xfrm>
              <a:off x="6694" y="1046"/>
              <a:ext cx="37" cy="37"/>
            </a:xfrm>
            <a:custGeom>
              <a:avLst/>
              <a:gdLst>
                <a:gd name="T0" fmla="*/ 85 w 168"/>
                <a:gd name="T1" fmla="*/ 0 h 167"/>
                <a:gd name="T2" fmla="*/ 85 w 168"/>
                <a:gd name="T3" fmla="*/ 0 h 167"/>
                <a:gd name="T4" fmla="*/ 0 w 168"/>
                <a:gd name="T5" fmla="*/ 85 h 167"/>
                <a:gd name="T6" fmla="*/ 85 w 168"/>
                <a:gd name="T7" fmla="*/ 166 h 167"/>
                <a:gd name="T8" fmla="*/ 167 w 168"/>
                <a:gd name="T9" fmla="*/ 85 h 167"/>
                <a:gd name="T10" fmla="*/ 85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5" y="0"/>
                  </a:moveTo>
                  <a:lnTo>
                    <a:pt x="85" y="0"/>
                  </a:lnTo>
                  <a:cubicBezTo>
                    <a:pt x="37" y="0"/>
                    <a:pt x="0" y="36"/>
                    <a:pt x="0" y="85"/>
                  </a:cubicBezTo>
                  <a:cubicBezTo>
                    <a:pt x="0" y="130"/>
                    <a:pt x="37" y="166"/>
                    <a:pt x="85" y="166"/>
                  </a:cubicBezTo>
                  <a:cubicBezTo>
                    <a:pt x="130" y="166"/>
                    <a:pt x="167" y="130"/>
                    <a:pt x="167" y="85"/>
                  </a:cubicBezTo>
                  <a:cubicBezTo>
                    <a:pt x="167" y="36"/>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3" name="Freeform 158"/>
            <p:cNvSpPr>
              <a:spLocks noChangeArrowheads="1"/>
            </p:cNvSpPr>
            <p:nvPr/>
          </p:nvSpPr>
          <p:spPr bwMode="auto">
            <a:xfrm>
              <a:off x="6332" y="1523"/>
              <a:ext cx="204" cy="181"/>
            </a:xfrm>
            <a:custGeom>
              <a:avLst/>
              <a:gdLst>
                <a:gd name="T0" fmla="*/ 449 w 905"/>
                <a:gd name="T1" fmla="*/ 727 h 802"/>
                <a:gd name="T2" fmla="*/ 449 w 905"/>
                <a:gd name="T3" fmla="*/ 727 h 802"/>
                <a:gd name="T4" fmla="*/ 313 w 905"/>
                <a:gd name="T5" fmla="*/ 699 h 802"/>
                <a:gd name="T6" fmla="*/ 152 w 905"/>
                <a:gd name="T7" fmla="*/ 266 h 802"/>
                <a:gd name="T8" fmla="*/ 449 w 905"/>
                <a:gd name="T9" fmla="*/ 77 h 802"/>
                <a:gd name="T10" fmla="*/ 585 w 905"/>
                <a:gd name="T11" fmla="*/ 105 h 802"/>
                <a:gd name="T12" fmla="*/ 746 w 905"/>
                <a:gd name="T13" fmla="*/ 537 h 802"/>
                <a:gd name="T14" fmla="*/ 449 w 905"/>
                <a:gd name="T15" fmla="*/ 727 h 802"/>
                <a:gd name="T16" fmla="*/ 449 w 905"/>
                <a:gd name="T17" fmla="*/ 0 h 802"/>
                <a:gd name="T18" fmla="*/ 449 w 905"/>
                <a:gd name="T19" fmla="*/ 0 h 802"/>
                <a:gd name="T20" fmla="*/ 85 w 905"/>
                <a:gd name="T21" fmla="*/ 235 h 802"/>
                <a:gd name="T22" fmla="*/ 234 w 905"/>
                <a:gd name="T23" fmla="*/ 741 h 802"/>
                <a:gd name="T24" fmla="*/ 251 w 905"/>
                <a:gd name="T25" fmla="*/ 704 h 802"/>
                <a:gd name="T26" fmla="*/ 350 w 905"/>
                <a:gd name="T27" fmla="*/ 750 h 802"/>
                <a:gd name="T28" fmla="*/ 333 w 905"/>
                <a:gd name="T29" fmla="*/ 784 h 802"/>
                <a:gd name="T30" fmla="*/ 449 w 905"/>
                <a:gd name="T31" fmla="*/ 801 h 802"/>
                <a:gd name="T32" fmla="*/ 814 w 905"/>
                <a:gd name="T33" fmla="*/ 566 h 802"/>
                <a:gd name="T34" fmla="*/ 616 w 905"/>
                <a:gd name="T35" fmla="*/ 37 h 802"/>
                <a:gd name="T36" fmla="*/ 449 w 905"/>
                <a:gd name="T37" fmla="*/ 0 h 802"/>
                <a:gd name="T38" fmla="*/ 449 w 905"/>
                <a:gd name="T39" fmla="*/ 727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5" h="802">
                  <a:moveTo>
                    <a:pt x="449" y="727"/>
                  </a:moveTo>
                  <a:lnTo>
                    <a:pt x="449" y="727"/>
                  </a:lnTo>
                  <a:cubicBezTo>
                    <a:pt x="404" y="727"/>
                    <a:pt x="359" y="718"/>
                    <a:pt x="313" y="699"/>
                  </a:cubicBezTo>
                  <a:cubicBezTo>
                    <a:pt x="149" y="623"/>
                    <a:pt x="79" y="430"/>
                    <a:pt x="152" y="266"/>
                  </a:cubicBezTo>
                  <a:cubicBezTo>
                    <a:pt x="206" y="147"/>
                    <a:pt x="325" y="77"/>
                    <a:pt x="449" y="77"/>
                  </a:cubicBezTo>
                  <a:cubicBezTo>
                    <a:pt x="494" y="77"/>
                    <a:pt x="540" y="85"/>
                    <a:pt x="585" y="105"/>
                  </a:cubicBezTo>
                  <a:cubicBezTo>
                    <a:pt x="746" y="178"/>
                    <a:pt x="820" y="374"/>
                    <a:pt x="746" y="537"/>
                  </a:cubicBezTo>
                  <a:cubicBezTo>
                    <a:pt x="689" y="657"/>
                    <a:pt x="574" y="727"/>
                    <a:pt x="449" y="727"/>
                  </a:cubicBezTo>
                  <a:lnTo>
                    <a:pt x="449" y="0"/>
                  </a:lnTo>
                  <a:lnTo>
                    <a:pt x="449" y="0"/>
                  </a:lnTo>
                  <a:cubicBezTo>
                    <a:pt x="296" y="0"/>
                    <a:pt x="152" y="88"/>
                    <a:pt x="85" y="235"/>
                  </a:cubicBezTo>
                  <a:cubicBezTo>
                    <a:pt x="0" y="419"/>
                    <a:pt x="68" y="634"/>
                    <a:pt x="234" y="741"/>
                  </a:cubicBezTo>
                  <a:cubicBezTo>
                    <a:pt x="251" y="704"/>
                    <a:pt x="251" y="704"/>
                    <a:pt x="251" y="704"/>
                  </a:cubicBezTo>
                  <a:cubicBezTo>
                    <a:pt x="350" y="750"/>
                    <a:pt x="350" y="750"/>
                    <a:pt x="350" y="750"/>
                  </a:cubicBezTo>
                  <a:cubicBezTo>
                    <a:pt x="333" y="784"/>
                    <a:pt x="333" y="784"/>
                    <a:pt x="333" y="784"/>
                  </a:cubicBezTo>
                  <a:cubicBezTo>
                    <a:pt x="373" y="795"/>
                    <a:pt x="410" y="801"/>
                    <a:pt x="449" y="801"/>
                  </a:cubicBezTo>
                  <a:cubicBezTo>
                    <a:pt x="602" y="801"/>
                    <a:pt x="746" y="716"/>
                    <a:pt x="814" y="566"/>
                  </a:cubicBezTo>
                  <a:cubicBezTo>
                    <a:pt x="904" y="365"/>
                    <a:pt x="817" y="128"/>
                    <a:pt x="616" y="37"/>
                  </a:cubicBezTo>
                  <a:cubicBezTo>
                    <a:pt x="562" y="12"/>
                    <a:pt x="506" y="0"/>
                    <a:pt x="449" y="0"/>
                  </a:cubicBezTo>
                  <a:lnTo>
                    <a:pt x="449" y="72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4" name="Freeform 159"/>
            <p:cNvSpPr>
              <a:spLocks noChangeArrowheads="1"/>
            </p:cNvSpPr>
            <p:nvPr/>
          </p:nvSpPr>
          <p:spPr bwMode="auto">
            <a:xfrm>
              <a:off x="6375" y="1682"/>
              <a:ext cx="35" cy="38"/>
            </a:xfrm>
            <a:custGeom>
              <a:avLst/>
              <a:gdLst>
                <a:gd name="T0" fmla="*/ 59 w 159"/>
                <a:gd name="T1" fmla="*/ 0 h 174"/>
                <a:gd name="T2" fmla="*/ 59 w 159"/>
                <a:gd name="T3" fmla="*/ 0 h 174"/>
                <a:gd name="T4" fmla="*/ 42 w 159"/>
                <a:gd name="T5" fmla="*/ 37 h 174"/>
                <a:gd name="T6" fmla="*/ 0 w 159"/>
                <a:gd name="T7" fmla="*/ 128 h 174"/>
                <a:gd name="T8" fmla="*/ 23 w 159"/>
                <a:gd name="T9" fmla="*/ 125 h 174"/>
                <a:gd name="T10" fmla="*/ 59 w 159"/>
                <a:gd name="T11" fmla="*/ 133 h 174"/>
                <a:gd name="T12" fmla="*/ 99 w 159"/>
                <a:gd name="T13" fmla="*/ 173 h 174"/>
                <a:gd name="T14" fmla="*/ 141 w 159"/>
                <a:gd name="T15" fmla="*/ 80 h 174"/>
                <a:gd name="T16" fmla="*/ 158 w 159"/>
                <a:gd name="T17" fmla="*/ 46 h 174"/>
                <a:gd name="T18" fmla="*/ 59 w 159"/>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74">
                  <a:moveTo>
                    <a:pt x="59" y="0"/>
                  </a:moveTo>
                  <a:lnTo>
                    <a:pt x="59" y="0"/>
                  </a:lnTo>
                  <a:cubicBezTo>
                    <a:pt x="42" y="37"/>
                    <a:pt x="42" y="37"/>
                    <a:pt x="42" y="37"/>
                  </a:cubicBezTo>
                  <a:cubicBezTo>
                    <a:pt x="0" y="128"/>
                    <a:pt x="0" y="128"/>
                    <a:pt x="0" y="128"/>
                  </a:cubicBezTo>
                  <a:cubicBezTo>
                    <a:pt x="8" y="128"/>
                    <a:pt x="14" y="125"/>
                    <a:pt x="23" y="125"/>
                  </a:cubicBezTo>
                  <a:cubicBezTo>
                    <a:pt x="34" y="125"/>
                    <a:pt x="48" y="128"/>
                    <a:pt x="59" y="133"/>
                  </a:cubicBezTo>
                  <a:cubicBezTo>
                    <a:pt x="76" y="142"/>
                    <a:pt x="90" y="156"/>
                    <a:pt x="99" y="173"/>
                  </a:cubicBezTo>
                  <a:cubicBezTo>
                    <a:pt x="141" y="80"/>
                    <a:pt x="141" y="80"/>
                    <a:pt x="141" y="80"/>
                  </a:cubicBezTo>
                  <a:cubicBezTo>
                    <a:pt x="158" y="46"/>
                    <a:pt x="158" y="46"/>
                    <a:pt x="158" y="46"/>
                  </a:cubicBezTo>
                  <a:cubicBezTo>
                    <a:pt x="59" y="0"/>
                    <a:pt x="59" y="0"/>
                    <a:pt x="5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5" name="Freeform 160"/>
            <p:cNvSpPr>
              <a:spLocks noChangeArrowheads="1"/>
            </p:cNvSpPr>
            <p:nvPr/>
          </p:nvSpPr>
          <p:spPr bwMode="auto">
            <a:xfrm>
              <a:off x="6323" y="1711"/>
              <a:ext cx="77" cy="115"/>
            </a:xfrm>
            <a:custGeom>
              <a:avLst/>
              <a:gdLst>
                <a:gd name="T0" fmla="*/ 252 w 343"/>
                <a:gd name="T1" fmla="*/ 0 h 510"/>
                <a:gd name="T2" fmla="*/ 252 w 343"/>
                <a:gd name="T3" fmla="*/ 0 h 510"/>
                <a:gd name="T4" fmla="*/ 229 w 343"/>
                <a:gd name="T5" fmla="*/ 3 h 510"/>
                <a:gd name="T6" fmla="*/ 172 w 343"/>
                <a:gd name="T7" fmla="*/ 51 h 510"/>
                <a:gd name="T8" fmla="*/ 20 w 343"/>
                <a:gd name="T9" fmla="*/ 387 h 510"/>
                <a:gd name="T10" fmla="*/ 62 w 343"/>
                <a:gd name="T11" fmla="*/ 500 h 510"/>
                <a:gd name="T12" fmla="*/ 99 w 343"/>
                <a:gd name="T13" fmla="*/ 509 h 510"/>
                <a:gd name="T14" fmla="*/ 178 w 343"/>
                <a:gd name="T15" fmla="*/ 458 h 510"/>
                <a:gd name="T16" fmla="*/ 331 w 343"/>
                <a:gd name="T17" fmla="*/ 124 h 510"/>
                <a:gd name="T18" fmla="*/ 328 w 343"/>
                <a:gd name="T19" fmla="*/ 48 h 510"/>
                <a:gd name="T20" fmla="*/ 288 w 343"/>
                <a:gd name="T21" fmla="*/ 8 h 510"/>
                <a:gd name="T22" fmla="*/ 252 w 343"/>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3" h="510">
                  <a:moveTo>
                    <a:pt x="252" y="0"/>
                  </a:moveTo>
                  <a:lnTo>
                    <a:pt x="252" y="0"/>
                  </a:lnTo>
                  <a:cubicBezTo>
                    <a:pt x="243" y="0"/>
                    <a:pt x="237" y="3"/>
                    <a:pt x="229" y="3"/>
                  </a:cubicBezTo>
                  <a:cubicBezTo>
                    <a:pt x="206" y="11"/>
                    <a:pt x="184" y="28"/>
                    <a:pt x="172" y="51"/>
                  </a:cubicBezTo>
                  <a:cubicBezTo>
                    <a:pt x="20" y="387"/>
                    <a:pt x="20" y="387"/>
                    <a:pt x="20" y="387"/>
                  </a:cubicBezTo>
                  <a:cubicBezTo>
                    <a:pt x="0" y="430"/>
                    <a:pt x="20" y="480"/>
                    <a:pt x="62" y="500"/>
                  </a:cubicBezTo>
                  <a:cubicBezTo>
                    <a:pt x="76" y="506"/>
                    <a:pt x="88" y="509"/>
                    <a:pt x="99" y="509"/>
                  </a:cubicBezTo>
                  <a:cubicBezTo>
                    <a:pt x="133" y="509"/>
                    <a:pt x="164" y="489"/>
                    <a:pt x="178" y="458"/>
                  </a:cubicBezTo>
                  <a:cubicBezTo>
                    <a:pt x="331" y="124"/>
                    <a:pt x="331" y="124"/>
                    <a:pt x="331" y="124"/>
                  </a:cubicBezTo>
                  <a:cubicBezTo>
                    <a:pt x="342" y="99"/>
                    <a:pt x="339" y="70"/>
                    <a:pt x="328" y="48"/>
                  </a:cubicBezTo>
                  <a:cubicBezTo>
                    <a:pt x="319" y="31"/>
                    <a:pt x="305" y="17"/>
                    <a:pt x="288" y="8"/>
                  </a:cubicBezTo>
                  <a:cubicBezTo>
                    <a:pt x="277" y="3"/>
                    <a:pt x="263" y="0"/>
                    <a:pt x="25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6" name="Freeform 161"/>
            <p:cNvSpPr>
              <a:spLocks noChangeArrowheads="1"/>
            </p:cNvSpPr>
            <p:nvPr/>
          </p:nvSpPr>
          <p:spPr bwMode="auto">
            <a:xfrm>
              <a:off x="5384" y="1621"/>
              <a:ext cx="201" cy="181"/>
            </a:xfrm>
            <a:custGeom>
              <a:avLst/>
              <a:gdLst>
                <a:gd name="T0" fmla="*/ 450 w 889"/>
                <a:gd name="T1" fmla="*/ 724 h 801"/>
                <a:gd name="T2" fmla="*/ 450 w 889"/>
                <a:gd name="T3" fmla="*/ 724 h 801"/>
                <a:gd name="T4" fmla="*/ 198 w 889"/>
                <a:gd name="T5" fmla="*/ 605 h 801"/>
                <a:gd name="T6" fmla="*/ 243 w 889"/>
                <a:gd name="T7" fmla="*/ 147 h 801"/>
                <a:gd name="T8" fmla="*/ 450 w 889"/>
                <a:gd name="T9" fmla="*/ 74 h 801"/>
                <a:gd name="T10" fmla="*/ 701 w 889"/>
                <a:gd name="T11" fmla="*/ 195 h 801"/>
                <a:gd name="T12" fmla="*/ 653 w 889"/>
                <a:gd name="T13" fmla="*/ 653 h 801"/>
                <a:gd name="T14" fmla="*/ 450 w 889"/>
                <a:gd name="T15" fmla="*/ 724 h 801"/>
                <a:gd name="T16" fmla="*/ 450 w 889"/>
                <a:gd name="T17" fmla="*/ 0 h 801"/>
                <a:gd name="T18" fmla="*/ 450 w 889"/>
                <a:gd name="T19" fmla="*/ 0 h 801"/>
                <a:gd name="T20" fmla="*/ 198 w 889"/>
                <a:gd name="T21" fmla="*/ 88 h 801"/>
                <a:gd name="T22" fmla="*/ 139 w 889"/>
                <a:gd name="T23" fmla="*/ 650 h 801"/>
                <a:gd name="T24" fmla="*/ 450 w 889"/>
                <a:gd name="T25" fmla="*/ 800 h 801"/>
                <a:gd name="T26" fmla="*/ 656 w 889"/>
                <a:gd name="T27" fmla="*/ 741 h 801"/>
                <a:gd name="T28" fmla="*/ 633 w 889"/>
                <a:gd name="T29" fmla="*/ 710 h 801"/>
                <a:gd name="T30" fmla="*/ 716 w 889"/>
                <a:gd name="T31" fmla="*/ 642 h 801"/>
                <a:gd name="T32" fmla="*/ 741 w 889"/>
                <a:gd name="T33" fmla="*/ 673 h 801"/>
                <a:gd name="T34" fmla="*/ 761 w 889"/>
                <a:gd name="T35" fmla="*/ 147 h 801"/>
                <a:gd name="T36" fmla="*/ 450 w 889"/>
                <a:gd name="T37" fmla="*/ 0 h 801"/>
                <a:gd name="T38" fmla="*/ 450 w 889"/>
                <a:gd name="T39" fmla="*/ 72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9" h="801">
                  <a:moveTo>
                    <a:pt x="450" y="724"/>
                  </a:moveTo>
                  <a:lnTo>
                    <a:pt x="450" y="724"/>
                  </a:lnTo>
                  <a:cubicBezTo>
                    <a:pt x="357" y="724"/>
                    <a:pt x="260" y="684"/>
                    <a:pt x="198" y="605"/>
                  </a:cubicBezTo>
                  <a:cubicBezTo>
                    <a:pt x="82" y="464"/>
                    <a:pt x="105" y="260"/>
                    <a:pt x="243" y="147"/>
                  </a:cubicBezTo>
                  <a:cubicBezTo>
                    <a:pt x="305" y="96"/>
                    <a:pt x="376" y="74"/>
                    <a:pt x="450" y="74"/>
                  </a:cubicBezTo>
                  <a:cubicBezTo>
                    <a:pt x="543" y="74"/>
                    <a:pt x="639" y="113"/>
                    <a:pt x="701" y="195"/>
                  </a:cubicBezTo>
                  <a:cubicBezTo>
                    <a:pt x="814" y="334"/>
                    <a:pt x="795" y="537"/>
                    <a:pt x="653" y="653"/>
                  </a:cubicBezTo>
                  <a:cubicBezTo>
                    <a:pt x="594" y="701"/>
                    <a:pt x="523" y="724"/>
                    <a:pt x="450" y="724"/>
                  </a:cubicBezTo>
                  <a:lnTo>
                    <a:pt x="450" y="0"/>
                  </a:lnTo>
                  <a:lnTo>
                    <a:pt x="450" y="0"/>
                  </a:lnTo>
                  <a:cubicBezTo>
                    <a:pt x="362" y="0"/>
                    <a:pt x="271" y="28"/>
                    <a:pt x="198" y="88"/>
                  </a:cubicBezTo>
                  <a:cubicBezTo>
                    <a:pt x="26" y="226"/>
                    <a:pt x="0" y="481"/>
                    <a:pt x="139" y="650"/>
                  </a:cubicBezTo>
                  <a:cubicBezTo>
                    <a:pt x="218" y="749"/>
                    <a:pt x="334" y="800"/>
                    <a:pt x="450" y="800"/>
                  </a:cubicBezTo>
                  <a:cubicBezTo>
                    <a:pt x="520" y="800"/>
                    <a:pt x="594" y="780"/>
                    <a:pt x="656" y="741"/>
                  </a:cubicBezTo>
                  <a:cubicBezTo>
                    <a:pt x="633" y="710"/>
                    <a:pt x="633" y="710"/>
                    <a:pt x="633" y="710"/>
                  </a:cubicBezTo>
                  <a:cubicBezTo>
                    <a:pt x="716" y="642"/>
                    <a:pt x="716" y="642"/>
                    <a:pt x="716" y="642"/>
                  </a:cubicBezTo>
                  <a:cubicBezTo>
                    <a:pt x="741" y="673"/>
                    <a:pt x="741" y="673"/>
                    <a:pt x="741" y="673"/>
                  </a:cubicBezTo>
                  <a:cubicBezTo>
                    <a:pt x="877" y="529"/>
                    <a:pt x="888" y="305"/>
                    <a:pt x="761" y="147"/>
                  </a:cubicBezTo>
                  <a:cubicBezTo>
                    <a:pt x="682" y="48"/>
                    <a:pt x="566" y="0"/>
                    <a:pt x="450" y="0"/>
                  </a:cubicBezTo>
                  <a:lnTo>
                    <a:pt x="450" y="72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7" name="Freeform 162"/>
            <p:cNvSpPr>
              <a:spLocks noChangeArrowheads="1"/>
            </p:cNvSpPr>
            <p:nvPr/>
          </p:nvSpPr>
          <p:spPr bwMode="auto">
            <a:xfrm>
              <a:off x="5528" y="1766"/>
              <a:ext cx="38" cy="40"/>
            </a:xfrm>
            <a:custGeom>
              <a:avLst/>
              <a:gdLst>
                <a:gd name="T0" fmla="*/ 83 w 174"/>
                <a:gd name="T1" fmla="*/ 0 h 179"/>
                <a:gd name="T2" fmla="*/ 83 w 174"/>
                <a:gd name="T3" fmla="*/ 0 h 179"/>
                <a:gd name="T4" fmla="*/ 0 w 174"/>
                <a:gd name="T5" fmla="*/ 68 h 179"/>
                <a:gd name="T6" fmla="*/ 23 w 174"/>
                <a:gd name="T7" fmla="*/ 99 h 179"/>
                <a:gd name="T8" fmla="*/ 88 w 174"/>
                <a:gd name="T9" fmla="*/ 178 h 179"/>
                <a:gd name="T10" fmla="*/ 119 w 174"/>
                <a:gd name="T11" fmla="*/ 130 h 179"/>
                <a:gd name="T12" fmla="*/ 173 w 174"/>
                <a:gd name="T13" fmla="*/ 110 h 179"/>
                <a:gd name="T14" fmla="*/ 108 w 174"/>
                <a:gd name="T15" fmla="*/ 31 h 179"/>
                <a:gd name="T16" fmla="*/ 83 w 174"/>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179">
                  <a:moveTo>
                    <a:pt x="83" y="0"/>
                  </a:moveTo>
                  <a:lnTo>
                    <a:pt x="83" y="0"/>
                  </a:lnTo>
                  <a:cubicBezTo>
                    <a:pt x="0" y="68"/>
                    <a:pt x="0" y="68"/>
                    <a:pt x="0" y="68"/>
                  </a:cubicBezTo>
                  <a:cubicBezTo>
                    <a:pt x="23" y="99"/>
                    <a:pt x="23" y="99"/>
                    <a:pt x="23" y="99"/>
                  </a:cubicBezTo>
                  <a:cubicBezTo>
                    <a:pt x="88" y="178"/>
                    <a:pt x="88" y="178"/>
                    <a:pt x="88" y="178"/>
                  </a:cubicBezTo>
                  <a:cubicBezTo>
                    <a:pt x="94" y="161"/>
                    <a:pt x="102" y="141"/>
                    <a:pt x="119" y="130"/>
                  </a:cubicBezTo>
                  <a:cubicBezTo>
                    <a:pt x="134" y="116"/>
                    <a:pt x="153" y="110"/>
                    <a:pt x="173" y="110"/>
                  </a:cubicBezTo>
                  <a:cubicBezTo>
                    <a:pt x="108" y="31"/>
                    <a:pt x="108" y="31"/>
                    <a:pt x="108" y="31"/>
                  </a:cubicBezTo>
                  <a:cubicBezTo>
                    <a:pt x="83" y="0"/>
                    <a:pt x="83" y="0"/>
                    <a:pt x="8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8" name="Freeform 163"/>
            <p:cNvSpPr>
              <a:spLocks noChangeArrowheads="1"/>
            </p:cNvSpPr>
            <p:nvPr/>
          </p:nvSpPr>
          <p:spPr bwMode="auto">
            <a:xfrm>
              <a:off x="5547" y="1791"/>
              <a:ext cx="94" cy="103"/>
            </a:xfrm>
            <a:custGeom>
              <a:avLst/>
              <a:gdLst>
                <a:gd name="T0" fmla="*/ 90 w 419"/>
                <a:gd name="T1" fmla="*/ 0 h 459"/>
                <a:gd name="T2" fmla="*/ 90 w 419"/>
                <a:gd name="T3" fmla="*/ 0 h 459"/>
                <a:gd name="T4" fmla="*/ 90 w 419"/>
                <a:gd name="T5" fmla="*/ 0 h 459"/>
                <a:gd name="T6" fmla="*/ 36 w 419"/>
                <a:gd name="T7" fmla="*/ 20 h 459"/>
                <a:gd name="T8" fmla="*/ 5 w 419"/>
                <a:gd name="T9" fmla="*/ 68 h 459"/>
                <a:gd name="T10" fmla="*/ 22 w 419"/>
                <a:gd name="T11" fmla="*/ 141 h 459"/>
                <a:gd name="T12" fmla="*/ 254 w 419"/>
                <a:gd name="T13" fmla="*/ 427 h 459"/>
                <a:gd name="T14" fmla="*/ 322 w 419"/>
                <a:gd name="T15" fmla="*/ 458 h 459"/>
                <a:gd name="T16" fmla="*/ 376 w 419"/>
                <a:gd name="T17" fmla="*/ 439 h 459"/>
                <a:gd name="T18" fmla="*/ 390 w 419"/>
                <a:gd name="T19" fmla="*/ 317 h 459"/>
                <a:gd name="T20" fmla="*/ 158 w 419"/>
                <a:gd name="T21" fmla="*/ 31 h 459"/>
                <a:gd name="T22" fmla="*/ 90 w 419"/>
                <a:gd name="T23"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9" h="459">
                  <a:moveTo>
                    <a:pt x="90" y="0"/>
                  </a:moveTo>
                  <a:lnTo>
                    <a:pt x="90" y="0"/>
                  </a:lnTo>
                  <a:lnTo>
                    <a:pt x="90" y="0"/>
                  </a:lnTo>
                  <a:cubicBezTo>
                    <a:pt x="70" y="0"/>
                    <a:pt x="51" y="6"/>
                    <a:pt x="36" y="20"/>
                  </a:cubicBezTo>
                  <a:cubicBezTo>
                    <a:pt x="19" y="31"/>
                    <a:pt x="11" y="51"/>
                    <a:pt x="5" y="68"/>
                  </a:cubicBezTo>
                  <a:cubicBezTo>
                    <a:pt x="0" y="93"/>
                    <a:pt x="5" y="119"/>
                    <a:pt x="22" y="141"/>
                  </a:cubicBezTo>
                  <a:cubicBezTo>
                    <a:pt x="254" y="427"/>
                    <a:pt x="254" y="427"/>
                    <a:pt x="254" y="427"/>
                  </a:cubicBezTo>
                  <a:cubicBezTo>
                    <a:pt x="271" y="447"/>
                    <a:pt x="296" y="458"/>
                    <a:pt x="322" y="458"/>
                  </a:cubicBezTo>
                  <a:cubicBezTo>
                    <a:pt x="342" y="458"/>
                    <a:pt x="361" y="453"/>
                    <a:pt x="376" y="439"/>
                  </a:cubicBezTo>
                  <a:cubicBezTo>
                    <a:pt x="412" y="410"/>
                    <a:pt x="418" y="354"/>
                    <a:pt x="390" y="317"/>
                  </a:cubicBezTo>
                  <a:cubicBezTo>
                    <a:pt x="158" y="31"/>
                    <a:pt x="158" y="31"/>
                    <a:pt x="158" y="31"/>
                  </a:cubicBezTo>
                  <a:cubicBezTo>
                    <a:pt x="141" y="12"/>
                    <a:pt x="115" y="0"/>
                    <a:pt x="9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9" name="Freeform 164"/>
            <p:cNvSpPr>
              <a:spLocks noChangeArrowheads="1"/>
            </p:cNvSpPr>
            <p:nvPr/>
          </p:nvSpPr>
          <p:spPr bwMode="auto">
            <a:xfrm>
              <a:off x="6456" y="1146"/>
              <a:ext cx="165" cy="312"/>
            </a:xfrm>
            <a:custGeom>
              <a:avLst/>
              <a:gdLst>
                <a:gd name="T0" fmla="*/ 111 w 731"/>
                <a:gd name="T1" fmla="*/ 1196 h 1381"/>
                <a:gd name="T2" fmla="*/ 111 w 731"/>
                <a:gd name="T3" fmla="*/ 534 h 1381"/>
                <a:gd name="T4" fmla="*/ 490 w 731"/>
                <a:gd name="T5" fmla="*/ 1196 h 1381"/>
                <a:gd name="T6" fmla="*/ 111 w 731"/>
                <a:gd name="T7" fmla="*/ 1196 h 1381"/>
                <a:gd name="T8" fmla="*/ 0 w 731"/>
                <a:gd name="T9" fmla="*/ 0 h 1381"/>
                <a:gd name="T10" fmla="*/ 0 w 731"/>
                <a:gd name="T11" fmla="*/ 1380 h 1381"/>
                <a:gd name="T12" fmla="*/ 730 w 731"/>
                <a:gd name="T13" fmla="*/ 1380 h 1381"/>
                <a:gd name="T14" fmla="*/ 0 w 731"/>
                <a:gd name="T15" fmla="*/ 0 h 1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1381">
                  <a:moveTo>
                    <a:pt x="111" y="1196"/>
                  </a:moveTo>
                  <a:lnTo>
                    <a:pt x="111" y="534"/>
                  </a:lnTo>
                  <a:lnTo>
                    <a:pt x="490" y="1196"/>
                  </a:lnTo>
                  <a:lnTo>
                    <a:pt x="111" y="1196"/>
                  </a:lnTo>
                  <a:close/>
                  <a:moveTo>
                    <a:pt x="0" y="0"/>
                  </a:moveTo>
                  <a:lnTo>
                    <a:pt x="0" y="1380"/>
                  </a:lnTo>
                  <a:lnTo>
                    <a:pt x="730" y="1380"/>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0" name="Freeform 165"/>
            <p:cNvSpPr>
              <a:spLocks noChangeArrowheads="1"/>
            </p:cNvSpPr>
            <p:nvPr/>
          </p:nvSpPr>
          <p:spPr bwMode="auto">
            <a:xfrm>
              <a:off x="6481" y="1267"/>
              <a:ext cx="85" cy="149"/>
            </a:xfrm>
            <a:custGeom>
              <a:avLst/>
              <a:gdLst>
                <a:gd name="T0" fmla="*/ 0 w 380"/>
                <a:gd name="T1" fmla="*/ 662 h 663"/>
                <a:gd name="T2" fmla="*/ 0 w 380"/>
                <a:gd name="T3" fmla="*/ 0 h 663"/>
                <a:gd name="T4" fmla="*/ 379 w 380"/>
                <a:gd name="T5" fmla="*/ 662 h 663"/>
                <a:gd name="T6" fmla="*/ 0 w 380"/>
                <a:gd name="T7" fmla="*/ 662 h 663"/>
              </a:gdLst>
              <a:ahLst/>
              <a:cxnLst>
                <a:cxn ang="0">
                  <a:pos x="T0" y="T1"/>
                </a:cxn>
                <a:cxn ang="0">
                  <a:pos x="T2" y="T3"/>
                </a:cxn>
                <a:cxn ang="0">
                  <a:pos x="T4" y="T5"/>
                </a:cxn>
                <a:cxn ang="0">
                  <a:pos x="T6" y="T7"/>
                </a:cxn>
              </a:cxnLst>
              <a:rect l="0" t="0" r="r" b="b"/>
              <a:pathLst>
                <a:path w="380" h="663">
                  <a:moveTo>
                    <a:pt x="0" y="662"/>
                  </a:moveTo>
                  <a:lnTo>
                    <a:pt x="0" y="0"/>
                  </a:lnTo>
                  <a:lnTo>
                    <a:pt x="379" y="662"/>
                  </a:lnTo>
                  <a:lnTo>
                    <a:pt x="0" y="66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1" name="Freeform 166"/>
            <p:cNvSpPr>
              <a:spLocks noChangeArrowheads="1"/>
            </p:cNvSpPr>
            <p:nvPr/>
          </p:nvSpPr>
          <p:spPr bwMode="auto">
            <a:xfrm>
              <a:off x="6456" y="1146"/>
              <a:ext cx="165" cy="312"/>
            </a:xfrm>
            <a:custGeom>
              <a:avLst/>
              <a:gdLst>
                <a:gd name="T0" fmla="*/ 0 w 731"/>
                <a:gd name="T1" fmla="*/ 0 h 1381"/>
                <a:gd name="T2" fmla="*/ 0 w 731"/>
                <a:gd name="T3" fmla="*/ 1380 h 1381"/>
                <a:gd name="T4" fmla="*/ 730 w 731"/>
                <a:gd name="T5" fmla="*/ 1380 h 1381"/>
                <a:gd name="T6" fmla="*/ 0 w 731"/>
                <a:gd name="T7" fmla="*/ 0 h 1381"/>
              </a:gdLst>
              <a:ahLst/>
              <a:cxnLst>
                <a:cxn ang="0">
                  <a:pos x="T0" y="T1"/>
                </a:cxn>
                <a:cxn ang="0">
                  <a:pos x="T2" y="T3"/>
                </a:cxn>
                <a:cxn ang="0">
                  <a:pos x="T4" y="T5"/>
                </a:cxn>
                <a:cxn ang="0">
                  <a:pos x="T6" y="T7"/>
                </a:cxn>
              </a:cxnLst>
              <a:rect l="0" t="0" r="r" b="b"/>
              <a:pathLst>
                <a:path w="731" h="1381">
                  <a:moveTo>
                    <a:pt x="0" y="0"/>
                  </a:moveTo>
                  <a:lnTo>
                    <a:pt x="0" y="1380"/>
                  </a:lnTo>
                  <a:lnTo>
                    <a:pt x="730" y="1380"/>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2" name="Freeform 167"/>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3" name="Freeform 168"/>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4" name="Freeform 169"/>
            <p:cNvSpPr>
              <a:spLocks noChangeArrowheads="1"/>
            </p:cNvSpPr>
            <p:nvPr/>
          </p:nvSpPr>
          <p:spPr bwMode="auto">
            <a:xfrm>
              <a:off x="5709" y="2075"/>
              <a:ext cx="196" cy="86"/>
            </a:xfrm>
            <a:custGeom>
              <a:avLst/>
              <a:gdLst>
                <a:gd name="T0" fmla="*/ 608 w 869"/>
                <a:gd name="T1" fmla="*/ 280 h 383"/>
                <a:gd name="T2" fmla="*/ 288 w 869"/>
                <a:gd name="T3" fmla="*/ 93 h 383"/>
                <a:gd name="T4" fmla="*/ 713 w 869"/>
                <a:gd name="T5" fmla="*/ 96 h 383"/>
                <a:gd name="T6" fmla="*/ 608 w 869"/>
                <a:gd name="T7" fmla="*/ 280 h 383"/>
                <a:gd name="T8" fmla="*/ 0 w 869"/>
                <a:gd name="T9" fmla="*/ 0 h 383"/>
                <a:gd name="T10" fmla="*/ 665 w 869"/>
                <a:gd name="T11" fmla="*/ 382 h 383"/>
                <a:gd name="T12" fmla="*/ 868 w 869"/>
                <a:gd name="T13" fmla="*/ 34 h 383"/>
                <a:gd name="T14" fmla="*/ 0 w 869"/>
                <a:gd name="T15" fmla="*/ 0 h 3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9" h="383">
                  <a:moveTo>
                    <a:pt x="608" y="280"/>
                  </a:moveTo>
                  <a:lnTo>
                    <a:pt x="288" y="93"/>
                  </a:lnTo>
                  <a:lnTo>
                    <a:pt x="713" y="96"/>
                  </a:lnTo>
                  <a:lnTo>
                    <a:pt x="608" y="280"/>
                  </a:lnTo>
                  <a:close/>
                  <a:moveTo>
                    <a:pt x="0" y="0"/>
                  </a:moveTo>
                  <a:lnTo>
                    <a:pt x="665" y="382"/>
                  </a:lnTo>
                  <a:lnTo>
                    <a:pt x="868" y="34"/>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5" name="Freeform 170"/>
            <p:cNvSpPr>
              <a:spLocks noChangeArrowheads="1"/>
            </p:cNvSpPr>
            <p:nvPr/>
          </p:nvSpPr>
          <p:spPr bwMode="auto">
            <a:xfrm>
              <a:off x="5774" y="2096"/>
              <a:ext cx="96" cy="42"/>
            </a:xfrm>
            <a:custGeom>
              <a:avLst/>
              <a:gdLst>
                <a:gd name="T0" fmla="*/ 320 w 426"/>
                <a:gd name="T1" fmla="*/ 187 h 188"/>
                <a:gd name="T2" fmla="*/ 0 w 426"/>
                <a:gd name="T3" fmla="*/ 0 h 188"/>
                <a:gd name="T4" fmla="*/ 425 w 426"/>
                <a:gd name="T5" fmla="*/ 3 h 188"/>
                <a:gd name="T6" fmla="*/ 320 w 426"/>
                <a:gd name="T7" fmla="*/ 187 h 188"/>
              </a:gdLst>
              <a:ahLst/>
              <a:cxnLst>
                <a:cxn ang="0">
                  <a:pos x="T0" y="T1"/>
                </a:cxn>
                <a:cxn ang="0">
                  <a:pos x="T2" y="T3"/>
                </a:cxn>
                <a:cxn ang="0">
                  <a:pos x="T4" y="T5"/>
                </a:cxn>
                <a:cxn ang="0">
                  <a:pos x="T6" y="T7"/>
                </a:cxn>
              </a:cxnLst>
              <a:rect l="0" t="0" r="r" b="b"/>
              <a:pathLst>
                <a:path w="426" h="188">
                  <a:moveTo>
                    <a:pt x="320" y="187"/>
                  </a:moveTo>
                  <a:lnTo>
                    <a:pt x="0" y="0"/>
                  </a:lnTo>
                  <a:lnTo>
                    <a:pt x="425" y="3"/>
                  </a:lnTo>
                  <a:lnTo>
                    <a:pt x="320" y="187"/>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6" name="Freeform 171"/>
            <p:cNvSpPr>
              <a:spLocks noChangeArrowheads="1"/>
            </p:cNvSpPr>
            <p:nvPr/>
          </p:nvSpPr>
          <p:spPr bwMode="auto">
            <a:xfrm>
              <a:off x="5709" y="2075"/>
              <a:ext cx="196" cy="86"/>
            </a:xfrm>
            <a:custGeom>
              <a:avLst/>
              <a:gdLst>
                <a:gd name="T0" fmla="*/ 0 w 869"/>
                <a:gd name="T1" fmla="*/ 0 h 383"/>
                <a:gd name="T2" fmla="*/ 665 w 869"/>
                <a:gd name="T3" fmla="*/ 382 h 383"/>
                <a:gd name="T4" fmla="*/ 868 w 869"/>
                <a:gd name="T5" fmla="*/ 34 h 383"/>
                <a:gd name="T6" fmla="*/ 0 w 869"/>
                <a:gd name="T7" fmla="*/ 0 h 383"/>
              </a:gdLst>
              <a:ahLst/>
              <a:cxnLst>
                <a:cxn ang="0">
                  <a:pos x="T0" y="T1"/>
                </a:cxn>
                <a:cxn ang="0">
                  <a:pos x="T2" y="T3"/>
                </a:cxn>
                <a:cxn ang="0">
                  <a:pos x="T4" y="T5"/>
                </a:cxn>
                <a:cxn ang="0">
                  <a:pos x="T6" y="T7"/>
                </a:cxn>
              </a:cxnLst>
              <a:rect l="0" t="0" r="r" b="b"/>
              <a:pathLst>
                <a:path w="869" h="383">
                  <a:moveTo>
                    <a:pt x="0" y="0"/>
                  </a:moveTo>
                  <a:lnTo>
                    <a:pt x="665" y="382"/>
                  </a:lnTo>
                  <a:lnTo>
                    <a:pt x="868" y="34"/>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7" name="Freeform 172"/>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8" name="Freeform 173"/>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9" name="Freeform 174"/>
            <p:cNvSpPr>
              <a:spLocks noChangeArrowheads="1"/>
            </p:cNvSpPr>
            <p:nvPr/>
          </p:nvSpPr>
          <p:spPr bwMode="auto">
            <a:xfrm>
              <a:off x="6147" y="497"/>
              <a:ext cx="139" cy="113"/>
            </a:xfrm>
            <a:custGeom>
              <a:avLst/>
              <a:gdLst>
                <a:gd name="T0" fmla="*/ 181 w 618"/>
                <a:gd name="T1" fmla="*/ 0 h 504"/>
                <a:gd name="T2" fmla="*/ 181 w 618"/>
                <a:gd name="T3" fmla="*/ 0 h 504"/>
                <a:gd name="T4" fmla="*/ 0 w 618"/>
                <a:gd name="T5" fmla="*/ 48 h 504"/>
                <a:gd name="T6" fmla="*/ 0 w 618"/>
                <a:gd name="T7" fmla="*/ 501 h 504"/>
                <a:gd name="T8" fmla="*/ 161 w 618"/>
                <a:gd name="T9" fmla="*/ 455 h 504"/>
                <a:gd name="T10" fmla="*/ 300 w 618"/>
                <a:gd name="T11" fmla="*/ 503 h 504"/>
                <a:gd name="T12" fmla="*/ 617 w 618"/>
                <a:gd name="T13" fmla="*/ 501 h 504"/>
                <a:gd name="T14" fmla="*/ 617 w 618"/>
                <a:gd name="T15" fmla="*/ 48 h 504"/>
                <a:gd name="T16" fmla="*/ 309 w 618"/>
                <a:gd name="T17" fmla="*/ 48 h 504"/>
                <a:gd name="T18" fmla="*/ 181 w 618"/>
                <a:gd name="T19"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8" h="504">
                  <a:moveTo>
                    <a:pt x="181" y="0"/>
                  </a:moveTo>
                  <a:lnTo>
                    <a:pt x="181" y="0"/>
                  </a:lnTo>
                  <a:cubicBezTo>
                    <a:pt x="88" y="0"/>
                    <a:pt x="0" y="48"/>
                    <a:pt x="0" y="48"/>
                  </a:cubicBezTo>
                  <a:cubicBezTo>
                    <a:pt x="0" y="501"/>
                    <a:pt x="0" y="501"/>
                    <a:pt x="0" y="501"/>
                  </a:cubicBezTo>
                  <a:cubicBezTo>
                    <a:pt x="63" y="467"/>
                    <a:pt x="116" y="455"/>
                    <a:pt x="161" y="455"/>
                  </a:cubicBezTo>
                  <a:cubicBezTo>
                    <a:pt x="252" y="455"/>
                    <a:pt x="300" y="503"/>
                    <a:pt x="300" y="503"/>
                  </a:cubicBezTo>
                  <a:cubicBezTo>
                    <a:pt x="617" y="501"/>
                    <a:pt x="617" y="501"/>
                    <a:pt x="617" y="501"/>
                  </a:cubicBezTo>
                  <a:cubicBezTo>
                    <a:pt x="617" y="48"/>
                    <a:pt x="617" y="48"/>
                    <a:pt x="617" y="48"/>
                  </a:cubicBezTo>
                  <a:cubicBezTo>
                    <a:pt x="309" y="48"/>
                    <a:pt x="309" y="48"/>
                    <a:pt x="309" y="48"/>
                  </a:cubicBezTo>
                  <a:cubicBezTo>
                    <a:pt x="272" y="12"/>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0" name="Freeform 175"/>
            <p:cNvSpPr>
              <a:spLocks noChangeArrowheads="1"/>
            </p:cNvSpPr>
            <p:nvPr/>
          </p:nvSpPr>
          <p:spPr bwMode="auto">
            <a:xfrm>
              <a:off x="6250" y="972"/>
              <a:ext cx="139" cy="114"/>
            </a:xfrm>
            <a:custGeom>
              <a:avLst/>
              <a:gdLst>
                <a:gd name="T0" fmla="*/ 181 w 617"/>
                <a:gd name="T1" fmla="*/ 0 h 507"/>
                <a:gd name="T2" fmla="*/ 181 w 617"/>
                <a:gd name="T3" fmla="*/ 0 h 507"/>
                <a:gd name="T4" fmla="*/ 0 w 617"/>
                <a:gd name="T5" fmla="*/ 50 h 507"/>
                <a:gd name="T6" fmla="*/ 0 w 617"/>
                <a:gd name="T7" fmla="*/ 500 h 507"/>
                <a:gd name="T8" fmla="*/ 161 w 617"/>
                <a:gd name="T9" fmla="*/ 455 h 507"/>
                <a:gd name="T10" fmla="*/ 302 w 617"/>
                <a:gd name="T11" fmla="*/ 506 h 507"/>
                <a:gd name="T12" fmla="*/ 616 w 617"/>
                <a:gd name="T13" fmla="*/ 503 h 507"/>
                <a:gd name="T14" fmla="*/ 616 w 617"/>
                <a:gd name="T15" fmla="*/ 50 h 507"/>
                <a:gd name="T16" fmla="*/ 308 w 617"/>
                <a:gd name="T17" fmla="*/ 50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87" y="0"/>
                    <a:pt x="0" y="50"/>
                    <a:pt x="0" y="50"/>
                  </a:cubicBezTo>
                  <a:cubicBezTo>
                    <a:pt x="0" y="500"/>
                    <a:pt x="0" y="500"/>
                    <a:pt x="0" y="500"/>
                  </a:cubicBezTo>
                  <a:cubicBezTo>
                    <a:pt x="62" y="466"/>
                    <a:pt x="115" y="455"/>
                    <a:pt x="161" y="455"/>
                  </a:cubicBezTo>
                  <a:cubicBezTo>
                    <a:pt x="251" y="455"/>
                    <a:pt x="302" y="506"/>
                    <a:pt x="302" y="506"/>
                  </a:cubicBezTo>
                  <a:cubicBezTo>
                    <a:pt x="616" y="503"/>
                    <a:pt x="616" y="503"/>
                    <a:pt x="616" y="503"/>
                  </a:cubicBezTo>
                  <a:cubicBezTo>
                    <a:pt x="616" y="50"/>
                    <a:pt x="616" y="50"/>
                    <a:pt x="616" y="50"/>
                  </a:cubicBezTo>
                  <a:cubicBezTo>
                    <a:pt x="308" y="50"/>
                    <a:pt x="308" y="50"/>
                    <a:pt x="308" y="50"/>
                  </a:cubicBezTo>
                  <a:cubicBezTo>
                    <a:pt x="271"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1" name="Freeform 176"/>
            <p:cNvSpPr>
              <a:spLocks noChangeArrowheads="1"/>
            </p:cNvSpPr>
            <p:nvPr/>
          </p:nvSpPr>
          <p:spPr bwMode="auto">
            <a:xfrm>
              <a:off x="5301" y="1172"/>
              <a:ext cx="172" cy="166"/>
            </a:xfrm>
            <a:custGeom>
              <a:avLst/>
              <a:gdLst>
                <a:gd name="T0" fmla="*/ 480 w 764"/>
                <a:gd name="T1" fmla="*/ 0 h 736"/>
                <a:gd name="T2" fmla="*/ 480 w 764"/>
                <a:gd name="T3" fmla="*/ 0 h 736"/>
                <a:gd name="T4" fmla="*/ 240 w 764"/>
                <a:gd name="T5" fmla="*/ 193 h 736"/>
                <a:gd name="T6" fmla="*/ 220 w 764"/>
                <a:gd name="T7" fmla="*/ 190 h 736"/>
                <a:gd name="T8" fmla="*/ 0 w 764"/>
                <a:gd name="T9" fmla="*/ 385 h 736"/>
                <a:gd name="T10" fmla="*/ 282 w 764"/>
                <a:gd name="T11" fmla="*/ 735 h 736"/>
                <a:gd name="T12" fmla="*/ 512 w 764"/>
                <a:gd name="T13" fmla="*/ 552 h 736"/>
                <a:gd name="T14" fmla="*/ 520 w 764"/>
                <a:gd name="T15" fmla="*/ 552 h 736"/>
                <a:gd name="T16" fmla="*/ 763 w 764"/>
                <a:gd name="T17" fmla="*/ 351 h 736"/>
                <a:gd name="T18" fmla="*/ 480 w 764"/>
                <a:gd name="T1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736">
                  <a:moveTo>
                    <a:pt x="480" y="0"/>
                  </a:moveTo>
                  <a:lnTo>
                    <a:pt x="480" y="0"/>
                  </a:lnTo>
                  <a:cubicBezTo>
                    <a:pt x="240" y="193"/>
                    <a:pt x="240" y="193"/>
                    <a:pt x="240" y="193"/>
                  </a:cubicBezTo>
                  <a:cubicBezTo>
                    <a:pt x="231" y="193"/>
                    <a:pt x="226" y="190"/>
                    <a:pt x="220" y="190"/>
                  </a:cubicBezTo>
                  <a:cubicBezTo>
                    <a:pt x="76" y="190"/>
                    <a:pt x="0" y="385"/>
                    <a:pt x="0" y="385"/>
                  </a:cubicBezTo>
                  <a:cubicBezTo>
                    <a:pt x="282" y="735"/>
                    <a:pt x="282" y="735"/>
                    <a:pt x="282" y="735"/>
                  </a:cubicBezTo>
                  <a:cubicBezTo>
                    <a:pt x="356" y="563"/>
                    <a:pt x="478" y="552"/>
                    <a:pt x="512" y="552"/>
                  </a:cubicBezTo>
                  <a:cubicBezTo>
                    <a:pt x="517" y="552"/>
                    <a:pt x="520" y="552"/>
                    <a:pt x="520" y="552"/>
                  </a:cubicBezTo>
                  <a:cubicBezTo>
                    <a:pt x="763" y="351"/>
                    <a:pt x="763" y="351"/>
                    <a:pt x="763" y="351"/>
                  </a:cubicBezTo>
                  <a:cubicBezTo>
                    <a:pt x="480" y="0"/>
                    <a:pt x="480" y="0"/>
                    <a:pt x="48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2" name="Freeform 177"/>
            <p:cNvSpPr>
              <a:spLocks noChangeArrowheads="1"/>
            </p:cNvSpPr>
            <p:nvPr/>
          </p:nvSpPr>
          <p:spPr bwMode="auto">
            <a:xfrm>
              <a:off x="5932" y="1828"/>
              <a:ext cx="139" cy="114"/>
            </a:xfrm>
            <a:custGeom>
              <a:avLst/>
              <a:gdLst>
                <a:gd name="T0" fmla="*/ 181 w 617"/>
                <a:gd name="T1" fmla="*/ 0 h 507"/>
                <a:gd name="T2" fmla="*/ 181 w 617"/>
                <a:gd name="T3" fmla="*/ 0 h 507"/>
                <a:gd name="T4" fmla="*/ 0 w 617"/>
                <a:gd name="T5" fmla="*/ 51 h 507"/>
                <a:gd name="T6" fmla="*/ 0 w 617"/>
                <a:gd name="T7" fmla="*/ 501 h 507"/>
                <a:gd name="T8" fmla="*/ 161 w 617"/>
                <a:gd name="T9" fmla="*/ 458 h 507"/>
                <a:gd name="T10" fmla="*/ 303 w 617"/>
                <a:gd name="T11" fmla="*/ 506 h 507"/>
                <a:gd name="T12" fmla="*/ 616 w 617"/>
                <a:gd name="T13" fmla="*/ 504 h 507"/>
                <a:gd name="T14" fmla="*/ 616 w 617"/>
                <a:gd name="T15" fmla="*/ 51 h 507"/>
                <a:gd name="T16" fmla="*/ 308 w 617"/>
                <a:gd name="T17" fmla="*/ 51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91" y="0"/>
                    <a:pt x="0" y="51"/>
                    <a:pt x="0" y="51"/>
                  </a:cubicBezTo>
                  <a:cubicBezTo>
                    <a:pt x="0" y="501"/>
                    <a:pt x="0" y="501"/>
                    <a:pt x="0" y="501"/>
                  </a:cubicBezTo>
                  <a:cubicBezTo>
                    <a:pt x="65" y="470"/>
                    <a:pt x="119" y="458"/>
                    <a:pt x="161" y="458"/>
                  </a:cubicBezTo>
                  <a:cubicBezTo>
                    <a:pt x="255" y="458"/>
                    <a:pt x="303" y="506"/>
                    <a:pt x="303" y="506"/>
                  </a:cubicBezTo>
                  <a:cubicBezTo>
                    <a:pt x="616" y="504"/>
                    <a:pt x="616" y="504"/>
                    <a:pt x="616" y="504"/>
                  </a:cubicBezTo>
                  <a:cubicBezTo>
                    <a:pt x="616" y="51"/>
                    <a:pt x="616" y="51"/>
                    <a:pt x="616" y="51"/>
                  </a:cubicBezTo>
                  <a:cubicBezTo>
                    <a:pt x="308" y="51"/>
                    <a:pt x="308" y="51"/>
                    <a:pt x="308" y="51"/>
                  </a:cubicBezTo>
                  <a:cubicBezTo>
                    <a:pt x="272"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3" name="Freeform 178"/>
            <p:cNvSpPr>
              <a:spLocks noChangeArrowheads="1"/>
            </p:cNvSpPr>
            <p:nvPr/>
          </p:nvSpPr>
          <p:spPr bwMode="auto">
            <a:xfrm>
              <a:off x="5549" y="725"/>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0" y="51"/>
                    <a:pt x="206" y="39"/>
                    <a:pt x="206" y="25"/>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4" name="Freeform 179"/>
            <p:cNvSpPr>
              <a:spLocks noChangeArrowheads="1"/>
            </p:cNvSpPr>
            <p:nvPr/>
          </p:nvSpPr>
          <p:spPr bwMode="auto">
            <a:xfrm>
              <a:off x="5549" y="737"/>
              <a:ext cx="46" cy="10"/>
            </a:xfrm>
            <a:custGeom>
              <a:avLst/>
              <a:gdLst>
                <a:gd name="T0" fmla="*/ 172 w 207"/>
                <a:gd name="T1" fmla="*/ 0 h 49"/>
                <a:gd name="T2" fmla="*/ 172 w 207"/>
                <a:gd name="T3" fmla="*/ 0 h 49"/>
                <a:gd name="T4" fmla="*/ 34 w 207"/>
                <a:gd name="T5" fmla="*/ 0 h 49"/>
                <a:gd name="T6" fmla="*/ 0 w 207"/>
                <a:gd name="T7" fmla="*/ 22 h 49"/>
                <a:gd name="T8" fmla="*/ 34 w 207"/>
                <a:gd name="T9" fmla="*/ 48 h 49"/>
                <a:gd name="T10" fmla="*/ 172 w 207"/>
                <a:gd name="T11" fmla="*/ 48 h 49"/>
                <a:gd name="T12" fmla="*/ 206 w 207"/>
                <a:gd name="T13" fmla="*/ 22 h 49"/>
                <a:gd name="T14" fmla="*/ 172 w 20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49">
                  <a:moveTo>
                    <a:pt x="172" y="0"/>
                  </a:moveTo>
                  <a:lnTo>
                    <a:pt x="172" y="0"/>
                  </a:lnTo>
                  <a:cubicBezTo>
                    <a:pt x="34" y="0"/>
                    <a:pt x="34" y="0"/>
                    <a:pt x="34" y="0"/>
                  </a:cubicBezTo>
                  <a:cubicBezTo>
                    <a:pt x="14" y="0"/>
                    <a:pt x="0" y="11"/>
                    <a:pt x="0" y="22"/>
                  </a:cubicBezTo>
                  <a:cubicBezTo>
                    <a:pt x="0" y="36"/>
                    <a:pt x="14" y="48"/>
                    <a:pt x="34" y="48"/>
                  </a:cubicBezTo>
                  <a:cubicBezTo>
                    <a:pt x="172" y="48"/>
                    <a:pt x="172" y="48"/>
                    <a:pt x="172" y="48"/>
                  </a:cubicBezTo>
                  <a:cubicBezTo>
                    <a:pt x="190" y="48"/>
                    <a:pt x="206" y="36"/>
                    <a:pt x="206" y="22"/>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5" name="Freeform 180"/>
            <p:cNvSpPr>
              <a:spLocks noChangeArrowheads="1"/>
            </p:cNvSpPr>
            <p:nvPr/>
          </p:nvSpPr>
          <p:spPr bwMode="auto">
            <a:xfrm>
              <a:off x="5558" y="749"/>
              <a:ext cx="27" cy="11"/>
            </a:xfrm>
            <a:custGeom>
              <a:avLst/>
              <a:gdLst>
                <a:gd name="T0" fmla="*/ 104 w 125"/>
                <a:gd name="T1" fmla="*/ 0 h 52"/>
                <a:gd name="T2" fmla="*/ 104 w 125"/>
                <a:gd name="T3" fmla="*/ 0 h 52"/>
                <a:gd name="T4" fmla="*/ 22 w 125"/>
                <a:gd name="T5" fmla="*/ 0 h 52"/>
                <a:gd name="T6" fmla="*/ 0 w 125"/>
                <a:gd name="T7" fmla="*/ 25 h 52"/>
                <a:gd name="T8" fmla="*/ 22 w 125"/>
                <a:gd name="T9" fmla="*/ 51 h 52"/>
                <a:gd name="T10" fmla="*/ 104 w 125"/>
                <a:gd name="T11" fmla="*/ 51 h 52"/>
                <a:gd name="T12" fmla="*/ 124 w 125"/>
                <a:gd name="T13" fmla="*/ 25 h 52"/>
                <a:gd name="T14" fmla="*/ 104 w 12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52">
                  <a:moveTo>
                    <a:pt x="104" y="0"/>
                  </a:moveTo>
                  <a:lnTo>
                    <a:pt x="104" y="0"/>
                  </a:lnTo>
                  <a:cubicBezTo>
                    <a:pt x="22" y="0"/>
                    <a:pt x="22" y="0"/>
                    <a:pt x="22" y="0"/>
                  </a:cubicBezTo>
                  <a:cubicBezTo>
                    <a:pt x="11" y="0"/>
                    <a:pt x="0" y="11"/>
                    <a:pt x="0" y="25"/>
                  </a:cubicBezTo>
                  <a:cubicBezTo>
                    <a:pt x="0" y="39"/>
                    <a:pt x="11" y="51"/>
                    <a:pt x="22" y="51"/>
                  </a:cubicBezTo>
                  <a:cubicBezTo>
                    <a:pt x="104" y="51"/>
                    <a:pt x="104" y="51"/>
                    <a:pt x="104" y="51"/>
                  </a:cubicBezTo>
                  <a:cubicBezTo>
                    <a:pt x="116" y="51"/>
                    <a:pt x="124" y="39"/>
                    <a:pt x="124" y="25"/>
                  </a:cubicBezTo>
                  <a:cubicBezTo>
                    <a:pt x="124" y="11"/>
                    <a:pt x="116" y="0"/>
                    <a:pt x="10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6" name="Freeform 181"/>
            <p:cNvSpPr>
              <a:spLocks noChangeArrowheads="1"/>
            </p:cNvSpPr>
            <p:nvPr/>
          </p:nvSpPr>
          <p:spPr bwMode="auto">
            <a:xfrm>
              <a:off x="5471" y="545"/>
              <a:ext cx="199" cy="177"/>
            </a:xfrm>
            <a:custGeom>
              <a:avLst/>
              <a:gdLst>
                <a:gd name="T0" fmla="*/ 659 w 880"/>
                <a:gd name="T1" fmla="*/ 398 h 786"/>
                <a:gd name="T2" fmla="*/ 659 w 880"/>
                <a:gd name="T3" fmla="*/ 398 h 786"/>
                <a:gd name="T4" fmla="*/ 532 w 880"/>
                <a:gd name="T5" fmla="*/ 84 h 786"/>
                <a:gd name="T6" fmla="*/ 659 w 880"/>
                <a:gd name="T7" fmla="*/ 398 h 786"/>
                <a:gd name="T8" fmla="*/ 449 w 880"/>
                <a:gd name="T9" fmla="*/ 0 h 786"/>
                <a:gd name="T10" fmla="*/ 449 w 880"/>
                <a:gd name="T11" fmla="*/ 0 h 786"/>
                <a:gd name="T12" fmla="*/ 441 w 880"/>
                <a:gd name="T13" fmla="*/ 0 h 786"/>
                <a:gd name="T14" fmla="*/ 432 w 880"/>
                <a:gd name="T15" fmla="*/ 0 h 786"/>
                <a:gd name="T16" fmla="*/ 432 w 880"/>
                <a:gd name="T17" fmla="*/ 0 h 786"/>
                <a:gd name="T18" fmla="*/ 223 w 880"/>
                <a:gd name="T19" fmla="*/ 545 h 786"/>
                <a:gd name="T20" fmla="*/ 336 w 880"/>
                <a:gd name="T21" fmla="*/ 785 h 786"/>
                <a:gd name="T22" fmla="*/ 441 w 880"/>
                <a:gd name="T23" fmla="*/ 785 h 786"/>
                <a:gd name="T24" fmla="*/ 458 w 880"/>
                <a:gd name="T25" fmla="*/ 785 h 786"/>
                <a:gd name="T26" fmla="*/ 551 w 880"/>
                <a:gd name="T27" fmla="*/ 785 h 786"/>
                <a:gd name="T28" fmla="*/ 661 w 880"/>
                <a:gd name="T29" fmla="*/ 545 h 786"/>
                <a:gd name="T30" fmla="*/ 449 w 880"/>
                <a:gd name="T31" fmla="*/ 0 h 786"/>
                <a:gd name="T32" fmla="*/ 449 w 880"/>
                <a:gd name="T33" fmla="*/ 0 h 786"/>
                <a:gd name="T34" fmla="*/ 659 w 880"/>
                <a:gd name="T35" fmla="*/ 398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6">
                  <a:moveTo>
                    <a:pt x="659" y="398"/>
                  </a:moveTo>
                  <a:lnTo>
                    <a:pt x="659" y="398"/>
                  </a:lnTo>
                  <a:cubicBezTo>
                    <a:pt x="732" y="197"/>
                    <a:pt x="532" y="84"/>
                    <a:pt x="532" y="84"/>
                  </a:cubicBezTo>
                  <a:cubicBezTo>
                    <a:pt x="828" y="132"/>
                    <a:pt x="659" y="398"/>
                    <a:pt x="659" y="398"/>
                  </a:cubicBezTo>
                  <a:lnTo>
                    <a:pt x="449" y="0"/>
                  </a:lnTo>
                  <a:lnTo>
                    <a:pt x="449" y="0"/>
                  </a:lnTo>
                  <a:cubicBezTo>
                    <a:pt x="449" y="0"/>
                    <a:pt x="444" y="0"/>
                    <a:pt x="441" y="0"/>
                  </a:cubicBezTo>
                  <a:cubicBezTo>
                    <a:pt x="438" y="0"/>
                    <a:pt x="449" y="0"/>
                    <a:pt x="432" y="0"/>
                  </a:cubicBezTo>
                  <a:lnTo>
                    <a:pt x="432" y="0"/>
                  </a:lnTo>
                  <a:cubicBezTo>
                    <a:pt x="0" y="11"/>
                    <a:pt x="104" y="437"/>
                    <a:pt x="223" y="545"/>
                  </a:cubicBezTo>
                  <a:cubicBezTo>
                    <a:pt x="342" y="650"/>
                    <a:pt x="336" y="785"/>
                    <a:pt x="336" y="785"/>
                  </a:cubicBezTo>
                  <a:cubicBezTo>
                    <a:pt x="441" y="785"/>
                    <a:pt x="441" y="785"/>
                    <a:pt x="441" y="785"/>
                  </a:cubicBezTo>
                  <a:cubicBezTo>
                    <a:pt x="458" y="785"/>
                    <a:pt x="458" y="785"/>
                    <a:pt x="458" y="785"/>
                  </a:cubicBezTo>
                  <a:cubicBezTo>
                    <a:pt x="551" y="785"/>
                    <a:pt x="551" y="785"/>
                    <a:pt x="551" y="785"/>
                  </a:cubicBezTo>
                  <a:cubicBezTo>
                    <a:pt x="551" y="785"/>
                    <a:pt x="543" y="650"/>
                    <a:pt x="661" y="545"/>
                  </a:cubicBezTo>
                  <a:cubicBezTo>
                    <a:pt x="781" y="437"/>
                    <a:pt x="879" y="11"/>
                    <a:pt x="449" y="0"/>
                  </a:cubicBezTo>
                  <a:lnTo>
                    <a:pt x="449" y="0"/>
                  </a:lnTo>
                  <a:lnTo>
                    <a:pt x="659" y="3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7" name="Freeform 182"/>
            <p:cNvSpPr>
              <a:spLocks noChangeArrowheads="1"/>
            </p:cNvSpPr>
            <p:nvPr/>
          </p:nvSpPr>
          <p:spPr bwMode="auto">
            <a:xfrm>
              <a:off x="6487" y="870"/>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92" y="51"/>
                    <a:pt x="206" y="40"/>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8" name="Freeform 183"/>
            <p:cNvSpPr>
              <a:spLocks noChangeArrowheads="1"/>
            </p:cNvSpPr>
            <p:nvPr/>
          </p:nvSpPr>
          <p:spPr bwMode="auto">
            <a:xfrm>
              <a:off x="6487" y="88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2" y="51"/>
                    <a:pt x="206" y="39"/>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9" name="Freeform 184"/>
            <p:cNvSpPr>
              <a:spLocks noChangeArrowheads="1"/>
            </p:cNvSpPr>
            <p:nvPr/>
          </p:nvSpPr>
          <p:spPr bwMode="auto">
            <a:xfrm>
              <a:off x="6497" y="894"/>
              <a:ext cx="28" cy="11"/>
            </a:xfrm>
            <a:custGeom>
              <a:avLst/>
              <a:gdLst>
                <a:gd name="T0" fmla="*/ 102 w 126"/>
                <a:gd name="T1" fmla="*/ 0 h 51"/>
                <a:gd name="T2" fmla="*/ 102 w 126"/>
                <a:gd name="T3" fmla="*/ 0 h 51"/>
                <a:gd name="T4" fmla="*/ 20 w 126"/>
                <a:gd name="T5" fmla="*/ 0 h 51"/>
                <a:gd name="T6" fmla="*/ 0 w 126"/>
                <a:gd name="T7" fmla="*/ 25 h 51"/>
                <a:gd name="T8" fmla="*/ 20 w 126"/>
                <a:gd name="T9" fmla="*/ 50 h 51"/>
                <a:gd name="T10" fmla="*/ 102 w 126"/>
                <a:gd name="T11" fmla="*/ 50 h 51"/>
                <a:gd name="T12" fmla="*/ 125 w 126"/>
                <a:gd name="T13" fmla="*/ 25 h 51"/>
                <a:gd name="T14" fmla="*/ 102 w 126"/>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51">
                  <a:moveTo>
                    <a:pt x="102" y="0"/>
                  </a:moveTo>
                  <a:lnTo>
                    <a:pt x="102" y="0"/>
                  </a:lnTo>
                  <a:cubicBezTo>
                    <a:pt x="20" y="0"/>
                    <a:pt x="20" y="0"/>
                    <a:pt x="20" y="0"/>
                  </a:cubicBezTo>
                  <a:cubicBezTo>
                    <a:pt x="9" y="0"/>
                    <a:pt x="0" y="11"/>
                    <a:pt x="0" y="25"/>
                  </a:cubicBezTo>
                  <a:cubicBezTo>
                    <a:pt x="0" y="39"/>
                    <a:pt x="9" y="50"/>
                    <a:pt x="20" y="50"/>
                  </a:cubicBezTo>
                  <a:cubicBezTo>
                    <a:pt x="102" y="50"/>
                    <a:pt x="102" y="50"/>
                    <a:pt x="102" y="50"/>
                  </a:cubicBezTo>
                  <a:cubicBezTo>
                    <a:pt x="113" y="50"/>
                    <a:pt x="125" y="39"/>
                    <a:pt x="125" y="25"/>
                  </a:cubicBezTo>
                  <a:cubicBezTo>
                    <a:pt x="125" y="11"/>
                    <a:pt x="113" y="0"/>
                    <a:pt x="10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0" name="Freeform 185"/>
            <p:cNvSpPr>
              <a:spLocks noChangeArrowheads="1"/>
            </p:cNvSpPr>
            <p:nvPr/>
          </p:nvSpPr>
          <p:spPr bwMode="auto">
            <a:xfrm>
              <a:off x="6410" y="690"/>
              <a:ext cx="199" cy="177"/>
            </a:xfrm>
            <a:custGeom>
              <a:avLst/>
              <a:gdLst>
                <a:gd name="T0" fmla="*/ 659 w 883"/>
                <a:gd name="T1" fmla="*/ 399 h 787"/>
                <a:gd name="T2" fmla="*/ 659 w 883"/>
                <a:gd name="T3" fmla="*/ 399 h 787"/>
                <a:gd name="T4" fmla="*/ 534 w 883"/>
                <a:gd name="T5" fmla="*/ 88 h 787"/>
                <a:gd name="T6" fmla="*/ 659 w 883"/>
                <a:gd name="T7" fmla="*/ 399 h 787"/>
                <a:gd name="T8" fmla="*/ 449 w 883"/>
                <a:gd name="T9" fmla="*/ 0 h 787"/>
                <a:gd name="T10" fmla="*/ 449 w 883"/>
                <a:gd name="T11" fmla="*/ 0 h 787"/>
                <a:gd name="T12" fmla="*/ 441 w 883"/>
                <a:gd name="T13" fmla="*/ 0 h 787"/>
                <a:gd name="T14" fmla="*/ 432 w 883"/>
                <a:gd name="T15" fmla="*/ 0 h 787"/>
                <a:gd name="T16" fmla="*/ 432 w 883"/>
                <a:gd name="T17" fmla="*/ 0 h 787"/>
                <a:gd name="T18" fmla="*/ 223 w 883"/>
                <a:gd name="T19" fmla="*/ 546 h 787"/>
                <a:gd name="T20" fmla="*/ 336 w 883"/>
                <a:gd name="T21" fmla="*/ 786 h 787"/>
                <a:gd name="T22" fmla="*/ 441 w 883"/>
                <a:gd name="T23" fmla="*/ 786 h 787"/>
                <a:gd name="T24" fmla="*/ 458 w 883"/>
                <a:gd name="T25" fmla="*/ 786 h 787"/>
                <a:gd name="T26" fmla="*/ 554 w 883"/>
                <a:gd name="T27" fmla="*/ 786 h 787"/>
                <a:gd name="T28" fmla="*/ 664 w 883"/>
                <a:gd name="T29" fmla="*/ 546 h 787"/>
                <a:gd name="T30" fmla="*/ 449 w 883"/>
                <a:gd name="T31" fmla="*/ 0 h 787"/>
                <a:gd name="T32" fmla="*/ 449 w 883"/>
                <a:gd name="T33" fmla="*/ 0 h 787"/>
                <a:gd name="T34" fmla="*/ 659 w 883"/>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3" h="787">
                  <a:moveTo>
                    <a:pt x="659" y="399"/>
                  </a:moveTo>
                  <a:lnTo>
                    <a:pt x="659" y="399"/>
                  </a:lnTo>
                  <a:cubicBezTo>
                    <a:pt x="732" y="198"/>
                    <a:pt x="534" y="88"/>
                    <a:pt x="534" y="88"/>
                  </a:cubicBezTo>
                  <a:cubicBezTo>
                    <a:pt x="828" y="133"/>
                    <a:pt x="659" y="399"/>
                    <a:pt x="659" y="399"/>
                  </a:cubicBezTo>
                  <a:lnTo>
                    <a:pt x="449" y="0"/>
                  </a:lnTo>
                  <a:lnTo>
                    <a:pt x="449" y="0"/>
                  </a:lnTo>
                  <a:cubicBezTo>
                    <a:pt x="449" y="0"/>
                    <a:pt x="444" y="0"/>
                    <a:pt x="441" y="0"/>
                  </a:cubicBezTo>
                  <a:cubicBezTo>
                    <a:pt x="438" y="0"/>
                    <a:pt x="449" y="0"/>
                    <a:pt x="432" y="0"/>
                  </a:cubicBezTo>
                  <a:lnTo>
                    <a:pt x="432" y="0"/>
                  </a:lnTo>
                  <a:cubicBezTo>
                    <a:pt x="0" y="12"/>
                    <a:pt x="104" y="442"/>
                    <a:pt x="223" y="546"/>
                  </a:cubicBezTo>
                  <a:cubicBezTo>
                    <a:pt x="342" y="654"/>
                    <a:pt x="336" y="786"/>
                    <a:pt x="336" y="786"/>
                  </a:cubicBezTo>
                  <a:cubicBezTo>
                    <a:pt x="441" y="786"/>
                    <a:pt x="441" y="786"/>
                    <a:pt x="441" y="786"/>
                  </a:cubicBezTo>
                  <a:cubicBezTo>
                    <a:pt x="458" y="786"/>
                    <a:pt x="458" y="786"/>
                    <a:pt x="458" y="786"/>
                  </a:cubicBezTo>
                  <a:cubicBezTo>
                    <a:pt x="554" y="786"/>
                    <a:pt x="554" y="786"/>
                    <a:pt x="554" y="786"/>
                  </a:cubicBezTo>
                  <a:cubicBezTo>
                    <a:pt x="554" y="786"/>
                    <a:pt x="545" y="654"/>
                    <a:pt x="664" y="546"/>
                  </a:cubicBezTo>
                  <a:cubicBezTo>
                    <a:pt x="780" y="442"/>
                    <a:pt x="882" y="12"/>
                    <a:pt x="449" y="0"/>
                  </a:cubicBezTo>
                  <a:lnTo>
                    <a:pt x="449" y="0"/>
                  </a:lnTo>
                  <a:lnTo>
                    <a:pt x="659"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1" name="Freeform 186"/>
            <p:cNvSpPr>
              <a:spLocks noChangeArrowheads="1"/>
            </p:cNvSpPr>
            <p:nvPr/>
          </p:nvSpPr>
          <p:spPr bwMode="auto">
            <a:xfrm>
              <a:off x="5283" y="1939"/>
              <a:ext cx="46" cy="11"/>
            </a:xfrm>
            <a:custGeom>
              <a:avLst/>
              <a:gdLst>
                <a:gd name="T0" fmla="*/ 172 w 207"/>
                <a:gd name="T1" fmla="*/ 0 h 52"/>
                <a:gd name="T2" fmla="*/ 172 w 207"/>
                <a:gd name="T3" fmla="*/ 0 h 52"/>
                <a:gd name="T4" fmla="*/ 34 w 207"/>
                <a:gd name="T5" fmla="*/ 0 h 52"/>
                <a:gd name="T6" fmla="*/ 0 w 207"/>
                <a:gd name="T7" fmla="*/ 26 h 52"/>
                <a:gd name="T8" fmla="*/ 34 w 207"/>
                <a:gd name="T9" fmla="*/ 51 h 52"/>
                <a:gd name="T10" fmla="*/ 172 w 207"/>
                <a:gd name="T11" fmla="*/ 51 h 52"/>
                <a:gd name="T12" fmla="*/ 206 w 207"/>
                <a:gd name="T13" fmla="*/ 26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2"/>
                    <a:pt x="0" y="26"/>
                  </a:cubicBezTo>
                  <a:cubicBezTo>
                    <a:pt x="0" y="40"/>
                    <a:pt x="14" y="51"/>
                    <a:pt x="34" y="51"/>
                  </a:cubicBezTo>
                  <a:cubicBezTo>
                    <a:pt x="172" y="51"/>
                    <a:pt x="172" y="51"/>
                    <a:pt x="172" y="51"/>
                  </a:cubicBezTo>
                  <a:cubicBezTo>
                    <a:pt x="189" y="51"/>
                    <a:pt x="206" y="40"/>
                    <a:pt x="206" y="26"/>
                  </a:cubicBezTo>
                  <a:cubicBezTo>
                    <a:pt x="206" y="12"/>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2" name="Freeform 187"/>
            <p:cNvSpPr>
              <a:spLocks noChangeArrowheads="1"/>
            </p:cNvSpPr>
            <p:nvPr/>
          </p:nvSpPr>
          <p:spPr bwMode="auto">
            <a:xfrm>
              <a:off x="5283" y="195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89" y="51"/>
                    <a:pt x="206" y="40"/>
                    <a:pt x="206" y="25"/>
                  </a:cubicBezTo>
                  <a:cubicBezTo>
                    <a:pt x="206" y="11"/>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3" name="Freeform 188"/>
            <p:cNvSpPr>
              <a:spLocks noChangeArrowheads="1"/>
            </p:cNvSpPr>
            <p:nvPr/>
          </p:nvSpPr>
          <p:spPr bwMode="auto">
            <a:xfrm>
              <a:off x="5291" y="1964"/>
              <a:ext cx="27" cy="10"/>
            </a:xfrm>
            <a:custGeom>
              <a:avLst/>
              <a:gdLst>
                <a:gd name="T0" fmla="*/ 105 w 125"/>
                <a:gd name="T1" fmla="*/ 0 h 49"/>
                <a:gd name="T2" fmla="*/ 105 w 125"/>
                <a:gd name="T3" fmla="*/ 0 h 49"/>
                <a:gd name="T4" fmla="*/ 20 w 125"/>
                <a:gd name="T5" fmla="*/ 0 h 49"/>
                <a:gd name="T6" fmla="*/ 0 w 125"/>
                <a:gd name="T7" fmla="*/ 22 h 49"/>
                <a:gd name="T8" fmla="*/ 20 w 125"/>
                <a:gd name="T9" fmla="*/ 48 h 49"/>
                <a:gd name="T10" fmla="*/ 105 w 125"/>
                <a:gd name="T11" fmla="*/ 48 h 49"/>
                <a:gd name="T12" fmla="*/ 124 w 125"/>
                <a:gd name="T13" fmla="*/ 22 h 49"/>
                <a:gd name="T14" fmla="*/ 105 w 125"/>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49">
                  <a:moveTo>
                    <a:pt x="105" y="0"/>
                  </a:moveTo>
                  <a:lnTo>
                    <a:pt x="105" y="0"/>
                  </a:lnTo>
                  <a:cubicBezTo>
                    <a:pt x="20" y="0"/>
                    <a:pt x="20" y="0"/>
                    <a:pt x="20" y="0"/>
                  </a:cubicBezTo>
                  <a:cubicBezTo>
                    <a:pt x="9" y="0"/>
                    <a:pt x="0" y="11"/>
                    <a:pt x="0" y="22"/>
                  </a:cubicBezTo>
                  <a:cubicBezTo>
                    <a:pt x="0" y="37"/>
                    <a:pt x="9" y="48"/>
                    <a:pt x="20" y="48"/>
                  </a:cubicBezTo>
                  <a:cubicBezTo>
                    <a:pt x="105" y="48"/>
                    <a:pt x="105" y="48"/>
                    <a:pt x="105" y="48"/>
                  </a:cubicBezTo>
                  <a:cubicBezTo>
                    <a:pt x="116" y="48"/>
                    <a:pt x="124" y="37"/>
                    <a:pt x="124" y="22"/>
                  </a:cubicBezTo>
                  <a:cubicBezTo>
                    <a:pt x="124" y="11"/>
                    <a:pt x="116" y="0"/>
                    <a:pt x="10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4" name="Freeform 189"/>
            <p:cNvSpPr>
              <a:spLocks noChangeArrowheads="1"/>
            </p:cNvSpPr>
            <p:nvPr/>
          </p:nvSpPr>
          <p:spPr bwMode="auto">
            <a:xfrm>
              <a:off x="5205" y="1759"/>
              <a:ext cx="199" cy="177"/>
            </a:xfrm>
            <a:custGeom>
              <a:avLst/>
              <a:gdLst>
                <a:gd name="T0" fmla="*/ 655 w 880"/>
                <a:gd name="T1" fmla="*/ 399 h 787"/>
                <a:gd name="T2" fmla="*/ 655 w 880"/>
                <a:gd name="T3" fmla="*/ 399 h 787"/>
                <a:gd name="T4" fmla="*/ 531 w 880"/>
                <a:gd name="T5" fmla="*/ 84 h 787"/>
                <a:gd name="T6" fmla="*/ 655 w 880"/>
                <a:gd name="T7" fmla="*/ 399 h 787"/>
                <a:gd name="T8" fmla="*/ 449 w 880"/>
                <a:gd name="T9" fmla="*/ 0 h 787"/>
                <a:gd name="T10" fmla="*/ 449 w 880"/>
                <a:gd name="T11" fmla="*/ 0 h 787"/>
                <a:gd name="T12" fmla="*/ 441 w 880"/>
                <a:gd name="T13" fmla="*/ 0 h 787"/>
                <a:gd name="T14" fmla="*/ 432 w 880"/>
                <a:gd name="T15" fmla="*/ 0 h 787"/>
                <a:gd name="T16" fmla="*/ 432 w 880"/>
                <a:gd name="T17" fmla="*/ 0 h 787"/>
                <a:gd name="T18" fmla="*/ 220 w 880"/>
                <a:gd name="T19" fmla="*/ 545 h 787"/>
                <a:gd name="T20" fmla="*/ 336 w 880"/>
                <a:gd name="T21" fmla="*/ 786 h 787"/>
                <a:gd name="T22" fmla="*/ 438 w 880"/>
                <a:gd name="T23" fmla="*/ 786 h 787"/>
                <a:gd name="T24" fmla="*/ 457 w 880"/>
                <a:gd name="T25" fmla="*/ 786 h 787"/>
                <a:gd name="T26" fmla="*/ 551 w 880"/>
                <a:gd name="T27" fmla="*/ 786 h 787"/>
                <a:gd name="T28" fmla="*/ 661 w 880"/>
                <a:gd name="T29" fmla="*/ 545 h 787"/>
                <a:gd name="T30" fmla="*/ 449 w 880"/>
                <a:gd name="T31" fmla="*/ 0 h 787"/>
                <a:gd name="T32" fmla="*/ 449 w 880"/>
                <a:gd name="T33" fmla="*/ 0 h 787"/>
                <a:gd name="T34" fmla="*/ 655 w 880"/>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7">
                  <a:moveTo>
                    <a:pt x="655" y="399"/>
                  </a:moveTo>
                  <a:lnTo>
                    <a:pt x="655" y="399"/>
                  </a:lnTo>
                  <a:cubicBezTo>
                    <a:pt x="729" y="198"/>
                    <a:pt x="531" y="84"/>
                    <a:pt x="531" y="84"/>
                  </a:cubicBezTo>
                  <a:cubicBezTo>
                    <a:pt x="825" y="133"/>
                    <a:pt x="655" y="399"/>
                    <a:pt x="655" y="399"/>
                  </a:cubicBezTo>
                  <a:lnTo>
                    <a:pt x="449" y="0"/>
                  </a:lnTo>
                  <a:lnTo>
                    <a:pt x="449" y="0"/>
                  </a:lnTo>
                  <a:cubicBezTo>
                    <a:pt x="449" y="0"/>
                    <a:pt x="443" y="0"/>
                    <a:pt x="441" y="0"/>
                  </a:cubicBezTo>
                  <a:cubicBezTo>
                    <a:pt x="435" y="0"/>
                    <a:pt x="449" y="0"/>
                    <a:pt x="432" y="0"/>
                  </a:cubicBezTo>
                  <a:lnTo>
                    <a:pt x="432" y="0"/>
                  </a:lnTo>
                  <a:cubicBezTo>
                    <a:pt x="0" y="11"/>
                    <a:pt x="104" y="441"/>
                    <a:pt x="220" y="545"/>
                  </a:cubicBezTo>
                  <a:cubicBezTo>
                    <a:pt x="339" y="653"/>
                    <a:pt x="336" y="786"/>
                    <a:pt x="336" y="786"/>
                  </a:cubicBezTo>
                  <a:cubicBezTo>
                    <a:pt x="438" y="786"/>
                    <a:pt x="438" y="786"/>
                    <a:pt x="438" y="786"/>
                  </a:cubicBezTo>
                  <a:cubicBezTo>
                    <a:pt x="457" y="786"/>
                    <a:pt x="457" y="786"/>
                    <a:pt x="457" y="786"/>
                  </a:cubicBezTo>
                  <a:cubicBezTo>
                    <a:pt x="551" y="786"/>
                    <a:pt x="551" y="786"/>
                    <a:pt x="551" y="786"/>
                  </a:cubicBezTo>
                  <a:cubicBezTo>
                    <a:pt x="551" y="786"/>
                    <a:pt x="542" y="653"/>
                    <a:pt x="661" y="545"/>
                  </a:cubicBezTo>
                  <a:cubicBezTo>
                    <a:pt x="780" y="441"/>
                    <a:pt x="879" y="11"/>
                    <a:pt x="449" y="0"/>
                  </a:cubicBezTo>
                  <a:lnTo>
                    <a:pt x="449" y="0"/>
                  </a:lnTo>
                  <a:lnTo>
                    <a:pt x="655"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5" name="Freeform 190"/>
            <p:cNvSpPr>
              <a:spLocks noChangeArrowheads="1"/>
            </p:cNvSpPr>
            <p:nvPr/>
          </p:nvSpPr>
          <p:spPr bwMode="auto">
            <a:xfrm>
              <a:off x="5629" y="761"/>
              <a:ext cx="218" cy="219"/>
            </a:xfrm>
            <a:custGeom>
              <a:avLst/>
              <a:gdLst>
                <a:gd name="T0" fmla="*/ 611 w 966"/>
                <a:gd name="T1" fmla="*/ 896 h 971"/>
                <a:gd name="T2" fmla="*/ 611 w 966"/>
                <a:gd name="T3" fmla="*/ 896 h 971"/>
                <a:gd name="T4" fmla="*/ 767 w 966"/>
                <a:gd name="T5" fmla="*/ 789 h 971"/>
                <a:gd name="T6" fmla="*/ 631 w 966"/>
                <a:gd name="T7" fmla="*/ 563 h 971"/>
                <a:gd name="T8" fmla="*/ 815 w 966"/>
                <a:gd name="T9" fmla="*/ 800 h 971"/>
                <a:gd name="T10" fmla="*/ 611 w 966"/>
                <a:gd name="T11" fmla="*/ 896 h 971"/>
                <a:gd name="T12" fmla="*/ 481 w 966"/>
                <a:gd name="T13" fmla="*/ 0 h 971"/>
                <a:gd name="T14" fmla="*/ 481 w 966"/>
                <a:gd name="T15" fmla="*/ 0 h 971"/>
                <a:gd name="T16" fmla="*/ 343 w 966"/>
                <a:gd name="T17" fmla="*/ 54 h 971"/>
                <a:gd name="T18" fmla="*/ 343 w 966"/>
                <a:gd name="T19" fmla="*/ 56 h 971"/>
                <a:gd name="T20" fmla="*/ 340 w 966"/>
                <a:gd name="T21" fmla="*/ 56 h 971"/>
                <a:gd name="T22" fmla="*/ 340 w 966"/>
                <a:gd name="T23" fmla="*/ 156 h 971"/>
                <a:gd name="T24" fmla="*/ 343 w 966"/>
                <a:gd name="T25" fmla="*/ 156 h 971"/>
                <a:gd name="T26" fmla="*/ 382 w 966"/>
                <a:gd name="T27" fmla="*/ 187 h 971"/>
                <a:gd name="T28" fmla="*/ 382 w 966"/>
                <a:gd name="T29" fmla="*/ 413 h 971"/>
                <a:gd name="T30" fmla="*/ 351 w 966"/>
                <a:gd name="T31" fmla="*/ 469 h 971"/>
                <a:gd name="T32" fmla="*/ 130 w 966"/>
                <a:gd name="T33" fmla="*/ 894 h 971"/>
                <a:gd name="T34" fmla="*/ 456 w 966"/>
                <a:gd name="T35" fmla="*/ 970 h 971"/>
                <a:gd name="T36" fmla="*/ 484 w 966"/>
                <a:gd name="T37" fmla="*/ 970 h 971"/>
                <a:gd name="T38" fmla="*/ 509 w 966"/>
                <a:gd name="T39" fmla="*/ 970 h 971"/>
                <a:gd name="T40" fmla="*/ 835 w 966"/>
                <a:gd name="T41" fmla="*/ 894 h 971"/>
                <a:gd name="T42" fmla="*/ 620 w 966"/>
                <a:gd name="T43" fmla="*/ 469 h 971"/>
                <a:gd name="T44" fmla="*/ 597 w 966"/>
                <a:gd name="T45" fmla="*/ 413 h 971"/>
                <a:gd name="T46" fmla="*/ 597 w 966"/>
                <a:gd name="T47" fmla="*/ 187 h 971"/>
                <a:gd name="T48" fmla="*/ 620 w 966"/>
                <a:gd name="T49" fmla="*/ 156 h 971"/>
                <a:gd name="T50" fmla="*/ 626 w 966"/>
                <a:gd name="T51" fmla="*/ 156 h 971"/>
                <a:gd name="T52" fmla="*/ 626 w 966"/>
                <a:gd name="T53" fmla="*/ 56 h 971"/>
                <a:gd name="T54" fmla="*/ 620 w 966"/>
                <a:gd name="T55" fmla="*/ 56 h 971"/>
                <a:gd name="T56" fmla="*/ 620 w 966"/>
                <a:gd name="T57" fmla="*/ 54 h 971"/>
                <a:gd name="T58" fmla="*/ 481 w 966"/>
                <a:gd name="T59" fmla="*/ 0 h 971"/>
                <a:gd name="T60" fmla="*/ 611 w 966"/>
                <a:gd name="T61" fmla="*/ 89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6" h="971">
                  <a:moveTo>
                    <a:pt x="611" y="896"/>
                  </a:moveTo>
                  <a:lnTo>
                    <a:pt x="611" y="896"/>
                  </a:lnTo>
                  <a:cubicBezTo>
                    <a:pt x="611" y="896"/>
                    <a:pt x="758" y="868"/>
                    <a:pt x="767" y="789"/>
                  </a:cubicBezTo>
                  <a:cubicBezTo>
                    <a:pt x="772" y="710"/>
                    <a:pt x="631" y="563"/>
                    <a:pt x="631" y="563"/>
                  </a:cubicBezTo>
                  <a:cubicBezTo>
                    <a:pt x="631" y="563"/>
                    <a:pt x="815" y="704"/>
                    <a:pt x="815" y="800"/>
                  </a:cubicBezTo>
                  <a:cubicBezTo>
                    <a:pt x="812" y="896"/>
                    <a:pt x="611" y="896"/>
                    <a:pt x="611" y="896"/>
                  </a:cubicBezTo>
                  <a:lnTo>
                    <a:pt x="481" y="0"/>
                  </a:lnTo>
                  <a:lnTo>
                    <a:pt x="481" y="0"/>
                  </a:lnTo>
                  <a:cubicBezTo>
                    <a:pt x="405" y="0"/>
                    <a:pt x="343" y="23"/>
                    <a:pt x="343" y="54"/>
                  </a:cubicBezTo>
                  <a:cubicBezTo>
                    <a:pt x="343" y="54"/>
                    <a:pt x="343" y="54"/>
                    <a:pt x="343" y="56"/>
                  </a:cubicBezTo>
                  <a:cubicBezTo>
                    <a:pt x="340" y="56"/>
                    <a:pt x="340" y="56"/>
                    <a:pt x="340" y="56"/>
                  </a:cubicBezTo>
                  <a:cubicBezTo>
                    <a:pt x="340" y="156"/>
                    <a:pt x="340" y="156"/>
                    <a:pt x="340" y="156"/>
                  </a:cubicBezTo>
                  <a:cubicBezTo>
                    <a:pt x="343" y="156"/>
                    <a:pt x="343" y="156"/>
                    <a:pt x="343" y="156"/>
                  </a:cubicBezTo>
                  <a:cubicBezTo>
                    <a:pt x="345" y="167"/>
                    <a:pt x="354" y="178"/>
                    <a:pt x="382" y="187"/>
                  </a:cubicBezTo>
                  <a:cubicBezTo>
                    <a:pt x="382" y="237"/>
                    <a:pt x="382" y="376"/>
                    <a:pt x="382" y="413"/>
                  </a:cubicBezTo>
                  <a:cubicBezTo>
                    <a:pt x="382" y="458"/>
                    <a:pt x="351" y="469"/>
                    <a:pt x="351" y="469"/>
                  </a:cubicBezTo>
                  <a:cubicBezTo>
                    <a:pt x="300" y="501"/>
                    <a:pt x="0" y="803"/>
                    <a:pt x="130" y="894"/>
                  </a:cubicBezTo>
                  <a:cubicBezTo>
                    <a:pt x="230" y="962"/>
                    <a:pt x="388" y="970"/>
                    <a:pt x="456" y="970"/>
                  </a:cubicBezTo>
                  <a:cubicBezTo>
                    <a:pt x="467" y="970"/>
                    <a:pt x="479" y="970"/>
                    <a:pt x="484" y="970"/>
                  </a:cubicBezTo>
                  <a:cubicBezTo>
                    <a:pt x="490" y="970"/>
                    <a:pt x="498" y="970"/>
                    <a:pt x="509" y="970"/>
                  </a:cubicBezTo>
                  <a:cubicBezTo>
                    <a:pt x="580" y="970"/>
                    <a:pt x="736" y="962"/>
                    <a:pt x="835" y="894"/>
                  </a:cubicBezTo>
                  <a:cubicBezTo>
                    <a:pt x="965" y="803"/>
                    <a:pt x="671" y="501"/>
                    <a:pt x="620" y="469"/>
                  </a:cubicBezTo>
                  <a:cubicBezTo>
                    <a:pt x="620" y="469"/>
                    <a:pt x="597" y="458"/>
                    <a:pt x="597" y="413"/>
                  </a:cubicBezTo>
                  <a:cubicBezTo>
                    <a:pt x="597" y="376"/>
                    <a:pt x="597" y="235"/>
                    <a:pt x="597" y="187"/>
                  </a:cubicBezTo>
                  <a:cubicBezTo>
                    <a:pt x="611" y="178"/>
                    <a:pt x="617" y="167"/>
                    <a:pt x="620" y="156"/>
                  </a:cubicBezTo>
                  <a:cubicBezTo>
                    <a:pt x="626" y="156"/>
                    <a:pt x="626" y="156"/>
                    <a:pt x="626" y="156"/>
                  </a:cubicBezTo>
                  <a:cubicBezTo>
                    <a:pt x="626" y="56"/>
                    <a:pt x="626" y="56"/>
                    <a:pt x="626" y="56"/>
                  </a:cubicBezTo>
                  <a:cubicBezTo>
                    <a:pt x="620" y="56"/>
                    <a:pt x="620" y="56"/>
                    <a:pt x="620" y="56"/>
                  </a:cubicBezTo>
                  <a:cubicBezTo>
                    <a:pt x="620" y="54"/>
                    <a:pt x="620" y="54"/>
                    <a:pt x="620" y="54"/>
                  </a:cubicBezTo>
                  <a:cubicBezTo>
                    <a:pt x="620" y="23"/>
                    <a:pt x="557" y="0"/>
                    <a:pt x="481" y="0"/>
                  </a:cubicBezTo>
                  <a:lnTo>
                    <a:pt x="611"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6" name="Freeform 191"/>
            <p:cNvSpPr>
              <a:spLocks noChangeArrowheads="1"/>
            </p:cNvSpPr>
            <p:nvPr/>
          </p:nvSpPr>
          <p:spPr bwMode="auto">
            <a:xfrm>
              <a:off x="6116" y="1714"/>
              <a:ext cx="218" cy="220"/>
            </a:xfrm>
            <a:custGeom>
              <a:avLst/>
              <a:gdLst>
                <a:gd name="T0" fmla="*/ 608 w 965"/>
                <a:gd name="T1" fmla="*/ 896 h 974"/>
                <a:gd name="T2" fmla="*/ 608 w 965"/>
                <a:gd name="T3" fmla="*/ 896 h 974"/>
                <a:gd name="T4" fmla="*/ 763 w 965"/>
                <a:gd name="T5" fmla="*/ 792 h 974"/>
                <a:gd name="T6" fmla="*/ 630 w 965"/>
                <a:gd name="T7" fmla="*/ 565 h 974"/>
                <a:gd name="T8" fmla="*/ 811 w 965"/>
                <a:gd name="T9" fmla="*/ 800 h 974"/>
                <a:gd name="T10" fmla="*/ 608 w 965"/>
                <a:gd name="T11" fmla="*/ 896 h 974"/>
                <a:gd name="T12" fmla="*/ 480 w 965"/>
                <a:gd name="T13" fmla="*/ 0 h 974"/>
                <a:gd name="T14" fmla="*/ 480 w 965"/>
                <a:gd name="T15" fmla="*/ 0 h 974"/>
                <a:gd name="T16" fmla="*/ 339 w 965"/>
                <a:gd name="T17" fmla="*/ 53 h 974"/>
                <a:gd name="T18" fmla="*/ 342 w 965"/>
                <a:gd name="T19" fmla="*/ 56 h 974"/>
                <a:gd name="T20" fmla="*/ 339 w 965"/>
                <a:gd name="T21" fmla="*/ 56 h 974"/>
                <a:gd name="T22" fmla="*/ 339 w 965"/>
                <a:gd name="T23" fmla="*/ 158 h 974"/>
                <a:gd name="T24" fmla="*/ 342 w 965"/>
                <a:gd name="T25" fmla="*/ 158 h 974"/>
                <a:gd name="T26" fmla="*/ 381 w 965"/>
                <a:gd name="T27" fmla="*/ 189 h 974"/>
                <a:gd name="T28" fmla="*/ 381 w 965"/>
                <a:gd name="T29" fmla="*/ 416 h 974"/>
                <a:gd name="T30" fmla="*/ 350 w 965"/>
                <a:gd name="T31" fmla="*/ 472 h 974"/>
                <a:gd name="T32" fmla="*/ 130 w 965"/>
                <a:gd name="T33" fmla="*/ 893 h 974"/>
                <a:gd name="T34" fmla="*/ 455 w 965"/>
                <a:gd name="T35" fmla="*/ 973 h 974"/>
                <a:gd name="T36" fmla="*/ 480 w 965"/>
                <a:gd name="T37" fmla="*/ 970 h 974"/>
                <a:gd name="T38" fmla="*/ 509 w 965"/>
                <a:gd name="T39" fmla="*/ 973 h 974"/>
                <a:gd name="T40" fmla="*/ 834 w 965"/>
                <a:gd name="T41" fmla="*/ 893 h 974"/>
                <a:gd name="T42" fmla="*/ 616 w 965"/>
                <a:gd name="T43" fmla="*/ 472 h 974"/>
                <a:gd name="T44" fmla="*/ 594 w 965"/>
                <a:gd name="T45" fmla="*/ 416 h 974"/>
                <a:gd name="T46" fmla="*/ 594 w 965"/>
                <a:gd name="T47" fmla="*/ 187 h 974"/>
                <a:gd name="T48" fmla="*/ 619 w 965"/>
                <a:gd name="T49" fmla="*/ 158 h 974"/>
                <a:gd name="T50" fmla="*/ 625 w 965"/>
                <a:gd name="T51" fmla="*/ 158 h 974"/>
                <a:gd name="T52" fmla="*/ 625 w 965"/>
                <a:gd name="T53" fmla="*/ 56 h 974"/>
                <a:gd name="T54" fmla="*/ 619 w 965"/>
                <a:gd name="T55" fmla="*/ 56 h 974"/>
                <a:gd name="T56" fmla="*/ 619 w 965"/>
                <a:gd name="T57" fmla="*/ 53 h 974"/>
                <a:gd name="T58" fmla="*/ 480 w 965"/>
                <a:gd name="T59" fmla="*/ 0 h 974"/>
                <a:gd name="T60" fmla="*/ 608 w 965"/>
                <a:gd name="T61" fmla="*/ 896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5" h="974">
                  <a:moveTo>
                    <a:pt x="608" y="896"/>
                  </a:moveTo>
                  <a:lnTo>
                    <a:pt x="608" y="896"/>
                  </a:lnTo>
                  <a:cubicBezTo>
                    <a:pt x="608" y="896"/>
                    <a:pt x="757" y="868"/>
                    <a:pt x="763" y="792"/>
                  </a:cubicBezTo>
                  <a:cubicBezTo>
                    <a:pt x="772" y="712"/>
                    <a:pt x="630" y="565"/>
                    <a:pt x="630" y="565"/>
                  </a:cubicBezTo>
                  <a:cubicBezTo>
                    <a:pt x="630" y="565"/>
                    <a:pt x="814" y="704"/>
                    <a:pt x="811" y="800"/>
                  </a:cubicBezTo>
                  <a:cubicBezTo>
                    <a:pt x="811" y="896"/>
                    <a:pt x="608" y="896"/>
                    <a:pt x="608" y="896"/>
                  </a:cubicBezTo>
                  <a:lnTo>
                    <a:pt x="480" y="0"/>
                  </a:lnTo>
                  <a:lnTo>
                    <a:pt x="480" y="0"/>
                  </a:lnTo>
                  <a:cubicBezTo>
                    <a:pt x="401" y="0"/>
                    <a:pt x="339" y="25"/>
                    <a:pt x="339" y="53"/>
                  </a:cubicBezTo>
                  <a:cubicBezTo>
                    <a:pt x="339" y="56"/>
                    <a:pt x="339" y="56"/>
                    <a:pt x="342" y="56"/>
                  </a:cubicBezTo>
                  <a:cubicBezTo>
                    <a:pt x="339" y="56"/>
                    <a:pt x="339" y="56"/>
                    <a:pt x="339" y="56"/>
                  </a:cubicBezTo>
                  <a:cubicBezTo>
                    <a:pt x="339" y="158"/>
                    <a:pt x="339" y="158"/>
                    <a:pt x="339" y="158"/>
                  </a:cubicBezTo>
                  <a:cubicBezTo>
                    <a:pt x="342" y="158"/>
                    <a:pt x="342" y="158"/>
                    <a:pt x="342" y="158"/>
                  </a:cubicBezTo>
                  <a:cubicBezTo>
                    <a:pt x="342" y="170"/>
                    <a:pt x="353" y="181"/>
                    <a:pt x="381" y="189"/>
                  </a:cubicBezTo>
                  <a:cubicBezTo>
                    <a:pt x="381" y="237"/>
                    <a:pt x="381" y="379"/>
                    <a:pt x="381" y="416"/>
                  </a:cubicBezTo>
                  <a:cubicBezTo>
                    <a:pt x="381" y="460"/>
                    <a:pt x="350" y="472"/>
                    <a:pt x="350" y="472"/>
                  </a:cubicBezTo>
                  <a:cubicBezTo>
                    <a:pt x="299" y="500"/>
                    <a:pt x="0" y="803"/>
                    <a:pt x="130" y="893"/>
                  </a:cubicBezTo>
                  <a:cubicBezTo>
                    <a:pt x="229" y="964"/>
                    <a:pt x="384" y="973"/>
                    <a:pt x="455" y="973"/>
                  </a:cubicBezTo>
                  <a:cubicBezTo>
                    <a:pt x="466" y="973"/>
                    <a:pt x="475" y="973"/>
                    <a:pt x="480" y="970"/>
                  </a:cubicBezTo>
                  <a:cubicBezTo>
                    <a:pt x="486" y="973"/>
                    <a:pt x="497" y="973"/>
                    <a:pt x="509" y="973"/>
                  </a:cubicBezTo>
                  <a:cubicBezTo>
                    <a:pt x="577" y="973"/>
                    <a:pt x="735" y="964"/>
                    <a:pt x="834" y="893"/>
                  </a:cubicBezTo>
                  <a:cubicBezTo>
                    <a:pt x="964" y="803"/>
                    <a:pt x="667" y="500"/>
                    <a:pt x="616" y="472"/>
                  </a:cubicBezTo>
                  <a:cubicBezTo>
                    <a:pt x="616" y="472"/>
                    <a:pt x="594" y="460"/>
                    <a:pt x="594" y="416"/>
                  </a:cubicBezTo>
                  <a:cubicBezTo>
                    <a:pt x="594" y="379"/>
                    <a:pt x="594" y="235"/>
                    <a:pt x="594" y="187"/>
                  </a:cubicBezTo>
                  <a:cubicBezTo>
                    <a:pt x="608" y="178"/>
                    <a:pt x="616" y="170"/>
                    <a:pt x="619" y="158"/>
                  </a:cubicBezTo>
                  <a:cubicBezTo>
                    <a:pt x="625" y="158"/>
                    <a:pt x="625" y="158"/>
                    <a:pt x="625" y="158"/>
                  </a:cubicBezTo>
                  <a:cubicBezTo>
                    <a:pt x="625" y="56"/>
                    <a:pt x="625" y="56"/>
                    <a:pt x="625" y="56"/>
                  </a:cubicBezTo>
                  <a:cubicBezTo>
                    <a:pt x="619" y="56"/>
                    <a:pt x="619" y="56"/>
                    <a:pt x="619" y="56"/>
                  </a:cubicBezTo>
                  <a:cubicBezTo>
                    <a:pt x="619" y="56"/>
                    <a:pt x="619" y="56"/>
                    <a:pt x="619" y="53"/>
                  </a:cubicBezTo>
                  <a:cubicBezTo>
                    <a:pt x="619" y="25"/>
                    <a:pt x="557" y="0"/>
                    <a:pt x="480" y="0"/>
                  </a:cubicBezTo>
                  <a:lnTo>
                    <a:pt x="608"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grpSp>
      <p:sp>
        <p:nvSpPr>
          <p:cNvPr id="97" name="Freeform 196"/>
          <p:cNvSpPr>
            <a:spLocks noChangeArrowheads="1"/>
          </p:cNvSpPr>
          <p:nvPr userDrawn="1"/>
        </p:nvSpPr>
        <p:spPr bwMode="auto">
          <a:xfrm>
            <a:off x="4371648" y="3362470"/>
            <a:ext cx="3132395" cy="3503858"/>
          </a:xfrm>
          <a:custGeom>
            <a:avLst/>
            <a:gdLst>
              <a:gd name="T0" fmla="*/ 2125 w 5594"/>
              <a:gd name="T1" fmla="*/ 6183 h 6258"/>
              <a:gd name="T2" fmla="*/ 2125 w 5594"/>
              <a:gd name="T3" fmla="*/ 6183 h 6258"/>
              <a:gd name="T4" fmla="*/ 1528 w 5594"/>
              <a:gd name="T5" fmla="*/ 5314 h 6258"/>
              <a:gd name="T6" fmla="*/ 688 w 5594"/>
              <a:gd name="T7" fmla="*/ 5290 h 6258"/>
              <a:gd name="T8" fmla="*/ 590 w 5594"/>
              <a:gd name="T9" fmla="*/ 4822 h 6258"/>
              <a:gd name="T10" fmla="*/ 431 w 5594"/>
              <a:gd name="T11" fmla="*/ 4639 h 6258"/>
              <a:gd name="T12" fmla="*/ 533 w 5594"/>
              <a:gd name="T13" fmla="*/ 4512 h 6258"/>
              <a:gd name="T14" fmla="*/ 359 w 5594"/>
              <a:gd name="T15" fmla="*/ 4396 h 6258"/>
              <a:gd name="T16" fmla="*/ 252 w 5594"/>
              <a:gd name="T17" fmla="*/ 4203 h 6258"/>
              <a:gd name="T18" fmla="*/ 133 w 5594"/>
              <a:gd name="T19" fmla="*/ 3879 h 6258"/>
              <a:gd name="T20" fmla="*/ 566 w 5594"/>
              <a:gd name="T21" fmla="*/ 2953 h 6258"/>
              <a:gd name="T22" fmla="*/ 1307 w 5594"/>
              <a:gd name="T23" fmla="*/ 728 h 6258"/>
              <a:gd name="T24" fmla="*/ 5191 w 5594"/>
              <a:gd name="T25" fmla="*/ 1885 h 6258"/>
              <a:gd name="T26" fmla="*/ 4324 w 5594"/>
              <a:gd name="T27" fmla="*/ 4586 h 6258"/>
              <a:gd name="T28" fmla="*/ 4363 w 5594"/>
              <a:gd name="T29" fmla="*/ 6257 h 6258"/>
              <a:gd name="T30" fmla="*/ 2125 w 5594"/>
              <a:gd name="T31" fmla="*/ 6257 h 6258"/>
              <a:gd name="T32" fmla="*/ 2125 w 5594"/>
              <a:gd name="T33" fmla="*/ 6183 h 6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94" h="6258">
                <a:moveTo>
                  <a:pt x="2125" y="6183"/>
                </a:moveTo>
                <a:lnTo>
                  <a:pt x="2125" y="6183"/>
                </a:lnTo>
                <a:cubicBezTo>
                  <a:pt x="2125" y="6183"/>
                  <a:pt x="2156" y="5290"/>
                  <a:pt x="1528" y="5314"/>
                </a:cubicBezTo>
                <a:cubicBezTo>
                  <a:pt x="899" y="5341"/>
                  <a:pt x="840" y="5526"/>
                  <a:pt x="688" y="5290"/>
                </a:cubicBezTo>
                <a:cubicBezTo>
                  <a:pt x="538" y="5055"/>
                  <a:pt x="690" y="4922"/>
                  <a:pt x="590" y="4822"/>
                </a:cubicBezTo>
                <a:cubicBezTo>
                  <a:pt x="590" y="4822"/>
                  <a:pt x="433" y="4741"/>
                  <a:pt x="431" y="4639"/>
                </a:cubicBezTo>
                <a:cubicBezTo>
                  <a:pt x="431" y="4536"/>
                  <a:pt x="533" y="4512"/>
                  <a:pt x="533" y="4512"/>
                </a:cubicBezTo>
                <a:cubicBezTo>
                  <a:pt x="533" y="4512"/>
                  <a:pt x="364" y="4508"/>
                  <a:pt x="359" y="4396"/>
                </a:cubicBezTo>
                <a:cubicBezTo>
                  <a:pt x="352" y="4284"/>
                  <a:pt x="428" y="4277"/>
                  <a:pt x="252" y="4203"/>
                </a:cubicBezTo>
                <a:cubicBezTo>
                  <a:pt x="76" y="4129"/>
                  <a:pt x="26" y="4062"/>
                  <a:pt x="133" y="3879"/>
                </a:cubicBezTo>
                <a:cubicBezTo>
                  <a:pt x="243" y="3694"/>
                  <a:pt x="607" y="3175"/>
                  <a:pt x="566" y="2953"/>
                </a:cubicBezTo>
                <a:cubicBezTo>
                  <a:pt x="524" y="2730"/>
                  <a:pt x="0" y="1457"/>
                  <a:pt x="1307" y="728"/>
                </a:cubicBezTo>
                <a:cubicBezTo>
                  <a:pt x="2615" y="0"/>
                  <a:pt x="4789" y="314"/>
                  <a:pt x="5191" y="1885"/>
                </a:cubicBezTo>
                <a:cubicBezTo>
                  <a:pt x="5593" y="3456"/>
                  <a:pt x="4324" y="4586"/>
                  <a:pt x="4324" y="4586"/>
                </a:cubicBezTo>
                <a:cubicBezTo>
                  <a:pt x="4324" y="4586"/>
                  <a:pt x="3796" y="5578"/>
                  <a:pt x="4363" y="6257"/>
                </a:cubicBezTo>
                <a:cubicBezTo>
                  <a:pt x="2125" y="6257"/>
                  <a:pt x="2125" y="6257"/>
                  <a:pt x="2125" y="6257"/>
                </a:cubicBezTo>
                <a:lnTo>
                  <a:pt x="2125" y="6183"/>
                </a:lnTo>
              </a:path>
            </a:pathLst>
          </a:custGeom>
          <a:solidFill>
            <a:srgbClr val="2DCCD3"/>
          </a:solidFill>
          <a:ln>
            <a:noFill/>
          </a:ln>
          <a:effectLst/>
        </p:spPr>
        <p:txBody>
          <a:bodyPr wrap="none" anchor="ctr"/>
          <a:lstStyle/>
          <a:p>
            <a:endParaRPr lang="en-US" sz="5397"/>
          </a:p>
        </p:txBody>
      </p:sp>
      <p:sp>
        <p:nvSpPr>
          <p:cNvPr id="98" name="Freeform 220"/>
          <p:cNvSpPr>
            <a:spLocks noChangeArrowheads="1"/>
          </p:cNvSpPr>
          <p:nvPr userDrawn="1"/>
        </p:nvSpPr>
        <p:spPr bwMode="auto">
          <a:xfrm>
            <a:off x="3626518" y="3159564"/>
            <a:ext cx="513821" cy="370912"/>
          </a:xfrm>
          <a:custGeom>
            <a:avLst/>
            <a:gdLst>
              <a:gd name="T0" fmla="*/ 523 w 1365"/>
              <a:gd name="T1" fmla="*/ 841 h 988"/>
              <a:gd name="T2" fmla="*/ 523 w 1365"/>
              <a:gd name="T3" fmla="*/ 841 h 988"/>
              <a:gd name="T4" fmla="*/ 887 w 1365"/>
              <a:gd name="T5" fmla="*/ 916 h 988"/>
              <a:gd name="T6" fmla="*/ 1119 w 1365"/>
              <a:gd name="T7" fmla="*/ 833 h 988"/>
              <a:gd name="T8" fmla="*/ 1356 w 1365"/>
              <a:gd name="T9" fmla="*/ 396 h 988"/>
              <a:gd name="T10" fmla="*/ 1025 w 1365"/>
              <a:gd name="T11" fmla="*/ 39 h 988"/>
              <a:gd name="T12" fmla="*/ 662 w 1365"/>
              <a:gd name="T13" fmla="*/ 214 h 988"/>
              <a:gd name="T14" fmla="*/ 619 w 1365"/>
              <a:gd name="T15" fmla="*/ 241 h 988"/>
              <a:gd name="T16" fmla="*/ 573 w 1365"/>
              <a:gd name="T17" fmla="*/ 221 h 988"/>
              <a:gd name="T18" fmla="*/ 248 w 1365"/>
              <a:gd name="T19" fmla="*/ 175 h 988"/>
              <a:gd name="T20" fmla="*/ 0 w 1365"/>
              <a:gd name="T21" fmla="*/ 427 h 988"/>
              <a:gd name="T22" fmla="*/ 31 w 1365"/>
              <a:gd name="T23" fmla="*/ 447 h 988"/>
              <a:gd name="T24" fmla="*/ 310 w 1365"/>
              <a:gd name="T25" fmla="*/ 987 h 988"/>
              <a:gd name="T26" fmla="*/ 523 w 1365"/>
              <a:gd name="T27" fmla="*/ 84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5" h="988">
                <a:moveTo>
                  <a:pt x="523" y="841"/>
                </a:moveTo>
                <a:lnTo>
                  <a:pt x="523" y="841"/>
                </a:lnTo>
                <a:cubicBezTo>
                  <a:pt x="698" y="808"/>
                  <a:pt x="829" y="877"/>
                  <a:pt x="887" y="916"/>
                </a:cubicBezTo>
                <a:cubicBezTo>
                  <a:pt x="931" y="889"/>
                  <a:pt x="1014" y="849"/>
                  <a:pt x="1119" y="833"/>
                </a:cubicBezTo>
                <a:cubicBezTo>
                  <a:pt x="1123" y="706"/>
                  <a:pt x="1175" y="495"/>
                  <a:pt x="1356" y="396"/>
                </a:cubicBezTo>
                <a:cubicBezTo>
                  <a:pt x="1364" y="302"/>
                  <a:pt x="1291" y="83"/>
                  <a:pt x="1025" y="39"/>
                </a:cubicBezTo>
                <a:cubicBezTo>
                  <a:pt x="779" y="0"/>
                  <a:pt x="667" y="206"/>
                  <a:pt x="662" y="214"/>
                </a:cubicBezTo>
                <a:cubicBezTo>
                  <a:pt x="652" y="231"/>
                  <a:pt x="637" y="241"/>
                  <a:pt x="619" y="241"/>
                </a:cubicBezTo>
                <a:cubicBezTo>
                  <a:pt x="600" y="243"/>
                  <a:pt x="583" y="235"/>
                  <a:pt x="573" y="221"/>
                </a:cubicBezTo>
                <a:cubicBezTo>
                  <a:pt x="571" y="216"/>
                  <a:pt x="490" y="119"/>
                  <a:pt x="248" y="175"/>
                </a:cubicBezTo>
                <a:cubicBezTo>
                  <a:pt x="50" y="223"/>
                  <a:pt x="8" y="373"/>
                  <a:pt x="0" y="427"/>
                </a:cubicBezTo>
                <a:cubicBezTo>
                  <a:pt x="11" y="433"/>
                  <a:pt x="21" y="441"/>
                  <a:pt x="31" y="447"/>
                </a:cubicBezTo>
                <a:cubicBezTo>
                  <a:pt x="233" y="593"/>
                  <a:pt x="294" y="829"/>
                  <a:pt x="310" y="987"/>
                </a:cubicBezTo>
                <a:cubicBezTo>
                  <a:pt x="354" y="922"/>
                  <a:pt x="419" y="862"/>
                  <a:pt x="523" y="841"/>
                </a:cubicBezTo>
              </a:path>
            </a:pathLst>
          </a:custGeom>
          <a:solidFill>
            <a:schemeClr val="bg1">
              <a:lumMod val="95000"/>
            </a:schemeClr>
          </a:solidFill>
          <a:ln>
            <a:noFill/>
          </a:ln>
          <a:effectLst/>
        </p:spPr>
        <p:txBody>
          <a:bodyPr wrap="none" anchor="ctr"/>
          <a:lstStyle/>
          <a:p>
            <a:endParaRPr lang="en-US" sz="5397"/>
          </a:p>
        </p:txBody>
      </p:sp>
      <p:sp>
        <p:nvSpPr>
          <p:cNvPr id="99" name="Freeform 221"/>
          <p:cNvSpPr>
            <a:spLocks noChangeArrowheads="1"/>
          </p:cNvSpPr>
          <p:nvPr userDrawn="1"/>
        </p:nvSpPr>
        <p:spPr bwMode="auto">
          <a:xfrm>
            <a:off x="5169721" y="4004356"/>
            <a:ext cx="1396792" cy="1250787"/>
          </a:xfrm>
          <a:custGeom>
            <a:avLst/>
            <a:gdLst>
              <a:gd name="T0" fmla="*/ 3693 w 3708"/>
              <a:gd name="T1" fmla="*/ 1750 h 3319"/>
              <a:gd name="T2" fmla="*/ 3220 w 3708"/>
              <a:gd name="T3" fmla="*/ 729 h 3319"/>
              <a:gd name="T4" fmla="*/ 1585 w 3708"/>
              <a:gd name="T5" fmla="*/ 361 h 3319"/>
              <a:gd name="T6" fmla="*/ 286 w 3708"/>
              <a:gd name="T7" fmla="*/ 1662 h 3319"/>
              <a:gd name="T8" fmla="*/ 1319 w 3708"/>
              <a:gd name="T9" fmla="*/ 1716 h 3319"/>
              <a:gd name="T10" fmla="*/ 644 w 3708"/>
              <a:gd name="T11" fmla="*/ 1092 h 3319"/>
              <a:gd name="T12" fmla="*/ 683 w 3708"/>
              <a:gd name="T13" fmla="*/ 1519 h 3319"/>
              <a:gd name="T14" fmla="*/ 969 w 3708"/>
              <a:gd name="T15" fmla="*/ 1539 h 3319"/>
              <a:gd name="T16" fmla="*/ 644 w 3708"/>
              <a:gd name="T17" fmla="*/ 1614 h 3319"/>
              <a:gd name="T18" fmla="*/ 579 w 3708"/>
              <a:gd name="T19" fmla="*/ 1008 h 3319"/>
              <a:gd name="T20" fmla="*/ 1331 w 3708"/>
              <a:gd name="T21" fmla="*/ 642 h 3319"/>
              <a:gd name="T22" fmla="*/ 2150 w 3708"/>
              <a:gd name="T23" fmla="*/ 506 h 3319"/>
              <a:gd name="T24" fmla="*/ 2568 w 3708"/>
              <a:gd name="T25" fmla="*/ 925 h 3319"/>
              <a:gd name="T26" fmla="*/ 3251 w 3708"/>
              <a:gd name="T27" fmla="*/ 1516 h 3319"/>
              <a:gd name="T28" fmla="*/ 3195 w 3708"/>
              <a:gd name="T29" fmla="*/ 2162 h 3319"/>
              <a:gd name="T30" fmla="*/ 2108 w 3708"/>
              <a:gd name="T31" fmla="*/ 2097 h 3319"/>
              <a:gd name="T32" fmla="*/ 1723 w 3708"/>
              <a:gd name="T33" fmla="*/ 2266 h 3319"/>
              <a:gd name="T34" fmla="*/ 1577 w 3708"/>
              <a:gd name="T35" fmla="*/ 2043 h 3319"/>
              <a:gd name="T36" fmla="*/ 1743 w 3708"/>
              <a:gd name="T37" fmla="*/ 2164 h 3319"/>
              <a:gd name="T38" fmla="*/ 2812 w 3708"/>
              <a:gd name="T39" fmla="*/ 2025 h 3319"/>
              <a:gd name="T40" fmla="*/ 3270 w 3708"/>
              <a:gd name="T41" fmla="*/ 1900 h 3319"/>
              <a:gd name="T42" fmla="*/ 3143 w 3708"/>
              <a:gd name="T43" fmla="*/ 1521 h 3319"/>
              <a:gd name="T44" fmla="*/ 2589 w 3708"/>
              <a:gd name="T45" fmla="*/ 1027 h 3319"/>
              <a:gd name="T46" fmla="*/ 2745 w 3708"/>
              <a:gd name="T47" fmla="*/ 1629 h 3319"/>
              <a:gd name="T48" fmla="*/ 2666 w 3708"/>
              <a:gd name="T49" fmla="*/ 1696 h 3319"/>
              <a:gd name="T50" fmla="*/ 1960 w 3708"/>
              <a:gd name="T51" fmla="*/ 1587 h 3319"/>
              <a:gd name="T52" fmla="*/ 1450 w 3708"/>
              <a:gd name="T53" fmla="*/ 1758 h 3319"/>
              <a:gd name="T54" fmla="*/ 1033 w 3708"/>
              <a:gd name="T55" fmla="*/ 2237 h 3319"/>
              <a:gd name="T56" fmla="*/ 1766 w 3708"/>
              <a:gd name="T57" fmla="*/ 2753 h 3319"/>
              <a:gd name="T58" fmla="*/ 2466 w 3708"/>
              <a:gd name="T59" fmla="*/ 2706 h 3319"/>
              <a:gd name="T60" fmla="*/ 2433 w 3708"/>
              <a:gd name="T61" fmla="*/ 2406 h 3319"/>
              <a:gd name="T62" fmla="*/ 2466 w 3708"/>
              <a:gd name="T63" fmla="*/ 2308 h 3319"/>
              <a:gd name="T64" fmla="*/ 2554 w 3708"/>
              <a:gd name="T65" fmla="*/ 2762 h 3319"/>
              <a:gd name="T66" fmla="*/ 2050 w 3708"/>
              <a:gd name="T67" fmla="*/ 2941 h 3319"/>
              <a:gd name="T68" fmla="*/ 2499 w 3708"/>
              <a:gd name="T69" fmla="*/ 3303 h 3319"/>
              <a:gd name="T70" fmla="*/ 3264 w 3708"/>
              <a:gd name="T71" fmla="*/ 2420 h 3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08" h="3319">
                <a:moveTo>
                  <a:pt x="3693" y="1750"/>
                </a:moveTo>
                <a:lnTo>
                  <a:pt x="3693" y="1750"/>
                </a:lnTo>
                <a:cubicBezTo>
                  <a:pt x="3680" y="1321"/>
                  <a:pt x="3437" y="1156"/>
                  <a:pt x="3437" y="1156"/>
                </a:cubicBezTo>
                <a:cubicBezTo>
                  <a:pt x="3437" y="1156"/>
                  <a:pt x="3410" y="950"/>
                  <a:pt x="3220" y="729"/>
                </a:cubicBezTo>
                <a:cubicBezTo>
                  <a:pt x="2928" y="411"/>
                  <a:pt x="2558" y="467"/>
                  <a:pt x="2558" y="467"/>
                </a:cubicBezTo>
                <a:cubicBezTo>
                  <a:pt x="2079" y="0"/>
                  <a:pt x="1585" y="361"/>
                  <a:pt x="1585" y="361"/>
                </a:cubicBezTo>
                <a:cubicBezTo>
                  <a:pt x="904" y="136"/>
                  <a:pt x="708" y="671"/>
                  <a:pt x="708" y="671"/>
                </a:cubicBezTo>
                <a:cubicBezTo>
                  <a:pt x="319" y="713"/>
                  <a:pt x="0" y="1171"/>
                  <a:pt x="286" y="1662"/>
                </a:cubicBezTo>
                <a:cubicBezTo>
                  <a:pt x="504" y="2039"/>
                  <a:pt x="827" y="2043"/>
                  <a:pt x="967" y="2025"/>
                </a:cubicBezTo>
                <a:cubicBezTo>
                  <a:pt x="1010" y="1908"/>
                  <a:pt x="1108" y="1775"/>
                  <a:pt x="1319" y="1716"/>
                </a:cubicBezTo>
                <a:cubicBezTo>
                  <a:pt x="1321" y="1696"/>
                  <a:pt x="1346" y="1294"/>
                  <a:pt x="1079" y="1102"/>
                </a:cubicBezTo>
                <a:cubicBezTo>
                  <a:pt x="919" y="987"/>
                  <a:pt x="742" y="1015"/>
                  <a:pt x="644" y="1092"/>
                </a:cubicBezTo>
                <a:cubicBezTo>
                  <a:pt x="550" y="1162"/>
                  <a:pt x="525" y="1273"/>
                  <a:pt x="571" y="1394"/>
                </a:cubicBezTo>
                <a:cubicBezTo>
                  <a:pt x="596" y="1456"/>
                  <a:pt x="633" y="1498"/>
                  <a:pt x="683" y="1519"/>
                </a:cubicBezTo>
                <a:cubicBezTo>
                  <a:pt x="781" y="1558"/>
                  <a:pt x="898" y="1512"/>
                  <a:pt x="900" y="1510"/>
                </a:cubicBezTo>
                <a:cubicBezTo>
                  <a:pt x="927" y="1500"/>
                  <a:pt x="956" y="1512"/>
                  <a:pt x="969" y="1539"/>
                </a:cubicBezTo>
                <a:cubicBezTo>
                  <a:pt x="979" y="1566"/>
                  <a:pt x="967" y="1596"/>
                  <a:pt x="940" y="1608"/>
                </a:cubicBezTo>
                <a:cubicBezTo>
                  <a:pt x="933" y="1610"/>
                  <a:pt x="783" y="1673"/>
                  <a:pt x="644" y="1614"/>
                </a:cubicBezTo>
                <a:cubicBezTo>
                  <a:pt x="567" y="1583"/>
                  <a:pt x="511" y="1521"/>
                  <a:pt x="475" y="1433"/>
                </a:cubicBezTo>
                <a:cubicBezTo>
                  <a:pt x="411" y="1266"/>
                  <a:pt x="450" y="1108"/>
                  <a:pt x="579" y="1008"/>
                </a:cubicBezTo>
                <a:cubicBezTo>
                  <a:pt x="700" y="917"/>
                  <a:pt x="863" y="896"/>
                  <a:pt x="1010" y="950"/>
                </a:cubicBezTo>
                <a:cubicBezTo>
                  <a:pt x="1038" y="842"/>
                  <a:pt x="1123" y="692"/>
                  <a:pt x="1331" y="642"/>
                </a:cubicBezTo>
                <a:cubicBezTo>
                  <a:pt x="1531" y="596"/>
                  <a:pt x="1652" y="640"/>
                  <a:pt x="1712" y="681"/>
                </a:cubicBezTo>
                <a:cubicBezTo>
                  <a:pt x="1785" y="586"/>
                  <a:pt x="1935" y="471"/>
                  <a:pt x="2150" y="506"/>
                </a:cubicBezTo>
                <a:cubicBezTo>
                  <a:pt x="2327" y="536"/>
                  <a:pt x="2429" y="629"/>
                  <a:pt x="2483" y="702"/>
                </a:cubicBezTo>
                <a:cubicBezTo>
                  <a:pt x="2533" y="769"/>
                  <a:pt x="2562" y="850"/>
                  <a:pt x="2568" y="925"/>
                </a:cubicBezTo>
                <a:cubicBezTo>
                  <a:pt x="2770" y="875"/>
                  <a:pt x="3003" y="938"/>
                  <a:pt x="3141" y="1077"/>
                </a:cubicBezTo>
                <a:cubicBezTo>
                  <a:pt x="3253" y="1192"/>
                  <a:pt x="3291" y="1346"/>
                  <a:pt x="3251" y="1516"/>
                </a:cubicBezTo>
                <a:cubicBezTo>
                  <a:pt x="3303" y="1566"/>
                  <a:pt x="3403" y="1696"/>
                  <a:pt x="3374" y="1912"/>
                </a:cubicBezTo>
                <a:cubicBezTo>
                  <a:pt x="3357" y="2027"/>
                  <a:pt x="3295" y="2116"/>
                  <a:pt x="3195" y="2162"/>
                </a:cubicBezTo>
                <a:cubicBezTo>
                  <a:pt x="3068" y="2220"/>
                  <a:pt x="2895" y="2202"/>
                  <a:pt x="2756" y="2112"/>
                </a:cubicBezTo>
                <a:cubicBezTo>
                  <a:pt x="2558" y="1987"/>
                  <a:pt x="2250" y="1981"/>
                  <a:pt x="2108" y="2097"/>
                </a:cubicBezTo>
                <a:cubicBezTo>
                  <a:pt x="1997" y="2191"/>
                  <a:pt x="1870" y="2281"/>
                  <a:pt x="1750" y="2270"/>
                </a:cubicBezTo>
                <a:cubicBezTo>
                  <a:pt x="1741" y="2270"/>
                  <a:pt x="1731" y="2268"/>
                  <a:pt x="1723" y="2266"/>
                </a:cubicBezTo>
                <a:cubicBezTo>
                  <a:pt x="1652" y="2252"/>
                  <a:pt x="1594" y="2199"/>
                  <a:pt x="1554" y="2112"/>
                </a:cubicBezTo>
                <a:cubicBezTo>
                  <a:pt x="1541" y="2087"/>
                  <a:pt x="1552" y="2056"/>
                  <a:pt x="1577" y="2043"/>
                </a:cubicBezTo>
                <a:cubicBezTo>
                  <a:pt x="1604" y="2031"/>
                  <a:pt x="1635" y="2043"/>
                  <a:pt x="1648" y="2068"/>
                </a:cubicBezTo>
                <a:cubicBezTo>
                  <a:pt x="1675" y="2125"/>
                  <a:pt x="1706" y="2156"/>
                  <a:pt x="1743" y="2164"/>
                </a:cubicBezTo>
                <a:cubicBezTo>
                  <a:pt x="1831" y="2183"/>
                  <a:pt x="1954" y="2091"/>
                  <a:pt x="2041" y="2018"/>
                </a:cubicBezTo>
                <a:cubicBezTo>
                  <a:pt x="2218" y="1871"/>
                  <a:pt x="2572" y="1873"/>
                  <a:pt x="2812" y="2025"/>
                </a:cubicBezTo>
                <a:cubicBezTo>
                  <a:pt x="2922" y="2095"/>
                  <a:pt x="3055" y="2112"/>
                  <a:pt x="3151" y="2066"/>
                </a:cubicBezTo>
                <a:cubicBezTo>
                  <a:pt x="3218" y="2037"/>
                  <a:pt x="3260" y="1979"/>
                  <a:pt x="3270" y="1900"/>
                </a:cubicBezTo>
                <a:cubicBezTo>
                  <a:pt x="3301" y="1679"/>
                  <a:pt x="3164" y="1579"/>
                  <a:pt x="3164" y="1577"/>
                </a:cubicBezTo>
                <a:cubicBezTo>
                  <a:pt x="3145" y="1564"/>
                  <a:pt x="3137" y="1541"/>
                  <a:pt x="3143" y="1521"/>
                </a:cubicBezTo>
                <a:cubicBezTo>
                  <a:pt x="3185" y="1373"/>
                  <a:pt x="3160" y="1244"/>
                  <a:pt x="3066" y="1150"/>
                </a:cubicBezTo>
                <a:cubicBezTo>
                  <a:pt x="2953" y="1033"/>
                  <a:pt x="2758" y="983"/>
                  <a:pt x="2589" y="1027"/>
                </a:cubicBezTo>
                <a:cubicBezTo>
                  <a:pt x="2368" y="1083"/>
                  <a:pt x="2337" y="1321"/>
                  <a:pt x="2331" y="1398"/>
                </a:cubicBezTo>
                <a:cubicBezTo>
                  <a:pt x="2462" y="1404"/>
                  <a:pt x="2608" y="1462"/>
                  <a:pt x="2745" y="1629"/>
                </a:cubicBezTo>
                <a:cubicBezTo>
                  <a:pt x="2764" y="1652"/>
                  <a:pt x="2762" y="1685"/>
                  <a:pt x="2739" y="1702"/>
                </a:cubicBezTo>
                <a:cubicBezTo>
                  <a:pt x="2716" y="1720"/>
                  <a:pt x="2683" y="1719"/>
                  <a:pt x="2666" y="1696"/>
                </a:cubicBezTo>
                <a:cubicBezTo>
                  <a:pt x="2372" y="1337"/>
                  <a:pt x="2039" y="1579"/>
                  <a:pt x="2025" y="1589"/>
                </a:cubicBezTo>
                <a:cubicBezTo>
                  <a:pt x="2006" y="1604"/>
                  <a:pt x="1977" y="1604"/>
                  <a:pt x="1960" y="1587"/>
                </a:cubicBezTo>
                <a:cubicBezTo>
                  <a:pt x="1954" y="1583"/>
                  <a:pt x="1831" y="1477"/>
                  <a:pt x="1652" y="1514"/>
                </a:cubicBezTo>
                <a:cubicBezTo>
                  <a:pt x="1479" y="1548"/>
                  <a:pt x="1450" y="1756"/>
                  <a:pt x="1450" y="1758"/>
                </a:cubicBezTo>
                <a:cubicBezTo>
                  <a:pt x="1446" y="1781"/>
                  <a:pt x="1429" y="1798"/>
                  <a:pt x="1406" y="1802"/>
                </a:cubicBezTo>
                <a:cubicBezTo>
                  <a:pt x="1010" y="1875"/>
                  <a:pt x="1031" y="2222"/>
                  <a:pt x="1033" y="2237"/>
                </a:cubicBezTo>
                <a:cubicBezTo>
                  <a:pt x="1033" y="2256"/>
                  <a:pt x="1025" y="2272"/>
                  <a:pt x="1013" y="2283"/>
                </a:cubicBezTo>
                <a:cubicBezTo>
                  <a:pt x="1073" y="2801"/>
                  <a:pt x="1766" y="2753"/>
                  <a:pt x="1766" y="2753"/>
                </a:cubicBezTo>
                <a:cubicBezTo>
                  <a:pt x="1768" y="2760"/>
                  <a:pt x="1768" y="2766"/>
                  <a:pt x="1771" y="2772"/>
                </a:cubicBezTo>
                <a:cubicBezTo>
                  <a:pt x="1791" y="2779"/>
                  <a:pt x="2256" y="2955"/>
                  <a:pt x="2466" y="2706"/>
                </a:cubicBezTo>
                <a:cubicBezTo>
                  <a:pt x="2518" y="2618"/>
                  <a:pt x="2535" y="2545"/>
                  <a:pt x="2516" y="2491"/>
                </a:cubicBezTo>
                <a:cubicBezTo>
                  <a:pt x="2493" y="2429"/>
                  <a:pt x="2433" y="2408"/>
                  <a:pt x="2433" y="2406"/>
                </a:cubicBezTo>
                <a:cubicBezTo>
                  <a:pt x="2404" y="2397"/>
                  <a:pt x="2389" y="2368"/>
                  <a:pt x="2400" y="2341"/>
                </a:cubicBezTo>
                <a:cubicBezTo>
                  <a:pt x="2408" y="2314"/>
                  <a:pt x="2439" y="2300"/>
                  <a:pt x="2466" y="2308"/>
                </a:cubicBezTo>
                <a:cubicBezTo>
                  <a:pt x="2470" y="2310"/>
                  <a:pt x="2575" y="2347"/>
                  <a:pt x="2614" y="2456"/>
                </a:cubicBezTo>
                <a:cubicBezTo>
                  <a:pt x="2645" y="2541"/>
                  <a:pt x="2624" y="2645"/>
                  <a:pt x="2554" y="2762"/>
                </a:cubicBezTo>
                <a:cubicBezTo>
                  <a:pt x="2552" y="2764"/>
                  <a:pt x="2549" y="2766"/>
                  <a:pt x="2549" y="2768"/>
                </a:cubicBezTo>
                <a:cubicBezTo>
                  <a:pt x="2418" y="2926"/>
                  <a:pt x="2220" y="2953"/>
                  <a:pt x="2050" y="2941"/>
                </a:cubicBezTo>
                <a:cubicBezTo>
                  <a:pt x="1956" y="2933"/>
                  <a:pt x="1873" y="2912"/>
                  <a:pt x="1812" y="2895"/>
                </a:cubicBezTo>
                <a:cubicBezTo>
                  <a:pt x="1935" y="3164"/>
                  <a:pt x="2208" y="3289"/>
                  <a:pt x="2499" y="3303"/>
                </a:cubicBezTo>
                <a:cubicBezTo>
                  <a:pt x="2839" y="3318"/>
                  <a:pt x="2903" y="3062"/>
                  <a:pt x="2903" y="3062"/>
                </a:cubicBezTo>
                <a:cubicBezTo>
                  <a:pt x="3362" y="2883"/>
                  <a:pt x="3264" y="2420"/>
                  <a:pt x="3264" y="2420"/>
                </a:cubicBezTo>
                <a:cubicBezTo>
                  <a:pt x="3455" y="2393"/>
                  <a:pt x="3707" y="2179"/>
                  <a:pt x="3693" y="1750"/>
                </a:cubicBezTo>
              </a:path>
            </a:pathLst>
          </a:custGeom>
          <a:solidFill>
            <a:schemeClr val="bg1">
              <a:lumMod val="95000"/>
            </a:schemeClr>
          </a:solidFill>
          <a:ln>
            <a:noFill/>
          </a:ln>
          <a:effectLst/>
        </p:spPr>
        <p:txBody>
          <a:bodyPr wrap="none" anchor="ctr"/>
          <a:lstStyle/>
          <a:p>
            <a:endParaRPr lang="en-US" sz="5397"/>
          </a:p>
        </p:txBody>
      </p:sp>
      <p:grpSp>
        <p:nvGrpSpPr>
          <p:cNvPr id="100" name="Group 99"/>
          <p:cNvGrpSpPr/>
          <p:nvPr userDrawn="1"/>
        </p:nvGrpSpPr>
        <p:grpSpPr>
          <a:xfrm>
            <a:off x="3549243" y="2886751"/>
            <a:ext cx="1706955" cy="1190219"/>
            <a:chOff x="5575610" y="3362252"/>
            <a:chExt cx="2494914" cy="1991559"/>
          </a:xfrm>
        </p:grpSpPr>
        <p:cxnSp>
          <p:nvCxnSpPr>
            <p:cNvPr id="101" name="Straight Connector 100"/>
            <p:cNvCxnSpPr/>
            <p:nvPr/>
          </p:nvCxnSpPr>
          <p:spPr>
            <a:xfrm>
              <a:off x="6242135" y="3362252"/>
              <a:ext cx="1828389" cy="1991559"/>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575610" y="3367668"/>
              <a:ext cx="68822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userDrawn="1"/>
        </p:nvGrpSpPr>
        <p:grpSpPr>
          <a:xfrm flipH="1">
            <a:off x="6525693" y="3191103"/>
            <a:ext cx="1052350" cy="865433"/>
            <a:chOff x="5265494" y="3362252"/>
            <a:chExt cx="2137865" cy="2260247"/>
          </a:xfrm>
        </p:grpSpPr>
        <p:cxnSp>
          <p:nvCxnSpPr>
            <p:cNvPr id="104" name="Straight Connector 103"/>
            <p:cNvCxnSpPr/>
            <p:nvPr/>
          </p:nvCxnSpPr>
          <p:spPr>
            <a:xfrm>
              <a:off x="6242135" y="3362252"/>
              <a:ext cx="1161224" cy="226024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265494" y="3367668"/>
              <a:ext cx="99834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userDrawn="1"/>
        </p:nvGrpSpPr>
        <p:grpSpPr>
          <a:xfrm flipH="1" flipV="1">
            <a:off x="6610901" y="4999211"/>
            <a:ext cx="1545798" cy="478806"/>
            <a:chOff x="5590820" y="3356648"/>
            <a:chExt cx="2493459" cy="1198198"/>
          </a:xfrm>
        </p:grpSpPr>
        <p:cxnSp>
          <p:nvCxnSpPr>
            <p:cNvPr id="107" name="Straight Connector 106"/>
            <p:cNvCxnSpPr/>
            <p:nvPr/>
          </p:nvCxnSpPr>
          <p:spPr>
            <a:xfrm>
              <a:off x="6591987" y="3357904"/>
              <a:ext cx="1492292" cy="1196942"/>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590820" y="3356648"/>
              <a:ext cx="101554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09" name="Freeform 220"/>
          <p:cNvSpPr>
            <a:spLocks noChangeArrowheads="1"/>
          </p:cNvSpPr>
          <p:nvPr userDrawn="1"/>
        </p:nvSpPr>
        <p:spPr bwMode="auto">
          <a:xfrm>
            <a:off x="5596243" y="4218998"/>
            <a:ext cx="476460" cy="371872"/>
          </a:xfrm>
          <a:custGeom>
            <a:avLst/>
            <a:gdLst>
              <a:gd name="T0" fmla="*/ 523 w 1365"/>
              <a:gd name="T1" fmla="*/ 841 h 988"/>
              <a:gd name="T2" fmla="*/ 523 w 1365"/>
              <a:gd name="T3" fmla="*/ 841 h 988"/>
              <a:gd name="T4" fmla="*/ 887 w 1365"/>
              <a:gd name="T5" fmla="*/ 916 h 988"/>
              <a:gd name="T6" fmla="*/ 1119 w 1365"/>
              <a:gd name="T7" fmla="*/ 833 h 988"/>
              <a:gd name="T8" fmla="*/ 1356 w 1365"/>
              <a:gd name="T9" fmla="*/ 396 h 988"/>
              <a:gd name="T10" fmla="*/ 1025 w 1365"/>
              <a:gd name="T11" fmla="*/ 39 h 988"/>
              <a:gd name="T12" fmla="*/ 662 w 1365"/>
              <a:gd name="T13" fmla="*/ 214 h 988"/>
              <a:gd name="T14" fmla="*/ 619 w 1365"/>
              <a:gd name="T15" fmla="*/ 241 h 988"/>
              <a:gd name="T16" fmla="*/ 573 w 1365"/>
              <a:gd name="T17" fmla="*/ 221 h 988"/>
              <a:gd name="T18" fmla="*/ 248 w 1365"/>
              <a:gd name="T19" fmla="*/ 175 h 988"/>
              <a:gd name="T20" fmla="*/ 0 w 1365"/>
              <a:gd name="T21" fmla="*/ 427 h 988"/>
              <a:gd name="T22" fmla="*/ 31 w 1365"/>
              <a:gd name="T23" fmla="*/ 447 h 988"/>
              <a:gd name="T24" fmla="*/ 310 w 1365"/>
              <a:gd name="T25" fmla="*/ 987 h 988"/>
              <a:gd name="T26" fmla="*/ 523 w 1365"/>
              <a:gd name="T27" fmla="*/ 84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5" h="988">
                <a:moveTo>
                  <a:pt x="523" y="841"/>
                </a:moveTo>
                <a:lnTo>
                  <a:pt x="523" y="841"/>
                </a:lnTo>
                <a:cubicBezTo>
                  <a:pt x="698" y="808"/>
                  <a:pt x="829" y="877"/>
                  <a:pt x="887" y="916"/>
                </a:cubicBezTo>
                <a:cubicBezTo>
                  <a:pt x="931" y="889"/>
                  <a:pt x="1014" y="849"/>
                  <a:pt x="1119" y="833"/>
                </a:cubicBezTo>
                <a:cubicBezTo>
                  <a:pt x="1123" y="706"/>
                  <a:pt x="1175" y="495"/>
                  <a:pt x="1356" y="396"/>
                </a:cubicBezTo>
                <a:cubicBezTo>
                  <a:pt x="1364" y="302"/>
                  <a:pt x="1291" y="83"/>
                  <a:pt x="1025" y="39"/>
                </a:cubicBezTo>
                <a:cubicBezTo>
                  <a:pt x="779" y="0"/>
                  <a:pt x="667" y="206"/>
                  <a:pt x="662" y="214"/>
                </a:cubicBezTo>
                <a:cubicBezTo>
                  <a:pt x="652" y="231"/>
                  <a:pt x="637" y="241"/>
                  <a:pt x="619" y="241"/>
                </a:cubicBezTo>
                <a:cubicBezTo>
                  <a:pt x="600" y="243"/>
                  <a:pt x="583" y="235"/>
                  <a:pt x="573" y="221"/>
                </a:cubicBezTo>
                <a:cubicBezTo>
                  <a:pt x="571" y="216"/>
                  <a:pt x="490" y="119"/>
                  <a:pt x="248" y="175"/>
                </a:cubicBezTo>
                <a:cubicBezTo>
                  <a:pt x="50" y="223"/>
                  <a:pt x="8" y="373"/>
                  <a:pt x="0" y="427"/>
                </a:cubicBezTo>
                <a:cubicBezTo>
                  <a:pt x="11" y="433"/>
                  <a:pt x="21" y="441"/>
                  <a:pt x="31" y="447"/>
                </a:cubicBezTo>
                <a:cubicBezTo>
                  <a:pt x="233" y="593"/>
                  <a:pt x="294" y="829"/>
                  <a:pt x="310" y="987"/>
                </a:cubicBezTo>
                <a:cubicBezTo>
                  <a:pt x="354" y="922"/>
                  <a:pt x="419" y="862"/>
                  <a:pt x="523" y="841"/>
                </a:cubicBezTo>
              </a:path>
            </a:pathLst>
          </a:custGeom>
          <a:solidFill>
            <a:schemeClr val="bg1">
              <a:lumMod val="95000"/>
            </a:schemeClr>
          </a:solidFill>
          <a:ln>
            <a:noFill/>
          </a:ln>
          <a:effectLst/>
        </p:spPr>
        <p:txBody>
          <a:bodyPr wrap="none" anchor="ctr"/>
          <a:lstStyle/>
          <a:p>
            <a:endParaRPr lang="en-US" sz="5397"/>
          </a:p>
        </p:txBody>
      </p:sp>
      <p:sp>
        <p:nvSpPr>
          <p:cNvPr id="110" name="TextBox 109"/>
          <p:cNvSpPr txBox="1"/>
          <p:nvPr userDrawn="1"/>
        </p:nvSpPr>
        <p:spPr>
          <a:xfrm>
            <a:off x="7325302" y="2929145"/>
            <a:ext cx="852569" cy="507831"/>
          </a:xfrm>
          <a:prstGeom prst="rect">
            <a:avLst/>
          </a:prstGeom>
          <a:noFill/>
        </p:spPr>
        <p:txBody>
          <a:bodyPr wrap="square" rtlCol="0">
            <a:spAutoFit/>
          </a:bodyPr>
          <a:lstStyle/>
          <a:p>
            <a:pPr algn="ctr"/>
            <a:r>
              <a:rPr lang="en-US" sz="2700" b="1">
                <a:solidFill>
                  <a:schemeClr val="accent2"/>
                </a:solidFill>
                <a:latin typeface="Open Sans Extrabold" panose="020B0606030504020204" pitchFamily="34" charset="0"/>
                <a:ea typeface="Open Sans Extrabold" panose="020B0606030504020204" pitchFamily="34" charset="0"/>
                <a:cs typeface="Open Sans Extrabold" panose="020B0606030504020204" pitchFamily="34" charset="0"/>
              </a:rPr>
              <a:t>2</a:t>
            </a:r>
          </a:p>
        </p:txBody>
      </p:sp>
      <p:sp>
        <p:nvSpPr>
          <p:cNvPr id="111" name="TextBox 110"/>
          <p:cNvSpPr txBox="1"/>
          <p:nvPr userDrawn="1"/>
        </p:nvSpPr>
        <p:spPr>
          <a:xfrm>
            <a:off x="8169788" y="5266261"/>
            <a:ext cx="384975" cy="507831"/>
          </a:xfrm>
          <a:prstGeom prst="rect">
            <a:avLst/>
          </a:prstGeom>
          <a:noFill/>
        </p:spPr>
        <p:txBody>
          <a:bodyPr wrap="square" rtlCol="0">
            <a:spAutoFit/>
          </a:bodyPr>
          <a:lstStyle/>
          <a:p>
            <a:pPr algn="ctr"/>
            <a:r>
              <a:rPr lang="en-US" sz="2700" b="1">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rPr>
              <a:t>3</a:t>
            </a:r>
          </a:p>
        </p:txBody>
      </p:sp>
      <p:sp>
        <p:nvSpPr>
          <p:cNvPr id="112" name="TextBox 111"/>
          <p:cNvSpPr txBox="1"/>
          <p:nvPr userDrawn="1"/>
        </p:nvSpPr>
        <p:spPr>
          <a:xfrm>
            <a:off x="3104428" y="2641828"/>
            <a:ext cx="372383" cy="507831"/>
          </a:xfrm>
          <a:prstGeom prst="rect">
            <a:avLst/>
          </a:prstGeom>
          <a:noFill/>
        </p:spPr>
        <p:txBody>
          <a:bodyPr wrap="square" rtlCol="0">
            <a:spAutoFit/>
          </a:bodyPr>
          <a:lstStyle/>
          <a:p>
            <a:pPr algn="r"/>
            <a:r>
              <a:rPr lang="en-US" sz="2700" b="1">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rPr>
              <a:t>1</a:t>
            </a:r>
            <a:endParaRPr lang="en-US" sz="8623" b="1">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6" name="Text Placeholder 115"/>
          <p:cNvSpPr>
            <a:spLocks noGrp="1"/>
          </p:cNvSpPr>
          <p:nvPr>
            <p:ph type="body" sz="quarter" idx="10"/>
          </p:nvPr>
        </p:nvSpPr>
        <p:spPr>
          <a:xfrm>
            <a:off x="507869" y="2019302"/>
            <a:ext cx="2596474" cy="1724025"/>
          </a:xfrm>
        </p:spPr>
        <p:txBody>
          <a:bodyPr>
            <a:normAutofit/>
          </a:bodyPr>
          <a:lstStyle>
            <a:lvl1pPr marL="0" indent="0">
              <a:buNone/>
              <a:defRPr sz="2000"/>
            </a:lvl1pPr>
          </a:lstStyle>
          <a:p>
            <a:pPr lvl="0"/>
            <a:r>
              <a:rPr lang="en-US"/>
              <a:t>Click to edit Master text styles</a:t>
            </a:r>
          </a:p>
        </p:txBody>
      </p:sp>
      <p:sp>
        <p:nvSpPr>
          <p:cNvPr id="117" name="Text Placeholder 115"/>
          <p:cNvSpPr>
            <a:spLocks noGrp="1"/>
          </p:cNvSpPr>
          <p:nvPr>
            <p:ph type="body" sz="quarter" idx="11"/>
          </p:nvPr>
        </p:nvSpPr>
        <p:spPr>
          <a:xfrm>
            <a:off x="8025693" y="2409690"/>
            <a:ext cx="2596474" cy="1724025"/>
          </a:xfrm>
        </p:spPr>
        <p:txBody>
          <a:bodyPr>
            <a:normAutofit/>
          </a:bodyPr>
          <a:lstStyle>
            <a:lvl1pPr marL="0" indent="0">
              <a:buNone/>
              <a:defRPr sz="2000"/>
            </a:lvl1pPr>
          </a:lstStyle>
          <a:p>
            <a:pPr lvl="0"/>
            <a:r>
              <a:rPr lang="en-US"/>
              <a:t>Click to edit Master text styles</a:t>
            </a:r>
          </a:p>
        </p:txBody>
      </p:sp>
      <p:sp>
        <p:nvSpPr>
          <p:cNvPr id="118" name="Text Placeholder 115"/>
          <p:cNvSpPr>
            <a:spLocks noGrp="1"/>
          </p:cNvSpPr>
          <p:nvPr>
            <p:ph type="body" sz="quarter" idx="12"/>
          </p:nvPr>
        </p:nvSpPr>
        <p:spPr>
          <a:xfrm>
            <a:off x="8611584" y="4697002"/>
            <a:ext cx="2596474" cy="1488083"/>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077240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Required_BFA Grid">
    <p:spTree>
      <p:nvGrpSpPr>
        <p:cNvPr id="1" name=""/>
        <p:cNvGrpSpPr/>
        <p:nvPr/>
      </p:nvGrpSpPr>
      <p:grpSpPr>
        <a:xfrm>
          <a:off x="0" y="0"/>
          <a:ext cx="0" cy="0"/>
          <a:chOff x="0" y="0"/>
          <a:chExt cx="0" cy="0"/>
        </a:xfrm>
      </p:grpSpPr>
      <p:sp>
        <p:nvSpPr>
          <p:cNvPr id="61" name="Rectangle 60"/>
          <p:cNvSpPr/>
          <p:nvPr userDrawn="1"/>
        </p:nvSpPr>
        <p:spPr>
          <a:xfrm>
            <a:off x="-16" y="-17712"/>
            <a:ext cx="6094429" cy="35182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pic>
        <p:nvPicPr>
          <p:cNvPr id="63" name="Picture Placeholder 4">
            <a:extLst>
              <a:ext uri="{FF2B5EF4-FFF2-40B4-BE49-F238E27FC236}">
                <a16:creationId xmlns:a16="http://schemas.microsoft.com/office/drawing/2014/main" id="{D623053C-DC25-D947-9E33-5F6F307A23F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094417" y="0"/>
            <a:ext cx="6094413" cy="3493008"/>
          </a:xfrm>
          <a:prstGeom prst="rect">
            <a:avLst/>
          </a:prstGeom>
        </p:spPr>
      </p:pic>
      <p:pic>
        <p:nvPicPr>
          <p:cNvPr id="64" name="Picture Placeholder 7">
            <a:extLst>
              <a:ext uri="{FF2B5EF4-FFF2-40B4-BE49-F238E27FC236}">
                <a16:creationId xmlns:a16="http://schemas.microsoft.com/office/drawing/2014/main" id="{F003C5C3-AE68-4C4A-8A73-439437B08EF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1" y="3493008"/>
            <a:ext cx="6094414" cy="3364992"/>
          </a:xfrm>
          <a:prstGeom prst="rect">
            <a:avLst/>
          </a:prstGeom>
        </p:spPr>
      </p:pic>
      <p:pic>
        <p:nvPicPr>
          <p:cNvPr id="65" name="Picture Placeholder 15">
            <a:extLst>
              <a:ext uri="{FF2B5EF4-FFF2-40B4-BE49-F238E27FC236}">
                <a16:creationId xmlns:a16="http://schemas.microsoft.com/office/drawing/2014/main" id="{462C34F0-184A-C846-A121-6E1738DAD94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6094416" y="3493008"/>
            <a:ext cx="6094413" cy="3364992"/>
          </a:xfrm>
          <a:prstGeom prst="rect">
            <a:avLst/>
          </a:prstGeom>
        </p:spPr>
      </p:pic>
      <p:sp>
        <p:nvSpPr>
          <p:cNvPr id="66" name="Rectangle 65"/>
          <p:cNvSpPr/>
          <p:nvPr userDrawn="1"/>
        </p:nvSpPr>
        <p:spPr>
          <a:xfrm>
            <a:off x="6094413" y="-17713"/>
            <a:ext cx="6094414" cy="3518205"/>
          </a:xfrm>
          <a:prstGeom prst="rect">
            <a:avLst/>
          </a:prstGeom>
          <a:solidFill>
            <a:srgbClr val="E8772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67" name="Rectangle 66"/>
          <p:cNvSpPr/>
          <p:nvPr userDrawn="1"/>
        </p:nvSpPr>
        <p:spPr>
          <a:xfrm>
            <a:off x="-10956" y="3488290"/>
            <a:ext cx="6105369" cy="3369710"/>
          </a:xfrm>
          <a:prstGeom prst="rect">
            <a:avLst/>
          </a:prstGeom>
          <a:solidFill>
            <a:srgbClr val="2DCCD3">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68" name="Rectangle 67"/>
          <p:cNvSpPr/>
          <p:nvPr userDrawn="1"/>
        </p:nvSpPr>
        <p:spPr>
          <a:xfrm>
            <a:off x="6094417" y="3493008"/>
            <a:ext cx="6094413" cy="3382704"/>
          </a:xfrm>
          <a:prstGeom prst="rect">
            <a:avLst/>
          </a:prstGeom>
          <a:solidFill>
            <a:srgbClr val="D2D755">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cxnSp>
        <p:nvCxnSpPr>
          <p:cNvPr id="72" name="Straight Connector 71"/>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A7A322-C1B4-A04B-BB50-6C9CA91305D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235835" y="564787"/>
            <a:ext cx="3622729" cy="2249595"/>
          </a:xfrm>
          <a:prstGeom prst="rect">
            <a:avLst/>
          </a:prstGeom>
        </p:spPr>
      </p:pic>
      <p:cxnSp>
        <p:nvCxnSpPr>
          <p:cNvPr id="24" name="Straight Connector 23">
            <a:extLst>
              <a:ext uri="{FF2B5EF4-FFF2-40B4-BE49-F238E27FC236}">
                <a16:creationId xmlns:a16="http://schemas.microsoft.com/office/drawing/2014/main" id="{F102BE4B-3B2C-4742-AE2C-197E60467448}"/>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EA27DBE-8AF9-5D43-B7DC-5BE33EE5B7F5}"/>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26" name="TextBox 25">
            <a:extLst>
              <a:ext uri="{FF2B5EF4-FFF2-40B4-BE49-F238E27FC236}">
                <a16:creationId xmlns:a16="http://schemas.microsoft.com/office/drawing/2014/main" id="{84724FF5-361D-6845-9FAC-9023ABE08F54}"/>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47C71667-3AEC-C44A-BE72-6CBA1AD0B33C}"/>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28" name="TextBox 27">
            <a:extLst>
              <a:ext uri="{FF2B5EF4-FFF2-40B4-BE49-F238E27FC236}">
                <a16:creationId xmlns:a16="http://schemas.microsoft.com/office/drawing/2014/main" id="{8E0508B1-37A1-5149-A181-351DE524C4C9}"/>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29" name="Straight Connector 28">
            <a:extLst>
              <a:ext uri="{FF2B5EF4-FFF2-40B4-BE49-F238E27FC236}">
                <a16:creationId xmlns:a16="http://schemas.microsoft.com/office/drawing/2014/main" id="{AF4B6B65-F656-5744-9563-91385A9B67FC}"/>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B183890-8E4B-A740-B27D-37D537CB22B8}"/>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31" name="TextBox 30">
            <a:extLst>
              <a:ext uri="{FF2B5EF4-FFF2-40B4-BE49-F238E27FC236}">
                <a16:creationId xmlns:a16="http://schemas.microsoft.com/office/drawing/2014/main" id="{968D0E0F-4333-4147-8A55-4673EE116967}"/>
              </a:ext>
            </a:extLst>
          </p:cNvPr>
          <p:cNvSpPr txBox="1"/>
          <p:nvPr userDrawn="1"/>
        </p:nvSpPr>
        <p:spPr>
          <a:xfrm>
            <a:off x="6862197" y="5047778"/>
            <a:ext cx="4558851"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TO BECOME AND REMAIN</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 TEACHER AND LEADER FOR ALL</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2" name="Straight Connector 31">
            <a:extLst>
              <a:ext uri="{FF2B5EF4-FFF2-40B4-BE49-F238E27FC236}">
                <a16:creationId xmlns:a16="http://schemas.microsoft.com/office/drawing/2014/main" id="{87B148FB-6A20-A642-B08C-B402C2454F2B}"/>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56C3579-1D94-AC4F-8542-B7E001C3B123}"/>
              </a:ext>
            </a:extLst>
          </p:cNvPr>
          <p:cNvSpPr txBox="1"/>
          <p:nvPr userDrawn="1"/>
        </p:nvSpPr>
        <p:spPr>
          <a:xfrm>
            <a:off x="2119817" y="2175135"/>
            <a:ext cx="2869175" cy="246221"/>
          </a:xfrm>
          <a:prstGeom prst="rect">
            <a:avLst/>
          </a:prstGeom>
          <a:noFill/>
        </p:spPr>
        <p:txBody>
          <a:bodyPr wrap="square" rtlCol="0">
            <a:spAutoFit/>
          </a:bodyPr>
          <a:lstStyle/>
          <a:p>
            <a:r>
              <a:rPr lang="en-US" sz="1000">
                <a:solidFill>
                  <a:schemeClr val="bg1"/>
                </a:solidFill>
              </a:rPr>
              <a:t>We will set all students on a path to success. </a:t>
            </a:r>
          </a:p>
        </p:txBody>
      </p:sp>
    </p:spTree>
    <p:extLst>
      <p:ext uri="{BB962C8B-B14F-4D97-AF65-F5344CB8AC3E}">
        <p14:creationId xmlns:p14="http://schemas.microsoft.com/office/powerpoint/2010/main" val="2331724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phic 8">
    <p:spTree>
      <p:nvGrpSpPr>
        <p:cNvPr id="1" name=""/>
        <p:cNvGrpSpPr/>
        <p:nvPr/>
      </p:nvGrpSpPr>
      <p:grpSpPr>
        <a:xfrm>
          <a:off x="0" y="0"/>
          <a:ext cx="0" cy="0"/>
          <a:chOff x="0" y="0"/>
          <a:chExt cx="0" cy="0"/>
        </a:xfrm>
      </p:grpSpPr>
      <p:grpSp>
        <p:nvGrpSpPr>
          <p:cNvPr id="3" name="Group 2"/>
          <p:cNvGrpSpPr/>
          <p:nvPr userDrawn="1"/>
        </p:nvGrpSpPr>
        <p:grpSpPr>
          <a:xfrm>
            <a:off x="5787725" y="1618421"/>
            <a:ext cx="7950425" cy="4577842"/>
            <a:chOff x="5898415" y="1976415"/>
            <a:chExt cx="5654530" cy="3255020"/>
          </a:xfrm>
        </p:grpSpPr>
        <p:sp>
          <p:nvSpPr>
            <p:cNvPr id="4"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5"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6"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7"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8"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9"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0"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1"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2"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3"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4"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5"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grpSp>
      <p:graphicFrame>
        <p:nvGraphicFramePr>
          <p:cNvPr id="16" name="Chart 15"/>
          <p:cNvGraphicFramePr/>
          <p:nvPr userDrawn="1"/>
        </p:nvGraphicFramePr>
        <p:xfrm>
          <a:off x="7010992" y="2314205"/>
          <a:ext cx="5553718" cy="2816348"/>
        </p:xfrm>
        <a:graphic>
          <a:graphicData uri="http://schemas.openxmlformats.org/drawingml/2006/chart">
            <c:chart xmlns:c="http://schemas.openxmlformats.org/drawingml/2006/chart" xmlns:r="http://schemas.openxmlformats.org/officeDocument/2006/relationships" r:id="rId2"/>
          </a:graphicData>
        </a:graphic>
      </p:graphicFrame>
      <p:sp>
        <p:nvSpPr>
          <p:cNvPr id="19" name="Title Placeholder 1">
            <a:extLst>
              <a:ext uri="{FF2B5EF4-FFF2-40B4-BE49-F238E27FC236}">
                <a16:creationId xmlns:a16="http://schemas.microsoft.com/office/drawing/2014/main" id="{52F11403-DA79-5C40-BF3F-17C97ED04F8A}"/>
              </a:ext>
            </a:extLst>
          </p:cNvPr>
          <p:cNvSpPr>
            <a:spLocks noGrp="1"/>
          </p:cNvSpPr>
          <p:nvPr>
            <p:ph type="title"/>
          </p:nvPr>
        </p:nvSpPr>
        <p:spPr>
          <a:xfrm>
            <a:off x="507868" y="228600"/>
            <a:ext cx="109648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20" name="Text Placeholder 4">
            <a:extLst>
              <a:ext uri="{FF2B5EF4-FFF2-40B4-BE49-F238E27FC236}">
                <a16:creationId xmlns:a16="http://schemas.microsoft.com/office/drawing/2014/main" id="{1E5A938C-CE18-F54C-BEF9-505E2332EEF3}"/>
              </a:ext>
            </a:extLst>
          </p:cNvPr>
          <p:cNvSpPr>
            <a:spLocks noGrp="1"/>
          </p:cNvSpPr>
          <p:nvPr>
            <p:ph type="body" sz="quarter" idx="10"/>
          </p:nvPr>
        </p:nvSpPr>
        <p:spPr>
          <a:xfrm>
            <a:off x="507869" y="1531917"/>
            <a:ext cx="570843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8196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466783" y="3873332"/>
            <a:ext cx="6574876" cy="1122453"/>
          </a:xfrm>
        </p:spPr>
        <p:txBody>
          <a:bodyPr>
            <a:noAutofit/>
          </a:bodyPr>
          <a:lstStyle>
            <a:lvl1pPr algn="r">
              <a:defRPr sz="4399">
                <a:latin typeface="Georgia" panose="02040502050405020303" pitchFamily="18" charset="0"/>
              </a:defRPr>
            </a:lvl1pPr>
          </a:lstStyle>
          <a:p>
            <a:r>
              <a:rPr lang="en-US"/>
              <a:t>Click to edit Master title style</a:t>
            </a:r>
          </a:p>
        </p:txBody>
      </p:sp>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8834686" y="2041763"/>
            <a:ext cx="1561113" cy="4785593"/>
          </a:xfrm>
          <a:prstGeom prst="rect">
            <a:avLst/>
          </a:prstGeom>
        </p:spPr>
      </p:pic>
      <p:sp>
        <p:nvSpPr>
          <p:cNvPr id="5" name="Rectangle 4">
            <a:extLst>
              <a:ext uri="{FF2B5EF4-FFF2-40B4-BE49-F238E27FC236}">
                <a16:creationId xmlns:a16="http://schemas.microsoft.com/office/drawing/2014/main" id="{7363DA87-A31F-F84B-A25D-AF4E959B7FDE}"/>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74392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5" name="Rectangle 4">
            <a:extLst>
              <a:ext uri="{FF2B5EF4-FFF2-40B4-BE49-F238E27FC236}">
                <a16:creationId xmlns:a16="http://schemas.microsoft.com/office/drawing/2014/main" id="{7363DA87-A31F-F84B-A25D-AF4E959B7FDE}"/>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9366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124D2F-A0C6-F44A-99A2-EA32BCCFFA1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018681" y="704495"/>
            <a:ext cx="1560707" cy="3374409"/>
          </a:xfrm>
          <a:prstGeom prst="rect">
            <a:avLst/>
          </a:prstGeom>
        </p:spPr>
      </p:pic>
      <p:sp>
        <p:nvSpPr>
          <p:cNvPr id="13" name="Rectangle 12">
            <a:extLst>
              <a:ext uri="{FF2B5EF4-FFF2-40B4-BE49-F238E27FC236}">
                <a16:creationId xmlns:a16="http://schemas.microsoft.com/office/drawing/2014/main" id="{31CDA9E0-12DC-DE43-9456-80E8FDC3CD73}"/>
              </a:ext>
            </a:extLst>
          </p:cNvPr>
          <p:cNvSpPr/>
          <p:nvPr userDrawn="1"/>
        </p:nvSpPr>
        <p:spPr>
          <a:xfrm>
            <a:off x="1" y="4044614"/>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Placeholder 3">
            <a:extLst>
              <a:ext uri="{FF2B5EF4-FFF2-40B4-BE49-F238E27FC236}">
                <a16:creationId xmlns:a16="http://schemas.microsoft.com/office/drawing/2014/main" id="{BBB78F13-FDC2-7342-BD3F-3B0DB4AFD2EA}"/>
              </a:ext>
            </a:extLst>
          </p:cNvPr>
          <p:cNvPicPr>
            <a:picLocks noChangeAspect="1"/>
          </p:cNvPicPr>
          <p:nvPr userDrawn="1"/>
        </p:nvPicPr>
        <p:blipFill rotWithShape="1">
          <a:blip r:embed="rId3" cstate="print">
            <a:alphaModFix amt="50000"/>
            <a:extLst>
              <a:ext uri="{28A0092B-C50C-407E-A947-70E740481C1C}">
                <a14:useLocalDpi xmlns:a14="http://schemas.microsoft.com/office/drawing/2010/main"/>
              </a:ext>
            </a:extLst>
          </a:blip>
          <a:srcRect/>
          <a:stretch/>
        </p:blipFill>
        <p:spPr>
          <a:xfrm>
            <a:off x="-1" y="4044614"/>
            <a:ext cx="12188826" cy="2813386"/>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228600"/>
            <a:ext cx="92393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1531919"/>
            <a:ext cx="9239384" cy="234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183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inal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018681" y="286320"/>
            <a:ext cx="1560707" cy="3374409"/>
          </a:xfrm>
          <a:prstGeom prst="rect">
            <a:avLst/>
          </a:prstGeom>
        </p:spPr>
      </p:pic>
      <p:sp>
        <p:nvSpPr>
          <p:cNvPr id="13" name="Rectangle 12">
            <a:extLst>
              <a:ext uri="{FF2B5EF4-FFF2-40B4-BE49-F238E27FC236}">
                <a16:creationId xmlns:a16="http://schemas.microsoft.com/office/drawing/2014/main" id="{20680E9C-2EE7-BF4B-88AA-FE36442B8CD0}"/>
              </a:ext>
            </a:extLst>
          </p:cNvPr>
          <p:cNvSpPr/>
          <p:nvPr userDrawn="1"/>
        </p:nvSpPr>
        <p:spPr>
          <a:xfrm>
            <a:off x="1" y="3483592"/>
            <a:ext cx="12188824" cy="337440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Placeholder 3">
            <a:extLst>
              <a:ext uri="{FF2B5EF4-FFF2-40B4-BE49-F238E27FC236}">
                <a16:creationId xmlns:a16="http://schemas.microsoft.com/office/drawing/2014/main" id="{BBB78F13-FDC2-7342-BD3F-3B0DB4AFD2EA}"/>
              </a:ext>
            </a:extLst>
          </p:cNvPr>
          <p:cNvPicPr>
            <a:picLocks noChangeAspect="1"/>
          </p:cNvPicPr>
          <p:nvPr userDrawn="1"/>
        </p:nvPicPr>
        <p:blipFill rotWithShape="1">
          <a:blip r:embed="rId3" cstate="print">
            <a:alphaModFix amt="35000"/>
            <a:extLst>
              <a:ext uri="{28A0092B-C50C-407E-A947-70E740481C1C}">
                <a14:useLocalDpi xmlns:a14="http://schemas.microsoft.com/office/drawing/2010/main"/>
              </a:ext>
            </a:extLst>
          </a:blip>
          <a:srcRect/>
          <a:stretch/>
        </p:blipFill>
        <p:spPr>
          <a:xfrm>
            <a:off x="1" y="3483594"/>
            <a:ext cx="12188825" cy="3374409"/>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670207"/>
            <a:ext cx="92393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1973525"/>
            <a:ext cx="9239384" cy="972744"/>
          </a:xfrm>
        </p:spPr>
        <p:txBody>
          <a:bodyPr/>
          <a:lstStyle>
            <a:lvl1pPr marL="0" indent="0">
              <a:buNone/>
              <a:defRPr/>
            </a:lvl1pPr>
            <a:lvl2pPr marL="342815"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3473500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B4911B-7BF1-6643-A543-852D4D369FB7}"/>
              </a:ext>
            </a:extLst>
          </p:cNvPr>
          <p:cNvSpPr/>
          <p:nvPr userDrawn="1"/>
        </p:nvSpPr>
        <p:spPr>
          <a:xfrm>
            <a:off x="8106086" y="6397438"/>
            <a:ext cx="3902479" cy="276999"/>
          </a:xfrm>
          <a:prstGeom prst="rect">
            <a:avLst/>
          </a:prstGeom>
        </p:spPr>
        <p:txBody>
          <a:bodyPr wrap="none">
            <a:spAutoFit/>
          </a:bodyPr>
          <a:lstStyle/>
          <a:p>
            <a:pPr algn="l"/>
            <a:r>
              <a:rPr lang="en-US" sz="1200" b="0" i="0">
                <a:effectLst/>
                <a:latin typeface="Open Sans" panose="020B0606030504020204" pitchFamily="34" charset="0"/>
                <a:ea typeface="Open Sans" panose="020B0606030504020204" pitchFamily="34" charset="0"/>
                <a:cs typeface="Open Sans" panose="020B0606030504020204" pitchFamily="34" charset="0"/>
              </a:rPr>
              <a:t>SOURCE: Tennessee Department of Education, 2021</a:t>
            </a:r>
          </a:p>
        </p:txBody>
      </p:sp>
    </p:spTree>
    <p:extLst>
      <p:ext uri="{BB962C8B-B14F-4D97-AF65-F5344CB8AC3E}">
        <p14:creationId xmlns:p14="http://schemas.microsoft.com/office/powerpoint/2010/main" val="1585969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13060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2138E4-25AB-F24B-93F2-46066BDB3205}"/>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32935211-FF18-584C-986B-10DAD19409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705" y="6065843"/>
            <a:ext cx="1590642" cy="629429"/>
          </a:xfrm>
          <a:prstGeom prst="rect">
            <a:avLst/>
          </a:prstGeom>
        </p:spPr>
      </p:pic>
    </p:spTree>
    <p:extLst>
      <p:ext uri="{BB962C8B-B14F-4D97-AF65-F5344CB8AC3E}">
        <p14:creationId xmlns:p14="http://schemas.microsoft.com/office/powerpoint/2010/main" val="386678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FA Strategic Pla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E8BC2BB-0A99-9642-B313-7856AAEB3B91}"/>
              </a:ext>
            </a:extLst>
          </p:cNvPr>
          <p:cNvSpPr/>
          <p:nvPr userDrawn="1"/>
        </p:nvSpPr>
        <p:spPr>
          <a:xfrm>
            <a:off x="834517" y="1675222"/>
            <a:ext cx="914400" cy="9144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4" name="Oval 3">
            <a:extLst>
              <a:ext uri="{FF2B5EF4-FFF2-40B4-BE49-F238E27FC236}">
                <a16:creationId xmlns:a16="http://schemas.microsoft.com/office/drawing/2014/main" id="{B907C94E-84EC-D544-A5DC-42D712AD1DFD}"/>
              </a:ext>
            </a:extLst>
          </p:cNvPr>
          <p:cNvSpPr/>
          <p:nvPr userDrawn="1"/>
        </p:nvSpPr>
        <p:spPr>
          <a:xfrm>
            <a:off x="834517" y="3278264"/>
            <a:ext cx="914400" cy="914400"/>
          </a:xfrm>
          <a:prstGeom prst="ellipse">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5" name="Oval 4">
            <a:extLst>
              <a:ext uri="{FF2B5EF4-FFF2-40B4-BE49-F238E27FC236}">
                <a16:creationId xmlns:a16="http://schemas.microsoft.com/office/drawing/2014/main" id="{FBF42A49-C51F-7E46-B75F-8A959DB56461}"/>
              </a:ext>
            </a:extLst>
          </p:cNvPr>
          <p:cNvSpPr/>
          <p:nvPr userDrawn="1"/>
        </p:nvSpPr>
        <p:spPr>
          <a:xfrm>
            <a:off x="834517" y="4959969"/>
            <a:ext cx="914400" cy="914400"/>
          </a:xfrm>
          <a:prstGeom prst="ellipse">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6" name="Title 1">
            <a:extLst>
              <a:ext uri="{FF2B5EF4-FFF2-40B4-BE49-F238E27FC236}">
                <a16:creationId xmlns:a16="http://schemas.microsoft.com/office/drawing/2014/main" id="{D7AB772D-FDC4-F949-AFBA-B02031D505D9}"/>
              </a:ext>
            </a:extLst>
          </p:cNvPr>
          <p:cNvSpPr>
            <a:spLocks noGrp="1"/>
          </p:cNvSpPr>
          <p:nvPr>
            <p:ph type="title"/>
          </p:nvPr>
        </p:nvSpPr>
        <p:spPr>
          <a:xfrm>
            <a:off x="507868" y="228600"/>
            <a:ext cx="11204832" cy="1208314"/>
          </a:xfrm>
        </p:spPr>
        <p:txBody>
          <a:bodyPr>
            <a:normAutofit/>
          </a:bodyPr>
          <a:lstStyle/>
          <a:p>
            <a:r>
              <a:rPr lang="en-US" sz="4000"/>
              <a:t>Click to edit Master title style</a:t>
            </a:r>
          </a:p>
        </p:txBody>
      </p:sp>
      <p:pic>
        <p:nvPicPr>
          <p:cNvPr id="8" name="Graphic 7" descr="Classroom outline">
            <a:extLst>
              <a:ext uri="{FF2B5EF4-FFF2-40B4-BE49-F238E27FC236}">
                <a16:creationId xmlns:a16="http://schemas.microsoft.com/office/drawing/2014/main" id="{AA5C42A7-8062-7C40-BECE-52905CC1449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5957" y="5051409"/>
            <a:ext cx="731520" cy="731520"/>
          </a:xfrm>
          <a:prstGeom prst="rect">
            <a:avLst/>
          </a:prstGeom>
        </p:spPr>
      </p:pic>
      <p:pic>
        <p:nvPicPr>
          <p:cNvPr id="9" name="Graphic 8" descr="Books on shelf outline">
            <a:extLst>
              <a:ext uri="{FF2B5EF4-FFF2-40B4-BE49-F238E27FC236}">
                <a16:creationId xmlns:a16="http://schemas.microsoft.com/office/drawing/2014/main" id="{EA2199B2-AB2B-A248-B4F2-527F2EF298B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5957" y="1766662"/>
            <a:ext cx="731520" cy="731520"/>
          </a:xfrm>
          <a:prstGeom prst="rect">
            <a:avLst/>
          </a:prstGeom>
        </p:spPr>
      </p:pic>
      <p:pic>
        <p:nvPicPr>
          <p:cNvPr id="10" name="Graphic 9">
            <a:extLst>
              <a:ext uri="{FF2B5EF4-FFF2-40B4-BE49-F238E27FC236}">
                <a16:creationId xmlns:a16="http://schemas.microsoft.com/office/drawing/2014/main" id="{F7662AE4-130D-EA49-93F1-65B96F58078D}"/>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3403" y="3290531"/>
            <a:ext cx="696628" cy="822960"/>
          </a:xfrm>
          <a:prstGeom prst="rect">
            <a:avLst/>
          </a:prstGeom>
        </p:spPr>
      </p:pic>
      <p:pic>
        <p:nvPicPr>
          <p:cNvPr id="11" name="Picture 10">
            <a:extLst>
              <a:ext uri="{FF2B5EF4-FFF2-40B4-BE49-F238E27FC236}">
                <a16:creationId xmlns:a16="http://schemas.microsoft.com/office/drawing/2014/main" id="{601B0709-AD20-BD4C-85CA-EC6EF6F960FE}"/>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238749" y="1553674"/>
            <a:ext cx="1541170" cy="4726918"/>
          </a:xfrm>
          <a:prstGeom prst="rect">
            <a:avLst/>
          </a:prstGeom>
        </p:spPr>
      </p:pic>
      <p:sp>
        <p:nvSpPr>
          <p:cNvPr id="12" name="Rectangle 11">
            <a:extLst>
              <a:ext uri="{FF2B5EF4-FFF2-40B4-BE49-F238E27FC236}">
                <a16:creationId xmlns:a16="http://schemas.microsoft.com/office/drawing/2014/main" id="{1A4C3607-ADF0-D44B-8CF9-F16C9E972A89}"/>
              </a:ext>
            </a:extLst>
          </p:cNvPr>
          <p:cNvSpPr/>
          <p:nvPr userDrawn="1"/>
        </p:nvSpPr>
        <p:spPr>
          <a:xfrm>
            <a:off x="2037496" y="3183460"/>
            <a:ext cx="7318375" cy="1323439"/>
          </a:xfrm>
          <a:prstGeom prst="rect">
            <a:avLst/>
          </a:prstGeom>
        </p:spPr>
        <p:txBody>
          <a:bodyPr wrap="square">
            <a:spAutoFit/>
          </a:bodyPr>
          <a:lstStyle/>
          <a:p>
            <a:pPr>
              <a:spcAft>
                <a:spcPts val="3151"/>
              </a:spcAft>
            </a:pPr>
            <a:r>
              <a:rPr lang="en-US" sz="2000" b="1">
                <a:solidFill>
                  <a:srgbClr val="2DCCD3"/>
                </a:solidFill>
              </a:rPr>
              <a:t>STUDENT READINESS: </a:t>
            </a:r>
            <a:r>
              <a:rPr lang="en-US" sz="2000"/>
              <a:t>Tennessee schools will be equipped </a:t>
            </a:r>
            <a:br>
              <a:rPr lang="en-US" sz="2000"/>
            </a:br>
            <a:r>
              <a:rPr lang="en-US" sz="2000"/>
              <a:t>to serve the academic and non-academic needs of all </a:t>
            </a:r>
            <a:br>
              <a:rPr lang="en-US" sz="2000"/>
            </a:br>
            <a:r>
              <a:rPr lang="en-US" sz="2000"/>
              <a:t>students… </a:t>
            </a:r>
            <a:r>
              <a:rPr lang="en-US" sz="2000" i="1"/>
              <a:t>by developing robust career pathway opportunities </a:t>
            </a:r>
            <a:br>
              <a:rPr lang="en-US" sz="2000" i="1"/>
            </a:br>
            <a:r>
              <a:rPr lang="en-US" sz="2000" i="1"/>
              <a:t>and connecting students to real-time support. </a:t>
            </a:r>
          </a:p>
        </p:txBody>
      </p:sp>
      <p:sp>
        <p:nvSpPr>
          <p:cNvPr id="13" name="Rectangle 12">
            <a:extLst>
              <a:ext uri="{FF2B5EF4-FFF2-40B4-BE49-F238E27FC236}">
                <a16:creationId xmlns:a16="http://schemas.microsoft.com/office/drawing/2014/main" id="{BA3A1B0C-C4F8-5D4C-BFCD-0A3AE5229322}"/>
              </a:ext>
            </a:extLst>
          </p:cNvPr>
          <p:cNvSpPr/>
          <p:nvPr userDrawn="1"/>
        </p:nvSpPr>
        <p:spPr>
          <a:xfrm>
            <a:off x="2061309" y="4944715"/>
            <a:ext cx="6101383" cy="1015663"/>
          </a:xfrm>
          <a:prstGeom prst="rect">
            <a:avLst/>
          </a:prstGeom>
        </p:spPr>
        <p:txBody>
          <a:bodyPr wrap="square">
            <a:spAutoFit/>
          </a:bodyPr>
          <a:lstStyle/>
          <a:p>
            <a:pPr>
              <a:spcAft>
                <a:spcPts val="3151"/>
              </a:spcAft>
            </a:pPr>
            <a:r>
              <a:rPr lang="en-US" sz="2000" b="1">
                <a:solidFill>
                  <a:srgbClr val="D2D755"/>
                </a:solidFill>
              </a:rPr>
              <a:t>EDUCATORS: </a:t>
            </a:r>
            <a:r>
              <a:rPr lang="en-US" sz="2000"/>
              <a:t>Tennessee will set a new path </a:t>
            </a:r>
            <a:br>
              <a:rPr lang="en-US" sz="2000"/>
            </a:br>
            <a:r>
              <a:rPr lang="en-US" sz="2000"/>
              <a:t>for the education profession… </a:t>
            </a:r>
            <a:r>
              <a:rPr lang="en-US" sz="2000" i="1"/>
              <a:t>by becoming a teacher for free.</a:t>
            </a:r>
          </a:p>
        </p:txBody>
      </p:sp>
      <p:sp>
        <p:nvSpPr>
          <p:cNvPr id="14" name="Rectangle 13">
            <a:extLst>
              <a:ext uri="{FF2B5EF4-FFF2-40B4-BE49-F238E27FC236}">
                <a16:creationId xmlns:a16="http://schemas.microsoft.com/office/drawing/2014/main" id="{59F9227B-2A36-674E-AB74-75E20B4F88C3}"/>
              </a:ext>
            </a:extLst>
          </p:cNvPr>
          <p:cNvSpPr/>
          <p:nvPr userDrawn="1"/>
        </p:nvSpPr>
        <p:spPr>
          <a:xfrm>
            <a:off x="2061309" y="1674674"/>
            <a:ext cx="7294563" cy="1015663"/>
          </a:xfrm>
          <a:prstGeom prst="rect">
            <a:avLst/>
          </a:prstGeom>
        </p:spPr>
        <p:txBody>
          <a:bodyPr wrap="square">
            <a:spAutoFit/>
          </a:bodyPr>
          <a:lstStyle/>
          <a:p>
            <a:pPr>
              <a:spcAft>
                <a:spcPts val="3151"/>
              </a:spcAft>
            </a:pPr>
            <a:r>
              <a:rPr lang="en-US" sz="2000" b="1">
                <a:solidFill>
                  <a:srgbClr val="E87722"/>
                </a:solidFill>
              </a:rPr>
              <a:t>ACADEMICS: </a:t>
            </a:r>
            <a:r>
              <a:rPr lang="en-US" sz="2000"/>
              <a:t>All Tennessee students will have access </a:t>
            </a:r>
            <a:br>
              <a:rPr lang="en-US" sz="2000"/>
            </a:br>
            <a:r>
              <a:rPr lang="en-US" sz="2000"/>
              <a:t>to a high-quality education… </a:t>
            </a:r>
            <a:r>
              <a:rPr lang="en-US" sz="2000" i="1"/>
              <a:t>by learning to read and </a:t>
            </a:r>
            <a:br>
              <a:rPr lang="en-US" sz="2000" i="1"/>
            </a:br>
            <a:r>
              <a:rPr lang="en-US" sz="2000" i="1"/>
              <a:t>reading to learn with high-quality materials. </a:t>
            </a:r>
          </a:p>
        </p:txBody>
      </p:sp>
    </p:spTree>
    <p:extLst>
      <p:ext uri="{BB962C8B-B14F-4D97-AF65-F5344CB8AC3E}">
        <p14:creationId xmlns:p14="http://schemas.microsoft.com/office/powerpoint/2010/main" val="161346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6F5E18-B513-F447-A082-DD28AB8845FC}"/>
              </a:ext>
            </a:extLst>
          </p:cNvPr>
          <p:cNvSpPr txBox="1"/>
          <p:nvPr userDrawn="1"/>
        </p:nvSpPr>
        <p:spPr>
          <a:xfrm>
            <a:off x="507868" y="1691640"/>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69164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500309" y="230886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10374956" cy="646331"/>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26571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486428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cstate="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543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print">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print">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print">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print">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print">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print">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print">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print">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print">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print">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print">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print">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print">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print">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print">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print">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print">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print">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print">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print">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print">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print">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print">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print">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print">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print">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print">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print">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print">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print">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print">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11">
            <a:extLst>
              <a:ext uri="{FF2B5EF4-FFF2-40B4-BE49-F238E27FC236}">
                <a16:creationId xmlns:a16="http://schemas.microsoft.com/office/drawing/2014/main" id="{320E0944-7F90-084D-9287-63AB9D3A69A4}"/>
              </a:ext>
            </a:extLst>
          </p:cNvPr>
          <p:cNvSpPr/>
          <p:nvPr userDrawn="1"/>
        </p:nvSpPr>
        <p:spPr>
          <a:xfrm rot="10800000" flipV="1">
            <a:off x="6512119" y="-66675"/>
            <a:ext cx="5676706" cy="6924675"/>
          </a:xfrm>
          <a:prstGeom prst="rtTriangle">
            <a:avLst/>
          </a:prstGeom>
          <a:solidFill>
            <a:schemeClr val="bg2">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378623">
            <a:off x="8881922" y="1991539"/>
            <a:ext cx="1673653" cy="5315579"/>
          </a:xfrm>
          <a:prstGeom prst="rect">
            <a:avLst/>
          </a:prstGeom>
        </p:spPr>
      </p:pic>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84285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378623">
            <a:off x="9029305" y="2044664"/>
            <a:ext cx="1596009" cy="5068979"/>
          </a:xfrm>
          <a:prstGeom prst="rect">
            <a:avLst/>
          </a:prstGeom>
        </p:spPr>
      </p:pic>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974217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B912BF4F-769C-6D4C-B341-069AE5BAA9AA}"/>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52306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8EA55D89-C39F-4D43-AE63-61EB5128A2CE}"/>
              </a:ext>
            </a:extLst>
          </p:cNvPr>
          <p:cNvSpPr/>
          <p:nvPr userDrawn="1"/>
        </p:nvSpPr>
        <p:spPr>
          <a:xfrm>
            <a:off x="7577922" y="1778602"/>
            <a:ext cx="3914758" cy="3915777"/>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6942552"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4746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819952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16D5DC8A-8B35-B14C-A0A6-D188A5DE30C1}"/>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89599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10455008" y="-351295"/>
            <a:ext cx="1106125" cy="2361510"/>
          </a:xfrm>
          <a:prstGeom prst="rect">
            <a:avLst/>
          </a:prstGeom>
        </p:spPr>
      </p:pic>
      <p:sp>
        <p:nvSpPr>
          <p:cNvPr id="7" name="Text Placeholder 4">
            <a:extLst>
              <a:ext uri="{FF2B5EF4-FFF2-40B4-BE49-F238E27FC236}">
                <a16:creationId xmlns:a16="http://schemas.microsoft.com/office/drawing/2014/main" id="{4F8F17A6-18AF-124F-8B50-193FD3DAF1E9}"/>
              </a:ext>
            </a:extLst>
          </p:cNvPr>
          <p:cNvSpPr>
            <a:spLocks noGrp="1"/>
          </p:cNvSpPr>
          <p:nvPr>
            <p:ph type="body" sz="quarter" idx="10"/>
          </p:nvPr>
        </p:nvSpPr>
        <p:spPr>
          <a:xfrm>
            <a:off x="507868" y="1531917"/>
            <a:ext cx="91525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42C84270-C0DF-E94A-9302-678BF07B926E}"/>
              </a:ext>
            </a:extLst>
          </p:cNvPr>
          <p:cNvSpPr>
            <a:spLocks noGrp="1"/>
          </p:cNvSpPr>
          <p:nvPr>
            <p:ph type="title"/>
          </p:nvPr>
        </p:nvSpPr>
        <p:spPr>
          <a:xfrm>
            <a:off x="507868" y="228600"/>
            <a:ext cx="9152599" cy="1208314"/>
          </a:xfrm>
          <a:prstGeom prst="rect">
            <a:avLst/>
          </a:prstGeom>
        </p:spPr>
        <p:txBody>
          <a:bodyPr vert="horz" lIns="91440" tIns="45720" rIns="91440" bIns="45720" rtlCol="0" anchor="ctr">
            <a:normAutofit/>
          </a:bodyPr>
          <a:lstStyle>
            <a:lvl1pPr>
              <a:defRPr>
                <a:solidFill>
                  <a:schemeClr val="accent2"/>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3218436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16" r:id="rId1"/>
    <p:sldLayoutId id="2147483958" r:id="rId2"/>
    <p:sldLayoutId id="2147483957" r:id="rId3"/>
    <p:sldLayoutId id="2147483962" r:id="rId4"/>
    <p:sldLayoutId id="2147483918" r:id="rId5"/>
    <p:sldLayoutId id="2147483922" r:id="rId6"/>
    <p:sldLayoutId id="2147483923" r:id="rId7"/>
    <p:sldLayoutId id="2147483924" r:id="rId8"/>
    <p:sldLayoutId id="2147483919" r:id="rId9"/>
    <p:sldLayoutId id="2147483920" r:id="rId10"/>
    <p:sldLayoutId id="2147483921" r:id="rId11"/>
    <p:sldLayoutId id="2147483925" r:id="rId12"/>
    <p:sldLayoutId id="2147483926" r:id="rId13"/>
    <p:sldLayoutId id="2147483927" r:id="rId14"/>
    <p:sldLayoutId id="2147483928" r:id="rId15"/>
    <p:sldLayoutId id="2147483929" r:id="rId16"/>
    <p:sldLayoutId id="2147483963" r:id="rId17"/>
    <p:sldLayoutId id="2147483964" r:id="rId18"/>
    <p:sldLayoutId id="2147483965" r:id="rId19"/>
    <p:sldLayoutId id="2147483930" r:id="rId20"/>
    <p:sldLayoutId id="2147483931" r:id="rId21"/>
    <p:sldLayoutId id="2147483932" r:id="rId22"/>
    <p:sldLayoutId id="2147483933" r:id="rId23"/>
    <p:sldLayoutId id="2147483934" r:id="rId24"/>
    <p:sldLayoutId id="2147483935" r:id="rId25"/>
    <p:sldLayoutId id="2147483936" r:id="rId26"/>
    <p:sldLayoutId id="2147483937" r:id="rId27"/>
    <p:sldLayoutId id="2147483938" r:id="rId28"/>
    <p:sldLayoutId id="2147483939" r:id="rId29"/>
    <p:sldLayoutId id="2147483940" r:id="rId30"/>
    <p:sldLayoutId id="2147483941" r:id="rId31"/>
    <p:sldLayoutId id="2147483942" r:id="rId32"/>
    <p:sldLayoutId id="2147483943" r:id="rId33"/>
    <p:sldLayoutId id="2147483944" r:id="rId34"/>
    <p:sldLayoutId id="2147483966" r:id="rId35"/>
    <p:sldLayoutId id="2147483945" r:id="rId36"/>
    <p:sldLayoutId id="2147483969" r:id="rId37"/>
    <p:sldLayoutId id="2147483967" r:id="rId38"/>
    <p:sldLayoutId id="2147483968" r:id="rId39"/>
    <p:sldLayoutId id="2147483960" r:id="rId40"/>
    <p:sldLayoutId id="2147483961" r:id="rId41"/>
    <p:sldLayoutId id="2147483959" r:id="rId42"/>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185.svg"/><Relationship Id="rId4" Type="http://schemas.openxmlformats.org/officeDocument/2006/relationships/image" Target="../media/image184.png"/></Relationships>
</file>

<file path=ppt/slides/_rels/slide1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chart" Target="../charts/chart4.xml"/><Relationship Id="rId4" Type="http://schemas.openxmlformats.org/officeDocument/2006/relationships/image" Target="../media/image185.svg"/></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chart" Target="../charts/chart6.xml"/><Relationship Id="rId4" Type="http://schemas.openxmlformats.org/officeDocument/2006/relationships/image" Target="../media/image187.svg"/></Relationships>
</file>

<file path=ppt/slides/_rels/slide1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chart" Target="../charts/chart7.xml"/><Relationship Id="rId4" Type="http://schemas.openxmlformats.org/officeDocument/2006/relationships/image" Target="../media/image187.svg"/></Relationships>
</file>

<file path=ppt/slides/_rels/slide15.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189.svg"/><Relationship Id="rId5" Type="http://schemas.openxmlformats.org/officeDocument/2006/relationships/image" Target="../media/image188.png"/><Relationship Id="rId4" Type="http://schemas.openxmlformats.org/officeDocument/2006/relationships/image" Target="../media/image187.svg"/><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5.sv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194.png"/><Relationship Id="rId5" Type="http://schemas.openxmlformats.org/officeDocument/2006/relationships/chart" Target="../charts/chart9.xml"/><Relationship Id="rId4" Type="http://schemas.openxmlformats.org/officeDocument/2006/relationships/image" Target="../media/image193.svg"/></Relationships>
</file>

<file path=ppt/slides/_rels/slide1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chart" Target="../charts/chart10.xml"/><Relationship Id="rId4" Type="http://schemas.openxmlformats.org/officeDocument/2006/relationships/image" Target="../media/image196.svg"/></Relationships>
</file>

<file path=ppt/slides/_rels/slide18.xml.rels><?xml version="1.0" encoding="UTF-8" standalone="yes"?>
<Relationships xmlns="http://schemas.openxmlformats.org/package/2006/relationships"><Relationship Id="rId8" Type="http://schemas.openxmlformats.org/officeDocument/2006/relationships/image" Target="../media/image200.svg"/><Relationship Id="rId3" Type="http://schemas.openxmlformats.org/officeDocument/2006/relationships/image" Target="../media/image192.png"/><Relationship Id="rId7" Type="http://schemas.openxmlformats.org/officeDocument/2006/relationships/image" Target="../media/image199.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198.svg"/><Relationship Id="rId5" Type="http://schemas.openxmlformats.org/officeDocument/2006/relationships/image" Target="../media/image197.png"/><Relationship Id="rId4" Type="http://schemas.openxmlformats.org/officeDocument/2006/relationships/image" Target="../media/image193.svg"/><Relationship Id="rId9" Type="http://schemas.openxmlformats.org/officeDocument/2006/relationships/chart" Target="../charts/char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hyperlink" Target="https://scholar.harvard.edu/files/jameskim/files/2000-summer_learning_loss-reading-math.pdf" TargetMode="External"/><Relationship Id="rId3" Type="http://schemas.openxmlformats.org/officeDocument/2006/relationships/chart" Target="../charts/chart12.xml"/><Relationship Id="rId7" Type="http://schemas.openxmlformats.org/officeDocument/2006/relationships/hyperlink" Target="https://onlinelibrary.wiley.com/doi/10.1111/emip.12357" TargetMode="External"/><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hyperlink" Target="https://www.jstor.org/stable/1170523" TargetMode="External"/><Relationship Id="rId5" Type="http://schemas.openxmlformats.org/officeDocument/2006/relationships/hyperlink" Target="https://www.nwea.org/content/uploads/2020/05/Collaborative-Brief_Covid19-Slide-APR20.pdf" TargetMode="External"/><Relationship Id="rId4" Type="http://schemas.openxmlformats.org/officeDocument/2006/relationships/hyperlink" Target="https://www.tn.gov/education/news/2020/9/23/tennessee-releases-data-showing-significant-learning-loss-among-k-12-students.htm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svg"/><Relationship Id="rId7" Type="http://schemas.openxmlformats.org/officeDocument/2006/relationships/image" Target="../media/image206.svg"/><Relationship Id="rId2" Type="http://schemas.openxmlformats.org/officeDocument/2006/relationships/image" Target="../media/image201.png"/><Relationship Id="rId1" Type="http://schemas.openxmlformats.org/officeDocument/2006/relationships/slideLayout" Target="../slideLayouts/slideLayout10.xml"/><Relationship Id="rId6" Type="http://schemas.openxmlformats.org/officeDocument/2006/relationships/image" Target="../media/image205.png"/><Relationship Id="rId5" Type="http://schemas.openxmlformats.org/officeDocument/2006/relationships/image" Target="../media/image204.svg"/><Relationship Id="rId4" Type="http://schemas.openxmlformats.org/officeDocument/2006/relationships/image" Target="../media/image203.png"/><Relationship Id="rId9" Type="http://schemas.openxmlformats.org/officeDocument/2006/relationships/image" Target="../media/image208.svg"/></Relationships>
</file>

<file path=ppt/slides/_rels/slide2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hyperlink" Target="https://familyreport.tnedu.gov/login"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tiff"/><Relationship Id="rId7" Type="http://schemas.openxmlformats.org/officeDocument/2006/relationships/image" Target="../media/image215.svg"/><Relationship Id="rId12" Type="http://schemas.openxmlformats.org/officeDocument/2006/relationships/image" Target="../media/image219.sv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214.png"/><Relationship Id="rId11" Type="http://schemas.openxmlformats.org/officeDocument/2006/relationships/image" Target="../media/image39.png"/><Relationship Id="rId5" Type="http://schemas.openxmlformats.org/officeDocument/2006/relationships/image" Target="../media/image213.svg"/><Relationship Id="rId10" Type="http://schemas.openxmlformats.org/officeDocument/2006/relationships/image" Target="../media/image218.png"/><Relationship Id="rId4" Type="http://schemas.openxmlformats.org/officeDocument/2006/relationships/image" Target="../media/image212.png"/><Relationship Id="rId9" Type="http://schemas.openxmlformats.org/officeDocument/2006/relationships/image" Target="../media/image217.jpeg"/></Relationships>
</file>

<file path=ppt/slides/_rels/slide26.xml.rels><?xml version="1.0" encoding="UTF-8" standalone="yes"?>
<Relationships xmlns="http://schemas.openxmlformats.org/package/2006/relationships"><Relationship Id="rId8" Type="http://schemas.openxmlformats.org/officeDocument/2006/relationships/image" Target="../media/image225.svg"/><Relationship Id="rId3" Type="http://schemas.openxmlformats.org/officeDocument/2006/relationships/image" Target="../media/image220.png"/><Relationship Id="rId7" Type="http://schemas.openxmlformats.org/officeDocument/2006/relationships/image" Target="../media/image224.png"/><Relationship Id="rId12" Type="http://schemas.openxmlformats.org/officeDocument/2006/relationships/image" Target="../media/image229.sv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23.svg"/><Relationship Id="rId11" Type="http://schemas.openxmlformats.org/officeDocument/2006/relationships/image" Target="../media/image228.png"/><Relationship Id="rId5" Type="http://schemas.openxmlformats.org/officeDocument/2006/relationships/image" Target="../media/image222.png"/><Relationship Id="rId10" Type="http://schemas.openxmlformats.org/officeDocument/2006/relationships/image" Target="../media/image227.svg"/><Relationship Id="rId4" Type="http://schemas.openxmlformats.org/officeDocument/2006/relationships/image" Target="../media/image221.svg"/><Relationship Id="rId9" Type="http://schemas.openxmlformats.org/officeDocument/2006/relationships/image" Target="../media/image226.png"/></Relationships>
</file>

<file path=ppt/slides/_rels/slide2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5.xml"/><Relationship Id="rId1" Type="http://schemas.openxmlformats.org/officeDocument/2006/relationships/slideLayout" Target="../slideLayouts/slideLayout35.xml"/><Relationship Id="rId5" Type="http://schemas.openxmlformats.org/officeDocument/2006/relationships/image" Target="../media/image232.emf"/><Relationship Id="rId4" Type="http://schemas.openxmlformats.org/officeDocument/2006/relationships/image" Target="../media/image231.png"/></Relationships>
</file>

<file path=ppt/slides/_rels/slide28.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5.svg"/></Relationships>
</file>

<file path=ppt/slides/_rels/slide29.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174.png"/><Relationship Id="rId7" Type="http://schemas.openxmlformats.org/officeDocument/2006/relationships/image" Target="../media/image233.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75.svg"/><Relationship Id="rId9" Type="http://schemas.openxmlformats.org/officeDocument/2006/relationships/image" Target="../media/image235.png"/></Relationships>
</file>

<file path=ppt/slides/_rels/slide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183.svg"/><Relationship Id="rId4" Type="http://schemas.openxmlformats.org/officeDocument/2006/relationships/image" Target="../media/image1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61AD6BD-896F-5441-BAB3-4A2B26B4A858}"/>
              </a:ext>
            </a:extLst>
          </p:cNvPr>
          <p:cNvSpPr>
            <a:spLocks noGrp="1"/>
          </p:cNvSpPr>
          <p:nvPr>
            <p:ph type="subTitle" idx="1"/>
          </p:nvPr>
        </p:nvSpPr>
        <p:spPr>
          <a:xfrm>
            <a:off x="1313996" y="4889614"/>
            <a:ext cx="10595909" cy="1015252"/>
          </a:xfrm>
        </p:spPr>
        <p:txBody>
          <a:bodyPr/>
          <a:lstStyle/>
          <a:p>
            <a:endParaRPr lang="en-US" sz="3200" dirty="0"/>
          </a:p>
          <a:p>
            <a:pPr algn="ctr">
              <a:spcBef>
                <a:spcPts val="0"/>
              </a:spcBef>
            </a:pPr>
            <a:r>
              <a:rPr lang="en-US" sz="3200" dirty="0"/>
              <a:t>Tennessee Department of Education 2021 Updates</a:t>
            </a:r>
          </a:p>
        </p:txBody>
      </p:sp>
      <p:sp>
        <p:nvSpPr>
          <p:cNvPr id="3" name="Text Placeholder 2">
            <a:extLst>
              <a:ext uri="{FF2B5EF4-FFF2-40B4-BE49-F238E27FC236}">
                <a16:creationId xmlns:a16="http://schemas.microsoft.com/office/drawing/2014/main" id="{824C93B7-1614-F14B-A829-3725DC73A3E0}"/>
              </a:ext>
            </a:extLst>
          </p:cNvPr>
          <p:cNvSpPr>
            <a:spLocks noGrp="1"/>
          </p:cNvSpPr>
          <p:nvPr>
            <p:ph type="body" sz="quarter" idx="11"/>
          </p:nvPr>
        </p:nvSpPr>
        <p:spPr>
          <a:xfrm>
            <a:off x="2808514" y="5893982"/>
            <a:ext cx="9101391" cy="473464"/>
          </a:xfrm>
        </p:spPr>
        <p:txBody>
          <a:bodyPr vert="horz" lIns="91440" tIns="45720" rIns="91440" bIns="45720" rtlCol="0" anchor="t">
            <a:noAutofit/>
          </a:bodyPr>
          <a:lstStyle/>
          <a:p>
            <a:r>
              <a:rPr lang="en-US" dirty="0">
                <a:latin typeface="Open Sans"/>
                <a:ea typeface="Open Sans"/>
                <a:cs typeface="Open Sans"/>
              </a:rPr>
              <a:t>Lisa Coons, Chief Academic Officer, TDOE 			  September  2021</a:t>
            </a:r>
          </a:p>
        </p:txBody>
      </p:sp>
    </p:spTree>
    <p:extLst>
      <p:ext uri="{BB962C8B-B14F-4D97-AF65-F5344CB8AC3E}">
        <p14:creationId xmlns:p14="http://schemas.microsoft.com/office/powerpoint/2010/main" val="1618297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6350E0-8A59-5441-BAE9-D9250EDCAECF}"/>
              </a:ext>
            </a:extLst>
          </p:cNvPr>
          <p:cNvSpPr/>
          <p:nvPr/>
        </p:nvSpPr>
        <p:spPr>
          <a:xfrm>
            <a:off x="8106086" y="6397438"/>
            <a:ext cx="3902479" cy="276999"/>
          </a:xfrm>
          <a:prstGeom prst="rect">
            <a:avLst/>
          </a:prstGeom>
        </p:spPr>
        <p:txBody>
          <a:bodyPr wrap="none">
            <a:spAutoFit/>
          </a:bodyPr>
          <a:lstStyle/>
          <a:p>
            <a:pPr algn="l"/>
            <a:r>
              <a:rPr lang="en-US" sz="1200" b="0" i="0">
                <a:effectLst/>
                <a:latin typeface="Open Sans" panose="020B0606030504020204" pitchFamily="34" charset="0"/>
                <a:ea typeface="Open Sans" panose="020B0606030504020204" pitchFamily="34" charset="0"/>
                <a:cs typeface="Open Sans" panose="020B0606030504020204" pitchFamily="34" charset="0"/>
              </a:rPr>
              <a:t>SOURCE: Tennessee Department of Education, 2021</a:t>
            </a:r>
          </a:p>
        </p:txBody>
      </p:sp>
      <p:sp>
        <p:nvSpPr>
          <p:cNvPr id="16" name="Rectangle 15">
            <a:extLst>
              <a:ext uri="{FF2B5EF4-FFF2-40B4-BE49-F238E27FC236}">
                <a16:creationId xmlns:a16="http://schemas.microsoft.com/office/drawing/2014/main" id="{F98E0ECC-461B-D44A-81C7-D2D5B64FD489}"/>
              </a:ext>
            </a:extLst>
          </p:cNvPr>
          <p:cNvSpPr/>
          <p:nvPr/>
        </p:nvSpPr>
        <p:spPr>
          <a:xfrm>
            <a:off x="1" y="-4686"/>
            <a:ext cx="12188824" cy="811031"/>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365C12D-C62A-7A4B-B4D0-067F36274E7E}"/>
              </a:ext>
            </a:extLst>
          </p:cNvPr>
          <p:cNvSpPr txBox="1"/>
          <p:nvPr/>
        </p:nvSpPr>
        <p:spPr>
          <a:xfrm>
            <a:off x="236460" y="837875"/>
            <a:ext cx="9073795" cy="461665"/>
          </a:xfrm>
          <a:prstGeom prst="rect">
            <a:avLst/>
          </a:prstGeom>
          <a:noFill/>
        </p:spPr>
        <p:txBody>
          <a:bodyPr wrap="square" rtlCol="0">
            <a:spAutoFit/>
          </a:bodyPr>
          <a:lstStyle/>
          <a:p>
            <a:r>
              <a:rPr lang="en-US" sz="2400" b="1">
                <a:solidFill>
                  <a:schemeClr val="accent2"/>
                </a:solidFill>
              </a:rPr>
              <a:t>OVERVIEW: ALL STUDENTS, GRADES &amp; SUBJECTS</a:t>
            </a:r>
          </a:p>
        </p:txBody>
      </p:sp>
      <p:sp>
        <p:nvSpPr>
          <p:cNvPr id="18" name="TextBox 17">
            <a:extLst>
              <a:ext uri="{FF2B5EF4-FFF2-40B4-BE49-F238E27FC236}">
                <a16:creationId xmlns:a16="http://schemas.microsoft.com/office/drawing/2014/main" id="{FD0FFEEE-FAF6-E34F-949B-D85580C2BE3F}"/>
              </a:ext>
            </a:extLst>
          </p:cNvPr>
          <p:cNvSpPr txBox="1"/>
          <p:nvPr/>
        </p:nvSpPr>
        <p:spPr>
          <a:xfrm>
            <a:off x="756712" y="138445"/>
            <a:ext cx="6893996" cy="646331"/>
          </a:xfrm>
          <a:prstGeom prst="rect">
            <a:avLst/>
          </a:prstGeom>
          <a:noFill/>
        </p:spPr>
        <p:txBody>
          <a:bodyPr wrap="square" rtlCol="0">
            <a:spAutoFit/>
          </a:bodyPr>
          <a:lstStyle/>
          <a:p>
            <a:r>
              <a:rPr lang="en-US" sz="3600" b="1">
                <a:solidFill>
                  <a:schemeClr val="bg1"/>
                </a:solidFill>
              </a:rPr>
              <a:t>COMBINED PROFICIENCY</a:t>
            </a:r>
          </a:p>
        </p:txBody>
      </p:sp>
      <p:sp>
        <p:nvSpPr>
          <p:cNvPr id="22" name="Text Placeholder 2">
            <a:extLst>
              <a:ext uri="{FF2B5EF4-FFF2-40B4-BE49-F238E27FC236}">
                <a16:creationId xmlns:a16="http://schemas.microsoft.com/office/drawing/2014/main" id="{70650C64-8D48-CC4D-B905-A224537DFC95}"/>
              </a:ext>
            </a:extLst>
          </p:cNvPr>
          <p:cNvSpPr txBox="1">
            <a:spLocks/>
          </p:cNvSpPr>
          <p:nvPr/>
        </p:nvSpPr>
        <p:spPr>
          <a:xfrm>
            <a:off x="232119" y="1565151"/>
            <a:ext cx="5514565" cy="5091143"/>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lIns="91440" tIns="182880" rIns="91440" bIns="45720" anchor="t">
            <a:noAutofit/>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dk1"/>
                </a:solidFill>
                <a:latin typeface="+mn-lt"/>
                <a:ea typeface="+mn-ea"/>
                <a:cs typeface="+mn-cs"/>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dk1"/>
                </a:solidFill>
                <a:latin typeface="+mn-lt"/>
                <a:ea typeface="+mn-ea"/>
                <a:cs typeface="+mn-cs"/>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dk1"/>
                </a:solidFill>
                <a:latin typeface="+mn-lt"/>
                <a:ea typeface="+mn-ea"/>
                <a:cs typeface="+mn-cs"/>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dk1"/>
                </a:solidFill>
                <a:latin typeface="+mn-lt"/>
                <a:ea typeface="+mn-ea"/>
                <a:cs typeface="+mn-cs"/>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dk1"/>
                </a:solidFill>
                <a:latin typeface="+mn-lt"/>
                <a:ea typeface="+mn-ea"/>
                <a:cs typeface="+mn-cs"/>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9pPr>
          </a:lstStyle>
          <a:p>
            <a:pPr marL="0" indent="0" algn="ctr">
              <a:buNone/>
            </a:pPr>
            <a:r>
              <a:rPr lang="en-US" sz="2000" b="1"/>
              <a:t>KEY TAKE-AWAYS</a:t>
            </a:r>
          </a:p>
          <a:p>
            <a:pPr marL="228600" indent="0">
              <a:buNone/>
            </a:pPr>
            <a:endParaRPr lang="en-US" sz="1600"/>
          </a:p>
          <a:p>
            <a:pPr marL="293370" indent="-229870">
              <a:buFont typeface="Arial" panose="020B0604020202020204" pitchFamily="34" charset="0"/>
              <a:buChar char="•"/>
              <a:tabLst>
                <a:tab pos="5027613" algn="l"/>
              </a:tabLst>
            </a:pPr>
            <a:r>
              <a:rPr lang="en-US" sz="1400">
                <a:latin typeface="Open Sans"/>
                <a:ea typeface="Open Sans"/>
                <a:cs typeface="Open Sans"/>
              </a:rPr>
              <a:t>2020-21 TCAP data shows </a:t>
            </a:r>
            <a:r>
              <a:rPr lang="en-US" sz="1400" b="1">
                <a:latin typeface="Open Sans"/>
                <a:ea typeface="Open Sans"/>
                <a:cs typeface="Open Sans"/>
              </a:rPr>
              <a:t>decreases</a:t>
            </a:r>
            <a:r>
              <a:rPr lang="en-US" sz="1400">
                <a:latin typeface="Open Sans"/>
                <a:ea typeface="Open Sans"/>
                <a:cs typeface="Open Sans"/>
              </a:rPr>
              <a:t> in students scoring </a:t>
            </a:r>
            <a:r>
              <a:rPr lang="en-US" sz="1400" b="1">
                <a:solidFill>
                  <a:schemeClr val="accent4"/>
                </a:solidFill>
                <a:latin typeface="Open Sans"/>
                <a:ea typeface="Open Sans"/>
                <a:cs typeface="Open Sans"/>
              </a:rPr>
              <a:t>Mastered </a:t>
            </a:r>
            <a:r>
              <a:rPr lang="en-US" sz="1400">
                <a:solidFill>
                  <a:schemeClr val="tx1">
                    <a:lumMod val="50000"/>
                  </a:schemeClr>
                </a:solidFill>
                <a:latin typeface="Open Sans"/>
                <a:ea typeface="Open Sans"/>
                <a:cs typeface="Open Sans"/>
              </a:rPr>
              <a:t>and </a:t>
            </a:r>
            <a:r>
              <a:rPr lang="en-US" sz="1400" b="1">
                <a:solidFill>
                  <a:schemeClr val="accent5">
                    <a:lumMod val="75000"/>
                  </a:schemeClr>
                </a:solidFill>
                <a:latin typeface="Open Sans"/>
                <a:ea typeface="Open Sans"/>
                <a:cs typeface="Open Sans"/>
              </a:rPr>
              <a:t>On Track </a:t>
            </a:r>
            <a:r>
              <a:rPr lang="en-US" sz="1400">
                <a:latin typeface="Open Sans"/>
                <a:ea typeface="Open Sans"/>
                <a:cs typeface="Open Sans"/>
              </a:rPr>
              <a:t>and </a:t>
            </a:r>
            <a:r>
              <a:rPr lang="en-US" sz="1400" b="1">
                <a:latin typeface="Open Sans"/>
                <a:ea typeface="Open Sans"/>
                <a:cs typeface="Open Sans"/>
              </a:rPr>
              <a:t>increases</a:t>
            </a:r>
            <a:r>
              <a:rPr lang="en-US" sz="1400">
                <a:latin typeface="Open Sans"/>
                <a:ea typeface="Open Sans"/>
                <a:cs typeface="Open Sans"/>
              </a:rPr>
              <a:t> in students scoring </a:t>
            </a:r>
            <a:r>
              <a:rPr lang="en-US" sz="1400" b="1">
                <a:solidFill>
                  <a:srgbClr val="FBB62B"/>
                </a:solidFill>
                <a:latin typeface="Open Sans"/>
                <a:ea typeface="Open Sans"/>
                <a:cs typeface="Open Sans"/>
              </a:rPr>
              <a:t>Approaching</a:t>
            </a:r>
            <a:r>
              <a:rPr lang="en-US" sz="1400">
                <a:latin typeface="Open Sans"/>
                <a:ea typeface="Open Sans"/>
                <a:cs typeface="Open Sans"/>
              </a:rPr>
              <a:t> and </a:t>
            </a:r>
            <a:r>
              <a:rPr lang="en-US" sz="1400" b="1">
                <a:solidFill>
                  <a:schemeClr val="accent1">
                    <a:lumMod val="75000"/>
                  </a:schemeClr>
                </a:solidFill>
                <a:latin typeface="Open Sans"/>
                <a:ea typeface="Open Sans"/>
                <a:cs typeface="Open Sans"/>
              </a:rPr>
              <a:t>Below</a:t>
            </a:r>
            <a:r>
              <a:rPr lang="en-US" sz="1400">
                <a:solidFill>
                  <a:schemeClr val="tx1"/>
                </a:solidFill>
                <a:latin typeface="Open Sans"/>
                <a:ea typeface="Open Sans"/>
                <a:cs typeface="Open Sans"/>
              </a:rPr>
              <a:t>.</a:t>
            </a:r>
          </a:p>
          <a:p>
            <a:pPr marL="293370" indent="-229870">
              <a:buFont typeface="Arial" panose="020B0604020202020204" pitchFamily="34" charset="0"/>
              <a:buChar char="•"/>
              <a:tabLst>
                <a:tab pos="5027613" algn="l"/>
              </a:tabLst>
            </a:pPr>
            <a:endPar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93370" indent="-229870">
              <a:buFont typeface="Arial" panose="020B0604020202020204" pitchFamily="34" charset="0"/>
              <a:buChar char="•"/>
              <a:tabLst>
                <a:tab pos="5027613" algn="l"/>
              </a:tabLst>
            </a:pPr>
            <a:r>
              <a:rPr lang="en-US" sz="1400">
                <a:solidFill>
                  <a:schemeClr val="tx1"/>
                </a:solidFill>
                <a:latin typeface="Open Sans"/>
                <a:ea typeface="Open Sans"/>
                <a:cs typeface="Open Sans"/>
              </a:rPr>
              <a:t>While this year’s results track with state projections, Tennessee prevented the severe proficiency drops that some states have experienced due to the pandemic due to the extraordinary efforts of our school systems and families. </a:t>
            </a:r>
            <a:endPar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93370" indent="-229870">
              <a:buNone/>
              <a:tabLst>
                <a:tab pos="5027613" algn="l"/>
              </a:tabLst>
            </a:pPr>
            <a:endParaRPr lang="en-US" sz="1400" b="1">
              <a:latin typeface="Open Sans" panose="020B0606030504020204" pitchFamily="34" charset="0"/>
              <a:ea typeface="Open Sans" panose="020B0606030504020204" pitchFamily="34" charset="0"/>
              <a:cs typeface="Open Sans" panose="020B0606030504020204" pitchFamily="34" charset="0"/>
            </a:endParaRPr>
          </a:p>
          <a:p>
            <a:pPr marL="293370" indent="-229870">
              <a:buFont typeface="Arial" panose="020B0604020202020204" pitchFamily="34" charset="0"/>
              <a:buChar char="•"/>
              <a:tabLst>
                <a:tab pos="5027613" algn="l"/>
              </a:tabLst>
            </a:pPr>
            <a:r>
              <a:rPr lang="en-US" sz="1400">
                <a:latin typeface="Open Sans"/>
                <a:ea typeface="Open Sans"/>
                <a:cs typeface="Open Sans"/>
              </a:rPr>
              <a:t>Students whose scores were most negatively impacted were </a:t>
            </a:r>
            <a:r>
              <a:rPr lang="en-US" sz="1400" b="1">
                <a:latin typeface="Open Sans"/>
                <a:ea typeface="Open Sans"/>
                <a:cs typeface="Open Sans"/>
              </a:rPr>
              <a:t>economically disadvantaged</a:t>
            </a:r>
            <a:r>
              <a:rPr lang="en-US" sz="1400">
                <a:latin typeface="Open Sans"/>
                <a:ea typeface="Open Sans"/>
                <a:cs typeface="Open Sans"/>
              </a:rPr>
              <a:t> students, </a:t>
            </a:r>
            <a:r>
              <a:rPr lang="en-US" sz="1400" b="1">
                <a:latin typeface="Open Sans"/>
                <a:ea typeface="Open Sans"/>
                <a:cs typeface="Open Sans"/>
              </a:rPr>
              <a:t>urban/suburban</a:t>
            </a:r>
            <a:r>
              <a:rPr lang="en-US" sz="1400">
                <a:latin typeface="Open Sans"/>
                <a:ea typeface="Open Sans"/>
                <a:cs typeface="Open Sans"/>
              </a:rPr>
              <a:t> students, </a:t>
            </a:r>
            <a:r>
              <a:rPr lang="en-US" sz="1400" b="1">
                <a:latin typeface="Open Sans"/>
                <a:ea typeface="Open Sans"/>
                <a:cs typeface="Open Sans"/>
              </a:rPr>
              <a:t>English learners</a:t>
            </a:r>
            <a:r>
              <a:rPr lang="en-US" sz="1400">
                <a:latin typeface="Open Sans"/>
                <a:ea typeface="Open Sans"/>
                <a:cs typeface="Open Sans"/>
              </a:rPr>
              <a:t>, and </a:t>
            </a:r>
            <a:r>
              <a:rPr lang="en-US" sz="1400" b="1">
                <a:latin typeface="Open Sans"/>
                <a:ea typeface="Open Sans"/>
                <a:cs typeface="Open Sans"/>
              </a:rPr>
              <a:t>students of color</a:t>
            </a:r>
            <a:r>
              <a:rPr lang="en-US" sz="1400">
                <a:latin typeface="Open Sans"/>
                <a:ea typeface="Open Sans"/>
                <a:cs typeface="Open Sans"/>
              </a:rPr>
              <a:t>.</a:t>
            </a:r>
          </a:p>
          <a:p>
            <a:pPr marL="293370" indent="-229870">
              <a:buFont typeface="Arial" panose="020B0604020202020204" pitchFamily="34" charset="0"/>
              <a:buChar char="•"/>
              <a:tabLst>
                <a:tab pos="5027613" algn="l"/>
              </a:tabLst>
            </a:pPr>
            <a:endParaRPr lang="en-US" sz="1400">
              <a:latin typeface="Open Sans" panose="020B0606030504020204" pitchFamily="34" charset="0"/>
              <a:ea typeface="Open Sans" panose="020B0606030504020204" pitchFamily="34" charset="0"/>
              <a:cs typeface="Open Sans" panose="020B0606030504020204" pitchFamily="34" charset="0"/>
            </a:endParaRPr>
          </a:p>
          <a:p>
            <a:pPr marL="293370" indent="-229870">
              <a:buFont typeface="Arial" panose="020B0604020202020204" pitchFamily="34" charset="0"/>
              <a:buChar char="•"/>
              <a:tabLst>
                <a:tab pos="5027613" algn="l"/>
              </a:tabLst>
            </a:pPr>
            <a:r>
              <a:rPr lang="en-US" sz="1400" b="1">
                <a:latin typeface="Open Sans"/>
                <a:ea typeface="Open Sans"/>
                <a:cs typeface="Open Sans"/>
              </a:rPr>
              <a:t>Proactive State Solutions:</a:t>
            </a:r>
            <a:r>
              <a:rPr lang="en-US" sz="1400">
                <a:latin typeface="Open Sans"/>
                <a:ea typeface="Open Sans"/>
                <a:cs typeface="Open Sans"/>
              </a:rPr>
              <a:t> </a:t>
            </a:r>
            <a:br>
              <a:rPr lang="en-US" sz="1400">
                <a:latin typeface="Open Sans"/>
                <a:ea typeface="Open Sans"/>
                <a:cs typeface="Open Sans"/>
              </a:rPr>
            </a:br>
            <a:r>
              <a:rPr lang="en-US" sz="1400">
                <a:latin typeface="Open Sans"/>
                <a:ea typeface="Open Sans"/>
                <a:cs typeface="Open Sans"/>
              </a:rPr>
              <a:t>2021 Special Legislative Session legislation; Strategic investments in summer programming; Reading 360 initiative; TN ALL Corps; Innovative High Schools; Student Support Grants; Grow Your Own; Family Resources</a:t>
            </a:r>
          </a:p>
        </p:txBody>
      </p:sp>
      <p:grpSp>
        <p:nvGrpSpPr>
          <p:cNvPr id="28" name="Group 27">
            <a:extLst>
              <a:ext uri="{FF2B5EF4-FFF2-40B4-BE49-F238E27FC236}">
                <a16:creationId xmlns:a16="http://schemas.microsoft.com/office/drawing/2014/main" id="{2055C7F6-E200-B44F-9F1B-8912B24FDEAD}"/>
              </a:ext>
            </a:extLst>
          </p:cNvPr>
          <p:cNvGrpSpPr/>
          <p:nvPr/>
        </p:nvGrpSpPr>
        <p:grpSpPr>
          <a:xfrm>
            <a:off x="5746684" y="1666774"/>
            <a:ext cx="6140516" cy="4515085"/>
            <a:chOff x="5669280" y="1554480"/>
            <a:chExt cx="6217920" cy="4572000"/>
          </a:xfrm>
        </p:grpSpPr>
        <p:graphicFrame>
          <p:nvGraphicFramePr>
            <p:cNvPr id="26" name="Chart 25">
              <a:extLst>
                <a:ext uri="{FF2B5EF4-FFF2-40B4-BE49-F238E27FC236}">
                  <a16:creationId xmlns:a16="http://schemas.microsoft.com/office/drawing/2014/main" id="{36573848-5972-F64E-8B7D-2C1B23D8FFB7}"/>
                </a:ext>
              </a:extLst>
            </p:cNvPr>
            <p:cNvGraphicFramePr/>
            <p:nvPr>
              <p:extLst>
                <p:ext uri="{D42A27DB-BD31-4B8C-83A1-F6EECF244321}">
                  <p14:modId xmlns:p14="http://schemas.microsoft.com/office/powerpoint/2010/main" val="307429332"/>
                </p:ext>
              </p:extLst>
            </p:nvPr>
          </p:nvGraphicFramePr>
          <p:xfrm>
            <a:off x="5669280" y="1554480"/>
            <a:ext cx="621792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a:extLst>
                <a:ext uri="{FF2B5EF4-FFF2-40B4-BE49-F238E27FC236}">
                  <a16:creationId xmlns:a16="http://schemas.microsoft.com/office/drawing/2014/main" id="{31087525-62B6-A44C-9F00-7E293418A401}"/>
                </a:ext>
              </a:extLst>
            </p:cNvPr>
            <p:cNvSpPr/>
            <p:nvPr/>
          </p:nvSpPr>
          <p:spPr>
            <a:xfrm>
              <a:off x="9705475" y="1716986"/>
              <a:ext cx="831083" cy="365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NO</a:t>
              </a:r>
            </a:p>
            <a:p>
              <a:pPr algn="ctr"/>
              <a:r>
                <a:rPr lang="en-US" sz="1100" b="1">
                  <a:solidFill>
                    <a:schemeClr val="bg1"/>
                  </a:solidFill>
                </a:rPr>
                <a:t>TESTING</a:t>
              </a:r>
            </a:p>
            <a:p>
              <a:pPr algn="ctr"/>
              <a:r>
                <a:rPr lang="en-US" sz="1100" b="1">
                  <a:solidFill>
                    <a:schemeClr val="bg1"/>
                  </a:solidFill>
                </a:rPr>
                <a:t>SPRING </a:t>
              </a:r>
            </a:p>
            <a:p>
              <a:pPr algn="ctr"/>
              <a:r>
                <a:rPr lang="en-US" sz="1100" b="1">
                  <a:solidFill>
                    <a:schemeClr val="bg1"/>
                  </a:solidFill>
                </a:rPr>
                <a:t>2020</a:t>
              </a:r>
            </a:p>
          </p:txBody>
        </p:sp>
      </p:grpSp>
      <p:pic>
        <p:nvPicPr>
          <p:cNvPr id="33" name="Graphic 32" descr="Head with gears outline">
            <a:extLst>
              <a:ext uri="{FF2B5EF4-FFF2-40B4-BE49-F238E27FC236}">
                <a16:creationId xmlns:a16="http://schemas.microsoft.com/office/drawing/2014/main" id="{34752E08-DA70-0942-9040-426997C3156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5353" y="84969"/>
            <a:ext cx="646331" cy="646331"/>
          </a:xfrm>
          <a:prstGeom prst="rect">
            <a:avLst/>
          </a:prstGeom>
        </p:spPr>
      </p:pic>
    </p:spTree>
    <p:extLst>
      <p:ext uri="{BB962C8B-B14F-4D97-AF65-F5344CB8AC3E}">
        <p14:creationId xmlns:p14="http://schemas.microsoft.com/office/powerpoint/2010/main" val="1538990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F3677A-66D0-3A46-A119-9F786F106EC3}"/>
              </a:ext>
            </a:extLst>
          </p:cNvPr>
          <p:cNvSpPr/>
          <p:nvPr/>
        </p:nvSpPr>
        <p:spPr>
          <a:xfrm>
            <a:off x="1" y="-4686"/>
            <a:ext cx="12188824" cy="811031"/>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6E27CA-E0D7-104D-A8EB-DB2B26A306A6}"/>
              </a:ext>
            </a:extLst>
          </p:cNvPr>
          <p:cNvSpPr txBox="1"/>
          <p:nvPr/>
        </p:nvSpPr>
        <p:spPr>
          <a:xfrm>
            <a:off x="756712" y="138445"/>
            <a:ext cx="6893996" cy="646331"/>
          </a:xfrm>
          <a:prstGeom prst="rect">
            <a:avLst/>
          </a:prstGeom>
          <a:noFill/>
        </p:spPr>
        <p:txBody>
          <a:bodyPr wrap="square" rtlCol="0">
            <a:spAutoFit/>
          </a:bodyPr>
          <a:lstStyle/>
          <a:p>
            <a:r>
              <a:rPr lang="en-US" sz="3600" b="1">
                <a:solidFill>
                  <a:schemeClr val="bg1"/>
                </a:solidFill>
              </a:rPr>
              <a:t>COMBINED PROFICIENCY</a:t>
            </a:r>
          </a:p>
        </p:txBody>
      </p:sp>
      <p:pic>
        <p:nvPicPr>
          <p:cNvPr id="4" name="Graphic 3" descr="Head with gears outline">
            <a:extLst>
              <a:ext uri="{FF2B5EF4-FFF2-40B4-BE49-F238E27FC236}">
                <a16:creationId xmlns:a16="http://schemas.microsoft.com/office/drawing/2014/main" id="{72E20656-4B75-4941-A06F-016E0718DC2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5353" y="84969"/>
            <a:ext cx="646331" cy="646331"/>
          </a:xfrm>
          <a:prstGeom prst="rect">
            <a:avLst/>
          </a:prstGeom>
        </p:spPr>
      </p:pic>
      <p:sp>
        <p:nvSpPr>
          <p:cNvPr id="6" name="TextBox 5">
            <a:extLst>
              <a:ext uri="{FF2B5EF4-FFF2-40B4-BE49-F238E27FC236}">
                <a16:creationId xmlns:a16="http://schemas.microsoft.com/office/drawing/2014/main" id="{047C9FB8-58D6-1D46-B3D1-787E6506CEDA}"/>
              </a:ext>
            </a:extLst>
          </p:cNvPr>
          <p:cNvSpPr txBox="1"/>
          <p:nvPr/>
        </p:nvSpPr>
        <p:spPr>
          <a:xfrm>
            <a:off x="236460" y="837875"/>
            <a:ext cx="9073795" cy="461665"/>
          </a:xfrm>
          <a:prstGeom prst="rect">
            <a:avLst/>
          </a:prstGeom>
          <a:noFill/>
        </p:spPr>
        <p:txBody>
          <a:bodyPr wrap="square" rtlCol="0">
            <a:spAutoFit/>
          </a:bodyPr>
          <a:lstStyle/>
          <a:p>
            <a:r>
              <a:rPr lang="en-US" sz="2400" b="1">
                <a:solidFill>
                  <a:schemeClr val="accent2"/>
                </a:solidFill>
              </a:rPr>
              <a:t>RESULTS BY STUDENT GROUP</a:t>
            </a:r>
          </a:p>
        </p:txBody>
      </p:sp>
      <p:sp>
        <p:nvSpPr>
          <p:cNvPr id="8" name="TextBox 7">
            <a:extLst>
              <a:ext uri="{FF2B5EF4-FFF2-40B4-BE49-F238E27FC236}">
                <a16:creationId xmlns:a16="http://schemas.microsoft.com/office/drawing/2014/main" id="{DFE703B3-76E9-1B46-B2B5-27E1FA10AFFF}"/>
              </a:ext>
            </a:extLst>
          </p:cNvPr>
          <p:cNvSpPr txBox="1"/>
          <p:nvPr/>
        </p:nvSpPr>
        <p:spPr>
          <a:xfrm>
            <a:off x="2021028" y="1463602"/>
            <a:ext cx="1929939" cy="523220"/>
          </a:xfrm>
          <a:prstGeom prst="rect">
            <a:avLst/>
          </a:prstGeom>
          <a:noFill/>
        </p:spPr>
        <p:txBody>
          <a:bodyPr wrap="square" rtlCol="0">
            <a:spAutoFit/>
          </a:bodyPr>
          <a:lstStyle/>
          <a:p>
            <a:pPr algn="ctr"/>
            <a:r>
              <a:rPr lang="en-US" sz="1400" b="1"/>
              <a:t>BLACK or AFRICAN AMERICAN</a:t>
            </a:r>
          </a:p>
        </p:txBody>
      </p:sp>
      <p:sp>
        <p:nvSpPr>
          <p:cNvPr id="9" name="TextBox 8">
            <a:extLst>
              <a:ext uri="{FF2B5EF4-FFF2-40B4-BE49-F238E27FC236}">
                <a16:creationId xmlns:a16="http://schemas.microsoft.com/office/drawing/2014/main" id="{F883B5FD-2D69-D54C-BF62-56F3AE0263C3}"/>
              </a:ext>
            </a:extLst>
          </p:cNvPr>
          <p:cNvSpPr txBox="1"/>
          <p:nvPr/>
        </p:nvSpPr>
        <p:spPr>
          <a:xfrm>
            <a:off x="549416" y="1571324"/>
            <a:ext cx="1471612" cy="307777"/>
          </a:xfrm>
          <a:prstGeom prst="rect">
            <a:avLst/>
          </a:prstGeom>
          <a:noFill/>
        </p:spPr>
        <p:txBody>
          <a:bodyPr wrap="square" rtlCol="0">
            <a:spAutoFit/>
          </a:bodyPr>
          <a:lstStyle/>
          <a:p>
            <a:pPr algn="ctr"/>
            <a:r>
              <a:rPr lang="en-US" sz="1400" b="1"/>
              <a:t>ASIAN</a:t>
            </a:r>
          </a:p>
        </p:txBody>
      </p:sp>
      <p:sp>
        <p:nvSpPr>
          <p:cNvPr id="10" name="TextBox 9">
            <a:extLst>
              <a:ext uri="{FF2B5EF4-FFF2-40B4-BE49-F238E27FC236}">
                <a16:creationId xmlns:a16="http://schemas.microsoft.com/office/drawing/2014/main" id="{B4B47FA9-99B3-EC45-89CB-692113FFA0DE}"/>
              </a:ext>
            </a:extLst>
          </p:cNvPr>
          <p:cNvSpPr txBox="1"/>
          <p:nvPr/>
        </p:nvSpPr>
        <p:spPr>
          <a:xfrm>
            <a:off x="10107079" y="1571324"/>
            <a:ext cx="2105891" cy="307777"/>
          </a:xfrm>
          <a:prstGeom prst="rect">
            <a:avLst/>
          </a:prstGeom>
          <a:noFill/>
        </p:spPr>
        <p:txBody>
          <a:bodyPr wrap="square" rtlCol="0">
            <a:spAutoFit/>
          </a:bodyPr>
          <a:lstStyle/>
          <a:p>
            <a:pPr algn="ctr"/>
            <a:r>
              <a:rPr lang="en-US" sz="1400" b="1"/>
              <a:t>WHITE</a:t>
            </a:r>
          </a:p>
        </p:txBody>
      </p:sp>
      <p:sp>
        <p:nvSpPr>
          <p:cNvPr id="11" name="TextBox 10">
            <a:extLst>
              <a:ext uri="{FF2B5EF4-FFF2-40B4-BE49-F238E27FC236}">
                <a16:creationId xmlns:a16="http://schemas.microsoft.com/office/drawing/2014/main" id="{34D7513B-DA7D-9C40-82F5-7BA723DE062D}"/>
              </a:ext>
            </a:extLst>
          </p:cNvPr>
          <p:cNvSpPr txBox="1"/>
          <p:nvPr/>
        </p:nvSpPr>
        <p:spPr>
          <a:xfrm>
            <a:off x="7115848" y="1571324"/>
            <a:ext cx="1471612" cy="307777"/>
          </a:xfrm>
          <a:prstGeom prst="rect">
            <a:avLst/>
          </a:prstGeom>
          <a:noFill/>
        </p:spPr>
        <p:txBody>
          <a:bodyPr wrap="square" rtlCol="0">
            <a:spAutoFit/>
          </a:bodyPr>
          <a:lstStyle/>
          <a:p>
            <a:pPr algn="ctr"/>
            <a:r>
              <a:rPr lang="en-US" sz="1400" b="1"/>
              <a:t>HISPANIC</a:t>
            </a:r>
          </a:p>
        </p:txBody>
      </p:sp>
      <p:graphicFrame>
        <p:nvGraphicFramePr>
          <p:cNvPr id="12" name="Chart 11">
            <a:extLst>
              <a:ext uri="{FF2B5EF4-FFF2-40B4-BE49-F238E27FC236}">
                <a16:creationId xmlns:a16="http://schemas.microsoft.com/office/drawing/2014/main" id="{69372CB1-6DB9-3948-836A-6DC3025D88AC}"/>
              </a:ext>
            </a:extLst>
          </p:cNvPr>
          <p:cNvGraphicFramePr/>
          <p:nvPr>
            <p:extLst>
              <p:ext uri="{D42A27DB-BD31-4B8C-83A1-F6EECF244321}">
                <p14:modId xmlns:p14="http://schemas.microsoft.com/office/powerpoint/2010/main" val="2444635190"/>
              </p:ext>
            </p:extLst>
          </p:nvPr>
        </p:nvGraphicFramePr>
        <p:xfrm>
          <a:off x="152929" y="1882475"/>
          <a:ext cx="11855636" cy="3400330"/>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87639650-2F83-E847-B7ED-4F1B346483AF}"/>
              </a:ext>
            </a:extLst>
          </p:cNvPr>
          <p:cNvSpPr txBox="1"/>
          <p:nvPr/>
        </p:nvSpPr>
        <p:spPr>
          <a:xfrm>
            <a:off x="8539453" y="1463602"/>
            <a:ext cx="2105891" cy="523220"/>
          </a:xfrm>
          <a:prstGeom prst="rect">
            <a:avLst/>
          </a:prstGeom>
          <a:noFill/>
        </p:spPr>
        <p:txBody>
          <a:bodyPr wrap="square" rtlCol="0">
            <a:spAutoFit/>
          </a:bodyPr>
          <a:lstStyle/>
          <a:p>
            <a:pPr algn="ctr"/>
            <a:r>
              <a:rPr lang="en-US" sz="1400" b="1"/>
              <a:t>STUDENTS</a:t>
            </a:r>
          </a:p>
          <a:p>
            <a:pPr algn="ctr"/>
            <a:r>
              <a:rPr lang="en-US" sz="1400" b="1"/>
              <a:t>WITH DISABILITIES</a:t>
            </a:r>
          </a:p>
        </p:txBody>
      </p:sp>
      <p:sp>
        <p:nvSpPr>
          <p:cNvPr id="14" name="TextBox 13">
            <a:extLst>
              <a:ext uri="{FF2B5EF4-FFF2-40B4-BE49-F238E27FC236}">
                <a16:creationId xmlns:a16="http://schemas.microsoft.com/office/drawing/2014/main" id="{F947F49B-75DB-BE42-8253-41241624CB67}"/>
              </a:ext>
            </a:extLst>
          </p:cNvPr>
          <p:cNvSpPr txBox="1"/>
          <p:nvPr/>
        </p:nvSpPr>
        <p:spPr>
          <a:xfrm>
            <a:off x="5251018" y="1463602"/>
            <a:ext cx="2105891" cy="523220"/>
          </a:xfrm>
          <a:prstGeom prst="rect">
            <a:avLst/>
          </a:prstGeom>
          <a:noFill/>
        </p:spPr>
        <p:txBody>
          <a:bodyPr wrap="square" rtlCol="0">
            <a:spAutoFit/>
          </a:bodyPr>
          <a:lstStyle/>
          <a:p>
            <a:pPr algn="ctr"/>
            <a:r>
              <a:rPr lang="en-US" sz="1400" b="1"/>
              <a:t>ENGLISH </a:t>
            </a:r>
            <a:br>
              <a:rPr lang="en-US" sz="1400" b="1"/>
            </a:br>
            <a:r>
              <a:rPr lang="en-US" sz="1400" b="1"/>
              <a:t>LEARNERS</a:t>
            </a:r>
          </a:p>
        </p:txBody>
      </p:sp>
      <p:sp>
        <p:nvSpPr>
          <p:cNvPr id="15" name="Text Placeholder 2">
            <a:extLst>
              <a:ext uri="{FF2B5EF4-FFF2-40B4-BE49-F238E27FC236}">
                <a16:creationId xmlns:a16="http://schemas.microsoft.com/office/drawing/2014/main" id="{5C8E83AE-9F72-944B-BB84-9BE7071C744D}"/>
              </a:ext>
            </a:extLst>
          </p:cNvPr>
          <p:cNvSpPr txBox="1">
            <a:spLocks/>
          </p:cNvSpPr>
          <p:nvPr/>
        </p:nvSpPr>
        <p:spPr>
          <a:xfrm>
            <a:off x="332348" y="5333951"/>
            <a:ext cx="11524129" cy="1224012"/>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lIns="91440" tIns="182880" rIns="91440" bIns="45720" anchor="t">
            <a:noAutofit/>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dk1"/>
                </a:solidFill>
                <a:latin typeface="+mn-lt"/>
                <a:ea typeface="+mn-ea"/>
                <a:cs typeface="+mn-cs"/>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dk1"/>
                </a:solidFill>
                <a:latin typeface="+mn-lt"/>
                <a:ea typeface="+mn-ea"/>
                <a:cs typeface="+mn-cs"/>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dk1"/>
                </a:solidFill>
                <a:latin typeface="+mn-lt"/>
                <a:ea typeface="+mn-ea"/>
                <a:cs typeface="+mn-cs"/>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dk1"/>
                </a:solidFill>
                <a:latin typeface="+mn-lt"/>
                <a:ea typeface="+mn-ea"/>
                <a:cs typeface="+mn-cs"/>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dk1"/>
                </a:solidFill>
                <a:latin typeface="+mn-lt"/>
                <a:ea typeface="+mn-ea"/>
                <a:cs typeface="+mn-cs"/>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9pPr>
          </a:lstStyle>
          <a:p>
            <a:pPr marL="0" indent="0" algn="ctr">
              <a:buNone/>
            </a:pPr>
            <a:r>
              <a:rPr lang="en-US" sz="1800"/>
              <a:t>Declining proficiency rates over the past five years have been a challenge across most </a:t>
            </a:r>
            <a:br>
              <a:rPr lang="en-US" sz="1800"/>
            </a:br>
            <a:r>
              <a:rPr lang="en-US" sz="1800"/>
              <a:t>student groups. Because children across the state experienced the pandemic differently, </a:t>
            </a:r>
            <a:br>
              <a:rPr lang="en-US" sz="1800"/>
            </a:br>
            <a:r>
              <a:rPr lang="en-US" sz="1800"/>
              <a:t>learning supports should be tailored and targeted to individual student needs.</a:t>
            </a:r>
            <a:endParaRPr lang="en-US"/>
          </a:p>
        </p:txBody>
      </p:sp>
      <p:sp>
        <p:nvSpPr>
          <p:cNvPr id="16" name="TextBox 15">
            <a:extLst>
              <a:ext uri="{FF2B5EF4-FFF2-40B4-BE49-F238E27FC236}">
                <a16:creationId xmlns:a16="http://schemas.microsoft.com/office/drawing/2014/main" id="{DFE4E5AF-3BA9-B145-9698-3F846B6E28C9}"/>
              </a:ext>
            </a:extLst>
          </p:cNvPr>
          <p:cNvSpPr txBox="1"/>
          <p:nvPr/>
        </p:nvSpPr>
        <p:spPr>
          <a:xfrm>
            <a:off x="3687190" y="1463602"/>
            <a:ext cx="2105891" cy="523220"/>
          </a:xfrm>
          <a:prstGeom prst="rect">
            <a:avLst/>
          </a:prstGeom>
          <a:noFill/>
        </p:spPr>
        <p:txBody>
          <a:bodyPr wrap="square" rtlCol="0">
            <a:spAutoFit/>
          </a:bodyPr>
          <a:lstStyle/>
          <a:p>
            <a:pPr algn="ctr"/>
            <a:r>
              <a:rPr lang="en-US" sz="1400" b="1"/>
              <a:t>ECONOMICALLY </a:t>
            </a:r>
          </a:p>
          <a:p>
            <a:pPr algn="ctr"/>
            <a:r>
              <a:rPr lang="en-US" sz="1400" b="1"/>
              <a:t>DISADVANTAGED</a:t>
            </a:r>
          </a:p>
        </p:txBody>
      </p:sp>
    </p:spTree>
    <p:extLst>
      <p:ext uri="{BB962C8B-B14F-4D97-AF65-F5344CB8AC3E}">
        <p14:creationId xmlns:p14="http://schemas.microsoft.com/office/powerpoint/2010/main" val="366395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80C78D3A-0FA7-044F-815E-4AA456F4E2E2}"/>
              </a:ext>
            </a:extLst>
          </p:cNvPr>
          <p:cNvSpPr txBox="1">
            <a:spLocks/>
          </p:cNvSpPr>
          <p:nvPr/>
        </p:nvSpPr>
        <p:spPr>
          <a:xfrm>
            <a:off x="280598" y="784776"/>
            <a:ext cx="11627628" cy="1123154"/>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lIns="91440" tIns="182880" rIns="91440" bIns="45720" anchor="t">
            <a:noAutofit/>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dk1"/>
                </a:solidFill>
                <a:latin typeface="+mn-lt"/>
                <a:ea typeface="+mn-ea"/>
                <a:cs typeface="+mn-cs"/>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dk1"/>
                </a:solidFill>
                <a:latin typeface="+mn-lt"/>
                <a:ea typeface="+mn-ea"/>
                <a:cs typeface="+mn-cs"/>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dk1"/>
                </a:solidFill>
                <a:latin typeface="+mn-lt"/>
                <a:ea typeface="+mn-ea"/>
                <a:cs typeface="+mn-cs"/>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dk1"/>
                </a:solidFill>
                <a:latin typeface="+mn-lt"/>
                <a:ea typeface="+mn-ea"/>
                <a:cs typeface="+mn-cs"/>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dk1"/>
                </a:solidFill>
                <a:latin typeface="+mn-lt"/>
                <a:ea typeface="+mn-ea"/>
                <a:cs typeface="+mn-cs"/>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9pPr>
          </a:lstStyle>
          <a:p>
            <a:pPr marL="0" indent="0" algn="ctr">
              <a:buNone/>
            </a:pPr>
            <a:r>
              <a:rPr lang="en-US" sz="1600"/>
              <a:t>Students learning in person were more likely to score </a:t>
            </a:r>
            <a:r>
              <a:rPr lang="en-US" sz="1600" b="1">
                <a:solidFill>
                  <a:schemeClr val="accent5">
                    <a:lumMod val="75000"/>
                  </a:schemeClr>
                </a:solidFill>
              </a:rPr>
              <a:t>On Track</a:t>
            </a:r>
            <a:r>
              <a:rPr lang="en-US" sz="1600"/>
              <a:t> or </a:t>
            </a:r>
            <a:r>
              <a:rPr lang="en-US" sz="1600" b="1">
                <a:solidFill>
                  <a:schemeClr val="accent4"/>
                </a:solidFill>
              </a:rPr>
              <a:t>Mastered</a:t>
            </a:r>
            <a:r>
              <a:rPr lang="en-US" sz="1600"/>
              <a:t>. </a:t>
            </a:r>
            <a:br>
              <a:rPr lang="en-US" sz="1600"/>
            </a:br>
            <a:r>
              <a:rPr lang="en-US" sz="1600"/>
              <a:t>Tennessee districts did exceptional work to keep school buildings open; however, even students attending in person </a:t>
            </a:r>
            <a:br>
              <a:rPr lang="en-US" sz="1600"/>
            </a:br>
            <a:r>
              <a:rPr lang="en-US" sz="1600"/>
              <a:t>may have missed classroom learning time due to quarantine, demonstrating the widespread impact of the pandemic.</a:t>
            </a:r>
            <a:endParaRPr lang="en-US" sz="1600">
              <a:ea typeface="Open Sans"/>
              <a:cs typeface="Open Sans"/>
            </a:endParaRPr>
          </a:p>
        </p:txBody>
      </p:sp>
      <p:sp>
        <p:nvSpPr>
          <p:cNvPr id="2" name="Rectangle 1">
            <a:extLst>
              <a:ext uri="{FF2B5EF4-FFF2-40B4-BE49-F238E27FC236}">
                <a16:creationId xmlns:a16="http://schemas.microsoft.com/office/drawing/2014/main" id="{68A2E718-2A61-9F4C-A9CF-48ED7E38A613}"/>
              </a:ext>
            </a:extLst>
          </p:cNvPr>
          <p:cNvSpPr/>
          <p:nvPr/>
        </p:nvSpPr>
        <p:spPr>
          <a:xfrm>
            <a:off x="8106086" y="6397438"/>
            <a:ext cx="3902479" cy="276999"/>
          </a:xfrm>
          <a:prstGeom prst="rect">
            <a:avLst/>
          </a:prstGeom>
        </p:spPr>
        <p:txBody>
          <a:bodyPr wrap="none">
            <a:spAutoFit/>
          </a:bodyPr>
          <a:lstStyle/>
          <a:p>
            <a:pPr algn="l"/>
            <a:r>
              <a:rPr lang="en-US" sz="1200" b="0" i="0">
                <a:effectLst/>
                <a:latin typeface="Open Sans" panose="020B0606030504020204" pitchFamily="34" charset="0"/>
                <a:ea typeface="Open Sans" panose="020B0606030504020204" pitchFamily="34" charset="0"/>
                <a:cs typeface="Open Sans" panose="020B0606030504020204" pitchFamily="34" charset="0"/>
              </a:rPr>
              <a:t>SOURCE: Tennessee Department of Education, 2021</a:t>
            </a:r>
          </a:p>
        </p:txBody>
      </p:sp>
      <p:sp>
        <p:nvSpPr>
          <p:cNvPr id="7" name="Rectangle 6">
            <a:extLst>
              <a:ext uri="{FF2B5EF4-FFF2-40B4-BE49-F238E27FC236}">
                <a16:creationId xmlns:a16="http://schemas.microsoft.com/office/drawing/2014/main" id="{817BD87B-16D7-934D-B925-027E3F00EED8}"/>
              </a:ext>
            </a:extLst>
          </p:cNvPr>
          <p:cNvSpPr/>
          <p:nvPr/>
        </p:nvSpPr>
        <p:spPr>
          <a:xfrm>
            <a:off x="1" y="-4686"/>
            <a:ext cx="12188824" cy="811031"/>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6AB6A38-6B64-3647-BCEC-45FB0916A0CE}"/>
              </a:ext>
            </a:extLst>
          </p:cNvPr>
          <p:cNvSpPr txBox="1"/>
          <p:nvPr/>
        </p:nvSpPr>
        <p:spPr>
          <a:xfrm>
            <a:off x="360590" y="138445"/>
            <a:ext cx="10833435" cy="646331"/>
          </a:xfrm>
          <a:prstGeom prst="rect">
            <a:avLst/>
          </a:prstGeom>
          <a:noFill/>
        </p:spPr>
        <p:txBody>
          <a:bodyPr wrap="square" rtlCol="0">
            <a:spAutoFit/>
          </a:bodyPr>
          <a:lstStyle/>
          <a:p>
            <a:r>
              <a:rPr lang="en-US" sz="3600" b="1">
                <a:solidFill>
                  <a:schemeClr val="bg1"/>
                </a:solidFill>
              </a:rPr>
              <a:t>2020-21 PROFICENCY BY OPERATING MODEL</a:t>
            </a:r>
          </a:p>
        </p:txBody>
      </p:sp>
      <p:grpSp>
        <p:nvGrpSpPr>
          <p:cNvPr id="11" name="Group 10">
            <a:extLst>
              <a:ext uri="{FF2B5EF4-FFF2-40B4-BE49-F238E27FC236}">
                <a16:creationId xmlns:a16="http://schemas.microsoft.com/office/drawing/2014/main" id="{3B5B84DD-77FE-2945-9310-36F6192E18F8}"/>
              </a:ext>
            </a:extLst>
          </p:cNvPr>
          <p:cNvGrpSpPr/>
          <p:nvPr/>
        </p:nvGrpSpPr>
        <p:grpSpPr>
          <a:xfrm>
            <a:off x="484402" y="2081513"/>
            <a:ext cx="11231347" cy="4489987"/>
            <a:chOff x="4149387" y="2785857"/>
            <a:chExt cx="7689687" cy="3750079"/>
          </a:xfrm>
        </p:grpSpPr>
        <p:sp>
          <p:nvSpPr>
            <p:cNvPr id="13" name="TextBox 12">
              <a:extLst>
                <a:ext uri="{FF2B5EF4-FFF2-40B4-BE49-F238E27FC236}">
                  <a16:creationId xmlns:a16="http://schemas.microsoft.com/office/drawing/2014/main" id="{0F9EC149-C0DC-E141-B16D-BAA19DC74E48}"/>
                </a:ext>
              </a:extLst>
            </p:cNvPr>
            <p:cNvSpPr txBox="1"/>
            <p:nvPr/>
          </p:nvSpPr>
          <p:spPr>
            <a:xfrm>
              <a:off x="4697228" y="2785857"/>
              <a:ext cx="1711869" cy="303120"/>
            </a:xfrm>
            <a:prstGeom prst="rect">
              <a:avLst/>
            </a:prstGeom>
            <a:noFill/>
          </p:spPr>
          <p:txBody>
            <a:bodyPr wrap="square" rtlCol="0">
              <a:spAutoFit/>
            </a:bodyPr>
            <a:lstStyle/>
            <a:p>
              <a:pPr algn="ctr"/>
              <a:r>
                <a:rPr lang="en-US" sz="1600" b="1"/>
                <a:t>ELEMENTARY</a:t>
              </a:r>
            </a:p>
          </p:txBody>
        </p:sp>
        <p:sp>
          <p:nvSpPr>
            <p:cNvPr id="14" name="TextBox 13">
              <a:extLst>
                <a:ext uri="{FF2B5EF4-FFF2-40B4-BE49-F238E27FC236}">
                  <a16:creationId xmlns:a16="http://schemas.microsoft.com/office/drawing/2014/main" id="{B5503393-4712-B54E-96A5-FD94DBD7AC52}"/>
                </a:ext>
              </a:extLst>
            </p:cNvPr>
            <p:cNvSpPr txBox="1"/>
            <p:nvPr/>
          </p:nvSpPr>
          <p:spPr>
            <a:xfrm>
              <a:off x="7270823" y="2785857"/>
              <a:ext cx="1780346" cy="303120"/>
            </a:xfrm>
            <a:prstGeom prst="rect">
              <a:avLst/>
            </a:prstGeom>
            <a:noFill/>
          </p:spPr>
          <p:txBody>
            <a:bodyPr wrap="square" rtlCol="0">
              <a:spAutoFit/>
            </a:bodyPr>
            <a:lstStyle/>
            <a:p>
              <a:pPr algn="ctr"/>
              <a:r>
                <a:rPr lang="en-US" sz="1600" b="1"/>
                <a:t>MIDDLE</a:t>
              </a:r>
            </a:p>
          </p:txBody>
        </p:sp>
        <p:sp>
          <p:nvSpPr>
            <p:cNvPr id="15" name="TextBox 14">
              <a:extLst>
                <a:ext uri="{FF2B5EF4-FFF2-40B4-BE49-F238E27FC236}">
                  <a16:creationId xmlns:a16="http://schemas.microsoft.com/office/drawing/2014/main" id="{41E87BE7-85F1-C442-9783-C49C13A8F6C1}"/>
                </a:ext>
              </a:extLst>
            </p:cNvPr>
            <p:cNvSpPr txBox="1"/>
            <p:nvPr/>
          </p:nvSpPr>
          <p:spPr>
            <a:xfrm>
              <a:off x="9921780" y="2785857"/>
              <a:ext cx="1711869" cy="303120"/>
            </a:xfrm>
            <a:prstGeom prst="rect">
              <a:avLst/>
            </a:prstGeom>
            <a:noFill/>
          </p:spPr>
          <p:txBody>
            <a:bodyPr wrap="square" rtlCol="0">
              <a:spAutoFit/>
            </a:bodyPr>
            <a:lstStyle/>
            <a:p>
              <a:pPr algn="ctr"/>
              <a:r>
                <a:rPr lang="en-US" sz="1600" b="1"/>
                <a:t>HIGH</a:t>
              </a:r>
            </a:p>
          </p:txBody>
        </p:sp>
        <p:graphicFrame>
          <p:nvGraphicFramePr>
            <p:cNvPr id="16" name="Chart 15">
              <a:extLst>
                <a:ext uri="{FF2B5EF4-FFF2-40B4-BE49-F238E27FC236}">
                  <a16:creationId xmlns:a16="http://schemas.microsoft.com/office/drawing/2014/main" id="{6AE81757-9ED3-C34B-8C5B-1BD2D4421617}"/>
                </a:ext>
              </a:extLst>
            </p:cNvPr>
            <p:cNvGraphicFramePr/>
            <p:nvPr>
              <p:extLst>
                <p:ext uri="{D42A27DB-BD31-4B8C-83A1-F6EECF244321}">
                  <p14:modId xmlns:p14="http://schemas.microsoft.com/office/powerpoint/2010/main" val="1380137801"/>
                </p:ext>
              </p:extLst>
            </p:nvPr>
          </p:nvGraphicFramePr>
          <p:xfrm>
            <a:off x="4149387" y="3040381"/>
            <a:ext cx="7689687" cy="3495555"/>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818259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2">
            <a:extLst>
              <a:ext uri="{FF2B5EF4-FFF2-40B4-BE49-F238E27FC236}">
                <a16:creationId xmlns:a16="http://schemas.microsoft.com/office/drawing/2014/main" id="{78FABC21-F894-E048-A03D-DC9E9AA6F513}"/>
              </a:ext>
            </a:extLst>
          </p:cNvPr>
          <p:cNvSpPr txBox="1">
            <a:spLocks/>
          </p:cNvSpPr>
          <p:nvPr/>
        </p:nvSpPr>
        <p:spPr>
          <a:xfrm>
            <a:off x="349751" y="1544821"/>
            <a:ext cx="4101225" cy="4371886"/>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lIns="91440" tIns="182880" rIns="91440" bIns="45720" anchor="t">
            <a:noAutofit/>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dk1"/>
                </a:solidFill>
                <a:latin typeface="+mn-lt"/>
                <a:ea typeface="+mn-ea"/>
                <a:cs typeface="+mn-cs"/>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dk1"/>
                </a:solidFill>
                <a:latin typeface="+mn-lt"/>
                <a:ea typeface="+mn-ea"/>
                <a:cs typeface="+mn-cs"/>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dk1"/>
                </a:solidFill>
                <a:latin typeface="+mn-lt"/>
                <a:ea typeface="+mn-ea"/>
                <a:cs typeface="+mn-cs"/>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dk1"/>
                </a:solidFill>
                <a:latin typeface="+mn-lt"/>
                <a:ea typeface="+mn-ea"/>
                <a:cs typeface="+mn-cs"/>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dk1"/>
                </a:solidFill>
                <a:latin typeface="+mn-lt"/>
                <a:ea typeface="+mn-ea"/>
                <a:cs typeface="+mn-cs"/>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9pPr>
          </a:lstStyle>
          <a:p>
            <a:pPr marL="0" indent="0" algn="ctr">
              <a:buNone/>
            </a:pPr>
            <a:r>
              <a:rPr lang="en-US" sz="2000" b="1"/>
              <a:t>KEY TAKE-AWAYS</a:t>
            </a:r>
          </a:p>
          <a:p>
            <a:pPr marL="0" indent="0">
              <a:buNone/>
            </a:pPr>
            <a:endParaRPr lang="en-US" sz="1800">
              <a:ea typeface="Open Sans"/>
              <a:cs typeface="Open Sans"/>
            </a:endParaRPr>
          </a:p>
          <a:p>
            <a:pPr marL="256540" indent="-256540"/>
            <a:r>
              <a:rPr lang="en-US" sz="1600">
                <a:solidFill>
                  <a:schemeClr val="tx1"/>
                </a:solidFill>
                <a:ea typeface="Open Sans"/>
                <a:cs typeface="Open Sans"/>
              </a:rPr>
              <a:t>3 in 10 Tennessee students are meeting grade level expectations</a:t>
            </a:r>
            <a:br>
              <a:rPr lang="en-US" sz="1600">
                <a:solidFill>
                  <a:schemeClr val="tx1"/>
                </a:solidFill>
                <a:ea typeface="Open Sans"/>
                <a:cs typeface="Open Sans"/>
              </a:rPr>
            </a:br>
            <a:r>
              <a:rPr lang="en-US" sz="1600">
                <a:solidFill>
                  <a:schemeClr val="tx1"/>
                </a:solidFill>
                <a:ea typeface="Open Sans"/>
                <a:cs typeface="Open Sans"/>
              </a:rPr>
              <a:t>in English Language Arts (ELA).</a:t>
            </a:r>
          </a:p>
          <a:p>
            <a:pPr marL="256540" indent="-256540"/>
            <a:endParaRPr lang="en-US" sz="1600">
              <a:solidFill>
                <a:schemeClr val="tx1"/>
              </a:solidFill>
              <a:ea typeface="Open Sans"/>
              <a:cs typeface="Open Sans"/>
            </a:endParaRPr>
          </a:p>
          <a:p>
            <a:pPr marL="256540" indent="-256540"/>
            <a:r>
              <a:rPr lang="en-US" sz="1600">
                <a:solidFill>
                  <a:schemeClr val="tx1"/>
                </a:solidFill>
                <a:ea typeface="Open Sans"/>
                <a:cs typeface="Open Sans"/>
              </a:rPr>
              <a:t>Overall proficiency in ELA dropped </a:t>
            </a:r>
            <a:br>
              <a:rPr lang="en-US" sz="1600">
                <a:solidFill>
                  <a:schemeClr val="tx1"/>
                </a:solidFill>
                <a:ea typeface="Open Sans"/>
                <a:cs typeface="Open Sans"/>
              </a:rPr>
            </a:br>
            <a:r>
              <a:rPr lang="en-US" sz="1600">
                <a:solidFill>
                  <a:schemeClr val="tx1"/>
                </a:solidFill>
                <a:ea typeface="Open Sans"/>
                <a:cs typeface="Open Sans"/>
              </a:rPr>
              <a:t>5 points from 2019.</a:t>
            </a:r>
          </a:p>
          <a:p>
            <a:pPr marL="256540" indent="-256540"/>
            <a:endParaRPr lang="en-US" sz="1600" b="1">
              <a:solidFill>
                <a:schemeClr val="tx1"/>
              </a:solidFill>
              <a:ea typeface="Open Sans"/>
              <a:cs typeface="Open Sans"/>
            </a:endParaRPr>
          </a:p>
          <a:p>
            <a:pPr marL="256540" indent="-256540"/>
            <a:r>
              <a:rPr lang="en-US" sz="1600" b="1">
                <a:solidFill>
                  <a:schemeClr val="tx1"/>
                </a:solidFill>
                <a:ea typeface="Open Sans"/>
                <a:cs typeface="Open Sans"/>
              </a:rPr>
              <a:t>Proactive State Solutions:</a:t>
            </a:r>
            <a:r>
              <a:rPr lang="en-US" sz="1600">
                <a:solidFill>
                  <a:schemeClr val="tx1"/>
                </a:solidFill>
                <a:ea typeface="Open Sans"/>
                <a:cs typeface="Open Sans"/>
              </a:rPr>
              <a:t> </a:t>
            </a:r>
            <a:br>
              <a:rPr lang="en-US" sz="1600">
                <a:solidFill>
                  <a:schemeClr val="tx1"/>
                </a:solidFill>
                <a:ea typeface="Open Sans"/>
                <a:cs typeface="Open Sans"/>
              </a:rPr>
            </a:br>
            <a:r>
              <a:rPr lang="en-US" sz="1600">
                <a:solidFill>
                  <a:schemeClr val="tx1"/>
                </a:solidFill>
                <a:ea typeface="Open Sans"/>
                <a:cs typeface="Open Sans"/>
              </a:rPr>
              <a:t>Summer Programming; TN Literacy Success Act and Reading360; TN ALL Corps; personalized reading supports with district networks</a:t>
            </a:r>
          </a:p>
        </p:txBody>
      </p:sp>
      <p:sp>
        <p:nvSpPr>
          <p:cNvPr id="32" name="Rectangle 31">
            <a:extLst>
              <a:ext uri="{FF2B5EF4-FFF2-40B4-BE49-F238E27FC236}">
                <a16:creationId xmlns:a16="http://schemas.microsoft.com/office/drawing/2014/main" id="{D062E5CA-BB61-D441-9E25-A346E53DC7AF}"/>
              </a:ext>
            </a:extLst>
          </p:cNvPr>
          <p:cNvSpPr/>
          <p:nvPr/>
        </p:nvSpPr>
        <p:spPr>
          <a:xfrm>
            <a:off x="1" y="-4686"/>
            <a:ext cx="12188824" cy="811031"/>
          </a:xfrm>
          <a:prstGeom prst="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B68C36ED-73AC-6746-B432-A7FBDB8959A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2361" y="10510"/>
            <a:ext cx="757333" cy="757333"/>
          </a:xfrm>
          <a:prstGeom prst="rect">
            <a:avLst/>
          </a:prstGeom>
          <a:effectLst/>
        </p:spPr>
      </p:pic>
      <p:sp>
        <p:nvSpPr>
          <p:cNvPr id="34" name="TextBox 33">
            <a:extLst>
              <a:ext uri="{FF2B5EF4-FFF2-40B4-BE49-F238E27FC236}">
                <a16:creationId xmlns:a16="http://schemas.microsoft.com/office/drawing/2014/main" id="{46688C68-1C37-A943-9F45-E21D1DE669BF}"/>
              </a:ext>
            </a:extLst>
          </p:cNvPr>
          <p:cNvSpPr txBox="1"/>
          <p:nvPr/>
        </p:nvSpPr>
        <p:spPr>
          <a:xfrm>
            <a:off x="236461" y="837875"/>
            <a:ext cx="6484346" cy="461665"/>
          </a:xfrm>
          <a:prstGeom prst="rect">
            <a:avLst/>
          </a:prstGeom>
          <a:noFill/>
        </p:spPr>
        <p:txBody>
          <a:bodyPr wrap="square" rtlCol="0">
            <a:spAutoFit/>
          </a:bodyPr>
          <a:lstStyle/>
          <a:p>
            <a:r>
              <a:rPr lang="en-US" sz="2400" b="1">
                <a:solidFill>
                  <a:schemeClr val="accent2"/>
                </a:solidFill>
              </a:rPr>
              <a:t>ALL STUDENTS OVERVIEW</a:t>
            </a:r>
          </a:p>
        </p:txBody>
      </p:sp>
      <p:sp>
        <p:nvSpPr>
          <p:cNvPr id="38" name="TextBox 37">
            <a:extLst>
              <a:ext uri="{FF2B5EF4-FFF2-40B4-BE49-F238E27FC236}">
                <a16:creationId xmlns:a16="http://schemas.microsoft.com/office/drawing/2014/main" id="{E3E8A002-2372-5647-87B6-C85130F25D76}"/>
              </a:ext>
            </a:extLst>
          </p:cNvPr>
          <p:cNvSpPr txBox="1"/>
          <p:nvPr/>
        </p:nvSpPr>
        <p:spPr>
          <a:xfrm>
            <a:off x="799576" y="138445"/>
            <a:ext cx="3235127" cy="646331"/>
          </a:xfrm>
          <a:prstGeom prst="rect">
            <a:avLst/>
          </a:prstGeom>
          <a:noFill/>
        </p:spPr>
        <p:txBody>
          <a:bodyPr wrap="square" rtlCol="0">
            <a:spAutoFit/>
          </a:bodyPr>
          <a:lstStyle/>
          <a:p>
            <a:r>
              <a:rPr lang="en-US" sz="3600" b="1">
                <a:solidFill>
                  <a:schemeClr val="bg1"/>
                </a:solidFill>
              </a:rPr>
              <a:t>ELA</a:t>
            </a:r>
          </a:p>
        </p:txBody>
      </p:sp>
      <p:sp>
        <p:nvSpPr>
          <p:cNvPr id="39" name="Rectangle 38">
            <a:extLst>
              <a:ext uri="{FF2B5EF4-FFF2-40B4-BE49-F238E27FC236}">
                <a16:creationId xmlns:a16="http://schemas.microsoft.com/office/drawing/2014/main" id="{B315D295-ABFC-8341-8800-BC5DB22A3FE2}"/>
              </a:ext>
            </a:extLst>
          </p:cNvPr>
          <p:cNvSpPr/>
          <p:nvPr/>
        </p:nvSpPr>
        <p:spPr>
          <a:xfrm>
            <a:off x="8106086" y="6397438"/>
            <a:ext cx="3902479" cy="276999"/>
          </a:xfrm>
          <a:prstGeom prst="rect">
            <a:avLst/>
          </a:prstGeom>
        </p:spPr>
        <p:txBody>
          <a:bodyPr wrap="none">
            <a:spAutoFit/>
          </a:bodyPr>
          <a:lstStyle/>
          <a:p>
            <a:pPr algn="l"/>
            <a:r>
              <a:rPr lang="en-US" sz="1200" b="0" i="0">
                <a:effectLst/>
                <a:latin typeface="Open Sans" panose="020B0606030504020204" pitchFamily="34" charset="0"/>
                <a:ea typeface="Open Sans" panose="020B0606030504020204" pitchFamily="34" charset="0"/>
                <a:cs typeface="Open Sans" panose="020B0606030504020204" pitchFamily="34" charset="0"/>
              </a:rPr>
              <a:t>SOURCE: Tennessee Department of Education, 2021</a:t>
            </a:r>
          </a:p>
        </p:txBody>
      </p:sp>
      <p:graphicFrame>
        <p:nvGraphicFramePr>
          <p:cNvPr id="13" name="Chart 12">
            <a:extLst>
              <a:ext uri="{FF2B5EF4-FFF2-40B4-BE49-F238E27FC236}">
                <a16:creationId xmlns:a16="http://schemas.microsoft.com/office/drawing/2014/main" id="{742A1234-3C66-8847-AAA5-1A0ECFEB97E1}"/>
              </a:ext>
            </a:extLst>
          </p:cNvPr>
          <p:cNvGraphicFramePr/>
          <p:nvPr>
            <p:extLst>
              <p:ext uri="{D42A27DB-BD31-4B8C-83A1-F6EECF244321}">
                <p14:modId xmlns:p14="http://schemas.microsoft.com/office/powerpoint/2010/main" val="2177351711"/>
              </p:ext>
            </p:extLst>
          </p:nvPr>
        </p:nvGraphicFramePr>
        <p:xfrm>
          <a:off x="4824294" y="1490805"/>
          <a:ext cx="7014780" cy="488535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44627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2">
            <a:extLst>
              <a:ext uri="{FF2B5EF4-FFF2-40B4-BE49-F238E27FC236}">
                <a16:creationId xmlns:a16="http://schemas.microsoft.com/office/drawing/2014/main" id="{78FABC21-F894-E048-A03D-DC9E9AA6F513}"/>
              </a:ext>
            </a:extLst>
          </p:cNvPr>
          <p:cNvSpPr txBox="1">
            <a:spLocks/>
          </p:cNvSpPr>
          <p:nvPr/>
        </p:nvSpPr>
        <p:spPr>
          <a:xfrm>
            <a:off x="349751" y="1544820"/>
            <a:ext cx="3723013" cy="4978595"/>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lIns="91440" tIns="182880" rIns="91440" bIns="45720" anchor="t">
            <a:noAutofit/>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dk1"/>
                </a:solidFill>
                <a:latin typeface="+mn-lt"/>
                <a:ea typeface="+mn-ea"/>
                <a:cs typeface="+mn-cs"/>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dk1"/>
                </a:solidFill>
                <a:latin typeface="+mn-lt"/>
                <a:ea typeface="+mn-ea"/>
                <a:cs typeface="+mn-cs"/>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dk1"/>
                </a:solidFill>
                <a:latin typeface="+mn-lt"/>
                <a:ea typeface="+mn-ea"/>
                <a:cs typeface="+mn-cs"/>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dk1"/>
                </a:solidFill>
                <a:latin typeface="+mn-lt"/>
                <a:ea typeface="+mn-ea"/>
                <a:cs typeface="+mn-cs"/>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dk1"/>
                </a:solidFill>
                <a:latin typeface="+mn-lt"/>
                <a:ea typeface="+mn-ea"/>
                <a:cs typeface="+mn-cs"/>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9pPr>
          </a:lstStyle>
          <a:p>
            <a:pPr marL="0" indent="0" algn="ctr">
              <a:buNone/>
            </a:pPr>
            <a:r>
              <a:rPr lang="en-US" sz="2000" b="1"/>
              <a:t>KEY TAKE-AWAYS</a:t>
            </a:r>
          </a:p>
          <a:p>
            <a:pPr marL="256540" indent="-256540"/>
            <a:endParaRPr lang="en-US" sz="500">
              <a:ea typeface="Open Sans"/>
              <a:cs typeface="Open Sans"/>
            </a:endParaRPr>
          </a:p>
          <a:p>
            <a:pPr marL="123825" indent="0" algn="ctr">
              <a:buNone/>
            </a:pPr>
            <a:endParaRPr lang="en-US" sz="1600"/>
          </a:p>
        </p:txBody>
      </p:sp>
      <p:sp>
        <p:nvSpPr>
          <p:cNvPr id="40" name="Text Placeholder 2">
            <a:extLst>
              <a:ext uri="{FF2B5EF4-FFF2-40B4-BE49-F238E27FC236}">
                <a16:creationId xmlns:a16="http://schemas.microsoft.com/office/drawing/2014/main" id="{8C202730-FB50-5141-A038-362E9A8DA57A}"/>
              </a:ext>
            </a:extLst>
          </p:cNvPr>
          <p:cNvSpPr txBox="1">
            <a:spLocks/>
          </p:cNvSpPr>
          <p:nvPr/>
        </p:nvSpPr>
        <p:spPr>
          <a:xfrm>
            <a:off x="393564" y="2176565"/>
            <a:ext cx="3672206" cy="4346850"/>
          </a:xfrm>
          <a:prstGeom prst="rect">
            <a:avLst/>
          </a:prstGeom>
        </p:spPr>
        <p:txBody>
          <a:bodyPr vert="horz" lIns="91440" tIns="45720" rIns="91440" bIns="45720" rtlCol="0" anchor="t">
            <a:noAutofit/>
          </a:bodyPr>
          <a:lstStyle>
            <a:lvl1pPr marL="257111" indent="-257111" algn="l" defTabSz="685629" rtl="0" eaLnBrk="1" latinLnBrk="0" hangingPunct="1">
              <a:spcBef>
                <a:spcPts val="0"/>
              </a:spcBef>
              <a:spcAft>
                <a:spcPts val="1200"/>
              </a:spcAft>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ts val="0"/>
              </a:spcBef>
              <a:spcAft>
                <a:spcPts val="1200"/>
              </a:spcAft>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ts val="0"/>
              </a:spcBef>
              <a:spcAft>
                <a:spcPts val="1200"/>
              </a:spcAft>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ts val="0"/>
              </a:spcBef>
              <a:spcAft>
                <a:spcPts val="1200"/>
              </a:spcAft>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ts val="0"/>
              </a:spcBef>
              <a:spcAft>
                <a:spcPts val="1200"/>
              </a:spcAft>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342900" indent="-215900">
              <a:buFont typeface="Arial" panose="020B0604020202020204" pitchFamily="34" charset="0"/>
              <a:buChar char="•"/>
            </a:pPr>
            <a:r>
              <a:rPr lang="en-US" sz="1600">
                <a:latin typeface="Open Sans"/>
                <a:ea typeface="Open Sans"/>
                <a:cs typeface="Open Sans"/>
              </a:rPr>
              <a:t>In ELA, 2</a:t>
            </a:r>
            <a:r>
              <a:rPr lang="en-US" sz="1600" baseline="30000">
                <a:latin typeface="Open Sans"/>
                <a:ea typeface="Open Sans"/>
                <a:cs typeface="Open Sans"/>
              </a:rPr>
              <a:t>nd</a:t>
            </a:r>
            <a:r>
              <a:rPr lang="en-US" sz="1600">
                <a:latin typeface="Open Sans"/>
                <a:ea typeface="Open Sans"/>
                <a:cs typeface="Open Sans"/>
              </a:rPr>
              <a:t> &amp; 3</a:t>
            </a:r>
            <a:r>
              <a:rPr lang="en-US" sz="1600" baseline="30000">
                <a:latin typeface="Open Sans"/>
                <a:ea typeface="Open Sans"/>
                <a:cs typeface="Open Sans"/>
              </a:rPr>
              <a:t>rd</a:t>
            </a:r>
            <a:r>
              <a:rPr lang="en-US" sz="1600">
                <a:latin typeface="Open Sans"/>
                <a:ea typeface="Open Sans"/>
                <a:cs typeface="Open Sans"/>
              </a:rPr>
              <a:t> grades scores show </a:t>
            </a:r>
            <a:r>
              <a:rPr lang="en-US" sz="1600" b="1">
                <a:latin typeface="Open Sans"/>
                <a:ea typeface="Open Sans"/>
                <a:cs typeface="Open Sans"/>
              </a:rPr>
              <a:t>large increases in students scoring</a:t>
            </a:r>
            <a:r>
              <a:rPr lang="en-US" sz="1600">
                <a:latin typeface="Open Sans"/>
                <a:ea typeface="Open Sans"/>
                <a:cs typeface="Open Sans"/>
              </a:rPr>
              <a:t> </a:t>
            </a:r>
            <a:r>
              <a:rPr lang="en-US" sz="1600" b="1">
                <a:solidFill>
                  <a:schemeClr val="accent1">
                    <a:lumMod val="75000"/>
                  </a:schemeClr>
                </a:solidFill>
                <a:latin typeface="Open Sans"/>
                <a:ea typeface="Open Sans"/>
                <a:cs typeface="Open Sans"/>
              </a:rPr>
              <a:t>Below</a:t>
            </a:r>
            <a:r>
              <a:rPr lang="en-US" sz="1600" b="1">
                <a:latin typeface="Open Sans"/>
                <a:ea typeface="Open Sans"/>
                <a:cs typeface="Open Sans"/>
              </a:rPr>
              <a:t>. </a:t>
            </a:r>
            <a:endParaRPr lang="en-US" sz="1600">
              <a:solidFill>
                <a:schemeClr val="accent1">
                  <a:lumMod val="75000"/>
                </a:schemeClr>
              </a:solidFill>
            </a:endParaRPr>
          </a:p>
          <a:p>
            <a:pPr marL="642620" lvl="1" indent="-215900">
              <a:spcAft>
                <a:spcPts val="0"/>
              </a:spcAft>
              <a:buFont typeface="Arial" panose="020B0604020202020204" pitchFamily="34" charset="0"/>
              <a:buChar char="•"/>
            </a:pPr>
            <a:r>
              <a:rPr lang="en-US" sz="1400">
                <a:latin typeface="Open Sans"/>
                <a:ea typeface="Open Sans"/>
                <a:cs typeface="Open Sans"/>
              </a:rPr>
              <a:t>The rate of 2nd graders scoring </a:t>
            </a:r>
            <a:r>
              <a:rPr lang="en-US" sz="1400" b="1">
                <a:solidFill>
                  <a:schemeClr val="accent1">
                    <a:lumMod val="75000"/>
                  </a:schemeClr>
                </a:solidFill>
                <a:latin typeface="Open Sans"/>
                <a:ea typeface="Open Sans"/>
                <a:cs typeface="Open Sans"/>
              </a:rPr>
              <a:t>Below</a:t>
            </a:r>
            <a:r>
              <a:rPr lang="en-US" sz="1400">
                <a:latin typeface="Open Sans"/>
                <a:ea typeface="Open Sans"/>
                <a:cs typeface="Open Sans"/>
              </a:rPr>
              <a:t> increased 68% </a:t>
            </a:r>
          </a:p>
          <a:p>
            <a:pPr marL="642620" lvl="1" indent="-215900">
              <a:spcAft>
                <a:spcPts val="0"/>
              </a:spcAft>
              <a:buFont typeface="Arial" panose="020B0604020202020204" pitchFamily="34" charset="0"/>
              <a:buChar char="•"/>
            </a:pPr>
            <a:r>
              <a:rPr lang="en-US" sz="1400">
                <a:latin typeface="Open Sans"/>
                <a:ea typeface="Open Sans"/>
                <a:cs typeface="Open Sans"/>
              </a:rPr>
              <a:t>The rate of 3rd graders scoring </a:t>
            </a:r>
            <a:r>
              <a:rPr lang="en-US" sz="1400" b="1">
                <a:solidFill>
                  <a:schemeClr val="accent1">
                    <a:lumMod val="75000"/>
                  </a:schemeClr>
                </a:solidFill>
                <a:latin typeface="Open Sans"/>
                <a:ea typeface="Open Sans"/>
                <a:cs typeface="Open Sans"/>
              </a:rPr>
              <a:t>Below</a:t>
            </a:r>
            <a:r>
              <a:rPr lang="en-US" sz="1400">
                <a:latin typeface="Open Sans"/>
                <a:ea typeface="Open Sans"/>
                <a:cs typeface="Open Sans"/>
              </a:rPr>
              <a:t> increased 47%</a:t>
            </a:r>
            <a:endParaRPr lang="en-US" sz="1400"/>
          </a:p>
          <a:p>
            <a:pPr marL="426720" lvl="1" indent="0">
              <a:spcAft>
                <a:spcPts val="0"/>
              </a:spcAft>
              <a:buNone/>
            </a:pPr>
            <a:endParaRPr lang="en-US" sz="1600"/>
          </a:p>
          <a:p>
            <a:pPr marL="342900" indent="-215900">
              <a:buFont typeface="Arial" panose="020B0604020202020204" pitchFamily="34" charset="0"/>
              <a:buChar char="•"/>
            </a:pPr>
            <a:r>
              <a:rPr lang="en-US" sz="1600">
                <a:latin typeface="Open Sans"/>
                <a:ea typeface="Open Sans"/>
                <a:cs typeface="Open Sans"/>
              </a:rPr>
              <a:t>Students scoring </a:t>
            </a:r>
            <a:r>
              <a:rPr lang="en-US" sz="1600" b="1">
                <a:solidFill>
                  <a:schemeClr val="accent1">
                    <a:lumMod val="75000"/>
                  </a:schemeClr>
                </a:solidFill>
                <a:latin typeface="Open Sans"/>
                <a:ea typeface="Open Sans"/>
                <a:cs typeface="Open Sans"/>
              </a:rPr>
              <a:t>Below</a:t>
            </a:r>
            <a:r>
              <a:rPr lang="en-US" sz="1600" b="1">
                <a:solidFill>
                  <a:srgbClr val="D64550"/>
                </a:solidFill>
                <a:latin typeface="Open Sans"/>
                <a:ea typeface="Open Sans"/>
                <a:cs typeface="Open Sans"/>
              </a:rPr>
              <a:t> </a:t>
            </a:r>
            <a:br>
              <a:rPr lang="en-US" sz="1600" b="1">
                <a:latin typeface="Open Sans"/>
                <a:ea typeface="Open Sans"/>
                <a:cs typeface="Open Sans"/>
              </a:rPr>
            </a:br>
            <a:r>
              <a:rPr lang="en-US" sz="1600">
                <a:latin typeface="Open Sans"/>
                <a:ea typeface="Open Sans"/>
                <a:cs typeface="Open Sans"/>
              </a:rPr>
              <a:t>in 2</a:t>
            </a:r>
            <a:r>
              <a:rPr lang="en-US" sz="1600" baseline="30000">
                <a:latin typeface="Open Sans"/>
                <a:ea typeface="Open Sans"/>
                <a:cs typeface="Open Sans"/>
              </a:rPr>
              <a:t>nd</a:t>
            </a:r>
            <a:r>
              <a:rPr lang="en-US" sz="1600">
                <a:latin typeface="Open Sans"/>
                <a:ea typeface="Open Sans"/>
                <a:cs typeface="Open Sans"/>
              </a:rPr>
              <a:t> and 3</a:t>
            </a:r>
            <a:r>
              <a:rPr lang="en-US" sz="1600" baseline="30000">
                <a:latin typeface="Open Sans"/>
                <a:ea typeface="Open Sans"/>
                <a:cs typeface="Open Sans"/>
              </a:rPr>
              <a:t>rd</a:t>
            </a:r>
            <a:r>
              <a:rPr lang="en-US" sz="1600">
                <a:latin typeface="Open Sans"/>
                <a:ea typeface="Open Sans"/>
                <a:cs typeface="Open Sans"/>
              </a:rPr>
              <a:t> grades are </a:t>
            </a:r>
            <a:br>
              <a:rPr lang="en-US" sz="1600">
                <a:latin typeface="Open Sans"/>
                <a:ea typeface="Open Sans"/>
                <a:cs typeface="Open Sans"/>
              </a:rPr>
            </a:br>
            <a:r>
              <a:rPr lang="en-US" sz="1600">
                <a:latin typeface="Open Sans"/>
                <a:ea typeface="Open Sans"/>
                <a:cs typeface="Open Sans"/>
              </a:rPr>
              <a:t>typically those who are </a:t>
            </a:r>
            <a:r>
              <a:rPr lang="en-US" sz="1600" b="1">
                <a:latin typeface="Open Sans"/>
                <a:ea typeface="Open Sans"/>
                <a:cs typeface="Open Sans"/>
              </a:rPr>
              <a:t>not </a:t>
            </a:r>
            <a:br>
              <a:rPr lang="en-US" sz="1600" b="1">
                <a:latin typeface="Open Sans"/>
                <a:ea typeface="Open Sans"/>
                <a:cs typeface="Open Sans"/>
              </a:rPr>
            </a:br>
            <a:r>
              <a:rPr lang="en-US" sz="1600" b="1">
                <a:latin typeface="Open Sans"/>
                <a:ea typeface="Open Sans"/>
                <a:cs typeface="Open Sans"/>
              </a:rPr>
              <a:t>able to read proficiently. </a:t>
            </a:r>
          </a:p>
          <a:p>
            <a:pPr marL="342900" indent="-215900">
              <a:buFont typeface="Arial" panose="020B0604020202020204" pitchFamily="34" charset="0"/>
              <a:buChar char="•"/>
            </a:pPr>
            <a:r>
              <a:rPr lang="en-US" sz="1600">
                <a:latin typeface="Open Sans"/>
                <a:ea typeface="Open Sans"/>
                <a:cs typeface="Open Sans"/>
              </a:rPr>
              <a:t>The largest categorical drops </a:t>
            </a:r>
            <a:br>
              <a:rPr lang="en-US" sz="1600">
                <a:latin typeface="Open Sans"/>
                <a:ea typeface="Open Sans"/>
                <a:cs typeface="Open Sans"/>
              </a:rPr>
            </a:br>
            <a:r>
              <a:rPr lang="en-US" sz="1600">
                <a:latin typeface="Open Sans"/>
                <a:ea typeface="Open Sans"/>
                <a:cs typeface="Open Sans"/>
              </a:rPr>
              <a:t>in ELA across each test were </a:t>
            </a:r>
            <a:br>
              <a:rPr lang="en-US" sz="1600">
                <a:latin typeface="Open Sans"/>
                <a:ea typeface="Open Sans"/>
                <a:cs typeface="Open Sans"/>
              </a:rPr>
            </a:br>
            <a:r>
              <a:rPr lang="en-US" sz="1600">
                <a:latin typeface="Open Sans"/>
                <a:ea typeface="Open Sans"/>
                <a:cs typeface="Open Sans"/>
              </a:rPr>
              <a:t>in </a:t>
            </a:r>
            <a:r>
              <a:rPr lang="en-US" sz="1600" b="1">
                <a:latin typeface="Open Sans"/>
                <a:ea typeface="Open Sans"/>
                <a:cs typeface="Open Sans"/>
              </a:rPr>
              <a:t>writing and conventions </a:t>
            </a:r>
            <a:br>
              <a:rPr lang="en-US" sz="1600" b="1">
                <a:latin typeface="Open Sans"/>
                <a:ea typeface="Open Sans"/>
                <a:cs typeface="Open Sans"/>
              </a:rPr>
            </a:br>
            <a:r>
              <a:rPr lang="en-US" sz="1600" b="1">
                <a:latin typeface="Open Sans"/>
                <a:ea typeface="Open Sans"/>
                <a:cs typeface="Open Sans"/>
              </a:rPr>
              <a:t>of writing</a:t>
            </a:r>
            <a:r>
              <a:rPr lang="en-US" sz="1600">
                <a:latin typeface="Open Sans"/>
                <a:ea typeface="Open Sans"/>
                <a:cs typeface="Open Sans"/>
              </a:rPr>
              <a:t>.</a:t>
            </a:r>
            <a:endParaRPr lang="en-US" sz="1600"/>
          </a:p>
          <a:p>
            <a:pPr marL="342900" indent="-215900">
              <a:buFont typeface="Arial" panose="020B0604020202020204" pitchFamily="34" charset="0"/>
              <a:buChar char="•"/>
            </a:pPr>
            <a:endParaRPr lang="en-US" sz="1400" b="1">
              <a:latin typeface="Open Sans"/>
              <a:ea typeface="Open Sans"/>
              <a:cs typeface="Open Sans"/>
            </a:endParaRPr>
          </a:p>
        </p:txBody>
      </p:sp>
      <p:sp>
        <p:nvSpPr>
          <p:cNvPr id="32" name="Rectangle 31">
            <a:extLst>
              <a:ext uri="{FF2B5EF4-FFF2-40B4-BE49-F238E27FC236}">
                <a16:creationId xmlns:a16="http://schemas.microsoft.com/office/drawing/2014/main" id="{D062E5CA-BB61-D441-9E25-A346E53DC7AF}"/>
              </a:ext>
            </a:extLst>
          </p:cNvPr>
          <p:cNvSpPr/>
          <p:nvPr/>
        </p:nvSpPr>
        <p:spPr>
          <a:xfrm>
            <a:off x="1" y="-4686"/>
            <a:ext cx="12188824" cy="811031"/>
          </a:xfrm>
          <a:prstGeom prst="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B68C36ED-73AC-6746-B432-A7FBDB8959A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2361" y="10510"/>
            <a:ext cx="757333" cy="757333"/>
          </a:xfrm>
          <a:prstGeom prst="rect">
            <a:avLst/>
          </a:prstGeom>
          <a:effectLst/>
        </p:spPr>
      </p:pic>
      <p:sp>
        <p:nvSpPr>
          <p:cNvPr id="34" name="TextBox 33">
            <a:extLst>
              <a:ext uri="{FF2B5EF4-FFF2-40B4-BE49-F238E27FC236}">
                <a16:creationId xmlns:a16="http://schemas.microsoft.com/office/drawing/2014/main" id="{46688C68-1C37-A943-9F45-E21D1DE669BF}"/>
              </a:ext>
            </a:extLst>
          </p:cNvPr>
          <p:cNvSpPr txBox="1"/>
          <p:nvPr/>
        </p:nvSpPr>
        <p:spPr>
          <a:xfrm>
            <a:off x="236461" y="837875"/>
            <a:ext cx="6484346" cy="461665"/>
          </a:xfrm>
          <a:prstGeom prst="rect">
            <a:avLst/>
          </a:prstGeom>
          <a:noFill/>
        </p:spPr>
        <p:txBody>
          <a:bodyPr wrap="square" rtlCol="0">
            <a:spAutoFit/>
          </a:bodyPr>
          <a:lstStyle/>
          <a:p>
            <a:r>
              <a:rPr lang="en-US" sz="2400" b="1">
                <a:solidFill>
                  <a:schemeClr val="accent2"/>
                </a:solidFill>
              </a:rPr>
              <a:t>OVERVIEW</a:t>
            </a:r>
          </a:p>
        </p:txBody>
      </p:sp>
      <p:sp>
        <p:nvSpPr>
          <p:cNvPr id="38" name="TextBox 37">
            <a:extLst>
              <a:ext uri="{FF2B5EF4-FFF2-40B4-BE49-F238E27FC236}">
                <a16:creationId xmlns:a16="http://schemas.microsoft.com/office/drawing/2014/main" id="{E3E8A002-2372-5647-87B6-C85130F25D76}"/>
              </a:ext>
            </a:extLst>
          </p:cNvPr>
          <p:cNvSpPr txBox="1"/>
          <p:nvPr/>
        </p:nvSpPr>
        <p:spPr>
          <a:xfrm>
            <a:off x="799576" y="138445"/>
            <a:ext cx="3235127" cy="646331"/>
          </a:xfrm>
          <a:prstGeom prst="rect">
            <a:avLst/>
          </a:prstGeom>
          <a:noFill/>
        </p:spPr>
        <p:txBody>
          <a:bodyPr wrap="square" rtlCol="0">
            <a:spAutoFit/>
          </a:bodyPr>
          <a:lstStyle/>
          <a:p>
            <a:r>
              <a:rPr lang="en-US" sz="3600" b="1">
                <a:solidFill>
                  <a:schemeClr val="bg1"/>
                </a:solidFill>
              </a:rPr>
              <a:t>ELA</a:t>
            </a:r>
          </a:p>
        </p:txBody>
      </p:sp>
      <p:sp>
        <p:nvSpPr>
          <p:cNvPr id="39" name="Rectangle 38">
            <a:extLst>
              <a:ext uri="{FF2B5EF4-FFF2-40B4-BE49-F238E27FC236}">
                <a16:creationId xmlns:a16="http://schemas.microsoft.com/office/drawing/2014/main" id="{B315D295-ABFC-8341-8800-BC5DB22A3FE2}"/>
              </a:ext>
            </a:extLst>
          </p:cNvPr>
          <p:cNvSpPr/>
          <p:nvPr/>
        </p:nvSpPr>
        <p:spPr>
          <a:xfrm>
            <a:off x="8106086" y="6397438"/>
            <a:ext cx="3902479" cy="276999"/>
          </a:xfrm>
          <a:prstGeom prst="rect">
            <a:avLst/>
          </a:prstGeom>
        </p:spPr>
        <p:txBody>
          <a:bodyPr wrap="none">
            <a:spAutoFit/>
          </a:bodyPr>
          <a:lstStyle/>
          <a:p>
            <a:pPr algn="l"/>
            <a:r>
              <a:rPr lang="en-US" sz="1200" b="0" i="0">
                <a:effectLst/>
                <a:latin typeface="Open Sans" panose="020B0606030504020204" pitchFamily="34" charset="0"/>
                <a:ea typeface="Open Sans" panose="020B0606030504020204" pitchFamily="34" charset="0"/>
                <a:cs typeface="Open Sans" panose="020B0606030504020204" pitchFamily="34" charset="0"/>
              </a:rPr>
              <a:t>SOURCE: Tennessee Department of Education, 2021</a:t>
            </a:r>
          </a:p>
        </p:txBody>
      </p:sp>
      <p:grpSp>
        <p:nvGrpSpPr>
          <p:cNvPr id="45" name="Group 44">
            <a:extLst>
              <a:ext uri="{FF2B5EF4-FFF2-40B4-BE49-F238E27FC236}">
                <a16:creationId xmlns:a16="http://schemas.microsoft.com/office/drawing/2014/main" id="{FB8DC6A4-4F75-094A-86FD-B65136BE8723}"/>
              </a:ext>
            </a:extLst>
          </p:cNvPr>
          <p:cNvGrpSpPr/>
          <p:nvPr/>
        </p:nvGrpSpPr>
        <p:grpSpPr>
          <a:xfrm>
            <a:off x="4149387" y="1803440"/>
            <a:ext cx="7859178" cy="4168734"/>
            <a:chOff x="4149387" y="2671050"/>
            <a:chExt cx="7859178" cy="4168734"/>
          </a:xfrm>
        </p:grpSpPr>
        <p:sp>
          <p:nvSpPr>
            <p:cNvPr id="21" name="TextBox 20">
              <a:extLst>
                <a:ext uri="{FF2B5EF4-FFF2-40B4-BE49-F238E27FC236}">
                  <a16:creationId xmlns:a16="http://schemas.microsoft.com/office/drawing/2014/main" id="{5452A159-75D4-D54D-99F8-5DE17E1059E6}"/>
                </a:ext>
              </a:extLst>
            </p:cNvPr>
            <p:cNvSpPr txBox="1"/>
            <p:nvPr/>
          </p:nvSpPr>
          <p:spPr>
            <a:xfrm>
              <a:off x="4847422" y="2671050"/>
              <a:ext cx="1824263" cy="369332"/>
            </a:xfrm>
            <a:prstGeom prst="rect">
              <a:avLst/>
            </a:prstGeom>
            <a:noFill/>
          </p:spPr>
          <p:txBody>
            <a:bodyPr wrap="square" rtlCol="0">
              <a:spAutoFit/>
            </a:bodyPr>
            <a:lstStyle/>
            <a:p>
              <a:pPr algn="ctr"/>
              <a:r>
                <a:rPr lang="en-US" b="1"/>
                <a:t>ELEMENTARY</a:t>
              </a:r>
            </a:p>
          </p:txBody>
        </p:sp>
        <p:sp>
          <p:nvSpPr>
            <p:cNvPr id="22" name="TextBox 21">
              <a:extLst>
                <a:ext uri="{FF2B5EF4-FFF2-40B4-BE49-F238E27FC236}">
                  <a16:creationId xmlns:a16="http://schemas.microsoft.com/office/drawing/2014/main" id="{E21A278D-44AD-AE4E-8D45-FC46A3D5C024}"/>
                </a:ext>
              </a:extLst>
            </p:cNvPr>
            <p:cNvSpPr txBox="1"/>
            <p:nvPr/>
          </p:nvSpPr>
          <p:spPr>
            <a:xfrm>
              <a:off x="7304428" y="2671050"/>
              <a:ext cx="1824263" cy="369332"/>
            </a:xfrm>
            <a:prstGeom prst="rect">
              <a:avLst/>
            </a:prstGeom>
            <a:noFill/>
          </p:spPr>
          <p:txBody>
            <a:bodyPr wrap="square" rtlCol="0">
              <a:spAutoFit/>
            </a:bodyPr>
            <a:lstStyle/>
            <a:p>
              <a:pPr algn="ctr"/>
              <a:r>
                <a:rPr lang="en-US" b="1"/>
                <a:t>MIDDLE</a:t>
              </a:r>
            </a:p>
          </p:txBody>
        </p:sp>
        <p:sp>
          <p:nvSpPr>
            <p:cNvPr id="23" name="TextBox 22">
              <a:extLst>
                <a:ext uri="{FF2B5EF4-FFF2-40B4-BE49-F238E27FC236}">
                  <a16:creationId xmlns:a16="http://schemas.microsoft.com/office/drawing/2014/main" id="{172600C8-2052-DB41-8611-4A1CE4BED186}"/>
                </a:ext>
              </a:extLst>
            </p:cNvPr>
            <p:cNvSpPr txBox="1"/>
            <p:nvPr/>
          </p:nvSpPr>
          <p:spPr>
            <a:xfrm>
              <a:off x="9802906" y="2671050"/>
              <a:ext cx="1824263" cy="369332"/>
            </a:xfrm>
            <a:prstGeom prst="rect">
              <a:avLst/>
            </a:prstGeom>
            <a:noFill/>
          </p:spPr>
          <p:txBody>
            <a:bodyPr wrap="square" rtlCol="0">
              <a:spAutoFit/>
            </a:bodyPr>
            <a:lstStyle/>
            <a:p>
              <a:pPr algn="ctr"/>
              <a:r>
                <a:rPr lang="en-US" b="1"/>
                <a:t>HIGH</a:t>
              </a:r>
            </a:p>
          </p:txBody>
        </p:sp>
        <p:graphicFrame>
          <p:nvGraphicFramePr>
            <p:cNvPr id="43" name="Chart 42">
              <a:extLst>
                <a:ext uri="{FF2B5EF4-FFF2-40B4-BE49-F238E27FC236}">
                  <a16:creationId xmlns:a16="http://schemas.microsoft.com/office/drawing/2014/main" id="{A08E4FB0-0798-4C47-9CAF-720E2FBD9BF7}"/>
                </a:ext>
              </a:extLst>
            </p:cNvPr>
            <p:cNvGraphicFramePr/>
            <p:nvPr>
              <p:extLst>
                <p:ext uri="{D42A27DB-BD31-4B8C-83A1-F6EECF244321}">
                  <p14:modId xmlns:p14="http://schemas.microsoft.com/office/powerpoint/2010/main" val="611328417"/>
                </p:ext>
              </p:extLst>
            </p:nvPr>
          </p:nvGraphicFramePr>
          <p:xfrm>
            <a:off x="4149387" y="2915589"/>
            <a:ext cx="7859178" cy="3924195"/>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729099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2">
            <a:extLst>
              <a:ext uri="{FF2B5EF4-FFF2-40B4-BE49-F238E27FC236}">
                <a16:creationId xmlns:a16="http://schemas.microsoft.com/office/drawing/2014/main" id="{D0BC9391-8292-264E-A4B7-BAE9504CE897}"/>
              </a:ext>
            </a:extLst>
          </p:cNvPr>
          <p:cNvSpPr txBox="1">
            <a:spLocks/>
          </p:cNvSpPr>
          <p:nvPr/>
        </p:nvSpPr>
        <p:spPr>
          <a:xfrm>
            <a:off x="349751" y="1630549"/>
            <a:ext cx="3723013" cy="4554350"/>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lIns="91440" tIns="182880" rIns="91440" bIns="45720" anchor="t">
            <a:noAutofit/>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dk1"/>
                </a:solidFill>
                <a:latin typeface="+mn-lt"/>
                <a:ea typeface="+mn-ea"/>
                <a:cs typeface="+mn-cs"/>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dk1"/>
                </a:solidFill>
                <a:latin typeface="+mn-lt"/>
                <a:ea typeface="+mn-ea"/>
                <a:cs typeface="+mn-cs"/>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dk1"/>
                </a:solidFill>
                <a:latin typeface="+mn-lt"/>
                <a:ea typeface="+mn-ea"/>
                <a:cs typeface="+mn-cs"/>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dk1"/>
                </a:solidFill>
                <a:latin typeface="+mn-lt"/>
                <a:ea typeface="+mn-ea"/>
                <a:cs typeface="+mn-cs"/>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dk1"/>
                </a:solidFill>
                <a:latin typeface="+mn-lt"/>
                <a:ea typeface="+mn-ea"/>
                <a:cs typeface="+mn-cs"/>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9pPr>
          </a:lstStyle>
          <a:p>
            <a:pPr marL="0" indent="0" algn="ctr">
              <a:buNone/>
            </a:pPr>
            <a:r>
              <a:rPr lang="en-US" sz="2000" b="1"/>
              <a:t>KEY TAKE-AWAYS</a:t>
            </a:r>
          </a:p>
          <a:p>
            <a:pPr marL="256540" indent="-256540"/>
            <a:endParaRPr lang="en-US" sz="500">
              <a:ea typeface="Open Sans"/>
              <a:cs typeface="Open Sans"/>
            </a:endParaRPr>
          </a:p>
          <a:p>
            <a:pPr marL="123825" indent="0" algn="ctr">
              <a:buNone/>
            </a:pPr>
            <a:endParaRPr lang="en-US" sz="1600"/>
          </a:p>
        </p:txBody>
      </p:sp>
      <p:sp>
        <p:nvSpPr>
          <p:cNvPr id="5" name="Text Placeholder 2">
            <a:extLst>
              <a:ext uri="{FF2B5EF4-FFF2-40B4-BE49-F238E27FC236}">
                <a16:creationId xmlns:a16="http://schemas.microsoft.com/office/drawing/2014/main" id="{575F989C-93A3-3441-BDA4-165D9CFAA545}"/>
              </a:ext>
            </a:extLst>
          </p:cNvPr>
          <p:cNvSpPr>
            <a:spLocks noGrp="1"/>
          </p:cNvSpPr>
          <p:nvPr>
            <p:ph type="body" sz="quarter" idx="10"/>
          </p:nvPr>
        </p:nvSpPr>
        <p:spPr>
          <a:xfrm>
            <a:off x="682978" y="4112030"/>
            <a:ext cx="3097010" cy="1908095"/>
          </a:xfrm>
        </p:spPr>
        <p:txBody>
          <a:bodyPr>
            <a:normAutofit fontScale="92500"/>
          </a:bodyPr>
          <a:lstStyle/>
          <a:p>
            <a:pPr marL="0" indent="0" algn="ctr">
              <a:spcAft>
                <a:spcPts val="0"/>
              </a:spcAft>
              <a:buNone/>
            </a:pPr>
            <a:r>
              <a:rPr lang="en-US" sz="3600" b="1"/>
              <a:t>1 in 7 </a:t>
            </a:r>
            <a:br>
              <a:rPr lang="en-US" sz="3600" b="1"/>
            </a:br>
            <a:r>
              <a:rPr lang="en-US" sz="2000" b="1"/>
              <a:t>economically disadvantaged students </a:t>
            </a:r>
          </a:p>
          <a:p>
            <a:pPr marL="0" indent="0" algn="ctr">
              <a:buNone/>
            </a:pPr>
            <a:r>
              <a:rPr lang="en-US" sz="1700"/>
              <a:t>is meeting grade level expectations in English Language Arts.</a:t>
            </a:r>
            <a:endParaRPr lang="en-US" sz="1900"/>
          </a:p>
        </p:txBody>
      </p:sp>
      <p:sp>
        <p:nvSpPr>
          <p:cNvPr id="8" name="TextBox 7">
            <a:extLst>
              <a:ext uri="{FF2B5EF4-FFF2-40B4-BE49-F238E27FC236}">
                <a16:creationId xmlns:a16="http://schemas.microsoft.com/office/drawing/2014/main" id="{B43AA9F7-9D01-764B-AED2-DB899CDA7FEB}"/>
              </a:ext>
            </a:extLst>
          </p:cNvPr>
          <p:cNvSpPr txBox="1"/>
          <p:nvPr/>
        </p:nvSpPr>
        <p:spPr>
          <a:xfrm>
            <a:off x="4876800" y="1422334"/>
            <a:ext cx="2832100" cy="584775"/>
          </a:xfrm>
          <a:prstGeom prst="rect">
            <a:avLst/>
          </a:prstGeom>
          <a:noFill/>
        </p:spPr>
        <p:txBody>
          <a:bodyPr wrap="square" rtlCol="0">
            <a:spAutoFit/>
          </a:bodyPr>
          <a:lstStyle/>
          <a:p>
            <a:pPr algn="ctr"/>
            <a:r>
              <a:rPr lang="en-US" sz="1600" b="1"/>
              <a:t>ECONOMICALLY DISADVANTAGED</a:t>
            </a:r>
          </a:p>
        </p:txBody>
      </p:sp>
      <p:sp>
        <p:nvSpPr>
          <p:cNvPr id="9" name="TextBox 8">
            <a:extLst>
              <a:ext uri="{FF2B5EF4-FFF2-40B4-BE49-F238E27FC236}">
                <a16:creationId xmlns:a16="http://schemas.microsoft.com/office/drawing/2014/main" id="{E7E88175-BCF6-FC4E-AF8A-78CAC49D0D8B}"/>
              </a:ext>
            </a:extLst>
          </p:cNvPr>
          <p:cNvSpPr txBox="1"/>
          <p:nvPr/>
        </p:nvSpPr>
        <p:spPr>
          <a:xfrm>
            <a:off x="8724899" y="1422334"/>
            <a:ext cx="2832101" cy="584775"/>
          </a:xfrm>
          <a:prstGeom prst="rect">
            <a:avLst/>
          </a:prstGeom>
          <a:noFill/>
        </p:spPr>
        <p:txBody>
          <a:bodyPr wrap="square" rtlCol="0">
            <a:spAutoFit/>
          </a:bodyPr>
          <a:lstStyle/>
          <a:p>
            <a:pPr algn="ctr"/>
            <a:r>
              <a:rPr lang="en-US" sz="1600" b="1"/>
              <a:t>ALL OTHER </a:t>
            </a:r>
            <a:br>
              <a:rPr lang="en-US" sz="1600" b="1"/>
            </a:br>
            <a:r>
              <a:rPr lang="en-US" sz="1600" b="1"/>
              <a:t>STUDENTS</a:t>
            </a:r>
          </a:p>
        </p:txBody>
      </p:sp>
      <p:sp>
        <p:nvSpPr>
          <p:cNvPr id="12" name="Rectangle 11">
            <a:extLst>
              <a:ext uri="{FF2B5EF4-FFF2-40B4-BE49-F238E27FC236}">
                <a16:creationId xmlns:a16="http://schemas.microsoft.com/office/drawing/2014/main" id="{820A4262-820C-FA4E-80F7-DCA07DD07C1D}"/>
              </a:ext>
            </a:extLst>
          </p:cNvPr>
          <p:cNvSpPr/>
          <p:nvPr/>
        </p:nvSpPr>
        <p:spPr>
          <a:xfrm>
            <a:off x="1" y="-4686"/>
            <a:ext cx="12188824" cy="811031"/>
          </a:xfrm>
          <a:prstGeom prst="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D153BE74-5951-8B44-9FE0-23172FCF5F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2361" y="10510"/>
            <a:ext cx="757333" cy="757333"/>
          </a:xfrm>
          <a:prstGeom prst="rect">
            <a:avLst/>
          </a:prstGeom>
          <a:effectLst/>
        </p:spPr>
      </p:pic>
      <p:sp>
        <p:nvSpPr>
          <p:cNvPr id="14" name="TextBox 13">
            <a:extLst>
              <a:ext uri="{FF2B5EF4-FFF2-40B4-BE49-F238E27FC236}">
                <a16:creationId xmlns:a16="http://schemas.microsoft.com/office/drawing/2014/main" id="{25C562BD-2DB6-074C-B1E0-69610B0E4156}"/>
              </a:ext>
            </a:extLst>
          </p:cNvPr>
          <p:cNvSpPr txBox="1"/>
          <p:nvPr/>
        </p:nvSpPr>
        <p:spPr>
          <a:xfrm>
            <a:off x="236461" y="837875"/>
            <a:ext cx="6484346" cy="461665"/>
          </a:xfrm>
          <a:prstGeom prst="rect">
            <a:avLst/>
          </a:prstGeom>
          <a:noFill/>
        </p:spPr>
        <p:txBody>
          <a:bodyPr wrap="square" rtlCol="0">
            <a:spAutoFit/>
          </a:bodyPr>
          <a:lstStyle/>
          <a:p>
            <a:r>
              <a:rPr lang="en-US" sz="2400" b="1">
                <a:solidFill>
                  <a:schemeClr val="accent2"/>
                </a:solidFill>
              </a:rPr>
              <a:t>RESULTS BY INCOME</a:t>
            </a:r>
          </a:p>
        </p:txBody>
      </p:sp>
      <p:sp>
        <p:nvSpPr>
          <p:cNvPr id="18" name="TextBox 17">
            <a:extLst>
              <a:ext uri="{FF2B5EF4-FFF2-40B4-BE49-F238E27FC236}">
                <a16:creationId xmlns:a16="http://schemas.microsoft.com/office/drawing/2014/main" id="{D0922777-5297-7E40-A6AF-1DE279444A21}"/>
              </a:ext>
            </a:extLst>
          </p:cNvPr>
          <p:cNvSpPr txBox="1"/>
          <p:nvPr/>
        </p:nvSpPr>
        <p:spPr>
          <a:xfrm>
            <a:off x="799576" y="138445"/>
            <a:ext cx="3235127" cy="646331"/>
          </a:xfrm>
          <a:prstGeom prst="rect">
            <a:avLst/>
          </a:prstGeom>
          <a:noFill/>
        </p:spPr>
        <p:txBody>
          <a:bodyPr wrap="square" rtlCol="0">
            <a:spAutoFit/>
          </a:bodyPr>
          <a:lstStyle/>
          <a:p>
            <a:r>
              <a:rPr lang="en-US" sz="3600" b="1">
                <a:solidFill>
                  <a:schemeClr val="bg1"/>
                </a:solidFill>
              </a:rPr>
              <a:t>ELA</a:t>
            </a:r>
          </a:p>
        </p:txBody>
      </p:sp>
      <p:pic>
        <p:nvPicPr>
          <p:cNvPr id="20" name="Graphic 19">
            <a:extLst>
              <a:ext uri="{FF2B5EF4-FFF2-40B4-BE49-F238E27FC236}">
                <a16:creationId xmlns:a16="http://schemas.microsoft.com/office/drawing/2014/main" id="{AF7EAC92-9A72-724F-90B6-DF1D67837D3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35007" y="2367781"/>
            <a:ext cx="952500" cy="952500"/>
          </a:xfrm>
          <a:prstGeom prst="rect">
            <a:avLst/>
          </a:prstGeom>
        </p:spPr>
      </p:pic>
      <p:grpSp>
        <p:nvGrpSpPr>
          <p:cNvPr id="27" name="Group 26">
            <a:extLst>
              <a:ext uri="{FF2B5EF4-FFF2-40B4-BE49-F238E27FC236}">
                <a16:creationId xmlns:a16="http://schemas.microsoft.com/office/drawing/2014/main" id="{89D24F39-025B-8C40-8B4F-DBA830D276BD}"/>
              </a:ext>
            </a:extLst>
          </p:cNvPr>
          <p:cNvGrpSpPr/>
          <p:nvPr/>
        </p:nvGrpSpPr>
        <p:grpSpPr>
          <a:xfrm>
            <a:off x="661643" y="3343711"/>
            <a:ext cx="3099229" cy="550248"/>
            <a:chOff x="524452" y="3000447"/>
            <a:chExt cx="3099229" cy="550248"/>
          </a:xfrm>
        </p:grpSpPr>
        <p:pic>
          <p:nvPicPr>
            <p:cNvPr id="21" name="Graphic 20">
              <a:extLst>
                <a:ext uri="{FF2B5EF4-FFF2-40B4-BE49-F238E27FC236}">
                  <a16:creationId xmlns:a16="http://schemas.microsoft.com/office/drawing/2014/main" id="{87E62CFE-BB7C-7840-824A-436F136C28A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4452" y="3000447"/>
              <a:ext cx="550248" cy="550248"/>
            </a:xfrm>
            <a:prstGeom prst="rect">
              <a:avLst/>
            </a:prstGeom>
          </p:spPr>
        </p:pic>
        <p:pic>
          <p:nvPicPr>
            <p:cNvPr id="22" name="Graphic 21">
              <a:extLst>
                <a:ext uri="{FF2B5EF4-FFF2-40B4-BE49-F238E27FC236}">
                  <a16:creationId xmlns:a16="http://schemas.microsoft.com/office/drawing/2014/main" id="{DC3749DD-D5AB-5D4D-8A94-6B21A1D81CD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4248" y="3000447"/>
              <a:ext cx="550248" cy="550248"/>
            </a:xfrm>
            <a:prstGeom prst="rect">
              <a:avLst/>
            </a:prstGeom>
          </p:spPr>
        </p:pic>
        <p:pic>
          <p:nvPicPr>
            <p:cNvPr id="23" name="Graphic 22">
              <a:extLst>
                <a:ext uri="{FF2B5EF4-FFF2-40B4-BE49-F238E27FC236}">
                  <a16:creationId xmlns:a16="http://schemas.microsoft.com/office/drawing/2014/main" id="{5383A2E5-1D52-114D-A6CC-000A9B4B0AD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44044" y="3000447"/>
              <a:ext cx="550248" cy="550248"/>
            </a:xfrm>
            <a:prstGeom prst="rect">
              <a:avLst/>
            </a:prstGeom>
          </p:spPr>
        </p:pic>
        <p:pic>
          <p:nvPicPr>
            <p:cNvPr id="24" name="Graphic 23">
              <a:extLst>
                <a:ext uri="{FF2B5EF4-FFF2-40B4-BE49-F238E27FC236}">
                  <a16:creationId xmlns:a16="http://schemas.microsoft.com/office/drawing/2014/main" id="{479B5F9F-9BAA-0A44-8C41-4769C194F2E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53840" y="3000447"/>
              <a:ext cx="550248" cy="550248"/>
            </a:xfrm>
            <a:prstGeom prst="rect">
              <a:avLst/>
            </a:prstGeom>
          </p:spPr>
        </p:pic>
        <p:pic>
          <p:nvPicPr>
            <p:cNvPr id="25" name="Graphic 24">
              <a:extLst>
                <a:ext uri="{FF2B5EF4-FFF2-40B4-BE49-F238E27FC236}">
                  <a16:creationId xmlns:a16="http://schemas.microsoft.com/office/drawing/2014/main" id="{8D595541-9DAE-9143-8C76-9EB973E5EBF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563636" y="3000447"/>
              <a:ext cx="550248" cy="550248"/>
            </a:xfrm>
            <a:prstGeom prst="rect">
              <a:avLst/>
            </a:prstGeom>
          </p:spPr>
        </p:pic>
        <p:pic>
          <p:nvPicPr>
            <p:cNvPr id="26" name="Graphic 25">
              <a:extLst>
                <a:ext uri="{FF2B5EF4-FFF2-40B4-BE49-F238E27FC236}">
                  <a16:creationId xmlns:a16="http://schemas.microsoft.com/office/drawing/2014/main" id="{57EC348D-FCF0-6042-8F55-A9CB36992AD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73433" y="3000447"/>
              <a:ext cx="550248" cy="550248"/>
            </a:xfrm>
            <a:prstGeom prst="rect">
              <a:avLst/>
            </a:prstGeom>
          </p:spPr>
        </p:pic>
      </p:grpSp>
      <p:sp>
        <p:nvSpPr>
          <p:cNvPr id="29" name="Rectangle 28">
            <a:extLst>
              <a:ext uri="{FF2B5EF4-FFF2-40B4-BE49-F238E27FC236}">
                <a16:creationId xmlns:a16="http://schemas.microsoft.com/office/drawing/2014/main" id="{43B3E3A5-45FE-C444-A7DC-DD56C8077DF1}"/>
              </a:ext>
            </a:extLst>
          </p:cNvPr>
          <p:cNvSpPr/>
          <p:nvPr/>
        </p:nvSpPr>
        <p:spPr>
          <a:xfrm>
            <a:off x="8106086" y="6397438"/>
            <a:ext cx="3902479" cy="276999"/>
          </a:xfrm>
          <a:prstGeom prst="rect">
            <a:avLst/>
          </a:prstGeom>
        </p:spPr>
        <p:txBody>
          <a:bodyPr wrap="none">
            <a:spAutoFit/>
          </a:bodyPr>
          <a:lstStyle/>
          <a:p>
            <a:pPr algn="l"/>
            <a:r>
              <a:rPr lang="en-US" sz="1200" b="0" i="0">
                <a:effectLst/>
                <a:latin typeface="Open Sans" panose="020B0606030504020204" pitchFamily="34" charset="0"/>
                <a:ea typeface="Open Sans" panose="020B0606030504020204" pitchFamily="34" charset="0"/>
                <a:cs typeface="Open Sans" panose="020B0606030504020204" pitchFamily="34" charset="0"/>
              </a:rPr>
              <a:t>SOURCE: Tennessee Department of Education, 2021</a:t>
            </a:r>
          </a:p>
        </p:txBody>
      </p:sp>
      <p:graphicFrame>
        <p:nvGraphicFramePr>
          <p:cNvPr id="33" name="Chart 32">
            <a:extLst>
              <a:ext uri="{FF2B5EF4-FFF2-40B4-BE49-F238E27FC236}">
                <a16:creationId xmlns:a16="http://schemas.microsoft.com/office/drawing/2014/main" id="{29093F2F-0AC0-7E4C-A97D-4172C57963DC}"/>
              </a:ext>
            </a:extLst>
          </p:cNvPr>
          <p:cNvGraphicFramePr/>
          <p:nvPr>
            <p:extLst>
              <p:ext uri="{D42A27DB-BD31-4B8C-83A1-F6EECF244321}">
                <p14:modId xmlns:p14="http://schemas.microsoft.com/office/powerpoint/2010/main" val="1723434689"/>
              </p:ext>
            </p:extLst>
          </p:nvPr>
        </p:nvGraphicFramePr>
        <p:xfrm>
          <a:off x="4149387" y="1980630"/>
          <a:ext cx="7689687" cy="42042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72603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680AF-AC1A-A24D-BFCB-B8FFE15EDB1D}"/>
              </a:ext>
            </a:extLst>
          </p:cNvPr>
          <p:cNvSpPr/>
          <p:nvPr/>
        </p:nvSpPr>
        <p:spPr>
          <a:xfrm>
            <a:off x="1" y="-4686"/>
            <a:ext cx="12188824" cy="811031"/>
          </a:xfrm>
          <a:prstGeom prst="rect">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TextBox 9">
            <a:extLst>
              <a:ext uri="{FF2B5EF4-FFF2-40B4-BE49-F238E27FC236}">
                <a16:creationId xmlns:a16="http://schemas.microsoft.com/office/drawing/2014/main" id="{ABAB8D0F-2F5B-434E-8B8B-A6CDF3063B84}"/>
              </a:ext>
            </a:extLst>
          </p:cNvPr>
          <p:cNvSpPr txBox="1"/>
          <p:nvPr/>
        </p:nvSpPr>
        <p:spPr>
          <a:xfrm>
            <a:off x="236461" y="837875"/>
            <a:ext cx="6484346" cy="461665"/>
          </a:xfrm>
          <a:prstGeom prst="rect">
            <a:avLst/>
          </a:prstGeom>
          <a:noFill/>
        </p:spPr>
        <p:txBody>
          <a:bodyPr wrap="square" rtlCol="0">
            <a:spAutoFit/>
          </a:bodyPr>
          <a:lstStyle/>
          <a:p>
            <a:r>
              <a:rPr lang="en-US" sz="2400" b="1">
                <a:solidFill>
                  <a:schemeClr val="accent2"/>
                </a:solidFill>
              </a:rPr>
              <a:t>ALL STUDENTS OVERVIEW</a:t>
            </a:r>
          </a:p>
        </p:txBody>
      </p:sp>
      <p:sp>
        <p:nvSpPr>
          <p:cNvPr id="11" name="TextBox 10">
            <a:extLst>
              <a:ext uri="{FF2B5EF4-FFF2-40B4-BE49-F238E27FC236}">
                <a16:creationId xmlns:a16="http://schemas.microsoft.com/office/drawing/2014/main" id="{F1179140-CB97-E545-827A-66A756F1FBC1}"/>
              </a:ext>
            </a:extLst>
          </p:cNvPr>
          <p:cNvSpPr txBox="1"/>
          <p:nvPr/>
        </p:nvSpPr>
        <p:spPr>
          <a:xfrm>
            <a:off x="799576" y="138445"/>
            <a:ext cx="3235127" cy="646331"/>
          </a:xfrm>
          <a:prstGeom prst="rect">
            <a:avLst/>
          </a:prstGeom>
          <a:noFill/>
        </p:spPr>
        <p:txBody>
          <a:bodyPr wrap="square" rtlCol="0">
            <a:spAutoFit/>
          </a:bodyPr>
          <a:lstStyle/>
          <a:p>
            <a:r>
              <a:rPr lang="en-US" sz="3600" b="1">
                <a:solidFill>
                  <a:schemeClr val="bg1"/>
                </a:solidFill>
              </a:rPr>
              <a:t>MATH</a:t>
            </a:r>
          </a:p>
        </p:txBody>
      </p:sp>
      <p:pic>
        <p:nvPicPr>
          <p:cNvPr id="13" name="Graphic 12">
            <a:extLst>
              <a:ext uri="{FF2B5EF4-FFF2-40B4-BE49-F238E27FC236}">
                <a16:creationId xmlns:a16="http://schemas.microsoft.com/office/drawing/2014/main" id="{D150C368-2776-4E46-8662-C4C13E4E026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1237" y="77753"/>
            <a:ext cx="646331" cy="646331"/>
          </a:xfrm>
          <a:prstGeom prst="rect">
            <a:avLst/>
          </a:prstGeom>
        </p:spPr>
      </p:pic>
      <p:sp>
        <p:nvSpPr>
          <p:cNvPr id="14" name="Rectangle 13">
            <a:extLst>
              <a:ext uri="{FF2B5EF4-FFF2-40B4-BE49-F238E27FC236}">
                <a16:creationId xmlns:a16="http://schemas.microsoft.com/office/drawing/2014/main" id="{EB2CBB07-75B9-4D45-9BD9-432043FCD132}"/>
              </a:ext>
            </a:extLst>
          </p:cNvPr>
          <p:cNvSpPr/>
          <p:nvPr/>
        </p:nvSpPr>
        <p:spPr>
          <a:xfrm>
            <a:off x="8106086" y="6397438"/>
            <a:ext cx="3902479" cy="276999"/>
          </a:xfrm>
          <a:prstGeom prst="rect">
            <a:avLst/>
          </a:prstGeom>
        </p:spPr>
        <p:txBody>
          <a:bodyPr wrap="none">
            <a:spAutoFit/>
          </a:bodyPr>
          <a:lstStyle/>
          <a:p>
            <a:pPr algn="l"/>
            <a:r>
              <a:rPr lang="en-US" sz="1200" b="0" i="0">
                <a:effectLst/>
                <a:latin typeface="Open Sans" panose="020B0606030504020204" pitchFamily="34" charset="0"/>
                <a:ea typeface="Open Sans" panose="020B0606030504020204" pitchFamily="34" charset="0"/>
                <a:cs typeface="Open Sans" panose="020B0606030504020204" pitchFamily="34" charset="0"/>
              </a:rPr>
              <a:t>SOURCE: Tennessee Department of Education, 2021</a:t>
            </a:r>
          </a:p>
        </p:txBody>
      </p:sp>
      <p:graphicFrame>
        <p:nvGraphicFramePr>
          <p:cNvPr id="16" name="Chart 15">
            <a:extLst>
              <a:ext uri="{FF2B5EF4-FFF2-40B4-BE49-F238E27FC236}">
                <a16:creationId xmlns:a16="http://schemas.microsoft.com/office/drawing/2014/main" id="{CED09D6C-C53C-074F-925E-84D2D49B8C9A}"/>
              </a:ext>
            </a:extLst>
          </p:cNvPr>
          <p:cNvGraphicFramePr/>
          <p:nvPr>
            <p:extLst>
              <p:ext uri="{D42A27DB-BD31-4B8C-83A1-F6EECF244321}">
                <p14:modId xmlns:p14="http://schemas.microsoft.com/office/powerpoint/2010/main" val="1297626933"/>
              </p:ext>
            </p:extLst>
          </p:nvPr>
        </p:nvGraphicFramePr>
        <p:xfrm>
          <a:off x="6526610" y="1614387"/>
          <a:ext cx="5374105" cy="45720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 Placeholder 2">
            <a:extLst>
              <a:ext uri="{FF2B5EF4-FFF2-40B4-BE49-F238E27FC236}">
                <a16:creationId xmlns:a16="http://schemas.microsoft.com/office/drawing/2014/main" id="{9EAB8507-9C3D-824A-BE61-455245B0FEAF}"/>
              </a:ext>
            </a:extLst>
          </p:cNvPr>
          <p:cNvSpPr txBox="1">
            <a:spLocks/>
          </p:cNvSpPr>
          <p:nvPr/>
        </p:nvSpPr>
        <p:spPr>
          <a:xfrm>
            <a:off x="439314" y="1321364"/>
            <a:ext cx="5925932" cy="5536636"/>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lIns="91440" tIns="182880" rIns="91440" bIns="45720" anchor="t">
            <a:noAutofit/>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dk1"/>
                </a:solidFill>
                <a:latin typeface="+mn-lt"/>
                <a:ea typeface="+mn-ea"/>
                <a:cs typeface="+mn-cs"/>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dk1"/>
                </a:solidFill>
                <a:latin typeface="+mn-lt"/>
                <a:ea typeface="+mn-ea"/>
                <a:cs typeface="+mn-cs"/>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dk1"/>
                </a:solidFill>
                <a:latin typeface="+mn-lt"/>
                <a:ea typeface="+mn-ea"/>
                <a:cs typeface="+mn-cs"/>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dk1"/>
                </a:solidFill>
                <a:latin typeface="+mn-lt"/>
                <a:ea typeface="+mn-ea"/>
                <a:cs typeface="+mn-cs"/>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dk1"/>
                </a:solidFill>
                <a:latin typeface="+mn-lt"/>
                <a:ea typeface="+mn-ea"/>
                <a:cs typeface="+mn-cs"/>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9pPr>
          </a:lstStyle>
          <a:p>
            <a:pPr marL="0" indent="0" algn="ctr">
              <a:buNone/>
            </a:pPr>
            <a:r>
              <a:rPr lang="en-US" sz="2000" b="1"/>
              <a:t>KEY TAKE-AWAYS</a:t>
            </a:r>
          </a:p>
          <a:p>
            <a:pPr marL="256540" indent="-256540"/>
            <a:endParaRPr lang="en-US"/>
          </a:p>
          <a:p>
            <a:pPr marL="123825" indent="0">
              <a:buNone/>
            </a:pPr>
            <a:endParaRPr lang="en-US"/>
          </a:p>
          <a:p>
            <a:pPr marL="123825" indent="0" algn="ctr">
              <a:buNone/>
            </a:pPr>
            <a:r>
              <a:rPr lang="en-US" b="1"/>
              <a:t>1 in 4 Tennessee students</a:t>
            </a:r>
            <a:r>
              <a:rPr lang="en-US"/>
              <a:t> </a:t>
            </a:r>
            <a:br>
              <a:rPr lang="en-US" sz="1400"/>
            </a:br>
            <a:r>
              <a:rPr lang="en-US" sz="1600"/>
              <a:t>is meeting grade level expectations in math.</a:t>
            </a:r>
            <a:endParaRPr lang="en-US" sz="1600">
              <a:ea typeface="Open Sans"/>
              <a:cs typeface="Open Sans"/>
            </a:endParaRPr>
          </a:p>
          <a:p>
            <a:pPr marL="123825" indent="0" algn="ctr">
              <a:buNone/>
            </a:pPr>
            <a:endParaRPr lang="en-US" sz="1600">
              <a:ea typeface="Open Sans"/>
              <a:cs typeface="Open Sans"/>
            </a:endParaRPr>
          </a:p>
          <a:p>
            <a:pPr marL="342900" indent="-219075">
              <a:buFont typeface="Arial" panose="020B0604020202020204" pitchFamily="34" charset="0"/>
              <a:buChar char="•"/>
            </a:pPr>
            <a:r>
              <a:rPr lang="en-US" sz="1500"/>
              <a:t>Consistent with national trends, </a:t>
            </a:r>
            <a:r>
              <a:rPr lang="en-US" sz="1500" b="1"/>
              <a:t>math saw the sharpest declines </a:t>
            </a:r>
            <a:r>
              <a:rPr lang="en-US" sz="1500"/>
              <a:t>of any subject area besides science, as projected. Overall proficiency dropped 12 points from 2019.</a:t>
            </a:r>
            <a:endParaRPr lang="en-US" sz="1500">
              <a:ea typeface="Open Sans"/>
              <a:cs typeface="Open Sans"/>
            </a:endParaRPr>
          </a:p>
          <a:p>
            <a:pPr marL="342900" indent="-219075">
              <a:buFont typeface="Arial" panose="020B0604020202020204" pitchFamily="34" charset="0"/>
              <a:buChar char="•"/>
            </a:pPr>
            <a:endParaRPr lang="en-US" sz="1500">
              <a:ea typeface="Open Sans"/>
              <a:cs typeface="Open Sans"/>
            </a:endParaRPr>
          </a:p>
          <a:p>
            <a:pPr marL="342900" indent="-219075">
              <a:buFont typeface="Arial" panose="020B0604020202020204" pitchFamily="34" charset="0"/>
              <a:buChar char="•"/>
            </a:pPr>
            <a:r>
              <a:rPr lang="en-US" sz="1500"/>
              <a:t>The greatest drops across subject areas were </a:t>
            </a:r>
            <a:r>
              <a:rPr lang="en-US" sz="1500" b="1"/>
              <a:t>understanding and using mathematical notation </a:t>
            </a:r>
            <a:br>
              <a:rPr lang="en-US" sz="1500" b="1"/>
            </a:br>
            <a:r>
              <a:rPr lang="en-US" sz="1500"/>
              <a:t>to describe quantitative relationships and situations.</a:t>
            </a:r>
            <a:endParaRPr lang="en-US" sz="1500">
              <a:ea typeface="Open Sans"/>
              <a:cs typeface="Open Sans"/>
            </a:endParaRPr>
          </a:p>
          <a:p>
            <a:pPr marL="342900" indent="-219075">
              <a:buFont typeface="Arial" panose="020B0604020202020204" pitchFamily="34" charset="0"/>
              <a:buChar char="•"/>
            </a:pPr>
            <a:endParaRPr lang="en-US" sz="1500">
              <a:ea typeface="Open Sans"/>
              <a:cs typeface="Open Sans"/>
            </a:endParaRPr>
          </a:p>
          <a:p>
            <a:pPr marL="342900" indent="-219075">
              <a:buFont typeface="Arial" panose="020B0604020202020204" pitchFamily="34" charset="0"/>
              <a:buChar char="•"/>
            </a:pPr>
            <a:r>
              <a:rPr lang="en-US" sz="1500" b="1"/>
              <a:t>Proactive State Solutions: </a:t>
            </a:r>
            <a:br>
              <a:rPr lang="en-US" sz="1500" b="1"/>
            </a:br>
            <a:r>
              <a:rPr lang="en-US" sz="1500"/>
              <a:t>Investments in math adoption and instructional resources; TN ALL Corps tutoring supports; </a:t>
            </a:r>
            <a:r>
              <a:rPr lang="en-US" sz="1500">
                <a:ea typeface="+mn-lt"/>
                <a:cs typeface="+mn-lt"/>
              </a:rPr>
              <a:t>personalized online math and reading supports for students.</a:t>
            </a:r>
            <a:endParaRPr lang="en-US" sz="1500">
              <a:ea typeface="Open Sans"/>
              <a:cs typeface="Open Sans"/>
            </a:endParaRPr>
          </a:p>
        </p:txBody>
      </p:sp>
      <p:grpSp>
        <p:nvGrpSpPr>
          <p:cNvPr id="41" name="Graphic 18">
            <a:extLst>
              <a:ext uri="{FF2B5EF4-FFF2-40B4-BE49-F238E27FC236}">
                <a16:creationId xmlns:a16="http://schemas.microsoft.com/office/drawing/2014/main" id="{696DC220-4037-2F40-9625-3A27653DE5A5}"/>
              </a:ext>
            </a:extLst>
          </p:cNvPr>
          <p:cNvGrpSpPr/>
          <p:nvPr/>
        </p:nvGrpSpPr>
        <p:grpSpPr>
          <a:xfrm>
            <a:off x="1278260" y="1920988"/>
            <a:ext cx="811436" cy="825410"/>
            <a:chOff x="1232333" y="2305860"/>
            <a:chExt cx="857260" cy="872023"/>
          </a:xfrm>
        </p:grpSpPr>
        <p:sp>
          <p:nvSpPr>
            <p:cNvPr id="42" name="Freeform 41">
              <a:extLst>
                <a:ext uri="{FF2B5EF4-FFF2-40B4-BE49-F238E27FC236}">
                  <a16:creationId xmlns:a16="http://schemas.microsoft.com/office/drawing/2014/main" id="{DB66AB85-EE03-3C49-9C2B-E5FE824300A2}"/>
                </a:ext>
              </a:extLst>
            </p:cNvPr>
            <p:cNvSpPr/>
            <p:nvPr/>
          </p:nvSpPr>
          <p:spPr>
            <a:xfrm>
              <a:off x="1534325" y="2334625"/>
              <a:ext cx="526513" cy="347291"/>
            </a:xfrm>
            <a:custGeom>
              <a:avLst/>
              <a:gdLst>
                <a:gd name="connsiteX0" fmla="*/ 504930 w 526513"/>
                <a:gd name="connsiteY0" fmla="*/ 0 h 347291"/>
                <a:gd name="connsiteX1" fmla="*/ 21574 w 526513"/>
                <a:gd name="connsiteY1" fmla="*/ 0 h 347291"/>
                <a:gd name="connsiteX2" fmla="*/ 0 w 526513"/>
                <a:gd name="connsiteY2" fmla="*/ 21574 h 347291"/>
                <a:gd name="connsiteX3" fmla="*/ 0 w 526513"/>
                <a:gd name="connsiteY3" fmla="*/ 260252 h 347291"/>
                <a:gd name="connsiteX4" fmla="*/ 20012 w 526513"/>
                <a:gd name="connsiteY4" fmla="*/ 252041 h 347291"/>
                <a:gd name="connsiteX5" fmla="*/ 30651 w 526513"/>
                <a:gd name="connsiteY5" fmla="*/ 254117 h 347291"/>
                <a:gd name="connsiteX6" fmla="*/ 153219 w 526513"/>
                <a:gd name="connsiteY6" fmla="*/ 115881 h 347291"/>
                <a:gd name="connsiteX7" fmla="*/ 168450 w 526513"/>
                <a:gd name="connsiteY7" fmla="*/ 114967 h 347291"/>
                <a:gd name="connsiteX8" fmla="*/ 169364 w 526513"/>
                <a:gd name="connsiteY8" fmla="*/ 130197 h 347291"/>
                <a:gd name="connsiteX9" fmla="*/ 46339 w 526513"/>
                <a:gd name="connsiteY9" fmla="*/ 268929 h 347291"/>
                <a:gd name="connsiteX10" fmla="*/ 42110 w 526513"/>
                <a:gd name="connsiteY10" fmla="*/ 300009 h 347291"/>
                <a:gd name="connsiteX11" fmla="*/ 6572 w 526513"/>
                <a:gd name="connsiteY11" fmla="*/ 341157 h 347291"/>
                <a:gd name="connsiteX12" fmla="*/ 21584 w 526513"/>
                <a:gd name="connsiteY12" fmla="*/ 347291 h 347291"/>
                <a:gd name="connsiteX13" fmla="*/ 504939 w 526513"/>
                <a:gd name="connsiteY13" fmla="*/ 347291 h 347291"/>
                <a:gd name="connsiteX14" fmla="*/ 526513 w 526513"/>
                <a:gd name="connsiteY14" fmla="*/ 325717 h 347291"/>
                <a:gd name="connsiteX15" fmla="*/ 526513 w 526513"/>
                <a:gd name="connsiteY15" fmla="*/ 21565 h 347291"/>
                <a:gd name="connsiteX16" fmla="*/ 504930 w 526513"/>
                <a:gd name="connsiteY16" fmla="*/ 0 h 347291"/>
                <a:gd name="connsiteX17" fmla="*/ 299818 w 526513"/>
                <a:gd name="connsiteY17" fmla="*/ 265976 h 347291"/>
                <a:gd name="connsiteX18" fmla="*/ 284293 w 526513"/>
                <a:gd name="connsiteY18" fmla="*/ 281492 h 347291"/>
                <a:gd name="connsiteX19" fmla="*/ 260366 w 526513"/>
                <a:gd name="connsiteY19" fmla="*/ 257566 h 347291"/>
                <a:gd name="connsiteX20" fmla="*/ 236439 w 526513"/>
                <a:gd name="connsiteY20" fmla="*/ 281492 h 347291"/>
                <a:gd name="connsiteX21" fmla="*/ 220913 w 526513"/>
                <a:gd name="connsiteY21" fmla="*/ 265976 h 347291"/>
                <a:gd name="connsiteX22" fmla="*/ 244840 w 526513"/>
                <a:gd name="connsiteY22" fmla="*/ 242049 h 347291"/>
                <a:gd name="connsiteX23" fmla="*/ 220913 w 526513"/>
                <a:gd name="connsiteY23" fmla="*/ 218123 h 347291"/>
                <a:gd name="connsiteX24" fmla="*/ 236439 w 526513"/>
                <a:gd name="connsiteY24" fmla="*/ 202597 h 347291"/>
                <a:gd name="connsiteX25" fmla="*/ 260366 w 526513"/>
                <a:gd name="connsiteY25" fmla="*/ 226524 h 347291"/>
                <a:gd name="connsiteX26" fmla="*/ 284293 w 526513"/>
                <a:gd name="connsiteY26" fmla="*/ 202597 h 347291"/>
                <a:gd name="connsiteX27" fmla="*/ 299818 w 526513"/>
                <a:gd name="connsiteY27" fmla="*/ 218123 h 347291"/>
                <a:gd name="connsiteX28" fmla="*/ 275892 w 526513"/>
                <a:gd name="connsiteY28" fmla="*/ 242049 h 347291"/>
                <a:gd name="connsiteX29" fmla="*/ 299818 w 526513"/>
                <a:gd name="connsiteY29" fmla="*/ 265976 h 347291"/>
                <a:gd name="connsiteX30" fmla="*/ 305181 w 526513"/>
                <a:gd name="connsiteY30" fmla="*/ 121568 h 347291"/>
                <a:gd name="connsiteX31" fmla="*/ 271339 w 526513"/>
                <a:gd name="connsiteY31" fmla="*/ 121568 h 347291"/>
                <a:gd name="connsiteX32" fmla="*/ 271339 w 526513"/>
                <a:gd name="connsiteY32" fmla="*/ 155410 h 347291"/>
                <a:gd name="connsiteX33" fmla="*/ 249393 w 526513"/>
                <a:gd name="connsiteY33" fmla="*/ 155410 h 347291"/>
                <a:gd name="connsiteX34" fmla="*/ 249393 w 526513"/>
                <a:gd name="connsiteY34" fmla="*/ 121568 h 347291"/>
                <a:gd name="connsiteX35" fmla="*/ 215541 w 526513"/>
                <a:gd name="connsiteY35" fmla="*/ 121568 h 347291"/>
                <a:gd name="connsiteX36" fmla="*/ 215541 w 526513"/>
                <a:gd name="connsiteY36" fmla="*/ 99622 h 347291"/>
                <a:gd name="connsiteX37" fmla="*/ 249393 w 526513"/>
                <a:gd name="connsiteY37" fmla="*/ 99622 h 347291"/>
                <a:gd name="connsiteX38" fmla="*/ 249393 w 526513"/>
                <a:gd name="connsiteY38" fmla="*/ 65780 h 347291"/>
                <a:gd name="connsiteX39" fmla="*/ 271339 w 526513"/>
                <a:gd name="connsiteY39" fmla="*/ 65780 h 347291"/>
                <a:gd name="connsiteX40" fmla="*/ 271339 w 526513"/>
                <a:gd name="connsiteY40" fmla="*/ 99622 h 347291"/>
                <a:gd name="connsiteX41" fmla="*/ 305181 w 526513"/>
                <a:gd name="connsiteY41" fmla="*/ 99622 h 347291"/>
                <a:gd name="connsiteX42" fmla="*/ 305181 w 526513"/>
                <a:gd name="connsiteY42" fmla="*/ 121568 h 347291"/>
                <a:gd name="connsiteX43" fmla="*/ 462648 w 526513"/>
                <a:gd name="connsiteY43" fmla="*/ 269481 h 347291"/>
                <a:gd name="connsiteX44" fmla="*/ 373008 w 526513"/>
                <a:gd name="connsiteY44" fmla="*/ 269481 h 347291"/>
                <a:gd name="connsiteX45" fmla="*/ 373008 w 526513"/>
                <a:gd name="connsiteY45" fmla="*/ 247536 h 347291"/>
                <a:gd name="connsiteX46" fmla="*/ 462648 w 526513"/>
                <a:gd name="connsiteY46" fmla="*/ 247536 h 347291"/>
                <a:gd name="connsiteX47" fmla="*/ 462648 w 526513"/>
                <a:gd name="connsiteY47" fmla="*/ 269481 h 347291"/>
                <a:gd name="connsiteX48" fmla="*/ 462648 w 526513"/>
                <a:gd name="connsiteY48" fmla="*/ 236563 h 347291"/>
                <a:gd name="connsiteX49" fmla="*/ 373008 w 526513"/>
                <a:gd name="connsiteY49" fmla="*/ 236563 h 347291"/>
                <a:gd name="connsiteX50" fmla="*/ 373008 w 526513"/>
                <a:gd name="connsiteY50" fmla="*/ 214617 h 347291"/>
                <a:gd name="connsiteX51" fmla="*/ 462648 w 526513"/>
                <a:gd name="connsiteY51" fmla="*/ 214617 h 347291"/>
                <a:gd name="connsiteX52" fmla="*/ 462648 w 526513"/>
                <a:gd name="connsiteY52" fmla="*/ 236563 h 347291"/>
                <a:gd name="connsiteX53" fmla="*/ 462648 w 526513"/>
                <a:gd name="connsiteY53" fmla="*/ 121568 h 347291"/>
                <a:gd name="connsiteX54" fmla="*/ 373008 w 526513"/>
                <a:gd name="connsiteY54" fmla="*/ 121568 h 347291"/>
                <a:gd name="connsiteX55" fmla="*/ 373008 w 526513"/>
                <a:gd name="connsiteY55" fmla="*/ 99622 h 347291"/>
                <a:gd name="connsiteX56" fmla="*/ 462648 w 526513"/>
                <a:gd name="connsiteY56" fmla="*/ 99622 h 347291"/>
                <a:gd name="connsiteX57" fmla="*/ 462648 w 526513"/>
                <a:gd name="connsiteY57" fmla="*/ 121568 h 34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26513" h="347291">
                  <a:moveTo>
                    <a:pt x="504930" y="0"/>
                  </a:moveTo>
                  <a:lnTo>
                    <a:pt x="21574" y="0"/>
                  </a:lnTo>
                  <a:cubicBezTo>
                    <a:pt x="9677" y="0"/>
                    <a:pt x="0" y="9677"/>
                    <a:pt x="0" y="21574"/>
                  </a:cubicBezTo>
                  <a:lnTo>
                    <a:pt x="0" y="260252"/>
                  </a:lnTo>
                  <a:cubicBezTo>
                    <a:pt x="5572" y="254918"/>
                    <a:pt x="12716" y="252041"/>
                    <a:pt x="20012" y="252041"/>
                  </a:cubicBezTo>
                  <a:cubicBezTo>
                    <a:pt x="23622" y="252041"/>
                    <a:pt x="27222" y="252765"/>
                    <a:pt x="30651" y="254117"/>
                  </a:cubicBezTo>
                  <a:lnTo>
                    <a:pt x="153219" y="115881"/>
                  </a:lnTo>
                  <a:cubicBezTo>
                    <a:pt x="157182" y="111433"/>
                    <a:pt x="163982" y="111014"/>
                    <a:pt x="168450" y="114967"/>
                  </a:cubicBezTo>
                  <a:cubicBezTo>
                    <a:pt x="172907" y="118920"/>
                    <a:pt x="173317" y="125749"/>
                    <a:pt x="169364" y="130197"/>
                  </a:cubicBezTo>
                  <a:lnTo>
                    <a:pt x="46339" y="268929"/>
                  </a:lnTo>
                  <a:cubicBezTo>
                    <a:pt x="50959" y="278930"/>
                    <a:pt x="49740" y="291094"/>
                    <a:pt x="42110" y="300009"/>
                  </a:cubicBezTo>
                  <a:lnTo>
                    <a:pt x="6572" y="341157"/>
                  </a:lnTo>
                  <a:cubicBezTo>
                    <a:pt x="10458" y="344938"/>
                    <a:pt x="15745" y="347291"/>
                    <a:pt x="21584" y="347291"/>
                  </a:cubicBezTo>
                  <a:lnTo>
                    <a:pt x="504939" y="347291"/>
                  </a:lnTo>
                  <a:cubicBezTo>
                    <a:pt x="516836" y="347291"/>
                    <a:pt x="526513" y="337614"/>
                    <a:pt x="526513" y="325717"/>
                  </a:cubicBezTo>
                  <a:lnTo>
                    <a:pt x="526513" y="21565"/>
                  </a:lnTo>
                  <a:cubicBezTo>
                    <a:pt x="526494" y="9668"/>
                    <a:pt x="516826" y="0"/>
                    <a:pt x="504930" y="0"/>
                  </a:cubicBezTo>
                  <a:close/>
                  <a:moveTo>
                    <a:pt x="299818" y="265976"/>
                  </a:moveTo>
                  <a:lnTo>
                    <a:pt x="284293" y="281492"/>
                  </a:lnTo>
                  <a:lnTo>
                    <a:pt x="260366" y="257566"/>
                  </a:lnTo>
                  <a:lnTo>
                    <a:pt x="236439" y="281492"/>
                  </a:lnTo>
                  <a:lnTo>
                    <a:pt x="220913" y="265976"/>
                  </a:lnTo>
                  <a:lnTo>
                    <a:pt x="244840" y="242049"/>
                  </a:lnTo>
                  <a:lnTo>
                    <a:pt x="220913" y="218123"/>
                  </a:lnTo>
                  <a:lnTo>
                    <a:pt x="236439" y="202597"/>
                  </a:lnTo>
                  <a:lnTo>
                    <a:pt x="260366" y="226524"/>
                  </a:lnTo>
                  <a:lnTo>
                    <a:pt x="284293" y="202597"/>
                  </a:lnTo>
                  <a:lnTo>
                    <a:pt x="299818" y="218123"/>
                  </a:lnTo>
                  <a:lnTo>
                    <a:pt x="275892" y="242049"/>
                  </a:lnTo>
                  <a:lnTo>
                    <a:pt x="299818" y="265976"/>
                  </a:lnTo>
                  <a:close/>
                  <a:moveTo>
                    <a:pt x="305181" y="121568"/>
                  </a:moveTo>
                  <a:lnTo>
                    <a:pt x="271339" y="121568"/>
                  </a:lnTo>
                  <a:lnTo>
                    <a:pt x="271339" y="155410"/>
                  </a:lnTo>
                  <a:lnTo>
                    <a:pt x="249393" y="155410"/>
                  </a:lnTo>
                  <a:lnTo>
                    <a:pt x="249393" y="121568"/>
                  </a:lnTo>
                  <a:lnTo>
                    <a:pt x="215541" y="121568"/>
                  </a:lnTo>
                  <a:lnTo>
                    <a:pt x="215541" y="99622"/>
                  </a:lnTo>
                  <a:lnTo>
                    <a:pt x="249393" y="99622"/>
                  </a:lnTo>
                  <a:lnTo>
                    <a:pt x="249393" y="65780"/>
                  </a:lnTo>
                  <a:lnTo>
                    <a:pt x="271339" y="65780"/>
                  </a:lnTo>
                  <a:lnTo>
                    <a:pt x="271339" y="99622"/>
                  </a:lnTo>
                  <a:lnTo>
                    <a:pt x="305181" y="99622"/>
                  </a:lnTo>
                  <a:lnTo>
                    <a:pt x="305181" y="121568"/>
                  </a:lnTo>
                  <a:close/>
                  <a:moveTo>
                    <a:pt x="462648" y="269481"/>
                  </a:moveTo>
                  <a:lnTo>
                    <a:pt x="373008" y="269481"/>
                  </a:lnTo>
                  <a:lnTo>
                    <a:pt x="373008" y="247536"/>
                  </a:lnTo>
                  <a:lnTo>
                    <a:pt x="462648" y="247536"/>
                  </a:lnTo>
                  <a:lnTo>
                    <a:pt x="462648" y="269481"/>
                  </a:lnTo>
                  <a:close/>
                  <a:moveTo>
                    <a:pt x="462648" y="236563"/>
                  </a:moveTo>
                  <a:lnTo>
                    <a:pt x="373008" y="236563"/>
                  </a:lnTo>
                  <a:lnTo>
                    <a:pt x="373008" y="214617"/>
                  </a:lnTo>
                  <a:lnTo>
                    <a:pt x="462648" y="214617"/>
                  </a:lnTo>
                  <a:lnTo>
                    <a:pt x="462648" y="236563"/>
                  </a:lnTo>
                  <a:close/>
                  <a:moveTo>
                    <a:pt x="462648" y="121568"/>
                  </a:moveTo>
                  <a:lnTo>
                    <a:pt x="373008" y="121568"/>
                  </a:lnTo>
                  <a:lnTo>
                    <a:pt x="373008" y="99622"/>
                  </a:lnTo>
                  <a:lnTo>
                    <a:pt x="462648" y="99622"/>
                  </a:lnTo>
                  <a:lnTo>
                    <a:pt x="462648" y="121568"/>
                  </a:lnTo>
                  <a:close/>
                </a:path>
              </a:pathLst>
            </a:custGeom>
            <a:no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701DB2B-5BA8-DA4C-8B62-943707BC3DB4}"/>
                </a:ext>
              </a:extLst>
            </p:cNvPr>
            <p:cNvSpPr/>
            <p:nvPr/>
          </p:nvSpPr>
          <p:spPr>
            <a:xfrm>
              <a:off x="1232333" y="2305860"/>
              <a:ext cx="857260" cy="872023"/>
            </a:xfrm>
            <a:custGeom>
              <a:avLst/>
              <a:gdLst>
                <a:gd name="connsiteX0" fmla="*/ 806921 w 857260"/>
                <a:gd name="connsiteY0" fmla="*/ 0 h 872023"/>
                <a:gd name="connsiteX1" fmla="*/ 323565 w 857260"/>
                <a:gd name="connsiteY1" fmla="*/ 0 h 872023"/>
                <a:gd name="connsiteX2" fmla="*/ 273235 w 857260"/>
                <a:gd name="connsiteY2" fmla="*/ 50330 h 872023"/>
                <a:gd name="connsiteX3" fmla="*/ 273235 w 857260"/>
                <a:gd name="connsiteY3" fmla="*/ 320011 h 872023"/>
                <a:gd name="connsiteX4" fmla="*/ 217285 w 857260"/>
                <a:gd name="connsiteY4" fmla="*/ 380962 h 872023"/>
                <a:gd name="connsiteX5" fmla="*/ 217285 w 857260"/>
                <a:gd name="connsiteY5" fmla="*/ 380952 h 872023"/>
                <a:gd name="connsiteX6" fmla="*/ 215009 w 857260"/>
                <a:gd name="connsiteY6" fmla="*/ 366408 h 872023"/>
                <a:gd name="connsiteX7" fmla="*/ 178719 w 857260"/>
                <a:gd name="connsiteY7" fmla="*/ 371685 h 872023"/>
                <a:gd name="connsiteX8" fmla="*/ 172728 w 857260"/>
                <a:gd name="connsiteY8" fmla="*/ 371923 h 872023"/>
                <a:gd name="connsiteX9" fmla="*/ 169708 w 857260"/>
                <a:gd name="connsiteY9" fmla="*/ 371923 h 872023"/>
                <a:gd name="connsiteX10" fmla="*/ 143591 w 857260"/>
                <a:gd name="connsiteY10" fmla="*/ 367417 h 872023"/>
                <a:gd name="connsiteX11" fmla="*/ 126988 w 857260"/>
                <a:gd name="connsiteY11" fmla="*/ 367294 h 872023"/>
                <a:gd name="connsiteX12" fmla="*/ 125131 w 857260"/>
                <a:gd name="connsiteY12" fmla="*/ 380952 h 872023"/>
                <a:gd name="connsiteX13" fmla="*/ 107110 w 857260"/>
                <a:gd name="connsiteY13" fmla="*/ 395554 h 872023"/>
                <a:gd name="connsiteX14" fmla="*/ 6983 w 857260"/>
                <a:gd name="connsiteY14" fmla="*/ 514388 h 872023"/>
                <a:gd name="connsiteX15" fmla="*/ 10183 w 857260"/>
                <a:gd name="connsiteY15" fmla="*/ 555393 h 872023"/>
                <a:gd name="connsiteX16" fmla="*/ 29071 w 857260"/>
                <a:gd name="connsiteY16" fmla="*/ 562347 h 872023"/>
                <a:gd name="connsiteX17" fmla="*/ 51189 w 857260"/>
                <a:gd name="connsiteY17" fmla="*/ 552174 h 872023"/>
                <a:gd name="connsiteX18" fmla="*/ 99404 w 857260"/>
                <a:gd name="connsiteY18" fmla="*/ 494109 h 872023"/>
                <a:gd name="connsiteX19" fmla="*/ 91241 w 857260"/>
                <a:gd name="connsiteY19" fmla="*/ 610791 h 872023"/>
                <a:gd name="connsiteX20" fmla="*/ 91241 w 857260"/>
                <a:gd name="connsiteY20" fmla="*/ 610810 h 872023"/>
                <a:gd name="connsiteX21" fmla="*/ 112053 w 857260"/>
                <a:gd name="connsiteY21" fmla="*/ 610810 h 872023"/>
                <a:gd name="connsiteX22" fmla="*/ 112053 w 857260"/>
                <a:gd name="connsiteY22" fmla="*/ 612858 h 872023"/>
                <a:gd name="connsiteX23" fmla="*/ 90822 w 857260"/>
                <a:gd name="connsiteY23" fmla="*/ 840229 h 872023"/>
                <a:gd name="connsiteX24" fmla="*/ 117082 w 857260"/>
                <a:gd name="connsiteY24" fmla="*/ 871890 h 872023"/>
                <a:gd name="connsiteX25" fmla="*/ 119807 w 857260"/>
                <a:gd name="connsiteY25" fmla="*/ 872023 h 872023"/>
                <a:gd name="connsiteX26" fmla="*/ 148725 w 857260"/>
                <a:gd name="connsiteY26" fmla="*/ 845639 h 872023"/>
                <a:gd name="connsiteX27" fmla="*/ 169289 w 857260"/>
                <a:gd name="connsiteY27" fmla="*/ 625545 h 872023"/>
                <a:gd name="connsiteX28" fmla="*/ 173137 w 857260"/>
                <a:gd name="connsiteY28" fmla="*/ 625545 h 872023"/>
                <a:gd name="connsiteX29" fmla="*/ 193683 w 857260"/>
                <a:gd name="connsiteY29" fmla="*/ 845639 h 872023"/>
                <a:gd name="connsiteX30" fmla="*/ 222600 w 857260"/>
                <a:gd name="connsiteY30" fmla="*/ 872023 h 872023"/>
                <a:gd name="connsiteX31" fmla="*/ 225353 w 857260"/>
                <a:gd name="connsiteY31" fmla="*/ 871890 h 872023"/>
                <a:gd name="connsiteX32" fmla="*/ 251595 w 857260"/>
                <a:gd name="connsiteY32" fmla="*/ 840229 h 872023"/>
                <a:gd name="connsiteX33" fmla="*/ 230354 w 857260"/>
                <a:gd name="connsiteY33" fmla="*/ 612858 h 872023"/>
                <a:gd name="connsiteX34" fmla="*/ 230354 w 857260"/>
                <a:gd name="connsiteY34" fmla="*/ 610810 h 872023"/>
                <a:gd name="connsiteX35" fmla="*/ 251166 w 857260"/>
                <a:gd name="connsiteY35" fmla="*/ 610810 h 872023"/>
                <a:gd name="connsiteX36" fmla="*/ 251166 w 857260"/>
                <a:gd name="connsiteY36" fmla="*/ 610791 h 872023"/>
                <a:gd name="connsiteX37" fmla="*/ 242527 w 857260"/>
                <a:gd name="connsiteY37" fmla="*/ 493405 h 872023"/>
                <a:gd name="connsiteX38" fmla="*/ 239241 w 857260"/>
                <a:gd name="connsiteY38" fmla="*/ 448742 h 872023"/>
                <a:gd name="connsiteX39" fmla="*/ 240050 w 857260"/>
                <a:gd name="connsiteY39" fmla="*/ 449228 h 872023"/>
                <a:gd name="connsiteX40" fmla="*/ 289771 w 857260"/>
                <a:gd name="connsiteY40" fmla="*/ 391678 h 872023"/>
                <a:gd name="connsiteX41" fmla="*/ 323575 w 857260"/>
                <a:gd name="connsiteY41" fmla="*/ 404822 h 872023"/>
                <a:gd name="connsiteX42" fmla="*/ 806931 w 857260"/>
                <a:gd name="connsiteY42" fmla="*/ 404822 h 872023"/>
                <a:gd name="connsiteX43" fmla="*/ 857261 w 857260"/>
                <a:gd name="connsiteY43" fmla="*/ 354492 h 872023"/>
                <a:gd name="connsiteX44" fmla="*/ 857261 w 857260"/>
                <a:gd name="connsiteY44" fmla="*/ 50330 h 872023"/>
                <a:gd name="connsiteX45" fmla="*/ 806921 w 857260"/>
                <a:gd name="connsiteY45" fmla="*/ 0 h 872023"/>
                <a:gd name="connsiteX46" fmla="*/ 828486 w 857260"/>
                <a:gd name="connsiteY46" fmla="*/ 354473 h 872023"/>
                <a:gd name="connsiteX47" fmla="*/ 806912 w 857260"/>
                <a:gd name="connsiteY47" fmla="*/ 376047 h 872023"/>
                <a:gd name="connsiteX48" fmla="*/ 323565 w 857260"/>
                <a:gd name="connsiteY48" fmla="*/ 376047 h 872023"/>
                <a:gd name="connsiteX49" fmla="*/ 308554 w 857260"/>
                <a:gd name="connsiteY49" fmla="*/ 369913 h 872023"/>
                <a:gd name="connsiteX50" fmla="*/ 344092 w 857260"/>
                <a:gd name="connsiteY50" fmla="*/ 328765 h 872023"/>
                <a:gd name="connsiteX51" fmla="*/ 348321 w 857260"/>
                <a:gd name="connsiteY51" fmla="*/ 297685 h 872023"/>
                <a:gd name="connsiteX52" fmla="*/ 471346 w 857260"/>
                <a:gd name="connsiteY52" fmla="*/ 158944 h 872023"/>
                <a:gd name="connsiteX53" fmla="*/ 470431 w 857260"/>
                <a:gd name="connsiteY53" fmla="*/ 143713 h 872023"/>
                <a:gd name="connsiteX54" fmla="*/ 455201 w 857260"/>
                <a:gd name="connsiteY54" fmla="*/ 144628 h 872023"/>
                <a:gd name="connsiteX55" fmla="*/ 332643 w 857260"/>
                <a:gd name="connsiteY55" fmla="*/ 282864 h 872023"/>
                <a:gd name="connsiteX56" fmla="*/ 322003 w 857260"/>
                <a:gd name="connsiteY56" fmla="*/ 280787 h 872023"/>
                <a:gd name="connsiteX57" fmla="*/ 301991 w 857260"/>
                <a:gd name="connsiteY57" fmla="*/ 288998 h 872023"/>
                <a:gd name="connsiteX58" fmla="*/ 301991 w 857260"/>
                <a:gd name="connsiteY58" fmla="*/ 50330 h 872023"/>
                <a:gd name="connsiteX59" fmla="*/ 323565 w 857260"/>
                <a:gd name="connsiteY59" fmla="*/ 28756 h 872023"/>
                <a:gd name="connsiteX60" fmla="*/ 806921 w 857260"/>
                <a:gd name="connsiteY60" fmla="*/ 28756 h 872023"/>
                <a:gd name="connsiteX61" fmla="*/ 828495 w 857260"/>
                <a:gd name="connsiteY61" fmla="*/ 50330 h 872023"/>
                <a:gd name="connsiteX62" fmla="*/ 828495 w 857260"/>
                <a:gd name="connsiteY62" fmla="*/ 354473 h 87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57260" h="872023">
                  <a:moveTo>
                    <a:pt x="806921" y="0"/>
                  </a:moveTo>
                  <a:lnTo>
                    <a:pt x="323565" y="0"/>
                  </a:lnTo>
                  <a:cubicBezTo>
                    <a:pt x="295810" y="0"/>
                    <a:pt x="273235" y="22584"/>
                    <a:pt x="273235" y="50330"/>
                  </a:cubicBezTo>
                  <a:lnTo>
                    <a:pt x="273235" y="320011"/>
                  </a:lnTo>
                  <a:lnTo>
                    <a:pt x="217285" y="380962"/>
                  </a:lnTo>
                  <a:lnTo>
                    <a:pt x="217285" y="380952"/>
                  </a:lnTo>
                  <a:cubicBezTo>
                    <a:pt x="217285" y="373170"/>
                    <a:pt x="216581" y="368713"/>
                    <a:pt x="215009" y="366408"/>
                  </a:cubicBezTo>
                  <a:cubicBezTo>
                    <a:pt x="210685" y="360064"/>
                    <a:pt x="199750" y="369980"/>
                    <a:pt x="178719" y="371685"/>
                  </a:cubicBezTo>
                  <a:cubicBezTo>
                    <a:pt x="176804" y="371837"/>
                    <a:pt x="174814" y="371923"/>
                    <a:pt x="172728" y="371923"/>
                  </a:cubicBezTo>
                  <a:lnTo>
                    <a:pt x="169708" y="371923"/>
                  </a:lnTo>
                  <a:cubicBezTo>
                    <a:pt x="158716" y="371923"/>
                    <a:pt x="150172" y="369532"/>
                    <a:pt x="143591" y="367417"/>
                  </a:cubicBezTo>
                  <a:cubicBezTo>
                    <a:pt x="134704" y="364569"/>
                    <a:pt x="129494" y="362360"/>
                    <a:pt x="126988" y="367294"/>
                  </a:cubicBezTo>
                  <a:cubicBezTo>
                    <a:pt x="125741" y="369770"/>
                    <a:pt x="125131" y="373971"/>
                    <a:pt x="125131" y="380952"/>
                  </a:cubicBezTo>
                  <a:lnTo>
                    <a:pt x="107110" y="395554"/>
                  </a:lnTo>
                  <a:lnTo>
                    <a:pt x="6983" y="514388"/>
                  </a:lnTo>
                  <a:cubicBezTo>
                    <a:pt x="-3466" y="526590"/>
                    <a:pt x="-2018" y="544954"/>
                    <a:pt x="10183" y="555393"/>
                  </a:cubicBezTo>
                  <a:cubicBezTo>
                    <a:pt x="15679" y="560060"/>
                    <a:pt x="22385" y="562347"/>
                    <a:pt x="29071" y="562347"/>
                  </a:cubicBezTo>
                  <a:cubicBezTo>
                    <a:pt x="37272" y="562347"/>
                    <a:pt x="45416" y="558908"/>
                    <a:pt x="51189" y="552174"/>
                  </a:cubicBezTo>
                  <a:lnTo>
                    <a:pt x="99404" y="494109"/>
                  </a:lnTo>
                  <a:lnTo>
                    <a:pt x="91241" y="610791"/>
                  </a:lnTo>
                  <a:lnTo>
                    <a:pt x="91241" y="610810"/>
                  </a:lnTo>
                  <a:lnTo>
                    <a:pt x="112053" y="610810"/>
                  </a:lnTo>
                  <a:lnTo>
                    <a:pt x="112053" y="612858"/>
                  </a:lnTo>
                  <a:lnTo>
                    <a:pt x="90822" y="840229"/>
                  </a:lnTo>
                  <a:cubicBezTo>
                    <a:pt x="89336" y="856231"/>
                    <a:pt x="101090" y="870404"/>
                    <a:pt x="117082" y="871890"/>
                  </a:cubicBezTo>
                  <a:cubicBezTo>
                    <a:pt x="117997" y="871985"/>
                    <a:pt x="118911" y="872023"/>
                    <a:pt x="119807" y="872023"/>
                  </a:cubicBezTo>
                  <a:cubicBezTo>
                    <a:pt x="134656" y="872023"/>
                    <a:pt x="147315" y="860708"/>
                    <a:pt x="148725" y="845639"/>
                  </a:cubicBezTo>
                  <a:lnTo>
                    <a:pt x="169289" y="625545"/>
                  </a:lnTo>
                  <a:lnTo>
                    <a:pt x="173137" y="625545"/>
                  </a:lnTo>
                  <a:lnTo>
                    <a:pt x="193683" y="845639"/>
                  </a:lnTo>
                  <a:cubicBezTo>
                    <a:pt x="195102" y="860708"/>
                    <a:pt x="207780" y="872023"/>
                    <a:pt x="222600" y="872023"/>
                  </a:cubicBezTo>
                  <a:cubicBezTo>
                    <a:pt x="223515" y="872023"/>
                    <a:pt x="224429" y="871985"/>
                    <a:pt x="225353" y="871890"/>
                  </a:cubicBezTo>
                  <a:cubicBezTo>
                    <a:pt x="241336" y="870404"/>
                    <a:pt x="253080" y="856221"/>
                    <a:pt x="251595" y="840229"/>
                  </a:cubicBezTo>
                  <a:lnTo>
                    <a:pt x="230354" y="612858"/>
                  </a:lnTo>
                  <a:lnTo>
                    <a:pt x="230354" y="610810"/>
                  </a:lnTo>
                  <a:lnTo>
                    <a:pt x="251166" y="610810"/>
                  </a:lnTo>
                  <a:lnTo>
                    <a:pt x="251166" y="610791"/>
                  </a:lnTo>
                  <a:lnTo>
                    <a:pt x="242527" y="493405"/>
                  </a:lnTo>
                  <a:lnTo>
                    <a:pt x="239241" y="448742"/>
                  </a:lnTo>
                  <a:lnTo>
                    <a:pt x="240050" y="449228"/>
                  </a:lnTo>
                  <a:lnTo>
                    <a:pt x="289771" y="391678"/>
                  </a:lnTo>
                  <a:cubicBezTo>
                    <a:pt x="298715" y="399812"/>
                    <a:pt x="310554" y="404822"/>
                    <a:pt x="323575" y="404822"/>
                  </a:cubicBezTo>
                  <a:lnTo>
                    <a:pt x="806931" y="404822"/>
                  </a:lnTo>
                  <a:cubicBezTo>
                    <a:pt x="834677" y="404822"/>
                    <a:pt x="857261" y="382248"/>
                    <a:pt x="857261" y="354492"/>
                  </a:cubicBezTo>
                  <a:lnTo>
                    <a:pt x="857261" y="50330"/>
                  </a:lnTo>
                  <a:cubicBezTo>
                    <a:pt x="857251" y="22584"/>
                    <a:pt x="834667" y="0"/>
                    <a:pt x="806921" y="0"/>
                  </a:cubicBezTo>
                  <a:close/>
                  <a:moveTo>
                    <a:pt x="828486" y="354473"/>
                  </a:moveTo>
                  <a:cubicBezTo>
                    <a:pt x="828486" y="366370"/>
                    <a:pt x="818808" y="376047"/>
                    <a:pt x="806912" y="376047"/>
                  </a:cubicBezTo>
                  <a:lnTo>
                    <a:pt x="323565" y="376047"/>
                  </a:lnTo>
                  <a:cubicBezTo>
                    <a:pt x="317727" y="376047"/>
                    <a:pt x="312440" y="373694"/>
                    <a:pt x="308554" y="369913"/>
                  </a:cubicBezTo>
                  <a:lnTo>
                    <a:pt x="344092" y="328765"/>
                  </a:lnTo>
                  <a:cubicBezTo>
                    <a:pt x="351721" y="319850"/>
                    <a:pt x="352941" y="307686"/>
                    <a:pt x="348321" y="297685"/>
                  </a:cubicBezTo>
                  <a:lnTo>
                    <a:pt x="471346" y="158944"/>
                  </a:lnTo>
                  <a:cubicBezTo>
                    <a:pt x="475299" y="154496"/>
                    <a:pt x="474889" y="147666"/>
                    <a:pt x="470431" y="143713"/>
                  </a:cubicBezTo>
                  <a:cubicBezTo>
                    <a:pt x="465964" y="139760"/>
                    <a:pt x="459163" y="140179"/>
                    <a:pt x="455201" y="144628"/>
                  </a:cubicBezTo>
                  <a:lnTo>
                    <a:pt x="332643" y="282864"/>
                  </a:lnTo>
                  <a:cubicBezTo>
                    <a:pt x="329214" y="281511"/>
                    <a:pt x="325623" y="280787"/>
                    <a:pt x="322003" y="280787"/>
                  </a:cubicBezTo>
                  <a:cubicBezTo>
                    <a:pt x="314717" y="280787"/>
                    <a:pt x="307563" y="283674"/>
                    <a:pt x="301991" y="288998"/>
                  </a:cubicBezTo>
                  <a:lnTo>
                    <a:pt x="301991" y="50330"/>
                  </a:lnTo>
                  <a:cubicBezTo>
                    <a:pt x="301991" y="38433"/>
                    <a:pt x="311669" y="28756"/>
                    <a:pt x="323565" y="28756"/>
                  </a:cubicBezTo>
                  <a:lnTo>
                    <a:pt x="806921" y="28756"/>
                  </a:lnTo>
                  <a:cubicBezTo>
                    <a:pt x="818818" y="28756"/>
                    <a:pt x="828495" y="38433"/>
                    <a:pt x="828495" y="50330"/>
                  </a:cubicBezTo>
                  <a:lnTo>
                    <a:pt x="828495" y="354473"/>
                  </a:lnTo>
                  <a:close/>
                </a:path>
              </a:pathLst>
            </a:custGeom>
            <a:solidFill>
              <a:schemeClr val="accent4"/>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A6E71B2-CDE7-3A41-9934-23C1999FF954}"/>
                </a:ext>
              </a:extLst>
            </p:cNvPr>
            <p:cNvSpPr/>
            <p:nvPr/>
          </p:nvSpPr>
          <p:spPr>
            <a:xfrm>
              <a:off x="1339729" y="2530745"/>
              <a:ext cx="128396" cy="127606"/>
            </a:xfrm>
            <a:custGeom>
              <a:avLst/>
              <a:gdLst>
                <a:gd name="connsiteX0" fmla="*/ 63818 w 128396"/>
                <a:gd name="connsiteY0" fmla="*/ 127606 h 127606"/>
                <a:gd name="connsiteX1" fmla="*/ 64208 w 128396"/>
                <a:gd name="connsiteY1" fmla="*/ 127587 h 127606"/>
                <a:gd name="connsiteX2" fmla="*/ 64589 w 128396"/>
                <a:gd name="connsiteY2" fmla="*/ 127606 h 127606"/>
                <a:gd name="connsiteX3" fmla="*/ 128397 w 128396"/>
                <a:gd name="connsiteY3" fmla="*/ 63808 h 127606"/>
                <a:gd name="connsiteX4" fmla="*/ 64589 w 128396"/>
                <a:gd name="connsiteY4" fmla="*/ 0 h 127606"/>
                <a:gd name="connsiteX5" fmla="*/ 64208 w 128396"/>
                <a:gd name="connsiteY5" fmla="*/ 19 h 127606"/>
                <a:gd name="connsiteX6" fmla="*/ 63818 w 128396"/>
                <a:gd name="connsiteY6" fmla="*/ 0 h 127606"/>
                <a:gd name="connsiteX7" fmla="*/ 0 w 128396"/>
                <a:gd name="connsiteY7" fmla="*/ 63798 h 127606"/>
                <a:gd name="connsiteX8" fmla="*/ 63818 w 128396"/>
                <a:gd name="connsiteY8" fmla="*/ 127606 h 1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396" h="127606">
                  <a:moveTo>
                    <a:pt x="63818" y="127606"/>
                  </a:moveTo>
                  <a:cubicBezTo>
                    <a:pt x="63960" y="127606"/>
                    <a:pt x="64065" y="127587"/>
                    <a:pt x="64208" y="127587"/>
                  </a:cubicBezTo>
                  <a:cubicBezTo>
                    <a:pt x="64332" y="127587"/>
                    <a:pt x="64456" y="127606"/>
                    <a:pt x="64589" y="127606"/>
                  </a:cubicBezTo>
                  <a:cubicBezTo>
                    <a:pt x="99822" y="127606"/>
                    <a:pt x="128397" y="99050"/>
                    <a:pt x="128397" y="63808"/>
                  </a:cubicBezTo>
                  <a:cubicBezTo>
                    <a:pt x="128397" y="28556"/>
                    <a:pt x="99822" y="0"/>
                    <a:pt x="64589" y="0"/>
                  </a:cubicBezTo>
                  <a:cubicBezTo>
                    <a:pt x="64456" y="0"/>
                    <a:pt x="64332" y="10"/>
                    <a:pt x="64208" y="19"/>
                  </a:cubicBezTo>
                  <a:cubicBezTo>
                    <a:pt x="64065" y="10"/>
                    <a:pt x="63960" y="0"/>
                    <a:pt x="63818" y="0"/>
                  </a:cubicBezTo>
                  <a:cubicBezTo>
                    <a:pt x="28585" y="0"/>
                    <a:pt x="0" y="28565"/>
                    <a:pt x="0" y="63798"/>
                  </a:cubicBezTo>
                  <a:cubicBezTo>
                    <a:pt x="0" y="99050"/>
                    <a:pt x="28575" y="127606"/>
                    <a:pt x="63818" y="127606"/>
                  </a:cubicBezTo>
                  <a:close/>
                </a:path>
              </a:pathLst>
            </a:custGeom>
            <a:solidFill>
              <a:schemeClr val="accent4"/>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C804E7B-11A5-8F44-84CB-7CC5BEAF90B9}"/>
                </a:ext>
              </a:extLst>
            </p:cNvPr>
            <p:cNvSpPr/>
            <p:nvPr/>
          </p:nvSpPr>
          <p:spPr>
            <a:xfrm>
              <a:off x="1749875" y="2400405"/>
              <a:ext cx="89630" cy="89630"/>
            </a:xfrm>
            <a:custGeom>
              <a:avLst/>
              <a:gdLst>
                <a:gd name="connsiteX0" fmla="*/ 55788 w 89630"/>
                <a:gd name="connsiteY0" fmla="*/ 0 h 89630"/>
                <a:gd name="connsiteX1" fmla="*/ 33852 w 89630"/>
                <a:gd name="connsiteY1" fmla="*/ 0 h 89630"/>
                <a:gd name="connsiteX2" fmla="*/ 33852 w 89630"/>
                <a:gd name="connsiteY2" fmla="*/ 33852 h 89630"/>
                <a:gd name="connsiteX3" fmla="*/ 0 w 89630"/>
                <a:gd name="connsiteY3" fmla="*/ 33852 h 89630"/>
                <a:gd name="connsiteX4" fmla="*/ 0 w 89630"/>
                <a:gd name="connsiteY4" fmla="*/ 55788 h 89630"/>
                <a:gd name="connsiteX5" fmla="*/ 33852 w 89630"/>
                <a:gd name="connsiteY5" fmla="*/ 55788 h 89630"/>
                <a:gd name="connsiteX6" fmla="*/ 33852 w 89630"/>
                <a:gd name="connsiteY6" fmla="*/ 89630 h 89630"/>
                <a:gd name="connsiteX7" fmla="*/ 55788 w 89630"/>
                <a:gd name="connsiteY7" fmla="*/ 89630 h 89630"/>
                <a:gd name="connsiteX8" fmla="*/ 55788 w 89630"/>
                <a:gd name="connsiteY8" fmla="*/ 55788 h 89630"/>
                <a:gd name="connsiteX9" fmla="*/ 89630 w 89630"/>
                <a:gd name="connsiteY9" fmla="*/ 55788 h 89630"/>
                <a:gd name="connsiteX10" fmla="*/ 89630 w 89630"/>
                <a:gd name="connsiteY10" fmla="*/ 33852 h 89630"/>
                <a:gd name="connsiteX11" fmla="*/ 55788 w 89630"/>
                <a:gd name="connsiteY11" fmla="*/ 33852 h 8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30" h="89630">
                  <a:moveTo>
                    <a:pt x="55788" y="0"/>
                  </a:moveTo>
                  <a:lnTo>
                    <a:pt x="33852" y="0"/>
                  </a:lnTo>
                  <a:lnTo>
                    <a:pt x="33852" y="33852"/>
                  </a:lnTo>
                  <a:lnTo>
                    <a:pt x="0" y="33852"/>
                  </a:lnTo>
                  <a:lnTo>
                    <a:pt x="0" y="55788"/>
                  </a:lnTo>
                  <a:lnTo>
                    <a:pt x="33852" y="55788"/>
                  </a:lnTo>
                  <a:lnTo>
                    <a:pt x="33852" y="89630"/>
                  </a:lnTo>
                  <a:lnTo>
                    <a:pt x="55788" y="89630"/>
                  </a:lnTo>
                  <a:lnTo>
                    <a:pt x="55788" y="55788"/>
                  </a:lnTo>
                  <a:lnTo>
                    <a:pt x="89630" y="55788"/>
                  </a:lnTo>
                  <a:lnTo>
                    <a:pt x="89630" y="33852"/>
                  </a:lnTo>
                  <a:lnTo>
                    <a:pt x="55788" y="33852"/>
                  </a:lnTo>
                  <a:close/>
                </a:path>
              </a:pathLst>
            </a:custGeom>
            <a:solidFill>
              <a:srgbClr val="1A1A1A"/>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D38DBA5-13EC-884C-803C-52815D9F1C79}"/>
                </a:ext>
              </a:extLst>
            </p:cNvPr>
            <p:cNvSpPr/>
            <p:nvPr/>
          </p:nvSpPr>
          <p:spPr>
            <a:xfrm>
              <a:off x="1755238" y="2537231"/>
              <a:ext cx="78905" cy="78886"/>
            </a:xfrm>
            <a:custGeom>
              <a:avLst/>
              <a:gdLst>
                <a:gd name="connsiteX0" fmla="*/ 63379 w 78905"/>
                <a:gd name="connsiteY0" fmla="*/ 0 h 78886"/>
                <a:gd name="connsiteX1" fmla="*/ 39453 w 78905"/>
                <a:gd name="connsiteY1" fmla="*/ 23917 h 78886"/>
                <a:gd name="connsiteX2" fmla="*/ 15526 w 78905"/>
                <a:gd name="connsiteY2" fmla="*/ 0 h 78886"/>
                <a:gd name="connsiteX3" fmla="*/ 0 w 78905"/>
                <a:gd name="connsiteY3" fmla="*/ 15526 h 78886"/>
                <a:gd name="connsiteX4" fmla="*/ 23927 w 78905"/>
                <a:gd name="connsiteY4" fmla="*/ 39443 h 78886"/>
                <a:gd name="connsiteX5" fmla="*/ 0 w 78905"/>
                <a:gd name="connsiteY5" fmla="*/ 63370 h 78886"/>
                <a:gd name="connsiteX6" fmla="*/ 15526 w 78905"/>
                <a:gd name="connsiteY6" fmla="*/ 78886 h 78886"/>
                <a:gd name="connsiteX7" fmla="*/ 39453 w 78905"/>
                <a:gd name="connsiteY7" fmla="*/ 54959 h 78886"/>
                <a:gd name="connsiteX8" fmla="*/ 63379 w 78905"/>
                <a:gd name="connsiteY8" fmla="*/ 78886 h 78886"/>
                <a:gd name="connsiteX9" fmla="*/ 78905 w 78905"/>
                <a:gd name="connsiteY9" fmla="*/ 63370 h 78886"/>
                <a:gd name="connsiteX10" fmla="*/ 54978 w 78905"/>
                <a:gd name="connsiteY10" fmla="*/ 39443 h 78886"/>
                <a:gd name="connsiteX11" fmla="*/ 78905 w 78905"/>
                <a:gd name="connsiteY11" fmla="*/ 15526 h 7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905" h="78886">
                  <a:moveTo>
                    <a:pt x="63379" y="0"/>
                  </a:moveTo>
                  <a:lnTo>
                    <a:pt x="39453" y="23917"/>
                  </a:lnTo>
                  <a:lnTo>
                    <a:pt x="15526" y="0"/>
                  </a:lnTo>
                  <a:lnTo>
                    <a:pt x="0" y="15526"/>
                  </a:lnTo>
                  <a:lnTo>
                    <a:pt x="23927" y="39443"/>
                  </a:lnTo>
                  <a:lnTo>
                    <a:pt x="0" y="63370"/>
                  </a:lnTo>
                  <a:lnTo>
                    <a:pt x="15526" y="78886"/>
                  </a:lnTo>
                  <a:lnTo>
                    <a:pt x="39453" y="54959"/>
                  </a:lnTo>
                  <a:lnTo>
                    <a:pt x="63379" y="78886"/>
                  </a:lnTo>
                  <a:lnTo>
                    <a:pt x="78905" y="63370"/>
                  </a:lnTo>
                  <a:lnTo>
                    <a:pt x="54978" y="39443"/>
                  </a:lnTo>
                  <a:lnTo>
                    <a:pt x="78905" y="15526"/>
                  </a:lnTo>
                  <a:close/>
                </a:path>
              </a:pathLst>
            </a:custGeom>
            <a:solidFill>
              <a:srgbClr val="1A1A1A"/>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5DF0966-ED06-DD43-A54C-742FEECBB604}"/>
                </a:ext>
              </a:extLst>
            </p:cNvPr>
            <p:cNvSpPr/>
            <p:nvPr/>
          </p:nvSpPr>
          <p:spPr>
            <a:xfrm>
              <a:off x="1907333" y="2434257"/>
              <a:ext cx="89639" cy="21945"/>
            </a:xfrm>
            <a:custGeom>
              <a:avLst/>
              <a:gdLst>
                <a:gd name="connsiteX0" fmla="*/ 0 w 89639"/>
                <a:gd name="connsiteY0" fmla="*/ 0 h 21945"/>
                <a:gd name="connsiteX1" fmla="*/ 89640 w 89639"/>
                <a:gd name="connsiteY1" fmla="*/ 0 h 21945"/>
                <a:gd name="connsiteX2" fmla="*/ 89640 w 89639"/>
                <a:gd name="connsiteY2" fmla="*/ 21946 h 21945"/>
                <a:gd name="connsiteX3" fmla="*/ 0 w 89639"/>
                <a:gd name="connsiteY3" fmla="*/ 21946 h 21945"/>
              </a:gdLst>
              <a:ahLst/>
              <a:cxnLst>
                <a:cxn ang="0">
                  <a:pos x="connsiteX0" y="connsiteY0"/>
                </a:cxn>
                <a:cxn ang="0">
                  <a:pos x="connsiteX1" y="connsiteY1"/>
                </a:cxn>
                <a:cxn ang="0">
                  <a:pos x="connsiteX2" y="connsiteY2"/>
                </a:cxn>
                <a:cxn ang="0">
                  <a:pos x="connsiteX3" y="connsiteY3"/>
                </a:cxn>
              </a:cxnLst>
              <a:rect l="l" t="t" r="r" b="b"/>
              <a:pathLst>
                <a:path w="89639" h="21945">
                  <a:moveTo>
                    <a:pt x="0" y="0"/>
                  </a:moveTo>
                  <a:lnTo>
                    <a:pt x="89640" y="0"/>
                  </a:lnTo>
                  <a:lnTo>
                    <a:pt x="89640" y="21946"/>
                  </a:lnTo>
                  <a:lnTo>
                    <a:pt x="0" y="21946"/>
                  </a:lnTo>
                  <a:close/>
                </a:path>
              </a:pathLst>
            </a:custGeom>
            <a:solidFill>
              <a:srgbClr val="1A1A1A"/>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9AB706A-3E5D-224A-8A74-B07904F9F48A}"/>
                </a:ext>
              </a:extLst>
            </p:cNvPr>
            <p:cNvSpPr/>
            <p:nvPr/>
          </p:nvSpPr>
          <p:spPr>
            <a:xfrm>
              <a:off x="1907333" y="2549233"/>
              <a:ext cx="89639" cy="21945"/>
            </a:xfrm>
            <a:custGeom>
              <a:avLst/>
              <a:gdLst>
                <a:gd name="connsiteX0" fmla="*/ 0 w 89639"/>
                <a:gd name="connsiteY0" fmla="*/ 0 h 21945"/>
                <a:gd name="connsiteX1" fmla="*/ 89640 w 89639"/>
                <a:gd name="connsiteY1" fmla="*/ 0 h 21945"/>
                <a:gd name="connsiteX2" fmla="*/ 89640 w 89639"/>
                <a:gd name="connsiteY2" fmla="*/ 21946 h 21945"/>
                <a:gd name="connsiteX3" fmla="*/ 0 w 89639"/>
                <a:gd name="connsiteY3" fmla="*/ 21946 h 21945"/>
              </a:gdLst>
              <a:ahLst/>
              <a:cxnLst>
                <a:cxn ang="0">
                  <a:pos x="connsiteX0" y="connsiteY0"/>
                </a:cxn>
                <a:cxn ang="0">
                  <a:pos x="connsiteX1" y="connsiteY1"/>
                </a:cxn>
                <a:cxn ang="0">
                  <a:pos x="connsiteX2" y="connsiteY2"/>
                </a:cxn>
                <a:cxn ang="0">
                  <a:pos x="connsiteX3" y="connsiteY3"/>
                </a:cxn>
              </a:cxnLst>
              <a:rect l="l" t="t" r="r" b="b"/>
              <a:pathLst>
                <a:path w="89639" h="21945">
                  <a:moveTo>
                    <a:pt x="0" y="0"/>
                  </a:moveTo>
                  <a:lnTo>
                    <a:pt x="89640" y="0"/>
                  </a:lnTo>
                  <a:lnTo>
                    <a:pt x="89640" y="21946"/>
                  </a:lnTo>
                  <a:lnTo>
                    <a:pt x="0" y="21946"/>
                  </a:lnTo>
                  <a:close/>
                </a:path>
              </a:pathLst>
            </a:custGeom>
            <a:solidFill>
              <a:srgbClr val="1A1A1A"/>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DFB5888-C5C0-D946-9779-0AE7B4CA57D9}"/>
                </a:ext>
              </a:extLst>
            </p:cNvPr>
            <p:cNvSpPr/>
            <p:nvPr/>
          </p:nvSpPr>
          <p:spPr>
            <a:xfrm>
              <a:off x="1907333" y="2582161"/>
              <a:ext cx="89639" cy="21945"/>
            </a:xfrm>
            <a:custGeom>
              <a:avLst/>
              <a:gdLst>
                <a:gd name="connsiteX0" fmla="*/ 0 w 89639"/>
                <a:gd name="connsiteY0" fmla="*/ 0 h 21945"/>
                <a:gd name="connsiteX1" fmla="*/ 89640 w 89639"/>
                <a:gd name="connsiteY1" fmla="*/ 0 h 21945"/>
                <a:gd name="connsiteX2" fmla="*/ 89640 w 89639"/>
                <a:gd name="connsiteY2" fmla="*/ 21946 h 21945"/>
                <a:gd name="connsiteX3" fmla="*/ 0 w 89639"/>
                <a:gd name="connsiteY3" fmla="*/ 21946 h 21945"/>
              </a:gdLst>
              <a:ahLst/>
              <a:cxnLst>
                <a:cxn ang="0">
                  <a:pos x="connsiteX0" y="connsiteY0"/>
                </a:cxn>
                <a:cxn ang="0">
                  <a:pos x="connsiteX1" y="connsiteY1"/>
                </a:cxn>
                <a:cxn ang="0">
                  <a:pos x="connsiteX2" y="connsiteY2"/>
                </a:cxn>
                <a:cxn ang="0">
                  <a:pos x="connsiteX3" y="connsiteY3"/>
                </a:cxn>
              </a:cxnLst>
              <a:rect l="l" t="t" r="r" b="b"/>
              <a:pathLst>
                <a:path w="89639" h="21945">
                  <a:moveTo>
                    <a:pt x="0" y="0"/>
                  </a:moveTo>
                  <a:lnTo>
                    <a:pt x="89640" y="0"/>
                  </a:lnTo>
                  <a:lnTo>
                    <a:pt x="89640" y="21946"/>
                  </a:lnTo>
                  <a:lnTo>
                    <a:pt x="0" y="21946"/>
                  </a:lnTo>
                  <a:close/>
                </a:path>
              </a:pathLst>
            </a:custGeom>
            <a:solidFill>
              <a:srgbClr val="1A1A1A"/>
            </a:solidFill>
            <a:ln w="9525" cap="flat">
              <a:noFill/>
              <a:prstDash val="solid"/>
              <a:miter/>
            </a:ln>
          </p:spPr>
          <p:txBody>
            <a:bodyPr rtlCol="0" anchor="ctr"/>
            <a:lstStyle/>
            <a:p>
              <a:endParaRPr lang="en-US"/>
            </a:p>
          </p:txBody>
        </p:sp>
      </p:grpSp>
      <p:pic>
        <p:nvPicPr>
          <p:cNvPr id="20" name="Graphic 19">
            <a:extLst>
              <a:ext uri="{FF2B5EF4-FFF2-40B4-BE49-F238E27FC236}">
                <a16:creationId xmlns:a16="http://schemas.microsoft.com/office/drawing/2014/main" id="{9453908B-1900-204C-936E-0DABC6AC655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317877" y="1882188"/>
            <a:ext cx="901586" cy="901586"/>
          </a:xfrm>
          <a:prstGeom prst="rect">
            <a:avLst/>
          </a:prstGeom>
        </p:spPr>
      </p:pic>
      <p:pic>
        <p:nvPicPr>
          <p:cNvPr id="21" name="Graphic 20">
            <a:extLst>
              <a:ext uri="{FF2B5EF4-FFF2-40B4-BE49-F238E27FC236}">
                <a16:creationId xmlns:a16="http://schemas.microsoft.com/office/drawing/2014/main" id="{75248242-230A-F84B-A78A-6C6D02D60CA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00024" y="1882188"/>
            <a:ext cx="901586" cy="901586"/>
          </a:xfrm>
          <a:prstGeom prst="rect">
            <a:avLst/>
          </a:prstGeom>
        </p:spPr>
      </p:pic>
      <p:pic>
        <p:nvPicPr>
          <p:cNvPr id="22" name="Graphic 21">
            <a:extLst>
              <a:ext uri="{FF2B5EF4-FFF2-40B4-BE49-F238E27FC236}">
                <a16:creationId xmlns:a16="http://schemas.microsoft.com/office/drawing/2014/main" id="{E0928DE2-74DE-3948-B31D-9A04B68E4BB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82172" y="1882188"/>
            <a:ext cx="901586" cy="901586"/>
          </a:xfrm>
          <a:prstGeom prst="rect">
            <a:avLst/>
          </a:prstGeom>
        </p:spPr>
      </p:pic>
    </p:spTree>
    <p:extLst>
      <p:ext uri="{BB962C8B-B14F-4D97-AF65-F5344CB8AC3E}">
        <p14:creationId xmlns:p14="http://schemas.microsoft.com/office/powerpoint/2010/main" val="82915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680AF-AC1A-A24D-BFCB-B8FFE15EDB1D}"/>
              </a:ext>
            </a:extLst>
          </p:cNvPr>
          <p:cNvSpPr/>
          <p:nvPr/>
        </p:nvSpPr>
        <p:spPr>
          <a:xfrm>
            <a:off x="1" y="-4686"/>
            <a:ext cx="12188824" cy="811031"/>
          </a:xfrm>
          <a:prstGeom prst="rect">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TextBox 9">
            <a:extLst>
              <a:ext uri="{FF2B5EF4-FFF2-40B4-BE49-F238E27FC236}">
                <a16:creationId xmlns:a16="http://schemas.microsoft.com/office/drawing/2014/main" id="{ABAB8D0F-2F5B-434E-8B8B-A6CDF3063B84}"/>
              </a:ext>
            </a:extLst>
          </p:cNvPr>
          <p:cNvSpPr txBox="1"/>
          <p:nvPr/>
        </p:nvSpPr>
        <p:spPr>
          <a:xfrm>
            <a:off x="236461" y="837875"/>
            <a:ext cx="6484346" cy="461665"/>
          </a:xfrm>
          <a:prstGeom prst="rect">
            <a:avLst/>
          </a:prstGeom>
          <a:noFill/>
        </p:spPr>
        <p:txBody>
          <a:bodyPr wrap="square" rtlCol="0">
            <a:spAutoFit/>
          </a:bodyPr>
          <a:lstStyle/>
          <a:p>
            <a:r>
              <a:rPr lang="en-US" sz="2400" b="1">
                <a:solidFill>
                  <a:schemeClr val="accent2"/>
                </a:solidFill>
              </a:rPr>
              <a:t>OVERVIEW</a:t>
            </a:r>
          </a:p>
        </p:txBody>
      </p:sp>
      <p:sp>
        <p:nvSpPr>
          <p:cNvPr id="11" name="TextBox 10">
            <a:extLst>
              <a:ext uri="{FF2B5EF4-FFF2-40B4-BE49-F238E27FC236}">
                <a16:creationId xmlns:a16="http://schemas.microsoft.com/office/drawing/2014/main" id="{F1179140-CB97-E545-827A-66A756F1FBC1}"/>
              </a:ext>
            </a:extLst>
          </p:cNvPr>
          <p:cNvSpPr txBox="1"/>
          <p:nvPr/>
        </p:nvSpPr>
        <p:spPr>
          <a:xfrm>
            <a:off x="799576" y="138445"/>
            <a:ext cx="3235127" cy="646331"/>
          </a:xfrm>
          <a:prstGeom prst="rect">
            <a:avLst/>
          </a:prstGeom>
          <a:noFill/>
        </p:spPr>
        <p:txBody>
          <a:bodyPr wrap="square" rtlCol="0">
            <a:spAutoFit/>
          </a:bodyPr>
          <a:lstStyle/>
          <a:p>
            <a:r>
              <a:rPr lang="en-US" sz="3600" b="1">
                <a:solidFill>
                  <a:schemeClr val="bg1"/>
                </a:solidFill>
              </a:rPr>
              <a:t>MATH</a:t>
            </a:r>
          </a:p>
        </p:txBody>
      </p:sp>
      <p:pic>
        <p:nvPicPr>
          <p:cNvPr id="13" name="Graphic 12">
            <a:extLst>
              <a:ext uri="{FF2B5EF4-FFF2-40B4-BE49-F238E27FC236}">
                <a16:creationId xmlns:a16="http://schemas.microsoft.com/office/drawing/2014/main" id="{D150C368-2776-4E46-8662-C4C13E4E026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1237" y="77753"/>
            <a:ext cx="646331" cy="646331"/>
          </a:xfrm>
          <a:prstGeom prst="rect">
            <a:avLst/>
          </a:prstGeom>
        </p:spPr>
      </p:pic>
      <p:sp>
        <p:nvSpPr>
          <p:cNvPr id="14" name="Rectangle 13">
            <a:extLst>
              <a:ext uri="{FF2B5EF4-FFF2-40B4-BE49-F238E27FC236}">
                <a16:creationId xmlns:a16="http://schemas.microsoft.com/office/drawing/2014/main" id="{EB2CBB07-75B9-4D45-9BD9-432043FCD132}"/>
              </a:ext>
            </a:extLst>
          </p:cNvPr>
          <p:cNvSpPr/>
          <p:nvPr/>
        </p:nvSpPr>
        <p:spPr>
          <a:xfrm>
            <a:off x="8106086" y="6397438"/>
            <a:ext cx="3902479" cy="276999"/>
          </a:xfrm>
          <a:prstGeom prst="rect">
            <a:avLst/>
          </a:prstGeom>
        </p:spPr>
        <p:txBody>
          <a:bodyPr wrap="none">
            <a:spAutoFit/>
          </a:bodyPr>
          <a:lstStyle/>
          <a:p>
            <a:pPr algn="l"/>
            <a:r>
              <a:rPr lang="en-US" sz="1200" b="0" i="0">
                <a:effectLst/>
                <a:latin typeface="Open Sans" panose="020B0606030504020204" pitchFamily="34" charset="0"/>
                <a:ea typeface="Open Sans" panose="020B0606030504020204" pitchFamily="34" charset="0"/>
                <a:cs typeface="Open Sans" panose="020B0606030504020204" pitchFamily="34" charset="0"/>
              </a:rPr>
              <a:t>SOURCE: Tennessee Department of Education, 2021</a:t>
            </a:r>
          </a:p>
        </p:txBody>
      </p:sp>
      <p:sp>
        <p:nvSpPr>
          <p:cNvPr id="17" name="Text Placeholder 2">
            <a:extLst>
              <a:ext uri="{FF2B5EF4-FFF2-40B4-BE49-F238E27FC236}">
                <a16:creationId xmlns:a16="http://schemas.microsoft.com/office/drawing/2014/main" id="{9EAB8507-9C3D-824A-BE61-455245B0FEAF}"/>
              </a:ext>
            </a:extLst>
          </p:cNvPr>
          <p:cNvSpPr txBox="1">
            <a:spLocks/>
          </p:cNvSpPr>
          <p:nvPr/>
        </p:nvSpPr>
        <p:spPr>
          <a:xfrm>
            <a:off x="294944" y="1504927"/>
            <a:ext cx="4056398" cy="4892511"/>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lIns="91440" tIns="182880" rIns="91440" bIns="45720" anchor="t">
            <a:noAutofit/>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dk1"/>
                </a:solidFill>
                <a:latin typeface="+mn-lt"/>
                <a:ea typeface="+mn-ea"/>
                <a:cs typeface="+mn-cs"/>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dk1"/>
                </a:solidFill>
                <a:latin typeface="+mn-lt"/>
                <a:ea typeface="+mn-ea"/>
                <a:cs typeface="+mn-cs"/>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dk1"/>
                </a:solidFill>
                <a:latin typeface="+mn-lt"/>
                <a:ea typeface="+mn-ea"/>
                <a:cs typeface="+mn-cs"/>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dk1"/>
                </a:solidFill>
                <a:latin typeface="+mn-lt"/>
                <a:ea typeface="+mn-ea"/>
                <a:cs typeface="+mn-cs"/>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dk1"/>
                </a:solidFill>
                <a:latin typeface="+mn-lt"/>
                <a:ea typeface="+mn-ea"/>
                <a:cs typeface="+mn-cs"/>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9pPr>
          </a:lstStyle>
          <a:p>
            <a:pPr marL="0" indent="0" algn="ctr">
              <a:buNone/>
            </a:pPr>
            <a:r>
              <a:rPr lang="en-US" sz="2000" b="1"/>
              <a:t>KEY TAKE-AWAYS</a:t>
            </a:r>
          </a:p>
          <a:p>
            <a:pPr marL="123825" indent="0" algn="ctr">
              <a:buNone/>
            </a:pPr>
            <a:endParaRPr lang="en-US" sz="1600"/>
          </a:p>
          <a:p>
            <a:pPr marL="342900" indent="-219075">
              <a:buFont typeface="Arial" panose="020B0604020202020204" pitchFamily="34" charset="0"/>
              <a:buChar char="•"/>
            </a:pPr>
            <a:r>
              <a:rPr lang="en-US" sz="1500"/>
              <a:t>Overall 3</a:t>
            </a:r>
            <a:r>
              <a:rPr lang="en-US" sz="1500" baseline="30000"/>
              <a:t>rd</a:t>
            </a:r>
            <a:r>
              <a:rPr lang="en-US" sz="1500"/>
              <a:t> grade proficiency declined from 44% in 2019 to 31% in 2021. Overall 4</a:t>
            </a:r>
            <a:r>
              <a:rPr lang="en-US" sz="1500" baseline="30000"/>
              <a:t>th</a:t>
            </a:r>
            <a:r>
              <a:rPr lang="en-US" sz="1500"/>
              <a:t> grade proficiency declined from 46% in 2019 to 34% in 2021.</a:t>
            </a:r>
            <a:endParaRPr lang="en-US" sz="1500">
              <a:ea typeface="Open Sans"/>
              <a:cs typeface="Open Sans"/>
            </a:endParaRPr>
          </a:p>
          <a:p>
            <a:pPr marL="123825" indent="0" algn="ctr">
              <a:buNone/>
            </a:pPr>
            <a:endParaRPr lang="en-US" sz="1500"/>
          </a:p>
          <a:p>
            <a:pPr marL="342900" indent="-215900">
              <a:buFont typeface="Arial" panose="020B0604020202020204" pitchFamily="34" charset="0"/>
              <a:buChar char="•"/>
            </a:pPr>
            <a:r>
              <a:rPr lang="en-US" sz="1500"/>
              <a:t>In middle school, districts on average saw the number of students in the </a:t>
            </a:r>
            <a:r>
              <a:rPr lang="en-US" sz="1500" b="1">
                <a:solidFill>
                  <a:schemeClr val="accent1">
                    <a:lumMod val="75000"/>
                  </a:schemeClr>
                </a:solidFill>
              </a:rPr>
              <a:t>Below</a:t>
            </a:r>
            <a:r>
              <a:rPr lang="en-US" sz="1500" b="1">
                <a:solidFill>
                  <a:srgbClr val="D64550"/>
                </a:solidFill>
              </a:rPr>
              <a:t> </a:t>
            </a:r>
            <a:r>
              <a:rPr lang="en-US" sz="1500"/>
              <a:t>category increase by 50%. Students in remote instruction saw </a:t>
            </a:r>
            <a:r>
              <a:rPr lang="en-US" sz="1500" b="1"/>
              <a:t>proficiency rates decrease at twice the rate </a:t>
            </a:r>
            <a:r>
              <a:rPr lang="en-US" sz="1500"/>
              <a:t>of students in person.</a:t>
            </a:r>
          </a:p>
          <a:p>
            <a:pPr marL="0" indent="0">
              <a:buNone/>
            </a:pPr>
            <a:endParaRPr lang="en-US" sz="1500"/>
          </a:p>
          <a:p>
            <a:pPr marL="342900" indent="-342900">
              <a:buFont typeface="Arial" panose="020B0604020202020204" pitchFamily="34" charset="0"/>
              <a:buChar char="•"/>
            </a:pPr>
            <a:r>
              <a:rPr lang="en-US" sz="1500"/>
              <a:t>There was general stability in </a:t>
            </a:r>
            <a:r>
              <a:rPr lang="en-US" sz="1500" b="1">
                <a:solidFill>
                  <a:srgbClr val="E87722"/>
                </a:solidFill>
              </a:rPr>
              <a:t>Approaching</a:t>
            </a:r>
            <a:r>
              <a:rPr lang="en-US" sz="1500"/>
              <a:t>, but significant </a:t>
            </a:r>
            <a:br>
              <a:rPr lang="en-US" sz="1500"/>
            </a:br>
            <a:r>
              <a:rPr lang="en-US" sz="1500"/>
              <a:t>increases in the percent of </a:t>
            </a:r>
            <a:br>
              <a:rPr lang="en-US" sz="1500"/>
            </a:br>
            <a:r>
              <a:rPr lang="en-US" sz="1500"/>
              <a:t>students scoring </a:t>
            </a:r>
            <a:r>
              <a:rPr lang="en-US" sz="1500" b="1">
                <a:solidFill>
                  <a:srgbClr val="D64550"/>
                </a:solidFill>
              </a:rPr>
              <a:t>Below.</a:t>
            </a:r>
            <a:endParaRPr lang="en-US" sz="1500"/>
          </a:p>
          <a:p>
            <a:pPr marL="342900" indent="-219075">
              <a:buFont typeface="Arial" panose="020B0604020202020204" pitchFamily="34" charset="0"/>
              <a:buChar char="•"/>
            </a:pPr>
            <a:endParaRPr lang="en-US" sz="1600"/>
          </a:p>
        </p:txBody>
      </p:sp>
      <p:grpSp>
        <p:nvGrpSpPr>
          <p:cNvPr id="23" name="Group 22">
            <a:extLst>
              <a:ext uri="{FF2B5EF4-FFF2-40B4-BE49-F238E27FC236}">
                <a16:creationId xmlns:a16="http://schemas.microsoft.com/office/drawing/2014/main" id="{C3313323-9F3D-AA40-95F5-D7848B77AFA4}"/>
              </a:ext>
            </a:extLst>
          </p:cNvPr>
          <p:cNvGrpSpPr/>
          <p:nvPr/>
        </p:nvGrpSpPr>
        <p:grpSpPr>
          <a:xfrm>
            <a:off x="4352623" y="1824089"/>
            <a:ext cx="7733949" cy="4102309"/>
            <a:chOff x="4149387" y="2671050"/>
            <a:chExt cx="7859178" cy="4168734"/>
          </a:xfrm>
        </p:grpSpPr>
        <p:sp>
          <p:nvSpPr>
            <p:cNvPr id="24" name="TextBox 23">
              <a:extLst>
                <a:ext uri="{FF2B5EF4-FFF2-40B4-BE49-F238E27FC236}">
                  <a16:creationId xmlns:a16="http://schemas.microsoft.com/office/drawing/2014/main" id="{37A20851-A431-AA4E-AC67-FAEA79D305DE}"/>
                </a:ext>
              </a:extLst>
            </p:cNvPr>
            <p:cNvSpPr txBox="1"/>
            <p:nvPr/>
          </p:nvSpPr>
          <p:spPr>
            <a:xfrm>
              <a:off x="4847422" y="2671050"/>
              <a:ext cx="1824263" cy="369332"/>
            </a:xfrm>
            <a:prstGeom prst="rect">
              <a:avLst/>
            </a:prstGeom>
            <a:noFill/>
          </p:spPr>
          <p:txBody>
            <a:bodyPr wrap="square" rtlCol="0">
              <a:spAutoFit/>
            </a:bodyPr>
            <a:lstStyle/>
            <a:p>
              <a:pPr algn="ctr"/>
              <a:r>
                <a:rPr lang="en-US" b="1"/>
                <a:t>ELEMENTARY</a:t>
              </a:r>
            </a:p>
          </p:txBody>
        </p:sp>
        <p:sp>
          <p:nvSpPr>
            <p:cNvPr id="25" name="TextBox 24">
              <a:extLst>
                <a:ext uri="{FF2B5EF4-FFF2-40B4-BE49-F238E27FC236}">
                  <a16:creationId xmlns:a16="http://schemas.microsoft.com/office/drawing/2014/main" id="{5722C069-5C16-E442-ACBB-225854779A2F}"/>
                </a:ext>
              </a:extLst>
            </p:cNvPr>
            <p:cNvSpPr txBox="1"/>
            <p:nvPr/>
          </p:nvSpPr>
          <p:spPr>
            <a:xfrm>
              <a:off x="7304428" y="2671050"/>
              <a:ext cx="1824263" cy="369332"/>
            </a:xfrm>
            <a:prstGeom prst="rect">
              <a:avLst/>
            </a:prstGeom>
            <a:noFill/>
          </p:spPr>
          <p:txBody>
            <a:bodyPr wrap="square" rtlCol="0">
              <a:spAutoFit/>
            </a:bodyPr>
            <a:lstStyle/>
            <a:p>
              <a:pPr algn="ctr"/>
              <a:r>
                <a:rPr lang="en-US" b="1"/>
                <a:t>MIDDLE</a:t>
              </a:r>
            </a:p>
          </p:txBody>
        </p:sp>
        <p:sp>
          <p:nvSpPr>
            <p:cNvPr id="26" name="TextBox 25">
              <a:extLst>
                <a:ext uri="{FF2B5EF4-FFF2-40B4-BE49-F238E27FC236}">
                  <a16:creationId xmlns:a16="http://schemas.microsoft.com/office/drawing/2014/main" id="{FB48EF2C-BF70-7540-B53A-E3C8AF647B5F}"/>
                </a:ext>
              </a:extLst>
            </p:cNvPr>
            <p:cNvSpPr txBox="1"/>
            <p:nvPr/>
          </p:nvSpPr>
          <p:spPr>
            <a:xfrm>
              <a:off x="9802906" y="2671050"/>
              <a:ext cx="1824263" cy="369332"/>
            </a:xfrm>
            <a:prstGeom prst="rect">
              <a:avLst/>
            </a:prstGeom>
            <a:noFill/>
          </p:spPr>
          <p:txBody>
            <a:bodyPr wrap="square" rtlCol="0">
              <a:spAutoFit/>
            </a:bodyPr>
            <a:lstStyle/>
            <a:p>
              <a:pPr algn="ctr"/>
              <a:r>
                <a:rPr lang="en-US" b="1"/>
                <a:t>HIGH</a:t>
              </a:r>
            </a:p>
          </p:txBody>
        </p:sp>
        <p:graphicFrame>
          <p:nvGraphicFramePr>
            <p:cNvPr id="27" name="Chart 26">
              <a:extLst>
                <a:ext uri="{FF2B5EF4-FFF2-40B4-BE49-F238E27FC236}">
                  <a16:creationId xmlns:a16="http://schemas.microsoft.com/office/drawing/2014/main" id="{1B7EFB40-60E5-ED41-B19E-12F039DF0628}"/>
                </a:ext>
              </a:extLst>
            </p:cNvPr>
            <p:cNvGraphicFramePr/>
            <p:nvPr>
              <p:extLst>
                <p:ext uri="{D42A27DB-BD31-4B8C-83A1-F6EECF244321}">
                  <p14:modId xmlns:p14="http://schemas.microsoft.com/office/powerpoint/2010/main" val="3863203833"/>
                </p:ext>
              </p:extLst>
            </p:nvPr>
          </p:nvGraphicFramePr>
          <p:xfrm>
            <a:off x="4149387" y="2915589"/>
            <a:ext cx="7859178" cy="3924195"/>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107923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524F28-BD2C-584A-9628-0B71FB489E94}"/>
              </a:ext>
            </a:extLst>
          </p:cNvPr>
          <p:cNvSpPr/>
          <p:nvPr/>
        </p:nvSpPr>
        <p:spPr>
          <a:xfrm>
            <a:off x="8106086" y="6397438"/>
            <a:ext cx="3902479" cy="276999"/>
          </a:xfrm>
          <a:prstGeom prst="rect">
            <a:avLst/>
          </a:prstGeom>
        </p:spPr>
        <p:txBody>
          <a:bodyPr wrap="none">
            <a:spAutoFit/>
          </a:bodyPr>
          <a:lstStyle/>
          <a:p>
            <a:pPr algn="l"/>
            <a:r>
              <a:rPr lang="en-US" sz="1200" b="0" i="0">
                <a:effectLst/>
                <a:latin typeface="Open Sans" panose="020B0606030504020204" pitchFamily="34" charset="0"/>
                <a:ea typeface="Open Sans" panose="020B0606030504020204" pitchFamily="34" charset="0"/>
                <a:cs typeface="Open Sans" panose="020B0606030504020204" pitchFamily="34" charset="0"/>
              </a:rPr>
              <a:t>SOURCE: Tennessee Department of Education, 2021</a:t>
            </a:r>
          </a:p>
        </p:txBody>
      </p:sp>
      <p:sp>
        <p:nvSpPr>
          <p:cNvPr id="12" name="Rectangle 11">
            <a:extLst>
              <a:ext uri="{FF2B5EF4-FFF2-40B4-BE49-F238E27FC236}">
                <a16:creationId xmlns:a16="http://schemas.microsoft.com/office/drawing/2014/main" id="{1759959B-CF38-B34B-BFB4-67E54FBE434B}"/>
              </a:ext>
            </a:extLst>
          </p:cNvPr>
          <p:cNvSpPr/>
          <p:nvPr/>
        </p:nvSpPr>
        <p:spPr>
          <a:xfrm>
            <a:off x="1" y="-4686"/>
            <a:ext cx="12188824" cy="811031"/>
          </a:xfrm>
          <a:prstGeom prst="rect">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3" name="TextBox 12">
            <a:extLst>
              <a:ext uri="{FF2B5EF4-FFF2-40B4-BE49-F238E27FC236}">
                <a16:creationId xmlns:a16="http://schemas.microsoft.com/office/drawing/2014/main" id="{0E8F706C-B7C0-B540-893A-340FF45878A1}"/>
              </a:ext>
            </a:extLst>
          </p:cNvPr>
          <p:cNvSpPr txBox="1"/>
          <p:nvPr/>
        </p:nvSpPr>
        <p:spPr>
          <a:xfrm>
            <a:off x="236461" y="837875"/>
            <a:ext cx="6484346" cy="461665"/>
          </a:xfrm>
          <a:prstGeom prst="rect">
            <a:avLst/>
          </a:prstGeom>
          <a:noFill/>
        </p:spPr>
        <p:txBody>
          <a:bodyPr wrap="square" rtlCol="0">
            <a:spAutoFit/>
          </a:bodyPr>
          <a:lstStyle/>
          <a:p>
            <a:r>
              <a:rPr lang="en-US" sz="2400" b="1">
                <a:solidFill>
                  <a:schemeClr val="accent2"/>
                </a:solidFill>
              </a:rPr>
              <a:t>RESULTS BY INCOME</a:t>
            </a:r>
          </a:p>
        </p:txBody>
      </p:sp>
      <p:sp>
        <p:nvSpPr>
          <p:cNvPr id="14" name="TextBox 13">
            <a:extLst>
              <a:ext uri="{FF2B5EF4-FFF2-40B4-BE49-F238E27FC236}">
                <a16:creationId xmlns:a16="http://schemas.microsoft.com/office/drawing/2014/main" id="{8B2945D4-E3E9-2547-978E-C91A765CD53C}"/>
              </a:ext>
            </a:extLst>
          </p:cNvPr>
          <p:cNvSpPr txBox="1"/>
          <p:nvPr/>
        </p:nvSpPr>
        <p:spPr>
          <a:xfrm>
            <a:off x="799576" y="138445"/>
            <a:ext cx="3235127" cy="646331"/>
          </a:xfrm>
          <a:prstGeom prst="rect">
            <a:avLst/>
          </a:prstGeom>
          <a:noFill/>
        </p:spPr>
        <p:txBody>
          <a:bodyPr wrap="square" rtlCol="0">
            <a:spAutoFit/>
          </a:bodyPr>
          <a:lstStyle/>
          <a:p>
            <a:r>
              <a:rPr lang="en-US" sz="3600" b="1">
                <a:solidFill>
                  <a:schemeClr val="bg1"/>
                </a:solidFill>
              </a:rPr>
              <a:t>MATH</a:t>
            </a:r>
          </a:p>
        </p:txBody>
      </p:sp>
      <p:pic>
        <p:nvPicPr>
          <p:cNvPr id="15" name="Graphic 14">
            <a:extLst>
              <a:ext uri="{FF2B5EF4-FFF2-40B4-BE49-F238E27FC236}">
                <a16:creationId xmlns:a16="http://schemas.microsoft.com/office/drawing/2014/main" id="{F32EE48A-BB88-FC4E-AC6D-D495EA7FBD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1237" y="77753"/>
            <a:ext cx="646331" cy="646331"/>
          </a:xfrm>
          <a:prstGeom prst="rect">
            <a:avLst/>
          </a:prstGeom>
        </p:spPr>
      </p:pic>
      <p:sp>
        <p:nvSpPr>
          <p:cNvPr id="16" name="TextBox 15">
            <a:extLst>
              <a:ext uri="{FF2B5EF4-FFF2-40B4-BE49-F238E27FC236}">
                <a16:creationId xmlns:a16="http://schemas.microsoft.com/office/drawing/2014/main" id="{02357C01-B3CD-604A-A524-470A47389A57}"/>
              </a:ext>
            </a:extLst>
          </p:cNvPr>
          <p:cNvSpPr txBox="1"/>
          <p:nvPr/>
        </p:nvSpPr>
        <p:spPr>
          <a:xfrm>
            <a:off x="8731588" y="1422334"/>
            <a:ext cx="2832100" cy="584775"/>
          </a:xfrm>
          <a:prstGeom prst="rect">
            <a:avLst/>
          </a:prstGeom>
          <a:noFill/>
        </p:spPr>
        <p:txBody>
          <a:bodyPr wrap="square" rtlCol="0">
            <a:spAutoFit/>
          </a:bodyPr>
          <a:lstStyle/>
          <a:p>
            <a:pPr algn="ctr"/>
            <a:r>
              <a:rPr lang="en-US" sz="1600" b="1"/>
              <a:t>NON-ECONOMICALLY DISADVANTAGED</a:t>
            </a:r>
          </a:p>
        </p:txBody>
      </p:sp>
      <p:sp>
        <p:nvSpPr>
          <p:cNvPr id="17" name="TextBox 16">
            <a:extLst>
              <a:ext uri="{FF2B5EF4-FFF2-40B4-BE49-F238E27FC236}">
                <a16:creationId xmlns:a16="http://schemas.microsoft.com/office/drawing/2014/main" id="{D66EA69C-21F2-8944-87C4-F67A38016B4D}"/>
              </a:ext>
            </a:extLst>
          </p:cNvPr>
          <p:cNvSpPr txBox="1"/>
          <p:nvPr/>
        </p:nvSpPr>
        <p:spPr>
          <a:xfrm>
            <a:off x="5024437" y="1422334"/>
            <a:ext cx="2832101" cy="584775"/>
          </a:xfrm>
          <a:prstGeom prst="rect">
            <a:avLst/>
          </a:prstGeom>
          <a:noFill/>
        </p:spPr>
        <p:txBody>
          <a:bodyPr wrap="square" rtlCol="0">
            <a:spAutoFit/>
          </a:bodyPr>
          <a:lstStyle/>
          <a:p>
            <a:pPr algn="ctr"/>
            <a:r>
              <a:rPr lang="en-US" sz="1600" b="1"/>
              <a:t>ECONOMICALLY DISADVANTAGED</a:t>
            </a:r>
          </a:p>
        </p:txBody>
      </p:sp>
      <p:sp>
        <p:nvSpPr>
          <p:cNvPr id="19" name="Text Placeholder 2">
            <a:extLst>
              <a:ext uri="{FF2B5EF4-FFF2-40B4-BE49-F238E27FC236}">
                <a16:creationId xmlns:a16="http://schemas.microsoft.com/office/drawing/2014/main" id="{184F9B0D-EABD-9140-BFF8-1F1E413B0FCC}"/>
              </a:ext>
            </a:extLst>
          </p:cNvPr>
          <p:cNvSpPr txBox="1">
            <a:spLocks/>
          </p:cNvSpPr>
          <p:nvPr/>
        </p:nvSpPr>
        <p:spPr>
          <a:xfrm>
            <a:off x="471488" y="1721431"/>
            <a:ext cx="3563215" cy="4204269"/>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lIns="91440" tIns="182880" rIns="91440" bIns="45720" anchor="t">
            <a:noAutofit/>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dk1"/>
                </a:solidFill>
                <a:latin typeface="+mn-lt"/>
                <a:ea typeface="+mn-ea"/>
                <a:cs typeface="+mn-cs"/>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dk1"/>
                </a:solidFill>
                <a:latin typeface="+mn-lt"/>
                <a:ea typeface="+mn-ea"/>
                <a:cs typeface="+mn-cs"/>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dk1"/>
                </a:solidFill>
                <a:latin typeface="+mn-lt"/>
                <a:ea typeface="+mn-ea"/>
                <a:cs typeface="+mn-cs"/>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dk1"/>
                </a:solidFill>
                <a:latin typeface="+mn-lt"/>
                <a:ea typeface="+mn-ea"/>
                <a:cs typeface="+mn-cs"/>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dk1"/>
                </a:solidFill>
                <a:latin typeface="+mn-lt"/>
                <a:ea typeface="+mn-ea"/>
                <a:cs typeface="+mn-cs"/>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dk1"/>
                </a:solidFill>
                <a:latin typeface="+mn-lt"/>
                <a:ea typeface="+mn-ea"/>
                <a:cs typeface="+mn-cs"/>
              </a:defRPr>
            </a:lvl9pPr>
          </a:lstStyle>
          <a:p>
            <a:pPr marL="0" indent="0" algn="ctr">
              <a:buNone/>
            </a:pPr>
            <a:r>
              <a:rPr lang="en-US" sz="2000" b="1"/>
              <a:t>KEY TAKE-AWAYS</a:t>
            </a:r>
          </a:p>
          <a:p>
            <a:pPr marL="256540" indent="-256540"/>
            <a:endParaRPr lang="en-US" sz="500">
              <a:ea typeface="Open Sans"/>
              <a:cs typeface="Open Sans"/>
            </a:endParaRPr>
          </a:p>
          <a:p>
            <a:pPr marL="342900" indent="-219075">
              <a:buFont typeface="Arial" panose="020B0604020202020204" pitchFamily="34" charset="0"/>
              <a:buChar char="•"/>
            </a:pPr>
            <a:endParaRPr lang="en-US" sz="1600" b="1"/>
          </a:p>
          <a:p>
            <a:pPr marL="342900" indent="-219075">
              <a:buFont typeface="Arial" panose="020B0604020202020204" pitchFamily="34" charset="0"/>
              <a:buChar char="•"/>
            </a:pPr>
            <a:endParaRPr lang="en-US" sz="1600" b="1"/>
          </a:p>
          <a:p>
            <a:pPr marL="342900" indent="-219075">
              <a:buFont typeface="Arial" panose="020B0604020202020204" pitchFamily="34" charset="0"/>
              <a:buChar char="•"/>
            </a:pPr>
            <a:endParaRPr lang="en-US" sz="1600" b="1"/>
          </a:p>
          <a:p>
            <a:pPr marL="123825" indent="0">
              <a:buNone/>
            </a:pPr>
            <a:endParaRPr lang="en-US" sz="1600" b="1"/>
          </a:p>
          <a:p>
            <a:pPr marL="0" indent="0" algn="ctr">
              <a:buNone/>
            </a:pPr>
            <a:endParaRPr lang="en-US" sz="2800" b="1"/>
          </a:p>
          <a:p>
            <a:pPr marL="0" indent="0" algn="ctr">
              <a:buNone/>
            </a:pPr>
            <a:r>
              <a:rPr lang="en-US" sz="2800" b="1"/>
              <a:t>1 in 10</a:t>
            </a:r>
            <a:br>
              <a:rPr lang="en-US" sz="2800" b="1"/>
            </a:br>
            <a:r>
              <a:rPr lang="en-US" sz="2000" b="1"/>
              <a:t>economically disadvantaged students</a:t>
            </a:r>
            <a:r>
              <a:rPr lang="en-US" sz="2000"/>
              <a:t> </a:t>
            </a:r>
            <a:br>
              <a:rPr lang="en-US" sz="1600"/>
            </a:br>
            <a:r>
              <a:rPr lang="en-US" sz="1600"/>
              <a:t>is meeting grade level </a:t>
            </a:r>
            <a:br>
              <a:rPr lang="en-US" sz="1600"/>
            </a:br>
            <a:r>
              <a:rPr lang="en-US" sz="1600"/>
              <a:t>expectations in math.</a:t>
            </a:r>
          </a:p>
        </p:txBody>
      </p:sp>
      <p:grpSp>
        <p:nvGrpSpPr>
          <p:cNvPr id="33" name="Group 32">
            <a:extLst>
              <a:ext uri="{FF2B5EF4-FFF2-40B4-BE49-F238E27FC236}">
                <a16:creationId xmlns:a16="http://schemas.microsoft.com/office/drawing/2014/main" id="{74C0CB37-C369-FD4A-B3DE-62E1D7014145}"/>
              </a:ext>
            </a:extLst>
          </p:cNvPr>
          <p:cNvGrpSpPr/>
          <p:nvPr/>
        </p:nvGrpSpPr>
        <p:grpSpPr>
          <a:xfrm>
            <a:off x="807568" y="2561037"/>
            <a:ext cx="2802399" cy="564981"/>
            <a:chOff x="613083" y="2313037"/>
            <a:chExt cx="2802399" cy="564981"/>
          </a:xfrm>
        </p:grpSpPr>
        <p:pic>
          <p:nvPicPr>
            <p:cNvPr id="23" name="Graphic 22" descr="User outline">
              <a:extLst>
                <a:ext uri="{FF2B5EF4-FFF2-40B4-BE49-F238E27FC236}">
                  <a16:creationId xmlns:a16="http://schemas.microsoft.com/office/drawing/2014/main" id="{D3CD734E-1DB7-5A4C-9992-7FC389FD6A3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3083" y="2313037"/>
              <a:ext cx="564981" cy="564981"/>
            </a:xfrm>
            <a:prstGeom prst="rect">
              <a:avLst/>
            </a:prstGeom>
          </p:spPr>
        </p:pic>
        <p:pic>
          <p:nvPicPr>
            <p:cNvPr id="25" name="Graphic 24" descr="User outline">
              <a:extLst>
                <a:ext uri="{FF2B5EF4-FFF2-40B4-BE49-F238E27FC236}">
                  <a16:creationId xmlns:a16="http://schemas.microsoft.com/office/drawing/2014/main" id="{19AF52A1-2D26-3347-B33B-A5D2AF0A397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72437" y="2313037"/>
              <a:ext cx="564981" cy="564981"/>
            </a:xfrm>
            <a:prstGeom prst="rect">
              <a:avLst/>
            </a:prstGeom>
          </p:spPr>
        </p:pic>
        <p:pic>
          <p:nvPicPr>
            <p:cNvPr id="27" name="Graphic 26" descr="User outline">
              <a:extLst>
                <a:ext uri="{FF2B5EF4-FFF2-40B4-BE49-F238E27FC236}">
                  <a16:creationId xmlns:a16="http://schemas.microsoft.com/office/drawing/2014/main" id="{15CDF26A-EF99-6F4E-A54C-88CC62CBF63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31791" y="2313037"/>
              <a:ext cx="564981" cy="564981"/>
            </a:xfrm>
            <a:prstGeom prst="rect">
              <a:avLst/>
            </a:prstGeom>
          </p:spPr>
        </p:pic>
        <p:pic>
          <p:nvPicPr>
            <p:cNvPr id="29" name="Graphic 28" descr="User outline">
              <a:extLst>
                <a:ext uri="{FF2B5EF4-FFF2-40B4-BE49-F238E27FC236}">
                  <a16:creationId xmlns:a16="http://schemas.microsoft.com/office/drawing/2014/main" id="{89245024-1285-8845-94AC-B15BD74640A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91146" y="2313037"/>
              <a:ext cx="564981" cy="564981"/>
            </a:xfrm>
            <a:prstGeom prst="rect">
              <a:avLst/>
            </a:prstGeom>
          </p:spPr>
        </p:pic>
        <p:pic>
          <p:nvPicPr>
            <p:cNvPr id="31" name="Graphic 30" descr="User outline">
              <a:extLst>
                <a:ext uri="{FF2B5EF4-FFF2-40B4-BE49-F238E27FC236}">
                  <a16:creationId xmlns:a16="http://schemas.microsoft.com/office/drawing/2014/main" id="{73204A56-3C45-E144-BD9D-316081E34DD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50501" y="2313037"/>
              <a:ext cx="564981" cy="564981"/>
            </a:xfrm>
            <a:prstGeom prst="rect">
              <a:avLst/>
            </a:prstGeom>
          </p:spPr>
        </p:pic>
      </p:grpSp>
      <p:grpSp>
        <p:nvGrpSpPr>
          <p:cNvPr id="34" name="Group 33">
            <a:extLst>
              <a:ext uri="{FF2B5EF4-FFF2-40B4-BE49-F238E27FC236}">
                <a16:creationId xmlns:a16="http://schemas.microsoft.com/office/drawing/2014/main" id="{E8E6BF07-2BBE-8A42-B766-418D66240A3B}"/>
              </a:ext>
            </a:extLst>
          </p:cNvPr>
          <p:cNvGrpSpPr/>
          <p:nvPr/>
        </p:nvGrpSpPr>
        <p:grpSpPr>
          <a:xfrm>
            <a:off x="807568" y="3112019"/>
            <a:ext cx="2802399" cy="564981"/>
            <a:chOff x="613083" y="2864019"/>
            <a:chExt cx="2802399" cy="564981"/>
          </a:xfrm>
        </p:grpSpPr>
        <p:pic>
          <p:nvPicPr>
            <p:cNvPr id="24" name="Graphic 23" descr="User outline">
              <a:extLst>
                <a:ext uri="{FF2B5EF4-FFF2-40B4-BE49-F238E27FC236}">
                  <a16:creationId xmlns:a16="http://schemas.microsoft.com/office/drawing/2014/main" id="{096ADBD3-89A4-C445-9764-E06A0835C1D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13083" y="2864019"/>
              <a:ext cx="564981" cy="564981"/>
            </a:xfrm>
            <a:prstGeom prst="rect">
              <a:avLst/>
            </a:prstGeom>
          </p:spPr>
        </p:pic>
        <p:pic>
          <p:nvPicPr>
            <p:cNvPr id="26" name="Graphic 25" descr="User outline">
              <a:extLst>
                <a:ext uri="{FF2B5EF4-FFF2-40B4-BE49-F238E27FC236}">
                  <a16:creationId xmlns:a16="http://schemas.microsoft.com/office/drawing/2014/main" id="{987C7148-9EDF-1E4E-9A51-11E8C454238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72437" y="2864019"/>
              <a:ext cx="564981" cy="564981"/>
            </a:xfrm>
            <a:prstGeom prst="rect">
              <a:avLst/>
            </a:prstGeom>
          </p:spPr>
        </p:pic>
        <p:pic>
          <p:nvPicPr>
            <p:cNvPr id="28" name="Graphic 27" descr="User outline">
              <a:extLst>
                <a:ext uri="{FF2B5EF4-FFF2-40B4-BE49-F238E27FC236}">
                  <a16:creationId xmlns:a16="http://schemas.microsoft.com/office/drawing/2014/main" id="{D6F51E6C-B42D-4F4C-B379-DCC6B0DA9B6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31791" y="2864019"/>
              <a:ext cx="564981" cy="564981"/>
            </a:xfrm>
            <a:prstGeom prst="rect">
              <a:avLst/>
            </a:prstGeom>
          </p:spPr>
        </p:pic>
        <p:pic>
          <p:nvPicPr>
            <p:cNvPr id="30" name="Graphic 29" descr="User outline">
              <a:extLst>
                <a:ext uri="{FF2B5EF4-FFF2-40B4-BE49-F238E27FC236}">
                  <a16:creationId xmlns:a16="http://schemas.microsoft.com/office/drawing/2014/main" id="{CFBB9DE3-65B1-1A4E-9E0B-B2C0F597E44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91146" y="2864019"/>
              <a:ext cx="564981" cy="564981"/>
            </a:xfrm>
            <a:prstGeom prst="rect">
              <a:avLst/>
            </a:prstGeom>
          </p:spPr>
        </p:pic>
        <p:pic>
          <p:nvPicPr>
            <p:cNvPr id="32" name="Graphic 31" descr="User outline">
              <a:extLst>
                <a:ext uri="{FF2B5EF4-FFF2-40B4-BE49-F238E27FC236}">
                  <a16:creationId xmlns:a16="http://schemas.microsoft.com/office/drawing/2014/main" id="{56611E09-F589-CD47-B617-352E305FA8B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50501" y="2864019"/>
              <a:ext cx="564981" cy="564981"/>
            </a:xfrm>
            <a:prstGeom prst="rect">
              <a:avLst/>
            </a:prstGeom>
          </p:spPr>
        </p:pic>
      </p:grpSp>
      <p:graphicFrame>
        <p:nvGraphicFramePr>
          <p:cNvPr id="35" name="Chart 34">
            <a:extLst>
              <a:ext uri="{FF2B5EF4-FFF2-40B4-BE49-F238E27FC236}">
                <a16:creationId xmlns:a16="http://schemas.microsoft.com/office/drawing/2014/main" id="{86F54184-1A91-9147-A526-4A8FEC6CDA86}"/>
              </a:ext>
            </a:extLst>
          </p:cNvPr>
          <p:cNvGraphicFramePr/>
          <p:nvPr>
            <p:extLst>
              <p:ext uri="{D42A27DB-BD31-4B8C-83A1-F6EECF244321}">
                <p14:modId xmlns:p14="http://schemas.microsoft.com/office/powerpoint/2010/main" val="2588287326"/>
              </p:ext>
            </p:extLst>
          </p:nvPr>
        </p:nvGraphicFramePr>
        <p:xfrm>
          <a:off x="4149387" y="1980630"/>
          <a:ext cx="7689687" cy="42042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751857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756C-7044-7949-865E-21E3670ED241}"/>
              </a:ext>
            </a:extLst>
          </p:cNvPr>
          <p:cNvSpPr>
            <a:spLocks noGrp="1"/>
          </p:cNvSpPr>
          <p:nvPr>
            <p:ph type="title"/>
          </p:nvPr>
        </p:nvSpPr>
        <p:spPr/>
        <p:txBody>
          <a:bodyPr/>
          <a:lstStyle/>
          <a:p>
            <a:r>
              <a:rPr lang="en-US"/>
              <a:t>How to Use the Data</a:t>
            </a:r>
          </a:p>
        </p:txBody>
      </p:sp>
      <p:sp>
        <p:nvSpPr>
          <p:cNvPr id="3" name="Text Placeholder 2">
            <a:extLst>
              <a:ext uri="{FF2B5EF4-FFF2-40B4-BE49-F238E27FC236}">
                <a16:creationId xmlns:a16="http://schemas.microsoft.com/office/drawing/2014/main" id="{21D86ED4-D90B-7045-9777-E50317E05A7B}"/>
              </a:ext>
            </a:extLst>
          </p:cNvPr>
          <p:cNvSpPr>
            <a:spLocks noGrp="1"/>
          </p:cNvSpPr>
          <p:nvPr>
            <p:ph type="body" sz="quarter" idx="10"/>
          </p:nvPr>
        </p:nvSpPr>
        <p:spPr>
          <a:xfrm>
            <a:off x="507868" y="1436914"/>
            <a:ext cx="10814556" cy="4762203"/>
          </a:xfrm>
        </p:spPr>
        <p:txBody>
          <a:bodyPr vert="horz" lIns="91440" tIns="45720" rIns="91440" bIns="45720" rtlCol="0" anchor="t">
            <a:normAutofit lnSpcReduction="10000"/>
          </a:bodyPr>
          <a:lstStyle/>
          <a:p>
            <a:pPr marL="256540" indent="-256540"/>
            <a:r>
              <a:rPr lang="en-US" sz="1800">
                <a:latin typeface="Open Sans"/>
                <a:ea typeface="Open Sans"/>
                <a:cs typeface="Open Sans"/>
              </a:rPr>
              <a:t>This data provides a state-level overview of student performance. Every district is different, </a:t>
            </a:r>
            <a:br>
              <a:rPr lang="en-US" sz="1800">
                <a:latin typeface="Open Sans"/>
                <a:ea typeface="Open Sans"/>
                <a:cs typeface="Open Sans"/>
              </a:rPr>
            </a:br>
            <a:r>
              <a:rPr lang="en-US" sz="1800">
                <a:latin typeface="Open Sans"/>
                <a:ea typeface="Open Sans"/>
                <a:cs typeface="Open Sans"/>
              </a:rPr>
              <a:t>and trends may vary at the local level. Any interpretation of state level data should reflect a consideration for variations in local context, district participation rates, as well as other assessment data and performance indicators that will be available.* </a:t>
            </a:r>
            <a:endParaRPr lang="en-US" sz="1800"/>
          </a:p>
          <a:p>
            <a:pPr marL="0" indent="0">
              <a:buNone/>
            </a:pPr>
            <a:endParaRPr lang="en-US" sz="1800">
              <a:latin typeface="Open Sans"/>
              <a:ea typeface="Open Sans"/>
              <a:cs typeface="Open Sans"/>
            </a:endParaRPr>
          </a:p>
          <a:p>
            <a:pPr marL="256540" indent="-256540"/>
            <a:r>
              <a:rPr lang="en-US" sz="1800">
                <a:latin typeface="Open Sans"/>
                <a:ea typeface="Open Sans"/>
                <a:cs typeface="Open Sans"/>
              </a:rPr>
              <a:t>The expected declines noted as a result of disruptions caused by the pandemic should create a sense of urgency in every district and school to consider the academic interventions necessary to support students. This data can be used to help communities reflect on strategic investments in student achievement and support necessary revisions to a district’s needs assessment for the purposes of planning federal recovery (ESSER) funding. </a:t>
            </a:r>
            <a:endParaRPr lang="en-US" sz="1800"/>
          </a:p>
          <a:p>
            <a:pPr marL="0" indent="0">
              <a:buNone/>
            </a:pPr>
            <a:endParaRPr lang="en-US" sz="1800">
              <a:latin typeface="Open Sans"/>
              <a:ea typeface="Open Sans"/>
              <a:cs typeface="Open Sans"/>
            </a:endParaRPr>
          </a:p>
          <a:p>
            <a:pPr marL="256540" indent="-256540"/>
            <a:r>
              <a:rPr lang="en-US" sz="1800">
                <a:latin typeface="Open Sans"/>
                <a:ea typeface="Open Sans"/>
                <a:cs typeface="Open Sans"/>
              </a:rPr>
              <a:t>School systems, teachers, and families should use this and other relevant student data to develop individualized plans for every student who may require additional support to reach grade-level proficiency, or to maintain the rate of acceleration she or he would otherwise have had. </a:t>
            </a:r>
            <a:endParaRPr lang="en-US" sz="1800"/>
          </a:p>
          <a:p>
            <a:pPr marL="0" indent="0">
              <a:buNone/>
            </a:pPr>
            <a:endParaRPr lang="en-US" sz="1800"/>
          </a:p>
          <a:p>
            <a:pPr marL="0" indent="0">
              <a:buNone/>
            </a:pPr>
            <a:r>
              <a:rPr lang="en-US" sz="1200" i="1">
                <a:latin typeface="Open Sans ExtraBold"/>
                <a:ea typeface="Open Sans ExtraBold"/>
                <a:cs typeface="Open Sans ExtraBold"/>
              </a:rPr>
              <a:t>* The TDOE utilizes longitudinal, state-level data from a state level because of our strong participation rate. For some districts, </a:t>
            </a:r>
            <a:br>
              <a:rPr lang="en-US" sz="1200" i="1">
                <a:latin typeface="Open Sans ExtraBold"/>
                <a:ea typeface="Open Sans ExtraBold"/>
                <a:cs typeface="Open Sans ExtraBold"/>
              </a:rPr>
            </a:br>
            <a:r>
              <a:rPr lang="en-US" sz="1200" i="1">
                <a:latin typeface="Open Sans ExtraBold"/>
                <a:ea typeface="Open Sans ExtraBold"/>
                <a:cs typeface="Open Sans ExtraBold"/>
              </a:rPr>
              <a:t>these types of longitudinal comparisons may not be appropriate, given a larger difference in participation year-to-year.</a:t>
            </a:r>
          </a:p>
        </p:txBody>
      </p:sp>
    </p:spTree>
    <p:extLst>
      <p:ext uri="{BB962C8B-B14F-4D97-AF65-F5344CB8AC3E}">
        <p14:creationId xmlns:p14="http://schemas.microsoft.com/office/powerpoint/2010/main" val="281685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546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1CE5D8B-EF7A-E04F-998A-32D929AC8B61}"/>
              </a:ext>
            </a:extLst>
          </p:cNvPr>
          <p:cNvSpPr/>
          <p:nvPr/>
        </p:nvSpPr>
        <p:spPr>
          <a:xfrm>
            <a:off x="0" y="0"/>
            <a:ext cx="60944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1A03EC1-6080-0D4E-A795-2ECC3E99D4EB}"/>
              </a:ext>
            </a:extLst>
          </p:cNvPr>
          <p:cNvSpPr txBox="1">
            <a:spLocks/>
          </p:cNvSpPr>
          <p:nvPr/>
        </p:nvSpPr>
        <p:spPr>
          <a:xfrm>
            <a:off x="507868" y="453652"/>
            <a:ext cx="11204832" cy="1060917"/>
          </a:xfrm>
          <a:prstGeom prst="rect">
            <a:avLst/>
          </a:prstGeom>
        </p:spPr>
        <p:txBody>
          <a:bodyPr lIns="91440" tIns="45720" rIns="91440" bIns="45720" anchor="ctr"/>
          <a:lst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a:lstStyle>
          <a:p>
            <a:r>
              <a:rPr lang="en-US" sz="3550">
                <a:latin typeface="Georgia"/>
              </a:rPr>
              <a:t>Academic Projections</a:t>
            </a:r>
            <a:endParaRPr lang="en-US"/>
          </a:p>
          <a:p>
            <a:r>
              <a:rPr lang="en-US" sz="3550">
                <a:latin typeface="Georgia"/>
              </a:rPr>
              <a:t>&amp; Recovery</a:t>
            </a:r>
          </a:p>
        </p:txBody>
      </p:sp>
      <p:sp>
        <p:nvSpPr>
          <p:cNvPr id="12" name="Text Placeholder 2">
            <a:extLst>
              <a:ext uri="{FF2B5EF4-FFF2-40B4-BE49-F238E27FC236}">
                <a16:creationId xmlns:a16="http://schemas.microsoft.com/office/drawing/2014/main" id="{13F03C52-2FC0-E34C-A381-5B1DA39F3D51}"/>
              </a:ext>
            </a:extLst>
          </p:cNvPr>
          <p:cNvSpPr txBox="1">
            <a:spLocks/>
          </p:cNvSpPr>
          <p:nvPr/>
        </p:nvSpPr>
        <p:spPr>
          <a:xfrm>
            <a:off x="507868" y="1531917"/>
            <a:ext cx="10073556" cy="4308813"/>
          </a:xfrm>
          <a:prstGeom prst="rect">
            <a:avLst/>
          </a:prstGeom>
        </p:spPr>
        <p:txBody>
          <a:bodyPr vert="horz" lIns="91440" tIns="45720" rIns="91440" bIns="45720" rtlCol="0" anchor="t">
            <a:normAutofit/>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6540" indent="-256540"/>
            <a:endParaRPr lang="en-US"/>
          </a:p>
          <a:p>
            <a:pPr marL="256540" indent="-256540"/>
            <a:endParaRPr lang="en-US"/>
          </a:p>
          <a:p>
            <a:pPr marL="256540" indent="-256540"/>
            <a:endParaRPr lang="en-US"/>
          </a:p>
        </p:txBody>
      </p:sp>
      <p:sp>
        <p:nvSpPr>
          <p:cNvPr id="16" name="Rectangle 15">
            <a:extLst>
              <a:ext uri="{FF2B5EF4-FFF2-40B4-BE49-F238E27FC236}">
                <a16:creationId xmlns:a16="http://schemas.microsoft.com/office/drawing/2014/main" id="{4EA619FD-EE68-2648-956B-63EC606B0CED}"/>
              </a:ext>
            </a:extLst>
          </p:cNvPr>
          <p:cNvSpPr/>
          <p:nvPr/>
        </p:nvSpPr>
        <p:spPr>
          <a:xfrm>
            <a:off x="8106086" y="6397438"/>
            <a:ext cx="3902479" cy="276999"/>
          </a:xfrm>
          <a:prstGeom prst="rect">
            <a:avLst/>
          </a:prstGeom>
        </p:spPr>
        <p:txBody>
          <a:bodyPr wrap="none">
            <a:spAutoFit/>
          </a:bodyPr>
          <a:lstStyle/>
          <a:p>
            <a:pPr algn="l"/>
            <a:r>
              <a:rPr lang="en-US" sz="1200" b="0" i="0">
                <a:effectLst/>
                <a:latin typeface="Open Sans" panose="020B0606030504020204" pitchFamily="34" charset="0"/>
                <a:ea typeface="Open Sans" panose="020B0606030504020204" pitchFamily="34" charset="0"/>
                <a:cs typeface="Open Sans" panose="020B0606030504020204" pitchFamily="34" charset="0"/>
              </a:rPr>
              <a:t>SOURCE: Tennessee Department of Education, 2021</a:t>
            </a:r>
          </a:p>
        </p:txBody>
      </p:sp>
      <p:sp>
        <p:nvSpPr>
          <p:cNvPr id="20" name="Text Placeholder 2">
            <a:extLst>
              <a:ext uri="{FF2B5EF4-FFF2-40B4-BE49-F238E27FC236}">
                <a16:creationId xmlns:a16="http://schemas.microsoft.com/office/drawing/2014/main" id="{E98CE9B9-1921-6045-B0D0-4A9770D6A343}"/>
              </a:ext>
            </a:extLst>
          </p:cNvPr>
          <p:cNvSpPr txBox="1">
            <a:spLocks/>
          </p:cNvSpPr>
          <p:nvPr/>
        </p:nvSpPr>
        <p:spPr>
          <a:xfrm>
            <a:off x="616869" y="1761892"/>
            <a:ext cx="5296251" cy="4635545"/>
          </a:xfrm>
          <a:prstGeom prst="rect">
            <a:avLst/>
          </a:prstGeom>
        </p:spPr>
        <p:txBody>
          <a:bodyPr vert="horz" lIns="91440" tIns="45720" rIns="91440" bIns="45720" rtlCol="0" anchor="t">
            <a:noAutofit/>
          </a:bodyPr>
          <a:lstStyle>
            <a:lvl1pPr marL="0" indent="0" algn="l" defTabSz="685800" rtl="0" eaLnBrk="1" latinLnBrk="0" hangingPunct="1">
              <a:spcBef>
                <a:spcPct val="20000"/>
              </a:spcBef>
              <a:buClr>
                <a:srgbClr val="EE3524"/>
              </a:buClr>
              <a:buFont typeface="Wingdings" panose="05000000000000000000" pitchFamily="2" charset="2"/>
              <a:buNone/>
              <a:defRPr sz="2400"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gn="l" defTabSz="685800" rtl="0" eaLnBrk="1" latinLnBrk="0" hangingPunct="1">
              <a:spcBef>
                <a:spcPct val="20000"/>
              </a:spcBef>
              <a:buClr>
                <a:srgbClr val="EE3524"/>
              </a:buClr>
              <a:buFont typeface="Arial" panose="020B0604020202020204" pitchFamily="34" charset="0"/>
              <a:buChar char="–"/>
              <a:defRPr sz="165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spcBef>
                <a:spcPct val="20000"/>
              </a:spcBef>
              <a:buClr>
                <a:srgbClr val="EE3524"/>
              </a:buClr>
              <a:buFont typeface="Arial" panose="020B0604020202020204" pitchFamily="34" charset="0"/>
              <a:buChar char="•"/>
              <a:defRPr sz="15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spcBef>
                <a:spcPct val="20000"/>
              </a:spcBef>
              <a:buClr>
                <a:srgbClr val="EE3524"/>
              </a:buClr>
              <a:buFont typeface="Courier New" panose="02070309020205020404" pitchFamily="49" charset="0"/>
              <a:buChar char="o"/>
              <a:defRPr sz="135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spcBef>
                <a:spcPct val="20000"/>
              </a:spcBef>
              <a:buClr>
                <a:srgbClr val="EE3524"/>
              </a:buClr>
              <a:buFont typeface="Arial" panose="020B0604020202020204" pitchFamily="34" charset="0"/>
              <a:buChar char="»"/>
              <a:defRPr sz="12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342900" marR="0" lvl="0" indent="-342900" defTabSz="685629" fontAlgn="auto">
              <a:lnSpc>
                <a:spcPct val="100000"/>
              </a:lnSpc>
              <a:spcAft>
                <a:spcPts val="0"/>
              </a:spcAft>
              <a:buClr>
                <a:schemeClr val="tx1"/>
              </a:buClr>
              <a:buSzTx/>
              <a:buFont typeface="Arial" panose="020B0604020202020204" pitchFamily="34" charset="0"/>
              <a:buChar char="•"/>
              <a:tabLst/>
              <a:defRPr/>
            </a:pPr>
            <a:r>
              <a:rPr lang="en-US" sz="1600">
                <a:solidFill>
                  <a:schemeClr val="tx1"/>
                </a:solidFill>
                <a:latin typeface="Open Sans"/>
                <a:ea typeface="Open Sans"/>
                <a:cs typeface="Open Sans"/>
              </a:rPr>
              <a:t>Original projections of the academic impact were provided in fall of 2020.* Those projections are generally reflected in the current data.</a:t>
            </a:r>
            <a:br>
              <a:rPr lang="en-US" sz="1600"/>
            </a:br>
            <a:endParaRPr lang="en-US" sz="1600">
              <a:solidFill>
                <a:schemeClr val="tx1"/>
              </a:solidFill>
            </a:endParaRPr>
          </a:p>
          <a:p>
            <a:pPr marL="342900" indent="-342900" defTabSz="685629">
              <a:buClr>
                <a:schemeClr val="tx1"/>
              </a:buClr>
              <a:buFont typeface="Arial" panose="020B0604020202020204" pitchFamily="34" charset="0"/>
              <a:buChar char="•"/>
              <a:defRPr/>
            </a:pPr>
            <a:r>
              <a:rPr lang="en-US" sz="1600">
                <a:solidFill>
                  <a:schemeClr val="tx1"/>
                </a:solidFill>
                <a:latin typeface="Open Sans"/>
                <a:ea typeface="Open Sans"/>
                <a:cs typeface="Open Sans"/>
              </a:rPr>
              <a:t>20-21 TCAP data show sharp declines in math, but typically, math proficiency results fall-- and climb-- faster than ELA.** </a:t>
            </a:r>
            <a:endParaRPr lang="en-US" sz="1600">
              <a:solidFill>
                <a:schemeClr val="tx1"/>
              </a:solidFill>
            </a:endParaRPr>
          </a:p>
          <a:p>
            <a:pPr marL="342900" marR="0" lvl="0" indent="-342900" defTabSz="685629" fontAlgn="auto">
              <a:lnSpc>
                <a:spcPct val="100000"/>
              </a:lnSpc>
              <a:spcAft>
                <a:spcPts val="0"/>
              </a:spcAft>
              <a:buClr>
                <a:schemeClr val="tx1"/>
              </a:buClr>
              <a:buSzTx/>
              <a:buFont typeface="Arial" panose="020B0604020202020204" pitchFamily="34" charset="0"/>
              <a:buChar char="•"/>
              <a:tabLst/>
              <a:defRPr/>
            </a:pPr>
            <a:endParaRPr lang="en-US" sz="1600">
              <a:solidFill>
                <a:schemeClr val="tx1"/>
              </a:solidFill>
            </a:endParaRPr>
          </a:p>
          <a:p>
            <a:pPr marL="342900" indent="-342900" defTabSz="685629">
              <a:buClr>
                <a:schemeClr val="tx1"/>
              </a:buClr>
              <a:buFont typeface="Arial" panose="020B0604020202020204" pitchFamily="34" charset="0"/>
              <a:buChar char="•"/>
              <a:defRPr/>
            </a:pPr>
            <a:r>
              <a:rPr lang="en-US" sz="1600">
                <a:solidFill>
                  <a:schemeClr val="tx1"/>
                </a:solidFill>
                <a:latin typeface="Open Sans"/>
                <a:ea typeface="Open Sans"/>
                <a:cs typeface="Open Sans"/>
              </a:rPr>
              <a:t>The effects of falling behind are most pronounced in the youngest grades, especially in ELA.*** </a:t>
            </a:r>
          </a:p>
          <a:p>
            <a:pPr marL="342900" indent="-342900" defTabSz="685629">
              <a:buClr>
                <a:schemeClr val="tx1"/>
              </a:buClr>
              <a:buFont typeface="Arial" panose="020B0604020202020204" pitchFamily="34" charset="0"/>
              <a:buChar char="•"/>
              <a:defRPr/>
            </a:pPr>
            <a:endParaRPr lang="en-US" sz="1600">
              <a:solidFill>
                <a:schemeClr val="tx1"/>
              </a:solidFill>
            </a:endParaRPr>
          </a:p>
          <a:p>
            <a:pPr marL="342900" marR="0" lvl="0" indent="-342900" defTabSz="685629" fontAlgn="auto">
              <a:lnSpc>
                <a:spcPct val="100000"/>
              </a:lnSpc>
              <a:spcAft>
                <a:spcPts val="0"/>
              </a:spcAft>
              <a:buClr>
                <a:schemeClr val="tx1"/>
              </a:buClr>
              <a:buSzTx/>
              <a:buFont typeface="Arial" panose="020B0604020202020204" pitchFamily="34" charset="0"/>
              <a:buChar char="•"/>
              <a:tabLst/>
              <a:defRPr/>
            </a:pPr>
            <a:r>
              <a:rPr lang="en-US" sz="1600">
                <a:solidFill>
                  <a:schemeClr val="tx1"/>
                </a:solidFill>
                <a:latin typeface="Open Sans"/>
                <a:ea typeface="Open Sans"/>
                <a:cs typeface="Open Sans"/>
              </a:rPr>
              <a:t>Economically disadvantaged students feel the effects of learning loss more acutely.****</a:t>
            </a:r>
          </a:p>
          <a:p>
            <a:pPr marL="342900" marR="0" lvl="0" indent="-342900" defTabSz="685629" fontAlgn="auto">
              <a:lnSpc>
                <a:spcPct val="100000"/>
              </a:lnSpc>
              <a:spcAft>
                <a:spcPts val="0"/>
              </a:spcAft>
              <a:buClr>
                <a:schemeClr val="tx1"/>
              </a:buClr>
              <a:buSzTx/>
              <a:buFont typeface="Arial" panose="020B0604020202020204" pitchFamily="34" charset="0"/>
              <a:buChar char="•"/>
              <a:tabLst/>
              <a:defRPr/>
            </a:pPr>
            <a:endParaRPr lang="en-US" sz="1600">
              <a:solidFill>
                <a:schemeClr val="tx1"/>
              </a:solidFill>
            </a:endParaRPr>
          </a:p>
          <a:p>
            <a:pPr marL="342900" indent="-342900" defTabSz="685629">
              <a:buClr>
                <a:schemeClr val="tx1"/>
              </a:buClr>
              <a:buFont typeface="Arial" panose="020B0604020202020204" pitchFamily="34" charset="0"/>
              <a:buChar char="•"/>
              <a:defRPr/>
            </a:pPr>
            <a:r>
              <a:rPr lang="en-US" sz="1600">
                <a:solidFill>
                  <a:schemeClr val="tx1"/>
                </a:solidFill>
                <a:latin typeface="Open Sans"/>
                <a:ea typeface="Open Sans"/>
                <a:cs typeface="Open Sans"/>
              </a:rPr>
              <a:t>Recovery and acceleration will take time, </a:t>
            </a:r>
            <a:br>
              <a:rPr lang="en-US" sz="1600">
                <a:solidFill>
                  <a:schemeClr val="tx1"/>
                </a:solidFill>
                <a:latin typeface="Open Sans"/>
                <a:ea typeface="Open Sans"/>
                <a:cs typeface="Open Sans"/>
              </a:rPr>
            </a:br>
            <a:r>
              <a:rPr lang="en-US" sz="1600">
                <a:solidFill>
                  <a:schemeClr val="tx1"/>
                </a:solidFill>
                <a:latin typeface="Open Sans"/>
                <a:ea typeface="Open Sans"/>
                <a:cs typeface="Open Sans"/>
              </a:rPr>
              <a:t>but collaborative, proactive solutions are already underway. </a:t>
            </a:r>
            <a:endParaRPr lang="en-US" sz="1600">
              <a:solidFill>
                <a:schemeClr val="tx1"/>
              </a:solidFill>
            </a:endParaRPr>
          </a:p>
        </p:txBody>
      </p:sp>
      <p:graphicFrame>
        <p:nvGraphicFramePr>
          <p:cNvPr id="21" name="Chart 20">
            <a:extLst>
              <a:ext uri="{FF2B5EF4-FFF2-40B4-BE49-F238E27FC236}">
                <a16:creationId xmlns:a16="http://schemas.microsoft.com/office/drawing/2014/main" id="{64401EA7-77D9-3F4B-AAEF-5DC235A1F7C3}"/>
              </a:ext>
            </a:extLst>
          </p:cNvPr>
          <p:cNvGraphicFramePr>
            <a:graphicFrameLocks/>
          </p:cNvGraphicFramePr>
          <p:nvPr>
            <p:extLst>
              <p:ext uri="{D42A27DB-BD31-4B8C-83A1-F6EECF244321}">
                <p14:modId xmlns:p14="http://schemas.microsoft.com/office/powerpoint/2010/main" val="2074204044"/>
              </p:ext>
            </p:extLst>
          </p:nvPr>
        </p:nvGraphicFramePr>
        <p:xfrm>
          <a:off x="6094412" y="397987"/>
          <a:ext cx="5586545" cy="416637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B9D10598-460B-2F4F-8420-DB8BA82F9E01}"/>
              </a:ext>
            </a:extLst>
          </p:cNvPr>
          <p:cNvSpPr txBox="1"/>
          <p:nvPr/>
        </p:nvSpPr>
        <p:spPr>
          <a:xfrm>
            <a:off x="6422020" y="5123107"/>
            <a:ext cx="5586545" cy="1154162"/>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a:ln>
                  <a:noFill/>
                </a:ln>
                <a:solidFill>
                  <a:srgbClr val="75787B"/>
                </a:solidFill>
                <a:effectLst/>
                <a:uLnTx/>
                <a:uFillTx/>
              </a:rPr>
              <a:t>* </a:t>
            </a:r>
            <a:r>
              <a:rPr kumimoji="0" lang="en-US" sz="900" b="0" i="0" u="none" strike="noStrike" kern="0" cap="none" spc="0" normalizeH="0" baseline="0" noProof="0">
                <a:ln>
                  <a:noFill/>
                </a:ln>
                <a:solidFill>
                  <a:srgbClr val="75787B"/>
                </a:solidFill>
                <a:effectLst/>
                <a:uLnTx/>
                <a:uFillTx/>
                <a:hlinkClick r:id="rId4"/>
              </a:rPr>
              <a:t>Tennessee Releases Data Showin</a:t>
            </a:r>
            <a:r>
              <a:rPr lang="en-US" sz="900" kern="0">
                <a:solidFill>
                  <a:srgbClr val="75787B"/>
                </a:solidFill>
                <a:hlinkClick r:id="rId4"/>
              </a:rPr>
              <a:t>g Significant Learning Loss Among K-12 Students</a:t>
            </a:r>
            <a:endParaRPr lang="en-US" sz="900" b="0" i="0" u="none" strike="noStrike" kern="0" cap="none" spc="0" normalizeH="0" baseline="0" noProof="0">
              <a:ln>
                <a:noFill/>
              </a:ln>
              <a:solidFill>
                <a:srgbClr val="75787B"/>
              </a:solidFill>
              <a:effectLst/>
              <a:uLnTx/>
              <a:uFillTx/>
              <a:ea typeface="Open Sans"/>
              <a:cs typeface="Open Sans"/>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a:ln>
                  <a:noFill/>
                </a:ln>
                <a:solidFill>
                  <a:srgbClr val="75787B"/>
                </a:solidFill>
                <a:effectLst/>
                <a:uLnTx/>
                <a:uFillTx/>
              </a:rPr>
              <a:t>**</a:t>
            </a:r>
            <a:r>
              <a:rPr kumimoji="0" lang="en-US" sz="900" b="0" i="0" u="none" strike="noStrike" kern="0" cap="none" spc="0" normalizeH="0" baseline="0" noProof="0">
                <a:ln>
                  <a:noFill/>
                </a:ln>
                <a:solidFill>
                  <a:srgbClr val="75787B"/>
                </a:solidFill>
                <a:effectLst/>
                <a:uLnTx/>
                <a:uFillTx/>
                <a:hlinkClick r:id="rId5"/>
              </a:rPr>
              <a:t>Collaborative-Brief_Covid19-Slide-APR20.pdf (nwea.org)</a:t>
            </a:r>
            <a:r>
              <a:rPr kumimoji="0" lang="en-US" sz="900" b="0" i="0" u="none" strike="noStrike" kern="0" cap="none" spc="0" normalizeH="0" baseline="0" noProof="0">
                <a:ln>
                  <a:noFill/>
                </a:ln>
                <a:solidFill>
                  <a:srgbClr val="75787B"/>
                </a:solidFill>
                <a:effectLst/>
                <a:uLnTx/>
                <a:uFillTx/>
              </a:rPr>
              <a:t>; </a:t>
            </a:r>
            <a:r>
              <a:rPr kumimoji="0" lang="en-US" sz="900" b="0" i="0" u="none" strike="noStrike" kern="0" cap="none" spc="0" normalizeH="0" baseline="0" noProof="0">
                <a:ln>
                  <a:noFill/>
                </a:ln>
                <a:solidFill>
                  <a:srgbClr val="75787B"/>
                </a:solidFill>
                <a:effectLst/>
                <a:uLnTx/>
                <a:uFillTx/>
                <a:hlinkClick r:id="rId6"/>
              </a:rPr>
              <a:t>The Effects of Summer Vacation on Achievement Test Scores: A Narrative and Meta-Analytic Review on JSTOR</a:t>
            </a:r>
            <a:endParaRPr lang="en-US" sz="900" b="0" i="0" u="none" strike="noStrike" kern="0" cap="none" spc="0" normalizeH="0" baseline="0" noProof="0">
              <a:ln>
                <a:noFill/>
              </a:ln>
              <a:solidFill>
                <a:srgbClr val="75787B"/>
              </a:solidFill>
              <a:effectLst/>
              <a:uLnTx/>
              <a:uFillTx/>
              <a:ea typeface="Open Sans"/>
              <a:cs typeface="Open Sans"/>
            </a:endParaRPr>
          </a:p>
          <a:p>
            <a:pPr defTabSz="914400">
              <a:spcAft>
                <a:spcPts val="600"/>
              </a:spcAft>
              <a:defRPr/>
            </a:pPr>
            <a:r>
              <a:rPr kumimoji="0" lang="en-US" sz="900" b="0" i="0" u="none" strike="noStrike" kern="0" cap="none" spc="0" normalizeH="0" baseline="0" noProof="0">
                <a:ln>
                  <a:noFill/>
                </a:ln>
                <a:solidFill>
                  <a:srgbClr val="75787B"/>
                </a:solidFill>
                <a:effectLst/>
                <a:uLnTx/>
                <a:uFillTx/>
              </a:rPr>
              <a:t>***</a:t>
            </a:r>
            <a:r>
              <a:rPr kumimoji="0" lang="en-US" sz="900" b="0" i="0" u="none" strike="noStrike" kern="0" cap="none" spc="0" normalizeH="0" baseline="0" noProof="0">
                <a:ln>
                  <a:noFill/>
                </a:ln>
                <a:solidFill>
                  <a:srgbClr val="75787B"/>
                </a:solidFill>
                <a:effectLst/>
                <a:uLnTx/>
                <a:uFillTx/>
                <a:hlinkClick r:id="rId7"/>
              </a:rPr>
              <a:t>The Potential Impact of COVID‐19 on Student Learning and How Schools Can Respond - Wyse - 2020 - Educational Measurement: Issues and Practice - Wiley Online Library</a:t>
            </a:r>
            <a:r>
              <a:rPr kumimoji="0" lang="en-US" sz="900" b="0" i="0" u="none" strike="noStrike" kern="0" cap="none" spc="0" normalizeH="0" baseline="0" noProof="0">
                <a:ln>
                  <a:noFill/>
                </a:ln>
                <a:solidFill>
                  <a:srgbClr val="75787B"/>
                </a:solidFill>
                <a:effectLst/>
                <a:uLnTx/>
                <a:uFillTx/>
              </a:rPr>
              <a:t>)</a:t>
            </a:r>
            <a:r>
              <a:rPr lang="en-US" sz="900" kern="0">
                <a:solidFill>
                  <a:srgbClr val="75787B"/>
                </a:solidFill>
              </a:rPr>
              <a:t> </a:t>
            </a:r>
            <a:endParaRPr lang="en-US" sz="900" b="0" i="0" u="none" strike="noStrike" kern="0" cap="none" spc="0" normalizeH="0" baseline="0" noProof="0">
              <a:ln>
                <a:noFill/>
              </a:ln>
              <a:solidFill>
                <a:srgbClr val="75787B"/>
              </a:solidFill>
              <a:effectLst/>
              <a:uLnTx/>
              <a:uFillTx/>
              <a:ea typeface="Open Sans"/>
              <a:cs typeface="Open Sans"/>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a:ln>
                  <a:noFill/>
                </a:ln>
                <a:solidFill>
                  <a:srgbClr val="75787B"/>
                </a:solidFill>
                <a:effectLst/>
                <a:uLnTx/>
                <a:uFillTx/>
              </a:rPr>
              <a:t>****</a:t>
            </a:r>
            <a:r>
              <a:rPr kumimoji="0" lang="en-US" sz="900" b="0" i="0" u="none" strike="noStrike" kern="0" cap="none" spc="0" normalizeH="0" baseline="0" noProof="0">
                <a:ln>
                  <a:noFill/>
                </a:ln>
                <a:solidFill>
                  <a:srgbClr val="75787B"/>
                </a:solidFill>
                <a:effectLst/>
                <a:uLnTx/>
                <a:uFillTx/>
                <a:hlinkClick r:id="rId8"/>
              </a:rPr>
              <a:t>Introduction (harvard.edu</a:t>
            </a:r>
            <a:r>
              <a:rPr lang="en-US" sz="900" kern="0">
                <a:solidFill>
                  <a:srgbClr val="75787B"/>
                </a:solidFill>
              </a:rPr>
              <a:t>)</a:t>
            </a:r>
            <a:endParaRPr lang="en-US" sz="900" b="0" i="0" u="none" strike="noStrike" kern="0" cap="none" spc="0" normalizeH="0" baseline="0" noProof="0">
              <a:ln>
                <a:noFill/>
              </a:ln>
              <a:solidFill>
                <a:srgbClr val="75787B"/>
              </a:solidFill>
              <a:effectLst/>
              <a:uLnTx/>
              <a:uFillTx/>
              <a:ea typeface="Open Sans"/>
              <a:cs typeface="Open Sans"/>
            </a:endParaRPr>
          </a:p>
        </p:txBody>
      </p:sp>
    </p:spTree>
    <p:extLst>
      <p:ext uri="{BB962C8B-B14F-4D97-AF65-F5344CB8AC3E}">
        <p14:creationId xmlns:p14="http://schemas.microsoft.com/office/powerpoint/2010/main" val="104230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C33768-508B-6C4B-8649-E0256D30F406}"/>
              </a:ext>
            </a:extLst>
          </p:cNvPr>
          <p:cNvSpPr>
            <a:spLocks noGrp="1"/>
          </p:cNvSpPr>
          <p:nvPr>
            <p:ph type="body" sz="quarter" idx="10"/>
          </p:nvPr>
        </p:nvSpPr>
        <p:spPr>
          <a:xfrm>
            <a:off x="1343024" y="1702884"/>
            <a:ext cx="10029825" cy="4638922"/>
          </a:xfrm>
        </p:spPr>
        <p:txBody>
          <a:bodyPr vert="horz" lIns="91440" tIns="45720" rIns="91440" bIns="45720" rtlCol="0" anchor="t">
            <a:normAutofit/>
          </a:bodyPr>
          <a:lstStyle/>
          <a:p>
            <a:pPr marL="0" indent="0">
              <a:lnSpc>
                <a:spcPct val="110000"/>
              </a:lnSpc>
              <a:spcBef>
                <a:spcPts val="0"/>
              </a:spcBef>
              <a:buNone/>
            </a:pPr>
            <a:r>
              <a:rPr lang="en-US" sz="1600" b="1">
                <a:solidFill>
                  <a:srgbClr val="7030A0"/>
                </a:solidFill>
                <a:latin typeface="Open Sans"/>
                <a:ea typeface="Open Sans"/>
                <a:cs typeface="Open Sans"/>
              </a:rPr>
              <a:t>Early Elementary Reading/ELA </a:t>
            </a:r>
            <a:r>
              <a:rPr lang="en-US" sz="1600">
                <a:latin typeface="Open Sans"/>
                <a:ea typeface="Open Sans"/>
                <a:cs typeface="Open Sans"/>
              </a:rPr>
              <a:t>is an area of concern, especially in those grades that do not have assessments or where public data is not shared. Significant declines are likely in kindergarten, 1</a:t>
            </a:r>
            <a:r>
              <a:rPr lang="en-US" sz="1600" baseline="30000">
                <a:latin typeface="Open Sans"/>
                <a:ea typeface="Open Sans"/>
                <a:cs typeface="Open Sans"/>
              </a:rPr>
              <a:t>st</a:t>
            </a:r>
            <a:r>
              <a:rPr lang="en-US" sz="1600">
                <a:latin typeface="Open Sans"/>
                <a:ea typeface="Open Sans"/>
                <a:cs typeface="Open Sans"/>
              </a:rPr>
              <a:t> and 2</a:t>
            </a:r>
            <a:r>
              <a:rPr lang="en-US" sz="1600" baseline="30000">
                <a:latin typeface="Open Sans"/>
                <a:ea typeface="Open Sans"/>
                <a:cs typeface="Open Sans"/>
              </a:rPr>
              <a:t>nd</a:t>
            </a:r>
            <a:r>
              <a:rPr lang="en-US" sz="1600">
                <a:latin typeface="Open Sans"/>
                <a:ea typeface="Open Sans"/>
                <a:cs typeface="Open Sans"/>
              </a:rPr>
              <a:t>  grade reading, which creates more urgency in providing these students with additional literacy supports to ensure they are on-track to reading proficiently by 3</a:t>
            </a:r>
            <a:r>
              <a:rPr lang="en-US" sz="1600" baseline="30000">
                <a:latin typeface="Open Sans"/>
                <a:ea typeface="Open Sans"/>
                <a:cs typeface="Open Sans"/>
              </a:rPr>
              <a:t>rd</a:t>
            </a:r>
            <a:r>
              <a:rPr lang="en-US" sz="1600">
                <a:latin typeface="Open Sans"/>
                <a:ea typeface="Open Sans"/>
                <a:cs typeface="Open Sans"/>
              </a:rPr>
              <a:t> grade. </a:t>
            </a:r>
            <a:endParaRPr lang="en-US" sz="1600"/>
          </a:p>
          <a:p>
            <a:pPr marL="0" indent="0">
              <a:lnSpc>
                <a:spcPct val="110000"/>
              </a:lnSpc>
              <a:spcBef>
                <a:spcPts val="0"/>
              </a:spcBef>
              <a:buNone/>
            </a:pPr>
            <a:endParaRPr lang="en-US" sz="1600">
              <a:latin typeface="Open Sans"/>
              <a:ea typeface="Open Sans"/>
              <a:cs typeface="Open Sans"/>
            </a:endParaRPr>
          </a:p>
          <a:p>
            <a:pPr marL="0" indent="0">
              <a:lnSpc>
                <a:spcPct val="110000"/>
              </a:lnSpc>
              <a:spcBef>
                <a:spcPts val="0"/>
              </a:spcBef>
              <a:buNone/>
            </a:pPr>
            <a:r>
              <a:rPr lang="en-US" sz="1600">
                <a:latin typeface="Open Sans"/>
                <a:ea typeface="Open Sans"/>
                <a:cs typeface="Open Sans"/>
              </a:rPr>
              <a:t>While math overall is a concern, </a:t>
            </a:r>
            <a:r>
              <a:rPr lang="en-US" sz="1600" b="1">
                <a:solidFill>
                  <a:schemeClr val="accent3"/>
                </a:solidFill>
                <a:latin typeface="Open Sans"/>
                <a:ea typeface="Open Sans"/>
                <a:cs typeface="Open Sans"/>
              </a:rPr>
              <a:t>middle school math </a:t>
            </a:r>
            <a:r>
              <a:rPr lang="en-US" sz="1600">
                <a:latin typeface="Open Sans"/>
                <a:ea typeface="Open Sans"/>
                <a:cs typeface="Open Sans"/>
              </a:rPr>
              <a:t>is especially problematic. In 2020-21, fewer students demonstrated readiness for Algebra I (in addition to fewer students taking the Algebra I assessment), and these declines will potentially create long-term challenges with other high school courses that require a strong foundation in Algebra as well as ACT performance (therefore scholarship eligibility and post-secondary readiness).</a:t>
            </a:r>
            <a:endParaRPr lang="en-US" sz="1600"/>
          </a:p>
          <a:p>
            <a:pPr marL="0" indent="0">
              <a:lnSpc>
                <a:spcPct val="110000"/>
              </a:lnSpc>
              <a:spcBef>
                <a:spcPts val="0"/>
              </a:spcBef>
              <a:buNone/>
            </a:pPr>
            <a:endParaRPr lang="en-US" sz="1600" b="1">
              <a:latin typeface="Open Sans"/>
              <a:ea typeface="Open Sans"/>
              <a:cs typeface="Open Sans"/>
            </a:endParaRPr>
          </a:p>
          <a:p>
            <a:pPr marL="0" indent="0">
              <a:lnSpc>
                <a:spcPct val="110000"/>
              </a:lnSpc>
              <a:spcBef>
                <a:spcPts val="0"/>
              </a:spcBef>
              <a:buNone/>
            </a:pPr>
            <a:r>
              <a:rPr lang="en-US" sz="1600" b="1">
                <a:solidFill>
                  <a:schemeClr val="accent2"/>
                </a:solidFill>
                <a:latin typeface="Open Sans"/>
                <a:ea typeface="Open Sans"/>
                <a:cs typeface="Open Sans"/>
              </a:rPr>
              <a:t>Widening achievement gaps </a:t>
            </a:r>
            <a:r>
              <a:rPr lang="en-US" sz="1600">
                <a:latin typeface="Open Sans"/>
                <a:ea typeface="Open Sans"/>
                <a:cs typeface="Open Sans"/>
              </a:rPr>
              <a:t>between student groups are clear, exacerbating a historical gap </a:t>
            </a:r>
            <a:br>
              <a:rPr lang="en-US" sz="1600">
                <a:latin typeface="Open Sans"/>
                <a:ea typeface="Open Sans"/>
                <a:cs typeface="Open Sans"/>
              </a:rPr>
            </a:br>
            <a:r>
              <a:rPr lang="en-US" sz="1600">
                <a:latin typeface="Open Sans"/>
                <a:ea typeface="Open Sans"/>
                <a:cs typeface="Open Sans"/>
              </a:rPr>
              <a:t>that has not significantly closed even as the state had seen performance increases. </a:t>
            </a:r>
            <a:br>
              <a:rPr lang="en-US" sz="1600">
                <a:latin typeface="Open Sans"/>
                <a:ea typeface="Open Sans"/>
                <a:cs typeface="Open Sans"/>
              </a:rPr>
            </a:br>
            <a:r>
              <a:rPr lang="en-US" sz="1600">
                <a:latin typeface="Open Sans"/>
                <a:ea typeface="Open Sans"/>
                <a:cs typeface="Open Sans"/>
              </a:rPr>
              <a:t>Specifically, economically disadvantaged students saw significant declines in proficiency, </a:t>
            </a:r>
            <a:br>
              <a:rPr lang="en-US" sz="1600">
                <a:latin typeface="Open Sans"/>
                <a:ea typeface="Open Sans"/>
                <a:cs typeface="Open Sans"/>
              </a:rPr>
            </a:br>
            <a:r>
              <a:rPr lang="en-US" sz="1600">
                <a:latin typeface="Open Sans"/>
                <a:ea typeface="Open Sans"/>
                <a:cs typeface="Open Sans"/>
              </a:rPr>
              <a:t>which has traditionally been more difficult to recover from. Students with Disabilities and </a:t>
            </a:r>
            <a:br>
              <a:rPr lang="en-US" sz="1600">
                <a:latin typeface="Open Sans"/>
                <a:ea typeface="Open Sans"/>
                <a:cs typeface="Open Sans"/>
              </a:rPr>
            </a:br>
            <a:r>
              <a:rPr lang="en-US" sz="1600">
                <a:latin typeface="Open Sans"/>
                <a:ea typeface="Open Sans"/>
                <a:cs typeface="Open Sans"/>
              </a:rPr>
              <a:t>English learners also reflected increased challenges as a result of the pandemic disruptions. </a:t>
            </a:r>
            <a:endParaRPr lang="en-US" sz="1600"/>
          </a:p>
        </p:txBody>
      </p:sp>
      <p:sp>
        <p:nvSpPr>
          <p:cNvPr id="8" name="Title 1">
            <a:extLst>
              <a:ext uri="{FF2B5EF4-FFF2-40B4-BE49-F238E27FC236}">
                <a16:creationId xmlns:a16="http://schemas.microsoft.com/office/drawing/2014/main" id="{34621A94-E78F-7646-B9B2-91D5DFF627B0}"/>
              </a:ext>
            </a:extLst>
          </p:cNvPr>
          <p:cNvSpPr txBox="1">
            <a:spLocks/>
          </p:cNvSpPr>
          <p:nvPr/>
        </p:nvSpPr>
        <p:spPr>
          <a:xfrm>
            <a:off x="507868" y="228600"/>
            <a:ext cx="11204832" cy="1208314"/>
          </a:xfrm>
          <a:prstGeom prst="rect">
            <a:avLst/>
          </a:prstGeom>
        </p:spPr>
        <p:txBody>
          <a:bodyPr vert="horz" lIns="91440" tIns="45720" rIns="91440" bIns="45720" rtlCol="0" anchor="ctr">
            <a:normAutofit/>
          </a:bodyPr>
          <a:lst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a:lstStyle>
          <a:p>
            <a:r>
              <a:rPr lang="en-US"/>
              <a:t>Priority Areas of Concern Statewide</a:t>
            </a:r>
          </a:p>
        </p:txBody>
      </p:sp>
      <p:sp>
        <p:nvSpPr>
          <p:cNvPr id="9" name="Triangle 8">
            <a:extLst>
              <a:ext uri="{FF2B5EF4-FFF2-40B4-BE49-F238E27FC236}">
                <a16:creationId xmlns:a16="http://schemas.microsoft.com/office/drawing/2014/main" id="{A71AB4C6-AA3E-D74B-80B2-42692038A54E}"/>
              </a:ext>
            </a:extLst>
          </p:cNvPr>
          <p:cNvSpPr>
            <a:spLocks noChangeAspect="1"/>
          </p:cNvSpPr>
          <p:nvPr/>
        </p:nvSpPr>
        <p:spPr>
          <a:xfrm rot="16200000" flipH="1">
            <a:off x="10609262" y="1587"/>
            <a:ext cx="1581150" cy="1577975"/>
          </a:xfrm>
          <a:prstGeom prst="triangle">
            <a:avLst>
              <a:gd name="adj" fmla="val 0"/>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585F6A5-C678-304F-8D84-77FC3F1E0394}"/>
              </a:ext>
            </a:extLst>
          </p:cNvPr>
          <p:cNvSpPr/>
          <p:nvPr/>
        </p:nvSpPr>
        <p:spPr>
          <a:xfrm rot="2700000">
            <a:off x="10759442" y="450882"/>
            <a:ext cx="1510350" cy="400110"/>
          </a:xfrm>
          <a:prstGeom prst="rect">
            <a:avLst/>
          </a:prstGeom>
        </p:spPr>
        <p:txBody>
          <a:bodyPr wrap="none">
            <a:spAutoFit/>
          </a:bodyPr>
          <a:lstStyle/>
          <a:p>
            <a:r>
              <a:rPr lang="en-US" sz="2000" b="1">
                <a:solidFill>
                  <a:schemeClr val="bg1"/>
                </a:solidFill>
                <a:effectLst>
                  <a:outerShdw blurRad="50800" dist="38100" dir="2700000" algn="tl" rotWithShape="0">
                    <a:prstClr val="black">
                      <a:alpha val="40000"/>
                    </a:prstClr>
                  </a:outerShdw>
                </a:effectLst>
              </a:rPr>
              <a:t>SUMMARY</a:t>
            </a:r>
            <a:endParaRPr lang="en-US" sz="2000">
              <a:solidFill>
                <a:schemeClr val="bg1"/>
              </a:solidFill>
              <a:effectLst>
                <a:outerShdw blurRad="50800" dist="38100" dir="2700000" algn="tl" rotWithShape="0">
                  <a:prstClr val="black">
                    <a:alpha val="40000"/>
                  </a:prstClr>
                </a:outerShdw>
              </a:effectLst>
            </a:endParaRPr>
          </a:p>
        </p:txBody>
      </p:sp>
      <p:pic>
        <p:nvPicPr>
          <p:cNvPr id="15" name="Graphic 14" descr="Clipboard with solid fill">
            <a:extLst>
              <a:ext uri="{FF2B5EF4-FFF2-40B4-BE49-F238E27FC236}">
                <a16:creationId xmlns:a16="http://schemas.microsoft.com/office/drawing/2014/main" id="{9A68FDA7-2F2B-9549-80A7-83E58B6A3D9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22445" y="84364"/>
            <a:ext cx="515711" cy="515711"/>
          </a:xfrm>
          <a:prstGeom prst="rect">
            <a:avLst/>
          </a:prstGeom>
        </p:spPr>
      </p:pic>
      <p:pic>
        <p:nvPicPr>
          <p:cNvPr id="17" name="Graphic 16">
            <a:extLst>
              <a:ext uri="{FF2B5EF4-FFF2-40B4-BE49-F238E27FC236}">
                <a16:creationId xmlns:a16="http://schemas.microsoft.com/office/drawing/2014/main" id="{155D0EC1-F60C-7A42-AAEE-980786D468B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5691" y="1627805"/>
            <a:ext cx="757333" cy="757333"/>
          </a:xfrm>
          <a:prstGeom prst="rect">
            <a:avLst/>
          </a:prstGeom>
          <a:effectLst/>
        </p:spPr>
      </p:pic>
      <p:sp>
        <p:nvSpPr>
          <p:cNvPr id="23" name="Rectangle 22">
            <a:extLst>
              <a:ext uri="{FF2B5EF4-FFF2-40B4-BE49-F238E27FC236}">
                <a16:creationId xmlns:a16="http://schemas.microsoft.com/office/drawing/2014/main" id="{82CB38A2-4CA0-6A4E-8881-595A2FD05C84}"/>
              </a:ext>
            </a:extLst>
          </p:cNvPr>
          <p:cNvSpPr/>
          <p:nvPr/>
        </p:nvSpPr>
        <p:spPr>
          <a:xfrm>
            <a:off x="644317" y="3849937"/>
            <a:ext cx="640080" cy="5728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2BA8824D-47F0-2441-B76A-8D44BFC039A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1192" y="3125158"/>
            <a:ext cx="646331" cy="646331"/>
          </a:xfrm>
          <a:prstGeom prst="rect">
            <a:avLst/>
          </a:prstGeom>
        </p:spPr>
      </p:pic>
      <p:sp>
        <p:nvSpPr>
          <p:cNvPr id="25" name="Rectangle 24">
            <a:extLst>
              <a:ext uri="{FF2B5EF4-FFF2-40B4-BE49-F238E27FC236}">
                <a16:creationId xmlns:a16="http://schemas.microsoft.com/office/drawing/2014/main" id="{70ED5D8E-7A58-A748-AC99-9213AA771B06}"/>
              </a:ext>
            </a:extLst>
          </p:cNvPr>
          <p:cNvSpPr/>
          <p:nvPr/>
        </p:nvSpPr>
        <p:spPr>
          <a:xfrm>
            <a:off x="644317" y="2406298"/>
            <a:ext cx="640080" cy="5728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Ruler outline">
            <a:extLst>
              <a:ext uri="{FF2B5EF4-FFF2-40B4-BE49-F238E27FC236}">
                <a16:creationId xmlns:a16="http://schemas.microsoft.com/office/drawing/2014/main" id="{483D0F0A-F953-E14B-B476-8E5D2B752E2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44317" y="4648214"/>
            <a:ext cx="640080" cy="640080"/>
          </a:xfrm>
          <a:prstGeom prst="rect">
            <a:avLst/>
          </a:prstGeom>
        </p:spPr>
      </p:pic>
      <p:sp>
        <p:nvSpPr>
          <p:cNvPr id="12" name="Rectangle 11">
            <a:extLst>
              <a:ext uri="{FF2B5EF4-FFF2-40B4-BE49-F238E27FC236}">
                <a16:creationId xmlns:a16="http://schemas.microsoft.com/office/drawing/2014/main" id="{0694D86D-5D02-CD4B-A5C0-9796BDB588DC}"/>
              </a:ext>
            </a:extLst>
          </p:cNvPr>
          <p:cNvSpPr/>
          <p:nvPr/>
        </p:nvSpPr>
        <p:spPr>
          <a:xfrm>
            <a:off x="641192" y="5371588"/>
            <a:ext cx="640080" cy="5728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107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7185E72-C23B-4549-B91A-F4E524C59B65}"/>
              </a:ext>
            </a:extLst>
          </p:cNvPr>
          <p:cNvSpPr>
            <a:spLocks noGrp="1"/>
          </p:cNvSpPr>
          <p:nvPr>
            <p:ph type="title"/>
          </p:nvPr>
        </p:nvSpPr>
        <p:spPr>
          <a:xfrm>
            <a:off x="507868" y="228600"/>
            <a:ext cx="11204832" cy="1208314"/>
          </a:xfrm>
        </p:spPr>
        <p:txBody>
          <a:bodyPr/>
          <a:lstStyle/>
          <a:p>
            <a:r>
              <a:rPr lang="en-US"/>
              <a:t>What to Do about the Data</a:t>
            </a:r>
          </a:p>
        </p:txBody>
      </p:sp>
      <p:sp>
        <p:nvSpPr>
          <p:cNvPr id="15" name="Text Placeholder 2">
            <a:extLst>
              <a:ext uri="{FF2B5EF4-FFF2-40B4-BE49-F238E27FC236}">
                <a16:creationId xmlns:a16="http://schemas.microsoft.com/office/drawing/2014/main" id="{EC00094D-0091-5B42-8828-55815BC64CCF}"/>
              </a:ext>
            </a:extLst>
          </p:cNvPr>
          <p:cNvSpPr>
            <a:spLocks noGrp="1"/>
          </p:cNvSpPr>
          <p:nvPr>
            <p:ph type="body" sz="quarter" idx="10"/>
          </p:nvPr>
        </p:nvSpPr>
        <p:spPr>
          <a:xfrm>
            <a:off x="624265" y="1436914"/>
            <a:ext cx="7042422" cy="4779613"/>
          </a:xfrm>
        </p:spPr>
        <p:txBody>
          <a:bodyPr vert="horz" lIns="91440" tIns="45720" rIns="91440" bIns="45720" rtlCol="0" anchor="t">
            <a:noAutofit/>
          </a:bodyPr>
          <a:lstStyle/>
          <a:p>
            <a:pPr>
              <a:buFont typeface="Arial" panose="020B0604020202020204" pitchFamily="34" charset="0"/>
              <a:buChar char="•"/>
            </a:pPr>
            <a:r>
              <a:rPr lang="en-US" sz="1600">
                <a:latin typeface="Open Sans"/>
                <a:ea typeface="Open Sans"/>
                <a:cs typeface="Open Sans"/>
              </a:rPr>
              <a:t>Provide instruction using </a:t>
            </a:r>
            <a:r>
              <a:rPr lang="en-US" sz="1600" b="1">
                <a:latin typeface="Open Sans"/>
                <a:ea typeface="Open Sans"/>
                <a:cs typeface="Open Sans"/>
              </a:rPr>
              <a:t>grade-level-appropriate content</a:t>
            </a:r>
            <a:r>
              <a:rPr lang="en-US" sz="1600">
                <a:latin typeface="Open Sans"/>
                <a:ea typeface="Open Sans"/>
                <a:cs typeface="Open Sans"/>
              </a:rPr>
              <a:t>, rather than repeating material from the end of the prior grade. Build-in the pre-requisite skills and knowledge as is needed to understand the content of the school year.</a:t>
            </a:r>
          </a:p>
          <a:p>
            <a:pPr>
              <a:buFont typeface="Arial" panose="020B0604020202020204" pitchFamily="34" charset="0"/>
              <a:buChar char="•"/>
            </a:pPr>
            <a:endParaRPr lang="en-US" sz="1600">
              <a:latin typeface="Open Sans"/>
              <a:ea typeface="Open Sans"/>
              <a:cs typeface="Open Sans"/>
            </a:endParaRPr>
          </a:p>
          <a:p>
            <a:pPr>
              <a:buFont typeface="Arial" panose="020B0604020202020204" pitchFamily="34" charset="0"/>
              <a:buChar char="•"/>
            </a:pPr>
            <a:r>
              <a:rPr lang="en-US" sz="1600" b="1">
                <a:latin typeface="Open Sans"/>
                <a:ea typeface="Open Sans"/>
                <a:cs typeface="Open Sans"/>
              </a:rPr>
              <a:t>Measure learning regularly and provide feedback to students often</a:t>
            </a:r>
            <a:r>
              <a:rPr lang="en-US" sz="1600">
                <a:latin typeface="Open Sans"/>
                <a:ea typeface="Open Sans"/>
                <a:cs typeface="Open Sans"/>
              </a:rPr>
              <a:t>. It is important that teachers have the tools and information </a:t>
            </a:r>
            <a:br>
              <a:rPr lang="en-US" sz="1600">
                <a:latin typeface="Open Sans"/>
                <a:ea typeface="Open Sans"/>
                <a:cs typeface="Open Sans"/>
              </a:rPr>
            </a:br>
            <a:r>
              <a:rPr lang="en-US" sz="1600">
                <a:latin typeface="Open Sans"/>
                <a:ea typeface="Open Sans"/>
                <a:cs typeface="Open Sans"/>
              </a:rPr>
              <a:t>to best meet the needs of their students, and the state has provided </a:t>
            </a:r>
            <a:br>
              <a:rPr lang="en-US" sz="1600">
                <a:latin typeface="Open Sans"/>
                <a:ea typeface="Open Sans"/>
                <a:cs typeface="Open Sans"/>
              </a:rPr>
            </a:br>
            <a:r>
              <a:rPr lang="en-US" sz="1600">
                <a:latin typeface="Open Sans"/>
                <a:ea typeface="Open Sans"/>
                <a:cs typeface="Open Sans"/>
              </a:rPr>
              <a:t>a free universal reading screener and other free diagnostic assessments to support teachers and districts. </a:t>
            </a:r>
          </a:p>
          <a:p>
            <a:pPr>
              <a:buFont typeface="Arial" panose="020B0604020202020204" pitchFamily="34" charset="0"/>
              <a:buChar char="•"/>
            </a:pPr>
            <a:endParaRPr lang="en-US" sz="1600">
              <a:latin typeface="Open Sans"/>
              <a:ea typeface="Open Sans"/>
              <a:cs typeface="Open Sans"/>
            </a:endParaRPr>
          </a:p>
          <a:p>
            <a:pPr>
              <a:buFont typeface="Arial" panose="020B0604020202020204" pitchFamily="34" charset="0"/>
              <a:buChar char="•"/>
            </a:pPr>
            <a:r>
              <a:rPr lang="en-US" sz="1600">
                <a:latin typeface="Open Sans"/>
                <a:ea typeface="Open Sans"/>
                <a:cs typeface="Open Sans"/>
              </a:rPr>
              <a:t>Use time and resources for high-impact supports for students most </a:t>
            </a:r>
            <a:br>
              <a:rPr lang="en-US" sz="1600">
                <a:latin typeface="Open Sans"/>
                <a:ea typeface="Open Sans"/>
                <a:cs typeface="Open Sans"/>
              </a:rPr>
            </a:br>
            <a:r>
              <a:rPr lang="en-US" sz="1600">
                <a:latin typeface="Open Sans"/>
                <a:ea typeface="Open Sans"/>
                <a:cs typeface="Open Sans"/>
              </a:rPr>
              <a:t>in need, such as </a:t>
            </a:r>
            <a:r>
              <a:rPr lang="en-US" sz="1600" b="1">
                <a:latin typeface="Open Sans"/>
                <a:ea typeface="Open Sans"/>
                <a:cs typeface="Open Sans"/>
              </a:rPr>
              <a:t>high-dosage/low-ratio tutoring or extra time </a:t>
            </a:r>
            <a:r>
              <a:rPr lang="en-US" sz="1600">
                <a:latin typeface="Open Sans"/>
                <a:ea typeface="Open Sans"/>
                <a:cs typeface="Open Sans"/>
              </a:rPr>
              <a:t>outside of regular class. </a:t>
            </a:r>
          </a:p>
          <a:p>
            <a:pPr>
              <a:buFont typeface="Arial" panose="020B0604020202020204" pitchFamily="34" charset="0"/>
              <a:buChar char="•"/>
            </a:pPr>
            <a:endParaRPr lang="en-US" sz="1600">
              <a:latin typeface="Open Sans"/>
              <a:ea typeface="Open Sans"/>
              <a:cs typeface="Open Sans"/>
            </a:endParaRPr>
          </a:p>
          <a:p>
            <a:pPr>
              <a:buFont typeface="Arial" panose="020B0604020202020204" pitchFamily="34" charset="0"/>
              <a:buChar char="•"/>
            </a:pPr>
            <a:r>
              <a:rPr lang="en-US" sz="1600">
                <a:latin typeface="Open Sans"/>
                <a:ea typeface="Open Sans"/>
                <a:cs typeface="Open Sans"/>
              </a:rPr>
              <a:t>Understand that the recovery period from the pandemic and prior declines in academic achievement is likely to take 3 – 5 years, </a:t>
            </a:r>
            <a:br>
              <a:rPr lang="en-US" sz="1600">
                <a:latin typeface="Open Sans"/>
                <a:ea typeface="Open Sans"/>
                <a:cs typeface="Open Sans"/>
              </a:rPr>
            </a:br>
            <a:r>
              <a:rPr lang="en-US" sz="1600">
                <a:latin typeface="Open Sans"/>
                <a:ea typeface="Open Sans"/>
                <a:cs typeface="Open Sans"/>
              </a:rPr>
              <a:t>and districts should </a:t>
            </a:r>
            <a:r>
              <a:rPr lang="en-US" sz="1600" b="1">
                <a:latin typeface="Open Sans"/>
                <a:ea typeface="Open Sans"/>
                <a:cs typeface="Open Sans"/>
              </a:rPr>
              <a:t>maximize federal relief spending </a:t>
            </a:r>
            <a:br>
              <a:rPr lang="en-US" sz="1600" b="1">
                <a:latin typeface="Open Sans"/>
                <a:ea typeface="Open Sans"/>
                <a:cs typeface="Open Sans"/>
              </a:rPr>
            </a:br>
            <a:r>
              <a:rPr lang="en-US" sz="1600" b="1">
                <a:latin typeface="Open Sans"/>
                <a:ea typeface="Open Sans"/>
                <a:cs typeface="Open Sans"/>
              </a:rPr>
              <a:t>on student academic acceleration. </a:t>
            </a:r>
            <a:endParaRPr lang="en-US" sz="1600"/>
          </a:p>
        </p:txBody>
      </p:sp>
      <p:grpSp>
        <p:nvGrpSpPr>
          <p:cNvPr id="18" name="Group 17">
            <a:extLst>
              <a:ext uri="{FF2B5EF4-FFF2-40B4-BE49-F238E27FC236}">
                <a16:creationId xmlns:a16="http://schemas.microsoft.com/office/drawing/2014/main" id="{ABDBA888-BCCB-E247-83A5-2B7A130D3D30}"/>
              </a:ext>
            </a:extLst>
          </p:cNvPr>
          <p:cNvGrpSpPr/>
          <p:nvPr/>
        </p:nvGrpSpPr>
        <p:grpSpPr>
          <a:xfrm>
            <a:off x="7666687" y="1147082"/>
            <a:ext cx="4336401" cy="4563835"/>
            <a:chOff x="7666687" y="1147082"/>
            <a:chExt cx="4336401" cy="4563835"/>
          </a:xfrm>
        </p:grpSpPr>
        <p:pic>
          <p:nvPicPr>
            <p:cNvPr id="16" name="Picture 15" descr="Graphical user interface&#10;&#10;Description automatically generated with low confidence">
              <a:extLst>
                <a:ext uri="{FF2B5EF4-FFF2-40B4-BE49-F238E27FC236}">
                  <a16:creationId xmlns:a16="http://schemas.microsoft.com/office/drawing/2014/main" id="{CE3FE26A-29F1-0F43-81EE-1C9790B316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6687" y="1147082"/>
              <a:ext cx="4336401" cy="4563835"/>
            </a:xfrm>
            <a:prstGeom prst="rect">
              <a:avLst/>
            </a:prstGeom>
          </p:spPr>
        </p:pic>
        <p:sp>
          <p:nvSpPr>
            <p:cNvPr id="17" name="Rectangle 16">
              <a:extLst>
                <a:ext uri="{FF2B5EF4-FFF2-40B4-BE49-F238E27FC236}">
                  <a16:creationId xmlns:a16="http://schemas.microsoft.com/office/drawing/2014/main" id="{A7D4A6BC-A7B0-BA4F-B383-A0FA06501A6A}"/>
                </a:ext>
              </a:extLst>
            </p:cNvPr>
            <p:cNvSpPr/>
            <p:nvPr/>
          </p:nvSpPr>
          <p:spPr>
            <a:xfrm>
              <a:off x="8069344" y="2000297"/>
              <a:ext cx="2384982" cy="950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60"/>
                </a:lnSpc>
              </a:pPr>
              <a:r>
                <a:rPr lang="en-US" b="1">
                  <a:solidFill>
                    <a:schemeClr val="accent1"/>
                  </a:solidFill>
                </a:rPr>
                <a:t>TENNESSEE UNIVERSAL READING SCREENER</a:t>
              </a:r>
            </a:p>
          </p:txBody>
        </p:sp>
      </p:grpSp>
    </p:spTree>
    <p:extLst>
      <p:ext uri="{BB962C8B-B14F-4D97-AF65-F5344CB8AC3E}">
        <p14:creationId xmlns:p14="http://schemas.microsoft.com/office/powerpoint/2010/main" val="3951882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4CA040-C9BB-EB4B-9016-0FAEEAD025AB}"/>
              </a:ext>
            </a:extLst>
          </p:cNvPr>
          <p:cNvSpPr>
            <a:spLocks noGrp="1"/>
          </p:cNvSpPr>
          <p:nvPr>
            <p:ph type="title"/>
          </p:nvPr>
        </p:nvSpPr>
        <p:spPr/>
        <p:txBody>
          <a:bodyPr/>
          <a:lstStyle/>
          <a:p>
            <a:r>
              <a:rPr lang="en-US" sz="3550">
                <a:latin typeface="Georgia"/>
              </a:rPr>
              <a:t>Historic Federal Funds for K-12 Education</a:t>
            </a:r>
            <a:endParaRPr lang="en-US"/>
          </a:p>
        </p:txBody>
      </p:sp>
      <p:sp>
        <p:nvSpPr>
          <p:cNvPr id="2" name="Text Placeholder 1">
            <a:extLst>
              <a:ext uri="{FF2B5EF4-FFF2-40B4-BE49-F238E27FC236}">
                <a16:creationId xmlns:a16="http://schemas.microsoft.com/office/drawing/2014/main" id="{D577B5F6-1028-1B4D-9956-5CA6EB422368}"/>
              </a:ext>
            </a:extLst>
          </p:cNvPr>
          <p:cNvSpPr>
            <a:spLocks noGrp="1"/>
          </p:cNvSpPr>
          <p:nvPr>
            <p:ph type="body" sz="quarter" idx="10"/>
          </p:nvPr>
        </p:nvSpPr>
        <p:spPr>
          <a:xfrm>
            <a:off x="507868" y="1531917"/>
            <a:ext cx="10757032" cy="4741883"/>
          </a:xfrm>
        </p:spPr>
        <p:txBody>
          <a:bodyPr vert="horz" lIns="91440" tIns="45720" rIns="91440" bIns="45720" rtlCol="0" anchor="t">
            <a:normAutofit fontScale="92500" lnSpcReduction="10000"/>
          </a:bodyPr>
          <a:lstStyle/>
          <a:p>
            <a:pPr marL="0" indent="0">
              <a:spcAft>
                <a:spcPts val="2400"/>
              </a:spcAft>
              <a:buNone/>
            </a:pPr>
            <a:r>
              <a:rPr lang="en-US" sz="2800" b="1">
                <a:solidFill>
                  <a:schemeClr val="tx2"/>
                </a:solidFill>
                <a:latin typeface="Open Sans"/>
                <a:ea typeface="Open Sans"/>
                <a:cs typeface="Open Sans"/>
              </a:rPr>
              <a:t>Tennessee public schools will receive </a:t>
            </a:r>
            <a:r>
              <a:rPr lang="en-US" sz="2800" b="1">
                <a:solidFill>
                  <a:schemeClr val="accent1"/>
                </a:solidFill>
                <a:latin typeface="Open Sans"/>
                <a:ea typeface="Open Sans"/>
                <a:cs typeface="Open Sans"/>
              </a:rPr>
              <a:t>over $4.5 BILLION </a:t>
            </a:r>
            <a:r>
              <a:rPr lang="en-US" sz="2800" b="1">
                <a:solidFill>
                  <a:schemeClr val="tx2"/>
                </a:solidFill>
                <a:latin typeface="Open Sans"/>
                <a:ea typeface="Open Sans"/>
                <a:cs typeface="Open Sans"/>
              </a:rPr>
              <a:t>in federal relief funding for use between spring 2020 &amp; fall 2024. </a:t>
            </a:r>
            <a:endParaRPr lang="en-US" sz="2800" b="1">
              <a:solidFill>
                <a:schemeClr val="tx2"/>
              </a:solidFill>
            </a:endParaRPr>
          </a:p>
          <a:p>
            <a:pPr marL="256540" indent="-256540">
              <a:spcAft>
                <a:spcPts val="2400"/>
              </a:spcAft>
            </a:pPr>
            <a:r>
              <a:rPr lang="en-US">
                <a:latin typeface="Open Sans"/>
                <a:ea typeface="Open Sans"/>
                <a:cs typeface="Open Sans"/>
              </a:rPr>
              <a:t>Over </a:t>
            </a:r>
            <a:r>
              <a:rPr lang="en-US" b="1">
                <a:latin typeface="Open Sans"/>
                <a:ea typeface="Open Sans"/>
                <a:cs typeface="Open Sans"/>
              </a:rPr>
              <a:t>$150M in Coronavirus Relief Funds (CRF), </a:t>
            </a:r>
            <a:r>
              <a:rPr lang="en-US">
                <a:latin typeface="Open Sans"/>
                <a:ea typeface="Open Sans"/>
                <a:cs typeface="Open Sans"/>
              </a:rPr>
              <a:t>including PPE</a:t>
            </a:r>
          </a:p>
          <a:p>
            <a:pPr marL="256540" indent="-256540">
              <a:spcAft>
                <a:spcPts val="2400"/>
              </a:spcAft>
            </a:pPr>
            <a:r>
              <a:rPr lang="en-US">
                <a:latin typeface="Open Sans"/>
                <a:ea typeface="Open Sans"/>
                <a:cs typeface="Open Sans"/>
              </a:rPr>
              <a:t>Over </a:t>
            </a:r>
            <a:r>
              <a:rPr lang="en-US" b="1">
                <a:latin typeface="Open Sans"/>
                <a:ea typeface="Open Sans"/>
                <a:cs typeface="Open Sans"/>
              </a:rPr>
              <a:t>$45M in competitive federal grants </a:t>
            </a:r>
            <a:br>
              <a:rPr lang="en-US" b="1"/>
            </a:br>
            <a:r>
              <a:rPr lang="en-US">
                <a:latin typeface="Open Sans"/>
                <a:ea typeface="Open Sans"/>
                <a:cs typeface="Open Sans"/>
              </a:rPr>
              <a:t>for literacy, CCTE, and mental health resources</a:t>
            </a:r>
          </a:p>
          <a:p>
            <a:pPr marL="256540" indent="-256540">
              <a:spcAft>
                <a:spcPts val="2400"/>
              </a:spcAft>
            </a:pPr>
            <a:r>
              <a:rPr lang="en-US">
                <a:latin typeface="Open Sans"/>
                <a:ea typeface="Open Sans"/>
                <a:cs typeface="Open Sans"/>
              </a:rPr>
              <a:t>Over </a:t>
            </a:r>
            <a:r>
              <a:rPr lang="en-US" b="1">
                <a:latin typeface="Open Sans"/>
                <a:ea typeface="Open Sans"/>
                <a:cs typeface="Open Sans"/>
              </a:rPr>
              <a:t>$126M in GEER </a:t>
            </a:r>
            <a:r>
              <a:rPr lang="en-US">
                <a:latin typeface="Open Sans"/>
                <a:ea typeface="Open Sans"/>
                <a:cs typeface="Open Sans"/>
              </a:rPr>
              <a:t>(Governor’s discretionary relief funding)</a:t>
            </a:r>
          </a:p>
          <a:p>
            <a:pPr marL="256540" indent="-256540">
              <a:spcAft>
                <a:spcPts val="2400"/>
              </a:spcAft>
            </a:pPr>
            <a:r>
              <a:rPr lang="en-US">
                <a:latin typeface="Open Sans"/>
                <a:ea typeface="Open Sans"/>
                <a:cs typeface="Open Sans"/>
              </a:rPr>
              <a:t>Over </a:t>
            </a:r>
            <a:r>
              <a:rPr lang="en-US" b="1">
                <a:latin typeface="Open Sans"/>
                <a:ea typeface="Open Sans"/>
                <a:cs typeface="Open Sans"/>
              </a:rPr>
              <a:t>$385M in ESSER </a:t>
            </a:r>
            <a:r>
              <a:rPr lang="en-US">
                <a:latin typeface="Open Sans"/>
                <a:ea typeface="Open Sans"/>
                <a:cs typeface="Open Sans"/>
              </a:rPr>
              <a:t>(SEA discretionary relief funding)</a:t>
            </a:r>
          </a:p>
          <a:p>
            <a:pPr marL="256540" indent="-256540">
              <a:spcAft>
                <a:spcPts val="2400"/>
              </a:spcAft>
            </a:pPr>
            <a:r>
              <a:rPr lang="en-US">
                <a:latin typeface="Open Sans"/>
                <a:ea typeface="Open Sans"/>
                <a:cs typeface="Open Sans"/>
              </a:rPr>
              <a:t>...in addition to over </a:t>
            </a:r>
            <a:r>
              <a:rPr lang="en-US" b="1">
                <a:latin typeface="Open Sans"/>
                <a:ea typeface="Open Sans"/>
                <a:cs typeface="Open Sans"/>
              </a:rPr>
              <a:t>$3.58 billion passed directly to LEAs</a:t>
            </a:r>
          </a:p>
        </p:txBody>
      </p:sp>
    </p:spTree>
    <p:extLst>
      <p:ext uri="{BB962C8B-B14F-4D97-AF65-F5344CB8AC3E}">
        <p14:creationId xmlns:p14="http://schemas.microsoft.com/office/powerpoint/2010/main" val="2902251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10;&#10;Description automatically generated">
            <a:extLst>
              <a:ext uri="{FF2B5EF4-FFF2-40B4-BE49-F238E27FC236}">
                <a16:creationId xmlns:a16="http://schemas.microsoft.com/office/drawing/2014/main" id="{9A85BE1C-53BD-9942-B3A9-184BD1CE5A54}"/>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r="13607"/>
          <a:stretch/>
        </p:blipFill>
        <p:spPr>
          <a:xfrm>
            <a:off x="6254277" y="806345"/>
            <a:ext cx="5934548" cy="6073224"/>
          </a:xfrm>
          <a:prstGeom prst="rect">
            <a:avLst/>
          </a:prstGeom>
        </p:spPr>
      </p:pic>
      <p:sp>
        <p:nvSpPr>
          <p:cNvPr id="7" name="Rectangle 6">
            <a:extLst>
              <a:ext uri="{FF2B5EF4-FFF2-40B4-BE49-F238E27FC236}">
                <a16:creationId xmlns:a16="http://schemas.microsoft.com/office/drawing/2014/main" id="{817BD87B-16D7-934D-B925-027E3F00EED8}"/>
              </a:ext>
            </a:extLst>
          </p:cNvPr>
          <p:cNvSpPr/>
          <p:nvPr/>
        </p:nvSpPr>
        <p:spPr>
          <a:xfrm>
            <a:off x="1" y="-4686"/>
            <a:ext cx="12188824" cy="811031"/>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3C9C09-7D77-0749-A7FB-65FA3F30C6C7}"/>
              </a:ext>
            </a:extLst>
          </p:cNvPr>
          <p:cNvSpPr txBox="1"/>
          <p:nvPr/>
        </p:nvSpPr>
        <p:spPr>
          <a:xfrm>
            <a:off x="327136" y="138445"/>
            <a:ext cx="11485924" cy="646331"/>
          </a:xfrm>
          <a:prstGeom prst="rect">
            <a:avLst/>
          </a:prstGeom>
          <a:noFill/>
        </p:spPr>
        <p:txBody>
          <a:bodyPr wrap="square" rtlCol="0">
            <a:spAutoFit/>
          </a:bodyPr>
          <a:lstStyle/>
          <a:p>
            <a:r>
              <a:rPr lang="en-US" sz="3600" b="1">
                <a:solidFill>
                  <a:schemeClr val="bg1"/>
                </a:solidFill>
              </a:rPr>
              <a:t>ENGAGING FAMILIES: TCAP FAMILY PORTAL</a:t>
            </a:r>
          </a:p>
        </p:txBody>
      </p:sp>
      <p:sp>
        <p:nvSpPr>
          <p:cNvPr id="9" name="Rectangle 8">
            <a:extLst>
              <a:ext uri="{FF2B5EF4-FFF2-40B4-BE49-F238E27FC236}">
                <a16:creationId xmlns:a16="http://schemas.microsoft.com/office/drawing/2014/main" id="{DF2A9C3A-C5AA-3349-82E4-51DC962BD490}"/>
              </a:ext>
            </a:extLst>
          </p:cNvPr>
          <p:cNvSpPr/>
          <p:nvPr/>
        </p:nvSpPr>
        <p:spPr>
          <a:xfrm>
            <a:off x="375766" y="1250341"/>
            <a:ext cx="5878512" cy="4493538"/>
          </a:xfrm>
          <a:prstGeom prst="rect">
            <a:avLst/>
          </a:prstGeom>
        </p:spPr>
        <p:txBody>
          <a:bodyPr wrap="square" lIns="91440" tIns="45720" rIns="91440" bIns="45720" anchor="t">
            <a:spAutoFit/>
          </a:bodyPr>
          <a:lstStyle/>
          <a:p>
            <a:r>
              <a:rPr lang="en-US" sz="2000" b="1"/>
              <a:t>TCAP Family Portal is a free, online resource to help families and students understand their TCAP results. </a:t>
            </a:r>
            <a:r>
              <a:rPr lang="en-US" sz="2000"/>
              <a:t>Specifically, the portal provides families with access to: </a:t>
            </a:r>
          </a:p>
          <a:p>
            <a:endParaRPr lang="en-US" sz="2000"/>
          </a:p>
          <a:p>
            <a:pPr marL="628650" indent="-355600">
              <a:buFont typeface="Arial" panose="020B0604020202020204" pitchFamily="34" charset="0"/>
              <a:buChar char="•"/>
            </a:pPr>
            <a:r>
              <a:rPr lang="en-US"/>
              <a:t>Test history features to track </a:t>
            </a:r>
            <a:br>
              <a:rPr lang="en-US"/>
            </a:br>
            <a:r>
              <a:rPr lang="en-US"/>
              <a:t>progress over time</a:t>
            </a:r>
            <a:endParaRPr lang="en-US">
              <a:ea typeface="Open Sans"/>
              <a:cs typeface="Open Sans"/>
            </a:endParaRPr>
          </a:p>
          <a:p>
            <a:pPr marL="628650" indent="-355600">
              <a:buFont typeface="Arial" panose="020B0604020202020204" pitchFamily="34" charset="0"/>
              <a:buChar char="•"/>
            </a:pPr>
            <a:r>
              <a:rPr lang="en-US"/>
              <a:t>TCAP scale scores and performance </a:t>
            </a:r>
            <a:br>
              <a:rPr lang="en-US"/>
            </a:br>
            <a:r>
              <a:rPr lang="en-US"/>
              <a:t>levels by subject</a:t>
            </a:r>
            <a:endParaRPr lang="en-US">
              <a:ea typeface="Open Sans"/>
              <a:cs typeface="Open Sans"/>
            </a:endParaRPr>
          </a:p>
          <a:p>
            <a:pPr marL="628650" indent="-355600">
              <a:buFont typeface="Arial" panose="020B0604020202020204" pitchFamily="34" charset="0"/>
              <a:buChar char="•"/>
            </a:pPr>
            <a:r>
              <a:rPr lang="en-US"/>
              <a:t>Parent guides and resources</a:t>
            </a:r>
            <a:endParaRPr lang="en-US">
              <a:ea typeface="Open Sans"/>
              <a:cs typeface="Open Sans"/>
            </a:endParaRPr>
          </a:p>
          <a:p>
            <a:pPr marL="628650" indent="-355600">
              <a:buFont typeface="Arial" panose="020B0604020202020204" pitchFamily="34" charset="0"/>
              <a:buChar char="•"/>
            </a:pPr>
            <a:r>
              <a:rPr lang="en-US"/>
              <a:t>Individualized recommendations </a:t>
            </a:r>
            <a:br>
              <a:rPr lang="en-US"/>
            </a:br>
            <a:r>
              <a:rPr lang="en-US"/>
              <a:t>for improvements</a:t>
            </a:r>
            <a:endParaRPr lang="en-US">
              <a:ea typeface="Open Sans"/>
              <a:cs typeface="Open Sans"/>
            </a:endParaRPr>
          </a:p>
          <a:p>
            <a:endParaRPr lang="en-US" sz="2000"/>
          </a:p>
          <a:p>
            <a:r>
              <a:rPr lang="en-US" sz="2000" b="1"/>
              <a:t>Families can access this resource by registering at  </a:t>
            </a:r>
            <a:r>
              <a:rPr lang="en-US" sz="2000" b="1">
                <a:hlinkClick r:id="rId4"/>
              </a:rPr>
              <a:t>familyreport.tnedu.gov</a:t>
            </a:r>
            <a:r>
              <a:rPr lang="en-US" sz="2000" b="1"/>
              <a:t>.  </a:t>
            </a:r>
            <a:endParaRPr lang="en-US" sz="2000" b="1">
              <a:ea typeface="Open Sans"/>
              <a:cs typeface="Open Sans"/>
            </a:endParaRPr>
          </a:p>
        </p:txBody>
      </p:sp>
    </p:spTree>
    <p:extLst>
      <p:ext uri="{BB962C8B-B14F-4D97-AF65-F5344CB8AC3E}">
        <p14:creationId xmlns:p14="http://schemas.microsoft.com/office/powerpoint/2010/main" val="2768721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38CB8-D261-8943-B963-DCB362F9313E}"/>
              </a:ext>
            </a:extLst>
          </p:cNvPr>
          <p:cNvSpPr>
            <a:spLocks noGrp="1"/>
          </p:cNvSpPr>
          <p:nvPr>
            <p:ph type="title"/>
          </p:nvPr>
        </p:nvSpPr>
        <p:spPr/>
        <p:txBody>
          <a:bodyPr>
            <a:normAutofit/>
          </a:bodyPr>
          <a:lstStyle/>
          <a:p>
            <a:r>
              <a:rPr lang="en-US" sz="3550">
                <a:latin typeface="Georgia"/>
              </a:rPr>
              <a:t>2020-21 TDOE Pandemic Response &amp; Actions</a:t>
            </a:r>
          </a:p>
        </p:txBody>
      </p:sp>
      <p:grpSp>
        <p:nvGrpSpPr>
          <p:cNvPr id="58" name="Group 57">
            <a:extLst>
              <a:ext uri="{FF2B5EF4-FFF2-40B4-BE49-F238E27FC236}">
                <a16:creationId xmlns:a16="http://schemas.microsoft.com/office/drawing/2014/main" id="{B09FD41E-0883-B041-82AB-91083255A8F4}"/>
              </a:ext>
            </a:extLst>
          </p:cNvPr>
          <p:cNvGrpSpPr/>
          <p:nvPr/>
        </p:nvGrpSpPr>
        <p:grpSpPr>
          <a:xfrm>
            <a:off x="8289081" y="5255670"/>
            <a:ext cx="1707089" cy="713729"/>
            <a:chOff x="14533383" y="8636188"/>
            <a:chExt cx="4557650" cy="1905538"/>
          </a:xfrm>
        </p:grpSpPr>
        <p:pic>
          <p:nvPicPr>
            <p:cNvPr id="59" name="Picture 58">
              <a:extLst>
                <a:ext uri="{FF2B5EF4-FFF2-40B4-BE49-F238E27FC236}">
                  <a16:creationId xmlns:a16="http://schemas.microsoft.com/office/drawing/2014/main" id="{55D1FA57-3179-304E-B41C-5BC11050DD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533383" y="8636188"/>
              <a:ext cx="3810000" cy="1587500"/>
            </a:xfrm>
            <a:prstGeom prst="rect">
              <a:avLst/>
            </a:prstGeom>
          </p:spPr>
        </p:pic>
        <p:sp>
          <p:nvSpPr>
            <p:cNvPr id="60" name="TextBox 59">
              <a:extLst>
                <a:ext uri="{FF2B5EF4-FFF2-40B4-BE49-F238E27FC236}">
                  <a16:creationId xmlns:a16="http://schemas.microsoft.com/office/drawing/2014/main" id="{6EFE392A-88BC-BC46-8DD1-5D5E74A7DA86}"/>
                </a:ext>
              </a:extLst>
            </p:cNvPr>
            <p:cNvSpPr txBox="1"/>
            <p:nvPr/>
          </p:nvSpPr>
          <p:spPr>
            <a:xfrm>
              <a:off x="16005703" y="9884528"/>
              <a:ext cx="3085330" cy="657198"/>
            </a:xfrm>
            <a:prstGeom prst="rect">
              <a:avLst/>
            </a:prstGeom>
            <a:noFill/>
          </p:spPr>
          <p:txBody>
            <a:bodyPr wrap="square" rtlCol="0">
              <a:spAutoFit/>
            </a:bodyPr>
            <a:lstStyle/>
            <a:p>
              <a:pPr defTabSz="914126"/>
              <a:r>
                <a:rPr lang="en-US" sz="1000" b="1">
                  <a:solidFill>
                    <a:srgbClr val="2638C5"/>
                  </a:solidFill>
                  <a:latin typeface="Open Sans" panose="020B0606030504020204" pitchFamily="34" charset="0"/>
                  <a:ea typeface="Open Sans" panose="020B0606030504020204" pitchFamily="34" charset="0"/>
                  <a:cs typeface="Open Sans" panose="020B0606030504020204" pitchFamily="34" charset="0"/>
                </a:rPr>
                <a:t>PARTNERSHIP</a:t>
              </a:r>
              <a:endParaRPr lang="en-US" sz="1999" b="1">
                <a:solidFill>
                  <a:srgbClr val="2638C5"/>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1" name="Rectangle 60">
            <a:extLst>
              <a:ext uri="{FF2B5EF4-FFF2-40B4-BE49-F238E27FC236}">
                <a16:creationId xmlns:a16="http://schemas.microsoft.com/office/drawing/2014/main" id="{64A23298-FAC3-3A41-B306-2740820DAD28}"/>
              </a:ext>
            </a:extLst>
          </p:cNvPr>
          <p:cNvSpPr/>
          <p:nvPr/>
        </p:nvSpPr>
        <p:spPr>
          <a:xfrm>
            <a:off x="6578979" y="1789673"/>
            <a:ext cx="5643978" cy="830740"/>
          </a:xfrm>
          <a:prstGeom prst="rect">
            <a:avLst/>
          </a:prstGeom>
        </p:spPr>
        <p:txBody>
          <a:bodyPr wrap="square" lIns="91440" tIns="45720" rIns="91440" bIns="45720" anchor="t">
            <a:spAutoFit/>
          </a:bodyPr>
          <a:lstStyle/>
          <a:p>
            <a:pPr defTabSz="914126" fontAlgn="base"/>
            <a:r>
              <a:rPr lang="en-US" sz="2350" b="1">
                <a:solidFill>
                  <a:srgbClr val="75787B"/>
                </a:solidFill>
                <a:latin typeface="Open Sans"/>
                <a:ea typeface="Open Sans"/>
                <a:cs typeface="Open Sans"/>
              </a:rPr>
              <a:t>Weekly communication </a:t>
            </a:r>
            <a:br>
              <a:rPr lang="en-US" sz="2350">
                <a:latin typeface="Open Sans" panose="020B0606030504020204" pitchFamily="34" charset="0"/>
                <a:ea typeface="Open Sans" panose="020B0606030504020204" pitchFamily="34" charset="0"/>
                <a:cs typeface="Open Sans" panose="020B0606030504020204" pitchFamily="34" charset="0"/>
              </a:rPr>
            </a:br>
            <a:r>
              <a:rPr lang="en-US" sz="2350">
                <a:solidFill>
                  <a:srgbClr val="75787B"/>
                </a:solidFill>
                <a:latin typeface="Open Sans"/>
                <a:ea typeface="Open Sans"/>
                <a:cs typeface="Open Sans"/>
              </a:rPr>
              <a:t>with district leaders</a:t>
            </a:r>
          </a:p>
        </p:txBody>
      </p:sp>
      <p:sp>
        <p:nvSpPr>
          <p:cNvPr id="62" name="Rectangle 61">
            <a:extLst>
              <a:ext uri="{FF2B5EF4-FFF2-40B4-BE49-F238E27FC236}">
                <a16:creationId xmlns:a16="http://schemas.microsoft.com/office/drawing/2014/main" id="{9EB68632-7B86-9D46-90B5-DD2ECB0E1CA7}"/>
              </a:ext>
            </a:extLst>
          </p:cNvPr>
          <p:cNvSpPr/>
          <p:nvPr/>
        </p:nvSpPr>
        <p:spPr>
          <a:xfrm>
            <a:off x="522293" y="3365754"/>
            <a:ext cx="4430367" cy="830781"/>
          </a:xfrm>
          <a:prstGeom prst="rect">
            <a:avLst/>
          </a:prstGeom>
        </p:spPr>
        <p:txBody>
          <a:bodyPr wrap="square">
            <a:spAutoFit/>
          </a:bodyPr>
          <a:lstStyle/>
          <a:p>
            <a:pPr defTabSz="914126" fontAlgn="base"/>
            <a:r>
              <a:rPr lang="en-US" sz="2399">
                <a:solidFill>
                  <a:srgbClr val="75787B"/>
                </a:solidFill>
                <a:latin typeface="Open Sans" panose="020B0606030504020204" pitchFamily="34" charset="0"/>
                <a:ea typeface="Open Sans" panose="020B0606030504020204" pitchFamily="34" charset="0"/>
                <a:cs typeface="Open Sans" panose="020B0606030504020204" pitchFamily="34" charset="0"/>
              </a:rPr>
              <a:t>School closure and reopening </a:t>
            </a:r>
            <a:r>
              <a:rPr lang="en-US" sz="2399" b="1">
                <a:solidFill>
                  <a:srgbClr val="75787B"/>
                </a:solidFill>
                <a:latin typeface="Open Sans" panose="020B0606030504020204" pitchFamily="34" charset="0"/>
                <a:ea typeface="Open Sans" panose="020B0606030504020204" pitchFamily="34" charset="0"/>
                <a:cs typeface="Open Sans" panose="020B0606030504020204" pitchFamily="34" charset="0"/>
              </a:rPr>
              <a:t>guidance documents</a:t>
            </a:r>
          </a:p>
        </p:txBody>
      </p:sp>
      <p:sp>
        <p:nvSpPr>
          <p:cNvPr id="63" name="Rectangle 62">
            <a:extLst>
              <a:ext uri="{FF2B5EF4-FFF2-40B4-BE49-F238E27FC236}">
                <a16:creationId xmlns:a16="http://schemas.microsoft.com/office/drawing/2014/main" id="{DBF98F1B-18B1-3845-8882-9B34625AB697}"/>
              </a:ext>
            </a:extLst>
          </p:cNvPr>
          <p:cNvSpPr/>
          <p:nvPr/>
        </p:nvSpPr>
        <p:spPr>
          <a:xfrm>
            <a:off x="5324365" y="3365754"/>
            <a:ext cx="6255019" cy="830738"/>
          </a:xfrm>
          <a:prstGeom prst="rect">
            <a:avLst/>
          </a:prstGeom>
        </p:spPr>
        <p:txBody>
          <a:bodyPr wrap="square">
            <a:spAutoFit/>
          </a:bodyPr>
          <a:lstStyle/>
          <a:p>
            <a:pPr defTabSz="914126" fontAlgn="base"/>
            <a:r>
              <a:rPr lang="en-US" sz="2399">
                <a:solidFill>
                  <a:srgbClr val="75787B"/>
                </a:solidFill>
                <a:latin typeface="Open Sans" panose="020B0606030504020204" pitchFamily="34" charset="0"/>
                <a:ea typeface="Open Sans" panose="020B0606030504020204" pitchFamily="34" charset="0"/>
                <a:cs typeface="Open Sans" panose="020B0606030504020204" pitchFamily="34" charset="0"/>
              </a:rPr>
              <a:t>Statewide </a:t>
            </a:r>
            <a:r>
              <a:rPr lang="en-US" sz="2399" b="1">
                <a:solidFill>
                  <a:srgbClr val="75787B"/>
                </a:solidFill>
                <a:latin typeface="Open Sans" panose="020B0606030504020204" pitchFamily="34" charset="0"/>
                <a:ea typeface="Open Sans" panose="020B0606030504020204" pitchFamily="34" charset="0"/>
                <a:cs typeface="Open Sans" panose="020B0606030504020204" pitchFamily="34" charset="0"/>
              </a:rPr>
              <a:t>investments, resources &amp; partnerships</a:t>
            </a:r>
            <a:endParaRPr lang="en-US" sz="2399">
              <a:solidFill>
                <a:srgbClr val="75787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Rectangle 63">
            <a:extLst>
              <a:ext uri="{FF2B5EF4-FFF2-40B4-BE49-F238E27FC236}">
                <a16:creationId xmlns:a16="http://schemas.microsoft.com/office/drawing/2014/main" id="{D406F7B1-ABA4-E142-8E1B-ED2A93C8509B}"/>
              </a:ext>
            </a:extLst>
          </p:cNvPr>
          <p:cNvSpPr/>
          <p:nvPr/>
        </p:nvSpPr>
        <p:spPr>
          <a:xfrm>
            <a:off x="1693730" y="1789673"/>
            <a:ext cx="3153326" cy="830781"/>
          </a:xfrm>
          <a:prstGeom prst="rect">
            <a:avLst/>
          </a:prstGeom>
        </p:spPr>
        <p:txBody>
          <a:bodyPr wrap="square">
            <a:spAutoFit/>
          </a:bodyPr>
          <a:lstStyle/>
          <a:p>
            <a:pPr defTabSz="914126" fontAlgn="base"/>
            <a:r>
              <a:rPr lang="en-US" sz="2399" b="1">
                <a:solidFill>
                  <a:srgbClr val="75787B"/>
                </a:solidFill>
                <a:latin typeface="Open Sans" panose="020B0606030504020204" pitchFamily="34" charset="0"/>
                <a:ea typeface="Open Sans" panose="020B0606030504020204" pitchFamily="34" charset="0"/>
                <a:cs typeface="Open Sans" panose="020B0606030504020204" pitchFamily="34" charset="0"/>
              </a:rPr>
              <a:t>Crisis management</a:t>
            </a:r>
            <a:br>
              <a:rPr lang="en-US" sz="2399">
                <a:solidFill>
                  <a:srgbClr val="75787B"/>
                </a:solidFill>
                <a:latin typeface="Open Sans" panose="020B0606030504020204" pitchFamily="34" charset="0"/>
                <a:ea typeface="Open Sans" panose="020B0606030504020204" pitchFamily="34" charset="0"/>
                <a:cs typeface="Open Sans" panose="020B0606030504020204" pitchFamily="34" charset="0"/>
              </a:rPr>
            </a:br>
            <a:r>
              <a:rPr lang="en-US" sz="2399">
                <a:solidFill>
                  <a:srgbClr val="75787B"/>
                </a:solidFill>
                <a:latin typeface="Open Sans" panose="020B0606030504020204" pitchFamily="34" charset="0"/>
                <a:ea typeface="Open Sans" panose="020B0606030504020204" pitchFamily="34" charset="0"/>
                <a:cs typeface="Open Sans" panose="020B0606030504020204" pitchFamily="34" charset="0"/>
              </a:rPr>
              <a:t>&amp; response</a:t>
            </a:r>
          </a:p>
        </p:txBody>
      </p:sp>
      <p:pic>
        <p:nvPicPr>
          <p:cNvPr id="65" name="Graphic 64">
            <a:extLst>
              <a:ext uri="{FF2B5EF4-FFF2-40B4-BE49-F238E27FC236}">
                <a16:creationId xmlns:a16="http://schemas.microsoft.com/office/drawing/2014/main" id="{C025127C-CF9F-FB43-A311-5CA3EE07286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8761" y="1734546"/>
            <a:ext cx="623250" cy="623250"/>
          </a:xfrm>
          <a:prstGeom prst="rect">
            <a:avLst/>
          </a:prstGeom>
        </p:spPr>
      </p:pic>
      <p:pic>
        <p:nvPicPr>
          <p:cNvPr id="66" name="Graphic 65">
            <a:extLst>
              <a:ext uri="{FF2B5EF4-FFF2-40B4-BE49-F238E27FC236}">
                <a16:creationId xmlns:a16="http://schemas.microsoft.com/office/drawing/2014/main" id="{394D006D-9565-DC4D-BEB0-E10D67EE9C3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93648" y="1811892"/>
            <a:ext cx="639272" cy="639272"/>
          </a:xfrm>
          <a:prstGeom prst="rect">
            <a:avLst/>
          </a:prstGeom>
        </p:spPr>
      </p:pic>
      <p:cxnSp>
        <p:nvCxnSpPr>
          <p:cNvPr id="67" name="Straight Connector 66">
            <a:extLst>
              <a:ext uri="{FF2B5EF4-FFF2-40B4-BE49-F238E27FC236}">
                <a16:creationId xmlns:a16="http://schemas.microsoft.com/office/drawing/2014/main" id="{0282BD83-FDEF-E24C-92E6-D118603932E2}"/>
              </a:ext>
            </a:extLst>
          </p:cNvPr>
          <p:cNvCxnSpPr>
            <a:cxnSpLocks/>
          </p:cNvCxnSpPr>
          <p:nvPr/>
        </p:nvCxnSpPr>
        <p:spPr>
          <a:xfrm>
            <a:off x="5138498" y="1814223"/>
            <a:ext cx="0" cy="4472545"/>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0FC53522-835E-D94C-8045-F0ABF9A8D38B}"/>
              </a:ext>
            </a:extLst>
          </p:cNvPr>
          <p:cNvSpPr/>
          <p:nvPr/>
        </p:nvSpPr>
        <p:spPr>
          <a:xfrm>
            <a:off x="587902" y="1611075"/>
            <a:ext cx="944970" cy="944970"/>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srgbClr val="FFFFFF"/>
              </a:solidFill>
              <a:latin typeface="Open Sans"/>
            </a:endParaRPr>
          </a:p>
        </p:txBody>
      </p:sp>
      <p:sp>
        <p:nvSpPr>
          <p:cNvPr id="69" name="Oval 68">
            <a:extLst>
              <a:ext uri="{FF2B5EF4-FFF2-40B4-BE49-F238E27FC236}">
                <a16:creationId xmlns:a16="http://schemas.microsoft.com/office/drawing/2014/main" id="{9FECB878-694E-DE41-B21C-F7A551460B2B}"/>
              </a:ext>
            </a:extLst>
          </p:cNvPr>
          <p:cNvSpPr/>
          <p:nvPr/>
        </p:nvSpPr>
        <p:spPr>
          <a:xfrm>
            <a:off x="5440798" y="1611075"/>
            <a:ext cx="944970" cy="94497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srgbClr val="FFFFFF"/>
              </a:solidFill>
              <a:latin typeface="Open Sans"/>
            </a:endParaRPr>
          </a:p>
        </p:txBody>
      </p:sp>
      <p:cxnSp>
        <p:nvCxnSpPr>
          <p:cNvPr id="70" name="Straight Connector 69">
            <a:extLst>
              <a:ext uri="{FF2B5EF4-FFF2-40B4-BE49-F238E27FC236}">
                <a16:creationId xmlns:a16="http://schemas.microsoft.com/office/drawing/2014/main" id="{6DF328F4-C95C-4644-B951-96E36D598392}"/>
              </a:ext>
            </a:extLst>
          </p:cNvPr>
          <p:cNvCxnSpPr>
            <a:cxnSpLocks/>
          </p:cNvCxnSpPr>
          <p:nvPr/>
        </p:nvCxnSpPr>
        <p:spPr>
          <a:xfrm>
            <a:off x="653628" y="3063660"/>
            <a:ext cx="418256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74E28D6-19F1-9A4E-97D0-772854BCEF1A}"/>
              </a:ext>
            </a:extLst>
          </p:cNvPr>
          <p:cNvCxnSpPr>
            <a:cxnSpLocks/>
          </p:cNvCxnSpPr>
          <p:nvPr/>
        </p:nvCxnSpPr>
        <p:spPr>
          <a:xfrm>
            <a:off x="5525367" y="3063660"/>
            <a:ext cx="540931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2" name="Picture 71" descr="A picture containing sitting, table&#10;&#10;Description automatically generated">
            <a:extLst>
              <a:ext uri="{FF2B5EF4-FFF2-40B4-BE49-F238E27FC236}">
                <a16:creationId xmlns:a16="http://schemas.microsoft.com/office/drawing/2014/main" id="{D0DBBA97-F49A-0C4D-9F9B-96DACA6AF65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52112" y="4299080"/>
            <a:ext cx="2271725" cy="1891875"/>
          </a:xfrm>
          <a:prstGeom prst="rect">
            <a:avLst/>
          </a:prstGeom>
        </p:spPr>
      </p:pic>
      <p:sp>
        <p:nvSpPr>
          <p:cNvPr id="73" name="Rectangle 72">
            <a:extLst>
              <a:ext uri="{FF2B5EF4-FFF2-40B4-BE49-F238E27FC236}">
                <a16:creationId xmlns:a16="http://schemas.microsoft.com/office/drawing/2014/main" id="{20AB4ECF-F09C-0742-BA00-247F3275AD3D}"/>
              </a:ext>
            </a:extLst>
          </p:cNvPr>
          <p:cNvSpPr/>
          <p:nvPr/>
        </p:nvSpPr>
        <p:spPr>
          <a:xfrm>
            <a:off x="649238" y="4577754"/>
            <a:ext cx="2088985" cy="1092262"/>
          </a:xfrm>
          <a:prstGeom prst="rect">
            <a:avLst/>
          </a:prstGeom>
          <a:noFill/>
        </p:spPr>
        <p:txBody>
          <a:bodyPr wrap="none" lIns="91416" tIns="45708" rIns="91416" bIns="45708">
            <a:spAutoFit/>
          </a:bodyPr>
          <a:lstStyle/>
          <a:p>
            <a:pPr algn="ctr" defTabSz="914126"/>
            <a:r>
              <a:rPr lang="en-US" sz="6498" b="1">
                <a:ln w="13462">
                  <a:solidFill>
                    <a:srgbClr val="FFFFFF"/>
                  </a:solidFill>
                  <a:prstDash val="solid"/>
                </a:ln>
                <a:solidFill>
                  <a:schemeClr val="accent2"/>
                </a:solidFill>
                <a:effectLst>
                  <a:outerShdw dist="38100" dir="2700000" algn="bl" rotWithShape="0">
                    <a:srgbClr val="D2D755"/>
                  </a:outerShdw>
                </a:effectLst>
                <a:latin typeface="Open Sans"/>
              </a:rPr>
              <a:t>200+</a:t>
            </a:r>
          </a:p>
        </p:txBody>
      </p:sp>
      <p:sp>
        <p:nvSpPr>
          <p:cNvPr id="74" name="Rectangle 73">
            <a:extLst>
              <a:ext uri="{FF2B5EF4-FFF2-40B4-BE49-F238E27FC236}">
                <a16:creationId xmlns:a16="http://schemas.microsoft.com/office/drawing/2014/main" id="{1E88673A-EB76-6340-9E07-08C51D7EEB6F}"/>
              </a:ext>
            </a:extLst>
          </p:cNvPr>
          <p:cNvSpPr/>
          <p:nvPr/>
        </p:nvSpPr>
        <p:spPr>
          <a:xfrm>
            <a:off x="7573934" y="5364985"/>
            <a:ext cx="660586" cy="1092322"/>
          </a:xfrm>
          <a:prstGeom prst="rect">
            <a:avLst/>
          </a:prstGeom>
          <a:noFill/>
        </p:spPr>
        <p:txBody>
          <a:bodyPr wrap="none" lIns="91416" tIns="45708" rIns="91416" bIns="45708">
            <a:spAutoFit/>
          </a:bodyPr>
          <a:lstStyle/>
          <a:p>
            <a:pPr algn="ctr" defTabSz="914126"/>
            <a:r>
              <a:rPr lang="en-US" sz="6498" b="1">
                <a:ln w="13462">
                  <a:solidFill>
                    <a:srgbClr val="FFFFFF"/>
                  </a:solidFill>
                  <a:prstDash val="solid"/>
                </a:ln>
                <a:solidFill>
                  <a:schemeClr val="accent2"/>
                </a:solidFill>
                <a:effectLst>
                  <a:outerShdw dist="38100" dir="2700000" algn="bl" rotWithShape="0">
                    <a:srgbClr val="D2D755"/>
                  </a:outerShdw>
                </a:effectLst>
                <a:latin typeface="Open Sans"/>
              </a:rPr>
              <a:t>+</a:t>
            </a:r>
          </a:p>
        </p:txBody>
      </p:sp>
      <p:sp>
        <p:nvSpPr>
          <p:cNvPr id="75" name="Rectangle 74">
            <a:extLst>
              <a:ext uri="{FF2B5EF4-FFF2-40B4-BE49-F238E27FC236}">
                <a16:creationId xmlns:a16="http://schemas.microsoft.com/office/drawing/2014/main" id="{CA69DF08-C290-F740-BFD7-AC527D36B036}"/>
              </a:ext>
            </a:extLst>
          </p:cNvPr>
          <p:cNvSpPr/>
          <p:nvPr/>
        </p:nvSpPr>
        <p:spPr>
          <a:xfrm>
            <a:off x="9434793" y="5190788"/>
            <a:ext cx="1625957" cy="1092322"/>
          </a:xfrm>
          <a:prstGeom prst="rect">
            <a:avLst/>
          </a:prstGeom>
          <a:noFill/>
        </p:spPr>
        <p:txBody>
          <a:bodyPr wrap="square" lIns="91416" tIns="45708" rIns="91416" bIns="45708">
            <a:spAutoFit/>
          </a:bodyPr>
          <a:lstStyle/>
          <a:p>
            <a:pPr algn="ctr" defTabSz="914126"/>
            <a:r>
              <a:rPr lang="en-US" sz="6498" b="1">
                <a:ln w="13462">
                  <a:solidFill>
                    <a:srgbClr val="FFFFFF"/>
                  </a:solidFill>
                  <a:prstDash val="solid"/>
                </a:ln>
                <a:solidFill>
                  <a:schemeClr val="accent2"/>
                </a:solidFill>
                <a:effectLst>
                  <a:outerShdw dist="38100" dir="2700000" algn="bl" rotWithShape="0">
                    <a:srgbClr val="D2D755"/>
                  </a:outerShdw>
                </a:effectLst>
                <a:latin typeface="Open Sans"/>
              </a:rPr>
              <a:t>+</a:t>
            </a:r>
          </a:p>
        </p:txBody>
      </p:sp>
      <p:sp>
        <p:nvSpPr>
          <p:cNvPr id="76" name="Rectangle 75">
            <a:extLst>
              <a:ext uri="{FF2B5EF4-FFF2-40B4-BE49-F238E27FC236}">
                <a16:creationId xmlns:a16="http://schemas.microsoft.com/office/drawing/2014/main" id="{C477BDD9-273B-8947-BB29-2DEA807F9227}"/>
              </a:ext>
            </a:extLst>
          </p:cNvPr>
          <p:cNvSpPr/>
          <p:nvPr/>
        </p:nvSpPr>
        <p:spPr>
          <a:xfrm>
            <a:off x="10659216" y="5367885"/>
            <a:ext cx="1208985" cy="830740"/>
          </a:xfrm>
          <a:prstGeom prst="rect">
            <a:avLst/>
          </a:prstGeom>
        </p:spPr>
        <p:txBody>
          <a:bodyPr wrap="none">
            <a:spAutoFit/>
          </a:bodyPr>
          <a:lstStyle/>
          <a:p>
            <a:pPr defTabSz="914126"/>
            <a:r>
              <a:rPr lang="en-US" sz="2399" b="1">
                <a:ln w="13462">
                  <a:solidFill>
                    <a:srgbClr val="FFFFFF"/>
                  </a:solidFill>
                  <a:prstDash val="solid"/>
                </a:ln>
                <a:solidFill>
                  <a:schemeClr val="accent2"/>
                </a:solidFill>
                <a:effectLst>
                  <a:outerShdw dist="38100" dir="2700000" algn="bl" rotWithShape="0">
                    <a:srgbClr val="D2D755"/>
                  </a:outerShdw>
                </a:effectLst>
                <a:latin typeface="Open Sans"/>
              </a:rPr>
              <a:t>MANY </a:t>
            </a:r>
          </a:p>
          <a:p>
            <a:pPr defTabSz="914126"/>
            <a:r>
              <a:rPr lang="en-US" sz="2399" b="1">
                <a:ln w="13462">
                  <a:solidFill>
                    <a:srgbClr val="FFFFFF"/>
                  </a:solidFill>
                  <a:prstDash val="solid"/>
                </a:ln>
                <a:solidFill>
                  <a:schemeClr val="accent2"/>
                </a:solidFill>
                <a:effectLst>
                  <a:outerShdw dist="38100" dir="2700000" algn="bl" rotWithShape="0">
                    <a:srgbClr val="D2D755"/>
                  </a:outerShdw>
                </a:effectLst>
                <a:latin typeface="Open Sans"/>
              </a:rPr>
              <a:t>MORE</a:t>
            </a:r>
            <a:endParaRPr lang="en-US" sz="2399">
              <a:solidFill>
                <a:schemeClr val="accent2"/>
              </a:solidFill>
              <a:latin typeface="Open Sans"/>
            </a:endParaRPr>
          </a:p>
        </p:txBody>
      </p:sp>
      <p:sp>
        <p:nvSpPr>
          <p:cNvPr id="77" name="TextBox 76">
            <a:extLst>
              <a:ext uri="{FF2B5EF4-FFF2-40B4-BE49-F238E27FC236}">
                <a16:creationId xmlns:a16="http://schemas.microsoft.com/office/drawing/2014/main" id="{4F66B266-F27A-4C48-8F3E-1442A09EADBA}"/>
              </a:ext>
            </a:extLst>
          </p:cNvPr>
          <p:cNvSpPr txBox="1"/>
          <p:nvPr/>
        </p:nvSpPr>
        <p:spPr>
          <a:xfrm>
            <a:off x="8276241" y="5856682"/>
            <a:ext cx="1795763" cy="430775"/>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defTabSz="914126"/>
            <a:r>
              <a:rPr lang="en-US" sz="2199">
                <a:solidFill>
                  <a:srgbClr val="5D7975"/>
                </a:solidFill>
                <a:latin typeface="Georgia" panose="02040502050405020303" pitchFamily="18" charset="0"/>
              </a:rPr>
              <a:t>TEACHING</a:t>
            </a:r>
          </a:p>
        </p:txBody>
      </p:sp>
      <p:sp>
        <p:nvSpPr>
          <p:cNvPr id="78" name="Rectangle 77">
            <a:extLst>
              <a:ext uri="{FF2B5EF4-FFF2-40B4-BE49-F238E27FC236}">
                <a16:creationId xmlns:a16="http://schemas.microsoft.com/office/drawing/2014/main" id="{8B7EEAB4-3F9A-E740-AFD0-9602B5D6122B}"/>
              </a:ext>
            </a:extLst>
          </p:cNvPr>
          <p:cNvSpPr/>
          <p:nvPr/>
        </p:nvSpPr>
        <p:spPr>
          <a:xfrm>
            <a:off x="8195281" y="6146543"/>
            <a:ext cx="1846499" cy="430775"/>
          </a:xfrm>
          <a:prstGeom prst="rect">
            <a:avLst/>
          </a:prstGeom>
        </p:spPr>
        <p:txBody>
          <a:bodyPr wrap="none">
            <a:spAutoFit/>
          </a:bodyPr>
          <a:lstStyle/>
          <a:p>
            <a:pPr defTabSz="914126"/>
            <a:r>
              <a:rPr lang="en-US" sz="2199">
                <a:solidFill>
                  <a:srgbClr val="5D7975"/>
                </a:solidFill>
                <a:latin typeface="Georgia" panose="02040502050405020303" pitchFamily="18" charset="0"/>
              </a:rPr>
              <a:t>TENNESSEE</a:t>
            </a:r>
            <a:endParaRPr lang="en-US" sz="2199">
              <a:solidFill>
                <a:srgbClr val="75787B"/>
              </a:solidFill>
              <a:latin typeface="Open Sans"/>
            </a:endParaRPr>
          </a:p>
        </p:txBody>
      </p:sp>
      <p:pic>
        <p:nvPicPr>
          <p:cNvPr id="79" name="Picture 2" descr="The University of Tennessee Logo | Brand Guidelines">
            <a:extLst>
              <a:ext uri="{FF2B5EF4-FFF2-40B4-BE49-F238E27FC236}">
                <a16:creationId xmlns:a16="http://schemas.microsoft.com/office/drawing/2014/main" id="{8D130185-FEF2-5849-9E7C-B9D09BAD9662}"/>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5534363" y="5642850"/>
            <a:ext cx="2078832" cy="566715"/>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A500C341-43B7-3B4A-A906-20B268D1F4C5}"/>
              </a:ext>
            </a:extLst>
          </p:cNvPr>
          <p:cNvSpPr/>
          <p:nvPr/>
        </p:nvSpPr>
        <p:spPr>
          <a:xfrm>
            <a:off x="7345999" y="4236649"/>
            <a:ext cx="1625957" cy="1092322"/>
          </a:xfrm>
          <a:prstGeom prst="rect">
            <a:avLst/>
          </a:prstGeom>
          <a:noFill/>
        </p:spPr>
        <p:txBody>
          <a:bodyPr wrap="square" lIns="91416" tIns="45708" rIns="91416" bIns="45708">
            <a:spAutoFit/>
          </a:bodyPr>
          <a:lstStyle/>
          <a:p>
            <a:pPr algn="ctr" defTabSz="914126"/>
            <a:r>
              <a:rPr lang="en-US" sz="6498" b="1">
                <a:ln w="13462">
                  <a:solidFill>
                    <a:srgbClr val="FFFFFF"/>
                  </a:solidFill>
                  <a:prstDash val="solid"/>
                </a:ln>
                <a:solidFill>
                  <a:schemeClr val="accent2"/>
                </a:solidFill>
                <a:effectLst>
                  <a:outerShdw dist="38100" dir="2700000" algn="bl" rotWithShape="0">
                    <a:srgbClr val="D2D755"/>
                  </a:outerShdw>
                </a:effectLst>
                <a:latin typeface="Open Sans"/>
              </a:rPr>
              <a:t>+</a:t>
            </a:r>
          </a:p>
        </p:txBody>
      </p:sp>
      <p:pic>
        <p:nvPicPr>
          <p:cNvPr id="81" name="Picture 80" descr="A close up of a sign&#10;&#10;Description automatically generated">
            <a:extLst>
              <a:ext uri="{FF2B5EF4-FFF2-40B4-BE49-F238E27FC236}">
                <a16:creationId xmlns:a16="http://schemas.microsoft.com/office/drawing/2014/main" id="{4FA44B53-1DEB-F248-9C7B-89963D9513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684172" y="4213671"/>
            <a:ext cx="1853536" cy="1035092"/>
          </a:xfrm>
          <a:prstGeom prst="rect">
            <a:avLst/>
          </a:prstGeom>
        </p:spPr>
      </p:pic>
      <p:pic>
        <p:nvPicPr>
          <p:cNvPr id="82" name="Graphic 81">
            <a:extLst>
              <a:ext uri="{FF2B5EF4-FFF2-40B4-BE49-F238E27FC236}">
                <a16:creationId xmlns:a16="http://schemas.microsoft.com/office/drawing/2014/main" id="{743D8608-D748-FC42-981C-3431F862E222}"/>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440798" y="4149265"/>
            <a:ext cx="2342317" cy="1422741"/>
          </a:xfrm>
          <a:prstGeom prst="rect">
            <a:avLst/>
          </a:prstGeom>
        </p:spPr>
      </p:pic>
    </p:spTree>
    <p:extLst>
      <p:ext uri="{BB962C8B-B14F-4D97-AF65-F5344CB8AC3E}">
        <p14:creationId xmlns:p14="http://schemas.microsoft.com/office/powerpoint/2010/main" val="158855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B6847-FF9E-1646-9281-D7DA18FE08BE}"/>
              </a:ext>
            </a:extLst>
          </p:cNvPr>
          <p:cNvSpPr>
            <a:spLocks noGrp="1"/>
          </p:cNvSpPr>
          <p:nvPr>
            <p:ph type="title"/>
          </p:nvPr>
        </p:nvSpPr>
        <p:spPr/>
        <p:txBody>
          <a:bodyPr/>
          <a:lstStyle/>
          <a:p>
            <a:r>
              <a:rPr lang="en-US" dirty="0"/>
              <a:t>Continuum of Student Supports</a:t>
            </a:r>
            <a:endParaRPr lang="en-US" dirty="0">
              <a:highlight>
                <a:srgbClr val="FFFF00"/>
              </a:highlight>
            </a:endParaRPr>
          </a:p>
        </p:txBody>
      </p:sp>
      <p:sp>
        <p:nvSpPr>
          <p:cNvPr id="4" name="TextBox 3">
            <a:extLst>
              <a:ext uri="{FF2B5EF4-FFF2-40B4-BE49-F238E27FC236}">
                <a16:creationId xmlns:a16="http://schemas.microsoft.com/office/drawing/2014/main" id="{2484A2FC-9ADB-9D46-88D0-6E81CD7961F3}"/>
              </a:ext>
            </a:extLst>
          </p:cNvPr>
          <p:cNvSpPr txBox="1"/>
          <p:nvPr/>
        </p:nvSpPr>
        <p:spPr>
          <a:xfrm>
            <a:off x="505226" y="3883600"/>
            <a:ext cx="2141523" cy="1615827"/>
          </a:xfrm>
          <a:prstGeom prst="rect">
            <a:avLst/>
          </a:prstGeom>
          <a:noFill/>
        </p:spPr>
        <p:txBody>
          <a:bodyPr wrap="square" rtlCol="0">
            <a:spAutoFit/>
          </a:bodyPr>
          <a:lstStyle/>
          <a:p>
            <a:r>
              <a:rPr lang="en-US" sz="1350" b="1" u="sng"/>
              <a:t>TIER 1: Core Instruction</a:t>
            </a:r>
          </a:p>
          <a:p>
            <a:r>
              <a:rPr lang="en-US" sz="1200"/>
              <a:t>Daily grade level instruction grounded in </a:t>
            </a:r>
            <a:r>
              <a:rPr lang="en-US" sz="1200" b="1"/>
              <a:t>high-quality instructional materials (HQIM) </a:t>
            </a:r>
            <a:r>
              <a:rPr lang="en-US" sz="1200"/>
              <a:t>with supports and access points for all </a:t>
            </a:r>
            <a:r>
              <a:rPr lang="en-US" sz="1200" err="1"/>
              <a:t>all</a:t>
            </a:r>
            <a:r>
              <a:rPr lang="en-US" sz="1200"/>
              <a:t> learners.</a:t>
            </a:r>
          </a:p>
        </p:txBody>
      </p:sp>
      <p:sp>
        <p:nvSpPr>
          <p:cNvPr id="5" name="TextBox 4">
            <a:extLst>
              <a:ext uri="{FF2B5EF4-FFF2-40B4-BE49-F238E27FC236}">
                <a16:creationId xmlns:a16="http://schemas.microsoft.com/office/drawing/2014/main" id="{607F2BE9-1ADC-4A40-BAE0-574A43D0C98B}"/>
              </a:ext>
            </a:extLst>
          </p:cNvPr>
          <p:cNvSpPr txBox="1"/>
          <p:nvPr/>
        </p:nvSpPr>
        <p:spPr>
          <a:xfrm>
            <a:off x="9414793" y="3800804"/>
            <a:ext cx="2214028" cy="1615827"/>
          </a:xfrm>
          <a:prstGeom prst="rect">
            <a:avLst/>
          </a:prstGeom>
          <a:noFill/>
        </p:spPr>
        <p:txBody>
          <a:bodyPr wrap="square" rtlCol="0">
            <a:spAutoFit/>
          </a:bodyPr>
          <a:lstStyle/>
          <a:p>
            <a:r>
              <a:rPr lang="en-US" sz="1350" b="1" u="sng" dirty="0"/>
              <a:t>Summer Programs</a:t>
            </a:r>
            <a:r>
              <a:rPr lang="en-US" sz="1350" dirty="0"/>
              <a:t> D</a:t>
            </a:r>
            <a:r>
              <a:rPr lang="en-US" sz="1200" dirty="0"/>
              <a:t>esigned to provide </a:t>
            </a:r>
            <a:r>
              <a:rPr lang="en-US" sz="1200" b="1" dirty="0"/>
              <a:t>additional instruction in grade level lessons, grounded in HQIM</a:t>
            </a:r>
            <a:r>
              <a:rPr lang="en-US" sz="1200" dirty="0"/>
              <a:t> that allows students more time and practice in smaller group settings.</a:t>
            </a:r>
          </a:p>
        </p:txBody>
      </p:sp>
      <p:sp>
        <p:nvSpPr>
          <p:cNvPr id="6" name="TextBox 5">
            <a:extLst>
              <a:ext uri="{FF2B5EF4-FFF2-40B4-BE49-F238E27FC236}">
                <a16:creationId xmlns:a16="http://schemas.microsoft.com/office/drawing/2014/main" id="{D5A7A0D5-2357-674F-A0BC-B39D7DF06B56}"/>
              </a:ext>
            </a:extLst>
          </p:cNvPr>
          <p:cNvSpPr txBox="1"/>
          <p:nvPr/>
        </p:nvSpPr>
        <p:spPr>
          <a:xfrm>
            <a:off x="6583848" y="3764877"/>
            <a:ext cx="2214028" cy="2008242"/>
          </a:xfrm>
          <a:prstGeom prst="rect">
            <a:avLst/>
          </a:prstGeom>
          <a:noFill/>
        </p:spPr>
        <p:txBody>
          <a:bodyPr wrap="square" rtlCol="0">
            <a:spAutoFit/>
          </a:bodyPr>
          <a:lstStyle/>
          <a:p>
            <a:r>
              <a:rPr lang="en-US" sz="1350" b="1" u="sng" dirty="0"/>
              <a:t>Response to Instruction and Intervention (RTI</a:t>
            </a:r>
            <a:r>
              <a:rPr lang="en-US" sz="1350" b="1" u="sng" baseline="30000" dirty="0"/>
              <a:t>2</a:t>
            </a:r>
            <a:r>
              <a:rPr lang="en-US" sz="1350" b="1" u="sng" dirty="0"/>
              <a:t>)</a:t>
            </a:r>
          </a:p>
          <a:p>
            <a:r>
              <a:rPr lang="en-US" sz="1200" dirty="0"/>
              <a:t>Structured intervention time (Tier II or Tier III) to provide additional skills-specific instruction and ensure students practice skills that allow them to access their core/Tier I instruction.</a:t>
            </a:r>
          </a:p>
        </p:txBody>
      </p:sp>
      <p:sp>
        <p:nvSpPr>
          <p:cNvPr id="7" name="TextBox 6">
            <a:extLst>
              <a:ext uri="{FF2B5EF4-FFF2-40B4-BE49-F238E27FC236}">
                <a16:creationId xmlns:a16="http://schemas.microsoft.com/office/drawing/2014/main" id="{31B5E7F7-5B0C-4445-BBC2-1B736C4A74F2}"/>
              </a:ext>
            </a:extLst>
          </p:cNvPr>
          <p:cNvSpPr txBox="1"/>
          <p:nvPr/>
        </p:nvSpPr>
        <p:spPr>
          <a:xfrm>
            <a:off x="3371519" y="3842567"/>
            <a:ext cx="2214028" cy="1777410"/>
          </a:xfrm>
          <a:prstGeom prst="rect">
            <a:avLst/>
          </a:prstGeom>
          <a:noFill/>
        </p:spPr>
        <p:txBody>
          <a:bodyPr wrap="square" rtlCol="0">
            <a:spAutoFit/>
          </a:bodyPr>
          <a:lstStyle/>
          <a:p>
            <a:r>
              <a:rPr lang="en-US" sz="1350" b="1" u="sng" dirty="0"/>
              <a:t>TN ALL Corps Tutoring</a:t>
            </a:r>
          </a:p>
          <a:p>
            <a:r>
              <a:rPr lang="en-US" sz="1200" b="1" dirty="0"/>
              <a:t>High-dosage, low ratio tutoring</a:t>
            </a:r>
            <a:r>
              <a:rPr lang="en-US" sz="1200" dirty="0"/>
              <a:t> that creates high-impact learning experiences, focuses on re-teaching missed or unlearned content, and </a:t>
            </a:r>
            <a:r>
              <a:rPr lang="en-US" sz="1200" b="1" dirty="0"/>
              <a:t>connects missed learning to grade level content. </a:t>
            </a:r>
            <a:endParaRPr lang="en-US" sz="1200" dirty="0"/>
          </a:p>
        </p:txBody>
      </p:sp>
      <p:pic>
        <p:nvPicPr>
          <p:cNvPr id="10" name="Graphic 9" descr="Idea outline">
            <a:extLst>
              <a:ext uri="{FF2B5EF4-FFF2-40B4-BE49-F238E27FC236}">
                <a16:creationId xmlns:a16="http://schemas.microsoft.com/office/drawing/2014/main" id="{3DA6F793-5551-8D40-A393-3566CECE99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31057" y="2405162"/>
            <a:ext cx="1359715" cy="1359715"/>
          </a:xfrm>
          <a:prstGeom prst="rect">
            <a:avLst/>
          </a:prstGeom>
        </p:spPr>
      </p:pic>
      <p:pic>
        <p:nvPicPr>
          <p:cNvPr id="12" name="Graphic 11" descr="Teacher outline">
            <a:extLst>
              <a:ext uri="{FF2B5EF4-FFF2-40B4-BE49-F238E27FC236}">
                <a16:creationId xmlns:a16="http://schemas.microsoft.com/office/drawing/2014/main" id="{7F312D15-0BB4-5744-B473-811FDDA21F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83140" y="2369235"/>
            <a:ext cx="1542870" cy="1542870"/>
          </a:xfrm>
          <a:prstGeom prst="rect">
            <a:avLst/>
          </a:prstGeom>
        </p:spPr>
      </p:pic>
      <p:pic>
        <p:nvPicPr>
          <p:cNvPr id="16" name="Graphic 15" descr="Alarm clock outline">
            <a:extLst>
              <a:ext uri="{FF2B5EF4-FFF2-40B4-BE49-F238E27FC236}">
                <a16:creationId xmlns:a16="http://schemas.microsoft.com/office/drawing/2014/main" id="{3C01E8B4-79F6-1246-8582-05EF67E9BB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31781" y="2326188"/>
            <a:ext cx="1423029" cy="1423029"/>
          </a:xfrm>
          <a:prstGeom prst="rect">
            <a:avLst/>
          </a:prstGeom>
        </p:spPr>
      </p:pic>
      <p:pic>
        <p:nvPicPr>
          <p:cNvPr id="21" name="Graphic 20" descr="Social network outline">
            <a:extLst>
              <a:ext uri="{FF2B5EF4-FFF2-40B4-BE49-F238E27FC236}">
                <a16:creationId xmlns:a16="http://schemas.microsoft.com/office/drawing/2014/main" id="{0527A11D-0654-8C4C-8C74-FDCCE19FFF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767019" y="2419538"/>
            <a:ext cx="1423029" cy="1423029"/>
          </a:xfrm>
          <a:prstGeom prst="rect">
            <a:avLst/>
          </a:prstGeom>
        </p:spPr>
      </p:pic>
      <p:sp>
        <p:nvSpPr>
          <p:cNvPr id="2" name="Rectangle 1">
            <a:extLst>
              <a:ext uri="{FF2B5EF4-FFF2-40B4-BE49-F238E27FC236}">
                <a16:creationId xmlns:a16="http://schemas.microsoft.com/office/drawing/2014/main" id="{43F4C7D2-6550-934B-9D87-4AB01EE21545}"/>
              </a:ext>
            </a:extLst>
          </p:cNvPr>
          <p:cNvSpPr/>
          <p:nvPr/>
        </p:nvSpPr>
        <p:spPr>
          <a:xfrm>
            <a:off x="507869" y="1717988"/>
            <a:ext cx="11433760" cy="830997"/>
          </a:xfrm>
          <a:prstGeom prst="rect">
            <a:avLst/>
          </a:prstGeom>
        </p:spPr>
        <p:txBody>
          <a:bodyPr wrap="square">
            <a:spAutoFit/>
          </a:bodyPr>
          <a:lstStyle/>
          <a:p>
            <a:r>
              <a:rPr lang="en-US" sz="1600" dirty="0"/>
              <a:t>Students require access to a continuum of supports. These includes core instruction, additional time, skill-specific support, and connections between grade levels to connect missed learning. Each serves a unique and different purpose, but all are part of a comprehensive, effective academic program. </a:t>
            </a:r>
          </a:p>
        </p:txBody>
      </p:sp>
      <p:pic>
        <p:nvPicPr>
          <p:cNvPr id="13" name="Graphic 12" descr="Add outline">
            <a:extLst>
              <a:ext uri="{FF2B5EF4-FFF2-40B4-BE49-F238E27FC236}">
                <a16:creationId xmlns:a16="http://schemas.microsoft.com/office/drawing/2014/main" id="{B115FED5-B268-6343-88F6-CD82ED98522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75020" y="2927504"/>
            <a:ext cx="342989" cy="342989"/>
          </a:xfrm>
          <a:prstGeom prst="rect">
            <a:avLst/>
          </a:prstGeom>
        </p:spPr>
      </p:pic>
      <p:pic>
        <p:nvPicPr>
          <p:cNvPr id="17" name="Graphic 16" descr="Add outline">
            <a:extLst>
              <a:ext uri="{FF2B5EF4-FFF2-40B4-BE49-F238E27FC236}">
                <a16:creationId xmlns:a16="http://schemas.microsoft.com/office/drawing/2014/main" id="{218E1842-4976-3041-9191-75B5994DC5F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39058" y="2927504"/>
            <a:ext cx="342989" cy="342989"/>
          </a:xfrm>
          <a:prstGeom prst="rect">
            <a:avLst/>
          </a:prstGeom>
        </p:spPr>
      </p:pic>
      <p:pic>
        <p:nvPicPr>
          <p:cNvPr id="18" name="Graphic 17" descr="Add outline">
            <a:extLst>
              <a:ext uri="{FF2B5EF4-FFF2-40B4-BE49-F238E27FC236}">
                <a16:creationId xmlns:a16="http://schemas.microsoft.com/office/drawing/2014/main" id="{B98732A7-0365-CB49-9EA0-70073DA18D6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39782" y="2927504"/>
            <a:ext cx="342989" cy="342989"/>
          </a:xfrm>
          <a:prstGeom prst="rect">
            <a:avLst/>
          </a:prstGeom>
        </p:spPr>
      </p:pic>
    </p:spTree>
    <p:extLst>
      <p:ext uri="{BB962C8B-B14F-4D97-AF65-F5344CB8AC3E}">
        <p14:creationId xmlns:p14="http://schemas.microsoft.com/office/powerpoint/2010/main" val="1180846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F4295A1-BABE-4049-A4E3-A7BF0A00BB10}"/>
              </a:ext>
            </a:extLst>
          </p:cNvPr>
          <p:cNvSpPr/>
          <p:nvPr/>
        </p:nvSpPr>
        <p:spPr>
          <a:xfrm>
            <a:off x="470317" y="1245236"/>
            <a:ext cx="11248186" cy="1538883"/>
          </a:xfrm>
          <a:prstGeom prst="rect">
            <a:avLst/>
          </a:prstGeom>
        </p:spPr>
        <p:txBody>
          <a:bodyPr wrap="square" lIns="91440" tIns="45720" rIns="91440" bIns="45720" anchor="t">
            <a:spAutoFit/>
          </a:bodyPr>
          <a:lstStyle/>
          <a:p>
            <a:pPr marL="285750" indent="-285750">
              <a:spcAft>
                <a:spcPts val="1200"/>
              </a:spcAft>
              <a:buFont typeface="Arial" panose="020B0604020202020204" pitchFamily="34" charset="0"/>
              <a:buChar char="•"/>
            </a:pPr>
            <a:r>
              <a:rPr lang="en-US" sz="1400"/>
              <a:t>During the special session, the Tennessee General Assembly passed the Tennessee Learning Loss Remediation and Student Acceleration Act, which set forward a path for students to receive additional instructional time and supports through summer programming opportunities beginning in summer 2021. </a:t>
            </a:r>
          </a:p>
          <a:p>
            <a:pPr marL="285750" indent="-285750">
              <a:spcAft>
                <a:spcPts val="1200"/>
              </a:spcAft>
              <a:buFont typeface="Arial" panose="020B0604020202020204" pitchFamily="34" charset="0"/>
              <a:buChar char="•"/>
            </a:pPr>
            <a:r>
              <a:rPr lang="en-US" sz="1400"/>
              <a:t>During the Accelerating TN 2021 Tour, Commissioner Schwinn, department staff, state and local elected officials, and community partners connected directly with students, educators, and stakeholders this summer to learn more about how schools are accelerating student achievement and where additional supports and resources could be helpful. </a:t>
            </a:r>
            <a:endParaRPr lang="en-US" sz="1400">
              <a:ea typeface="Open Sans"/>
              <a:cs typeface="Open Sans"/>
            </a:endParaRPr>
          </a:p>
        </p:txBody>
      </p:sp>
      <p:sp>
        <p:nvSpPr>
          <p:cNvPr id="29" name="Title 1">
            <a:extLst>
              <a:ext uri="{FF2B5EF4-FFF2-40B4-BE49-F238E27FC236}">
                <a16:creationId xmlns:a16="http://schemas.microsoft.com/office/drawing/2014/main" id="{6D99F97A-FA7A-1B47-A4D3-0AA7570EB668}"/>
              </a:ext>
            </a:extLst>
          </p:cNvPr>
          <p:cNvSpPr txBox="1">
            <a:spLocks/>
          </p:cNvSpPr>
          <p:nvPr/>
        </p:nvSpPr>
        <p:spPr>
          <a:xfrm>
            <a:off x="507868" y="228600"/>
            <a:ext cx="8208116" cy="1208314"/>
          </a:xfrm>
          <a:prstGeom prst="rect">
            <a:avLst/>
          </a:prstGeom>
        </p:spPr>
        <p:txBody>
          <a:bodyPr vert="horz" lIns="91440" tIns="45720" rIns="91440" bIns="45720" rtlCol="0" anchor="ctr">
            <a:normAutofit/>
          </a:bodyPr>
          <a:lst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a:lstStyle>
          <a:p>
            <a:r>
              <a:rPr lang="en-US" sz="3600">
                <a:latin typeface="Georgia"/>
              </a:rPr>
              <a:t>Summer Programming Actions</a:t>
            </a:r>
            <a:endParaRPr lang="en-US" sz="3600"/>
          </a:p>
        </p:txBody>
      </p:sp>
      <p:sp>
        <p:nvSpPr>
          <p:cNvPr id="30" name="Rectangle 29">
            <a:extLst>
              <a:ext uri="{FF2B5EF4-FFF2-40B4-BE49-F238E27FC236}">
                <a16:creationId xmlns:a16="http://schemas.microsoft.com/office/drawing/2014/main" id="{99573557-BB67-AE4B-A54F-DB8395B33E20}"/>
              </a:ext>
            </a:extLst>
          </p:cNvPr>
          <p:cNvSpPr/>
          <p:nvPr/>
        </p:nvSpPr>
        <p:spPr>
          <a:xfrm flipH="1">
            <a:off x="-1" y="3673764"/>
            <a:ext cx="12188823" cy="31842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Graphical user interface, website&#10;&#10;Description automatically generated">
            <a:extLst>
              <a:ext uri="{FF2B5EF4-FFF2-40B4-BE49-F238E27FC236}">
                <a16:creationId xmlns:a16="http://schemas.microsoft.com/office/drawing/2014/main" id="{F1D0430D-E932-1B4C-BA1D-8135862B81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77421" y="2628461"/>
            <a:ext cx="5774940" cy="4000939"/>
          </a:xfrm>
          <a:prstGeom prst="rect">
            <a:avLst/>
          </a:prstGeom>
        </p:spPr>
      </p:pic>
      <p:grpSp>
        <p:nvGrpSpPr>
          <p:cNvPr id="36" name="Group 35">
            <a:extLst>
              <a:ext uri="{FF2B5EF4-FFF2-40B4-BE49-F238E27FC236}">
                <a16:creationId xmlns:a16="http://schemas.microsoft.com/office/drawing/2014/main" id="{1DA79876-B961-954B-B366-74FC7011D637}"/>
              </a:ext>
            </a:extLst>
          </p:cNvPr>
          <p:cNvGrpSpPr/>
          <p:nvPr/>
        </p:nvGrpSpPr>
        <p:grpSpPr>
          <a:xfrm>
            <a:off x="39753" y="2880630"/>
            <a:ext cx="6349280" cy="3467247"/>
            <a:chOff x="11177" y="2880630"/>
            <a:chExt cx="6349280" cy="3467247"/>
          </a:xfrm>
        </p:grpSpPr>
        <p:pic>
          <p:nvPicPr>
            <p:cNvPr id="39" name="Picture 38" descr="A picture containing chart&#10;&#10;Description automatically generated">
              <a:extLst>
                <a:ext uri="{FF2B5EF4-FFF2-40B4-BE49-F238E27FC236}">
                  <a16:creationId xmlns:a16="http://schemas.microsoft.com/office/drawing/2014/main" id="{075398B0-EF71-194D-AFB4-9159EB3F93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6463" y="2880630"/>
              <a:ext cx="6163994" cy="3467247"/>
            </a:xfrm>
            <a:prstGeom prst="rect">
              <a:avLst/>
            </a:prstGeom>
          </p:spPr>
        </p:pic>
        <p:pic>
          <p:nvPicPr>
            <p:cNvPr id="40" name="Picture 39">
              <a:extLst>
                <a:ext uri="{FF2B5EF4-FFF2-40B4-BE49-F238E27FC236}">
                  <a16:creationId xmlns:a16="http://schemas.microsoft.com/office/drawing/2014/main" id="{A70A824C-5CB0-404C-8BF4-A953E03D93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82523" y="3135509"/>
              <a:ext cx="1244757" cy="576717"/>
            </a:xfrm>
            <a:prstGeom prst="rect">
              <a:avLst/>
            </a:prstGeom>
          </p:spPr>
        </p:pic>
        <p:sp>
          <p:nvSpPr>
            <p:cNvPr id="41" name="TextBox 40">
              <a:extLst>
                <a:ext uri="{FF2B5EF4-FFF2-40B4-BE49-F238E27FC236}">
                  <a16:creationId xmlns:a16="http://schemas.microsoft.com/office/drawing/2014/main" id="{5F5F7E8C-A90E-5F48-A94B-88172B417D4D}"/>
                </a:ext>
              </a:extLst>
            </p:cNvPr>
            <p:cNvSpPr txBox="1"/>
            <p:nvPr/>
          </p:nvSpPr>
          <p:spPr>
            <a:xfrm>
              <a:off x="11177" y="2935661"/>
              <a:ext cx="1911845" cy="778417"/>
            </a:xfrm>
            <a:prstGeom prst="rect">
              <a:avLst/>
            </a:prstGeom>
            <a:noFill/>
          </p:spPr>
          <p:txBody>
            <a:bodyPr wrap="square" rtlCol="0">
              <a:spAutoFit/>
            </a:bodyPr>
            <a:lstStyle/>
            <a:p>
              <a:pPr algn="ctr"/>
              <a:r>
                <a:rPr lang="en-US" sz="4400" b="1">
                  <a:latin typeface="Open Sans Condensed" panose="020B0606030504020204" pitchFamily="34" charset="0"/>
                  <a:ea typeface="Open Sans Condensed" panose="020B0606030504020204" pitchFamily="34" charset="0"/>
                  <a:cs typeface="Open Sans Condensed" panose="020B0606030504020204" pitchFamily="34" charset="0"/>
                </a:rPr>
                <a:t>2,600</a:t>
              </a:r>
            </a:p>
          </p:txBody>
        </p:sp>
        <p:sp>
          <p:nvSpPr>
            <p:cNvPr id="42" name="TextBox 41">
              <a:extLst>
                <a:ext uri="{FF2B5EF4-FFF2-40B4-BE49-F238E27FC236}">
                  <a16:creationId xmlns:a16="http://schemas.microsoft.com/office/drawing/2014/main" id="{4527CED7-0674-7B46-81EE-84307A9D94D3}"/>
                </a:ext>
              </a:extLst>
            </p:cNvPr>
            <p:cNvSpPr txBox="1"/>
            <p:nvPr/>
          </p:nvSpPr>
          <p:spPr>
            <a:xfrm>
              <a:off x="318254" y="3628258"/>
              <a:ext cx="1333619" cy="665503"/>
            </a:xfrm>
            <a:prstGeom prst="rect">
              <a:avLst/>
            </a:prstGeom>
            <a:noFill/>
          </p:spPr>
          <p:txBody>
            <a:bodyPr wrap="square" lIns="91440" tIns="45720" rIns="91440" bIns="45720" rtlCol="0" anchor="t">
              <a:spAutoFit/>
            </a:bodyPr>
            <a:lstStyle/>
            <a:p>
              <a:pPr algn="ctr">
                <a:lnSpc>
                  <a:spcPts val="2200"/>
                </a:lnSpc>
              </a:pPr>
              <a:r>
                <a:rPr lang="en-US" sz="2400" b="1">
                  <a:latin typeface="Open Sans Extrabold"/>
                  <a:ea typeface="Open Sans Extrabold"/>
                  <a:cs typeface="Open Sans Extrabold"/>
                </a:rPr>
                <a:t>TOTAL </a:t>
              </a:r>
              <a:br>
                <a:rPr lang="en-US" sz="2400" b="1">
                  <a:latin typeface="Open Sans Extrabold" panose="020B0606030504020204" pitchFamily="34" charset="0"/>
                  <a:ea typeface="Open Sans Extrabold" panose="020B0606030504020204" pitchFamily="34" charset="0"/>
                  <a:cs typeface="Open Sans Extrabold" panose="020B0606030504020204" pitchFamily="34" charset="0"/>
                </a:rPr>
              </a:br>
              <a:r>
                <a:rPr lang="en-US" sz="2400" b="1">
                  <a:latin typeface="Open Sans Extrabold"/>
                  <a:ea typeface="Open Sans Extrabold"/>
                  <a:cs typeface="Open Sans Extrabold"/>
                </a:rPr>
                <a:t>MILES</a:t>
              </a:r>
            </a:p>
          </p:txBody>
        </p:sp>
        <p:sp>
          <p:nvSpPr>
            <p:cNvPr id="43" name="TextBox 42">
              <a:extLst>
                <a:ext uri="{FF2B5EF4-FFF2-40B4-BE49-F238E27FC236}">
                  <a16:creationId xmlns:a16="http://schemas.microsoft.com/office/drawing/2014/main" id="{820D1D2C-D739-1945-9CC6-DE5BD026081B}"/>
                </a:ext>
              </a:extLst>
            </p:cNvPr>
            <p:cNvSpPr txBox="1"/>
            <p:nvPr/>
          </p:nvSpPr>
          <p:spPr>
            <a:xfrm>
              <a:off x="1522298" y="3073652"/>
              <a:ext cx="788893" cy="400110"/>
            </a:xfrm>
            <a:prstGeom prst="rect">
              <a:avLst/>
            </a:prstGeom>
            <a:noFill/>
          </p:spPr>
          <p:txBody>
            <a:bodyPr wrap="square" rtlCol="0">
              <a:spAutoFit/>
            </a:bodyPr>
            <a:lstStyle/>
            <a:p>
              <a:pPr algn="r"/>
              <a:r>
                <a:rPr lang="en-US" sz="2000" b="1">
                  <a:latin typeface="Open Sans Condensed" panose="020B0606030504020204" pitchFamily="34" charset="0"/>
                  <a:ea typeface="Open Sans Condensed" panose="020B0606030504020204" pitchFamily="34" charset="0"/>
                  <a:cs typeface="Open Sans Condensed" panose="020B0606030504020204" pitchFamily="34" charset="0"/>
                </a:rPr>
                <a:t>50</a:t>
              </a:r>
            </a:p>
          </p:txBody>
        </p:sp>
        <p:cxnSp>
          <p:nvCxnSpPr>
            <p:cNvPr id="44" name="Straight Connector 43">
              <a:extLst>
                <a:ext uri="{FF2B5EF4-FFF2-40B4-BE49-F238E27FC236}">
                  <a16:creationId xmlns:a16="http://schemas.microsoft.com/office/drawing/2014/main" id="{3CE79E37-E2A8-FA4A-A291-C345E1C11785}"/>
                </a:ext>
              </a:extLst>
            </p:cNvPr>
            <p:cNvCxnSpPr>
              <a:cxnSpLocks/>
            </p:cNvCxnSpPr>
            <p:nvPr/>
          </p:nvCxnSpPr>
          <p:spPr>
            <a:xfrm>
              <a:off x="1741883" y="2993672"/>
              <a:ext cx="0" cy="12054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D056B56-2179-0142-96CF-5155ED98E737}"/>
                </a:ext>
              </a:extLst>
            </p:cNvPr>
            <p:cNvSpPr txBox="1"/>
            <p:nvPr/>
          </p:nvSpPr>
          <p:spPr>
            <a:xfrm>
              <a:off x="2205969" y="3070186"/>
              <a:ext cx="1333619" cy="343684"/>
            </a:xfrm>
            <a:prstGeom prst="rect">
              <a:avLst/>
            </a:prstGeom>
            <a:noFill/>
          </p:spPr>
          <p:txBody>
            <a:bodyPr wrap="square" rtlCol="0">
              <a:spAutoFit/>
            </a:bodyPr>
            <a:lstStyle/>
            <a:p>
              <a:pPr>
                <a:lnSpc>
                  <a:spcPts val="2200"/>
                </a:lnSpc>
              </a:pPr>
              <a:r>
                <a:rPr lang="en-US" sz="1200" b="1">
                  <a:latin typeface="Open Sans Semibold" panose="020B0606030504020204" pitchFamily="34" charset="0"/>
                  <a:ea typeface="Open Sans Semibold" panose="020B0606030504020204" pitchFamily="34" charset="0"/>
                  <a:cs typeface="Open Sans Semibold" panose="020B0606030504020204" pitchFamily="34" charset="0"/>
                </a:rPr>
                <a:t>DISTRICTS</a:t>
              </a:r>
            </a:p>
          </p:txBody>
        </p:sp>
        <p:sp>
          <p:nvSpPr>
            <p:cNvPr id="46" name="TextBox 45">
              <a:extLst>
                <a:ext uri="{FF2B5EF4-FFF2-40B4-BE49-F238E27FC236}">
                  <a16:creationId xmlns:a16="http://schemas.microsoft.com/office/drawing/2014/main" id="{8E584DB2-3284-AF49-AC7A-1CCB87BB7D0C}"/>
                </a:ext>
              </a:extLst>
            </p:cNvPr>
            <p:cNvSpPr txBox="1"/>
            <p:nvPr/>
          </p:nvSpPr>
          <p:spPr>
            <a:xfrm>
              <a:off x="1519283" y="3719270"/>
              <a:ext cx="788893" cy="400110"/>
            </a:xfrm>
            <a:prstGeom prst="rect">
              <a:avLst/>
            </a:prstGeom>
            <a:noFill/>
          </p:spPr>
          <p:txBody>
            <a:bodyPr wrap="square" rtlCol="0">
              <a:spAutoFit/>
            </a:bodyPr>
            <a:lstStyle/>
            <a:p>
              <a:pPr algn="r"/>
              <a:r>
                <a:rPr lang="en-US" sz="2000" b="1">
                  <a:latin typeface="Open Sans Condensed" panose="020B0606030504020204" pitchFamily="34" charset="0"/>
                  <a:ea typeface="Open Sans Condensed" panose="020B0606030504020204" pitchFamily="34" charset="0"/>
                  <a:cs typeface="Open Sans Condensed" panose="020B0606030504020204" pitchFamily="34" charset="0"/>
                </a:rPr>
                <a:t>15</a:t>
              </a:r>
            </a:p>
          </p:txBody>
        </p:sp>
        <p:sp>
          <p:nvSpPr>
            <p:cNvPr id="47" name="TextBox 46">
              <a:extLst>
                <a:ext uri="{FF2B5EF4-FFF2-40B4-BE49-F238E27FC236}">
                  <a16:creationId xmlns:a16="http://schemas.microsoft.com/office/drawing/2014/main" id="{875E4284-9D9A-9444-A70C-89C69D3D8416}"/>
                </a:ext>
              </a:extLst>
            </p:cNvPr>
            <p:cNvSpPr txBox="1"/>
            <p:nvPr/>
          </p:nvSpPr>
          <p:spPr>
            <a:xfrm>
              <a:off x="2202954" y="3673764"/>
              <a:ext cx="1333619" cy="481991"/>
            </a:xfrm>
            <a:prstGeom prst="rect">
              <a:avLst/>
            </a:prstGeom>
            <a:noFill/>
          </p:spPr>
          <p:txBody>
            <a:bodyPr wrap="square" rtlCol="0">
              <a:spAutoFit/>
            </a:bodyPr>
            <a:lstStyle/>
            <a:p>
              <a:pPr>
                <a:lnSpc>
                  <a:spcPts val="1500"/>
                </a:lnSpc>
              </a:pPr>
              <a:r>
                <a:rPr lang="en-US" sz="1200" b="1">
                  <a:latin typeface="Open Sans Semibold" panose="020B0606030504020204" pitchFamily="34" charset="0"/>
                  <a:ea typeface="Open Sans Semibold" panose="020B0606030504020204" pitchFamily="34" charset="0"/>
                  <a:cs typeface="Open Sans Semibold" panose="020B0606030504020204" pitchFamily="34" charset="0"/>
                </a:rPr>
                <a:t>ROUND</a:t>
              </a:r>
              <a:br>
                <a:rPr lang="en-US" sz="1200" b="1">
                  <a:latin typeface="Open Sans Semibold" panose="020B0606030504020204" pitchFamily="34" charset="0"/>
                  <a:ea typeface="Open Sans Semibold" panose="020B0606030504020204" pitchFamily="34" charset="0"/>
                  <a:cs typeface="Open Sans Semibold" panose="020B0606030504020204" pitchFamily="34" charset="0"/>
                </a:rPr>
              </a:br>
              <a:r>
                <a:rPr lang="en-US" sz="1200" b="1">
                  <a:latin typeface="Open Sans Semibold" panose="020B0606030504020204" pitchFamily="34" charset="0"/>
                  <a:ea typeface="Open Sans Semibold" panose="020B0606030504020204" pitchFamily="34" charset="0"/>
                  <a:cs typeface="Open Sans Semibold" panose="020B0606030504020204" pitchFamily="34" charset="0"/>
                </a:rPr>
                <a:t>TABLES</a:t>
              </a:r>
            </a:p>
          </p:txBody>
        </p:sp>
        <p:sp>
          <p:nvSpPr>
            <p:cNvPr id="48" name="TextBox 47">
              <a:extLst>
                <a:ext uri="{FF2B5EF4-FFF2-40B4-BE49-F238E27FC236}">
                  <a16:creationId xmlns:a16="http://schemas.microsoft.com/office/drawing/2014/main" id="{B1933333-1688-CF40-94BF-09D4789E57C9}"/>
                </a:ext>
              </a:extLst>
            </p:cNvPr>
            <p:cNvSpPr txBox="1"/>
            <p:nvPr/>
          </p:nvSpPr>
          <p:spPr>
            <a:xfrm>
              <a:off x="2814508" y="3066608"/>
              <a:ext cx="788893" cy="400110"/>
            </a:xfrm>
            <a:prstGeom prst="rect">
              <a:avLst/>
            </a:prstGeom>
            <a:noFill/>
          </p:spPr>
          <p:txBody>
            <a:bodyPr wrap="square" rtlCol="0">
              <a:spAutoFit/>
            </a:bodyPr>
            <a:lstStyle/>
            <a:p>
              <a:pPr algn="r"/>
              <a:r>
                <a:rPr lang="en-US" sz="2000" b="1">
                  <a:latin typeface="Open Sans Condensed" panose="020B0606030504020204" pitchFamily="34" charset="0"/>
                  <a:ea typeface="Open Sans Condensed" panose="020B0606030504020204" pitchFamily="34" charset="0"/>
                  <a:cs typeface="Open Sans Condensed" panose="020B0606030504020204" pitchFamily="34" charset="0"/>
                </a:rPr>
                <a:t>43</a:t>
              </a:r>
            </a:p>
          </p:txBody>
        </p:sp>
        <p:sp>
          <p:nvSpPr>
            <p:cNvPr id="49" name="TextBox 48">
              <a:extLst>
                <a:ext uri="{FF2B5EF4-FFF2-40B4-BE49-F238E27FC236}">
                  <a16:creationId xmlns:a16="http://schemas.microsoft.com/office/drawing/2014/main" id="{FD4BDD13-9F71-504B-88EB-F6957F628CD9}"/>
                </a:ext>
              </a:extLst>
            </p:cNvPr>
            <p:cNvSpPr txBox="1"/>
            <p:nvPr/>
          </p:nvSpPr>
          <p:spPr>
            <a:xfrm>
              <a:off x="3498179" y="3063142"/>
              <a:ext cx="2014275" cy="477054"/>
            </a:xfrm>
            <a:prstGeom prst="rect">
              <a:avLst/>
            </a:prstGeom>
            <a:noFill/>
          </p:spPr>
          <p:txBody>
            <a:bodyPr wrap="square" rtlCol="0">
              <a:spAutoFit/>
            </a:bodyPr>
            <a:lstStyle/>
            <a:p>
              <a:pPr>
                <a:lnSpc>
                  <a:spcPts val="1500"/>
                </a:lnSpc>
              </a:pPr>
              <a:r>
                <a:rPr lang="en-US" sz="1200" b="1">
                  <a:latin typeface="Open Sans Semibold" panose="020B0606030504020204" pitchFamily="34" charset="0"/>
                  <a:ea typeface="Open Sans Semibold" panose="020B0606030504020204" pitchFamily="34" charset="0"/>
                  <a:cs typeface="Open Sans Semibold" panose="020B0606030504020204" pitchFamily="34" charset="0"/>
                </a:rPr>
                <a:t>SUMMER LEARNING SCHOOL VISITS</a:t>
              </a:r>
            </a:p>
          </p:txBody>
        </p:sp>
        <p:sp>
          <p:nvSpPr>
            <p:cNvPr id="50" name="TextBox 49">
              <a:extLst>
                <a:ext uri="{FF2B5EF4-FFF2-40B4-BE49-F238E27FC236}">
                  <a16:creationId xmlns:a16="http://schemas.microsoft.com/office/drawing/2014/main" id="{6879D878-2AE2-DA40-9DA4-ACD060DEDD5A}"/>
                </a:ext>
              </a:extLst>
            </p:cNvPr>
            <p:cNvSpPr txBox="1"/>
            <p:nvPr/>
          </p:nvSpPr>
          <p:spPr>
            <a:xfrm>
              <a:off x="2811493" y="3712226"/>
              <a:ext cx="788893" cy="400110"/>
            </a:xfrm>
            <a:prstGeom prst="rect">
              <a:avLst/>
            </a:prstGeom>
            <a:noFill/>
          </p:spPr>
          <p:txBody>
            <a:bodyPr wrap="square" rtlCol="0">
              <a:spAutoFit/>
            </a:bodyPr>
            <a:lstStyle/>
            <a:p>
              <a:pPr algn="r"/>
              <a:r>
                <a:rPr lang="en-US" sz="2000" b="1">
                  <a:latin typeface="Open Sans Condensed" panose="020B0606030504020204" pitchFamily="34" charset="0"/>
                  <a:ea typeface="Open Sans Condensed" panose="020B0606030504020204" pitchFamily="34" charset="0"/>
                  <a:cs typeface="Open Sans Condensed" panose="020B0606030504020204" pitchFamily="34" charset="0"/>
                </a:rPr>
                <a:t>2</a:t>
              </a:r>
            </a:p>
          </p:txBody>
        </p:sp>
        <p:sp>
          <p:nvSpPr>
            <p:cNvPr id="51" name="TextBox 50">
              <a:extLst>
                <a:ext uri="{FF2B5EF4-FFF2-40B4-BE49-F238E27FC236}">
                  <a16:creationId xmlns:a16="http://schemas.microsoft.com/office/drawing/2014/main" id="{0D346E84-C2BA-9B49-AC96-10D45214A391}"/>
                </a:ext>
              </a:extLst>
            </p:cNvPr>
            <p:cNvSpPr txBox="1"/>
            <p:nvPr/>
          </p:nvSpPr>
          <p:spPr>
            <a:xfrm>
              <a:off x="3495164" y="3666720"/>
              <a:ext cx="1785735" cy="477054"/>
            </a:xfrm>
            <a:prstGeom prst="rect">
              <a:avLst/>
            </a:prstGeom>
            <a:noFill/>
          </p:spPr>
          <p:txBody>
            <a:bodyPr wrap="square" rtlCol="0">
              <a:spAutoFit/>
            </a:bodyPr>
            <a:lstStyle/>
            <a:p>
              <a:pPr>
                <a:lnSpc>
                  <a:spcPts val="1500"/>
                </a:lnSpc>
              </a:pPr>
              <a:r>
                <a:rPr lang="en-US" sz="1200" b="1">
                  <a:latin typeface="Open Sans Semibold" panose="020B0606030504020204" pitchFamily="34" charset="0"/>
                  <a:ea typeface="Open Sans Semibold" panose="020B0606030504020204" pitchFamily="34" charset="0"/>
                  <a:cs typeface="Open Sans Semibold" panose="020B0606030504020204" pitchFamily="34" charset="0"/>
                </a:rPr>
                <a:t>EARLY READING</a:t>
              </a:r>
              <a:br>
                <a:rPr lang="en-US" sz="1200" b="1">
                  <a:latin typeface="Open Sans Semibold" panose="020B0606030504020204" pitchFamily="34" charset="0"/>
                  <a:ea typeface="Open Sans Semibold" panose="020B0606030504020204" pitchFamily="34" charset="0"/>
                  <a:cs typeface="Open Sans Semibold" panose="020B0606030504020204" pitchFamily="34" charset="0"/>
                </a:rPr>
              </a:br>
              <a:r>
                <a:rPr lang="en-US" sz="1200" b="1">
                  <a:latin typeface="Open Sans Semibold" panose="020B0606030504020204" pitchFamily="34" charset="0"/>
                  <a:ea typeface="Open Sans Semibold" panose="020B0606030504020204" pitchFamily="34" charset="0"/>
                  <a:cs typeface="Open Sans Semibold" panose="020B0606030504020204" pitchFamily="34" charset="0"/>
                </a:rPr>
                <a:t>TRAININGS</a:t>
              </a:r>
            </a:p>
          </p:txBody>
        </p:sp>
        <p:cxnSp>
          <p:nvCxnSpPr>
            <p:cNvPr id="52" name="Straight Connector 51">
              <a:extLst>
                <a:ext uri="{FF2B5EF4-FFF2-40B4-BE49-F238E27FC236}">
                  <a16:creationId xmlns:a16="http://schemas.microsoft.com/office/drawing/2014/main" id="{05D29D44-A555-1F4E-B0ED-8C6F0E794E66}"/>
                </a:ext>
              </a:extLst>
            </p:cNvPr>
            <p:cNvCxnSpPr>
              <a:cxnSpLocks/>
            </p:cNvCxnSpPr>
            <p:nvPr/>
          </p:nvCxnSpPr>
          <p:spPr>
            <a:xfrm>
              <a:off x="3187339" y="2993672"/>
              <a:ext cx="0" cy="12054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47104E8-8CDE-5E4B-8DF5-E90E287B41A5}"/>
                </a:ext>
              </a:extLst>
            </p:cNvPr>
            <p:cNvCxnSpPr>
              <a:cxnSpLocks/>
            </p:cNvCxnSpPr>
            <p:nvPr/>
          </p:nvCxnSpPr>
          <p:spPr>
            <a:xfrm>
              <a:off x="3274562" y="3580899"/>
              <a:ext cx="156859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D642604-DC80-6448-BD64-EDBB8120D65A}"/>
                </a:ext>
              </a:extLst>
            </p:cNvPr>
            <p:cNvCxnSpPr>
              <a:cxnSpLocks/>
            </p:cNvCxnSpPr>
            <p:nvPr/>
          </p:nvCxnSpPr>
          <p:spPr>
            <a:xfrm>
              <a:off x="1913729" y="3580899"/>
              <a:ext cx="108552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4472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BD898-859F-5545-AB15-2B74137D247E}"/>
              </a:ext>
            </a:extLst>
          </p:cNvPr>
          <p:cNvSpPr>
            <a:spLocks noGrp="1"/>
          </p:cNvSpPr>
          <p:nvPr>
            <p:ph type="title"/>
          </p:nvPr>
        </p:nvSpPr>
        <p:spPr>
          <a:xfrm>
            <a:off x="507867" y="228600"/>
            <a:ext cx="11680957" cy="1208314"/>
          </a:xfrm>
        </p:spPr>
        <p:txBody>
          <a:bodyPr>
            <a:normAutofit/>
          </a:bodyPr>
          <a:lstStyle/>
          <a:p>
            <a:r>
              <a:rPr lang="en-US" sz="3600">
                <a:latin typeface="Georgia"/>
              </a:rPr>
              <a:t> State ESSER Plan: Investments Aligned to Data</a:t>
            </a:r>
            <a:endParaRPr lang="en-US" sz="3600"/>
          </a:p>
        </p:txBody>
      </p:sp>
      <p:sp>
        <p:nvSpPr>
          <p:cNvPr id="4" name="Text Placeholder 2">
            <a:extLst>
              <a:ext uri="{FF2B5EF4-FFF2-40B4-BE49-F238E27FC236}">
                <a16:creationId xmlns:a16="http://schemas.microsoft.com/office/drawing/2014/main" id="{CA7D4D3A-6CDC-9342-864D-065111CC82E9}"/>
              </a:ext>
            </a:extLst>
          </p:cNvPr>
          <p:cNvSpPr>
            <a:spLocks noGrp="1"/>
          </p:cNvSpPr>
          <p:nvPr>
            <p:ph type="body" sz="quarter" idx="10"/>
          </p:nvPr>
        </p:nvSpPr>
        <p:spPr>
          <a:xfrm>
            <a:off x="1507286" y="1454097"/>
            <a:ext cx="9298724" cy="5326083"/>
          </a:xfrm>
        </p:spPr>
        <p:txBody>
          <a:bodyPr vert="horz" lIns="91440" tIns="45720" rIns="91440" bIns="45720" rtlCol="0" anchor="t">
            <a:normAutofit fontScale="62500" lnSpcReduction="20000"/>
          </a:bodyPr>
          <a:lstStyle/>
          <a:p>
            <a:pPr marL="0" indent="0">
              <a:lnSpc>
                <a:spcPct val="120000"/>
              </a:lnSpc>
              <a:buNone/>
            </a:pPr>
            <a:r>
              <a:rPr lang="en-US" sz="2600" b="1">
                <a:solidFill>
                  <a:schemeClr val="accent3"/>
                </a:solidFill>
                <a:latin typeface="Open Sans"/>
                <a:ea typeface="Open Sans"/>
                <a:cs typeface="Open Sans"/>
              </a:rPr>
              <a:t>ACADEMICS: </a:t>
            </a:r>
            <a:r>
              <a:rPr lang="en-US" sz="2600" b="1">
                <a:latin typeface="Open Sans"/>
                <a:ea typeface="Open Sans"/>
                <a:cs typeface="Open Sans"/>
              </a:rPr>
              <a:t>All TN students will have access to ​a high-quality education… </a:t>
            </a:r>
            <a:br>
              <a:rPr lang="en-US" sz="2600" b="1"/>
            </a:br>
            <a:r>
              <a:rPr lang="en-US" sz="2600" b="1" i="1">
                <a:latin typeface="Open Sans Extrabold"/>
                <a:ea typeface="Open Sans Extrabold"/>
                <a:cs typeface="Open Sans Extrabold"/>
              </a:rPr>
              <a:t>by learning to read and ​reading to learn with high-quality materials. ​</a:t>
            </a:r>
          </a:p>
          <a:p>
            <a:pPr marL="256540" indent="-256540">
              <a:lnSpc>
                <a:spcPct val="120000"/>
              </a:lnSpc>
            </a:pPr>
            <a:r>
              <a:rPr lang="en-US">
                <a:latin typeface="Open Sans"/>
                <a:ea typeface="Open Sans"/>
                <a:cs typeface="Open Sans"/>
              </a:rPr>
              <a:t>$120.7M for the Literacy Success Act &amp; Reading360 </a:t>
            </a:r>
            <a:endParaRPr lang="en-US"/>
          </a:p>
          <a:p>
            <a:pPr marL="256540" indent="-256540">
              <a:lnSpc>
                <a:spcPct val="120000"/>
              </a:lnSpc>
            </a:pPr>
            <a:r>
              <a:rPr lang="en-US">
                <a:latin typeface="Open Sans"/>
                <a:ea typeface="Open Sans"/>
                <a:cs typeface="Open Sans"/>
              </a:rPr>
              <a:t>$170.5M for the TN ALL Corps &amp; summer programming*</a:t>
            </a:r>
          </a:p>
          <a:p>
            <a:pPr marL="256540" indent="-256540">
              <a:lnSpc>
                <a:spcPct val="120000"/>
              </a:lnSpc>
            </a:pPr>
            <a:r>
              <a:rPr lang="en-US">
                <a:latin typeface="Open Sans"/>
                <a:ea typeface="Open Sans"/>
                <a:cs typeface="Open Sans"/>
              </a:rPr>
              <a:t>$35M to support the 2022-23 math adoption</a:t>
            </a:r>
          </a:p>
          <a:p>
            <a:pPr marL="256540" indent="-256540">
              <a:lnSpc>
                <a:spcPct val="120000"/>
              </a:lnSpc>
            </a:pPr>
            <a:r>
              <a:rPr lang="en-US">
                <a:latin typeface="Open Sans"/>
                <a:ea typeface="Open Sans"/>
                <a:cs typeface="Open Sans"/>
              </a:rPr>
              <a:t>$32M for teaching &amp; learning online resources &amp; improvements for LEAs</a:t>
            </a:r>
          </a:p>
          <a:p>
            <a:pPr marL="0" indent="0">
              <a:lnSpc>
                <a:spcPct val="120000"/>
              </a:lnSpc>
              <a:buNone/>
            </a:pPr>
            <a:endParaRPr lang="en-US"/>
          </a:p>
          <a:p>
            <a:pPr marL="0" indent="0">
              <a:lnSpc>
                <a:spcPct val="120000"/>
              </a:lnSpc>
              <a:buNone/>
            </a:pPr>
            <a:r>
              <a:rPr lang="en-US" sz="2600" b="1">
                <a:solidFill>
                  <a:srgbClr val="2DCCD3"/>
                </a:solidFill>
                <a:latin typeface="Open Sans"/>
                <a:ea typeface="Open Sans"/>
                <a:cs typeface="Open Sans"/>
              </a:rPr>
              <a:t>STUDENT READINESS: </a:t>
            </a:r>
            <a:r>
              <a:rPr lang="en-US" sz="2600" b="1">
                <a:latin typeface="Open Sans"/>
                <a:ea typeface="Open Sans"/>
                <a:cs typeface="Open Sans"/>
              </a:rPr>
              <a:t>TN schools will be equipped ​to serve the academic and </a:t>
            </a:r>
            <a:br>
              <a:rPr lang="en-US" sz="2600" b="1"/>
            </a:br>
            <a:r>
              <a:rPr lang="en-US" sz="2600" b="1">
                <a:latin typeface="Open Sans"/>
                <a:ea typeface="Open Sans"/>
                <a:cs typeface="Open Sans"/>
              </a:rPr>
              <a:t>non-academic needs of ​all students… </a:t>
            </a:r>
            <a:r>
              <a:rPr lang="en-US" sz="2600" b="1" i="1">
                <a:latin typeface="Open Sans Extrabold"/>
                <a:ea typeface="Open Sans Extrabold"/>
                <a:cs typeface="Open Sans Extrabold"/>
              </a:rPr>
              <a:t>by developing robust career pathway </a:t>
            </a:r>
            <a:br>
              <a:rPr lang="en-US" sz="2600" b="1" i="1"/>
            </a:br>
            <a:r>
              <a:rPr lang="en-US" sz="2600" b="1" i="1">
                <a:latin typeface="Open Sans Extrabold"/>
                <a:ea typeface="Open Sans Extrabold"/>
                <a:cs typeface="Open Sans Extrabold"/>
              </a:rPr>
              <a:t>opportunities and connecting students to real-time support. ​</a:t>
            </a:r>
            <a:endParaRPr lang="en-US" sz="2900" b="1" i="1">
              <a:latin typeface="Open Sans Extrabold"/>
              <a:ea typeface="Open Sans Extrabold"/>
              <a:cs typeface="Open Sans Extrabold"/>
            </a:endParaRPr>
          </a:p>
          <a:p>
            <a:pPr marL="256540" indent="-256540">
              <a:lnSpc>
                <a:spcPct val="120000"/>
              </a:lnSpc>
            </a:pPr>
            <a:r>
              <a:rPr lang="en-US">
                <a:latin typeface="Open Sans"/>
                <a:ea typeface="Open Sans"/>
                <a:cs typeface="Open Sans"/>
              </a:rPr>
              <a:t>$32.6M for Innovative High Schools &amp; Advanced Courses</a:t>
            </a:r>
          </a:p>
          <a:p>
            <a:pPr marL="256540" indent="-256540">
              <a:lnSpc>
                <a:spcPct val="120000"/>
              </a:lnSpc>
            </a:pPr>
            <a:r>
              <a:rPr lang="en-US">
                <a:latin typeface="Open Sans"/>
                <a:ea typeface="Open Sans"/>
                <a:cs typeface="Open Sans"/>
              </a:rPr>
              <a:t>$17.8M for Mental Health &amp; Family Resource Centers</a:t>
            </a:r>
          </a:p>
          <a:p>
            <a:pPr marL="256540" indent="-256540">
              <a:lnSpc>
                <a:spcPct val="120000"/>
              </a:lnSpc>
            </a:pPr>
            <a:r>
              <a:rPr lang="en-US">
                <a:latin typeface="Open Sans"/>
                <a:ea typeface="Open Sans"/>
                <a:cs typeface="Open Sans"/>
              </a:rPr>
              <a:t>$56.5M for K-12 open-source readiness coursework &amp; statewide professional development </a:t>
            </a:r>
            <a:endParaRPr lang="en-US"/>
          </a:p>
          <a:p>
            <a:pPr marL="0" indent="0">
              <a:lnSpc>
                <a:spcPct val="120000"/>
              </a:lnSpc>
              <a:buNone/>
            </a:pPr>
            <a:endParaRPr lang="en-US">
              <a:solidFill>
                <a:schemeClr val="accent5"/>
              </a:solidFill>
            </a:endParaRPr>
          </a:p>
          <a:p>
            <a:pPr marL="0" indent="0">
              <a:lnSpc>
                <a:spcPct val="120000"/>
              </a:lnSpc>
              <a:buNone/>
            </a:pPr>
            <a:r>
              <a:rPr lang="en-US" sz="2600" b="1">
                <a:solidFill>
                  <a:srgbClr val="D2D755"/>
                </a:solidFill>
                <a:latin typeface="Open Sans"/>
                <a:ea typeface="Open Sans"/>
                <a:cs typeface="Open Sans"/>
              </a:rPr>
              <a:t>EDUCATORS: </a:t>
            </a:r>
            <a:r>
              <a:rPr lang="en-US" sz="2600" b="1">
                <a:latin typeface="Open Sans"/>
                <a:ea typeface="Open Sans"/>
                <a:cs typeface="Open Sans"/>
              </a:rPr>
              <a:t>TN will set a new path for the ​education profession… </a:t>
            </a:r>
            <a:br>
              <a:rPr lang="en-US" sz="2600" b="1"/>
            </a:br>
            <a:r>
              <a:rPr lang="en-US" sz="2600" b="1" i="1">
                <a:latin typeface="Open Sans Extrabold"/>
                <a:ea typeface="Open Sans Extrabold"/>
                <a:cs typeface="Open Sans Extrabold"/>
              </a:rPr>
              <a:t>by becoming a teacher for free.</a:t>
            </a:r>
          </a:p>
          <a:p>
            <a:pPr marL="256540" indent="-256540">
              <a:lnSpc>
                <a:spcPct val="120000"/>
              </a:lnSpc>
            </a:pPr>
            <a:r>
              <a:rPr lang="en-US">
                <a:latin typeface="Open Sans"/>
                <a:ea typeface="Open Sans"/>
                <a:cs typeface="Open Sans"/>
              </a:rPr>
              <a:t>$21M in programs to support the educator pipeline, including department’s </a:t>
            </a:r>
            <a:br>
              <a:rPr lang="en-US">
                <a:latin typeface="Open Sans"/>
                <a:ea typeface="Open Sans"/>
                <a:cs typeface="Open Sans"/>
              </a:rPr>
            </a:br>
            <a:r>
              <a:rPr lang="en-US">
                <a:latin typeface="Open Sans"/>
                <a:ea typeface="Open Sans"/>
                <a:cs typeface="Open Sans"/>
              </a:rPr>
              <a:t>Grow Your Own program</a:t>
            </a:r>
            <a:endParaRPr lang="en-US"/>
          </a:p>
        </p:txBody>
      </p:sp>
      <p:pic>
        <p:nvPicPr>
          <p:cNvPr id="5" name="Graphic 4" descr="Books on shelf outline">
            <a:extLst>
              <a:ext uri="{FF2B5EF4-FFF2-40B4-BE49-F238E27FC236}">
                <a16:creationId xmlns:a16="http://schemas.microsoft.com/office/drawing/2014/main" id="{D97B301C-00C1-F849-9BD5-3345355EC04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0676" y="1347765"/>
            <a:ext cx="997389" cy="997389"/>
          </a:xfrm>
          <a:prstGeom prst="rect">
            <a:avLst/>
          </a:prstGeom>
        </p:spPr>
      </p:pic>
      <p:pic>
        <p:nvPicPr>
          <p:cNvPr id="6" name="Graphic 5">
            <a:extLst>
              <a:ext uri="{FF2B5EF4-FFF2-40B4-BE49-F238E27FC236}">
                <a16:creationId xmlns:a16="http://schemas.microsoft.com/office/drawing/2014/main" id="{6E44C0C0-1EB6-214A-B3DB-85F457967A3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4123" y="3189701"/>
            <a:ext cx="930494" cy="1099236"/>
          </a:xfrm>
          <a:prstGeom prst="rect">
            <a:avLst/>
          </a:prstGeom>
        </p:spPr>
      </p:pic>
      <p:pic>
        <p:nvPicPr>
          <p:cNvPr id="7" name="Graphic 6" descr="Classroom outline">
            <a:extLst>
              <a:ext uri="{FF2B5EF4-FFF2-40B4-BE49-F238E27FC236}">
                <a16:creationId xmlns:a16="http://schemas.microsoft.com/office/drawing/2014/main" id="{3E9F1B22-2C1C-DD4E-85D7-D871BE284A2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2811" y="5237251"/>
            <a:ext cx="1093118" cy="1093118"/>
          </a:xfrm>
          <a:prstGeom prst="rect">
            <a:avLst/>
          </a:prstGeom>
        </p:spPr>
      </p:pic>
      <p:sp>
        <p:nvSpPr>
          <p:cNvPr id="8" name="Rectangle 7">
            <a:extLst>
              <a:ext uri="{FF2B5EF4-FFF2-40B4-BE49-F238E27FC236}">
                <a16:creationId xmlns:a16="http://schemas.microsoft.com/office/drawing/2014/main" id="{42137023-0770-8744-930F-B23B3D353E5E}"/>
              </a:ext>
            </a:extLst>
          </p:cNvPr>
          <p:cNvSpPr/>
          <p:nvPr/>
        </p:nvSpPr>
        <p:spPr>
          <a:xfrm>
            <a:off x="9363871" y="2133449"/>
            <a:ext cx="2844409" cy="830997"/>
          </a:xfrm>
          <a:prstGeom prst="rect">
            <a:avLst/>
          </a:prstGeom>
          <a:solidFill>
            <a:schemeClr val="accent2"/>
          </a:solidFill>
        </p:spPr>
        <p:txBody>
          <a:bodyPr wrap="square" anchor="ctr">
            <a:spAutoFit/>
          </a:bodyPr>
          <a:lstStyle/>
          <a:p>
            <a:r>
              <a:rPr lang="en-US" sz="1600">
                <a:solidFill>
                  <a:schemeClr val="bg1"/>
                </a:solidFill>
              </a:rPr>
              <a:t>Received approval on </a:t>
            </a:r>
            <a:br>
              <a:rPr lang="en-US" sz="1600">
                <a:solidFill>
                  <a:schemeClr val="bg1"/>
                </a:solidFill>
              </a:rPr>
            </a:br>
            <a:r>
              <a:rPr lang="en-US" sz="1600">
                <a:solidFill>
                  <a:schemeClr val="bg1"/>
                </a:solidFill>
              </a:rPr>
              <a:t>ARP ESSER State Plan </a:t>
            </a:r>
            <a:br>
              <a:rPr lang="en-US" sz="1600">
                <a:solidFill>
                  <a:schemeClr val="bg1"/>
                </a:solidFill>
              </a:rPr>
            </a:br>
            <a:r>
              <a:rPr lang="en-US" sz="1600">
                <a:solidFill>
                  <a:schemeClr val="bg1"/>
                </a:solidFill>
              </a:rPr>
              <a:t>from U.S. Ed on 7/15/21</a:t>
            </a:r>
          </a:p>
        </p:txBody>
      </p:sp>
    </p:spTree>
    <p:extLst>
      <p:ext uri="{BB962C8B-B14F-4D97-AF65-F5344CB8AC3E}">
        <p14:creationId xmlns:p14="http://schemas.microsoft.com/office/powerpoint/2010/main" val="679422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EF3C9C-F2D1-4548-ABFC-B329158B6F22}"/>
              </a:ext>
            </a:extLst>
          </p:cNvPr>
          <p:cNvSpPr txBox="1"/>
          <p:nvPr/>
        </p:nvSpPr>
        <p:spPr>
          <a:xfrm>
            <a:off x="7857067" y="6536267"/>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BDD2CE16-8DBB-D74E-80F9-5DA768F5DBA9}"/>
              </a:ext>
            </a:extLst>
          </p:cNvPr>
          <p:cNvSpPr txBox="1"/>
          <p:nvPr/>
        </p:nvSpPr>
        <p:spPr>
          <a:xfrm>
            <a:off x="12141200" y="237067"/>
            <a:ext cx="184731" cy="369332"/>
          </a:xfrm>
          <a:prstGeom prst="rect">
            <a:avLst/>
          </a:prstGeom>
          <a:noFill/>
        </p:spPr>
        <p:txBody>
          <a:bodyPr wrap="none" rtlCol="0">
            <a:spAutoFit/>
          </a:bodyPr>
          <a:lstStyle/>
          <a:p>
            <a:endParaRPr lang="en-US"/>
          </a:p>
        </p:txBody>
      </p:sp>
      <p:sp>
        <p:nvSpPr>
          <p:cNvPr id="13" name="Title 1">
            <a:extLst>
              <a:ext uri="{FF2B5EF4-FFF2-40B4-BE49-F238E27FC236}">
                <a16:creationId xmlns:a16="http://schemas.microsoft.com/office/drawing/2014/main" id="{CE50FE1E-B1EF-B643-B20C-3815877C97FE}"/>
              </a:ext>
            </a:extLst>
          </p:cNvPr>
          <p:cNvSpPr txBox="1">
            <a:spLocks/>
          </p:cNvSpPr>
          <p:nvPr/>
        </p:nvSpPr>
        <p:spPr>
          <a:xfrm>
            <a:off x="1498209" y="554049"/>
            <a:ext cx="7892022" cy="1208314"/>
          </a:xfrm>
          <a:prstGeom prst="rect">
            <a:avLst/>
          </a:prstGeom>
        </p:spPr>
        <p:txBody>
          <a:bodyPr lIns="91440" tIns="45720" rIns="91440" bIns="45720" anchor="ctr"/>
          <a:lst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a:lstStyle>
          <a:p>
            <a:r>
              <a:rPr lang="en-US" sz="3200">
                <a:latin typeface="Georgia"/>
              </a:rPr>
              <a:t>Investing to Address the Data</a:t>
            </a:r>
          </a:p>
        </p:txBody>
      </p:sp>
      <p:pic>
        <p:nvPicPr>
          <p:cNvPr id="19" name="Graphic 7">
            <a:extLst>
              <a:ext uri="{FF2B5EF4-FFF2-40B4-BE49-F238E27FC236}">
                <a16:creationId xmlns:a16="http://schemas.microsoft.com/office/drawing/2014/main" id="{E7758937-B209-E84D-8C90-7EC93D5271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8821" y="398657"/>
            <a:ext cx="1139327" cy="1139327"/>
          </a:xfrm>
          <a:prstGeom prst="rect">
            <a:avLst/>
          </a:prstGeom>
        </p:spPr>
      </p:pic>
      <p:sp>
        <p:nvSpPr>
          <p:cNvPr id="8" name="Rectangle 7">
            <a:extLst>
              <a:ext uri="{FF2B5EF4-FFF2-40B4-BE49-F238E27FC236}">
                <a16:creationId xmlns:a16="http://schemas.microsoft.com/office/drawing/2014/main" id="{B8996EC6-7C66-274A-A407-43BBF3CA4FD6}"/>
              </a:ext>
            </a:extLst>
          </p:cNvPr>
          <p:cNvSpPr/>
          <p:nvPr/>
        </p:nvSpPr>
        <p:spPr>
          <a:xfrm>
            <a:off x="1498148" y="506655"/>
            <a:ext cx="2321468" cy="461665"/>
          </a:xfrm>
          <a:prstGeom prst="rect">
            <a:avLst/>
          </a:prstGeom>
        </p:spPr>
        <p:txBody>
          <a:bodyPr wrap="none">
            <a:spAutoFit/>
          </a:bodyPr>
          <a:lstStyle/>
          <a:p>
            <a:pPr marL="12700" algn="ctr"/>
            <a:r>
              <a:rPr lang="en-US" sz="2400" b="1" spc="300">
                <a:solidFill>
                  <a:schemeClr val="accent3"/>
                </a:solidFill>
                <a:ea typeface="Open Sans"/>
                <a:cs typeface="Open Sans"/>
              </a:rPr>
              <a:t>ACADEMICS</a:t>
            </a:r>
          </a:p>
        </p:txBody>
      </p:sp>
      <p:pic>
        <p:nvPicPr>
          <p:cNvPr id="26" name="Graphic 1">
            <a:extLst>
              <a:ext uri="{FF2B5EF4-FFF2-40B4-BE49-F238E27FC236}">
                <a16:creationId xmlns:a16="http://schemas.microsoft.com/office/drawing/2014/main" id="{DCE86710-2863-CB47-8E56-4B2D11B10DF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90231" y="2140099"/>
            <a:ext cx="2342317" cy="1422741"/>
          </a:xfrm>
          <a:prstGeom prst="rect">
            <a:avLst/>
          </a:prstGeom>
        </p:spPr>
      </p:pic>
      <p:sp>
        <p:nvSpPr>
          <p:cNvPr id="28" name="Rectangle 27">
            <a:extLst>
              <a:ext uri="{FF2B5EF4-FFF2-40B4-BE49-F238E27FC236}">
                <a16:creationId xmlns:a16="http://schemas.microsoft.com/office/drawing/2014/main" id="{4479A7A5-DFA1-C047-BDFD-D4BA2165C5DB}"/>
              </a:ext>
            </a:extLst>
          </p:cNvPr>
          <p:cNvSpPr/>
          <p:nvPr/>
        </p:nvSpPr>
        <p:spPr>
          <a:xfrm>
            <a:off x="271963" y="1647278"/>
            <a:ext cx="6602970" cy="5247590"/>
          </a:xfrm>
          <a:prstGeom prst="rect">
            <a:avLst/>
          </a:prstGeom>
        </p:spPr>
        <p:txBody>
          <a:bodyPr wrap="square" lIns="91440" tIns="45720" rIns="91440" bIns="45720" anchor="t">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12700"/>
            <a:r>
              <a:rPr lang="en-US" sz="1500" b="1">
                <a:ea typeface="Open Sans"/>
                <a:cs typeface="Open Sans"/>
              </a:rPr>
              <a:t>Strategy: </a:t>
            </a:r>
            <a:r>
              <a:rPr lang="en-US" sz="1500">
                <a:ea typeface="Open Sans"/>
                <a:cs typeface="Open Sans"/>
              </a:rPr>
              <a:t>TDOE will invest </a:t>
            </a:r>
            <a:r>
              <a:rPr lang="en-US" sz="1500" b="1">
                <a:solidFill>
                  <a:schemeClr val="accent3"/>
                </a:solidFill>
                <a:ea typeface="Open Sans"/>
                <a:cs typeface="Open Sans"/>
              </a:rPr>
              <a:t>more than $358M </a:t>
            </a:r>
            <a:r>
              <a:rPr lang="en-US" sz="1500">
                <a:ea typeface="Open Sans"/>
                <a:cs typeface="Open Sans"/>
              </a:rPr>
              <a:t>in academic supports focusing on early elementary reading, middle school math, closing achievement gaps, and supporting students not on grade level.</a:t>
            </a:r>
            <a:endParaRPr lang="en-US" sz="1500" b="1">
              <a:ea typeface="Open Sans"/>
              <a:cs typeface="Open Sans"/>
            </a:endParaRPr>
          </a:p>
          <a:p>
            <a:pPr marL="12700"/>
            <a:br>
              <a:rPr lang="en-US" sz="1500" b="1">
                <a:ea typeface="Open Sans"/>
                <a:cs typeface="Open Sans"/>
              </a:rPr>
            </a:br>
            <a:r>
              <a:rPr lang="en-US" sz="1500" b="1">
                <a:ea typeface="Open Sans"/>
                <a:cs typeface="Open Sans"/>
              </a:rPr>
              <a:t>Focus: </a:t>
            </a:r>
            <a:r>
              <a:rPr lang="en-US" sz="1500">
                <a:ea typeface="+mn-lt"/>
                <a:cs typeface="+mn-lt"/>
              </a:rPr>
              <a:t>TDOE is focused on </a:t>
            </a:r>
            <a:r>
              <a:rPr lang="en-US" sz="1500" b="1">
                <a:solidFill>
                  <a:schemeClr val="accent3"/>
                </a:solidFill>
                <a:ea typeface="+mn-lt"/>
                <a:cs typeface="+mn-lt"/>
              </a:rPr>
              <a:t>literacy and early reading </a:t>
            </a:r>
            <a:r>
              <a:rPr lang="en-US" sz="1500">
                <a:ea typeface="+mn-lt"/>
                <a:cs typeface="+mn-lt"/>
              </a:rPr>
              <a:t>and </a:t>
            </a:r>
            <a:r>
              <a:rPr lang="en-US" sz="1500" b="1">
                <a:solidFill>
                  <a:schemeClr val="accent3"/>
                </a:solidFill>
                <a:ea typeface="+mn-lt"/>
                <a:cs typeface="+mn-lt"/>
              </a:rPr>
              <a:t>high-dosage, low-ratio tutoring </a:t>
            </a:r>
            <a:r>
              <a:rPr lang="en-US" sz="1500">
                <a:ea typeface="+mn-lt"/>
                <a:cs typeface="+mn-lt"/>
              </a:rPr>
              <a:t>as the most research-driven ways to support students who need more individualized supports to reach grade level mastery. </a:t>
            </a:r>
          </a:p>
          <a:p>
            <a:pPr marL="12700"/>
            <a:endParaRPr lang="en-US" sz="1500">
              <a:ea typeface="+mn-lt"/>
              <a:cs typeface="+mn-lt"/>
            </a:endParaRPr>
          </a:p>
          <a:p>
            <a:pPr marL="12700"/>
            <a:r>
              <a:rPr lang="en-US" sz="1500">
                <a:ea typeface="+mn-lt"/>
                <a:cs typeface="+mn-lt"/>
              </a:rPr>
              <a:t>To address early literacy and the needs of students not yet on grade level, strategies include providing resources to teachers and parents, professional development to school systems, targeted instruction for students, and strong partnerships with families and communities </a:t>
            </a:r>
            <a:br>
              <a:rPr lang="en-US" sz="1500">
                <a:ea typeface="+mn-lt"/>
                <a:cs typeface="+mn-lt"/>
              </a:rPr>
            </a:br>
            <a:r>
              <a:rPr lang="en-US" sz="1500">
                <a:ea typeface="+mn-lt"/>
                <a:cs typeface="+mn-lt"/>
              </a:rPr>
              <a:t>across the state. </a:t>
            </a:r>
          </a:p>
          <a:p>
            <a:pPr marL="12700"/>
            <a:endParaRPr lang="en-US" sz="1500">
              <a:ea typeface="Open Sans"/>
              <a:cs typeface="Open Sans"/>
            </a:endParaRPr>
          </a:p>
          <a:p>
            <a:pPr marL="12700"/>
            <a:r>
              <a:rPr lang="en-US" sz="1500">
                <a:ea typeface="+mn-lt"/>
                <a:cs typeface="+mn-lt"/>
              </a:rPr>
              <a:t>Programs and supports include: </a:t>
            </a:r>
            <a:endParaRPr lang="en-US" sz="1500">
              <a:ea typeface="Open Sans"/>
              <a:cs typeface="Open Sans"/>
            </a:endParaRPr>
          </a:p>
          <a:p>
            <a:pPr marL="12700"/>
            <a:endParaRPr lang="en-US" sz="1500" b="1">
              <a:ea typeface="Open Sans"/>
              <a:cs typeface="Open Sans"/>
            </a:endParaRPr>
          </a:p>
          <a:p>
            <a:pPr marL="298450" indent="-285750">
              <a:spcAft>
                <a:spcPts val="800"/>
              </a:spcAft>
              <a:buClr>
                <a:schemeClr val="tx1"/>
              </a:buClr>
              <a:buFont typeface="Wingdings"/>
              <a:buChar char="§"/>
            </a:pPr>
            <a:r>
              <a:rPr lang="en-US" sz="1500" b="1">
                <a:solidFill>
                  <a:schemeClr val="accent3"/>
                </a:solidFill>
                <a:ea typeface="Open Sans"/>
                <a:cs typeface="Open Sans"/>
              </a:rPr>
              <a:t>Reading</a:t>
            </a:r>
            <a:r>
              <a:rPr lang="en-US" sz="1500">
                <a:solidFill>
                  <a:schemeClr val="accent3"/>
                </a:solidFill>
                <a:ea typeface="Open Sans"/>
                <a:cs typeface="Open Sans"/>
              </a:rPr>
              <a:t> </a:t>
            </a:r>
            <a:r>
              <a:rPr lang="en-US" sz="1500" b="1">
                <a:solidFill>
                  <a:schemeClr val="accent3"/>
                </a:solidFill>
                <a:ea typeface="Open Sans"/>
                <a:cs typeface="Open Sans"/>
              </a:rPr>
              <a:t>360</a:t>
            </a:r>
            <a:r>
              <a:rPr lang="en-US" sz="1500">
                <a:solidFill>
                  <a:schemeClr val="accent3"/>
                </a:solidFill>
                <a:ea typeface="Open Sans"/>
                <a:cs typeface="Open Sans"/>
              </a:rPr>
              <a:t> </a:t>
            </a:r>
            <a:r>
              <a:rPr lang="en-US" sz="1500">
                <a:ea typeface="Open Sans"/>
                <a:cs typeface="Open Sans"/>
              </a:rPr>
              <a:t>supports for our youngest readers </a:t>
            </a:r>
          </a:p>
          <a:p>
            <a:pPr marL="298450" indent="-285750">
              <a:spcAft>
                <a:spcPts val="800"/>
              </a:spcAft>
              <a:buClr>
                <a:schemeClr val="tx1"/>
              </a:buClr>
              <a:buFont typeface="Wingdings"/>
              <a:buChar char="§"/>
            </a:pPr>
            <a:r>
              <a:rPr lang="en-US" sz="1500" b="1">
                <a:solidFill>
                  <a:schemeClr val="accent3"/>
                </a:solidFill>
                <a:ea typeface="Open Sans"/>
                <a:cs typeface="Open Sans"/>
              </a:rPr>
              <a:t>TN ALL Corps </a:t>
            </a:r>
            <a:r>
              <a:rPr lang="en-US" sz="1500">
                <a:ea typeface="Open Sans"/>
                <a:cs typeface="Open Sans"/>
              </a:rPr>
              <a:t>tutoring resources for K – 12</a:t>
            </a:r>
            <a:r>
              <a:rPr lang="en-US" sz="1500" baseline="30000">
                <a:ea typeface="Open Sans"/>
                <a:cs typeface="Open Sans"/>
              </a:rPr>
              <a:t>th</a:t>
            </a:r>
            <a:r>
              <a:rPr lang="en-US" sz="1500">
                <a:ea typeface="Open Sans"/>
                <a:cs typeface="Open Sans"/>
              </a:rPr>
              <a:t> grade students</a:t>
            </a:r>
          </a:p>
          <a:p>
            <a:pPr marL="298450" indent="-285750">
              <a:spcAft>
                <a:spcPts val="800"/>
              </a:spcAft>
              <a:buClr>
                <a:schemeClr val="tx1"/>
              </a:buClr>
              <a:buFont typeface="Wingdings"/>
              <a:buChar char="§"/>
            </a:pPr>
            <a:r>
              <a:rPr lang="en-US" sz="1500" b="1">
                <a:solidFill>
                  <a:schemeClr val="accent3"/>
                </a:solidFill>
                <a:ea typeface="Open Sans"/>
                <a:cs typeface="Open Sans"/>
              </a:rPr>
              <a:t>Best for All Central </a:t>
            </a:r>
            <a:r>
              <a:rPr lang="en-US" sz="1500">
                <a:ea typeface="Open Sans"/>
                <a:cs typeface="Open Sans"/>
              </a:rPr>
              <a:t>website for all students, families and educators</a:t>
            </a:r>
          </a:p>
          <a:p>
            <a:pPr marL="12700"/>
            <a:endParaRPr lang="en-US" sz="1500">
              <a:ea typeface="Open Sans"/>
              <a:cs typeface="Open Sans"/>
            </a:endParaRPr>
          </a:p>
        </p:txBody>
      </p:sp>
      <p:pic>
        <p:nvPicPr>
          <p:cNvPr id="30" name="Picture 29" descr="Graphical user interface, application&#10;&#10;Description automatically generated">
            <a:extLst>
              <a:ext uri="{FF2B5EF4-FFF2-40B4-BE49-F238E27FC236}">
                <a16:creationId xmlns:a16="http://schemas.microsoft.com/office/drawing/2014/main" id="{3284D84D-3CC2-3F4A-AF7C-D6BB74D331D1}"/>
              </a:ext>
            </a:extLst>
          </p:cNvPr>
          <p:cNvPicPr>
            <a:picLocks noChangeAspect="1"/>
          </p:cNvPicPr>
          <p:nvPr/>
        </p:nvPicPr>
        <p:blipFill rotWithShape="1">
          <a:blip r:embed="rId7"/>
          <a:srcRect/>
          <a:stretch/>
        </p:blipFill>
        <p:spPr>
          <a:xfrm>
            <a:off x="7103402" y="3590835"/>
            <a:ext cx="4690737" cy="2533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Logo&#10;&#10;Description automatically generated">
            <a:extLst>
              <a:ext uri="{FF2B5EF4-FFF2-40B4-BE49-F238E27FC236}">
                <a16:creationId xmlns:a16="http://schemas.microsoft.com/office/drawing/2014/main" id="{1E055155-D675-B344-ABB2-1D19023320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9432" y="704930"/>
            <a:ext cx="3702462" cy="1666108"/>
          </a:xfrm>
          <a:prstGeom prst="rect">
            <a:avLst/>
          </a:prstGeom>
        </p:spPr>
      </p:pic>
      <p:pic>
        <p:nvPicPr>
          <p:cNvPr id="31" name="Picture 30" descr="Logo&#10;&#10;Description automatically generated">
            <a:extLst>
              <a:ext uri="{FF2B5EF4-FFF2-40B4-BE49-F238E27FC236}">
                <a16:creationId xmlns:a16="http://schemas.microsoft.com/office/drawing/2014/main" id="{AA8F435C-3F78-A242-95CF-F5337F5973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5802" y="1952232"/>
            <a:ext cx="2654430" cy="1482343"/>
          </a:xfrm>
          <a:prstGeom prst="rect">
            <a:avLst/>
          </a:prstGeom>
        </p:spPr>
      </p:pic>
    </p:spTree>
    <p:extLst>
      <p:ext uri="{BB962C8B-B14F-4D97-AF65-F5344CB8AC3E}">
        <p14:creationId xmlns:p14="http://schemas.microsoft.com/office/powerpoint/2010/main" val="3344772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A8E138-B2AA-DF4D-9E21-7AE1AF6B00EC}"/>
              </a:ext>
            </a:extLst>
          </p:cNvPr>
          <p:cNvSpPr/>
          <p:nvPr/>
        </p:nvSpPr>
        <p:spPr>
          <a:xfrm>
            <a:off x="486057" y="0"/>
            <a:ext cx="381011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3">
            <a:extLst>
              <a:ext uri="{FF2B5EF4-FFF2-40B4-BE49-F238E27FC236}">
                <a16:creationId xmlns:a16="http://schemas.microsoft.com/office/drawing/2014/main" id="{44B93C1E-AA86-D74B-AEC0-2A88156937D1}"/>
              </a:ext>
            </a:extLst>
          </p:cNvPr>
          <p:cNvSpPr txBox="1">
            <a:spLocks/>
          </p:cNvSpPr>
          <p:nvPr/>
        </p:nvSpPr>
        <p:spPr>
          <a:xfrm>
            <a:off x="4689808" y="598873"/>
            <a:ext cx="6574876" cy="1122453"/>
          </a:xfrm>
          <a:prstGeom prst="rect">
            <a:avLst/>
          </a:prstGeom>
        </p:spPr>
        <p:txBody>
          <a:bodyPr/>
          <a:lst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a:lstStyle>
          <a:p>
            <a:r>
              <a:rPr lang="en-US"/>
              <a:t>Special Recognition </a:t>
            </a:r>
          </a:p>
        </p:txBody>
      </p:sp>
      <p:sp>
        <p:nvSpPr>
          <p:cNvPr id="22" name="TextBox 21">
            <a:extLst>
              <a:ext uri="{FF2B5EF4-FFF2-40B4-BE49-F238E27FC236}">
                <a16:creationId xmlns:a16="http://schemas.microsoft.com/office/drawing/2014/main" id="{49F8D6CF-C500-5F41-AB36-9047E6328818}"/>
              </a:ext>
            </a:extLst>
          </p:cNvPr>
          <p:cNvSpPr txBox="1"/>
          <p:nvPr/>
        </p:nvSpPr>
        <p:spPr>
          <a:xfrm>
            <a:off x="4782827" y="1489600"/>
            <a:ext cx="7072314" cy="4801314"/>
          </a:xfrm>
          <a:prstGeom prst="rect">
            <a:avLst/>
          </a:prstGeom>
          <a:noFill/>
        </p:spPr>
        <p:txBody>
          <a:bodyPr wrap="square" lIns="91440" tIns="45720" rIns="91440" bIns="45720" rtlCol="0" anchor="t">
            <a:spAutoFit/>
          </a:bodyPr>
          <a:lstStyle/>
          <a:p>
            <a:r>
              <a:rPr lang="en-US"/>
              <a:t>Thank you to Governor Bill Lee, state legislators, districts,</a:t>
            </a:r>
            <a:br>
              <a:rPr lang="en-US"/>
            </a:br>
            <a:r>
              <a:rPr lang="en-US"/>
              <a:t>schools, teachers, partners, families and communities for </a:t>
            </a:r>
            <a:br>
              <a:rPr lang="en-US"/>
            </a:br>
            <a:r>
              <a:rPr lang="en-US"/>
              <a:t>being proactive in making education a priority in Tennessee.</a:t>
            </a:r>
          </a:p>
          <a:p>
            <a:endParaRPr lang="en-US"/>
          </a:p>
          <a:p>
            <a:r>
              <a:rPr lang="en-US" b="1"/>
              <a:t>Tennessee has led the nation and already put strategic measures in motion to combat predicted negative impacts resulting from the COVID-19 pandemic.</a:t>
            </a:r>
            <a:endParaRPr lang="en-US" b="1">
              <a:ea typeface="Open Sans"/>
              <a:cs typeface="Open Sans"/>
            </a:endParaRPr>
          </a:p>
          <a:p>
            <a:endParaRPr lang="en-US"/>
          </a:p>
          <a:p>
            <a:r>
              <a:rPr lang="en-US"/>
              <a:t>Together, educators and families have made tremendous efforts to support children and keep on pace. While it will take time to see the full payoffs of these efforts, Tennesseans have demonstrated their commitment to accelerating student achievement.</a:t>
            </a:r>
            <a:endParaRPr lang="en-US">
              <a:ea typeface="Open Sans"/>
              <a:cs typeface="Open Sans"/>
            </a:endParaRPr>
          </a:p>
          <a:p>
            <a:endParaRPr lang="en-US"/>
          </a:p>
          <a:p>
            <a:r>
              <a:rPr lang="en-US" b="1"/>
              <a:t>Now is the time for all Tennesseans to keep focused on doing what it takes to support our students and set them on a path to success. </a:t>
            </a:r>
            <a:endParaRPr lang="en-US" b="1">
              <a:ea typeface="Open Sans"/>
              <a:cs typeface="Open Sans"/>
            </a:endParaRPr>
          </a:p>
        </p:txBody>
      </p:sp>
      <p:pic>
        <p:nvPicPr>
          <p:cNvPr id="23" name="Picture 22" descr="A picture containing sky, outdoor&#10;&#10;Description automatically generated">
            <a:extLst>
              <a:ext uri="{FF2B5EF4-FFF2-40B4-BE49-F238E27FC236}">
                <a16:creationId xmlns:a16="http://schemas.microsoft.com/office/drawing/2014/main" id="{7BB92441-9B69-E547-829E-E534AAACC04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8972" y="0"/>
            <a:ext cx="2984280" cy="6858000"/>
          </a:xfrm>
          <a:prstGeom prst="rect">
            <a:avLst/>
          </a:prstGeom>
        </p:spPr>
      </p:pic>
      <p:pic>
        <p:nvPicPr>
          <p:cNvPr id="24" name="Picture 23" descr="A group of people posing for a photo&#10;&#10;Description automatically generated with medium confidence">
            <a:extLst>
              <a:ext uri="{FF2B5EF4-FFF2-40B4-BE49-F238E27FC236}">
                <a16:creationId xmlns:a16="http://schemas.microsoft.com/office/drawing/2014/main" id="{2505F99D-A9A5-5845-9B21-E862400315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3684" y="368438"/>
            <a:ext cx="4114857" cy="3374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7947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10C3B-2BE3-DB4F-8FC3-879DEAF75E38}"/>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7BA34910-875E-0A48-BE48-407CD3BA1B65}"/>
              </a:ext>
            </a:extLst>
          </p:cNvPr>
          <p:cNvSpPr>
            <a:spLocks noGrp="1"/>
          </p:cNvSpPr>
          <p:nvPr>
            <p:ph type="body" sz="quarter" idx="10"/>
          </p:nvPr>
        </p:nvSpPr>
        <p:spPr/>
        <p:txBody>
          <a:bodyPr/>
          <a:lstStyle/>
          <a:p>
            <a:r>
              <a:rPr lang="en-US" dirty="0" err="1"/>
              <a:t>Lisa.coons@tn.gov</a:t>
            </a:r>
            <a:endParaRPr lang="en-US" dirty="0"/>
          </a:p>
        </p:txBody>
      </p:sp>
    </p:spTree>
    <p:extLst>
      <p:ext uri="{BB962C8B-B14F-4D97-AF65-F5344CB8AC3E}">
        <p14:creationId xmlns:p14="http://schemas.microsoft.com/office/powerpoint/2010/main" val="504426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13E87C-764F-624C-884A-0CC4ED623EEE}"/>
              </a:ext>
            </a:extLst>
          </p:cNvPr>
          <p:cNvSpPr/>
          <p:nvPr/>
        </p:nvSpPr>
        <p:spPr>
          <a:xfrm>
            <a:off x="1587" y="5289139"/>
            <a:ext cx="12187237" cy="1211674"/>
          </a:xfrm>
          <a:prstGeom prst="rect">
            <a:avLst/>
          </a:prstGeom>
          <a:gradFill>
            <a:gsLst>
              <a:gs pos="0">
                <a:schemeClr val="accent2"/>
              </a:gs>
              <a:gs pos="83000">
                <a:schemeClr val="accent2">
                  <a:lumMod val="75000"/>
                </a:schemeClr>
              </a:gs>
              <a:gs pos="99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 Placeholder 2">
            <a:extLst>
              <a:ext uri="{FF2B5EF4-FFF2-40B4-BE49-F238E27FC236}">
                <a16:creationId xmlns:a16="http://schemas.microsoft.com/office/drawing/2014/main" id="{12776505-7D4A-7145-A4F6-D30B39143EC0}"/>
              </a:ext>
            </a:extLst>
          </p:cNvPr>
          <p:cNvSpPr>
            <a:spLocks noGrp="1"/>
          </p:cNvSpPr>
          <p:nvPr>
            <p:ph type="body" sz="quarter" idx="10"/>
          </p:nvPr>
        </p:nvSpPr>
        <p:spPr>
          <a:xfrm>
            <a:off x="507868" y="1280926"/>
            <a:ext cx="11308041" cy="4008212"/>
          </a:xfrm>
        </p:spPr>
        <p:txBody>
          <a:bodyPr vert="horz" lIns="91440" tIns="45720" rIns="91440" bIns="45720" rtlCol="0" anchor="t">
            <a:normAutofit/>
          </a:bodyPr>
          <a:lstStyle/>
          <a:p>
            <a:pPr marL="256540" indent="-256540"/>
            <a:r>
              <a:rPr lang="en-US" sz="1600">
                <a:latin typeface="Open Sans"/>
                <a:ea typeface="Open Sans"/>
                <a:cs typeface="Open Sans"/>
              </a:rPr>
              <a:t>Districts and schools across Tennessee worked incredibly hard during the pandemic to provide </a:t>
            </a:r>
            <a:br>
              <a:rPr lang="en-US" sz="1600">
                <a:latin typeface="Open Sans"/>
                <a:ea typeface="Open Sans"/>
                <a:cs typeface="Open Sans"/>
              </a:rPr>
            </a:br>
            <a:r>
              <a:rPr lang="en-US" sz="1600">
                <a:latin typeface="Open Sans"/>
                <a:ea typeface="Open Sans"/>
                <a:cs typeface="Open Sans"/>
              </a:rPr>
              <a:t>services to our students. </a:t>
            </a:r>
            <a:endParaRPr lang="en-US" sz="1600"/>
          </a:p>
          <a:p>
            <a:pPr marL="256540" indent="-256540"/>
            <a:endParaRPr lang="en-US" sz="1600"/>
          </a:p>
          <a:p>
            <a:pPr marL="256540" indent="-256540"/>
            <a:r>
              <a:rPr lang="en-US" sz="1600">
                <a:latin typeface="Open Sans"/>
                <a:ea typeface="Open Sans"/>
                <a:cs typeface="Open Sans"/>
              </a:rPr>
              <a:t>Both </a:t>
            </a:r>
            <a:r>
              <a:rPr lang="en-US" sz="1600" b="1">
                <a:latin typeface="Open Sans"/>
                <a:ea typeface="Open Sans"/>
                <a:cs typeface="Open Sans"/>
              </a:rPr>
              <a:t>schools and families demonstrated a shared commitment </a:t>
            </a:r>
            <a:r>
              <a:rPr lang="en-US" sz="1600">
                <a:latin typeface="Open Sans"/>
                <a:ea typeface="Open Sans"/>
                <a:cs typeface="Open Sans"/>
              </a:rPr>
              <a:t>to finding out how our students </a:t>
            </a:r>
            <a:br>
              <a:rPr lang="en-US" sz="1600">
                <a:latin typeface="Open Sans"/>
                <a:ea typeface="Open Sans"/>
                <a:cs typeface="Open Sans"/>
              </a:rPr>
            </a:br>
            <a:r>
              <a:rPr lang="en-US" sz="1600">
                <a:latin typeface="Open Sans"/>
                <a:ea typeface="Open Sans"/>
                <a:cs typeface="Open Sans"/>
              </a:rPr>
              <a:t>are performing by achieving a</a:t>
            </a:r>
            <a:r>
              <a:rPr lang="en-US" sz="1600" b="1" i="1">
                <a:latin typeface="Open Sans Extrabold"/>
                <a:ea typeface="Open Sans Extrabold"/>
                <a:cs typeface="Open Sans Extrabold"/>
              </a:rPr>
              <a:t> </a:t>
            </a:r>
            <a:r>
              <a:rPr lang="en-US" sz="1600">
                <a:latin typeface="Open Sans"/>
                <a:ea typeface="Open Sans"/>
                <a:cs typeface="Open Sans"/>
              </a:rPr>
              <a:t>95% student participation rate on the statewide Spring 2021 TCAP. </a:t>
            </a:r>
          </a:p>
          <a:p>
            <a:pPr marL="256540" indent="-256540"/>
            <a:endParaRPr lang="en-US" sz="1600"/>
          </a:p>
          <a:p>
            <a:pPr marL="256540" indent="-256540"/>
            <a:r>
              <a:rPr lang="en-US" sz="1600">
                <a:latin typeface="Open Sans"/>
                <a:ea typeface="Open Sans"/>
                <a:cs typeface="Open Sans"/>
              </a:rPr>
              <a:t>Disruptions to education as a result of the pandemic have led to</a:t>
            </a:r>
            <a:r>
              <a:rPr lang="en-US" sz="1600" b="1" i="1">
                <a:latin typeface="Open Sans Extrabold"/>
                <a:ea typeface="Open Sans Extrabold"/>
                <a:cs typeface="Open Sans Extrabold"/>
              </a:rPr>
              <a:t> </a:t>
            </a:r>
            <a:r>
              <a:rPr lang="en-US" sz="1600">
                <a:latin typeface="Open Sans"/>
                <a:ea typeface="Open Sans"/>
                <a:cs typeface="Open Sans"/>
              </a:rPr>
              <a:t>expected declines in academic proficiency </a:t>
            </a:r>
            <a:br>
              <a:rPr lang="en-US" sz="1600">
                <a:latin typeface="Open Sans"/>
                <a:ea typeface="Open Sans"/>
                <a:cs typeface="Open Sans"/>
              </a:rPr>
            </a:br>
            <a:r>
              <a:rPr lang="en-US" sz="1600">
                <a:latin typeface="Open Sans"/>
                <a:ea typeface="Open Sans"/>
                <a:cs typeface="Open Sans"/>
              </a:rPr>
              <a:t>in the state, across all subjects and grade bands. </a:t>
            </a:r>
            <a:r>
              <a:rPr lang="en-US" sz="1600" b="1">
                <a:latin typeface="Open Sans"/>
                <a:ea typeface="Open Sans"/>
                <a:cs typeface="Open Sans"/>
              </a:rPr>
              <a:t>These declines were mitigated as a direct result of </a:t>
            </a:r>
            <a:br>
              <a:rPr lang="en-US" sz="1600" b="1">
                <a:latin typeface="Open Sans"/>
                <a:ea typeface="Open Sans"/>
                <a:cs typeface="Open Sans"/>
              </a:rPr>
            </a:br>
            <a:r>
              <a:rPr lang="en-US" sz="1600" b="1">
                <a:latin typeface="Open Sans"/>
                <a:ea typeface="Open Sans"/>
                <a:cs typeface="Open Sans"/>
              </a:rPr>
              <a:t>the hard work of our educators and families</a:t>
            </a:r>
            <a:r>
              <a:rPr lang="en-US" sz="1600">
                <a:latin typeface="Open Sans"/>
                <a:ea typeface="Open Sans"/>
                <a:cs typeface="Open Sans"/>
              </a:rPr>
              <a:t>. </a:t>
            </a:r>
          </a:p>
          <a:p>
            <a:pPr marL="256540" indent="-256540"/>
            <a:endParaRPr lang="en-US" sz="1600"/>
          </a:p>
          <a:p>
            <a:pPr marL="256540" indent="-256540"/>
            <a:r>
              <a:rPr lang="en-US" sz="1600">
                <a:latin typeface="Open Sans"/>
                <a:ea typeface="Open Sans"/>
                <a:cs typeface="Open Sans"/>
              </a:rPr>
              <a:t>While declines in proficiency were expected, families, school systems, and the public need </a:t>
            </a:r>
            <a:r>
              <a:rPr lang="en-US" sz="1600" b="1">
                <a:latin typeface="Open Sans"/>
                <a:ea typeface="Open Sans"/>
                <a:cs typeface="Open Sans"/>
              </a:rPr>
              <a:t>access to </a:t>
            </a:r>
            <a:br>
              <a:rPr lang="en-US" sz="1600" b="1">
                <a:latin typeface="Open Sans"/>
                <a:ea typeface="Open Sans"/>
                <a:cs typeface="Open Sans"/>
              </a:rPr>
            </a:br>
            <a:r>
              <a:rPr lang="en-US" sz="1600" b="1">
                <a:latin typeface="Open Sans"/>
                <a:ea typeface="Open Sans"/>
                <a:cs typeface="Open Sans"/>
              </a:rPr>
              <a:t>information that will help drive strategic decision-making</a:t>
            </a:r>
            <a:r>
              <a:rPr lang="en-US" sz="1600">
                <a:latin typeface="Open Sans"/>
                <a:ea typeface="Open Sans"/>
                <a:cs typeface="Open Sans"/>
              </a:rPr>
              <a:t> to support accelerating student achievement </a:t>
            </a:r>
            <a:br>
              <a:rPr lang="en-US" sz="1600">
                <a:latin typeface="Open Sans"/>
                <a:ea typeface="Open Sans"/>
                <a:cs typeface="Open Sans"/>
              </a:rPr>
            </a:br>
            <a:r>
              <a:rPr lang="en-US" sz="1600">
                <a:latin typeface="Open Sans"/>
                <a:ea typeface="Open Sans"/>
                <a:cs typeface="Open Sans"/>
              </a:rPr>
              <a:t>in the years to come. </a:t>
            </a:r>
          </a:p>
        </p:txBody>
      </p:sp>
      <p:sp>
        <p:nvSpPr>
          <p:cNvPr id="2" name="Title 1">
            <a:extLst>
              <a:ext uri="{FF2B5EF4-FFF2-40B4-BE49-F238E27FC236}">
                <a16:creationId xmlns:a16="http://schemas.microsoft.com/office/drawing/2014/main" id="{3F133380-3D16-8044-99B5-589B2171CADD}"/>
              </a:ext>
            </a:extLst>
          </p:cNvPr>
          <p:cNvSpPr>
            <a:spLocks noGrp="1"/>
          </p:cNvSpPr>
          <p:nvPr>
            <p:ph type="title"/>
          </p:nvPr>
        </p:nvSpPr>
        <p:spPr>
          <a:xfrm>
            <a:off x="507868" y="228600"/>
            <a:ext cx="9152599" cy="1052922"/>
          </a:xfrm>
        </p:spPr>
        <p:txBody>
          <a:bodyPr>
            <a:normAutofit/>
          </a:bodyPr>
          <a:lstStyle/>
          <a:p>
            <a:r>
              <a:rPr lang="en-US" sz="3200"/>
              <a:t>TCAP Results Demonstrate Urgent Need</a:t>
            </a:r>
          </a:p>
        </p:txBody>
      </p:sp>
      <p:sp>
        <p:nvSpPr>
          <p:cNvPr id="9" name="Rectangle 8">
            <a:extLst>
              <a:ext uri="{FF2B5EF4-FFF2-40B4-BE49-F238E27FC236}">
                <a16:creationId xmlns:a16="http://schemas.microsoft.com/office/drawing/2014/main" id="{0C0891A7-4511-9541-8F82-B2400DD6FDC3}"/>
              </a:ext>
            </a:extLst>
          </p:cNvPr>
          <p:cNvSpPr/>
          <p:nvPr/>
        </p:nvSpPr>
        <p:spPr>
          <a:xfrm>
            <a:off x="0" y="5479477"/>
            <a:ext cx="12187237" cy="830997"/>
          </a:xfrm>
          <a:prstGeom prst="rect">
            <a:avLst/>
          </a:prstGeom>
        </p:spPr>
        <p:txBody>
          <a:bodyPr wrap="square">
            <a:spAutoFit/>
          </a:bodyPr>
          <a:lstStyle/>
          <a:p>
            <a:pPr algn="ctr"/>
            <a:r>
              <a:rPr lang="en-US" sz="24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Tennessee is well-prepared and will continue </a:t>
            </a:r>
            <a:br>
              <a:rPr lang="en-US" sz="24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US" sz="24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to focus on doing what’s best for our kids.</a:t>
            </a:r>
          </a:p>
        </p:txBody>
      </p:sp>
    </p:spTree>
    <p:extLst>
      <p:ext uri="{BB962C8B-B14F-4D97-AF65-F5344CB8AC3E}">
        <p14:creationId xmlns:p14="http://schemas.microsoft.com/office/powerpoint/2010/main" val="803222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51BC24-BF32-4DF2-B6B1-EE9F18BF283A}"/>
              </a:ext>
            </a:extLst>
          </p:cNvPr>
          <p:cNvSpPr>
            <a:spLocks noGrp="1"/>
          </p:cNvSpPr>
          <p:nvPr>
            <p:ph type="body" sz="quarter" idx="10"/>
          </p:nvPr>
        </p:nvSpPr>
        <p:spPr>
          <a:xfrm>
            <a:off x="507868" y="1413627"/>
            <a:ext cx="9616793" cy="1208315"/>
          </a:xfrm>
        </p:spPr>
        <p:txBody>
          <a:bodyPr vert="horz" lIns="91440" tIns="45720" rIns="91440" bIns="45720" rtlCol="0" anchor="t">
            <a:normAutofit/>
          </a:bodyPr>
          <a:lstStyle/>
          <a:p>
            <a:pPr marL="0" indent="0">
              <a:buNone/>
            </a:pPr>
            <a:r>
              <a:rPr lang="en-US" sz="1800">
                <a:latin typeface="Open Sans"/>
                <a:ea typeface="Open Sans"/>
                <a:cs typeface="Open Sans"/>
              </a:rPr>
              <a:t>The Tennessee Department of Education will operate with a </a:t>
            </a:r>
            <a:r>
              <a:rPr lang="en-US" sz="1900"/>
              <a:t>forward-looking, proactive, and optimistic lens, based on what is possible for students. </a:t>
            </a:r>
            <a:r>
              <a:rPr lang="en-US" sz="1800">
                <a:latin typeface="Open Sans"/>
                <a:ea typeface="Open Sans"/>
                <a:cs typeface="Open Sans"/>
              </a:rPr>
              <a:t>The state response is firmly rooted in our strategic plan for education, Best for All. </a:t>
            </a:r>
          </a:p>
        </p:txBody>
      </p:sp>
      <p:sp>
        <p:nvSpPr>
          <p:cNvPr id="3" name="Title 2">
            <a:extLst>
              <a:ext uri="{FF2B5EF4-FFF2-40B4-BE49-F238E27FC236}">
                <a16:creationId xmlns:a16="http://schemas.microsoft.com/office/drawing/2014/main" id="{89CEE2A5-8B4A-4ADB-87B7-9EC1EE0116EA}"/>
              </a:ext>
            </a:extLst>
          </p:cNvPr>
          <p:cNvSpPr>
            <a:spLocks noGrp="1"/>
          </p:cNvSpPr>
          <p:nvPr>
            <p:ph type="title"/>
          </p:nvPr>
        </p:nvSpPr>
        <p:spPr/>
        <p:txBody>
          <a:bodyPr/>
          <a:lstStyle/>
          <a:p>
            <a:r>
              <a:rPr lang="en-US" sz="3550">
                <a:latin typeface="Georgia"/>
              </a:rPr>
              <a:t>State Framework for Response</a:t>
            </a:r>
            <a:endParaRPr lang="en-US"/>
          </a:p>
        </p:txBody>
      </p:sp>
      <p:sp>
        <p:nvSpPr>
          <p:cNvPr id="4" name="Rectangle 3">
            <a:extLst>
              <a:ext uri="{FF2B5EF4-FFF2-40B4-BE49-F238E27FC236}">
                <a16:creationId xmlns:a16="http://schemas.microsoft.com/office/drawing/2014/main" id="{24A7DD32-8A2E-C54E-8467-F25CAF2B7971}"/>
              </a:ext>
            </a:extLst>
          </p:cNvPr>
          <p:cNvSpPr/>
          <p:nvPr/>
        </p:nvSpPr>
        <p:spPr>
          <a:xfrm>
            <a:off x="599626" y="4236059"/>
            <a:ext cx="3209649" cy="1877437"/>
          </a:xfrm>
          <a:prstGeom prst="rect">
            <a:avLst/>
          </a:prstGeom>
        </p:spPr>
        <p:txBody>
          <a:bodyPr wrap="square">
            <a:spAutoFit/>
          </a:bodyPr>
          <a:lstStyle/>
          <a:p>
            <a:pPr marL="12700" algn="ctr"/>
            <a:r>
              <a:rPr lang="en-US" sz="2000" b="1" spc="300">
                <a:solidFill>
                  <a:schemeClr val="accent3"/>
                </a:solidFill>
                <a:ea typeface="Open Sans"/>
                <a:cs typeface="Open Sans"/>
              </a:rPr>
              <a:t>ACADEMICS</a:t>
            </a:r>
            <a:br>
              <a:rPr lang="en-US" b="1">
                <a:solidFill>
                  <a:schemeClr val="accent3"/>
                </a:solidFill>
                <a:ea typeface="Open Sans"/>
                <a:cs typeface="Open Sans"/>
              </a:rPr>
            </a:br>
            <a:r>
              <a:rPr lang="en-US" sz="1600">
                <a:ea typeface="Open Sans"/>
                <a:cs typeface="Open Sans"/>
              </a:rPr>
              <a:t>A strong focus on early literacy and math, with additional learning time delivered </a:t>
            </a:r>
            <a:br>
              <a:rPr lang="en-US" sz="1600">
                <a:ea typeface="Open Sans"/>
                <a:cs typeface="Open Sans"/>
              </a:rPr>
            </a:br>
            <a:r>
              <a:rPr lang="en-US" sz="1600">
                <a:ea typeface="Open Sans"/>
                <a:cs typeface="Open Sans"/>
              </a:rPr>
              <a:t>through high-dosage </a:t>
            </a:r>
            <a:br>
              <a:rPr lang="en-US" sz="1600">
                <a:ea typeface="Open Sans"/>
                <a:cs typeface="Open Sans"/>
              </a:rPr>
            </a:br>
            <a:r>
              <a:rPr lang="en-US" sz="1600">
                <a:ea typeface="Open Sans"/>
                <a:cs typeface="Open Sans"/>
              </a:rPr>
              <a:t>tutoring and summer programming. </a:t>
            </a:r>
            <a:endParaRPr lang="en-US"/>
          </a:p>
        </p:txBody>
      </p:sp>
      <p:pic>
        <p:nvPicPr>
          <p:cNvPr id="5" name="Graphic 4" descr="Books on shelf outline">
            <a:extLst>
              <a:ext uri="{FF2B5EF4-FFF2-40B4-BE49-F238E27FC236}">
                <a16:creationId xmlns:a16="http://schemas.microsoft.com/office/drawing/2014/main" id="{F0CC5A1E-8DA1-D64A-A163-241C910D3CE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30419" y="2596713"/>
            <a:ext cx="1548062" cy="1548062"/>
          </a:xfrm>
          <a:prstGeom prst="rect">
            <a:avLst/>
          </a:prstGeom>
        </p:spPr>
      </p:pic>
      <p:pic>
        <p:nvPicPr>
          <p:cNvPr id="6" name="Graphic 5">
            <a:extLst>
              <a:ext uri="{FF2B5EF4-FFF2-40B4-BE49-F238E27FC236}">
                <a16:creationId xmlns:a16="http://schemas.microsoft.com/office/drawing/2014/main" id="{0E241928-EB42-FF44-BB3C-702D64B2463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67181" y="2596712"/>
            <a:ext cx="1254461" cy="1481955"/>
          </a:xfrm>
          <a:prstGeom prst="rect">
            <a:avLst/>
          </a:prstGeom>
        </p:spPr>
      </p:pic>
      <p:pic>
        <p:nvPicPr>
          <p:cNvPr id="7" name="Graphic 6" descr="Classroom outline">
            <a:extLst>
              <a:ext uri="{FF2B5EF4-FFF2-40B4-BE49-F238E27FC236}">
                <a16:creationId xmlns:a16="http://schemas.microsoft.com/office/drawing/2014/main" id="{5F718C1C-1657-C84C-8238-32C9F42DA03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55680" y="2596712"/>
            <a:ext cx="1481955" cy="1481955"/>
          </a:xfrm>
          <a:prstGeom prst="rect">
            <a:avLst/>
          </a:prstGeom>
        </p:spPr>
      </p:pic>
      <p:sp>
        <p:nvSpPr>
          <p:cNvPr id="9" name="Rectangle 8">
            <a:extLst>
              <a:ext uri="{FF2B5EF4-FFF2-40B4-BE49-F238E27FC236}">
                <a16:creationId xmlns:a16="http://schemas.microsoft.com/office/drawing/2014/main" id="{DF22FC0C-8C93-E04A-A2EC-4A8B2D52E929}"/>
              </a:ext>
            </a:extLst>
          </p:cNvPr>
          <p:cNvSpPr/>
          <p:nvPr/>
        </p:nvSpPr>
        <p:spPr>
          <a:xfrm>
            <a:off x="4273100" y="4236059"/>
            <a:ext cx="3532064" cy="1877437"/>
          </a:xfrm>
          <a:prstGeom prst="rect">
            <a:avLst/>
          </a:prstGeom>
        </p:spPr>
        <p:txBody>
          <a:bodyPr wrap="square">
            <a:spAutoFit/>
          </a:bodyPr>
          <a:lstStyle/>
          <a:p>
            <a:pPr marL="12700" algn="ctr"/>
            <a:r>
              <a:rPr lang="en-US" sz="2000" b="1" spc="300">
                <a:solidFill>
                  <a:schemeClr val="accent4"/>
                </a:solidFill>
                <a:ea typeface="Open Sans"/>
                <a:cs typeface="Open Sans"/>
              </a:rPr>
              <a:t>STUDENT READINESS</a:t>
            </a:r>
          </a:p>
          <a:p>
            <a:pPr marL="12700" algn="ctr"/>
            <a:r>
              <a:rPr lang="en-US" sz="1600">
                <a:ea typeface="Open Sans"/>
                <a:cs typeface="Open Sans"/>
              </a:rPr>
              <a:t>Providing students with the pathways and supports they </a:t>
            </a:r>
            <a:br>
              <a:rPr lang="en-US" sz="1600">
                <a:ea typeface="Open Sans"/>
                <a:cs typeface="Open Sans"/>
              </a:rPr>
            </a:br>
            <a:r>
              <a:rPr lang="en-US" sz="1600">
                <a:ea typeface="Open Sans"/>
                <a:cs typeface="Open Sans"/>
              </a:rPr>
              <a:t>need through innovative </a:t>
            </a:r>
            <a:br>
              <a:rPr lang="en-US" sz="1600">
                <a:ea typeface="Open Sans"/>
                <a:cs typeface="Open Sans"/>
              </a:rPr>
            </a:br>
            <a:r>
              <a:rPr lang="en-US" sz="1600">
                <a:ea typeface="Open Sans"/>
                <a:cs typeface="Open Sans"/>
              </a:rPr>
              <a:t>high schools and access to </a:t>
            </a:r>
            <a:br>
              <a:rPr lang="en-US" sz="1600">
                <a:ea typeface="Open Sans"/>
                <a:cs typeface="Open Sans"/>
              </a:rPr>
            </a:br>
            <a:r>
              <a:rPr lang="en-US" sz="1600">
                <a:ea typeface="Open Sans"/>
                <a:cs typeface="Open Sans"/>
              </a:rPr>
              <a:t>advanced courses and non-academic supports. </a:t>
            </a:r>
          </a:p>
        </p:txBody>
      </p:sp>
      <p:sp>
        <p:nvSpPr>
          <p:cNvPr id="10" name="Rectangle 9">
            <a:extLst>
              <a:ext uri="{FF2B5EF4-FFF2-40B4-BE49-F238E27FC236}">
                <a16:creationId xmlns:a16="http://schemas.microsoft.com/office/drawing/2014/main" id="{7F3966EB-C896-D24D-B0EC-9674601A08CC}"/>
              </a:ext>
            </a:extLst>
          </p:cNvPr>
          <p:cNvSpPr/>
          <p:nvPr/>
        </p:nvSpPr>
        <p:spPr>
          <a:xfrm>
            <a:off x="8268989" y="4236059"/>
            <a:ext cx="3445381" cy="1877437"/>
          </a:xfrm>
          <a:prstGeom prst="rect">
            <a:avLst/>
          </a:prstGeom>
        </p:spPr>
        <p:txBody>
          <a:bodyPr wrap="square">
            <a:spAutoFit/>
          </a:bodyPr>
          <a:lstStyle/>
          <a:p>
            <a:pPr marL="12700" algn="ctr"/>
            <a:r>
              <a:rPr lang="en-US" sz="2000" b="1" spc="300">
                <a:solidFill>
                  <a:schemeClr val="accent5"/>
                </a:solidFill>
                <a:ea typeface="Open Sans"/>
                <a:cs typeface="Open Sans"/>
              </a:rPr>
              <a:t>EDUCATORS</a:t>
            </a:r>
          </a:p>
          <a:p>
            <a:pPr marL="12700" algn="ctr"/>
            <a:r>
              <a:rPr lang="en-US" sz="1600">
                <a:ea typeface="Open Sans"/>
                <a:cs typeface="Open Sans"/>
              </a:rPr>
              <a:t>Eliminate teacher vacancies </a:t>
            </a:r>
            <a:br>
              <a:rPr lang="en-US" sz="1600">
                <a:ea typeface="Open Sans"/>
                <a:cs typeface="Open Sans"/>
              </a:rPr>
            </a:br>
            <a:r>
              <a:rPr lang="en-US" sz="1600">
                <a:ea typeface="Open Sans"/>
                <a:cs typeface="Open Sans"/>
              </a:rPr>
              <a:t>and support strong </a:t>
            </a:r>
            <a:br>
              <a:rPr lang="en-US" sz="1600">
                <a:ea typeface="Open Sans"/>
                <a:cs typeface="Open Sans"/>
              </a:rPr>
            </a:br>
            <a:r>
              <a:rPr lang="en-US" sz="1600">
                <a:ea typeface="Open Sans"/>
                <a:cs typeface="Open Sans"/>
              </a:rPr>
              <a:t>professional growth and </a:t>
            </a:r>
            <a:br>
              <a:rPr lang="en-US" sz="1600">
                <a:ea typeface="Open Sans"/>
                <a:cs typeface="Open Sans"/>
              </a:rPr>
            </a:br>
            <a:r>
              <a:rPr lang="en-US" sz="1600">
                <a:ea typeface="Open Sans"/>
                <a:cs typeface="Open Sans"/>
              </a:rPr>
              <a:t>learning through Grow Your </a:t>
            </a:r>
            <a:br>
              <a:rPr lang="en-US" sz="1600">
                <a:ea typeface="Open Sans"/>
                <a:cs typeface="Open Sans"/>
              </a:rPr>
            </a:br>
            <a:r>
              <a:rPr lang="en-US" sz="1600">
                <a:ea typeface="Open Sans"/>
                <a:cs typeface="Open Sans"/>
              </a:rPr>
              <a:t>Own programs and opportunities. </a:t>
            </a:r>
          </a:p>
        </p:txBody>
      </p:sp>
    </p:spTree>
    <p:extLst>
      <p:ext uri="{BB962C8B-B14F-4D97-AF65-F5344CB8AC3E}">
        <p14:creationId xmlns:p14="http://schemas.microsoft.com/office/powerpoint/2010/main" val="2288864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ight Arrow 19">
            <a:extLst>
              <a:ext uri="{FF2B5EF4-FFF2-40B4-BE49-F238E27FC236}">
                <a16:creationId xmlns:a16="http://schemas.microsoft.com/office/drawing/2014/main" id="{E3CDD8F0-7456-6743-8414-6BAC2F4FCA82}"/>
              </a:ext>
            </a:extLst>
          </p:cNvPr>
          <p:cNvSpPr/>
          <p:nvPr/>
        </p:nvSpPr>
        <p:spPr>
          <a:xfrm>
            <a:off x="0" y="2924740"/>
            <a:ext cx="12188825" cy="638267"/>
          </a:xfrm>
          <a:prstGeom prst="rightArrow">
            <a:avLst>
              <a:gd name="adj1" fmla="val 48653"/>
              <a:gd name="adj2" fmla="val 41766"/>
            </a:avLst>
          </a:prstGeom>
          <a:solidFill>
            <a:schemeClr val="bg2">
              <a:alpha val="90000"/>
            </a:schemeClr>
          </a:solidFill>
          <a:ln>
            <a:noFill/>
          </a:ln>
        </p:spPr>
        <p:style>
          <a:lnRef idx="2">
            <a:schemeClr val="accent5">
              <a:tint val="40000"/>
              <a:alpha val="90000"/>
              <a:hueOff val="6424076"/>
              <a:satOff val="-45642"/>
              <a:lumOff val="-4785"/>
              <a:alphaOff val="0"/>
            </a:schemeClr>
          </a:lnRef>
          <a:fillRef idx="1">
            <a:schemeClr val="accent5">
              <a:tint val="40000"/>
              <a:alpha val="90000"/>
              <a:hueOff val="6424076"/>
              <a:satOff val="-45642"/>
              <a:lumOff val="-4785"/>
              <a:alphaOff val="0"/>
            </a:schemeClr>
          </a:fillRef>
          <a:effectRef idx="0">
            <a:schemeClr val="accent5">
              <a:tint val="40000"/>
              <a:alpha val="90000"/>
              <a:hueOff val="6424076"/>
              <a:satOff val="-45642"/>
              <a:lumOff val="-4785"/>
              <a:alphaOff val="0"/>
            </a:schemeClr>
          </a:effectRef>
          <a:fontRef idx="minor">
            <a:schemeClr val="dk1">
              <a:hueOff val="0"/>
              <a:satOff val="0"/>
              <a:lumOff val="0"/>
              <a:alphaOff val="0"/>
            </a:schemeClr>
          </a:fontRef>
        </p:style>
      </p:sp>
      <p:sp>
        <p:nvSpPr>
          <p:cNvPr id="2" name="Title 1">
            <a:extLst>
              <a:ext uri="{FF2B5EF4-FFF2-40B4-BE49-F238E27FC236}">
                <a16:creationId xmlns:a16="http://schemas.microsoft.com/office/drawing/2014/main" id="{771E3E7F-6051-8C40-827C-C2F8E9807A9B}"/>
              </a:ext>
            </a:extLst>
          </p:cNvPr>
          <p:cNvSpPr>
            <a:spLocks noGrp="1"/>
          </p:cNvSpPr>
          <p:nvPr>
            <p:ph type="title"/>
          </p:nvPr>
        </p:nvSpPr>
        <p:spPr/>
        <p:txBody>
          <a:bodyPr/>
          <a:lstStyle/>
          <a:p>
            <a:r>
              <a:rPr lang="en-US"/>
              <a:t>TCAP Administration Successes</a:t>
            </a:r>
          </a:p>
        </p:txBody>
      </p:sp>
      <p:cxnSp>
        <p:nvCxnSpPr>
          <p:cNvPr id="4" name="Straight Connector 3">
            <a:extLst>
              <a:ext uri="{FF2B5EF4-FFF2-40B4-BE49-F238E27FC236}">
                <a16:creationId xmlns:a16="http://schemas.microsoft.com/office/drawing/2014/main" id="{595A76C1-0549-5D45-BBEF-400400B1FCD5}"/>
              </a:ext>
            </a:extLst>
          </p:cNvPr>
          <p:cNvCxnSpPr>
            <a:cxnSpLocks/>
          </p:cNvCxnSpPr>
          <p:nvPr/>
        </p:nvCxnSpPr>
        <p:spPr>
          <a:xfrm flipV="1">
            <a:off x="0" y="3241962"/>
            <a:ext cx="12188825" cy="3822"/>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8F3A8146-83B7-F746-BD30-6A1B55732612}"/>
              </a:ext>
            </a:extLst>
          </p:cNvPr>
          <p:cNvSpPr/>
          <p:nvPr/>
        </p:nvSpPr>
        <p:spPr>
          <a:xfrm>
            <a:off x="1539047" y="3015273"/>
            <a:ext cx="457200" cy="457200"/>
          </a:xfrm>
          <a:prstGeom prst="ellipse">
            <a:avLst/>
          </a:prstGeom>
          <a:solidFill>
            <a:schemeClr val="tx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C458D0A-858C-0246-89B7-84F8DEF31E89}"/>
              </a:ext>
            </a:extLst>
          </p:cNvPr>
          <p:cNvSpPr/>
          <p:nvPr/>
        </p:nvSpPr>
        <p:spPr>
          <a:xfrm>
            <a:off x="4487612" y="3015273"/>
            <a:ext cx="457200" cy="457200"/>
          </a:xfrm>
          <a:prstGeom prst="ellipse">
            <a:avLst/>
          </a:prstGeom>
          <a:solidFill>
            <a:schemeClr val="tx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263859-A19E-AD4A-BB17-1902086D44B8}"/>
              </a:ext>
            </a:extLst>
          </p:cNvPr>
          <p:cNvSpPr/>
          <p:nvPr/>
        </p:nvSpPr>
        <p:spPr>
          <a:xfrm>
            <a:off x="7374780" y="3015273"/>
            <a:ext cx="457200" cy="457200"/>
          </a:xfrm>
          <a:prstGeom prst="ellipse">
            <a:avLst/>
          </a:prstGeom>
          <a:solidFill>
            <a:schemeClr val="tx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B4218AC-5A03-1F4C-8ED7-8BFCBA7562EA}"/>
              </a:ext>
            </a:extLst>
          </p:cNvPr>
          <p:cNvSpPr/>
          <p:nvPr/>
        </p:nvSpPr>
        <p:spPr>
          <a:xfrm>
            <a:off x="10150472" y="3015273"/>
            <a:ext cx="457200" cy="457200"/>
          </a:xfrm>
          <a:prstGeom prst="ellipse">
            <a:avLst/>
          </a:prstGeom>
          <a:solidFill>
            <a:schemeClr val="tx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6">
            <a:extLst>
              <a:ext uri="{FF2B5EF4-FFF2-40B4-BE49-F238E27FC236}">
                <a16:creationId xmlns:a16="http://schemas.microsoft.com/office/drawing/2014/main" id="{5DF8F43E-CFAC-4840-B154-E2F68F706B07}"/>
              </a:ext>
            </a:extLst>
          </p:cNvPr>
          <p:cNvSpPr txBox="1"/>
          <p:nvPr/>
        </p:nvSpPr>
        <p:spPr>
          <a:xfrm>
            <a:off x="688655" y="1944512"/>
            <a:ext cx="2157984" cy="1037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t" anchorCtr="0">
            <a:noAutofit/>
          </a:bodyPr>
          <a:lstStyle/>
          <a:p>
            <a:pPr marL="0" lvl="0" indent="0" algn="ctr" defTabSz="1422400">
              <a:lnSpc>
                <a:spcPct val="90000"/>
              </a:lnSpc>
              <a:spcBef>
                <a:spcPct val="0"/>
              </a:spcBef>
              <a:spcAft>
                <a:spcPct val="35000"/>
              </a:spcAft>
              <a:buNone/>
            </a:pPr>
            <a:r>
              <a:rPr lang="en-US" sz="2800" b="1" kern="1200">
                <a:solidFill>
                  <a:schemeClr val="tx2"/>
                </a:solidFill>
              </a:rPr>
              <a:t>SPRING 2019</a:t>
            </a:r>
          </a:p>
        </p:txBody>
      </p:sp>
      <p:sp>
        <p:nvSpPr>
          <p:cNvPr id="29" name="Right Arrow 8">
            <a:extLst>
              <a:ext uri="{FF2B5EF4-FFF2-40B4-BE49-F238E27FC236}">
                <a16:creationId xmlns:a16="http://schemas.microsoft.com/office/drawing/2014/main" id="{11126E16-B17B-FE4B-B3EA-20590E85AE55}"/>
              </a:ext>
            </a:extLst>
          </p:cNvPr>
          <p:cNvSpPr txBox="1"/>
          <p:nvPr/>
        </p:nvSpPr>
        <p:spPr>
          <a:xfrm>
            <a:off x="3619250" y="3719656"/>
            <a:ext cx="2193925" cy="18441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95" tIns="10795" rIns="10795" bIns="10795" numCol="1" spcCol="1270" anchor="t" anchorCtr="0">
            <a:noAutofit/>
          </a:bodyPr>
          <a:lstStyle/>
          <a:p>
            <a:pPr marL="176212" lvl="1" algn="ctr" defTabSz="755650">
              <a:lnSpc>
                <a:spcPct val="90000"/>
              </a:lnSpc>
              <a:spcBef>
                <a:spcPct val="0"/>
              </a:spcBef>
              <a:spcAft>
                <a:spcPct val="15000"/>
              </a:spcAft>
              <a:tabLst/>
            </a:pPr>
            <a:r>
              <a:rPr lang="en-US"/>
              <a:t>Successful </a:t>
            </a:r>
            <a:br>
              <a:rPr lang="en-US"/>
            </a:br>
            <a:r>
              <a:rPr lang="en-US"/>
              <a:t>paper-based EOC administration with new assessment vendor.</a:t>
            </a:r>
          </a:p>
        </p:txBody>
      </p:sp>
      <p:sp>
        <p:nvSpPr>
          <p:cNvPr id="27" name="Rounded Rectangle 10">
            <a:extLst>
              <a:ext uri="{FF2B5EF4-FFF2-40B4-BE49-F238E27FC236}">
                <a16:creationId xmlns:a16="http://schemas.microsoft.com/office/drawing/2014/main" id="{2BA3A2FE-686C-EF4E-803C-F0D6FE0B9A4E}"/>
              </a:ext>
            </a:extLst>
          </p:cNvPr>
          <p:cNvSpPr txBox="1"/>
          <p:nvPr/>
        </p:nvSpPr>
        <p:spPr>
          <a:xfrm>
            <a:off x="3637220" y="1944512"/>
            <a:ext cx="2157984" cy="1037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t" anchorCtr="0">
            <a:noAutofit/>
          </a:bodyPr>
          <a:lstStyle/>
          <a:p>
            <a:pPr marL="0" lvl="0" indent="0" algn="ctr" defTabSz="1422400">
              <a:lnSpc>
                <a:spcPct val="90000"/>
              </a:lnSpc>
              <a:spcBef>
                <a:spcPct val="0"/>
              </a:spcBef>
              <a:spcAft>
                <a:spcPct val="35000"/>
              </a:spcAft>
              <a:buNone/>
            </a:pPr>
            <a:r>
              <a:rPr lang="en-US" sz="2800" b="1" kern="1200">
                <a:solidFill>
                  <a:schemeClr val="tx2"/>
                </a:solidFill>
                <a:latin typeface="Open Sans"/>
                <a:ea typeface="+mn-ea"/>
                <a:cs typeface="+mn-cs"/>
              </a:rPr>
              <a:t>FALL </a:t>
            </a:r>
            <a:br>
              <a:rPr lang="en-US" sz="2800" b="1" kern="1200">
                <a:solidFill>
                  <a:schemeClr val="tx2"/>
                </a:solidFill>
                <a:latin typeface="Open Sans"/>
                <a:ea typeface="+mn-ea"/>
                <a:cs typeface="+mn-cs"/>
              </a:rPr>
            </a:br>
            <a:r>
              <a:rPr lang="en-US" sz="2800" b="1" kern="1200">
                <a:solidFill>
                  <a:schemeClr val="tx2"/>
                </a:solidFill>
                <a:latin typeface="Open Sans"/>
                <a:ea typeface="+mn-ea"/>
                <a:cs typeface="+mn-cs"/>
              </a:rPr>
              <a:t>2019</a:t>
            </a:r>
          </a:p>
        </p:txBody>
      </p:sp>
      <p:sp>
        <p:nvSpPr>
          <p:cNvPr id="25" name="Right Arrow 12">
            <a:extLst>
              <a:ext uri="{FF2B5EF4-FFF2-40B4-BE49-F238E27FC236}">
                <a16:creationId xmlns:a16="http://schemas.microsoft.com/office/drawing/2014/main" id="{979435F0-5166-3845-A714-3817C47E3EEE}"/>
              </a:ext>
            </a:extLst>
          </p:cNvPr>
          <p:cNvSpPr txBox="1"/>
          <p:nvPr/>
        </p:nvSpPr>
        <p:spPr>
          <a:xfrm>
            <a:off x="6488448" y="3719656"/>
            <a:ext cx="2229865" cy="16365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95" tIns="10795" rIns="10795" bIns="10795" numCol="1" spcCol="1270" anchor="t" anchorCtr="0">
            <a:noAutofit/>
          </a:bodyPr>
          <a:lstStyle/>
          <a:p>
            <a:pPr marL="176212" lvl="1" algn="ctr" defTabSz="755650">
              <a:lnSpc>
                <a:spcPct val="90000"/>
              </a:lnSpc>
              <a:spcBef>
                <a:spcPct val="0"/>
              </a:spcBef>
              <a:spcAft>
                <a:spcPct val="15000"/>
              </a:spcAft>
            </a:pPr>
            <a:r>
              <a:rPr lang="en-US"/>
              <a:t>Successful </a:t>
            </a:r>
            <a:br>
              <a:rPr lang="en-US"/>
            </a:br>
            <a:r>
              <a:rPr lang="en-US"/>
              <a:t>high school EOC administration, despite COVID challenges.</a:t>
            </a:r>
          </a:p>
          <a:p>
            <a:pPr marL="176212" lvl="1" algn="ctr" defTabSz="755650">
              <a:lnSpc>
                <a:spcPct val="90000"/>
              </a:lnSpc>
              <a:spcBef>
                <a:spcPct val="0"/>
              </a:spcBef>
              <a:spcAft>
                <a:spcPct val="15000"/>
              </a:spcAft>
            </a:pPr>
            <a:endParaRPr lang="en-US"/>
          </a:p>
          <a:p>
            <a:pPr marL="176212" lvl="1" algn="ctr" defTabSz="755650">
              <a:lnSpc>
                <a:spcPct val="90000"/>
              </a:lnSpc>
              <a:spcBef>
                <a:spcPct val="0"/>
              </a:spcBef>
              <a:spcAft>
                <a:spcPct val="15000"/>
              </a:spcAft>
            </a:pPr>
            <a:r>
              <a:rPr lang="en-US"/>
              <a:t>Spring 2020 testing was suspended for </a:t>
            </a:r>
            <a:br>
              <a:rPr lang="en-US"/>
            </a:br>
            <a:r>
              <a:rPr lang="en-US"/>
              <a:t>all grades.</a:t>
            </a:r>
          </a:p>
        </p:txBody>
      </p:sp>
      <p:sp>
        <p:nvSpPr>
          <p:cNvPr id="23" name="Rounded Rectangle 14">
            <a:extLst>
              <a:ext uri="{FF2B5EF4-FFF2-40B4-BE49-F238E27FC236}">
                <a16:creationId xmlns:a16="http://schemas.microsoft.com/office/drawing/2014/main" id="{3DDDB3A1-9089-C24E-8AE5-D0B383332145}"/>
              </a:ext>
            </a:extLst>
          </p:cNvPr>
          <p:cNvSpPr txBox="1"/>
          <p:nvPr/>
        </p:nvSpPr>
        <p:spPr>
          <a:xfrm>
            <a:off x="6524388" y="1944512"/>
            <a:ext cx="2157984" cy="1037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t" anchorCtr="0">
            <a:noAutofit/>
          </a:bodyPr>
          <a:lstStyle/>
          <a:p>
            <a:pPr marL="0" lvl="0" indent="0" algn="ctr" defTabSz="1422400" rtl="0">
              <a:lnSpc>
                <a:spcPct val="90000"/>
              </a:lnSpc>
              <a:spcBef>
                <a:spcPct val="0"/>
              </a:spcBef>
              <a:spcAft>
                <a:spcPct val="35000"/>
              </a:spcAft>
              <a:buNone/>
            </a:pPr>
            <a:r>
              <a:rPr lang="en-US" sz="2800" b="1" kern="1200">
                <a:solidFill>
                  <a:schemeClr val="tx2"/>
                </a:solidFill>
                <a:latin typeface="Open Sans"/>
                <a:ea typeface="+mn-ea"/>
                <a:cs typeface="+mn-cs"/>
              </a:rPr>
              <a:t>FALL </a:t>
            </a:r>
            <a:br>
              <a:rPr lang="en-US" sz="2800" b="1" kern="1200">
                <a:solidFill>
                  <a:schemeClr val="tx2"/>
                </a:solidFill>
                <a:latin typeface="Open Sans"/>
                <a:ea typeface="+mn-ea"/>
                <a:cs typeface="+mn-cs"/>
              </a:rPr>
            </a:br>
            <a:r>
              <a:rPr lang="en-US" sz="2800" b="1" kern="1200">
                <a:solidFill>
                  <a:schemeClr val="tx2"/>
                </a:solidFill>
                <a:latin typeface="Open Sans"/>
                <a:ea typeface="+mn-ea"/>
                <a:cs typeface="+mn-cs"/>
              </a:rPr>
              <a:t>2020</a:t>
            </a:r>
          </a:p>
        </p:txBody>
      </p:sp>
      <p:sp>
        <p:nvSpPr>
          <p:cNvPr id="19" name="Rounded Rectangle 18">
            <a:extLst>
              <a:ext uri="{FF2B5EF4-FFF2-40B4-BE49-F238E27FC236}">
                <a16:creationId xmlns:a16="http://schemas.microsoft.com/office/drawing/2014/main" id="{F6859417-130A-0141-874A-47259565F43E}"/>
              </a:ext>
            </a:extLst>
          </p:cNvPr>
          <p:cNvSpPr txBox="1"/>
          <p:nvPr/>
        </p:nvSpPr>
        <p:spPr>
          <a:xfrm>
            <a:off x="9300080" y="1944512"/>
            <a:ext cx="2157984" cy="1037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t" anchorCtr="0">
            <a:noAutofit/>
          </a:bodyPr>
          <a:lstStyle/>
          <a:p>
            <a:pPr marL="0" lvl="0" indent="0" algn="ctr" defTabSz="1422400" rtl="0">
              <a:lnSpc>
                <a:spcPct val="90000"/>
              </a:lnSpc>
              <a:spcBef>
                <a:spcPct val="0"/>
              </a:spcBef>
              <a:spcAft>
                <a:spcPct val="35000"/>
              </a:spcAft>
              <a:buNone/>
            </a:pPr>
            <a:r>
              <a:rPr lang="en-US" sz="2800" b="1" kern="1200">
                <a:solidFill>
                  <a:schemeClr val="tx2"/>
                </a:solidFill>
                <a:latin typeface="Open Sans"/>
                <a:ea typeface="+mn-ea"/>
                <a:cs typeface="+mn-cs"/>
              </a:rPr>
              <a:t>SPRING </a:t>
            </a:r>
            <a:br>
              <a:rPr lang="en-US" sz="2800" b="1" kern="1200">
                <a:solidFill>
                  <a:schemeClr val="tx2"/>
                </a:solidFill>
                <a:latin typeface="Open Sans"/>
                <a:ea typeface="+mn-ea"/>
                <a:cs typeface="+mn-cs"/>
              </a:rPr>
            </a:br>
            <a:r>
              <a:rPr lang="en-US" sz="2800" b="1" kern="1200">
                <a:solidFill>
                  <a:schemeClr val="tx2"/>
                </a:solidFill>
                <a:latin typeface="Open Sans"/>
                <a:ea typeface="+mn-ea"/>
                <a:cs typeface="+mn-cs"/>
              </a:rPr>
              <a:t>2021</a:t>
            </a:r>
          </a:p>
        </p:txBody>
      </p:sp>
      <p:sp>
        <p:nvSpPr>
          <p:cNvPr id="34" name="Right Arrow 4">
            <a:extLst>
              <a:ext uri="{FF2B5EF4-FFF2-40B4-BE49-F238E27FC236}">
                <a16:creationId xmlns:a16="http://schemas.microsoft.com/office/drawing/2014/main" id="{A201F762-E08D-4F40-86BA-0DAB1F5B3657}"/>
              </a:ext>
            </a:extLst>
          </p:cNvPr>
          <p:cNvSpPr txBox="1"/>
          <p:nvPr/>
        </p:nvSpPr>
        <p:spPr>
          <a:xfrm>
            <a:off x="649981" y="3719656"/>
            <a:ext cx="2235333" cy="22138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95" tIns="10795" rIns="10795" bIns="10795" numCol="1" spcCol="1270" anchor="t" anchorCtr="0">
            <a:noAutofit/>
          </a:bodyPr>
          <a:lstStyle/>
          <a:p>
            <a:pPr marL="176212" lvl="1" algn="ctr" defTabSz="755650">
              <a:lnSpc>
                <a:spcPct val="90000"/>
              </a:lnSpc>
              <a:spcBef>
                <a:spcPct val="0"/>
              </a:spcBef>
              <a:spcAft>
                <a:spcPct val="15000"/>
              </a:spcAft>
            </a:pPr>
            <a:r>
              <a:rPr lang="en-US" kern="1200"/>
              <a:t>Smooth full TCAP administration.</a:t>
            </a:r>
            <a:br>
              <a:rPr lang="en-US" kern="1200"/>
            </a:br>
            <a:endParaRPr lang="en-US" kern="1200"/>
          </a:p>
          <a:p>
            <a:pPr marL="176212" lvl="1" algn="ctr" defTabSz="755650">
              <a:lnSpc>
                <a:spcPct val="90000"/>
              </a:lnSpc>
              <a:spcBef>
                <a:spcPct val="0"/>
              </a:spcBef>
              <a:spcAft>
                <a:spcPct val="15000"/>
              </a:spcAft>
            </a:pPr>
            <a:r>
              <a:rPr lang="en-US" kern="1200"/>
              <a:t>Smooth online administration </a:t>
            </a:r>
            <a:br>
              <a:rPr lang="en-US" kern="1200"/>
            </a:br>
            <a:r>
              <a:rPr lang="en-US" kern="1200"/>
              <a:t>of high school End of Course (EOC) and science exams.</a:t>
            </a:r>
          </a:p>
        </p:txBody>
      </p:sp>
      <p:sp>
        <p:nvSpPr>
          <p:cNvPr id="35" name="Right Arrow 16">
            <a:extLst>
              <a:ext uri="{FF2B5EF4-FFF2-40B4-BE49-F238E27FC236}">
                <a16:creationId xmlns:a16="http://schemas.microsoft.com/office/drawing/2014/main" id="{70BE5B33-9189-E24B-9DEB-C869C24C6F0A}"/>
              </a:ext>
            </a:extLst>
          </p:cNvPr>
          <p:cNvSpPr txBox="1"/>
          <p:nvPr/>
        </p:nvSpPr>
        <p:spPr>
          <a:xfrm>
            <a:off x="9213585" y="3719656"/>
            <a:ext cx="2330974" cy="15063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95" tIns="10795" rIns="10795" bIns="10795" numCol="1" spcCol="1270" anchor="t" anchorCtr="0">
            <a:noAutofit/>
          </a:bodyPr>
          <a:lstStyle/>
          <a:p>
            <a:pPr marL="176212" lvl="1" algn="ctr" defTabSz="755650">
              <a:lnSpc>
                <a:spcPct val="90000"/>
              </a:lnSpc>
              <a:spcBef>
                <a:spcPct val="0"/>
              </a:spcBef>
              <a:spcAft>
                <a:spcPct val="15000"/>
              </a:spcAft>
              <a:tabLst/>
            </a:pPr>
            <a:r>
              <a:rPr lang="en-US"/>
              <a:t>Successful full TCAP administration. </a:t>
            </a:r>
            <a:br>
              <a:rPr lang="en-US"/>
            </a:br>
            <a:endParaRPr lang="en-US"/>
          </a:p>
          <a:p>
            <a:pPr marL="176212" lvl="1" algn="ctr" defTabSz="755650">
              <a:lnSpc>
                <a:spcPct val="90000"/>
              </a:lnSpc>
              <a:spcBef>
                <a:spcPct val="0"/>
              </a:spcBef>
              <a:spcAft>
                <a:spcPct val="15000"/>
              </a:spcAft>
              <a:tabLst/>
            </a:pPr>
            <a:r>
              <a:rPr lang="en-US"/>
              <a:t>Strong 95% statewide student participation rate due to testing flexibilities and the efforts of schools and districts.</a:t>
            </a:r>
          </a:p>
        </p:txBody>
      </p:sp>
    </p:spTree>
    <p:extLst>
      <p:ext uri="{BB962C8B-B14F-4D97-AF65-F5344CB8AC3E}">
        <p14:creationId xmlns:p14="http://schemas.microsoft.com/office/powerpoint/2010/main" val="2366018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BD8B39-4975-5846-8454-7D476C22F523}"/>
              </a:ext>
            </a:extLst>
          </p:cNvPr>
          <p:cNvSpPr>
            <a:spLocks noGrp="1"/>
          </p:cNvSpPr>
          <p:nvPr>
            <p:ph type="body" sz="quarter" idx="10"/>
          </p:nvPr>
        </p:nvSpPr>
        <p:spPr>
          <a:xfrm>
            <a:off x="507868" y="1531917"/>
            <a:ext cx="6502532" cy="4933051"/>
          </a:xfrm>
        </p:spPr>
        <p:txBody>
          <a:bodyPr vert="horz" lIns="91440" tIns="45720" rIns="91440" bIns="45720" rtlCol="0" anchor="t">
            <a:normAutofit/>
          </a:bodyPr>
          <a:lstStyle/>
          <a:p>
            <a:pPr marL="342900" indent="-342900">
              <a:buFont typeface="Arial" panose="020B0604020202020204" pitchFamily="34" charset="0"/>
              <a:buChar char="•"/>
            </a:pPr>
            <a:r>
              <a:rPr lang="en-US" sz="2000">
                <a:latin typeface="Open Sans"/>
                <a:ea typeface="Open Sans"/>
                <a:cs typeface="Open Sans"/>
              </a:rPr>
              <a:t>The models “In person”, “Hybrid”, and “Remote” represent the primary </a:t>
            </a:r>
            <a:r>
              <a:rPr lang="en-US" sz="2000" b="1" i="1">
                <a:latin typeface="Open Sans Extrabold"/>
                <a:ea typeface="Open Sans Extrabold"/>
                <a:cs typeface="Open Sans Extrabold"/>
              </a:rPr>
              <a:t>district </a:t>
            </a:r>
            <a:r>
              <a:rPr lang="en-US" sz="2000" i="1">
                <a:latin typeface="Open Sans ExtraBold"/>
                <a:ea typeface="Open Sans ExtraBold"/>
                <a:cs typeface="Open Sans ExtraBold"/>
              </a:rPr>
              <a:t>operating models </a:t>
            </a:r>
            <a:r>
              <a:rPr lang="en-US" sz="2000">
                <a:latin typeface="Open Sans"/>
                <a:ea typeface="Open Sans"/>
                <a:cs typeface="Open Sans"/>
              </a:rPr>
              <a:t>for the 2020-21 school year, as reported to the Tennessee Department of Education via </a:t>
            </a:r>
            <a:br>
              <a:rPr lang="en-US" sz="2000">
                <a:latin typeface="Open Sans"/>
                <a:ea typeface="Open Sans"/>
                <a:cs typeface="Open Sans"/>
              </a:rPr>
            </a:br>
            <a:r>
              <a:rPr lang="en-US" sz="2000">
                <a:latin typeface="Open Sans"/>
                <a:ea typeface="Open Sans"/>
                <a:cs typeface="Open Sans"/>
              </a:rPr>
              <a:t>the COVID-19 District Information Dashboard. </a:t>
            </a:r>
          </a:p>
          <a:p>
            <a:pPr marL="342900" indent="-342900">
              <a:buFont typeface="Arial" panose="020B0604020202020204" pitchFamily="34" charset="0"/>
              <a:buChar char="•"/>
            </a:pPr>
            <a:endParaRPr lang="en-US" sz="2000">
              <a:latin typeface="Open Sans"/>
              <a:ea typeface="Open Sans"/>
              <a:cs typeface="Open Sans"/>
            </a:endParaRPr>
          </a:p>
          <a:p>
            <a:pPr marL="342900" indent="-342900">
              <a:buFont typeface="Arial" panose="020B0604020202020204" pitchFamily="34" charset="0"/>
              <a:buChar char="•"/>
            </a:pPr>
            <a:r>
              <a:rPr lang="en-US" sz="2000">
                <a:latin typeface="Open Sans"/>
                <a:ea typeface="Open Sans"/>
                <a:cs typeface="Open Sans"/>
              </a:rPr>
              <a:t>Not all districts had proportionate representation </a:t>
            </a:r>
            <a:br>
              <a:rPr lang="en-US" sz="2000"/>
            </a:br>
            <a:r>
              <a:rPr lang="en-US" sz="2000">
                <a:latin typeface="Open Sans"/>
                <a:ea typeface="Open Sans"/>
                <a:cs typeface="Open Sans"/>
              </a:rPr>
              <a:t>of student groups participating in assessments.</a:t>
            </a:r>
          </a:p>
          <a:p>
            <a:pPr marL="342900" indent="-342900">
              <a:buFont typeface="Arial" panose="020B0604020202020204" pitchFamily="34" charset="0"/>
              <a:buChar char="•"/>
            </a:pPr>
            <a:endParaRPr lang="en-US" sz="2000">
              <a:latin typeface="Open Sans"/>
              <a:ea typeface="Open Sans"/>
              <a:cs typeface="Open Sans"/>
            </a:endParaRPr>
          </a:p>
          <a:p>
            <a:pPr marL="342900" indent="-342900">
              <a:buFont typeface="Arial" panose="020B0604020202020204" pitchFamily="34" charset="0"/>
              <a:buChar char="•"/>
            </a:pPr>
            <a:r>
              <a:rPr lang="en-US" sz="2000">
                <a:latin typeface="Open Sans"/>
                <a:ea typeface="Open Sans"/>
                <a:cs typeface="Open Sans"/>
              </a:rPr>
              <a:t>These analyses do </a:t>
            </a:r>
            <a:r>
              <a:rPr lang="en-US" sz="2000" u="sng">
                <a:latin typeface="Open Sans"/>
                <a:ea typeface="Open Sans"/>
                <a:cs typeface="Open Sans"/>
              </a:rPr>
              <a:t>not</a:t>
            </a:r>
            <a:r>
              <a:rPr lang="en-US" sz="2000">
                <a:latin typeface="Open Sans"/>
                <a:ea typeface="Open Sans"/>
                <a:cs typeface="Open Sans"/>
              </a:rPr>
              <a:t> include the results of </a:t>
            </a:r>
            <a:br>
              <a:rPr lang="en-US" sz="2000">
                <a:latin typeface="Open Sans"/>
                <a:ea typeface="Open Sans"/>
                <a:cs typeface="Open Sans"/>
              </a:rPr>
            </a:br>
            <a:r>
              <a:rPr lang="en-US" sz="2000">
                <a:latin typeface="Open Sans"/>
                <a:ea typeface="Open Sans"/>
                <a:cs typeface="Open Sans"/>
              </a:rPr>
              <a:t>TCAP-Alt assessments (for students with the </a:t>
            </a:r>
            <a:br>
              <a:rPr lang="en-US" sz="2000">
                <a:latin typeface="Open Sans"/>
                <a:ea typeface="Open Sans"/>
                <a:cs typeface="Open Sans"/>
              </a:rPr>
            </a:br>
            <a:r>
              <a:rPr lang="en-US" sz="2000">
                <a:latin typeface="Open Sans"/>
                <a:ea typeface="Open Sans"/>
                <a:cs typeface="Open Sans"/>
              </a:rPr>
              <a:t>most significant learning disabilities.)</a:t>
            </a:r>
          </a:p>
          <a:p>
            <a:pPr marL="342900" indent="-342900">
              <a:buFont typeface="Arial" panose="020B0604020202020204" pitchFamily="34" charset="0"/>
              <a:buChar char="•"/>
            </a:pPr>
            <a:endParaRPr lang="en-US" sz="2000">
              <a:latin typeface="Open Sans"/>
              <a:ea typeface="Open Sans"/>
              <a:cs typeface="Open Sans"/>
            </a:endParaRPr>
          </a:p>
        </p:txBody>
      </p:sp>
      <p:sp>
        <p:nvSpPr>
          <p:cNvPr id="2" name="Title 1">
            <a:extLst>
              <a:ext uri="{FF2B5EF4-FFF2-40B4-BE49-F238E27FC236}">
                <a16:creationId xmlns:a16="http://schemas.microsoft.com/office/drawing/2014/main" id="{8327EC8E-9E95-084E-ADF5-A0BE53E4CC65}"/>
              </a:ext>
            </a:extLst>
          </p:cNvPr>
          <p:cNvSpPr>
            <a:spLocks noGrp="1"/>
          </p:cNvSpPr>
          <p:nvPr>
            <p:ph type="title"/>
          </p:nvPr>
        </p:nvSpPr>
        <p:spPr>
          <a:xfrm>
            <a:off x="507868" y="228600"/>
            <a:ext cx="9532059" cy="1208314"/>
          </a:xfrm>
        </p:spPr>
        <p:txBody>
          <a:bodyPr/>
          <a:lstStyle/>
          <a:p>
            <a:r>
              <a:rPr lang="en-US"/>
              <a:t>Context for 2020-21 Spring TCAP</a:t>
            </a:r>
          </a:p>
        </p:txBody>
      </p:sp>
      <p:pic>
        <p:nvPicPr>
          <p:cNvPr id="32" name="Picture 31" descr="A picture containing text, screenshot, monitor&#10;&#10;Description automatically generated">
            <a:extLst>
              <a:ext uri="{FF2B5EF4-FFF2-40B4-BE49-F238E27FC236}">
                <a16:creationId xmlns:a16="http://schemas.microsoft.com/office/drawing/2014/main" id="{758A3988-3902-3B49-8D54-3A5467916E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4412" y="2596651"/>
            <a:ext cx="6094413" cy="4006398"/>
          </a:xfrm>
          <a:prstGeom prst="rect">
            <a:avLst/>
          </a:prstGeom>
        </p:spPr>
      </p:pic>
    </p:spTree>
    <p:extLst>
      <p:ext uri="{BB962C8B-B14F-4D97-AF65-F5344CB8AC3E}">
        <p14:creationId xmlns:p14="http://schemas.microsoft.com/office/powerpoint/2010/main" val="2473604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036BF90-CCDC-7341-B061-578E31F31EC4}"/>
              </a:ext>
            </a:extLst>
          </p:cNvPr>
          <p:cNvSpPr txBox="1">
            <a:spLocks/>
          </p:cNvSpPr>
          <p:nvPr/>
        </p:nvSpPr>
        <p:spPr>
          <a:xfrm>
            <a:off x="507868" y="228600"/>
            <a:ext cx="9152599" cy="1208314"/>
          </a:xfrm>
          <a:prstGeom prst="rect">
            <a:avLst/>
          </a:prstGeom>
        </p:spPr>
        <p:txBody>
          <a:bodyPr anchor="ctr"/>
          <a:lst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a:lstStyle>
          <a:p>
            <a:r>
              <a:rPr lang="en-US" sz="3200"/>
              <a:t>Efforts to Maximize Student </a:t>
            </a:r>
            <a:br>
              <a:rPr lang="en-US" sz="3200"/>
            </a:br>
            <a:r>
              <a:rPr lang="en-US" sz="3200"/>
              <a:t>Participation in TCAP </a:t>
            </a:r>
          </a:p>
        </p:txBody>
      </p:sp>
      <p:sp>
        <p:nvSpPr>
          <p:cNvPr id="11" name="Text Placeholder 2">
            <a:extLst>
              <a:ext uri="{FF2B5EF4-FFF2-40B4-BE49-F238E27FC236}">
                <a16:creationId xmlns:a16="http://schemas.microsoft.com/office/drawing/2014/main" id="{403256BA-EC28-9A48-B1FC-7735D8A8B5EE}"/>
              </a:ext>
            </a:extLst>
          </p:cNvPr>
          <p:cNvSpPr txBox="1">
            <a:spLocks/>
          </p:cNvSpPr>
          <p:nvPr/>
        </p:nvSpPr>
        <p:spPr>
          <a:xfrm>
            <a:off x="622300" y="1633097"/>
            <a:ext cx="9489440" cy="5063538"/>
          </a:xfrm>
          <a:prstGeom prst="rect">
            <a:avLst/>
          </a:prstGeom>
        </p:spPr>
        <p:txBody>
          <a:bodyPr vert="horz" lIns="91440" tIns="45720" rIns="91440" bIns="45720" rtlCol="0" anchor="t">
            <a:normAutofit fontScale="77500" lnSpcReduction="20000"/>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342900" indent="-342900">
              <a:buFont typeface="Wingdings" pitchFamily="2" charset="2"/>
              <a:buChar char="ü"/>
            </a:pPr>
            <a:r>
              <a:rPr lang="en-US" sz="2000" b="1">
                <a:latin typeface="Open Sans"/>
                <a:ea typeface="Open Sans"/>
                <a:cs typeface="Open Sans"/>
              </a:rPr>
              <a:t>Offered flexibility in test administration </a:t>
            </a:r>
            <a:r>
              <a:rPr lang="en-US" sz="2000">
                <a:latin typeface="Open Sans"/>
                <a:ea typeface="Open Sans"/>
                <a:cs typeface="Open Sans"/>
              </a:rPr>
              <a:t>as a result of the disruptions due to COVID-19</a:t>
            </a:r>
          </a:p>
          <a:p>
            <a:pPr marL="642620" lvl="1" indent="-342900">
              <a:buFont typeface="Arial" pitchFamily="2" charset="2"/>
              <a:buChar char="•"/>
            </a:pPr>
            <a:r>
              <a:rPr lang="en-US" sz="1800"/>
              <a:t>Expanded available use of off-site testing locations </a:t>
            </a:r>
          </a:p>
          <a:p>
            <a:pPr marL="642620" lvl="1" indent="-342900">
              <a:buFont typeface="Arial" pitchFamily="2" charset="2"/>
              <a:buChar char="•"/>
            </a:pPr>
            <a:r>
              <a:rPr lang="en-US" sz="1800"/>
              <a:t>Increased flexibility for local testing schedules</a:t>
            </a:r>
          </a:p>
          <a:p>
            <a:pPr marL="642620" lvl="1" indent="-342900">
              <a:buFont typeface="Arial" pitchFamily="2" charset="2"/>
              <a:buChar char="•"/>
            </a:pPr>
            <a:r>
              <a:rPr lang="en-US" sz="1800"/>
              <a:t>Provided guidance to support a larger number of assessment proctors</a:t>
            </a:r>
          </a:p>
          <a:p>
            <a:pPr marL="642620" lvl="1" indent="-342900">
              <a:buFont typeface="Arial" pitchFamily="2" charset="2"/>
              <a:buChar char="•"/>
            </a:pPr>
            <a:r>
              <a:rPr lang="en-US" sz="1800"/>
              <a:t>Enhanced guidance on </a:t>
            </a:r>
            <a:r>
              <a:rPr lang="en-US" sz="1800">
                <a:latin typeface="Open Sans"/>
                <a:ea typeface="Open Sans"/>
                <a:cs typeface="Open Sans"/>
              </a:rPr>
              <a:t>Medical Exemptions for COVID-impacted students</a:t>
            </a:r>
          </a:p>
          <a:p>
            <a:pPr marL="299720" lvl="1" indent="0">
              <a:buFont typeface="Arial" panose="020B0604020202020204" pitchFamily="34" charset="0"/>
              <a:buNone/>
            </a:pPr>
            <a:endParaRPr lang="en-US" sz="1600">
              <a:latin typeface="Open Sans"/>
              <a:ea typeface="Open Sans"/>
              <a:cs typeface="Open Sans"/>
            </a:endParaRPr>
          </a:p>
          <a:p>
            <a:pPr marL="342900" indent="-342900">
              <a:buFont typeface="Wingdings" pitchFamily="2" charset="2"/>
              <a:buChar char="ü"/>
            </a:pPr>
            <a:r>
              <a:rPr lang="en-US" sz="2000">
                <a:latin typeface="Open Sans"/>
                <a:ea typeface="Open Sans"/>
                <a:cs typeface="Open Sans"/>
              </a:rPr>
              <a:t>Dramatically increased choice within </a:t>
            </a:r>
            <a:r>
              <a:rPr lang="en-US" sz="2000" b="1">
                <a:latin typeface="Open Sans"/>
                <a:ea typeface="Open Sans"/>
                <a:cs typeface="Open Sans"/>
              </a:rPr>
              <a:t>expanded test administration </a:t>
            </a:r>
            <a:r>
              <a:rPr lang="en-US" sz="2000">
                <a:latin typeface="Open Sans"/>
                <a:ea typeface="Open Sans"/>
                <a:cs typeface="Open Sans"/>
              </a:rPr>
              <a:t>windows</a:t>
            </a:r>
          </a:p>
          <a:p>
            <a:pPr marL="642620" lvl="1" indent="-342900">
              <a:buFont typeface="Arial" pitchFamily="2" charset="2"/>
              <a:buChar char="•"/>
            </a:pPr>
            <a:r>
              <a:rPr lang="en-US" sz="1800"/>
              <a:t>Expanded TCAP window options, with three times more calendar days to work with than any prior year</a:t>
            </a:r>
          </a:p>
          <a:p>
            <a:pPr marL="642620" lvl="1" indent="-342900">
              <a:buFont typeface="Arial" pitchFamily="2" charset="2"/>
              <a:buChar char="•"/>
            </a:pPr>
            <a:r>
              <a:rPr lang="en-US" sz="1800"/>
              <a:t>Provided for student make-ups across testing windows, for greater flexibility and access</a:t>
            </a:r>
          </a:p>
          <a:p>
            <a:pPr marL="642620" lvl="1" indent="-342900">
              <a:buFont typeface="Arial" pitchFamily="2" charset="2"/>
              <a:buChar char="•"/>
            </a:pPr>
            <a:r>
              <a:rPr lang="en-US" sz="1800"/>
              <a:t>Allowed extensions and provided additional testing options for all state tests, including WIDA and ACT</a:t>
            </a:r>
          </a:p>
          <a:p>
            <a:pPr marL="299720" lvl="1" indent="0">
              <a:buFont typeface="Arial" panose="020B0604020202020204" pitchFamily="34" charset="0"/>
              <a:buNone/>
            </a:pPr>
            <a:endParaRPr lang="en-US" sz="1800"/>
          </a:p>
          <a:p>
            <a:pPr marL="342900" indent="-342900">
              <a:buFont typeface="Wingdings" pitchFamily="2" charset="2"/>
              <a:buChar char="ü"/>
            </a:pPr>
            <a:r>
              <a:rPr lang="en-US" sz="2000" b="1">
                <a:latin typeface="Open Sans"/>
                <a:ea typeface="Open Sans"/>
                <a:cs typeface="Open Sans"/>
              </a:rPr>
              <a:t>Maintained robust customer service, </a:t>
            </a:r>
            <a:r>
              <a:rPr lang="en-US" sz="2000">
                <a:latin typeface="Open Sans"/>
                <a:ea typeface="Open Sans"/>
                <a:cs typeface="Open Sans"/>
              </a:rPr>
              <a:t>including</a:t>
            </a:r>
            <a:r>
              <a:rPr lang="en-US" sz="2000" b="1">
                <a:latin typeface="Open Sans"/>
                <a:ea typeface="Open Sans"/>
                <a:cs typeface="Open Sans"/>
              </a:rPr>
              <a:t> </a:t>
            </a:r>
            <a:r>
              <a:rPr lang="en-US" sz="2000">
                <a:latin typeface="Open Sans"/>
                <a:ea typeface="Open Sans"/>
                <a:cs typeface="Open Sans"/>
              </a:rPr>
              <a:t>guides and resources to support districts</a:t>
            </a:r>
          </a:p>
          <a:p>
            <a:pPr marL="642620" lvl="1" indent="-342900">
              <a:buFont typeface="Arial" pitchFamily="2" charset="2"/>
              <a:buChar char="•"/>
            </a:pPr>
            <a:r>
              <a:rPr lang="en-US" sz="1800"/>
              <a:t>Supported maximizing participation through toolkits and checklists documents </a:t>
            </a:r>
          </a:p>
          <a:p>
            <a:pPr marL="642620" lvl="1" indent="-342900">
              <a:buFont typeface="Arial" pitchFamily="2" charset="2"/>
              <a:buChar char="•"/>
            </a:pPr>
            <a:r>
              <a:rPr lang="en-US" sz="1800"/>
              <a:t>Provided peer support and highlighted profiles of real-time district solutions</a:t>
            </a:r>
          </a:p>
          <a:p>
            <a:pPr marL="642620" lvl="1" indent="-342900">
              <a:buFont typeface="Arial" pitchFamily="2" charset="2"/>
              <a:buChar char="•"/>
            </a:pPr>
            <a:r>
              <a:rPr lang="en-US" sz="1800"/>
              <a:t>Developed sample communications and social media tools</a:t>
            </a:r>
          </a:p>
          <a:p>
            <a:pPr marL="642620" lvl="1" indent="-342900">
              <a:buFont typeface="Arial" pitchFamily="2" charset="2"/>
              <a:buChar char="•"/>
            </a:pPr>
            <a:r>
              <a:rPr lang="en-US" sz="1800"/>
              <a:t>Hosted daily webinars, office hours, weekly updates, virtual trainings to support districts</a:t>
            </a:r>
          </a:p>
          <a:p>
            <a:pPr marL="256540" indent="-256540">
              <a:buFont typeface="Arial" panose="05000000000000000000" pitchFamily="2" charset="2"/>
              <a:buChar char="•"/>
            </a:pPr>
            <a:endParaRPr lang="en-US" sz="2000"/>
          </a:p>
          <a:p>
            <a:pPr marL="342900" indent="-342900">
              <a:buFont typeface="Wingdings" pitchFamily="2" charset="2"/>
              <a:buChar char="ü"/>
            </a:pPr>
            <a:r>
              <a:rPr lang="en-US" sz="2100">
                <a:latin typeface="Open Sans"/>
                <a:ea typeface="Open Sans"/>
                <a:cs typeface="Open Sans"/>
              </a:rPr>
              <a:t>Worked with many </a:t>
            </a:r>
            <a:r>
              <a:rPr lang="en-US" sz="2100" b="1">
                <a:latin typeface="Open Sans"/>
                <a:ea typeface="Open Sans"/>
                <a:cs typeface="Open Sans"/>
              </a:rPr>
              <a:t>districts to set and meet clear participation rate goals</a:t>
            </a:r>
            <a:endParaRPr lang="en-US" sz="2100">
              <a:latin typeface="Open Sans"/>
              <a:ea typeface="Open Sans"/>
              <a:cs typeface="Open Sans"/>
            </a:endParaRPr>
          </a:p>
          <a:p>
            <a:pPr marL="556895" lvl="1" indent="-213995">
              <a:buFont typeface="Arial" pitchFamily="2" charset="2"/>
              <a:buChar char="•"/>
            </a:pPr>
            <a:r>
              <a:rPr lang="en-US" sz="1800"/>
              <a:t>Increased communications with parents</a:t>
            </a:r>
          </a:p>
          <a:p>
            <a:pPr marL="556895" lvl="1" indent="-213995">
              <a:buFont typeface="Arial" pitchFamily="2" charset="2"/>
              <a:buChar char="•"/>
            </a:pPr>
            <a:r>
              <a:rPr lang="en-US" sz="1800"/>
              <a:t>Set clear goals and tactics, customized by school and community</a:t>
            </a:r>
          </a:p>
          <a:p>
            <a:pPr marL="556895" lvl="1" indent="-213995">
              <a:buFont typeface="Arial" pitchFamily="2" charset="2"/>
              <a:buChar char="•"/>
            </a:pPr>
            <a:r>
              <a:rPr lang="en-US" sz="1800"/>
              <a:t>Co-created ways to incorporate positivity, joy, and celebrations surrounding testing activities</a:t>
            </a:r>
          </a:p>
        </p:txBody>
      </p:sp>
      <p:pic>
        <p:nvPicPr>
          <p:cNvPr id="12" name="Picture 11">
            <a:extLst>
              <a:ext uri="{FF2B5EF4-FFF2-40B4-BE49-F238E27FC236}">
                <a16:creationId xmlns:a16="http://schemas.microsoft.com/office/drawing/2014/main" id="{E4757132-75EB-F84E-BE9C-B1741F5EB4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226172" y="315686"/>
            <a:ext cx="1962653" cy="6858000"/>
          </a:xfrm>
          <a:prstGeom prst="rect">
            <a:avLst/>
          </a:prstGeom>
        </p:spPr>
      </p:pic>
    </p:spTree>
    <p:extLst>
      <p:ext uri="{BB962C8B-B14F-4D97-AF65-F5344CB8AC3E}">
        <p14:creationId xmlns:p14="http://schemas.microsoft.com/office/powerpoint/2010/main" val="535572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7F430C-ADFA-1044-A96E-B773F6253157}"/>
              </a:ext>
            </a:extLst>
          </p:cNvPr>
          <p:cNvSpPr/>
          <p:nvPr/>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8E3C4929-6986-2549-B0F3-DCED90DA8EE7}"/>
              </a:ext>
            </a:extLst>
          </p:cNvPr>
          <p:cNvSpPr txBox="1">
            <a:spLocks/>
          </p:cNvSpPr>
          <p:nvPr/>
        </p:nvSpPr>
        <p:spPr>
          <a:xfrm>
            <a:off x="6391555" y="4059395"/>
            <a:ext cx="4760229" cy="2098788"/>
          </a:xfrm>
          <a:prstGeom prst="rect">
            <a:avLst/>
          </a:prstGeom>
        </p:spPr>
        <p:txBody>
          <a:bodyPr lIns="91440" tIns="45720" rIns="91440" bIns="45720" anchor="t">
            <a:normAutofit/>
          </a:bodyPr>
          <a:lst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None/>
            </a:pPr>
            <a:r>
              <a:rPr lang="en-US" sz="3200" b="1">
                <a:solidFill>
                  <a:schemeClr val="accent5"/>
                </a:solidFill>
                <a:latin typeface="Open Sans"/>
                <a:ea typeface="Open Sans"/>
                <a:cs typeface="Open Sans"/>
              </a:rPr>
              <a:t>100% of DISTRICTS</a:t>
            </a:r>
            <a:br>
              <a:rPr lang="en-US" sz="2000" b="1"/>
            </a:br>
            <a:r>
              <a:rPr lang="en-US" sz="3600" b="1">
                <a:solidFill>
                  <a:schemeClr val="bg1"/>
                </a:solidFill>
                <a:latin typeface="Open Sans"/>
                <a:ea typeface="Open Sans"/>
                <a:cs typeface="Open Sans"/>
              </a:rPr>
              <a:t>MET THE 80% </a:t>
            </a:r>
            <a:br>
              <a:rPr lang="en-US" sz="2800" b="1"/>
            </a:br>
            <a:r>
              <a:rPr lang="en-US" sz="2800" b="1">
                <a:solidFill>
                  <a:schemeClr val="bg1"/>
                </a:solidFill>
                <a:latin typeface="Open Sans"/>
                <a:ea typeface="Open Sans"/>
                <a:cs typeface="Open Sans"/>
              </a:rPr>
              <a:t>“hold harmless” target</a:t>
            </a:r>
            <a:endParaRPr lang="en-US" sz="2000">
              <a:solidFill>
                <a:schemeClr val="bg1"/>
              </a:solidFill>
              <a:latin typeface="Open Sans"/>
              <a:ea typeface="Open Sans"/>
              <a:cs typeface="Open Sans"/>
            </a:endParaRPr>
          </a:p>
        </p:txBody>
      </p:sp>
      <p:sp>
        <p:nvSpPr>
          <p:cNvPr id="16" name="TextBox 15">
            <a:extLst>
              <a:ext uri="{FF2B5EF4-FFF2-40B4-BE49-F238E27FC236}">
                <a16:creationId xmlns:a16="http://schemas.microsoft.com/office/drawing/2014/main" id="{074B93E9-E1B9-324D-8625-790D78199499}"/>
              </a:ext>
            </a:extLst>
          </p:cNvPr>
          <p:cNvSpPr txBox="1"/>
          <p:nvPr/>
        </p:nvSpPr>
        <p:spPr>
          <a:xfrm>
            <a:off x="189965" y="6158183"/>
            <a:ext cx="5916705" cy="307777"/>
          </a:xfrm>
          <a:prstGeom prst="rect">
            <a:avLst/>
          </a:prstGeom>
          <a:noFill/>
        </p:spPr>
        <p:txBody>
          <a:bodyPr wrap="square" lIns="91440" tIns="45720" rIns="91440" bIns="45720" rtlCol="0" anchor="t">
            <a:spAutoFit/>
          </a:bodyPr>
          <a:lstStyle/>
          <a:p>
            <a:r>
              <a:rPr lang="en-US" sz="1400">
                <a:solidFill>
                  <a:schemeClr val="bg1"/>
                </a:solidFill>
              </a:rPr>
              <a:t>*Breakdown of data in Appendix</a:t>
            </a:r>
          </a:p>
        </p:txBody>
      </p:sp>
      <p:sp>
        <p:nvSpPr>
          <p:cNvPr id="7" name="Title 1">
            <a:extLst>
              <a:ext uri="{FF2B5EF4-FFF2-40B4-BE49-F238E27FC236}">
                <a16:creationId xmlns:a16="http://schemas.microsoft.com/office/drawing/2014/main" id="{EFA2585D-B1B6-0E45-9F6A-79F0856F4E13}"/>
              </a:ext>
            </a:extLst>
          </p:cNvPr>
          <p:cNvSpPr txBox="1">
            <a:spLocks/>
          </p:cNvSpPr>
          <p:nvPr/>
        </p:nvSpPr>
        <p:spPr>
          <a:xfrm>
            <a:off x="457951" y="161366"/>
            <a:ext cx="9152599" cy="1208314"/>
          </a:xfrm>
          <a:prstGeom prst="rect">
            <a:avLst/>
          </a:prstGeom>
        </p:spPr>
        <p:txBody>
          <a:bodyPr anchor="ctr"/>
          <a:lst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a:lstStyle>
          <a:p>
            <a:r>
              <a:rPr lang="en-US">
                <a:solidFill>
                  <a:schemeClr val="bg1"/>
                </a:solidFill>
              </a:rPr>
              <a:t>Student Participation</a:t>
            </a:r>
          </a:p>
        </p:txBody>
      </p:sp>
      <p:graphicFrame>
        <p:nvGraphicFramePr>
          <p:cNvPr id="2" name="Chart 1">
            <a:extLst>
              <a:ext uri="{FF2B5EF4-FFF2-40B4-BE49-F238E27FC236}">
                <a16:creationId xmlns:a16="http://schemas.microsoft.com/office/drawing/2014/main" id="{1784AF7C-34CE-7346-996F-A975077D0050}"/>
              </a:ext>
            </a:extLst>
          </p:cNvPr>
          <p:cNvGraphicFramePr/>
          <p:nvPr>
            <p:extLst>
              <p:ext uri="{D42A27DB-BD31-4B8C-83A1-F6EECF244321}">
                <p14:modId xmlns:p14="http://schemas.microsoft.com/office/powerpoint/2010/main" val="3765463008"/>
              </p:ext>
            </p:extLst>
          </p:nvPr>
        </p:nvGraphicFramePr>
        <p:xfrm>
          <a:off x="896172" y="1474350"/>
          <a:ext cx="5294251" cy="268970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BE7B2BA-F214-F148-939D-91F0B97A6C36}"/>
              </a:ext>
            </a:extLst>
          </p:cNvPr>
          <p:cNvSpPr txBox="1"/>
          <p:nvPr/>
        </p:nvSpPr>
        <p:spPr>
          <a:xfrm>
            <a:off x="2642894" y="2474128"/>
            <a:ext cx="1800807" cy="769441"/>
          </a:xfrm>
          <a:prstGeom prst="rect">
            <a:avLst/>
          </a:prstGeom>
          <a:noFill/>
        </p:spPr>
        <p:txBody>
          <a:bodyPr wrap="square" rtlCol="0">
            <a:spAutoFit/>
          </a:bodyPr>
          <a:lstStyle/>
          <a:p>
            <a:pPr algn="ctr"/>
            <a:r>
              <a:rPr lang="en-US"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95%</a:t>
            </a:r>
          </a:p>
        </p:txBody>
      </p:sp>
      <p:pic>
        <p:nvPicPr>
          <p:cNvPr id="5" name="Graphic 4" descr="Bullseye with solid fill">
            <a:extLst>
              <a:ext uri="{FF2B5EF4-FFF2-40B4-BE49-F238E27FC236}">
                <a16:creationId xmlns:a16="http://schemas.microsoft.com/office/drawing/2014/main" id="{5181D36A-9971-E749-BFA5-8B9C586941C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01251" y="1548583"/>
            <a:ext cx="2349572" cy="2349572"/>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7B33667D-A759-B94D-83F2-D6E1FA4BD086}"/>
              </a:ext>
            </a:extLst>
          </p:cNvPr>
          <p:cNvSpPr/>
          <p:nvPr/>
        </p:nvSpPr>
        <p:spPr>
          <a:xfrm>
            <a:off x="645456" y="4261100"/>
            <a:ext cx="5795682" cy="1261884"/>
          </a:xfrm>
          <a:prstGeom prst="rect">
            <a:avLst/>
          </a:prstGeom>
        </p:spPr>
        <p:txBody>
          <a:bodyPr wrap="square">
            <a:spAutoFit/>
          </a:bodyPr>
          <a:lstStyle/>
          <a:p>
            <a:pPr algn="ctr"/>
            <a:r>
              <a:rPr lang="en-US" sz="4000" b="1">
                <a:solidFill>
                  <a:schemeClr val="bg1"/>
                </a:solidFill>
                <a:ea typeface="Open Sans"/>
                <a:cs typeface="Open Sans"/>
              </a:rPr>
              <a:t>State TCAP </a:t>
            </a:r>
            <a:br>
              <a:rPr lang="en-US" sz="4000" b="1"/>
            </a:br>
            <a:r>
              <a:rPr lang="en-US" sz="3600" b="1">
                <a:solidFill>
                  <a:schemeClr val="accent4"/>
                </a:solidFill>
                <a:ea typeface="Open Sans"/>
                <a:cs typeface="Open Sans"/>
              </a:rPr>
              <a:t>PARTICIPATION RATE</a:t>
            </a:r>
          </a:p>
        </p:txBody>
      </p:sp>
    </p:spTree>
    <p:extLst>
      <p:ext uri="{BB962C8B-B14F-4D97-AF65-F5344CB8AC3E}">
        <p14:creationId xmlns:p14="http://schemas.microsoft.com/office/powerpoint/2010/main" val="3325009958"/>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stforAll-WIDESCREEN-2021" id="{2F73F590-2098-E744-B4A0-484DD047005E}" vid="{9D0AEABE-BEEA-6243-89AC-278A97B804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est for All 1">
    <a:dk1>
      <a:srgbClr val="75787B"/>
    </a:dk1>
    <a:lt1>
      <a:srgbClr val="FFFFFF"/>
    </a:lt1>
    <a:dk2>
      <a:srgbClr val="75787B"/>
    </a:dk2>
    <a:lt2>
      <a:srgbClr val="FFFFFF"/>
    </a:lt2>
    <a:accent1>
      <a:srgbClr val="75787B"/>
    </a:accent1>
    <a:accent2>
      <a:srgbClr val="002D72"/>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13E6C061E592458D26C5D8972AF80E" ma:contentTypeVersion="14" ma:contentTypeDescription="Create a new document." ma:contentTypeScope="" ma:versionID="db52be6c1c552eda44f4c9c0abccb08b">
  <xsd:schema xmlns:xsd="http://www.w3.org/2001/XMLSchema" xmlns:xs="http://www.w3.org/2001/XMLSchema" xmlns:p="http://schemas.microsoft.com/office/2006/metadata/properties" xmlns:ns2="cd5d47a3-a2f9-4141-be10-f2e1e06d43f0" xmlns:ns3="88bc45f0-fb64-44cc-bf44-f9f8397c9796" targetNamespace="http://schemas.microsoft.com/office/2006/metadata/properties" ma:root="true" ma:fieldsID="43cdf4644ffda490b9a5ed40316be3ab" ns2:_="" ns3:_="">
    <xsd:import namespace="cd5d47a3-a2f9-4141-be10-f2e1e06d43f0"/>
    <xsd:import namespace="88bc45f0-fb64-44cc-bf44-f9f8397c979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5d47a3-a2f9-4141-be10-f2e1e06d43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bc45f0-fb64-44cc-bf44-f9f8397c9796" elementFormDefault="qualified">
    <xsd:import namespace="http://schemas.microsoft.com/office/2006/documentManagement/types"/>
    <xsd:import namespace="http://schemas.microsoft.com/office/infopath/2007/PartnerControls"/>
    <xsd:element name="SharedWithUsers" ma:index="16"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8bc45f0-fb64-44cc-bf44-f9f8397c9796">
      <UserInfo>
        <DisplayName>Penny Schwinn</DisplayName>
        <AccountId>51</AccountId>
        <AccountType/>
      </UserInfo>
    </SharedWithUsers>
  </documentManagement>
</p:properties>
</file>

<file path=customXml/itemProps1.xml><?xml version="1.0" encoding="utf-8"?>
<ds:datastoreItem xmlns:ds="http://schemas.openxmlformats.org/officeDocument/2006/customXml" ds:itemID="{D0E31706-1D9F-445E-ABE0-7847F59F7101}">
  <ds:schemaRefs>
    <ds:schemaRef ds:uri="88bc45f0-fb64-44cc-bf44-f9f8397c9796"/>
    <ds:schemaRef ds:uri="cd5d47a3-a2f9-4141-be10-f2e1e06d43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848918-0EBC-4BAE-A79C-C7698340A68B}">
  <ds:schemaRefs>
    <ds:schemaRef ds:uri="http://schemas.microsoft.com/sharepoint/v3/contenttype/forms"/>
  </ds:schemaRefs>
</ds:datastoreItem>
</file>

<file path=customXml/itemProps3.xml><?xml version="1.0" encoding="utf-8"?>
<ds:datastoreItem xmlns:ds="http://schemas.openxmlformats.org/officeDocument/2006/customXml" ds:itemID="{B86F60C1-803E-4BBB-9567-67897965F98D}">
  <ds:schemaRefs>
    <ds:schemaRef ds:uri="88bc45f0-fb64-44cc-bf44-f9f8397c9796"/>
    <ds:schemaRef ds:uri="cd5d47a3-a2f9-4141-be10-f2e1e06d43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Theme1</Template>
  <TotalTime>13</TotalTime>
  <Words>3228</Words>
  <Application>Microsoft Office PowerPoint</Application>
  <PresentationFormat>Custom</PresentationFormat>
  <Paragraphs>325</Paragraphs>
  <Slides>30</Slides>
  <Notes>27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Arial</vt:lpstr>
      <vt:lpstr>Calibri</vt:lpstr>
      <vt:lpstr>Courier New</vt:lpstr>
      <vt:lpstr>Georgia</vt:lpstr>
      <vt:lpstr>Lato Light</vt:lpstr>
      <vt:lpstr>Open Sans</vt:lpstr>
      <vt:lpstr>Open Sans Condensed</vt:lpstr>
      <vt:lpstr>Open Sans Extrabold</vt:lpstr>
      <vt:lpstr>Open Sans Extrabold</vt:lpstr>
      <vt:lpstr>Open Sans Semibold</vt:lpstr>
      <vt:lpstr>PermianSlabSerifTypeface</vt:lpstr>
      <vt:lpstr>Wingdings</vt:lpstr>
      <vt:lpstr>Theme1</vt:lpstr>
      <vt:lpstr>PowerPoint Presentation</vt:lpstr>
      <vt:lpstr>PowerPoint Presentation</vt:lpstr>
      <vt:lpstr>PowerPoint Presentation</vt:lpstr>
      <vt:lpstr>TCAP Results Demonstrate Urgent Need</vt:lpstr>
      <vt:lpstr>State Framework for Response</vt:lpstr>
      <vt:lpstr>TCAP Administration Successes</vt:lpstr>
      <vt:lpstr>Context for 2020-21 Spring TCAP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Use the Data</vt:lpstr>
      <vt:lpstr>PowerPoint Presentation</vt:lpstr>
      <vt:lpstr>PowerPoint Presentation</vt:lpstr>
      <vt:lpstr>What to Do about the Data</vt:lpstr>
      <vt:lpstr>Historic Federal Funds for K-12 Education</vt:lpstr>
      <vt:lpstr>PowerPoint Presentation</vt:lpstr>
      <vt:lpstr>2020-21 TDOE Pandemic Response &amp; Actions</vt:lpstr>
      <vt:lpstr>Continuum of Student Supports</vt:lpstr>
      <vt:lpstr>PowerPoint Presentation</vt:lpstr>
      <vt:lpstr> State ESSER Plan: Investments Aligned to Data</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for Using This Template</dc:title>
  <dc:subject/>
  <dc:creator>Andi Baumgartner</dc:creator>
  <cp:keywords/>
  <dc:description/>
  <cp:lastModifiedBy>Tess Yates</cp:lastModifiedBy>
  <cp:revision>7</cp:revision>
  <cp:lastPrinted>2021-07-30T18:24:28Z</cp:lastPrinted>
  <dcterms:created xsi:type="dcterms:W3CDTF">2021-07-26T14:32:14Z</dcterms:created>
  <dcterms:modified xsi:type="dcterms:W3CDTF">2021-09-15T15:54:20Z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0x010100A213E6C061E592458D26C5D8972AF80E</vt:lpwstr>
  </property>
</Properties>
</file>