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273" r:id="rId3"/>
    <p:sldId id="267" r:id="rId4"/>
    <p:sldId id="270" r:id="rId5"/>
    <p:sldId id="269" r:id="rId6"/>
    <p:sldId id="268" r:id="rId7"/>
    <p:sldId id="27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77" r:id="rId18"/>
    <p:sldId id="278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A8"/>
    <a:srgbClr val="FEFEBA"/>
    <a:srgbClr val="E5FEFF"/>
    <a:srgbClr val="E35E35"/>
    <a:srgbClr val="1FB14C"/>
    <a:srgbClr val="7D95AF"/>
    <a:srgbClr val="BFBFC0"/>
    <a:srgbClr val="F8AEAE"/>
    <a:srgbClr val="D36755"/>
    <a:srgbClr val="D7A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465" autoAdjust="0"/>
  </p:normalViewPr>
  <p:slideViewPr>
    <p:cSldViewPr>
      <p:cViewPr varScale="1">
        <p:scale>
          <a:sx n="68" d="100"/>
          <a:sy n="68" d="100"/>
        </p:scale>
        <p:origin x="4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CB113-6A0F-4AAE-9B4D-2479A8F97C98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18838-4F7A-470B-AB66-F15692D994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37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18838-4F7A-470B-AB66-F15692D9940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4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18838-4F7A-470B-AB66-F15692D994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81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18838-4F7A-470B-AB66-F15692D994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93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18838-4F7A-470B-AB66-F15692D994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9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18838-4F7A-470B-AB66-F15692D994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44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18838-4F7A-470B-AB66-F15692D994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58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18838-4F7A-470B-AB66-F15692D9940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85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18838-4F7A-470B-AB66-F15692D9940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9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5C9D-AC2D-46A7-BC6F-368B52ED446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0F65-67DD-459D-ACF9-19D8744C99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5C9D-AC2D-46A7-BC6F-368B52ED446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0F65-67DD-459D-ACF9-19D8744C9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5C9D-AC2D-46A7-BC6F-368B52ED446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0F65-67DD-459D-ACF9-19D8744C9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5C9D-AC2D-46A7-BC6F-368B52ED446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0F65-67DD-459D-ACF9-19D8744C9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5C9D-AC2D-46A7-BC6F-368B52ED446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0F65-67DD-459D-ACF9-19D8744C9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5C9D-AC2D-46A7-BC6F-368B52ED446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0F65-67DD-459D-ACF9-19D8744C9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5C9D-AC2D-46A7-BC6F-368B52ED446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0F65-67DD-459D-ACF9-19D8744C9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5C9D-AC2D-46A7-BC6F-368B52ED446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0F65-67DD-459D-ACF9-19D8744C9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5C9D-AC2D-46A7-BC6F-368B52ED446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0F65-67DD-459D-ACF9-19D8744C9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5C9D-AC2D-46A7-BC6F-368B52ED446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0F65-67DD-459D-ACF9-19D8744C99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5C9D-AC2D-46A7-BC6F-368B52ED446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0F65-67DD-459D-ACF9-19D8744C99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BBD5C9D-AC2D-46A7-BC6F-368B52ED446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A420F65-67DD-459D-ACF9-19D8744C9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600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600" dirty="0" err="1" smtClean="0">
                <a:solidFill>
                  <a:schemeClr val="bg2">
                    <a:lumMod val="75000"/>
                  </a:schemeClr>
                </a:solidFill>
              </a:rPr>
              <a:t>Navagraha</a:t>
            </a:r>
            <a:endParaRPr lang="en-US" sz="6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 smtClean="0">
                <a:solidFill>
                  <a:srgbClr val="002060"/>
                </a:solidFill>
              </a:rPr>
              <a:t>Significance &amp; Symbolism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16161"/>
                </a:solidFill>
              </a:rPr>
              <a:t>MARS -  </a:t>
            </a:r>
            <a:r>
              <a:rPr lang="en-US" sz="4000" dirty="0" err="1" smtClean="0">
                <a:solidFill>
                  <a:srgbClr val="F16161"/>
                </a:solidFill>
              </a:rPr>
              <a:t>Mangala</a:t>
            </a:r>
            <a:r>
              <a:rPr lang="en-US" sz="4000" dirty="0" smtClean="0">
                <a:solidFill>
                  <a:srgbClr val="F16161"/>
                </a:solidFill>
              </a:rPr>
              <a:t>/</a:t>
            </a:r>
            <a:r>
              <a:rPr lang="en-US" sz="4000" dirty="0" err="1" smtClean="0">
                <a:solidFill>
                  <a:srgbClr val="F16161"/>
                </a:solidFill>
              </a:rPr>
              <a:t>Angaraka</a:t>
            </a:r>
            <a:r>
              <a:rPr lang="en-US" sz="4000" dirty="0" smtClean="0">
                <a:solidFill>
                  <a:srgbClr val="F16161"/>
                </a:solidFill>
              </a:rPr>
              <a:t>/</a:t>
            </a:r>
            <a:r>
              <a:rPr lang="en-US" sz="4000" dirty="0" err="1" smtClean="0">
                <a:solidFill>
                  <a:srgbClr val="F16161"/>
                </a:solidFill>
              </a:rPr>
              <a:t>Kuja</a:t>
            </a:r>
            <a:endParaRPr lang="en-US" sz="4000" dirty="0">
              <a:solidFill>
                <a:srgbClr val="F1616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6324600" cy="53339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 is </a:t>
            </a:r>
            <a:r>
              <a:rPr lang="en-US" sz="2400" dirty="0" err="1" smtClean="0"/>
              <a:t>Bhouma</a:t>
            </a:r>
            <a:r>
              <a:rPr lang="en-US" sz="2400" dirty="0" smtClean="0"/>
              <a:t>, the son of </a:t>
            </a:r>
            <a:r>
              <a:rPr lang="en-US" sz="2400" dirty="0" err="1" smtClean="0"/>
              <a:t>Bhoo</a:t>
            </a:r>
            <a:r>
              <a:rPr lang="en-US" sz="2400" dirty="0" smtClean="0"/>
              <a:t> </a:t>
            </a:r>
            <a:r>
              <a:rPr lang="en-US" sz="2400" dirty="0" err="1" smtClean="0"/>
              <a:t>devi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Abhimani</a:t>
            </a:r>
            <a:r>
              <a:rPr lang="en-US" sz="2400" dirty="0" smtClean="0"/>
              <a:t> </a:t>
            </a:r>
            <a:r>
              <a:rPr lang="en-US" sz="2400" dirty="0" err="1" smtClean="0"/>
              <a:t>Devatas</a:t>
            </a:r>
            <a:r>
              <a:rPr lang="en-US" sz="2400" dirty="0" smtClean="0"/>
              <a:t>: </a:t>
            </a:r>
            <a:r>
              <a:rPr lang="en-US" sz="2400" dirty="0" err="1" smtClean="0"/>
              <a:t>Bhoomi</a:t>
            </a:r>
            <a:r>
              <a:rPr lang="en-US" sz="2400" dirty="0" smtClean="0"/>
              <a:t> and </a:t>
            </a:r>
            <a:r>
              <a:rPr lang="en-US" sz="2400" dirty="0" err="1" smtClean="0"/>
              <a:t>Kshetrapala</a:t>
            </a:r>
            <a:r>
              <a:rPr lang="en-US" sz="2400" dirty="0" smtClean="0"/>
              <a:t> (or </a:t>
            </a:r>
            <a:r>
              <a:rPr lang="en-US" dirty="0" err="1"/>
              <a:t>S</a:t>
            </a:r>
            <a:r>
              <a:rPr lang="en-US" sz="2400" dirty="0" err="1" smtClean="0"/>
              <a:t>kanda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Lord of: </a:t>
            </a:r>
            <a:r>
              <a:rPr lang="en-US" sz="2400" dirty="0" err="1" smtClean="0"/>
              <a:t>Mesha</a:t>
            </a:r>
            <a:r>
              <a:rPr lang="en-US" sz="2400" dirty="0" smtClean="0"/>
              <a:t> and </a:t>
            </a:r>
            <a:r>
              <a:rPr lang="en-US" sz="2400" dirty="0" err="1" smtClean="0"/>
              <a:t>Vrischika</a:t>
            </a:r>
            <a:r>
              <a:rPr lang="en-US" sz="2400" dirty="0" smtClean="0"/>
              <a:t> </a:t>
            </a:r>
            <a:r>
              <a:rPr lang="en-US" sz="2400" dirty="0" err="1" smtClean="0"/>
              <a:t>Raashi</a:t>
            </a:r>
            <a:endParaRPr lang="en-US" sz="2400" dirty="0" smtClean="0"/>
          </a:p>
          <a:p>
            <a:r>
              <a:rPr lang="en-US" sz="2400" dirty="0" smtClean="0"/>
              <a:t>He is a warrior hero who worships </a:t>
            </a:r>
            <a:r>
              <a:rPr lang="en-US" sz="2400" dirty="0" err="1" smtClean="0"/>
              <a:t>Shanmuka</a:t>
            </a:r>
            <a:r>
              <a:rPr lang="en-US" sz="2400" dirty="0" smtClean="0"/>
              <a:t>. Brilliantly robust in stature, he is dear to the warriors and farmers</a:t>
            </a:r>
          </a:p>
          <a:p>
            <a:r>
              <a:rPr lang="en-US" sz="2400" dirty="0" smtClean="0"/>
              <a:t>He blesses his devotees for their heroic and agricultural (work) enrichment.</a:t>
            </a:r>
          </a:p>
          <a:p>
            <a:r>
              <a:rPr lang="en-US" dirty="0" smtClean="0">
                <a:solidFill>
                  <a:srgbClr val="E56D76"/>
                </a:solidFill>
              </a:rPr>
              <a:t>Symbolized by:</a:t>
            </a:r>
          </a:p>
          <a:p>
            <a:pPr marL="0" indent="225425">
              <a:buNone/>
            </a:pPr>
            <a:r>
              <a:rPr lang="en-US" sz="2000" dirty="0" smtClean="0">
                <a:solidFill>
                  <a:srgbClr val="D36755"/>
                </a:solidFill>
              </a:rPr>
              <a:t>Color</a:t>
            </a:r>
            <a:r>
              <a:rPr lang="en-US" sz="2000" dirty="0">
                <a:solidFill>
                  <a:srgbClr val="D36755"/>
                </a:solidFill>
              </a:rPr>
              <a:t>: </a:t>
            </a:r>
            <a:r>
              <a:rPr lang="en-US" sz="2000" dirty="0" smtClean="0">
                <a:solidFill>
                  <a:srgbClr val="D36755"/>
                </a:solidFill>
              </a:rPr>
              <a:t>Red               	Metal</a:t>
            </a:r>
            <a:r>
              <a:rPr lang="en-US" sz="2000" dirty="0">
                <a:solidFill>
                  <a:srgbClr val="D36755"/>
                </a:solidFill>
              </a:rPr>
              <a:t>: </a:t>
            </a:r>
            <a:r>
              <a:rPr lang="en-US" sz="2000" dirty="0" smtClean="0">
                <a:solidFill>
                  <a:srgbClr val="D36755"/>
                </a:solidFill>
              </a:rPr>
              <a:t>Copper</a:t>
            </a:r>
          </a:p>
          <a:p>
            <a:pPr marL="0" indent="225425">
              <a:buNone/>
            </a:pPr>
            <a:r>
              <a:rPr lang="en-US" sz="2000" dirty="0" smtClean="0">
                <a:solidFill>
                  <a:srgbClr val="D36755"/>
                </a:solidFill>
              </a:rPr>
              <a:t>Gemstone: Coral 	</a:t>
            </a:r>
            <a:r>
              <a:rPr lang="en-US" sz="2000" dirty="0" err="1" smtClean="0">
                <a:solidFill>
                  <a:srgbClr val="D36755"/>
                </a:solidFill>
              </a:rPr>
              <a:t>Dhanya</a:t>
            </a:r>
            <a:r>
              <a:rPr lang="en-US" sz="2000" dirty="0" smtClean="0">
                <a:solidFill>
                  <a:srgbClr val="D36755"/>
                </a:solidFill>
              </a:rPr>
              <a:t>/Grain: </a:t>
            </a:r>
            <a:r>
              <a:rPr lang="en-US" sz="2000" dirty="0" err="1" smtClean="0">
                <a:solidFill>
                  <a:srgbClr val="D36755"/>
                </a:solidFill>
              </a:rPr>
              <a:t>Toor</a:t>
            </a:r>
            <a:r>
              <a:rPr lang="en-US" sz="2000" dirty="0" smtClean="0">
                <a:solidFill>
                  <a:srgbClr val="D36755"/>
                </a:solidFill>
              </a:rPr>
              <a:t> Dal</a:t>
            </a:r>
          </a:p>
          <a:p>
            <a:pPr marL="0" indent="225425">
              <a:buNone/>
            </a:pPr>
            <a:r>
              <a:rPr lang="en-US" sz="2000" dirty="0">
                <a:solidFill>
                  <a:srgbClr val="D36755"/>
                </a:solidFill>
              </a:rPr>
              <a:t>	</a:t>
            </a:r>
            <a:r>
              <a:rPr lang="en-US" sz="2000" dirty="0" smtClean="0">
                <a:solidFill>
                  <a:srgbClr val="D36755"/>
                </a:solidFill>
              </a:rPr>
              <a:t>			          (Pigeon Peas)</a:t>
            </a:r>
            <a:endParaRPr lang="en-US" sz="2000" dirty="0">
              <a:solidFill>
                <a:srgbClr val="D36755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nava-graha-CQ59_l.jpg"/>
          <p:cNvPicPr>
            <a:picLocks noChangeAspect="1"/>
          </p:cNvPicPr>
          <p:nvPr/>
        </p:nvPicPr>
        <p:blipFill>
          <a:blip r:embed="rId3" cstate="print"/>
          <a:srcRect l="74221" t="34000" b="35333"/>
          <a:stretch>
            <a:fillRect/>
          </a:stretch>
        </p:blipFill>
        <p:spPr>
          <a:xfrm>
            <a:off x="6620435" y="1295400"/>
            <a:ext cx="2133600" cy="3293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792162"/>
          </a:xfrm>
        </p:spPr>
        <p:txBody>
          <a:bodyPr/>
          <a:lstStyle/>
          <a:p>
            <a:r>
              <a:rPr lang="en-US" dirty="0" smtClean="0">
                <a:solidFill>
                  <a:srgbClr val="327A48"/>
                </a:solidFill>
              </a:rPr>
              <a:t> </a:t>
            </a:r>
            <a:r>
              <a:rPr lang="en-US" sz="4000" dirty="0" smtClean="0">
                <a:solidFill>
                  <a:srgbClr val="92D050"/>
                </a:solidFill>
              </a:rPr>
              <a:t>MERCURY – </a:t>
            </a:r>
            <a:r>
              <a:rPr lang="en-US" sz="4000" dirty="0" err="1" smtClean="0">
                <a:solidFill>
                  <a:srgbClr val="92D050"/>
                </a:solidFill>
              </a:rPr>
              <a:t>Budha</a:t>
            </a:r>
            <a:r>
              <a:rPr lang="en-US" sz="4000" dirty="0" smtClean="0">
                <a:solidFill>
                  <a:srgbClr val="92D050"/>
                </a:solidFill>
              </a:rPr>
              <a:t>/</a:t>
            </a:r>
            <a:r>
              <a:rPr lang="en-US" sz="4000" dirty="0" err="1" smtClean="0">
                <a:solidFill>
                  <a:srgbClr val="92D050"/>
                </a:solidFill>
              </a:rPr>
              <a:t>Soumya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39" y="1183772"/>
            <a:ext cx="5699761" cy="5064628"/>
          </a:xfrm>
        </p:spPr>
        <p:txBody>
          <a:bodyPr>
            <a:noAutofit/>
          </a:bodyPr>
          <a:lstStyle/>
          <a:p>
            <a:r>
              <a:rPr lang="en-US" sz="2300" dirty="0" err="1" smtClean="0"/>
              <a:t>Budha</a:t>
            </a:r>
            <a:r>
              <a:rPr lang="en-US" sz="2300" dirty="0" smtClean="0"/>
              <a:t> is also known as </a:t>
            </a:r>
            <a:r>
              <a:rPr lang="en-US" sz="2300" dirty="0" err="1" smtClean="0"/>
              <a:t>Soumya</a:t>
            </a:r>
            <a:r>
              <a:rPr lang="en-US" sz="2300" dirty="0" smtClean="0"/>
              <a:t>, is born to Chandra and Tara.</a:t>
            </a:r>
          </a:p>
          <a:p>
            <a:r>
              <a:rPr lang="en-US" sz="2300" dirty="0" smtClean="0"/>
              <a:t>Lord of </a:t>
            </a:r>
            <a:r>
              <a:rPr lang="en-US" sz="2300" dirty="0" err="1" smtClean="0"/>
              <a:t>Mithuna</a:t>
            </a:r>
            <a:r>
              <a:rPr lang="en-US" sz="2300" dirty="0" smtClean="0"/>
              <a:t> and </a:t>
            </a:r>
            <a:r>
              <a:rPr lang="en-US" sz="2300" dirty="0" err="1" smtClean="0"/>
              <a:t>Kanya</a:t>
            </a:r>
            <a:r>
              <a:rPr lang="en-US" sz="2300" dirty="0" smtClean="0"/>
              <a:t> </a:t>
            </a:r>
            <a:r>
              <a:rPr lang="en-US" sz="2300" dirty="0" err="1" smtClean="0"/>
              <a:t>Rashi</a:t>
            </a:r>
            <a:endParaRPr lang="en-US" sz="2300" dirty="0" smtClean="0"/>
          </a:p>
          <a:p>
            <a:r>
              <a:rPr lang="en-US" sz="2300" dirty="0" err="1" smtClean="0"/>
              <a:t>Abhimani</a:t>
            </a:r>
            <a:r>
              <a:rPr lang="en-US" sz="2300" dirty="0" smtClean="0"/>
              <a:t> </a:t>
            </a:r>
            <a:r>
              <a:rPr lang="en-US" sz="2300" dirty="0" err="1" smtClean="0"/>
              <a:t>Devatas</a:t>
            </a:r>
            <a:r>
              <a:rPr lang="en-US" sz="2300" dirty="0" smtClean="0"/>
              <a:t>: Vishnu &amp; </a:t>
            </a:r>
            <a:r>
              <a:rPr lang="en-US" sz="2300" dirty="0" err="1" smtClean="0"/>
              <a:t>Maha</a:t>
            </a:r>
            <a:r>
              <a:rPr lang="en-US" sz="2300" dirty="0" smtClean="0"/>
              <a:t> </a:t>
            </a:r>
            <a:r>
              <a:rPr lang="en-US" sz="2300" dirty="0"/>
              <a:t>V</a:t>
            </a:r>
            <a:r>
              <a:rPr lang="en-US" sz="2300" dirty="0" smtClean="0"/>
              <a:t>ishnu</a:t>
            </a:r>
          </a:p>
          <a:p>
            <a:r>
              <a:rPr lang="en-US" sz="2300" dirty="0" smtClean="0"/>
              <a:t> He is fair, masculine, modest yet he brilliant and sharp. He is devoted to Lakshmi Narayana. </a:t>
            </a:r>
          </a:p>
          <a:p>
            <a:r>
              <a:rPr lang="en-US" sz="2300" dirty="0" smtClean="0"/>
              <a:t>His blessings favor wisdom, as well as scholarly and intellectual pursuits.</a:t>
            </a:r>
          </a:p>
          <a:p>
            <a:r>
              <a:rPr lang="en-US" sz="1800" dirty="0" smtClean="0">
                <a:solidFill>
                  <a:srgbClr val="92D050"/>
                </a:solidFill>
              </a:rPr>
              <a:t>Symbolized by:</a:t>
            </a:r>
          </a:p>
          <a:p>
            <a:pPr marL="0" indent="284163"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Color</a:t>
            </a:r>
            <a:r>
              <a:rPr lang="en-US" sz="1800" dirty="0">
                <a:solidFill>
                  <a:srgbClr val="92D050"/>
                </a:solidFill>
              </a:rPr>
              <a:t>: Green	</a:t>
            </a:r>
            <a:r>
              <a:rPr lang="en-US" sz="1800" dirty="0" smtClean="0">
                <a:solidFill>
                  <a:srgbClr val="92D050"/>
                </a:solidFill>
              </a:rPr>
              <a:t>	Metal</a:t>
            </a:r>
            <a:r>
              <a:rPr lang="en-US" sz="1800" dirty="0">
                <a:solidFill>
                  <a:srgbClr val="92D050"/>
                </a:solidFill>
              </a:rPr>
              <a:t>: Bronze</a:t>
            </a:r>
          </a:p>
          <a:p>
            <a:pPr marL="0" indent="284163">
              <a:buNone/>
            </a:pPr>
            <a:r>
              <a:rPr lang="en-US" sz="1800" dirty="0">
                <a:solidFill>
                  <a:srgbClr val="92D050"/>
                </a:solidFill>
              </a:rPr>
              <a:t>Gemstone</a:t>
            </a:r>
            <a:r>
              <a:rPr lang="en-US" sz="1800" dirty="0" smtClean="0">
                <a:solidFill>
                  <a:srgbClr val="92D050"/>
                </a:solidFill>
              </a:rPr>
              <a:t>: Emerald</a:t>
            </a:r>
            <a:r>
              <a:rPr lang="en-US" sz="1800" dirty="0">
                <a:solidFill>
                  <a:srgbClr val="92D050"/>
                </a:solidFill>
              </a:rPr>
              <a:t>	</a:t>
            </a:r>
            <a:r>
              <a:rPr lang="en-US" sz="1800" dirty="0" err="1" smtClean="0">
                <a:solidFill>
                  <a:srgbClr val="92D050"/>
                </a:solidFill>
              </a:rPr>
              <a:t>Dhanya</a:t>
            </a:r>
            <a:r>
              <a:rPr lang="en-US" sz="1800" dirty="0" smtClean="0">
                <a:solidFill>
                  <a:srgbClr val="92D050"/>
                </a:solidFill>
              </a:rPr>
              <a:t>/Grain: Whole </a:t>
            </a:r>
            <a:r>
              <a:rPr lang="en-US" sz="1800" dirty="0" err="1" smtClean="0">
                <a:solidFill>
                  <a:srgbClr val="92D050"/>
                </a:solidFill>
              </a:rPr>
              <a:t>Moong</a:t>
            </a:r>
            <a:endParaRPr lang="en-US" sz="1800" dirty="0" smtClean="0">
              <a:solidFill>
                <a:srgbClr val="92D050"/>
              </a:solidFill>
            </a:endParaRPr>
          </a:p>
          <a:p>
            <a:pPr marL="0" indent="284163">
              <a:buNone/>
            </a:pPr>
            <a:r>
              <a:rPr lang="en-US" sz="1800" dirty="0">
                <a:solidFill>
                  <a:srgbClr val="92D050"/>
                </a:solidFill>
              </a:rPr>
              <a:t>	</a:t>
            </a:r>
            <a:r>
              <a:rPr lang="en-US" sz="1800" dirty="0" smtClean="0">
                <a:solidFill>
                  <a:srgbClr val="92D050"/>
                </a:solidFill>
              </a:rPr>
              <a:t>			         (Green Gram</a:t>
            </a:r>
            <a:r>
              <a:rPr lang="en-US" sz="2000" dirty="0" smtClean="0">
                <a:solidFill>
                  <a:srgbClr val="92D050"/>
                </a:solidFill>
              </a:rPr>
              <a:t>)</a:t>
            </a:r>
            <a:endParaRPr lang="en-US" sz="2000" dirty="0">
              <a:solidFill>
                <a:srgbClr val="92D050"/>
              </a:solidFill>
            </a:endParaRPr>
          </a:p>
        </p:txBody>
      </p:sp>
      <p:pic>
        <p:nvPicPr>
          <p:cNvPr id="4" name="Picture 3" descr="nava-graha-CQ59_l.jpg"/>
          <p:cNvPicPr>
            <a:picLocks noChangeAspect="1"/>
          </p:cNvPicPr>
          <p:nvPr/>
        </p:nvPicPr>
        <p:blipFill>
          <a:blip r:embed="rId2" cstate="print"/>
          <a:srcRect r="66102" b="65563"/>
          <a:stretch>
            <a:fillRect/>
          </a:stretch>
        </p:blipFill>
        <p:spPr>
          <a:xfrm>
            <a:off x="5943601" y="1183773"/>
            <a:ext cx="2908738" cy="383424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6240" y="5638800"/>
            <a:ext cx="8229600" cy="10972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7921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8F280"/>
                </a:solidFill>
              </a:rPr>
              <a:t>JUPITER - Guru/Brihaspati</a:t>
            </a:r>
            <a:endParaRPr lang="en-US" sz="4000" dirty="0">
              <a:solidFill>
                <a:srgbClr val="F8F2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55" y="1066800"/>
            <a:ext cx="6444256" cy="5791200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sz="2400" dirty="0" smtClean="0"/>
              <a:t>on of sage </a:t>
            </a:r>
            <a:r>
              <a:rPr lang="en-US" sz="2400" dirty="0" err="1" smtClean="0"/>
              <a:t>Angirasa</a:t>
            </a:r>
            <a:r>
              <a:rPr lang="en-US" sz="2400" dirty="0" smtClean="0"/>
              <a:t> and </a:t>
            </a:r>
            <a:r>
              <a:rPr lang="en-US" sz="2400" dirty="0" err="1" smtClean="0"/>
              <a:t>Shraddha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Lord of </a:t>
            </a:r>
            <a:r>
              <a:rPr lang="en-US" sz="2400" dirty="0" err="1" smtClean="0"/>
              <a:t>Dhanus</a:t>
            </a:r>
            <a:r>
              <a:rPr lang="en-US" sz="2400" dirty="0" smtClean="0"/>
              <a:t> and Meena </a:t>
            </a:r>
            <a:r>
              <a:rPr lang="en-US" sz="2400" dirty="0" err="1" smtClean="0"/>
              <a:t>Rashi</a:t>
            </a:r>
            <a:endParaRPr lang="en-US" sz="2400" dirty="0" smtClean="0"/>
          </a:p>
          <a:p>
            <a:r>
              <a:rPr lang="en-US" sz="2400" dirty="0" err="1" smtClean="0"/>
              <a:t>Abhimani</a:t>
            </a:r>
            <a:r>
              <a:rPr lang="en-US" sz="2400" dirty="0" smtClean="0"/>
              <a:t> </a:t>
            </a:r>
            <a:r>
              <a:rPr lang="en-US" sz="2400" dirty="0" err="1" smtClean="0"/>
              <a:t>Devatas</a:t>
            </a:r>
            <a:r>
              <a:rPr lang="en-US" sz="2400" dirty="0" smtClean="0"/>
              <a:t>: Brahma and </a:t>
            </a:r>
            <a:r>
              <a:rPr lang="en-US" sz="2400" dirty="0" err="1" smtClean="0"/>
              <a:t>Indra</a:t>
            </a:r>
            <a:r>
              <a:rPr lang="en-US" sz="2400" dirty="0" smtClean="0"/>
              <a:t>.</a:t>
            </a:r>
          </a:p>
          <a:p>
            <a:r>
              <a:rPr lang="en-US" dirty="0"/>
              <a:t>Deva guru or Brihaspati, is the mentor of Gods. He is also </a:t>
            </a:r>
            <a:r>
              <a:rPr lang="en-US" dirty="0" err="1"/>
              <a:t>Vachaspati</a:t>
            </a:r>
            <a:r>
              <a:rPr lang="en-US" dirty="0"/>
              <a:t>, lord of speech. He is </a:t>
            </a:r>
            <a:r>
              <a:rPr lang="en-US" dirty="0" smtClean="0"/>
              <a:t>pure, pious and is unparalleled in his wisdom. </a:t>
            </a:r>
            <a:r>
              <a:rPr lang="en-US" dirty="0"/>
              <a:t>Tara </a:t>
            </a:r>
            <a:r>
              <a:rPr lang="en-US" sz="2400" dirty="0" smtClean="0"/>
              <a:t>is his consort. </a:t>
            </a:r>
          </a:p>
          <a:p>
            <a:r>
              <a:rPr lang="en-US" sz="2400" dirty="0" smtClean="0"/>
              <a:t>His blessings yield good results in intellectual and spiritual pursuits. 'Guru </a:t>
            </a:r>
            <a:r>
              <a:rPr lang="en-US" sz="2400" dirty="0" err="1" smtClean="0"/>
              <a:t>Bala</a:t>
            </a:r>
            <a:r>
              <a:rPr lang="en-US" sz="2400" dirty="0" smtClean="0"/>
              <a:t>', the approval of Guru is indispensable for scholarship or erudition.</a:t>
            </a:r>
          </a:p>
          <a:p>
            <a:r>
              <a:rPr lang="en-US" sz="2000" dirty="0" smtClean="0">
                <a:solidFill>
                  <a:srgbClr val="F8F280"/>
                </a:solidFill>
              </a:rPr>
              <a:t>Symbolized by:</a:t>
            </a:r>
          </a:p>
          <a:p>
            <a:pPr marL="0" indent="225425">
              <a:buNone/>
            </a:pPr>
            <a:r>
              <a:rPr lang="en-US" sz="2000" dirty="0" smtClean="0">
                <a:solidFill>
                  <a:srgbClr val="F8F280"/>
                </a:solidFill>
              </a:rPr>
              <a:t>Color</a:t>
            </a:r>
            <a:r>
              <a:rPr lang="en-US" sz="2000" dirty="0">
                <a:solidFill>
                  <a:srgbClr val="F8F280"/>
                </a:solidFill>
              </a:rPr>
              <a:t>: Creamy </a:t>
            </a:r>
            <a:r>
              <a:rPr lang="en-US" sz="2000" dirty="0" smtClean="0">
                <a:solidFill>
                  <a:srgbClr val="F8F280"/>
                </a:solidFill>
              </a:rPr>
              <a:t>White</a:t>
            </a:r>
            <a:r>
              <a:rPr lang="en-US" sz="2000" dirty="0">
                <a:solidFill>
                  <a:srgbClr val="F8F280"/>
                </a:solidFill>
              </a:rPr>
              <a:t>/ </a:t>
            </a:r>
            <a:r>
              <a:rPr lang="en-US" sz="2000" dirty="0" smtClean="0">
                <a:solidFill>
                  <a:srgbClr val="F8F280"/>
                </a:solidFill>
              </a:rPr>
              <a:t>Yellow	Metal</a:t>
            </a:r>
            <a:r>
              <a:rPr lang="en-US" sz="2000" dirty="0">
                <a:solidFill>
                  <a:srgbClr val="F8F280"/>
                </a:solidFill>
              </a:rPr>
              <a:t>: </a:t>
            </a:r>
            <a:r>
              <a:rPr lang="en-US" sz="2000" dirty="0" smtClean="0">
                <a:solidFill>
                  <a:srgbClr val="F8F280"/>
                </a:solidFill>
              </a:rPr>
              <a:t>Gold</a:t>
            </a:r>
          </a:p>
          <a:p>
            <a:pPr marL="0" indent="225425">
              <a:buNone/>
            </a:pPr>
            <a:r>
              <a:rPr lang="en-US" sz="2000" dirty="0" smtClean="0">
                <a:solidFill>
                  <a:srgbClr val="F8F280"/>
                </a:solidFill>
              </a:rPr>
              <a:t>Gemstone: Yellow Sapphire 	</a:t>
            </a:r>
            <a:r>
              <a:rPr lang="en-US" sz="2000" dirty="0" err="1" smtClean="0">
                <a:solidFill>
                  <a:srgbClr val="F8F280"/>
                </a:solidFill>
              </a:rPr>
              <a:t>Dhanya</a:t>
            </a:r>
            <a:r>
              <a:rPr lang="en-US" sz="2000" dirty="0" smtClean="0">
                <a:solidFill>
                  <a:srgbClr val="F8F280"/>
                </a:solidFill>
              </a:rPr>
              <a:t>/Grain: Bengal Gram</a:t>
            </a:r>
            <a:endParaRPr lang="en-US" sz="2000" dirty="0">
              <a:solidFill>
                <a:srgbClr val="F8F28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navagraha-stotram.jpg"/>
          <p:cNvPicPr>
            <a:picLocks noChangeAspect="1"/>
          </p:cNvPicPr>
          <p:nvPr/>
        </p:nvPicPr>
        <p:blipFill>
          <a:blip r:embed="rId2" cstate="print"/>
          <a:srcRect t="33717" r="72414" b="34325"/>
          <a:stretch>
            <a:fillRect/>
          </a:stretch>
        </p:blipFill>
        <p:spPr>
          <a:xfrm>
            <a:off x="6563910" y="1066800"/>
            <a:ext cx="2373259" cy="4004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VENUS - </a:t>
            </a:r>
            <a:r>
              <a:rPr lang="en-US" sz="4000" dirty="0" err="1" smtClean="0"/>
              <a:t>Shukra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2659"/>
            <a:ext cx="6172200" cy="426720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Shukracharya</a:t>
            </a:r>
            <a:r>
              <a:rPr lang="en-US" sz="2000" dirty="0" smtClean="0"/>
              <a:t>, also called Bhargava or </a:t>
            </a:r>
            <a:r>
              <a:rPr lang="en-US" sz="2000" dirty="0" err="1" smtClean="0"/>
              <a:t>Ushanas</a:t>
            </a:r>
            <a:r>
              <a:rPr lang="en-US" sz="2000" dirty="0" smtClean="0"/>
              <a:t> is the mentor of the demons or </a:t>
            </a:r>
            <a:r>
              <a:rPr lang="en-US" sz="2000" dirty="0" err="1" smtClean="0"/>
              <a:t>Asuras</a:t>
            </a:r>
            <a:r>
              <a:rPr lang="en-US" sz="2000" dirty="0" smtClean="0"/>
              <a:t>..</a:t>
            </a:r>
          </a:p>
          <a:p>
            <a:r>
              <a:rPr lang="en-US" sz="2000" dirty="0" err="1" smtClean="0"/>
              <a:t>Abhimaani</a:t>
            </a:r>
            <a:r>
              <a:rPr lang="en-US" sz="2000" dirty="0" smtClean="0"/>
              <a:t> </a:t>
            </a:r>
            <a:r>
              <a:rPr lang="en-US" sz="2000" dirty="0" err="1" smtClean="0"/>
              <a:t>Devatas</a:t>
            </a:r>
            <a:r>
              <a:rPr lang="en-US" sz="2000" dirty="0" smtClean="0"/>
              <a:t>: </a:t>
            </a:r>
            <a:r>
              <a:rPr lang="en-US" sz="2000" dirty="0" err="1" smtClean="0"/>
              <a:t>Indra</a:t>
            </a:r>
            <a:r>
              <a:rPr lang="en-US" sz="2000" dirty="0" smtClean="0"/>
              <a:t>, </a:t>
            </a:r>
            <a:r>
              <a:rPr lang="en-US" sz="2000" dirty="0" err="1" smtClean="0"/>
              <a:t>Indrani</a:t>
            </a:r>
            <a:r>
              <a:rPr lang="en-US" sz="2000" dirty="0" smtClean="0"/>
              <a:t> and </a:t>
            </a:r>
            <a:r>
              <a:rPr lang="en-US" sz="2000" dirty="0" err="1" smtClean="0"/>
              <a:t>Maruts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Lord of Tula and </a:t>
            </a:r>
            <a:r>
              <a:rPr lang="en-US" sz="2000" dirty="0" err="1" smtClean="0"/>
              <a:t>Vrishabha</a:t>
            </a:r>
            <a:r>
              <a:rPr lang="en-US" sz="2000" dirty="0" smtClean="0"/>
              <a:t> </a:t>
            </a:r>
            <a:r>
              <a:rPr lang="en-US" sz="2000" dirty="0" err="1" smtClean="0"/>
              <a:t>Rashis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His tendencies are </a:t>
            </a:r>
            <a:r>
              <a:rPr lang="en-US" sz="2000" dirty="0" err="1"/>
              <a:t>Rajasik</a:t>
            </a:r>
            <a:r>
              <a:rPr lang="en-US" sz="2000" dirty="0"/>
              <a:t> </a:t>
            </a:r>
            <a:r>
              <a:rPr lang="en-US" sz="2000" dirty="0" smtClean="0"/>
              <a:t>and his </a:t>
            </a:r>
            <a:r>
              <a:rPr lang="en-US" sz="2000" dirty="0"/>
              <a:t>association is mostly with </a:t>
            </a:r>
            <a:r>
              <a:rPr lang="en-US" sz="2000" dirty="0" smtClean="0"/>
              <a:t>materialistic </a:t>
            </a:r>
            <a:r>
              <a:rPr lang="en-US" sz="2000" dirty="0" err="1"/>
              <a:t>Asuras</a:t>
            </a:r>
            <a:r>
              <a:rPr lang="en-US" sz="2000" dirty="0"/>
              <a:t>. H</a:t>
            </a:r>
            <a:r>
              <a:rPr lang="en-US" sz="2000" dirty="0" smtClean="0"/>
              <a:t>e is charismatic despite his damaged right eye. His attributes include knowledge in general and fine arts in particular. </a:t>
            </a:r>
          </a:p>
          <a:p>
            <a:r>
              <a:rPr lang="en-US" sz="2000" dirty="0" smtClean="0"/>
              <a:t>Pleasure and prosperity devotedly follow those who are blessed by him. (His presence is for about 20 years – good things happen in life during this period  called </a:t>
            </a:r>
            <a:r>
              <a:rPr lang="en-US" sz="2000" dirty="0" err="1" smtClean="0"/>
              <a:t>Shukra</a:t>
            </a:r>
            <a:r>
              <a:rPr lang="en-US" sz="2000" dirty="0" smtClean="0"/>
              <a:t> </a:t>
            </a:r>
            <a:r>
              <a:rPr lang="en-US" sz="2000" dirty="0" err="1" smtClean="0"/>
              <a:t>Dasa</a:t>
            </a:r>
            <a:r>
              <a:rPr lang="en-US" sz="2000" dirty="0"/>
              <a:t>)</a:t>
            </a:r>
            <a:endParaRPr lang="en-US" sz="2000" dirty="0" smtClean="0"/>
          </a:p>
          <a:p>
            <a:r>
              <a:rPr lang="en-US" sz="2000" dirty="0" smtClean="0">
                <a:solidFill>
                  <a:schemeClr val="tx1"/>
                </a:solidFill>
              </a:rPr>
              <a:t>Symbolized by:</a:t>
            </a:r>
          </a:p>
          <a:p>
            <a:pPr marL="228600" indent="-22860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Color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smtClean="0">
                <a:solidFill>
                  <a:schemeClr val="tx1"/>
                </a:solidFill>
              </a:rPr>
              <a:t>White </a:t>
            </a: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	Metal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smtClean="0">
                <a:solidFill>
                  <a:schemeClr val="tx1"/>
                </a:solidFill>
              </a:rPr>
              <a:t>	Silver</a:t>
            </a:r>
          </a:p>
          <a:p>
            <a:pPr marL="22860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Gemstone: Diamond       </a:t>
            </a:r>
            <a:r>
              <a:rPr lang="en-US" sz="2000" dirty="0" err="1" smtClean="0">
                <a:solidFill>
                  <a:schemeClr val="tx1"/>
                </a:solidFill>
              </a:rPr>
              <a:t>Dhanya</a:t>
            </a:r>
            <a:r>
              <a:rPr lang="en-US" sz="2000" dirty="0" smtClean="0">
                <a:solidFill>
                  <a:schemeClr val="tx1"/>
                </a:solidFill>
              </a:rPr>
              <a:t>/Grain: White Beans 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5" name="Picture 4" descr="nava-graha-CQ59_l.jpg"/>
          <p:cNvPicPr>
            <a:picLocks noChangeAspect="1"/>
          </p:cNvPicPr>
          <p:nvPr/>
        </p:nvPicPr>
        <p:blipFill>
          <a:blip r:embed="rId3" cstate="print"/>
          <a:srcRect l="34429" r="36159" b="67333"/>
          <a:stretch>
            <a:fillRect/>
          </a:stretch>
        </p:blipFill>
        <p:spPr>
          <a:xfrm>
            <a:off x="6324600" y="1008529"/>
            <a:ext cx="2514600" cy="3623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SATURN - </a:t>
            </a:r>
            <a:r>
              <a:rPr lang="en-US" sz="4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Shani</a:t>
            </a:r>
            <a:endParaRPr lang="en-US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6705045" cy="51054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Shani</a:t>
            </a:r>
            <a:r>
              <a:rPr lang="en-US" sz="2400" dirty="0" smtClean="0"/>
              <a:t> is the son of Surya and </a:t>
            </a:r>
            <a:r>
              <a:rPr lang="en-US" sz="2400" dirty="0" err="1" smtClean="0"/>
              <a:t>Chaya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Lord of </a:t>
            </a:r>
            <a:r>
              <a:rPr lang="en-US" sz="2400" dirty="0" err="1" smtClean="0"/>
              <a:t>Makara</a:t>
            </a:r>
            <a:r>
              <a:rPr lang="en-US" sz="2400" dirty="0" smtClean="0"/>
              <a:t> and </a:t>
            </a:r>
            <a:r>
              <a:rPr lang="en-US" sz="2400" dirty="0" err="1" smtClean="0"/>
              <a:t>Kumbha</a:t>
            </a:r>
            <a:r>
              <a:rPr lang="en-US" sz="2400" dirty="0" smtClean="0"/>
              <a:t> </a:t>
            </a:r>
            <a:r>
              <a:rPr lang="en-US" sz="2400" dirty="0" err="1" smtClean="0"/>
              <a:t>Rashi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Abhimani</a:t>
            </a:r>
            <a:r>
              <a:rPr lang="en-US" sz="2400" dirty="0" smtClean="0"/>
              <a:t> </a:t>
            </a:r>
            <a:r>
              <a:rPr lang="en-US" sz="2400" dirty="0" err="1" smtClean="0"/>
              <a:t>Devatas</a:t>
            </a:r>
            <a:r>
              <a:rPr lang="en-US" sz="2400" dirty="0" smtClean="0"/>
              <a:t>: </a:t>
            </a:r>
            <a:r>
              <a:rPr lang="en-US" sz="2400" dirty="0" err="1" smtClean="0"/>
              <a:t>Yama</a:t>
            </a:r>
            <a:r>
              <a:rPr lang="en-US" sz="2400" dirty="0" smtClean="0"/>
              <a:t> and </a:t>
            </a:r>
            <a:r>
              <a:rPr lang="en-US" sz="2400" dirty="0" err="1" smtClean="0"/>
              <a:t>Prajapati</a:t>
            </a:r>
            <a:r>
              <a:rPr lang="en-US" sz="2400" dirty="0" smtClean="0"/>
              <a:t>. </a:t>
            </a:r>
          </a:p>
          <a:p>
            <a:r>
              <a:rPr lang="en-US" dirty="0" smtClean="0"/>
              <a:t>He is considered the most powerful among the </a:t>
            </a:r>
            <a:r>
              <a:rPr lang="en-US" dirty="0" err="1" smtClean="0"/>
              <a:t>Navagrahas</a:t>
            </a:r>
            <a:r>
              <a:rPr lang="en-US" dirty="0" smtClean="0"/>
              <a:t>, and commands formidable respect. </a:t>
            </a:r>
            <a:r>
              <a:rPr lang="en-US" sz="2400" dirty="0" smtClean="0"/>
              <a:t>His complexion is dark as are his preferences. </a:t>
            </a:r>
          </a:p>
          <a:p>
            <a:r>
              <a:rPr lang="en-US" sz="2400" dirty="0" smtClean="0"/>
              <a:t>His blessings help to manage adversity or </a:t>
            </a:r>
            <a:r>
              <a:rPr lang="en-US" dirty="0" smtClean="0"/>
              <a:t>major </a:t>
            </a:r>
            <a:r>
              <a:rPr lang="en-US" sz="2400" dirty="0" smtClean="0"/>
              <a:t>changes and cultivates discipline.</a:t>
            </a:r>
          </a:p>
          <a:p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Symbolized by:</a:t>
            </a:r>
          </a:p>
          <a:p>
            <a:pPr marL="0" indent="282575">
              <a:buNone/>
            </a:pP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Color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:  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Black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Blue 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 Metal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Iron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228600">
              <a:buNone/>
            </a:pP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Gemstone: Sapphire	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Dhanya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/Grain: Sesame Seeds</a:t>
            </a:r>
          </a:p>
          <a:p>
            <a:endParaRPr lang="en-US" dirty="0"/>
          </a:p>
        </p:txBody>
      </p:sp>
      <p:pic>
        <p:nvPicPr>
          <p:cNvPr id="4" name="Picture 3" descr="navagraha-stotram.jpg"/>
          <p:cNvPicPr>
            <a:picLocks noChangeAspect="1"/>
          </p:cNvPicPr>
          <p:nvPr/>
        </p:nvPicPr>
        <p:blipFill>
          <a:blip r:embed="rId3" cstate="print"/>
          <a:srcRect l="33333" t="68650" r="33334"/>
          <a:stretch>
            <a:fillRect/>
          </a:stretch>
        </p:blipFill>
        <p:spPr>
          <a:xfrm>
            <a:off x="6746204" y="1143000"/>
            <a:ext cx="2169197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197"/>
          </a:xfrm>
        </p:spPr>
        <p:txBody>
          <a:bodyPr/>
          <a:lstStyle/>
          <a:p>
            <a:r>
              <a:rPr lang="en-US" dirty="0" smtClean="0">
                <a:ln w="13335" cmpd="sng">
                  <a:solidFill>
                    <a:srgbClr val="BFBFC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ASCENDING MOON - </a:t>
            </a:r>
            <a:r>
              <a:rPr lang="en-US" dirty="0" err="1" smtClean="0">
                <a:ln w="13335" cmpd="sng">
                  <a:solidFill>
                    <a:srgbClr val="BFBFC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Rahu</a:t>
            </a:r>
            <a:endParaRPr lang="en-US" dirty="0">
              <a:ln w="13335" cmpd="sng">
                <a:solidFill>
                  <a:srgbClr val="BFBFC0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071" y="1066800"/>
            <a:ext cx="5858436" cy="441960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Rahu</a:t>
            </a:r>
            <a:r>
              <a:rPr lang="en-US" sz="2000" dirty="0" smtClean="0"/>
              <a:t>, son of the demon </a:t>
            </a:r>
            <a:r>
              <a:rPr lang="en-US" sz="2000" dirty="0" err="1" smtClean="0"/>
              <a:t>Simhika</a:t>
            </a:r>
            <a:r>
              <a:rPr lang="en-US" sz="2000" dirty="0" smtClean="0"/>
              <a:t> is represented with a serpent body and human head. </a:t>
            </a:r>
          </a:p>
          <a:p>
            <a:r>
              <a:rPr lang="en-US" sz="2000" dirty="0" smtClean="0"/>
              <a:t>Rules no </a:t>
            </a:r>
            <a:r>
              <a:rPr lang="en-US" sz="2000" dirty="0" err="1" smtClean="0"/>
              <a:t>Rashi</a:t>
            </a:r>
            <a:endParaRPr lang="en-US" sz="2000" dirty="0" smtClean="0"/>
          </a:p>
          <a:p>
            <a:r>
              <a:rPr lang="en-US" sz="2000" dirty="0" err="1" smtClean="0"/>
              <a:t>Abhimani</a:t>
            </a:r>
            <a:r>
              <a:rPr lang="en-US" sz="2000" dirty="0" smtClean="0"/>
              <a:t> </a:t>
            </a:r>
            <a:r>
              <a:rPr lang="en-US" sz="2000" dirty="0" err="1" smtClean="0"/>
              <a:t>Devatas</a:t>
            </a:r>
            <a:r>
              <a:rPr lang="en-US" sz="2000" dirty="0" smtClean="0"/>
              <a:t>: </a:t>
            </a:r>
            <a:r>
              <a:rPr lang="en-US" sz="2000" dirty="0" err="1" smtClean="0"/>
              <a:t>Sarpa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Nirrati</a:t>
            </a:r>
            <a:endParaRPr lang="en-US" sz="2000" dirty="0" smtClean="0"/>
          </a:p>
          <a:p>
            <a:r>
              <a:rPr lang="en-US" sz="2000" dirty="0" smtClean="0"/>
              <a:t>His complexion is jet black </a:t>
            </a:r>
            <a:r>
              <a:rPr lang="en-US" sz="2000" dirty="0" smtClean="0"/>
              <a:t>and his </a:t>
            </a:r>
            <a:r>
              <a:rPr lang="en-US" sz="2000" dirty="0" smtClean="0"/>
              <a:t>preferences too are similar. </a:t>
            </a:r>
            <a:r>
              <a:rPr lang="en-US" sz="2000" dirty="0" smtClean="0"/>
              <a:t>He has  a </a:t>
            </a:r>
            <a:r>
              <a:rPr lang="en-US" sz="2000" dirty="0" smtClean="0"/>
              <a:t>furious </a:t>
            </a:r>
            <a:r>
              <a:rPr lang="en-US" sz="2000" dirty="0" smtClean="0"/>
              <a:t>disposition and </a:t>
            </a:r>
            <a:r>
              <a:rPr lang="en-US" sz="2000" dirty="0" smtClean="0"/>
              <a:t>hates Surya and Chandra. </a:t>
            </a:r>
            <a:r>
              <a:rPr lang="en-US" sz="2000" dirty="0" smtClean="0"/>
              <a:t>Unlike </a:t>
            </a:r>
            <a:r>
              <a:rPr lang="en-US" sz="2000" dirty="0" smtClean="0"/>
              <a:t>other </a:t>
            </a:r>
            <a:r>
              <a:rPr lang="en-US" sz="2000" dirty="0" err="1" smtClean="0"/>
              <a:t>Grahas</a:t>
            </a:r>
            <a:r>
              <a:rPr lang="en-US" sz="2000" dirty="0" smtClean="0"/>
              <a:t>, his movement is anti clockwise</a:t>
            </a:r>
            <a:r>
              <a:rPr lang="en-US" sz="2000" dirty="0" smtClean="0"/>
              <a:t>. His influence brings chaos. </a:t>
            </a:r>
          </a:p>
          <a:p>
            <a:r>
              <a:rPr lang="en-US" sz="2000" dirty="0" smtClean="0"/>
              <a:t>His blessings compels one to radically change </a:t>
            </a:r>
            <a:r>
              <a:rPr lang="en-US" sz="2000" dirty="0"/>
              <a:t>– </a:t>
            </a:r>
            <a:r>
              <a:rPr lang="en-US" sz="2000" dirty="0" smtClean="0"/>
              <a:t>to improve </a:t>
            </a:r>
            <a:r>
              <a:rPr lang="en-US" sz="2000" dirty="0"/>
              <a:t>future and make </a:t>
            </a:r>
            <a:r>
              <a:rPr lang="en-US" sz="2000" dirty="0" smtClean="0"/>
              <a:t>the </a:t>
            </a:r>
            <a:r>
              <a:rPr lang="en-US" sz="2000" dirty="0"/>
              <a:t>outer self a better reflection </a:t>
            </a:r>
            <a:r>
              <a:rPr lang="en-US" sz="2000" dirty="0" smtClean="0"/>
              <a:t>of inner </a:t>
            </a:r>
            <a:r>
              <a:rPr lang="en-US" sz="2000" dirty="0"/>
              <a:t>potentials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Symbolized by:</a:t>
            </a:r>
          </a:p>
          <a:p>
            <a:pPr marL="0" indent="282575">
              <a:buNone/>
            </a:pP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Color: 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Black  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	 	Metal: 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Silver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</a:p>
          <a:p>
            <a:pPr marL="0" indent="228600">
              <a:buNone/>
            </a:pP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Gemstone: 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Hessonite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Dhanya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/Grain: Whole </a:t>
            </a:r>
            <a:r>
              <a:rPr lang="en-US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Urad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			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Whole Black Gram)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 descr="navagraha-stotram.jpg"/>
          <p:cNvPicPr>
            <a:picLocks noChangeAspect="1"/>
          </p:cNvPicPr>
          <p:nvPr/>
        </p:nvPicPr>
        <p:blipFill>
          <a:blip r:embed="rId2" cstate="print"/>
          <a:srcRect l="65672" t="66187"/>
          <a:stretch>
            <a:fillRect/>
          </a:stretch>
        </p:blipFill>
        <p:spPr>
          <a:xfrm>
            <a:off x="6239436" y="1057835"/>
            <a:ext cx="2474258" cy="3550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464"/>
            <a:ext cx="8175812" cy="85953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EE3A3A"/>
                </a:solidFill>
              </a:rPr>
              <a:t>D</a:t>
            </a:r>
            <a:r>
              <a:rPr lang="en-US" sz="4000" dirty="0" smtClean="0">
                <a:solidFill>
                  <a:srgbClr val="D36755"/>
                </a:solidFill>
              </a:rPr>
              <a:t>E</a:t>
            </a:r>
            <a:r>
              <a:rPr lang="en-US" sz="4000" dirty="0" smtClean="0">
                <a:solidFill>
                  <a:srgbClr val="D7A25B"/>
                </a:solidFill>
              </a:rPr>
              <a:t>S</a:t>
            </a:r>
            <a:r>
              <a:rPr lang="en-US" sz="4000" dirty="0" smtClean="0">
                <a:solidFill>
                  <a:srgbClr val="E35E35"/>
                </a:solidFill>
              </a:rPr>
              <a:t>C</a:t>
            </a:r>
            <a:r>
              <a:rPr lang="en-US" sz="4000" dirty="0" smtClean="0">
                <a:solidFill>
                  <a:srgbClr val="C00000"/>
                </a:solidFill>
              </a:rPr>
              <a:t>E</a:t>
            </a:r>
            <a:r>
              <a:rPr lang="en-US" sz="4000" dirty="0" smtClean="0">
                <a:solidFill>
                  <a:srgbClr val="D36755"/>
                </a:solidFill>
              </a:rPr>
              <a:t>N</a:t>
            </a:r>
            <a:r>
              <a:rPr lang="en-US" sz="4000" dirty="0" smtClean="0">
                <a:solidFill>
                  <a:srgbClr val="CFA223"/>
                </a:solidFill>
              </a:rPr>
              <a:t>D</a:t>
            </a:r>
            <a:r>
              <a:rPr lang="en-US" sz="4000" dirty="0" smtClean="0">
                <a:solidFill>
                  <a:srgbClr val="E35E35"/>
                </a:solidFill>
              </a:rPr>
              <a:t>I</a:t>
            </a:r>
            <a:r>
              <a:rPr lang="en-US" sz="4000" dirty="0" smtClean="0">
                <a:solidFill>
                  <a:srgbClr val="FFC000"/>
                </a:solidFill>
              </a:rPr>
              <a:t>N</a:t>
            </a:r>
            <a:r>
              <a:rPr lang="en-US" sz="4000" dirty="0" smtClean="0">
                <a:solidFill>
                  <a:srgbClr val="F8AEAE"/>
                </a:solidFill>
              </a:rPr>
              <a:t>G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M</a:t>
            </a:r>
            <a:r>
              <a:rPr lang="en-US" sz="4000" dirty="0" smtClean="0">
                <a:solidFill>
                  <a:srgbClr val="D7A25B"/>
                </a:solidFill>
              </a:rPr>
              <a:t>O</a:t>
            </a:r>
            <a:r>
              <a:rPr lang="en-US" sz="4000" dirty="0" smtClean="0">
                <a:solidFill>
                  <a:srgbClr val="F8AEAE"/>
                </a:solidFill>
              </a:rPr>
              <a:t>O</a:t>
            </a:r>
            <a:r>
              <a:rPr lang="en-US" sz="4000" dirty="0" smtClean="0">
                <a:solidFill>
                  <a:srgbClr val="FFC000"/>
                </a:solidFill>
              </a:rPr>
              <a:t>N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-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K</a:t>
            </a:r>
            <a:r>
              <a:rPr lang="en-US" sz="4000" dirty="0" err="1" smtClean="0">
                <a:solidFill>
                  <a:srgbClr val="D36755"/>
                </a:solidFill>
              </a:rPr>
              <a:t>e</a:t>
            </a:r>
            <a:r>
              <a:rPr lang="en-US" sz="4000" dirty="0" err="1" smtClean="0">
                <a:solidFill>
                  <a:srgbClr val="F8AEAE"/>
                </a:solidFill>
              </a:rPr>
              <a:t>t</a:t>
            </a:r>
            <a:r>
              <a:rPr lang="en-US" sz="4000" dirty="0" err="1" smtClean="0">
                <a:solidFill>
                  <a:srgbClr val="FFC000"/>
                </a:solidFill>
              </a:rPr>
              <a:t>u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98494"/>
            <a:ext cx="65532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 smtClean="0"/>
              <a:t>Ketu</a:t>
            </a:r>
            <a:r>
              <a:rPr lang="en-US" sz="2400" dirty="0" smtClean="0"/>
              <a:t> </a:t>
            </a:r>
            <a:r>
              <a:rPr lang="en-US" dirty="0" smtClean="0"/>
              <a:t>is</a:t>
            </a:r>
            <a:r>
              <a:rPr lang="en-US" sz="2400" dirty="0" smtClean="0"/>
              <a:t> </a:t>
            </a:r>
            <a:r>
              <a:rPr lang="en-US" sz="2400" dirty="0" smtClean="0"/>
              <a:t>considered as </a:t>
            </a:r>
            <a:r>
              <a:rPr lang="en-US" sz="2400" dirty="0" smtClean="0"/>
              <a:t>the </a:t>
            </a:r>
            <a:r>
              <a:rPr lang="en-US" sz="2400" dirty="0" smtClean="0"/>
              <a:t>counterpart of </a:t>
            </a:r>
            <a:r>
              <a:rPr lang="en-US" sz="2400" dirty="0" err="1" smtClean="0"/>
              <a:t>Rahu</a:t>
            </a:r>
            <a:r>
              <a:rPr lang="en-US" sz="2400" dirty="0" smtClean="0"/>
              <a:t>. He has a serpent head and human body. </a:t>
            </a:r>
          </a:p>
          <a:p>
            <a:pPr lvl="0">
              <a:buClr>
                <a:srgbClr val="629DD1">
                  <a:lumMod val="60000"/>
                  <a:lumOff val="40000"/>
                </a:srgbClr>
              </a:buClr>
            </a:pPr>
            <a:r>
              <a:rPr lang="en-US" dirty="0">
                <a:solidFill>
                  <a:srgbClr val="ACCBF9"/>
                </a:solidFill>
              </a:rPr>
              <a:t>Rules no </a:t>
            </a:r>
            <a:r>
              <a:rPr lang="en-US" dirty="0" err="1" smtClean="0">
                <a:solidFill>
                  <a:srgbClr val="ACCBF9"/>
                </a:solidFill>
              </a:rPr>
              <a:t>Rashi</a:t>
            </a:r>
            <a:endParaRPr lang="en-US" sz="2400" dirty="0" smtClean="0"/>
          </a:p>
          <a:p>
            <a:r>
              <a:rPr lang="en-US" sz="2400" dirty="0" err="1" smtClean="0"/>
              <a:t>Abhimaani</a:t>
            </a:r>
            <a:r>
              <a:rPr lang="en-US" sz="2400" dirty="0" smtClean="0"/>
              <a:t> </a:t>
            </a:r>
            <a:r>
              <a:rPr lang="en-US" dirty="0" err="1" smtClean="0"/>
              <a:t>D</a:t>
            </a:r>
            <a:r>
              <a:rPr lang="en-US" sz="2400" dirty="0" err="1" smtClean="0"/>
              <a:t>evatas</a:t>
            </a:r>
            <a:r>
              <a:rPr lang="en-US" dirty="0" smtClean="0"/>
              <a:t>: </a:t>
            </a:r>
            <a:r>
              <a:rPr lang="en-US" sz="2400" dirty="0" smtClean="0"/>
              <a:t>Brahma and </a:t>
            </a:r>
            <a:r>
              <a:rPr lang="en-US" sz="2400" dirty="0" err="1" smtClean="0"/>
              <a:t>Chitragupta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Like </a:t>
            </a:r>
            <a:r>
              <a:rPr lang="en-US" sz="2400" dirty="0" err="1" smtClean="0"/>
              <a:t>Rahu</a:t>
            </a:r>
            <a:r>
              <a:rPr lang="en-US" sz="2400" dirty="0" smtClean="0"/>
              <a:t>, </a:t>
            </a:r>
            <a:r>
              <a:rPr lang="en-US" dirty="0" err="1" smtClean="0"/>
              <a:t>Ketu</a:t>
            </a:r>
            <a:r>
              <a:rPr lang="en-US" sz="2400" dirty="0" smtClean="0"/>
              <a:t> </a:t>
            </a:r>
            <a:r>
              <a:rPr lang="en-US" sz="2400" dirty="0" smtClean="0"/>
              <a:t>too is furious and </a:t>
            </a:r>
            <a:r>
              <a:rPr lang="en-US" dirty="0"/>
              <a:t>h</a:t>
            </a:r>
            <a:r>
              <a:rPr lang="en-US" dirty="0" smtClean="0"/>
              <a:t>is</a:t>
            </a:r>
            <a:r>
              <a:rPr lang="en-US" sz="2400" dirty="0" smtClean="0"/>
              <a:t> </a:t>
            </a:r>
            <a:r>
              <a:rPr lang="en-US" sz="2400" dirty="0" smtClean="0"/>
              <a:t>movements are anti clockwise. </a:t>
            </a:r>
            <a:r>
              <a:rPr lang="en-US" dirty="0" err="1" smtClean="0"/>
              <a:t>Ketu’s</a:t>
            </a:r>
            <a:r>
              <a:rPr lang="en-US" dirty="0" smtClean="0"/>
              <a:t> influence can be inauspicious and can cause extremely tough life circumstances.</a:t>
            </a:r>
            <a:endParaRPr lang="en-US" sz="2400" dirty="0" smtClean="0"/>
          </a:p>
          <a:p>
            <a:r>
              <a:rPr lang="en-US" dirty="0"/>
              <a:t>H</a:t>
            </a:r>
            <a:r>
              <a:rPr lang="en-US" sz="2400" dirty="0" smtClean="0"/>
              <a:t>is blessings bestows power discrimination and </a:t>
            </a:r>
            <a:r>
              <a:rPr lang="en-US" sz="2400" dirty="0" err="1" smtClean="0"/>
              <a:t>gyana</a:t>
            </a:r>
            <a:r>
              <a:rPr lang="en-US" sz="2400" dirty="0" smtClean="0"/>
              <a:t> or spiritual knowledge (knowledge of self)</a:t>
            </a:r>
            <a:endParaRPr lang="en-US" sz="2400" dirty="0" smtClean="0"/>
          </a:p>
          <a:p>
            <a:r>
              <a:rPr lang="en-US" sz="2000" dirty="0">
                <a:solidFill>
                  <a:srgbClr val="CFA223"/>
                </a:solidFill>
              </a:rPr>
              <a:t>Symbolized </a:t>
            </a:r>
            <a:r>
              <a:rPr lang="en-US" sz="2000" dirty="0" smtClean="0">
                <a:solidFill>
                  <a:srgbClr val="CFA223"/>
                </a:solidFill>
              </a:rPr>
              <a:t>by:</a:t>
            </a:r>
          </a:p>
          <a:p>
            <a:pPr marL="0" indent="120650">
              <a:buNone/>
            </a:pPr>
            <a:r>
              <a:rPr lang="en-US" sz="2000" dirty="0" smtClean="0">
                <a:solidFill>
                  <a:srgbClr val="CFA223"/>
                </a:solidFill>
              </a:rPr>
              <a:t>Color</a:t>
            </a:r>
            <a:r>
              <a:rPr lang="en-US" sz="2000" dirty="0">
                <a:solidFill>
                  <a:srgbClr val="CFA223"/>
                </a:solidFill>
              </a:rPr>
              <a:t>: </a:t>
            </a:r>
            <a:r>
              <a:rPr lang="en-US" sz="2000" dirty="0" smtClean="0">
                <a:solidFill>
                  <a:srgbClr val="CFA223"/>
                </a:solidFill>
              </a:rPr>
              <a:t>Multi-colored </a:t>
            </a:r>
            <a:r>
              <a:rPr lang="en-US" sz="2000" dirty="0">
                <a:solidFill>
                  <a:srgbClr val="CFA223"/>
                </a:solidFill>
              </a:rPr>
              <a:t>	 </a:t>
            </a:r>
            <a:r>
              <a:rPr lang="en-US" sz="2000" dirty="0" smtClean="0">
                <a:solidFill>
                  <a:srgbClr val="CFA223"/>
                </a:solidFill>
              </a:rPr>
              <a:t>	Metal</a:t>
            </a:r>
            <a:r>
              <a:rPr lang="en-US" sz="2000" dirty="0">
                <a:solidFill>
                  <a:srgbClr val="CFA223"/>
                </a:solidFill>
              </a:rPr>
              <a:t>: </a:t>
            </a:r>
            <a:r>
              <a:rPr lang="en-US" sz="2000" dirty="0" smtClean="0">
                <a:solidFill>
                  <a:srgbClr val="CFA223"/>
                </a:solidFill>
              </a:rPr>
              <a:t>Silver</a:t>
            </a:r>
            <a:r>
              <a:rPr lang="en-US" sz="2000" dirty="0">
                <a:solidFill>
                  <a:srgbClr val="CFA223"/>
                </a:solidFill>
              </a:rPr>
              <a:t>	</a:t>
            </a:r>
          </a:p>
          <a:p>
            <a:pPr marL="0" indent="120650">
              <a:buNone/>
            </a:pPr>
            <a:r>
              <a:rPr lang="en-US" sz="2000" dirty="0">
                <a:solidFill>
                  <a:srgbClr val="CFA223"/>
                </a:solidFill>
              </a:rPr>
              <a:t>Gemstone: </a:t>
            </a:r>
            <a:r>
              <a:rPr lang="en-US" sz="2000" dirty="0" smtClean="0">
                <a:solidFill>
                  <a:srgbClr val="CFA223"/>
                </a:solidFill>
              </a:rPr>
              <a:t>Cat’s Eye </a:t>
            </a:r>
            <a:r>
              <a:rPr lang="en-US" sz="2000" dirty="0" err="1" smtClean="0">
                <a:solidFill>
                  <a:srgbClr val="CFA223"/>
                </a:solidFill>
              </a:rPr>
              <a:t>Chrysoberyl</a:t>
            </a:r>
            <a:r>
              <a:rPr lang="en-US" sz="2000" dirty="0" smtClean="0">
                <a:solidFill>
                  <a:srgbClr val="CFA223"/>
                </a:solidFill>
              </a:rPr>
              <a:t>   </a:t>
            </a:r>
            <a:r>
              <a:rPr lang="en-US" sz="2000" dirty="0" err="1" smtClean="0">
                <a:solidFill>
                  <a:srgbClr val="CFA223"/>
                </a:solidFill>
              </a:rPr>
              <a:t>Dhanya</a:t>
            </a:r>
            <a:r>
              <a:rPr lang="en-US" sz="2000" dirty="0" smtClean="0">
                <a:solidFill>
                  <a:srgbClr val="CFA223"/>
                </a:solidFill>
              </a:rPr>
              <a:t>/Grain: </a:t>
            </a:r>
            <a:r>
              <a:rPr lang="en-US" sz="1800" dirty="0" smtClean="0">
                <a:solidFill>
                  <a:srgbClr val="CFA223"/>
                </a:solidFill>
              </a:rPr>
              <a:t>Horse Gram</a:t>
            </a:r>
            <a:endParaRPr lang="en-US" sz="1800" dirty="0">
              <a:solidFill>
                <a:srgbClr val="CFA223"/>
              </a:solidFill>
            </a:endParaRPr>
          </a:p>
        </p:txBody>
      </p:sp>
      <p:pic>
        <p:nvPicPr>
          <p:cNvPr id="6" name="Picture 5" descr="navagraha-stotram.jpg"/>
          <p:cNvPicPr>
            <a:picLocks noChangeAspect="1"/>
          </p:cNvPicPr>
          <p:nvPr/>
        </p:nvPicPr>
        <p:blipFill>
          <a:blip r:embed="rId2" cstate="print"/>
          <a:srcRect t="64888" r="66491"/>
          <a:stretch>
            <a:fillRect/>
          </a:stretch>
        </p:blipFill>
        <p:spPr>
          <a:xfrm>
            <a:off x="6629400" y="1371600"/>
            <a:ext cx="2225493" cy="3396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NAVAGRAHA - IDOLS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76" y="900953"/>
            <a:ext cx="8305800" cy="5410200"/>
          </a:xfrm>
        </p:spPr>
        <p:txBody>
          <a:bodyPr>
            <a:normAutofit/>
          </a:bodyPr>
          <a:lstStyle/>
          <a:p>
            <a:r>
              <a:rPr lang="en-US" sz="2000" dirty="0"/>
              <a:t>After Brahma, Vishnu and Shiva, the </a:t>
            </a:r>
            <a:r>
              <a:rPr lang="en-US" sz="2000" dirty="0" err="1"/>
              <a:t>Navagrahas</a:t>
            </a:r>
            <a:r>
              <a:rPr lang="en-US" sz="2000" dirty="0"/>
              <a:t> are considered to be most important as far as Hindu rituals are concerned. </a:t>
            </a:r>
            <a:r>
              <a:rPr lang="en-US" sz="2000" dirty="0" smtClean="0"/>
              <a:t>Temples </a:t>
            </a:r>
            <a:r>
              <a:rPr lang="en-US" sz="2000" dirty="0"/>
              <a:t>of </a:t>
            </a:r>
            <a:r>
              <a:rPr lang="en-US" sz="2000" dirty="0" err="1"/>
              <a:t>Navagrahas</a:t>
            </a:r>
            <a:r>
              <a:rPr lang="en-US" sz="2000" dirty="0"/>
              <a:t> along with their consorts are rare in India. </a:t>
            </a:r>
            <a:r>
              <a:rPr lang="en-US" sz="2000" dirty="0" smtClean="0"/>
              <a:t>But Shiva temples in South India have </a:t>
            </a:r>
            <a:r>
              <a:rPr lang="en-US" sz="2000" dirty="0" err="1" smtClean="0"/>
              <a:t>Navagraha</a:t>
            </a:r>
            <a:r>
              <a:rPr lang="en-US" sz="2000" dirty="0" smtClean="0"/>
              <a:t> idols placed in their premises. </a:t>
            </a:r>
            <a:endParaRPr lang="en-US" sz="2000" dirty="0"/>
          </a:p>
          <a:p>
            <a:r>
              <a:rPr lang="en-US" sz="2000" dirty="0" err="1" smtClean="0"/>
              <a:t>Navagraha</a:t>
            </a:r>
            <a:r>
              <a:rPr lang="en-US" sz="2000" dirty="0" smtClean="0"/>
              <a:t> idols are placed in designated spots with Surya or Sun in the center. Each </a:t>
            </a:r>
            <a:r>
              <a:rPr lang="en-US" sz="2000" dirty="0" err="1" smtClean="0"/>
              <a:t>graha</a:t>
            </a:r>
            <a:r>
              <a:rPr lang="en-US" sz="2000" dirty="0" smtClean="0"/>
              <a:t> is also assigned a particular direction.</a:t>
            </a:r>
            <a:endParaRPr lang="en-US" sz="2000" dirty="0"/>
          </a:p>
        </p:txBody>
      </p:sp>
      <p:pic>
        <p:nvPicPr>
          <p:cNvPr id="4" name="Content Placeholder 3" descr="DownloadedFi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61" r="-22261"/>
          <a:stretch>
            <a:fillRect/>
          </a:stretch>
        </p:blipFill>
        <p:spPr bwMode="auto">
          <a:xfrm>
            <a:off x="488576" y="3048000"/>
            <a:ext cx="832767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88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Placement Directions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000773"/>
              </p:ext>
            </p:extLst>
          </p:nvPr>
        </p:nvGraphicFramePr>
        <p:xfrm>
          <a:off x="457200" y="1600197"/>
          <a:ext cx="8382000" cy="4419602"/>
        </p:xfrm>
        <a:graphic>
          <a:graphicData uri="http://schemas.openxmlformats.org/drawingml/2006/table">
            <a:tbl>
              <a:tblPr/>
              <a:tblGrid>
                <a:gridCol w="4191862"/>
                <a:gridCol w="4190138"/>
              </a:tblGrid>
              <a:tr h="490652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Graha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2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Aft>
                          <a:spcPts val="1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rPr>
                        <a:t>Direction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rPr>
                        <a:t>Surya (Sun)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rPr>
                        <a:t>East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7"/>
                    </a:solidFill>
                  </a:tcPr>
                </a:tc>
              </a:tr>
              <a:tr h="436550">
                <a:tc>
                  <a:txBody>
                    <a:bodyPr/>
                    <a:lstStyle>
                      <a:lvl1pPr eaLnBrk="0" hangingPunct="0">
                        <a:spcAft>
                          <a:spcPts val="2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Aft>
                          <a:spcPts val="1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rPr>
                        <a:t>Chandra (Moon)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2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Aft>
                          <a:spcPts val="1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rPr>
                        <a:t>North West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7"/>
                    </a:solidFill>
                  </a:tcPr>
                </a:tc>
              </a:tr>
              <a:tr h="436550">
                <a:tc>
                  <a:txBody>
                    <a:bodyPr/>
                    <a:lstStyle>
                      <a:lvl1pPr eaLnBrk="0" hangingPunct="0">
                        <a:spcAft>
                          <a:spcPts val="2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Aft>
                          <a:spcPts val="1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rPr>
                        <a:t>Mangala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rPr>
                        <a:t> (Mars)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2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Aft>
                          <a:spcPts val="1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rPr>
                        <a:t>South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C"/>
                    </a:solidFill>
                  </a:tcPr>
                </a:tc>
              </a:tr>
              <a:tr h="436550">
                <a:tc>
                  <a:txBody>
                    <a:bodyPr/>
                    <a:lstStyle>
                      <a:lvl1pPr eaLnBrk="0" hangingPunct="0">
                        <a:spcAft>
                          <a:spcPts val="2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Aft>
                          <a:spcPts val="1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rPr>
                        <a:t>Budha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rPr>
                        <a:t> (Mercury)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2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Aft>
                          <a:spcPts val="1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rPr>
                        <a:t>North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7"/>
                    </a:solidFill>
                  </a:tcPr>
                </a:tc>
              </a:tr>
              <a:tr h="436550">
                <a:tc>
                  <a:txBody>
                    <a:bodyPr/>
                    <a:lstStyle>
                      <a:lvl1pPr eaLnBrk="0" hangingPunct="0">
                        <a:spcAft>
                          <a:spcPts val="2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Aft>
                          <a:spcPts val="1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rPr>
                        <a:t>Guru (Jupiter)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2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Aft>
                          <a:spcPts val="1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rPr>
                        <a:t>North East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C"/>
                    </a:solidFill>
                  </a:tcPr>
                </a:tc>
              </a:tr>
              <a:tr h="436550">
                <a:tc>
                  <a:txBody>
                    <a:bodyPr/>
                    <a:lstStyle>
                      <a:lvl1pPr eaLnBrk="0" hangingPunct="0">
                        <a:spcAft>
                          <a:spcPts val="2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Aft>
                          <a:spcPts val="1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rPr>
                        <a:t>Shukra (Venus)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2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Aft>
                          <a:spcPts val="1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rPr>
                        <a:t>South East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7"/>
                    </a:solidFill>
                  </a:tcPr>
                </a:tc>
              </a:tr>
              <a:tr h="436550">
                <a:tc>
                  <a:txBody>
                    <a:bodyPr/>
                    <a:lstStyle>
                      <a:lvl1pPr eaLnBrk="0" hangingPunct="0">
                        <a:spcAft>
                          <a:spcPts val="2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Aft>
                          <a:spcPts val="1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rPr>
                        <a:t>Shani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rPr>
                        <a:t> (Saturn)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2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Aft>
                          <a:spcPts val="1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rPr>
                        <a:t>West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C"/>
                    </a:solidFill>
                  </a:tcPr>
                </a:tc>
              </a:tr>
              <a:tr h="436550">
                <a:tc>
                  <a:txBody>
                    <a:bodyPr/>
                    <a:lstStyle>
                      <a:lvl1pPr eaLnBrk="0" hangingPunct="0">
                        <a:spcAft>
                          <a:spcPts val="2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Aft>
                          <a:spcPts val="1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rPr>
                        <a:t>Rahu (Ascending Moon)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2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Aft>
                          <a:spcPts val="1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rPr>
                        <a:t>South west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7"/>
                    </a:solidFill>
                  </a:tcPr>
                </a:tc>
              </a:tr>
              <a:tr h="436550">
                <a:tc>
                  <a:txBody>
                    <a:bodyPr/>
                    <a:lstStyle>
                      <a:lvl1pPr eaLnBrk="0" hangingPunct="0">
                        <a:spcAft>
                          <a:spcPts val="2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Aft>
                          <a:spcPts val="1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rPr>
                        <a:t>Ketu (Descending Moon)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Aft>
                          <a:spcPts val="2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eaLnBrk="0" hangingPunct="0">
                        <a:spcAft>
                          <a:spcPts val="1000"/>
                        </a:spcAft>
                        <a:defRPr sz="2000"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ts val="1000"/>
                        </a:spcAft>
                        <a:defRPr>
                          <a:solidFill>
                            <a:schemeClr val="bg1"/>
                          </a:solidFill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ＭＳ Ｐゴシック" panose="020B0600070205080204" pitchFamily="34" charset="-128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909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8088"/>
            <a:ext cx="8244674" cy="812512"/>
          </a:xfrm>
        </p:spPr>
        <p:txBody>
          <a:bodyPr/>
          <a:lstStyle/>
          <a:p>
            <a:pPr algn="ctr"/>
            <a:r>
              <a:rPr lang="en-US" dirty="0" smtClean="0"/>
              <a:t>NAVADHANYA- Nine Grains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28800"/>
            <a:ext cx="5715000" cy="4292600"/>
          </a:xfrm>
        </p:spPr>
      </p:pic>
      <p:sp>
        <p:nvSpPr>
          <p:cNvPr id="5" name="TextBox 4"/>
          <p:cNvSpPr txBox="1"/>
          <p:nvPr/>
        </p:nvSpPr>
        <p:spPr>
          <a:xfrm>
            <a:off x="152401" y="1041285"/>
            <a:ext cx="8763000" cy="58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Nine </a:t>
            </a:r>
            <a:r>
              <a:rPr lang="en-US" sz="3200" dirty="0" smtClean="0"/>
              <a:t>grains used </a:t>
            </a:r>
            <a:r>
              <a:rPr lang="en-US" sz="3200" dirty="0" smtClean="0"/>
              <a:t>to </a:t>
            </a:r>
            <a:r>
              <a:rPr lang="en-US" sz="3200" dirty="0" smtClean="0"/>
              <a:t>invoke </a:t>
            </a:r>
            <a:r>
              <a:rPr lang="en-US" sz="3200" dirty="0" err="1" smtClean="0"/>
              <a:t>Navagrahas</a:t>
            </a:r>
            <a:r>
              <a:rPr lang="en-US" sz="3200" dirty="0" smtClean="0"/>
              <a:t> in </a:t>
            </a:r>
            <a:r>
              <a:rPr lang="en-US" sz="3200" dirty="0" err="1"/>
              <a:t>p</a:t>
            </a:r>
            <a:r>
              <a:rPr lang="en-US" sz="3200" dirty="0" err="1" smtClean="0"/>
              <a:t>oojas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49464" y="1990165"/>
            <a:ext cx="281817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Font typeface="Wingdings" charset="2"/>
              <a:buChar char="²"/>
              <a:defRPr/>
            </a:pP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Surya – Whole Wheat   </a:t>
            </a:r>
          </a:p>
          <a:p>
            <a:pPr>
              <a:spcBef>
                <a:spcPts val="0"/>
              </a:spcBef>
              <a:buFont typeface="Wingdings" charset="2"/>
              <a:buChar char="²"/>
              <a:defRPr/>
            </a:pP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Chandra -  Rice</a:t>
            </a:r>
            <a:endParaRPr lang="en-US" sz="20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charset="2"/>
              <a:buChar char="²"/>
              <a:defRPr/>
            </a:pP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Mangala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– Pigeon Peas</a:t>
            </a:r>
            <a:endParaRPr lang="en-US" sz="20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charset="2"/>
              <a:buChar char="²"/>
              <a:defRPr/>
            </a:pP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Budha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– Green Gram</a:t>
            </a:r>
            <a:endParaRPr lang="en-US" sz="20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charset="2"/>
              <a:buChar char="²"/>
              <a:defRPr/>
            </a:pP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Guru – Bengal Gram</a:t>
            </a:r>
            <a:endParaRPr lang="en-US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charset="2"/>
              <a:buChar char="²"/>
              <a:defRPr/>
            </a:pP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Shukra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– White Beans </a:t>
            </a:r>
            <a:endParaRPr lang="en-US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charset="2"/>
              <a:buChar char="²"/>
              <a:defRPr/>
            </a:pPr>
            <a:r>
              <a:rPr 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Shani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– 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Sesame Seeds</a:t>
            </a:r>
            <a:endParaRPr lang="en-US" sz="20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charset="2"/>
              <a:buChar char="²"/>
              <a:defRPr/>
            </a:pP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Rahu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– 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Black Gram</a:t>
            </a:r>
            <a:endParaRPr lang="en-US" sz="2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charset="2"/>
              <a:buChar char="²"/>
              <a:defRPr/>
            </a:pPr>
            <a:r>
              <a:rPr lang="en-US" sz="20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Ketu</a:t>
            </a:r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– 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Horse Gram</a:t>
            </a:r>
            <a:endParaRPr lang="en-US" sz="24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2812" y="6103471"/>
            <a:ext cx="5564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Picture above shows nine grains and colored fabric used in </a:t>
            </a:r>
            <a:r>
              <a:rPr lang="en-US" dirty="0" err="1" smtClean="0"/>
              <a:t>poojas</a:t>
            </a:r>
            <a:r>
              <a:rPr lang="en-US" dirty="0" smtClean="0"/>
              <a:t>. Note: Each grain is identified by its Sanskrit name.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77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6054" cy="914400"/>
          </a:xfrm>
        </p:spPr>
        <p:txBody>
          <a:bodyPr>
            <a:normAutofit fontScale="90000"/>
          </a:bodyPr>
          <a:lstStyle/>
          <a:p>
            <a:r>
              <a:rPr lang="en-US" sz="6700" dirty="0" err="1"/>
              <a:t>Jyotisha</a:t>
            </a:r>
            <a:r>
              <a:rPr lang="en-US" sz="6700" dirty="0"/>
              <a:t> </a:t>
            </a:r>
            <a:r>
              <a:rPr lang="en-US" sz="6700" dirty="0" smtClean="0"/>
              <a:t>or </a:t>
            </a:r>
            <a:r>
              <a:rPr lang="en-US" sz="6700" dirty="0" err="1" smtClean="0"/>
              <a:t>Jyothishastra</a:t>
            </a:r>
            <a:r>
              <a:rPr lang="en-US" sz="6700" dirty="0" smtClean="0"/>
              <a:t> </a:t>
            </a:r>
            <a:r>
              <a:rPr lang="en-US" sz="6600" dirty="0"/>
              <a:t/>
            </a:r>
            <a:br>
              <a:rPr lang="en-US" sz="6600" dirty="0"/>
            </a:br>
            <a:r>
              <a:rPr lang="en-US" sz="2900" dirty="0"/>
              <a:t>(or </a:t>
            </a:r>
            <a:r>
              <a:rPr lang="en-US" sz="2900" dirty="0" err="1"/>
              <a:t>Jyotish</a:t>
            </a:r>
            <a:r>
              <a:rPr lang="en-US" sz="2900" dirty="0"/>
              <a:t> from Sanskrit </a:t>
            </a:r>
            <a:r>
              <a:rPr lang="en-US" sz="2900" i="1" dirty="0" err="1"/>
              <a:t>jyótis</a:t>
            </a:r>
            <a:r>
              <a:rPr lang="en-US" sz="2900" i="1" dirty="0"/>
              <a:t>-</a:t>
            </a:r>
            <a:r>
              <a:rPr lang="en-US" sz="2900" dirty="0"/>
              <a:t> "light, heavenly body")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07946" cy="4945063"/>
          </a:xfrm>
        </p:spPr>
        <p:txBody>
          <a:bodyPr>
            <a:noAutofit/>
          </a:bodyPr>
          <a:lstStyle/>
          <a:p>
            <a:pPr>
              <a:lnSpc>
                <a:spcPct val="145000"/>
              </a:lnSpc>
              <a:spcBef>
                <a:spcPts val="0"/>
              </a:spcBef>
            </a:pPr>
            <a:r>
              <a:rPr lang="en-US" sz="2000" dirty="0" smtClean="0"/>
              <a:t>Traditional Hindu system of ASTROLOGY and ASTRONOMY. Also </a:t>
            </a:r>
            <a:r>
              <a:rPr lang="en-US" sz="2000" dirty="0"/>
              <a:t>known </a:t>
            </a:r>
            <a:r>
              <a:rPr lang="en-US" sz="2000" dirty="0" smtClean="0"/>
              <a:t>as </a:t>
            </a:r>
            <a:r>
              <a:rPr lang="en-US" sz="2000" dirty="0"/>
              <a:t>Indian astrology or more recently Vedic astrology</a:t>
            </a:r>
            <a:r>
              <a:rPr lang="en-US" sz="2000" dirty="0" smtClean="0"/>
              <a:t>.</a:t>
            </a:r>
          </a:p>
          <a:p>
            <a:pPr>
              <a:lnSpc>
                <a:spcPct val="145000"/>
              </a:lnSpc>
              <a:spcBef>
                <a:spcPts val="0"/>
              </a:spcBef>
            </a:pPr>
            <a:r>
              <a:rPr lang="en-US" sz="2200" dirty="0" err="1" smtClean="0"/>
              <a:t>Jyotiṣa</a:t>
            </a:r>
            <a:r>
              <a:rPr lang="en-US" sz="2200" dirty="0" smtClean="0"/>
              <a:t> </a:t>
            </a:r>
            <a:r>
              <a:rPr lang="en-US" sz="2200" dirty="0"/>
              <a:t>is one of the </a:t>
            </a:r>
            <a:r>
              <a:rPr lang="en-US" sz="2200" i="1" dirty="0" err="1" smtClean="0"/>
              <a:t>Vedāṅga</a:t>
            </a:r>
            <a:r>
              <a:rPr lang="en-US" sz="2200" dirty="0" smtClean="0"/>
              <a:t>, </a:t>
            </a:r>
            <a:r>
              <a:rPr lang="en-US" sz="2200" dirty="0"/>
              <a:t>the six auxiliary disciplines used to support Vedic rituals.</a:t>
            </a:r>
            <a:r>
              <a:rPr lang="en-US" sz="2200" baseline="30000" dirty="0"/>
              <a:t> </a:t>
            </a:r>
            <a:r>
              <a:rPr lang="en-US" sz="2200" dirty="0"/>
              <a:t>Early </a:t>
            </a:r>
            <a:r>
              <a:rPr lang="en-US" sz="2200" dirty="0" err="1"/>
              <a:t>jyotiṣa</a:t>
            </a:r>
            <a:r>
              <a:rPr lang="en-US" sz="2200" dirty="0"/>
              <a:t> </a:t>
            </a:r>
            <a:r>
              <a:rPr lang="en-US" sz="2200" dirty="0" smtClean="0"/>
              <a:t>was concerned </a:t>
            </a:r>
            <a:r>
              <a:rPr lang="en-US" sz="2200" dirty="0"/>
              <a:t>with the preparation of a calendar to fix the date of sacrificial </a:t>
            </a:r>
            <a:r>
              <a:rPr lang="en-US" sz="2200" dirty="0" smtClean="0"/>
              <a:t>rituals.</a:t>
            </a:r>
          </a:p>
          <a:p>
            <a:pPr>
              <a:lnSpc>
                <a:spcPct val="145000"/>
              </a:lnSpc>
              <a:spcBef>
                <a:spcPts val="0"/>
              </a:spcBef>
            </a:pPr>
            <a:r>
              <a:rPr lang="en-US" sz="2200" dirty="0" smtClean="0"/>
              <a:t>Astrology </a:t>
            </a:r>
            <a:r>
              <a:rPr lang="en-US" sz="2200" dirty="0"/>
              <a:t>remains an important facet in the lives of many </a:t>
            </a:r>
            <a:r>
              <a:rPr lang="en-US" sz="2200" dirty="0" smtClean="0"/>
              <a:t>Hindus. </a:t>
            </a:r>
            <a:r>
              <a:rPr lang="en-US" sz="2200" dirty="0"/>
              <a:t>Astrological concepts are pervasive in the organization of the </a:t>
            </a:r>
            <a:r>
              <a:rPr lang="en-US" sz="2200" dirty="0" smtClean="0"/>
              <a:t>Hindu calendar </a:t>
            </a:r>
            <a:r>
              <a:rPr lang="en-US" sz="2200" dirty="0"/>
              <a:t>and holidays as well as in many areas of life, such as in making </a:t>
            </a:r>
            <a:r>
              <a:rPr lang="en-US" sz="2200" dirty="0" smtClean="0"/>
              <a:t>decisions </a:t>
            </a:r>
            <a:r>
              <a:rPr lang="en-US" sz="2200" dirty="0"/>
              <a:t>about marriage, </a:t>
            </a:r>
            <a:r>
              <a:rPr lang="en-US" sz="2200" dirty="0" smtClean="0"/>
              <a:t>starting </a:t>
            </a:r>
            <a:r>
              <a:rPr lang="en-US" sz="2200" dirty="0"/>
              <a:t>a new </a:t>
            </a:r>
            <a:r>
              <a:rPr lang="en-US" sz="2200" dirty="0" smtClean="0"/>
              <a:t>business or job, moving </a:t>
            </a:r>
            <a:r>
              <a:rPr lang="en-US" sz="2200" dirty="0"/>
              <a:t>into a new </a:t>
            </a:r>
            <a:r>
              <a:rPr lang="en-US" sz="2200" dirty="0" smtClean="0"/>
              <a:t>home, etc.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51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/>
            <a:r>
              <a:rPr lang="en-US" dirty="0" smtClean="0"/>
              <a:t>NAVARATNA – Nine Gems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err="1"/>
              <a:t>n</a:t>
            </a:r>
            <a:r>
              <a:rPr lang="en-US" dirty="0" err="1" smtClean="0"/>
              <a:t>avaratnas</a:t>
            </a:r>
            <a:r>
              <a:rPr lang="en-US" dirty="0" smtClean="0"/>
              <a:t> linked to the </a:t>
            </a:r>
            <a:r>
              <a:rPr lang="en-US" dirty="0" err="1"/>
              <a:t>n</a:t>
            </a:r>
            <a:r>
              <a:rPr lang="en-US" dirty="0" err="1" smtClean="0"/>
              <a:t>avagrahas</a:t>
            </a:r>
            <a:r>
              <a:rPr lang="en-US" dirty="0" smtClean="0"/>
              <a:t> are worn together or separately (as jewelry)for the good graces of the </a:t>
            </a:r>
            <a:r>
              <a:rPr lang="en-US" dirty="0" err="1" smtClean="0"/>
              <a:t>grahas</a:t>
            </a:r>
            <a:r>
              <a:rPr lang="en-US" dirty="0" smtClean="0"/>
              <a:t> affecting an individual’s </a:t>
            </a:r>
            <a:r>
              <a:rPr lang="en-US" dirty="0" err="1" smtClean="0"/>
              <a:t>nakshatra</a:t>
            </a:r>
            <a:r>
              <a:rPr lang="en-US" dirty="0" smtClean="0"/>
              <a:t> or </a:t>
            </a:r>
            <a:r>
              <a:rPr lang="en-US" dirty="0" err="1" smtClean="0"/>
              <a:t>raashi</a:t>
            </a:r>
            <a:r>
              <a:rPr lang="en-US" dirty="0" smtClean="0"/>
              <a:t>. </a:t>
            </a:r>
            <a:r>
              <a:rPr lang="en-US" dirty="0"/>
              <a:t>The gems are </a:t>
            </a:r>
            <a:r>
              <a:rPr lang="en-US" dirty="0" smtClean="0"/>
              <a:t>set in the metal associated with the </a:t>
            </a:r>
            <a:r>
              <a:rPr lang="en-US" dirty="0" err="1" smtClean="0"/>
              <a:t>graha</a:t>
            </a:r>
            <a:r>
              <a:rPr lang="en-US" dirty="0" smtClean="0"/>
              <a:t> for best results.</a:t>
            </a:r>
          </a:p>
          <a:p>
            <a:pPr>
              <a:spcBef>
                <a:spcPts val="0"/>
              </a:spcBef>
              <a:buFont typeface="Wingdings" charset="2"/>
              <a:buChar char="²"/>
              <a:defRPr/>
            </a:pPr>
            <a:r>
              <a:rPr lang="en-US" dirty="0" smtClean="0">
                <a:solidFill>
                  <a:srgbClr val="FF0000"/>
                </a:solidFill>
              </a:rPr>
              <a:t>Surya - Ruby </a:t>
            </a:r>
            <a:r>
              <a:rPr lang="en-US" i="1" dirty="0" smtClean="0">
                <a:solidFill>
                  <a:srgbClr val="FF0000"/>
                </a:solidFill>
              </a:rPr>
              <a:t>(</a:t>
            </a:r>
            <a:r>
              <a:rPr lang="en-US" i="1" dirty="0" err="1" smtClean="0">
                <a:solidFill>
                  <a:srgbClr val="FF0000"/>
                </a:solidFill>
              </a:rPr>
              <a:t>Maanikya</a:t>
            </a:r>
            <a:r>
              <a:rPr lang="en-US" i="1" dirty="0" smtClean="0">
                <a:solidFill>
                  <a:srgbClr val="FF0000"/>
                </a:solidFill>
              </a:rPr>
              <a:t>)</a:t>
            </a:r>
          </a:p>
          <a:p>
            <a:pPr>
              <a:spcBef>
                <a:spcPts val="0"/>
              </a:spcBef>
              <a:buFont typeface="Wingdings" charset="2"/>
              <a:buChar char="²"/>
              <a:defRPr/>
            </a:pPr>
            <a:r>
              <a:rPr lang="en-US" dirty="0" smtClean="0">
                <a:solidFill>
                  <a:schemeClr val="tx1"/>
                </a:solidFill>
              </a:rPr>
              <a:t>Chandra - Pearl </a:t>
            </a:r>
            <a:r>
              <a:rPr lang="en-US" i="1" dirty="0" smtClean="0">
                <a:solidFill>
                  <a:schemeClr val="tx1"/>
                </a:solidFill>
              </a:rPr>
              <a:t>(</a:t>
            </a:r>
            <a:r>
              <a:rPr lang="en-US" i="1" dirty="0" err="1" smtClean="0">
                <a:solidFill>
                  <a:schemeClr val="tx1"/>
                </a:solidFill>
              </a:rPr>
              <a:t>Mukta</a:t>
            </a:r>
            <a:r>
              <a:rPr lang="en-US" i="1" dirty="0" smtClean="0">
                <a:solidFill>
                  <a:schemeClr val="tx1"/>
                </a:solidFill>
              </a:rPr>
              <a:t>)</a:t>
            </a:r>
            <a:endParaRPr lang="en-US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Wingdings" charset="2"/>
              <a:buChar char="²"/>
              <a:defRPr/>
            </a:pPr>
            <a:r>
              <a:rPr lang="en-US" dirty="0" err="1" smtClean="0">
                <a:solidFill>
                  <a:srgbClr val="C00000"/>
                </a:solidFill>
              </a:rPr>
              <a:t>Mangala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- Coral </a:t>
            </a:r>
            <a:r>
              <a:rPr lang="en-US" i="1" dirty="0" smtClean="0">
                <a:solidFill>
                  <a:srgbClr val="C00000"/>
                </a:solidFill>
              </a:rPr>
              <a:t>(</a:t>
            </a:r>
            <a:r>
              <a:rPr lang="en-US" i="1" dirty="0" err="1" smtClean="0">
                <a:solidFill>
                  <a:srgbClr val="C00000"/>
                </a:solidFill>
              </a:rPr>
              <a:t>Pravala</a:t>
            </a:r>
            <a:r>
              <a:rPr lang="en-US" i="1" dirty="0" smtClean="0">
                <a:solidFill>
                  <a:srgbClr val="C00000"/>
                </a:solidFill>
              </a:rPr>
              <a:t>)</a:t>
            </a:r>
          </a:p>
          <a:p>
            <a:pPr>
              <a:spcBef>
                <a:spcPts val="0"/>
              </a:spcBef>
              <a:buFont typeface="Wingdings" charset="2"/>
              <a:buChar char="²"/>
              <a:defRPr/>
            </a:pPr>
            <a:r>
              <a:rPr lang="en-US" dirty="0" err="1" smtClean="0">
                <a:solidFill>
                  <a:srgbClr val="1FB14C"/>
                </a:solidFill>
              </a:rPr>
              <a:t>Budha</a:t>
            </a:r>
            <a:r>
              <a:rPr lang="en-US" dirty="0">
                <a:solidFill>
                  <a:srgbClr val="1FB14C"/>
                </a:solidFill>
              </a:rPr>
              <a:t> </a:t>
            </a:r>
            <a:r>
              <a:rPr lang="en-US" dirty="0" smtClean="0">
                <a:solidFill>
                  <a:srgbClr val="1FB14C"/>
                </a:solidFill>
              </a:rPr>
              <a:t>- Emerald </a:t>
            </a:r>
            <a:r>
              <a:rPr lang="en-US" i="1" dirty="0" smtClean="0">
                <a:solidFill>
                  <a:srgbClr val="1FB14C"/>
                </a:solidFill>
              </a:rPr>
              <a:t>(</a:t>
            </a:r>
            <a:r>
              <a:rPr lang="en-US" i="1" dirty="0" err="1" smtClean="0">
                <a:solidFill>
                  <a:srgbClr val="1FB14C"/>
                </a:solidFill>
              </a:rPr>
              <a:t>Markata</a:t>
            </a:r>
            <a:r>
              <a:rPr lang="en-US" dirty="0" smtClean="0">
                <a:solidFill>
                  <a:srgbClr val="1FB14C"/>
                </a:solidFill>
              </a:rPr>
              <a:t>)</a:t>
            </a:r>
            <a:endParaRPr lang="en-US" dirty="0">
              <a:solidFill>
                <a:srgbClr val="1FB14C"/>
              </a:solidFill>
            </a:endParaRPr>
          </a:p>
          <a:p>
            <a:pPr>
              <a:spcBef>
                <a:spcPts val="0"/>
              </a:spcBef>
              <a:buFont typeface="Wingdings" charset="2"/>
              <a:buChar char="²"/>
              <a:defRPr/>
            </a:pPr>
            <a:r>
              <a:rPr lang="en-US" dirty="0" smtClean="0">
                <a:solidFill>
                  <a:srgbClr val="FFC000"/>
                </a:solidFill>
              </a:rPr>
              <a:t>Guru - Yellow </a:t>
            </a:r>
            <a:r>
              <a:rPr lang="en-US" dirty="0" err="1" smtClean="0">
                <a:solidFill>
                  <a:srgbClr val="FFC000"/>
                </a:solidFill>
              </a:rPr>
              <a:t>Saphire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i="1" dirty="0" smtClean="0">
                <a:solidFill>
                  <a:srgbClr val="FFC000"/>
                </a:solidFill>
              </a:rPr>
              <a:t>(</a:t>
            </a:r>
            <a:r>
              <a:rPr lang="en-US" i="1" dirty="0" err="1" smtClean="0">
                <a:solidFill>
                  <a:srgbClr val="FFC000"/>
                </a:solidFill>
              </a:rPr>
              <a:t>Pushyaraga</a:t>
            </a:r>
            <a:r>
              <a:rPr lang="en-US" i="1" dirty="0" smtClean="0">
                <a:solidFill>
                  <a:srgbClr val="FFC000"/>
                </a:solidFill>
              </a:rPr>
              <a:t>)</a:t>
            </a:r>
          </a:p>
          <a:p>
            <a:pPr>
              <a:spcBef>
                <a:spcPts val="0"/>
              </a:spcBef>
              <a:buFont typeface="Wingdings" charset="2"/>
              <a:buChar char="²"/>
              <a:defRPr/>
            </a:pPr>
            <a:r>
              <a:rPr lang="en-US" dirty="0" err="1" smtClean="0">
                <a:solidFill>
                  <a:schemeClr val="tx1"/>
                </a:solidFill>
              </a:rPr>
              <a:t>Shukra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- Diamond </a:t>
            </a:r>
            <a:r>
              <a:rPr lang="en-US" i="1" dirty="0" smtClean="0">
                <a:solidFill>
                  <a:schemeClr val="tx1"/>
                </a:solidFill>
              </a:rPr>
              <a:t>(</a:t>
            </a:r>
            <a:r>
              <a:rPr lang="en-US" i="1" dirty="0" err="1" smtClean="0">
                <a:solidFill>
                  <a:schemeClr val="tx1"/>
                </a:solidFill>
              </a:rPr>
              <a:t>Vajra</a:t>
            </a:r>
            <a:r>
              <a:rPr lang="en-US" i="1" dirty="0" smtClean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0"/>
              </a:spcBef>
              <a:buFont typeface="Wingdings" charset="2"/>
              <a:buChar char="²"/>
              <a:defRPr/>
            </a:pP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Shani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–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Sapphire 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i="1" dirty="0" err="1" smtClean="0">
                <a:solidFill>
                  <a:schemeClr val="bg2">
                    <a:lumMod val="75000"/>
                  </a:schemeClr>
                </a:solidFill>
              </a:rPr>
              <a:t>Neela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charset="2"/>
              <a:buChar char="²"/>
              <a:defRPr/>
            </a:pPr>
            <a:r>
              <a:rPr lang="en-US" dirty="0" err="1" smtClean="0">
                <a:solidFill>
                  <a:srgbClr val="E35E35"/>
                </a:solidFill>
              </a:rPr>
              <a:t>Rahu</a:t>
            </a:r>
            <a:r>
              <a:rPr lang="en-US" dirty="0" smtClean="0">
                <a:solidFill>
                  <a:srgbClr val="E35E35"/>
                </a:solidFill>
              </a:rPr>
              <a:t> – Hessonite </a:t>
            </a:r>
            <a:r>
              <a:rPr lang="en-US" i="1" dirty="0" smtClean="0">
                <a:solidFill>
                  <a:srgbClr val="E35E35"/>
                </a:solidFill>
              </a:rPr>
              <a:t>(</a:t>
            </a:r>
            <a:r>
              <a:rPr lang="en-US" i="1" dirty="0" err="1" smtClean="0">
                <a:solidFill>
                  <a:srgbClr val="E35E35"/>
                </a:solidFill>
              </a:rPr>
              <a:t>Gomedhika</a:t>
            </a:r>
            <a:r>
              <a:rPr lang="en-US" i="1" dirty="0" smtClean="0">
                <a:solidFill>
                  <a:srgbClr val="E35E35"/>
                </a:solidFill>
              </a:rPr>
              <a:t>)</a:t>
            </a:r>
            <a:endParaRPr lang="en-US" sz="200" i="1" dirty="0">
              <a:solidFill>
                <a:srgbClr val="E35E35"/>
              </a:solidFill>
            </a:endParaRPr>
          </a:p>
          <a:p>
            <a:pPr>
              <a:spcBef>
                <a:spcPts val="0"/>
              </a:spcBef>
              <a:buFont typeface="Wingdings" charset="2"/>
              <a:buChar char="²"/>
              <a:defRPr/>
            </a:pPr>
            <a:r>
              <a:rPr lang="en-US" dirty="0" err="1">
                <a:solidFill>
                  <a:srgbClr val="FFFEA8"/>
                </a:solidFill>
              </a:rPr>
              <a:t>Ketu</a:t>
            </a:r>
            <a:r>
              <a:rPr lang="en-US" dirty="0">
                <a:solidFill>
                  <a:srgbClr val="FFFEA8"/>
                </a:solidFill>
              </a:rPr>
              <a:t> – Cat’s </a:t>
            </a:r>
            <a:r>
              <a:rPr lang="en-US" dirty="0" smtClean="0">
                <a:solidFill>
                  <a:srgbClr val="FFFEA8"/>
                </a:solidFill>
              </a:rPr>
              <a:t>Eye </a:t>
            </a:r>
            <a:r>
              <a:rPr lang="en-US" i="1" dirty="0" smtClean="0">
                <a:solidFill>
                  <a:srgbClr val="FFFEA8"/>
                </a:solidFill>
              </a:rPr>
              <a:t>(</a:t>
            </a:r>
            <a:r>
              <a:rPr lang="en-US" i="1" dirty="0" err="1" smtClean="0">
                <a:solidFill>
                  <a:srgbClr val="FFFEA8"/>
                </a:solidFill>
              </a:rPr>
              <a:t>Vaidurya</a:t>
            </a:r>
            <a:r>
              <a:rPr lang="en-US" i="1" dirty="0" smtClean="0">
                <a:solidFill>
                  <a:srgbClr val="FFFEA8"/>
                </a:solidFill>
              </a:rPr>
              <a:t>)</a:t>
            </a:r>
            <a:endParaRPr lang="en-US" sz="2800" i="1" dirty="0">
              <a:solidFill>
                <a:srgbClr val="FFFEA8"/>
              </a:solidFill>
            </a:endParaRPr>
          </a:p>
          <a:p>
            <a:pPr>
              <a:spcBef>
                <a:spcPts val="0"/>
              </a:spcBef>
              <a:buFont typeface="Wingdings" charset="2"/>
              <a:buChar char="²"/>
              <a:defRPr/>
            </a:pPr>
            <a:endParaRPr lang="en-US" dirty="0"/>
          </a:p>
          <a:p>
            <a:pPr>
              <a:spcBef>
                <a:spcPts val="0"/>
              </a:spcBef>
              <a:buNone/>
              <a:defRPr/>
            </a:pPr>
            <a:endParaRPr lang="en-US" dirty="0"/>
          </a:p>
          <a:p>
            <a:pPr>
              <a:spcBef>
                <a:spcPts val="0"/>
              </a:spcBef>
              <a:buFont typeface="Wingdings" charset="2"/>
              <a:buChar char="²"/>
              <a:defRPr/>
            </a:pPr>
            <a:endParaRPr lang="en-US" dirty="0"/>
          </a:p>
          <a:p>
            <a:pPr>
              <a:spcBef>
                <a:spcPts val="0"/>
              </a:spcBef>
              <a:buFont typeface="Wingdings" charset="2"/>
              <a:buChar char="²"/>
              <a:defRPr/>
            </a:pPr>
            <a:endParaRPr lang="en-US" dirty="0"/>
          </a:p>
          <a:p>
            <a:pPr>
              <a:spcBef>
                <a:spcPts val="0"/>
              </a:spcBef>
              <a:buFont typeface="Wingdings" charset="2"/>
              <a:buChar char="²"/>
              <a:defRPr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Navratna-ring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3737801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85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6700" y="228600"/>
            <a:ext cx="84201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44162" y="861811"/>
            <a:ext cx="3926446" cy="5861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u="sng" dirty="0" smtClean="0"/>
              <a:t>Zodiac</a:t>
            </a:r>
            <a:r>
              <a:rPr lang="en-US" sz="2400" b="1" dirty="0" smtClean="0"/>
              <a:t>: </a:t>
            </a:r>
            <a:r>
              <a:rPr lang="en-US" dirty="0"/>
              <a:t>The earth takes one year to complete its rotation around the </a:t>
            </a:r>
            <a:r>
              <a:rPr lang="en-US" dirty="0" smtClean="0"/>
              <a:t>Sun - from </a:t>
            </a:r>
            <a:r>
              <a:rPr lang="en-US" dirty="0"/>
              <a:t>the earth, it appears that the Sun moves around the earth. </a:t>
            </a:r>
            <a:r>
              <a:rPr lang="en-US" dirty="0" smtClean="0"/>
              <a:t>The </a:t>
            </a:r>
            <a:r>
              <a:rPr lang="en-US" dirty="0"/>
              <a:t>great circle on the celestial sphere representing the apparent annual path of the sun relative to the </a:t>
            </a:r>
            <a:r>
              <a:rPr lang="en-US" dirty="0" smtClean="0"/>
              <a:t>stars is called </a:t>
            </a:r>
            <a:r>
              <a:rPr lang="en-US" i="1" dirty="0" smtClean="0"/>
              <a:t>Ecliptic</a:t>
            </a:r>
            <a:r>
              <a:rPr lang="en-US" i="1" dirty="0"/>
              <a:t>. </a:t>
            </a:r>
            <a:r>
              <a:rPr lang="en-US" dirty="0"/>
              <a:t>An imaginary belt of 18 </a:t>
            </a:r>
            <a:r>
              <a:rPr lang="en-US" dirty="0" smtClean="0"/>
              <a:t>degree </a:t>
            </a:r>
            <a:r>
              <a:rPr lang="en-US" dirty="0"/>
              <a:t>width with ecliptic in its </a:t>
            </a:r>
            <a:r>
              <a:rPr lang="en-US" dirty="0" smtClean="0"/>
              <a:t>center </a:t>
            </a:r>
            <a:r>
              <a:rPr lang="en-US" dirty="0"/>
              <a:t>is known as </a:t>
            </a:r>
            <a:r>
              <a:rPr lang="en-US" dirty="0" smtClean="0"/>
              <a:t>the zodiac</a:t>
            </a:r>
            <a:r>
              <a:rPr lang="en-US" dirty="0"/>
              <a:t>. Many groups of </a:t>
            </a:r>
            <a:r>
              <a:rPr lang="en-US" dirty="0" smtClean="0"/>
              <a:t>stars occupy this </a:t>
            </a:r>
            <a:r>
              <a:rPr lang="en-US" dirty="0"/>
              <a:t>imaginary belt. Vedic astrology recognizes 27 such groups of stars called </a:t>
            </a:r>
            <a:r>
              <a:rPr lang="en-US" i="1" dirty="0" err="1"/>
              <a:t>nakshatras</a:t>
            </a:r>
            <a:r>
              <a:rPr lang="en-US" i="1" dirty="0"/>
              <a:t>. </a:t>
            </a:r>
            <a:endParaRPr lang="en-US" sz="2400" i="1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2073" y="838200"/>
            <a:ext cx="4495800" cy="395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57800" y="5219175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Zodiac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/>
              <a:t>Nakshatras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 descr="Vedic Nakshatr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1" y="994893"/>
            <a:ext cx="7848600" cy="3828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843138"/>
            <a:ext cx="8382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27 </a:t>
            </a:r>
            <a:r>
              <a:rPr lang="en-US" sz="2200" dirty="0" err="1"/>
              <a:t>n</a:t>
            </a:r>
            <a:r>
              <a:rPr lang="en-US" sz="2200" dirty="0" err="1" smtClean="0"/>
              <a:t>akshatras</a:t>
            </a:r>
            <a:r>
              <a:rPr lang="en-US" sz="2200" dirty="0" smtClean="0"/>
              <a:t> identified in </a:t>
            </a:r>
            <a:r>
              <a:rPr lang="en-US" sz="2200" dirty="0" err="1" smtClean="0"/>
              <a:t>Jyothisha</a:t>
            </a:r>
            <a:r>
              <a:rPr lang="en-US" sz="2200" dirty="0" smtClean="0"/>
              <a:t> – </a:t>
            </a:r>
            <a:r>
              <a:rPr lang="en-US" sz="2200" dirty="0" err="1" smtClean="0"/>
              <a:t>Ashvinī</a:t>
            </a:r>
            <a:r>
              <a:rPr lang="en-US" sz="2200" dirty="0" smtClean="0"/>
              <a:t>, </a:t>
            </a:r>
            <a:r>
              <a:rPr lang="en-US" sz="2200" dirty="0" err="1" smtClean="0"/>
              <a:t>Bharanī</a:t>
            </a:r>
            <a:r>
              <a:rPr lang="en-US" sz="2200" dirty="0" smtClean="0"/>
              <a:t>, </a:t>
            </a:r>
            <a:r>
              <a:rPr lang="en-US" sz="2200" dirty="0" err="1" smtClean="0"/>
              <a:t>Kṛttikā</a:t>
            </a:r>
            <a:r>
              <a:rPr lang="en-US" sz="2200" dirty="0" smtClean="0"/>
              <a:t>, </a:t>
            </a:r>
            <a:r>
              <a:rPr lang="en-US" sz="2200" dirty="0" err="1" smtClean="0"/>
              <a:t>Rohinī</a:t>
            </a:r>
            <a:r>
              <a:rPr lang="en-US" sz="2200" dirty="0" smtClean="0"/>
              <a:t>, </a:t>
            </a:r>
            <a:r>
              <a:rPr lang="en-US" sz="2200" dirty="0" err="1" smtClean="0"/>
              <a:t>Mrigashīra</a:t>
            </a:r>
            <a:r>
              <a:rPr lang="en-US" sz="2200" dirty="0" smtClean="0"/>
              <a:t>, </a:t>
            </a:r>
            <a:r>
              <a:rPr lang="en-US" sz="2200" dirty="0" err="1" smtClean="0"/>
              <a:t>Ārdrā</a:t>
            </a:r>
            <a:r>
              <a:rPr lang="en-US" sz="2200" dirty="0" smtClean="0"/>
              <a:t>, </a:t>
            </a:r>
            <a:r>
              <a:rPr lang="en-US" sz="2200" dirty="0" err="1" smtClean="0"/>
              <a:t>Punarvasu</a:t>
            </a:r>
            <a:r>
              <a:rPr lang="en-US" sz="2200" dirty="0" smtClean="0"/>
              <a:t>, </a:t>
            </a:r>
            <a:r>
              <a:rPr lang="en-US" sz="2200" dirty="0" err="1" smtClean="0"/>
              <a:t>Pushya</a:t>
            </a:r>
            <a:r>
              <a:rPr lang="en-US" sz="2200" dirty="0" smtClean="0"/>
              <a:t>, </a:t>
            </a:r>
            <a:r>
              <a:rPr lang="en-US" sz="2200" dirty="0" err="1" smtClean="0"/>
              <a:t>Ashlesha</a:t>
            </a:r>
            <a:r>
              <a:rPr lang="en-US" sz="2200" dirty="0" smtClean="0"/>
              <a:t>, </a:t>
            </a:r>
            <a:r>
              <a:rPr lang="en-US" sz="2200" dirty="0" err="1" smtClean="0"/>
              <a:t>Maghā</a:t>
            </a:r>
            <a:r>
              <a:rPr lang="en-US" sz="2200" dirty="0" smtClean="0"/>
              <a:t>, </a:t>
            </a:r>
            <a:r>
              <a:rPr lang="en-US" sz="2200" dirty="0" err="1" smtClean="0"/>
              <a:t>Pūrva</a:t>
            </a:r>
            <a:r>
              <a:rPr lang="en-US" sz="2200" dirty="0" smtClean="0"/>
              <a:t> </a:t>
            </a:r>
            <a:r>
              <a:rPr lang="en-US" sz="2200" dirty="0" err="1"/>
              <a:t>Phalgunī</a:t>
            </a:r>
            <a:r>
              <a:rPr lang="en-US" sz="2200" dirty="0"/>
              <a:t> (</a:t>
            </a:r>
            <a:r>
              <a:rPr lang="en-US" sz="2200" dirty="0" err="1" smtClean="0"/>
              <a:t>Pubbha</a:t>
            </a:r>
            <a:r>
              <a:rPr lang="en-US" sz="2200" dirty="0" smtClean="0"/>
              <a:t>), Uttara </a:t>
            </a:r>
            <a:r>
              <a:rPr lang="en-US" sz="2200" dirty="0" err="1"/>
              <a:t>Phalgunī</a:t>
            </a:r>
            <a:r>
              <a:rPr lang="en-US" sz="2200" dirty="0"/>
              <a:t> (</a:t>
            </a:r>
            <a:r>
              <a:rPr lang="en-US" sz="2200" dirty="0" smtClean="0"/>
              <a:t>Uttara), Hasta, </a:t>
            </a:r>
            <a:r>
              <a:rPr lang="en-US" sz="2200" dirty="0" err="1" smtClean="0"/>
              <a:t>Chitrā</a:t>
            </a:r>
            <a:r>
              <a:rPr lang="en-US" sz="2200" dirty="0" smtClean="0"/>
              <a:t>, </a:t>
            </a:r>
            <a:r>
              <a:rPr lang="en-US" sz="2200" dirty="0" err="1" smtClean="0"/>
              <a:t>Svātī</a:t>
            </a:r>
            <a:r>
              <a:rPr lang="en-US" sz="2200" dirty="0" smtClean="0"/>
              <a:t>, </a:t>
            </a:r>
            <a:r>
              <a:rPr lang="en-US" sz="2200" dirty="0" err="1" smtClean="0"/>
              <a:t>Vishākhā</a:t>
            </a:r>
            <a:r>
              <a:rPr lang="en-US" sz="2200" dirty="0" smtClean="0"/>
              <a:t>, </a:t>
            </a:r>
            <a:r>
              <a:rPr lang="en-US" sz="2200" dirty="0" err="1" smtClean="0"/>
              <a:t>Anurādhā</a:t>
            </a:r>
            <a:r>
              <a:rPr lang="en-US" sz="2200" dirty="0" smtClean="0"/>
              <a:t>, </a:t>
            </a:r>
            <a:r>
              <a:rPr lang="en-US" sz="2200" dirty="0" err="1" smtClean="0"/>
              <a:t>Jyeshtha</a:t>
            </a:r>
            <a:r>
              <a:rPr lang="en-US" sz="2200" dirty="0" smtClean="0"/>
              <a:t>, </a:t>
            </a:r>
            <a:r>
              <a:rPr lang="en-US" sz="2200" dirty="0" err="1" smtClean="0"/>
              <a:t>Mūla</a:t>
            </a:r>
            <a:r>
              <a:rPr lang="en-US" sz="2200" dirty="0" smtClean="0"/>
              <a:t>, </a:t>
            </a:r>
            <a:r>
              <a:rPr lang="en-US" sz="2200" dirty="0" err="1" smtClean="0"/>
              <a:t>Pūrva</a:t>
            </a:r>
            <a:r>
              <a:rPr lang="en-US" sz="2200" dirty="0" smtClean="0"/>
              <a:t> </a:t>
            </a:r>
            <a:r>
              <a:rPr lang="en-US" sz="2200" dirty="0" err="1" smtClean="0"/>
              <a:t>Ashādhā</a:t>
            </a:r>
            <a:r>
              <a:rPr lang="en-US" sz="2200" dirty="0" smtClean="0"/>
              <a:t>, Uttara </a:t>
            </a:r>
            <a:r>
              <a:rPr lang="en-US" sz="2200" dirty="0" err="1" smtClean="0"/>
              <a:t>Ashādhā</a:t>
            </a:r>
            <a:r>
              <a:rPr lang="en-US" sz="2200" dirty="0" smtClean="0"/>
              <a:t>, </a:t>
            </a:r>
            <a:r>
              <a:rPr lang="en-US" sz="2200" dirty="0" err="1" smtClean="0"/>
              <a:t>Shravana</a:t>
            </a:r>
            <a:r>
              <a:rPr lang="en-US" sz="2200" dirty="0" smtClean="0"/>
              <a:t>, </a:t>
            </a:r>
            <a:r>
              <a:rPr lang="en-US" sz="2200" dirty="0" err="1" smtClean="0"/>
              <a:t>Dhanistha</a:t>
            </a:r>
            <a:r>
              <a:rPr lang="en-US" sz="2200" dirty="0" smtClean="0"/>
              <a:t>, </a:t>
            </a:r>
            <a:r>
              <a:rPr lang="en-US" sz="2200" dirty="0" err="1" smtClean="0"/>
              <a:t>Shatabhisha</a:t>
            </a:r>
            <a:r>
              <a:rPr lang="en-US" sz="2200" dirty="0" smtClean="0"/>
              <a:t>, </a:t>
            </a:r>
            <a:r>
              <a:rPr lang="en-US" sz="2200" dirty="0" err="1" smtClean="0"/>
              <a:t>Pūrva</a:t>
            </a:r>
            <a:r>
              <a:rPr lang="en-US" sz="2200" dirty="0" smtClean="0"/>
              <a:t> </a:t>
            </a:r>
            <a:r>
              <a:rPr lang="en-US" sz="2200" dirty="0" err="1" smtClean="0"/>
              <a:t>Bhādrapadā</a:t>
            </a:r>
            <a:r>
              <a:rPr lang="en-US" sz="2200" dirty="0" smtClean="0"/>
              <a:t>, Uttara </a:t>
            </a:r>
            <a:r>
              <a:rPr lang="en-US" sz="2200" dirty="0" err="1" smtClean="0"/>
              <a:t>Bhādrapadā</a:t>
            </a:r>
            <a:r>
              <a:rPr lang="en-US" sz="2200" dirty="0" smtClean="0"/>
              <a:t>, </a:t>
            </a:r>
            <a:r>
              <a:rPr lang="en-US" sz="2200" dirty="0" err="1" smtClean="0"/>
              <a:t>Revatī</a:t>
            </a:r>
            <a:r>
              <a:rPr lang="en-US" sz="2200" dirty="0" smtClean="0"/>
              <a:t>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dirty="0" err="1"/>
              <a:t>Raashi</a:t>
            </a:r>
            <a:r>
              <a:rPr lang="en-US" dirty="0"/>
              <a:t> Chakra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482002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90600" y="5486400"/>
            <a:ext cx="7482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Twelve </a:t>
            </a:r>
            <a:r>
              <a:rPr lang="en-US" sz="3200" dirty="0" err="1" smtClean="0"/>
              <a:t>Raashis</a:t>
            </a:r>
            <a:r>
              <a:rPr lang="en-US" sz="3200" dirty="0" smtClean="0"/>
              <a:t> or Zodiacal Signs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NAVAGRAHA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117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Planets and Celestial Bodies: </a:t>
            </a:r>
          </a:p>
          <a:p>
            <a:pPr marL="284163" indent="0">
              <a:buNone/>
            </a:pPr>
            <a:r>
              <a:rPr lang="en-US" sz="2600" dirty="0" smtClean="0"/>
              <a:t>Sun (SURYA), Moon (CHANDRA), Mars (MANGALA), Mercury (BUDHA), Jupiter (GURU), Venus (SHUKRA), </a:t>
            </a:r>
          </a:p>
          <a:p>
            <a:pPr marL="284163" indent="0">
              <a:buNone/>
            </a:pPr>
            <a:r>
              <a:rPr lang="en-US" sz="2600" dirty="0" smtClean="0"/>
              <a:t>Saturn (SHANI)</a:t>
            </a:r>
          </a:p>
          <a:p>
            <a:r>
              <a:rPr lang="en-US" sz="2600" dirty="0" smtClean="0"/>
              <a:t>Ascending Moon (RAHU) and Descending Moon (KETU)</a:t>
            </a:r>
            <a:endParaRPr lang="en-US" sz="2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136"/>
          <a:stretch>
            <a:fillRect/>
          </a:stretch>
        </p:blipFill>
        <p:spPr bwMode="auto">
          <a:xfrm>
            <a:off x="1562100" y="3164818"/>
            <a:ext cx="6019800" cy="369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NAVAGRAHA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495800" cy="52578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Nava - nine </a:t>
            </a:r>
          </a:p>
          <a:p>
            <a:r>
              <a:rPr lang="en-US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Graha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– house or influencer</a:t>
            </a:r>
          </a:p>
          <a:p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word “</a:t>
            </a:r>
            <a:r>
              <a:rPr lang="en-US" altLang="en-US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Graha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” is also linked to planets in the solar system. But, the </a:t>
            </a:r>
            <a:r>
              <a:rPr lang="en-US" altLang="en-US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Navagrahas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that Hindus worship are all not planets.</a:t>
            </a:r>
          </a:p>
          <a:p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nine </a:t>
            </a:r>
            <a:r>
              <a:rPr lang="en-US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grahas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(or influencers)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are believed to affect human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lives and behavior.</a:t>
            </a:r>
          </a:p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Each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Graha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 is associated with a specific energy quality, which is described in an allegorical form through its scriptural and astrological references.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 descr="Navagraha_Pict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587" r="-115587"/>
          <a:stretch>
            <a:fillRect/>
          </a:stretch>
        </p:blipFill>
        <p:spPr bwMode="auto">
          <a:xfrm>
            <a:off x="1066800" y="1311088"/>
            <a:ext cx="11555486" cy="507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7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SUN - Surya/Aditya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5334000" cy="4843272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on of </a:t>
            </a:r>
            <a:r>
              <a:rPr lang="en-US" dirty="0" err="1" smtClean="0"/>
              <a:t>Kashyapa</a:t>
            </a:r>
            <a:r>
              <a:rPr lang="en-US" dirty="0" smtClean="0"/>
              <a:t> and </a:t>
            </a:r>
            <a:r>
              <a:rPr lang="en-US" dirty="0" err="1" smtClean="0"/>
              <a:t>Aditi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Lord of: </a:t>
            </a:r>
            <a:r>
              <a:rPr lang="en-US" dirty="0" err="1" smtClean="0"/>
              <a:t>Simha</a:t>
            </a:r>
            <a:r>
              <a:rPr lang="en-US" dirty="0" smtClean="0"/>
              <a:t> </a:t>
            </a:r>
            <a:r>
              <a:rPr lang="en-US" dirty="0" err="1" smtClean="0"/>
              <a:t>Rashi</a:t>
            </a:r>
            <a:endParaRPr lang="en-US" dirty="0" smtClean="0"/>
          </a:p>
          <a:p>
            <a:r>
              <a:rPr lang="en-US" dirty="0" err="1" smtClean="0"/>
              <a:t>Abhimani</a:t>
            </a:r>
            <a:r>
              <a:rPr lang="en-US" dirty="0" smtClean="0"/>
              <a:t> </a:t>
            </a:r>
            <a:r>
              <a:rPr lang="en-US" dirty="0" err="1" smtClean="0"/>
              <a:t>Devatas</a:t>
            </a:r>
            <a:r>
              <a:rPr lang="en-US" dirty="0" smtClean="0"/>
              <a:t>: </a:t>
            </a:r>
            <a:r>
              <a:rPr lang="en-US" dirty="0" err="1" smtClean="0"/>
              <a:t>Rudra</a:t>
            </a:r>
            <a:r>
              <a:rPr lang="en-US" dirty="0" smtClean="0"/>
              <a:t> and Agni</a:t>
            </a:r>
          </a:p>
          <a:p>
            <a:r>
              <a:rPr lang="en-US" dirty="0" smtClean="0"/>
              <a:t>He is the lord of one’s own self.</a:t>
            </a:r>
          </a:p>
          <a:p>
            <a:r>
              <a:rPr lang="en-US" dirty="0" smtClean="0"/>
              <a:t>His blessings grant good health and wisdom.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Symbolized by:</a:t>
            </a:r>
          </a:p>
          <a:p>
            <a:pPr marL="0" indent="225425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Color</a:t>
            </a:r>
            <a:r>
              <a:rPr lang="en-US" sz="2000" dirty="0">
                <a:solidFill>
                  <a:srgbClr val="FF0000"/>
                </a:solidFill>
              </a:rPr>
              <a:t>:  </a:t>
            </a:r>
            <a:r>
              <a:rPr lang="en-US" sz="2000" dirty="0" smtClean="0">
                <a:solidFill>
                  <a:srgbClr val="FF0000"/>
                </a:solidFill>
              </a:rPr>
              <a:t> Red </a:t>
            </a:r>
            <a:r>
              <a:rPr lang="en-US" sz="2000" dirty="0">
                <a:solidFill>
                  <a:srgbClr val="FF0000"/>
                </a:solidFill>
              </a:rPr>
              <a:t>	    </a:t>
            </a:r>
            <a:r>
              <a:rPr lang="en-US" sz="2000" dirty="0" smtClean="0">
                <a:solidFill>
                  <a:srgbClr val="FF0000"/>
                </a:solidFill>
              </a:rPr>
              <a:t>	Metal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 Gold</a:t>
            </a:r>
          </a:p>
          <a:p>
            <a:pPr marL="0" indent="225425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Gemstone: Ruby 	</a:t>
            </a:r>
            <a:r>
              <a:rPr lang="en-US" sz="2000" dirty="0" err="1" smtClean="0">
                <a:solidFill>
                  <a:srgbClr val="FF0000"/>
                </a:solidFill>
              </a:rPr>
              <a:t>Dhanya</a:t>
            </a:r>
            <a:r>
              <a:rPr lang="en-US" sz="2000" dirty="0" smtClean="0">
                <a:solidFill>
                  <a:srgbClr val="FF0000"/>
                </a:solidFill>
              </a:rPr>
              <a:t>/Grain: Wheat	</a:t>
            </a:r>
            <a:r>
              <a:rPr lang="en-US" sz="2000" dirty="0" smtClean="0">
                <a:solidFill>
                  <a:srgbClr val="F8AEAE"/>
                </a:solidFill>
              </a:rPr>
              <a:t> </a:t>
            </a:r>
            <a:endParaRPr lang="en-US" sz="2000" dirty="0">
              <a:solidFill>
                <a:srgbClr val="F8AEAE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nava-graha-CQ59_l.jpg"/>
          <p:cNvPicPr>
            <a:picLocks noChangeAspect="1"/>
          </p:cNvPicPr>
          <p:nvPr/>
        </p:nvPicPr>
        <p:blipFill>
          <a:blip r:embed="rId3" cstate="print"/>
          <a:srcRect l="29239" t="32667" r="25778" b="32666"/>
          <a:stretch>
            <a:fillRect/>
          </a:stretch>
        </p:blipFill>
        <p:spPr>
          <a:xfrm>
            <a:off x="5638800" y="1600200"/>
            <a:ext cx="32766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MOON – Chandra/Soma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790" y="1447800"/>
            <a:ext cx="5943600" cy="46908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Parents: Sage </a:t>
            </a:r>
            <a:r>
              <a:rPr lang="en-US" sz="2400" dirty="0" err="1" smtClean="0"/>
              <a:t>Atri</a:t>
            </a:r>
            <a:r>
              <a:rPr lang="en-US" sz="2400" dirty="0" smtClean="0"/>
              <a:t> and </a:t>
            </a:r>
            <a:r>
              <a:rPr lang="en-US" sz="2400" dirty="0" err="1" smtClean="0"/>
              <a:t>Anasuya</a:t>
            </a:r>
            <a:endParaRPr lang="en-US" sz="2400" dirty="0" smtClean="0"/>
          </a:p>
          <a:p>
            <a:r>
              <a:rPr lang="en-US" sz="2400" dirty="0" smtClean="0"/>
              <a:t>Lord of : </a:t>
            </a:r>
            <a:r>
              <a:rPr lang="en-US" sz="2400" dirty="0" err="1" smtClean="0"/>
              <a:t>Kataka</a:t>
            </a:r>
            <a:r>
              <a:rPr lang="en-US" sz="2400" dirty="0" smtClean="0"/>
              <a:t> </a:t>
            </a:r>
            <a:r>
              <a:rPr lang="en-US" sz="2400" dirty="0" err="1" smtClean="0"/>
              <a:t>Rashi</a:t>
            </a:r>
            <a:endParaRPr lang="en-US" sz="2400" dirty="0" smtClean="0"/>
          </a:p>
          <a:p>
            <a:r>
              <a:rPr lang="en-US" sz="2400" dirty="0" err="1" smtClean="0"/>
              <a:t>Abhimani</a:t>
            </a:r>
            <a:r>
              <a:rPr lang="en-US" sz="2400" dirty="0" smtClean="0"/>
              <a:t> </a:t>
            </a:r>
            <a:r>
              <a:rPr lang="en-US" sz="2400" dirty="0" err="1" smtClean="0"/>
              <a:t>Devatas</a:t>
            </a:r>
            <a:r>
              <a:rPr lang="en-US" sz="2400" dirty="0" smtClean="0"/>
              <a:t>: </a:t>
            </a:r>
            <a:r>
              <a:rPr lang="en-US" sz="2400" dirty="0" err="1" smtClean="0"/>
              <a:t>Aap</a:t>
            </a:r>
            <a:r>
              <a:rPr lang="en-US" sz="2400" dirty="0" smtClean="0"/>
              <a:t> &amp; </a:t>
            </a:r>
            <a:r>
              <a:rPr lang="en-US" sz="2400" dirty="0" err="1" smtClean="0"/>
              <a:t>Gowri</a:t>
            </a:r>
            <a:endParaRPr lang="en-US" sz="2400" dirty="0" smtClean="0"/>
          </a:p>
          <a:p>
            <a:r>
              <a:rPr lang="en-US" dirty="0" smtClean="0"/>
              <a:t>He is the l</a:t>
            </a:r>
            <a:r>
              <a:rPr lang="en-US" sz="2400" dirty="0" smtClean="0"/>
              <a:t>ord of vegetation and mind. He represents beauty and affection</a:t>
            </a:r>
            <a:r>
              <a:rPr lang="en-US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His blessings are </a:t>
            </a:r>
            <a:r>
              <a:rPr lang="en-US" dirty="0" smtClean="0"/>
              <a:t>needed for </a:t>
            </a:r>
            <a:r>
              <a:rPr lang="en-US" sz="2400" dirty="0" smtClean="0"/>
              <a:t>good relationships and beauty which are quite natural to his feminine nature.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Symbolized by:</a:t>
            </a:r>
          </a:p>
          <a:p>
            <a:pPr marL="225425" indent="0">
              <a:buNone/>
            </a:pPr>
            <a:r>
              <a:rPr lang="en-US" dirty="0">
                <a:solidFill>
                  <a:schemeClr val="tx1"/>
                </a:solidFill>
              </a:rPr>
              <a:t>Color: White      </a:t>
            </a:r>
            <a:r>
              <a:rPr lang="en-US" dirty="0" smtClean="0">
                <a:solidFill>
                  <a:schemeClr val="tx1"/>
                </a:solidFill>
              </a:rPr>
              <a:t>	 </a:t>
            </a:r>
            <a:r>
              <a:rPr lang="en-US" dirty="0">
                <a:solidFill>
                  <a:schemeClr val="tx1"/>
                </a:solidFill>
              </a:rPr>
              <a:t>Metal: </a:t>
            </a:r>
            <a:r>
              <a:rPr lang="en-US" dirty="0" smtClean="0">
                <a:solidFill>
                  <a:schemeClr val="tx1"/>
                </a:solidFill>
              </a:rPr>
              <a:t>White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Gemstone: Pearl        </a:t>
            </a:r>
            <a:r>
              <a:rPr lang="en-US" dirty="0" err="1" smtClean="0">
                <a:solidFill>
                  <a:schemeClr val="tx1"/>
                </a:solidFill>
              </a:rPr>
              <a:t>Dhanya</a:t>
            </a:r>
            <a:r>
              <a:rPr lang="en-US" dirty="0" smtClean="0">
                <a:solidFill>
                  <a:schemeClr val="tx1"/>
                </a:solidFill>
              </a:rPr>
              <a:t>/Grain: Rice</a:t>
            </a:r>
            <a:endParaRPr lang="en-US" sz="2400" dirty="0"/>
          </a:p>
        </p:txBody>
      </p:sp>
      <p:pic>
        <p:nvPicPr>
          <p:cNvPr id="4" name="Picture 3" descr="nava-graha-CQ59_l.jpg"/>
          <p:cNvPicPr>
            <a:picLocks noChangeAspect="1"/>
          </p:cNvPicPr>
          <p:nvPr/>
        </p:nvPicPr>
        <p:blipFill>
          <a:blip r:embed="rId3" cstate="print"/>
          <a:srcRect l="63841" t="4667" b="64666"/>
          <a:stretch>
            <a:fillRect/>
          </a:stretch>
        </p:blipFill>
        <p:spPr>
          <a:xfrm>
            <a:off x="6214938" y="1600200"/>
            <a:ext cx="2700462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11528</TotalTime>
  <Words>1412</Words>
  <Application>Microsoft Office PowerPoint</Application>
  <PresentationFormat>On-screen Show (4:3)</PresentationFormat>
  <Paragraphs>168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Arial Rounded MT Bold</vt:lpstr>
      <vt:lpstr>Calibri</vt:lpstr>
      <vt:lpstr>Garamond</vt:lpstr>
      <vt:lpstr>Tw Cen MT</vt:lpstr>
      <vt:lpstr>Wingdings</vt:lpstr>
      <vt:lpstr>Wingdings 3</vt:lpstr>
      <vt:lpstr>Thatch</vt:lpstr>
      <vt:lpstr>Navagraha</vt:lpstr>
      <vt:lpstr>Jyotisha or Jyothishastra  (or Jyotish from Sanskrit jyótis- "light, heavenly body")</vt:lpstr>
      <vt:lpstr>Introduction</vt:lpstr>
      <vt:lpstr>Nakshatras  </vt:lpstr>
      <vt:lpstr>Raashi Chakra</vt:lpstr>
      <vt:lpstr>NAVAGRAHA</vt:lpstr>
      <vt:lpstr>NAVAGRAHA</vt:lpstr>
      <vt:lpstr>SUN - Surya/Aditya</vt:lpstr>
      <vt:lpstr>MOON – Chandra/Soma</vt:lpstr>
      <vt:lpstr>MARS -  Mangala/Angaraka/Kuja</vt:lpstr>
      <vt:lpstr> MERCURY – Budha/Soumya</vt:lpstr>
      <vt:lpstr>JUPITER - Guru/Brihaspati</vt:lpstr>
      <vt:lpstr>VENUS - Shukra</vt:lpstr>
      <vt:lpstr>SATURN - Shani</vt:lpstr>
      <vt:lpstr>ASCENDING MOON - Rahu</vt:lpstr>
      <vt:lpstr>DESCENDING MOON - Ketu</vt:lpstr>
      <vt:lpstr>NAVAGRAHA - IDOLS</vt:lpstr>
      <vt:lpstr>Placement Directions</vt:lpstr>
      <vt:lpstr>NAVADHANYA- Nine Grains</vt:lpstr>
      <vt:lpstr>NAVARATNA – Nine Gems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Navagraha Puja</dc:title>
  <dc:creator>Karanth</dc:creator>
  <cp:lastModifiedBy>Surekha Prasad</cp:lastModifiedBy>
  <cp:revision>147</cp:revision>
  <dcterms:created xsi:type="dcterms:W3CDTF">2014-04-19T01:09:08Z</dcterms:created>
  <dcterms:modified xsi:type="dcterms:W3CDTF">2014-07-15T03:05:47Z</dcterms:modified>
</cp:coreProperties>
</file>