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74" r:id="rId3"/>
    <p:sldId id="278" r:id="rId4"/>
    <p:sldId id="280" r:id="rId5"/>
    <p:sldId id="284" r:id="rId6"/>
    <p:sldId id="279" r:id="rId7"/>
    <p:sldId id="285" r:id="rId8"/>
    <p:sldId id="281" r:id="rId9"/>
    <p:sldId id="286" r:id="rId10"/>
    <p:sldId id="283" r:id="rId11"/>
    <p:sldId id="275" r:id="rId12"/>
    <p:sldId id="269" r:id="rId13"/>
    <p:sldId id="271" r:id="rId14"/>
    <p:sldId id="272" r:id="rId1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0E1"/>
    <a:srgbClr val="663300"/>
    <a:srgbClr val="FFE8D1"/>
    <a:srgbClr val="FFF0D1"/>
    <a:srgbClr val="1B53CF"/>
    <a:srgbClr val="336699"/>
    <a:srgbClr val="003366"/>
    <a:srgbClr val="FFFF66"/>
    <a:srgbClr val="145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5" autoAdjust="0"/>
    <p:restoredTop sz="94660"/>
  </p:normalViewPr>
  <p:slideViewPr>
    <p:cSldViewPr snapToGrid="0">
      <p:cViewPr>
        <p:scale>
          <a:sx n="80" d="100"/>
          <a:sy n="80" d="100"/>
        </p:scale>
        <p:origin x="-2070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64205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64205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32CE6A58-8B9D-4BD2-92F0-44901D2F550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2972098" cy="464205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830659"/>
            <a:ext cx="2972098" cy="464205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5BAE4663-9E47-45A8-94DC-3A8FD1E1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58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9A01E-E0E3-4476-BB8F-E25A39C99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4F7B1-AEED-4021-9DB0-1D4F52ED7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C5497-FF25-4A36-8AA8-73E1657C4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64421-A235-4C55-B376-748C8A300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3A0E7-1AFA-4864-9311-68E4AD050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38E7C-D804-4931-B6FE-99C81B14E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92417-F0A4-499B-9157-36735841A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C7E6D-E76A-4A62-819A-CACCD9E93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9EA11-51D7-409D-AEC7-F68DA4151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4D249-CF89-4503-ACAD-80CC40E4B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41B8D-3189-4323-8FF8-F5104CF33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99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0E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222AA90-F492-4DEE-A2CE-BAB89B921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>
              <a:lumMod val="50000"/>
            </a:schemeClr>
          </a:solidFill>
          <a:latin typeface="Candar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>
              <a:lumMod val="50000"/>
            </a:schemeClr>
          </a:solidFill>
          <a:latin typeface="Candar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>
              <a:lumMod val="50000"/>
            </a:schemeClr>
          </a:solidFill>
          <a:latin typeface="Candar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>
              <a:lumMod val="50000"/>
            </a:schemeClr>
          </a:solidFill>
          <a:latin typeface="Candar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>
              <a:lumMod val="50000"/>
            </a:schemeClr>
          </a:solidFill>
          <a:latin typeface="Candar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image" Target="../media/image4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1.jpeg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g"/><Relationship Id="rId7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.jpe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.jpe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336699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336699"/>
                </a:solidFill>
                <a:latin typeface="Arial Black" pitchFamily="34" charset="0"/>
              </a:rPr>
              <a:t>HAWAII SECTION</a:t>
            </a:r>
          </a:p>
        </p:txBody>
      </p:sp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152400" y="528775"/>
            <a:ext cx="87630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6600" b="1" kern="5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WELCOME</a:t>
            </a:r>
            <a:r>
              <a:rPr lang="en-US" sz="4800" dirty="0">
                <a:solidFill>
                  <a:srgbClr val="FFFF99"/>
                </a:solidFill>
                <a:latin typeface="Candara" pitchFamily="34" charset="0"/>
              </a:rPr>
              <a:t/>
            </a:r>
            <a:br>
              <a:rPr lang="en-US" sz="4800" dirty="0">
                <a:solidFill>
                  <a:srgbClr val="FFFF99"/>
                </a:solidFill>
                <a:latin typeface="Candara" pitchFamily="34" charset="0"/>
              </a:rPr>
            </a:br>
            <a:r>
              <a:rPr lang="en-US" sz="4800" dirty="0">
                <a:solidFill>
                  <a:srgbClr val="FFFF99"/>
                </a:solidFill>
                <a:latin typeface="Candara" pitchFamily="34" charset="0"/>
              </a:rPr>
              <a:t>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to the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13</a:t>
            </a:r>
            <a:r>
              <a:rPr lang="en-US" sz="3600" b="1" baseline="300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th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Annual </a:t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</a:b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ASCE Hawaii Section Scholarship </a:t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</a:b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Golf Tournament </a:t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</a:b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in honor of Steve Fong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4000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4000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bg2">
                      <a:lumMod val="75000"/>
                      <a:alpha val="40000"/>
                    </a:schemeClr>
                  </a:glow>
                </a:effectLst>
                <a:latin typeface="Candara" pitchFamily="34" charset="0"/>
              </a:rPr>
              <a:t>August 28</a:t>
            </a:r>
            <a:r>
              <a:rPr lang="en-US" sz="2800" b="1" baseline="30000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bg2">
                      <a:lumMod val="75000"/>
                      <a:alpha val="40000"/>
                    </a:schemeClr>
                  </a:glow>
                </a:effectLst>
                <a:latin typeface="Candara" pitchFamily="34" charset="0"/>
              </a:rPr>
              <a:t>th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bg2">
                      <a:lumMod val="75000"/>
                      <a:alpha val="40000"/>
                    </a:schemeClr>
                  </a:glow>
                </a:effectLst>
                <a:latin typeface="Candara" pitchFamily="34" charset="0"/>
              </a:rPr>
              <a:t>, 2015</a:t>
            </a:r>
            <a:endParaRPr lang="en-US" sz="2800" b="1" dirty="0">
              <a:solidFill>
                <a:schemeClr val="tx2">
                  <a:lumMod val="50000"/>
                </a:schemeClr>
              </a:solidFill>
              <a:effectLst>
                <a:glow rad="228600">
                  <a:schemeClr val="bg2">
                    <a:lumMod val="75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  <p:pic>
        <p:nvPicPr>
          <p:cNvPr id="2051" name="Picture 8" descr="Steven Fong Logo"/>
          <p:cNvPicPr>
            <a:picLocks noChangeAspect="1" noChangeArrowheads="1"/>
          </p:cNvPicPr>
          <p:nvPr/>
        </p:nvPicPr>
        <p:blipFill>
          <a:blip r:embed="rId2" cstate="print"/>
          <a:srcRect t="14723" b="29448"/>
          <a:stretch>
            <a:fillRect/>
          </a:stretch>
        </p:blipFill>
        <p:spPr bwMode="auto">
          <a:xfrm>
            <a:off x="3238500" y="4001540"/>
            <a:ext cx="2667000" cy="1925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14" descr="ASCE_2linesig_ou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54" y="111264"/>
            <a:ext cx="2866446" cy="362403"/>
          </a:xfrm>
          <a:prstGeom prst="rect">
            <a:avLst/>
          </a:prstGeom>
          <a:solidFill>
            <a:srgbClr val="FFF0E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336699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336699"/>
                </a:solidFill>
                <a:latin typeface="Arial Black" pitchFamily="34" charset="0"/>
              </a:rPr>
              <a:t>HAWAII SECTION</a:t>
            </a:r>
          </a:p>
        </p:txBody>
      </p:sp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6115050"/>
            <a:ext cx="9144000" cy="523875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Candara" pitchFamily="34" charset="0"/>
              </a:rPr>
              <a:t>Tee Sponsors</a:t>
            </a:r>
            <a:r>
              <a:rPr lang="en-US" sz="2400" b="1" dirty="0">
                <a:solidFill>
                  <a:srgbClr val="FFFF99"/>
                </a:solidFill>
                <a:latin typeface="Candara" pitchFamily="34" charset="0"/>
              </a:rPr>
              <a:t> </a:t>
            </a:r>
            <a:r>
              <a:rPr lang="en-US" sz="2800" b="1" dirty="0">
                <a:solidFill>
                  <a:srgbClr val="FFFF99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4100" name="Text Box 19"/>
          <p:cNvSpPr txBox="1">
            <a:spLocks noChangeArrowheads="1"/>
          </p:cNvSpPr>
          <p:nvPr/>
        </p:nvSpPr>
        <p:spPr bwMode="auto">
          <a:xfrm>
            <a:off x="4953000" y="6581775"/>
            <a:ext cx="419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>
                <a:latin typeface="Swis721 Cn BT" pitchFamily="34" charset="0"/>
              </a:rPr>
              <a:t>Much </a:t>
            </a:r>
            <a:r>
              <a:rPr lang="en-US" sz="1200" dirty="0" err="1">
                <a:latin typeface="Swis721 Cn BT" pitchFamily="34" charset="0"/>
              </a:rPr>
              <a:t>mahalo</a:t>
            </a:r>
            <a:r>
              <a:rPr lang="en-US" sz="1200" dirty="0">
                <a:latin typeface="Swis721 Cn BT" pitchFamily="34" charset="0"/>
              </a:rPr>
              <a:t> for your </a:t>
            </a:r>
            <a:r>
              <a:rPr lang="en-US" sz="1200" dirty="0">
                <a:latin typeface="Arial Narrow" pitchFamily="34" charset="0"/>
              </a:rPr>
              <a:t>support</a:t>
            </a:r>
            <a:r>
              <a:rPr lang="en-US" sz="1200" dirty="0">
                <a:latin typeface="Swis721 Cn BT" pitchFamily="34" charset="0"/>
              </a:rPr>
              <a:t>!</a:t>
            </a:r>
          </a:p>
        </p:txBody>
      </p:sp>
      <p:pic>
        <p:nvPicPr>
          <p:cNvPr id="4113" name="Picture 14" descr="ASCE_2linesig_ou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111264"/>
            <a:ext cx="2866446" cy="36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teven Fong Logo"/>
          <p:cNvPicPr>
            <a:picLocks noChangeAspect="1" noChangeArrowheads="1"/>
          </p:cNvPicPr>
          <p:nvPr/>
        </p:nvPicPr>
        <p:blipFill>
          <a:blip r:embed="rId3" cstate="print"/>
          <a:srcRect t="14723" b="29448"/>
          <a:stretch>
            <a:fillRect/>
          </a:stretch>
        </p:blipFill>
        <p:spPr bwMode="auto">
          <a:xfrm>
            <a:off x="141288" y="5975022"/>
            <a:ext cx="1085833" cy="78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1" name="Picture 11" descr="http://www.usspecbook.com/files/directory/geolab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43" y="973349"/>
            <a:ext cx="2979318" cy="29942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bg1">
                <a:lumMod val="50000"/>
                <a:alpha val="40000"/>
              </a:schemeClr>
            </a:glow>
          </a:effectLst>
          <a:extLst/>
        </p:spPr>
      </p:pic>
      <p:pic>
        <p:nvPicPr>
          <p:cNvPr id="5133" name="Picture 13" descr="http://hawaiiasphalt.org/wp/wp-content/uploads/logo_rons_construc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04" y="4209247"/>
            <a:ext cx="3090196" cy="17658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bg1">
                <a:lumMod val="50000"/>
                <a:alpha val="40000"/>
              </a:schemeClr>
            </a:glow>
          </a:effectLst>
          <a:extLst/>
        </p:spPr>
      </p:pic>
      <p:pic>
        <p:nvPicPr>
          <p:cNvPr id="5123" name="Picture 3" descr="C:\Users\1242843955C\Documents\2Personal\Home\ASCE\logos\tee\Royal Logo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33" y="973350"/>
            <a:ext cx="2999616" cy="29942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bg1">
                <a:lumMod val="50000"/>
                <a:alpha val="40000"/>
              </a:schemeClr>
            </a:glow>
          </a:effectLst>
          <a:extLst/>
        </p:spPr>
      </p:pic>
      <p:pic>
        <p:nvPicPr>
          <p:cNvPr id="1026" name="Picture 2" descr="C:\Users\1242843955C\Documents\2Personal\Home\ASCE\logos\tee\Bonded 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16" y="4133576"/>
            <a:ext cx="2584450" cy="18415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bg1">
                <a:lumMod val="50000"/>
                <a:alpha val="40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372190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336699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336699"/>
                </a:solidFill>
                <a:latin typeface="Arial Black" pitchFamily="34" charset="0"/>
              </a:rPr>
              <a:t>HAWAII SECTION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1241425"/>
            <a:ext cx="91440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Candara" pitchFamily="34" charset="0"/>
              </a:rPr>
              <a:t>Much thanks to the numerous </a:t>
            </a:r>
            <a:r>
              <a:rPr lang="en-US" sz="4400" b="1" dirty="0">
                <a:solidFill>
                  <a:srgbClr val="FFFF00"/>
                </a:solidFill>
                <a:latin typeface="Candara" pitchFamily="34" charset="0"/>
              </a:rPr>
              <a:t>volunteers</a:t>
            </a:r>
            <a:r>
              <a:rPr lang="en-US" sz="4400" b="1" dirty="0">
                <a:solidFill>
                  <a:schemeClr val="bg1"/>
                </a:solidFill>
                <a:latin typeface="Candara" pitchFamily="34" charset="0"/>
              </a:rPr>
              <a:t> and </a:t>
            </a:r>
            <a:br>
              <a:rPr lang="en-US" sz="4400" b="1" dirty="0">
                <a:solidFill>
                  <a:schemeClr val="bg1"/>
                </a:solidFill>
                <a:latin typeface="Candara" pitchFamily="34" charset="0"/>
              </a:rPr>
            </a:br>
            <a:r>
              <a:rPr lang="en-US" sz="4400" b="1" dirty="0">
                <a:solidFill>
                  <a:srgbClr val="FFFF00"/>
                </a:solidFill>
                <a:latin typeface="Candara" pitchFamily="34" charset="0"/>
              </a:rPr>
              <a:t>University of Hawaii </a:t>
            </a:r>
            <a:br>
              <a:rPr lang="en-US" sz="4400" b="1" dirty="0">
                <a:solidFill>
                  <a:srgbClr val="FFFF00"/>
                </a:solidFill>
                <a:latin typeface="Candara" pitchFamily="34" charset="0"/>
              </a:rPr>
            </a:br>
            <a:r>
              <a:rPr lang="en-US" sz="4400" b="1" dirty="0">
                <a:solidFill>
                  <a:srgbClr val="FFFF00"/>
                </a:solidFill>
                <a:latin typeface="Candara" pitchFamily="34" charset="0"/>
              </a:rPr>
              <a:t>College of Engineering Students </a:t>
            </a:r>
            <a:br>
              <a:rPr lang="en-US" sz="4400" b="1" dirty="0">
                <a:solidFill>
                  <a:srgbClr val="FFFF00"/>
                </a:solidFill>
                <a:latin typeface="Candara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Candara" pitchFamily="34" charset="0"/>
              </a:rPr>
              <a:t>for all their assistance with today’s tournament!</a:t>
            </a:r>
            <a:endParaRPr lang="en-US" b="1" dirty="0">
              <a:solidFill>
                <a:srgbClr val="FFFF66"/>
              </a:solidFill>
              <a:latin typeface="Candara" pitchFamily="34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0" y="6115050"/>
            <a:ext cx="9144000" cy="52322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Candara" pitchFamily="34" charset="0"/>
              </a:rPr>
              <a:t>Volunteers</a:t>
            </a:r>
            <a:r>
              <a:rPr lang="en-US" sz="2400" b="1" dirty="0">
                <a:solidFill>
                  <a:srgbClr val="FFFF99"/>
                </a:solidFill>
                <a:latin typeface="Candara" pitchFamily="34" charset="0"/>
              </a:rPr>
              <a:t> </a:t>
            </a:r>
            <a:r>
              <a:rPr lang="en-US" sz="2800" b="1" dirty="0">
                <a:solidFill>
                  <a:srgbClr val="FFFF99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9220" name="Text Box 19"/>
          <p:cNvSpPr txBox="1">
            <a:spLocks noChangeArrowheads="1"/>
          </p:cNvSpPr>
          <p:nvPr/>
        </p:nvSpPr>
        <p:spPr bwMode="auto">
          <a:xfrm>
            <a:off x="4953000" y="6581775"/>
            <a:ext cx="419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>
                <a:latin typeface="Arial Narrow" pitchFamily="34" charset="0"/>
              </a:rPr>
              <a:t>Much </a:t>
            </a:r>
            <a:r>
              <a:rPr lang="en-US" sz="1200" dirty="0" err="1">
                <a:latin typeface="Arial Narrow" pitchFamily="34" charset="0"/>
              </a:rPr>
              <a:t>mahalo</a:t>
            </a:r>
            <a:r>
              <a:rPr lang="en-US" sz="1200" dirty="0">
                <a:latin typeface="Arial Narrow" pitchFamily="34" charset="0"/>
              </a:rPr>
              <a:t> for your support!</a:t>
            </a:r>
          </a:p>
        </p:txBody>
      </p:sp>
      <p:pic>
        <p:nvPicPr>
          <p:cNvPr id="9222" name="Picture 14" descr="ASCE_2linesig_ou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111264"/>
            <a:ext cx="2866446" cy="36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teven Fong Logo"/>
          <p:cNvPicPr>
            <a:picLocks noChangeAspect="1" noChangeArrowheads="1"/>
          </p:cNvPicPr>
          <p:nvPr/>
        </p:nvPicPr>
        <p:blipFill>
          <a:blip r:embed="rId3" cstate="print"/>
          <a:srcRect t="14723" b="29448"/>
          <a:stretch>
            <a:fillRect/>
          </a:stretch>
        </p:blipFill>
        <p:spPr bwMode="auto">
          <a:xfrm>
            <a:off x="141288" y="5975022"/>
            <a:ext cx="1085833" cy="78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336699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336699"/>
                </a:solidFill>
                <a:latin typeface="Arial Black" pitchFamily="34" charset="0"/>
              </a:rPr>
              <a:t>HAWAII SECTION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82884" y="923925"/>
            <a:ext cx="91440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dirty="0">
              <a:latin typeface="Candara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andara" pitchFamily="34" charset="0"/>
              </a:rPr>
              <a:t>Tournament </a:t>
            </a:r>
            <a:r>
              <a:rPr lang="en-US" sz="2800" b="1" dirty="0">
                <a:solidFill>
                  <a:srgbClr val="FFFF00"/>
                </a:solidFill>
                <a:latin typeface="Candara" pitchFamily="34" charset="0"/>
              </a:rPr>
              <a:t>Co-Chairs</a:t>
            </a:r>
          </a:p>
          <a:p>
            <a:pPr algn="ctr"/>
            <a:endParaRPr lang="en-US" b="1" dirty="0">
              <a:solidFill>
                <a:srgbClr val="FFFF99"/>
              </a:solidFill>
              <a:latin typeface="Candara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andara" pitchFamily="34" charset="0"/>
              </a:rPr>
              <a:t>Emi </a:t>
            </a:r>
            <a:r>
              <a:rPr lang="en-US" sz="3600" b="1" dirty="0" err="1" smtClean="0">
                <a:solidFill>
                  <a:srgbClr val="FFFF00"/>
                </a:solidFill>
                <a:latin typeface="Candara" pitchFamily="34" charset="0"/>
              </a:rPr>
              <a:t>Kiyoi</a:t>
            </a:r>
            <a:r>
              <a:rPr lang="en-US" sz="3600" b="1" dirty="0" smtClean="0">
                <a:solidFill>
                  <a:srgbClr val="FFFF00"/>
                </a:solidFill>
                <a:latin typeface="Candara" pitchFamily="34" charset="0"/>
              </a:rPr>
              <a:t>             Kristin Namoca</a:t>
            </a:r>
            <a:endParaRPr lang="en-US" sz="3600" b="1" dirty="0">
              <a:solidFill>
                <a:srgbClr val="FFFF00"/>
              </a:solidFill>
              <a:latin typeface="Candara" pitchFamily="34" charset="0"/>
            </a:endParaRPr>
          </a:p>
          <a:p>
            <a:pPr algn="ctr"/>
            <a:endParaRPr lang="en-US" b="1" dirty="0">
              <a:solidFill>
                <a:srgbClr val="FFFF99"/>
              </a:solidFill>
              <a:latin typeface="Candara" pitchFamily="34" charset="0"/>
            </a:endParaRP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Tournament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Committee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    	   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Ron Iwamoto       	Lori Fong</a:t>
            </a: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	   Wayne Kawano   	Jon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Young</a:t>
            </a: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	   Glenn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Miyasato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  	Brian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Enomoto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	   Tony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Sproat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         	Kimo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Scott </a:t>
            </a: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   			Steve Yoshida</a:t>
            </a:r>
          </a:p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         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10243" name="Picture 6" descr="MCj029250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24" y="685800"/>
            <a:ext cx="706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MCj039790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5272" y="750280"/>
            <a:ext cx="111918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0" y="6115050"/>
            <a:ext cx="9144000" cy="461963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Candara" pitchFamily="34" charset="0"/>
              </a:rPr>
              <a:t>Tournament Committee</a:t>
            </a:r>
            <a:endParaRPr lang="en-US" sz="2800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10246" name="Text Box 19"/>
          <p:cNvSpPr txBox="1">
            <a:spLocks noChangeArrowheads="1"/>
          </p:cNvSpPr>
          <p:nvPr/>
        </p:nvSpPr>
        <p:spPr bwMode="auto">
          <a:xfrm>
            <a:off x="4953000" y="6581775"/>
            <a:ext cx="419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>
                <a:latin typeface="Arial Narrow" pitchFamily="34" charset="0"/>
              </a:rPr>
              <a:t>Much </a:t>
            </a:r>
            <a:r>
              <a:rPr lang="en-US" sz="1200" dirty="0" err="1">
                <a:latin typeface="Arial Narrow" pitchFamily="34" charset="0"/>
              </a:rPr>
              <a:t>mahalo</a:t>
            </a:r>
            <a:r>
              <a:rPr lang="en-US" sz="1200" dirty="0">
                <a:latin typeface="Arial Narrow" pitchFamily="34" charset="0"/>
              </a:rPr>
              <a:t> for your support!</a:t>
            </a:r>
          </a:p>
        </p:txBody>
      </p:sp>
      <p:pic>
        <p:nvPicPr>
          <p:cNvPr id="10248" name="Picture 14" descr="ASCE_2linesig_ou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8" y="111264"/>
            <a:ext cx="2866446" cy="36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teven Fong Logo"/>
          <p:cNvPicPr>
            <a:picLocks noChangeAspect="1" noChangeArrowheads="1"/>
          </p:cNvPicPr>
          <p:nvPr/>
        </p:nvPicPr>
        <p:blipFill>
          <a:blip r:embed="rId5" cstate="print"/>
          <a:srcRect t="14723" b="29448"/>
          <a:stretch>
            <a:fillRect/>
          </a:stretch>
        </p:blipFill>
        <p:spPr bwMode="auto">
          <a:xfrm>
            <a:off x="141288" y="5975022"/>
            <a:ext cx="1085833" cy="78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336699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336699"/>
                </a:solidFill>
                <a:latin typeface="Arial Black" pitchFamily="34" charset="0"/>
              </a:rPr>
              <a:t>HAWAII SECTION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76275" y="392286"/>
            <a:ext cx="8467725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2003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– Bryan Lum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2004 - Bessie Tran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2005 - Brian Campbell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2006 - Mason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Suga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2007 - Jayson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Tasaka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2008 - Ting-Cheng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Wen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/>
            </a:r>
            <a:b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</a:b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2009 – Kristin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Au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2010 –  University of Hawaii ASCE Student Chapter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2011 –  University of Hawaii ASCE Student Chapter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2012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–  University of Hawaii ASCE Student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Chapter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2013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–  University of Hawaii ASCE Student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Chapter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2014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–  University of Hawaii ASCE Student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Chapter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endParaRPr lang="en-US" sz="22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endParaRPr lang="en-US" sz="22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11267" name="Picture 6" descr="2008ASCEScholarshipGolfTournamentNewsletter_Pag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825" y="596900"/>
            <a:ext cx="444817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5257800" y="3602038"/>
            <a:ext cx="3886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>
                <a:latin typeface="Swis721 Cn BT" pitchFamily="34" charset="0"/>
              </a:rPr>
              <a:t>2007 Recipient - Jayson Tasaka with Yvonne Fong</a:t>
            </a:r>
          </a:p>
        </p:txBody>
      </p:sp>
      <p:pic>
        <p:nvPicPr>
          <p:cNvPr id="11269" name="Picture 8" descr="MCj042605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6273" y="3907543"/>
            <a:ext cx="1445715" cy="126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MCj0324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9634" y="5117911"/>
            <a:ext cx="1638883" cy="94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0" y="6115050"/>
            <a:ext cx="9144000" cy="523875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Candara" pitchFamily="34" charset="0"/>
              </a:rPr>
              <a:t>Past Scholarship Recipients</a:t>
            </a:r>
            <a:r>
              <a:rPr lang="en-US" sz="2800" b="1" dirty="0">
                <a:solidFill>
                  <a:srgbClr val="FFFF00"/>
                </a:solidFill>
                <a:latin typeface="Candara" pitchFamily="34" charset="0"/>
              </a:rPr>
              <a:t> </a:t>
            </a:r>
          </a:p>
        </p:txBody>
      </p:sp>
      <p:pic>
        <p:nvPicPr>
          <p:cNvPr id="11273" name="Picture 14" descr="ASCE_2linesig_ou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88" y="111264"/>
            <a:ext cx="2866446" cy="36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teven Fong Logo"/>
          <p:cNvPicPr>
            <a:picLocks noChangeAspect="1" noChangeArrowheads="1"/>
          </p:cNvPicPr>
          <p:nvPr/>
        </p:nvPicPr>
        <p:blipFill>
          <a:blip r:embed="rId6" cstate="print"/>
          <a:srcRect t="14723" b="29448"/>
          <a:stretch>
            <a:fillRect/>
          </a:stretch>
        </p:blipFill>
        <p:spPr bwMode="auto">
          <a:xfrm>
            <a:off x="141288" y="5975022"/>
            <a:ext cx="1085833" cy="78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336699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336699"/>
                </a:solidFill>
                <a:latin typeface="Arial Black" pitchFamily="34" charset="0"/>
              </a:rPr>
              <a:t>HAWAII SECTION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595313"/>
            <a:ext cx="9144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dirty="0">
              <a:latin typeface="Candara" pitchFamily="34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Candara" pitchFamily="34" charset="0"/>
              </a:rPr>
              <a:t>ASCE Hawaii Section </a:t>
            </a:r>
            <a:br>
              <a:rPr lang="en-US" sz="2800" b="1" dirty="0">
                <a:solidFill>
                  <a:srgbClr val="FFFF00"/>
                </a:solidFill>
                <a:latin typeface="Candara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Candara" pitchFamily="34" charset="0"/>
              </a:rPr>
              <a:t>2015-2016 </a:t>
            </a:r>
            <a:r>
              <a:rPr lang="en-US" sz="2800" b="1" dirty="0">
                <a:solidFill>
                  <a:srgbClr val="FFFF00"/>
                </a:solidFill>
                <a:latin typeface="Candara" pitchFamily="34" charset="0"/>
              </a:rPr>
              <a:t>Executive Committee</a:t>
            </a:r>
          </a:p>
          <a:p>
            <a:pPr lvl="3">
              <a:spcAft>
                <a:spcPts val="600"/>
              </a:spcAft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	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President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        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	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	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Glenn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Miyasato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lvl="3">
              <a:spcAft>
                <a:spcPts val="600"/>
              </a:spcAft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	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President-Elect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	         	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Ben Rasa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lvl="3">
              <a:spcAft>
                <a:spcPts val="600"/>
              </a:spcAft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	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Vice-President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             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	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Tim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Goshi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lvl="3">
              <a:spcAft>
                <a:spcPts val="600"/>
              </a:spcAf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	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Secretary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			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Lara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Karamatsu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lvl="3">
              <a:spcAft>
                <a:spcPts val="600"/>
              </a:spcAft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	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Treasurer	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		Eric Arakawa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lvl="3">
              <a:spcAft>
                <a:spcPts val="600"/>
              </a:spcAf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	Immediate Past President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	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Brian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Enomoto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lvl="3">
              <a:spcAft>
                <a:spcPts val="600"/>
              </a:spcAf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	YMF President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       		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Puna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Kaneakua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6115050"/>
            <a:ext cx="9144000" cy="523875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Candara" pitchFamily="34" charset="0"/>
              </a:rPr>
              <a:t>Hawaii Section </a:t>
            </a:r>
            <a:r>
              <a:rPr lang="en-US" sz="2400" b="1" dirty="0">
                <a:solidFill>
                  <a:srgbClr val="FFFF00"/>
                </a:solidFill>
                <a:latin typeface="Candara" pitchFamily="34" charset="0"/>
              </a:rPr>
              <a:t>Executive Committee</a:t>
            </a:r>
            <a:r>
              <a:rPr lang="en-US" sz="2400" b="1" dirty="0">
                <a:solidFill>
                  <a:srgbClr val="FFFF99"/>
                </a:solidFill>
                <a:latin typeface="Candara" pitchFamily="34" charset="0"/>
              </a:rPr>
              <a:t> </a:t>
            </a:r>
            <a:r>
              <a:rPr lang="en-US" sz="2800" b="1" dirty="0">
                <a:solidFill>
                  <a:srgbClr val="FFFF99"/>
                </a:solidFill>
                <a:latin typeface="Candara" pitchFamily="34" charset="0"/>
              </a:rPr>
              <a:t> </a:t>
            </a:r>
          </a:p>
        </p:txBody>
      </p:sp>
      <p:pic>
        <p:nvPicPr>
          <p:cNvPr id="12293" name="Picture 14" descr="ASCE_2linesig_ou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111264"/>
            <a:ext cx="2866446" cy="36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teven Fong Logo"/>
          <p:cNvPicPr>
            <a:picLocks noChangeAspect="1" noChangeArrowheads="1"/>
          </p:cNvPicPr>
          <p:nvPr/>
        </p:nvPicPr>
        <p:blipFill>
          <a:blip r:embed="rId3" cstate="print"/>
          <a:srcRect t="14723" b="29448"/>
          <a:stretch>
            <a:fillRect/>
          </a:stretch>
        </p:blipFill>
        <p:spPr bwMode="auto">
          <a:xfrm>
            <a:off x="141288" y="5975022"/>
            <a:ext cx="1085833" cy="78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336699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336699"/>
                </a:solidFill>
                <a:latin typeface="Arial Black" pitchFamily="34" charset="0"/>
              </a:rPr>
              <a:t>HAWAII SECTION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41288" y="860425"/>
            <a:ext cx="88424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Candara" pitchFamily="34" charset="0"/>
              </a:rPr>
              <a:t>ASCE </a:t>
            </a:r>
            <a:r>
              <a:rPr lang="en-US" sz="4000" b="1" dirty="0" smtClean="0">
                <a:solidFill>
                  <a:srgbClr val="FFFF00"/>
                </a:solidFill>
                <a:latin typeface="Candara" pitchFamily="34" charset="0"/>
              </a:rPr>
              <a:t>Hawaii Section and CCPI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/>
            </a:r>
            <a:b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</a:b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would like to recognize and thank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/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the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following companies for their generosity and sponsorship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/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towards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the </a:t>
            </a:r>
            <a:b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</a:b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ASCE Hawaii Section Scholarship </a:t>
            </a:r>
            <a:b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</a:b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Golf Tournament </a:t>
            </a:r>
            <a:b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</a:b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in Honor of Steve Fong...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6115050"/>
            <a:ext cx="9144000" cy="461963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Candara" pitchFamily="34" charset="0"/>
              </a:rPr>
              <a:t>MAHALO!</a:t>
            </a:r>
            <a:endParaRPr lang="en-US" sz="2800" b="1" dirty="0">
              <a:solidFill>
                <a:srgbClr val="FFFF00"/>
              </a:solidFill>
              <a:latin typeface="Candara" pitchFamily="34" charset="0"/>
            </a:endParaRPr>
          </a:p>
        </p:txBody>
      </p:sp>
      <p:pic>
        <p:nvPicPr>
          <p:cNvPr id="3077" name="Picture 14" descr="ASCE_2linesig_ou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111264"/>
            <a:ext cx="2866446" cy="36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teven Fong Logo"/>
          <p:cNvPicPr>
            <a:picLocks noChangeAspect="1" noChangeArrowheads="1"/>
          </p:cNvPicPr>
          <p:nvPr/>
        </p:nvPicPr>
        <p:blipFill>
          <a:blip r:embed="rId3" cstate="print"/>
          <a:srcRect t="14723" b="29448"/>
          <a:stretch>
            <a:fillRect/>
          </a:stretch>
        </p:blipFill>
        <p:spPr bwMode="auto">
          <a:xfrm>
            <a:off x="141288" y="5975022"/>
            <a:ext cx="1085833" cy="78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336699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336699"/>
                </a:solidFill>
                <a:latin typeface="Arial Black" pitchFamily="34" charset="0"/>
              </a:rPr>
              <a:t>HAWAII SECTION</a:t>
            </a:r>
          </a:p>
        </p:txBody>
      </p:sp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6115050"/>
            <a:ext cx="9144000" cy="523875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Candara" pitchFamily="34" charset="0"/>
              </a:rPr>
              <a:t>Platinum Corporate Tee Sponsors</a:t>
            </a:r>
            <a:r>
              <a:rPr lang="en-US" sz="2400" b="1" dirty="0">
                <a:solidFill>
                  <a:srgbClr val="FFFF99"/>
                </a:solidFill>
                <a:latin typeface="Candara" pitchFamily="34" charset="0"/>
              </a:rPr>
              <a:t> </a:t>
            </a:r>
            <a:r>
              <a:rPr lang="en-US" sz="2800" b="1" dirty="0">
                <a:solidFill>
                  <a:srgbClr val="FFFF99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4100" name="Text Box 19"/>
          <p:cNvSpPr txBox="1">
            <a:spLocks noChangeArrowheads="1"/>
          </p:cNvSpPr>
          <p:nvPr/>
        </p:nvSpPr>
        <p:spPr bwMode="auto">
          <a:xfrm>
            <a:off x="4953000" y="6581775"/>
            <a:ext cx="419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>
                <a:latin typeface="Arial Narrow" pitchFamily="34" charset="0"/>
              </a:rPr>
              <a:t>Much </a:t>
            </a:r>
            <a:r>
              <a:rPr lang="en-US" sz="1200" dirty="0" err="1">
                <a:latin typeface="Arial Narrow" pitchFamily="34" charset="0"/>
              </a:rPr>
              <a:t>mahalo</a:t>
            </a:r>
            <a:r>
              <a:rPr lang="en-US" sz="1200" dirty="0">
                <a:latin typeface="Arial Narrow" pitchFamily="34" charset="0"/>
              </a:rPr>
              <a:t> for your support!</a:t>
            </a:r>
          </a:p>
        </p:txBody>
      </p:sp>
      <p:pic>
        <p:nvPicPr>
          <p:cNvPr id="4113" name="Picture 14" descr="ASCE_2linesig_ou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111264"/>
            <a:ext cx="2866446" cy="36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mop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114" y="2826082"/>
            <a:ext cx="2548620" cy="2806610"/>
          </a:xfrm>
          <a:prstGeom prst="rect">
            <a:avLst/>
          </a:prstGeom>
          <a:effectLst>
            <a:glow rad="228600">
              <a:schemeClr val="bg2">
                <a:lumMod val="25000"/>
                <a:alpha val="40000"/>
              </a:schemeClr>
            </a:glow>
          </a:effectLst>
        </p:spPr>
      </p:pic>
      <p:pic>
        <p:nvPicPr>
          <p:cNvPr id="26" name="Picture 25" descr="ccpi_logo-color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14" y="1084879"/>
            <a:ext cx="2687835" cy="1424552"/>
          </a:xfrm>
          <a:prstGeom prst="rect">
            <a:avLst/>
          </a:prstGeom>
          <a:effectLst>
            <a:glow rad="228600">
              <a:schemeClr val="bg2">
                <a:lumMod val="25000"/>
                <a:alpha val="40000"/>
              </a:schemeClr>
            </a:glow>
          </a:effectLst>
        </p:spPr>
      </p:pic>
      <p:pic>
        <p:nvPicPr>
          <p:cNvPr id="14" name="Picture 13" descr="Steven Fong Logo"/>
          <p:cNvPicPr>
            <a:picLocks noChangeAspect="1" noChangeArrowheads="1"/>
          </p:cNvPicPr>
          <p:nvPr/>
        </p:nvPicPr>
        <p:blipFill>
          <a:blip r:embed="rId5" cstate="print"/>
          <a:srcRect t="14723" b="29448"/>
          <a:stretch>
            <a:fillRect/>
          </a:stretch>
        </p:blipFill>
        <p:spPr bwMode="auto">
          <a:xfrm>
            <a:off x="141288" y="5975022"/>
            <a:ext cx="1085833" cy="78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GP CORRECTColor logo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3842" y="1084879"/>
            <a:ext cx="4981096" cy="1104143"/>
          </a:xfrm>
          <a:prstGeom prst="rect">
            <a:avLst/>
          </a:prstGeom>
          <a:effectLst>
            <a:glow rad="228600">
              <a:schemeClr val="bg2">
                <a:lumMod val="25000"/>
                <a:alpha val="40000"/>
              </a:schemeClr>
            </a:glo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62" y="4205939"/>
            <a:ext cx="5393151" cy="1637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8" descr="BOW_LOGO%20and%20Nam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05025" y="2690777"/>
            <a:ext cx="4019914" cy="1205973"/>
          </a:xfrm>
          <a:prstGeom prst="rect">
            <a:avLst/>
          </a:prstGeom>
          <a:effectLst>
            <a:glow rad="228600">
              <a:schemeClr val="bg2">
                <a:lumMod val="2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336699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336699"/>
                </a:solidFill>
                <a:latin typeface="Arial Black" pitchFamily="34" charset="0"/>
              </a:rPr>
              <a:t>HAWAII SECTION</a:t>
            </a:r>
          </a:p>
        </p:txBody>
      </p:sp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6115050"/>
            <a:ext cx="9144000" cy="523875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Candara" pitchFamily="34" charset="0"/>
              </a:rPr>
              <a:t>Platinum Corporate Tee Sponsors</a:t>
            </a:r>
            <a:r>
              <a:rPr lang="en-US" sz="2400" b="1" dirty="0">
                <a:solidFill>
                  <a:srgbClr val="FFFF99"/>
                </a:solidFill>
                <a:latin typeface="Candara" pitchFamily="34" charset="0"/>
              </a:rPr>
              <a:t> </a:t>
            </a:r>
            <a:r>
              <a:rPr lang="en-US" sz="2800" b="1" dirty="0">
                <a:solidFill>
                  <a:srgbClr val="FFFF99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4100" name="Text Box 19"/>
          <p:cNvSpPr txBox="1">
            <a:spLocks noChangeArrowheads="1"/>
          </p:cNvSpPr>
          <p:nvPr/>
        </p:nvSpPr>
        <p:spPr bwMode="auto">
          <a:xfrm>
            <a:off x="4953000" y="6581775"/>
            <a:ext cx="419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>
                <a:latin typeface="Arial Narrow" pitchFamily="34" charset="0"/>
              </a:rPr>
              <a:t>Much </a:t>
            </a:r>
            <a:r>
              <a:rPr lang="en-US" sz="1200" dirty="0" err="1">
                <a:latin typeface="Arial Narrow" pitchFamily="34" charset="0"/>
              </a:rPr>
              <a:t>mahalo</a:t>
            </a:r>
            <a:r>
              <a:rPr lang="en-US" sz="1200" dirty="0">
                <a:latin typeface="Arial Narrow" pitchFamily="34" charset="0"/>
              </a:rPr>
              <a:t> for your support!</a:t>
            </a:r>
          </a:p>
        </p:txBody>
      </p:sp>
      <p:pic>
        <p:nvPicPr>
          <p:cNvPr id="4113" name="Picture 14" descr="ASCE_2linesig_ou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111264"/>
            <a:ext cx="2866446" cy="36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324" y="2847486"/>
            <a:ext cx="2786082" cy="154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2">
                <a:lumMod val="25000"/>
                <a:alpha val="40000"/>
              </a:schemeClr>
            </a:glow>
          </a:effectLst>
        </p:spPr>
      </p:pic>
      <p:pic>
        <p:nvPicPr>
          <p:cNvPr id="30" name="Picture 29" descr="KAI_Abov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924" y="3756074"/>
            <a:ext cx="3145520" cy="2075239"/>
          </a:xfrm>
          <a:prstGeom prst="rect">
            <a:avLst/>
          </a:prstGeom>
          <a:effectLst>
            <a:glow rad="228600">
              <a:schemeClr val="bg2">
                <a:lumMod val="25000"/>
                <a:alpha val="40000"/>
              </a:schemeClr>
            </a:glow>
          </a:effectLst>
        </p:spPr>
      </p:pic>
      <p:pic>
        <p:nvPicPr>
          <p:cNvPr id="13" name="Picture 12" descr="Steven Fong Logo"/>
          <p:cNvPicPr>
            <a:picLocks noChangeAspect="1" noChangeArrowheads="1"/>
          </p:cNvPicPr>
          <p:nvPr/>
        </p:nvPicPr>
        <p:blipFill>
          <a:blip r:embed="rId5" cstate="print"/>
          <a:srcRect t="14723" b="29448"/>
          <a:stretch>
            <a:fillRect/>
          </a:stretch>
        </p:blipFill>
        <p:spPr bwMode="auto">
          <a:xfrm>
            <a:off x="141288" y="5975022"/>
            <a:ext cx="1085833" cy="78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2" descr="islandread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1522" y="2326971"/>
            <a:ext cx="4965291" cy="11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2">
                <a:lumMod val="2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7" y="4759037"/>
            <a:ext cx="4402521" cy="1059688"/>
          </a:xfrm>
          <a:prstGeom prst="rect">
            <a:avLst/>
          </a:prstGeom>
          <a:effectLst>
            <a:glow rad="228600">
              <a:schemeClr val="bg2">
                <a:lumMod val="25000"/>
                <a:alpha val="40000"/>
              </a:schemeClr>
            </a:glow>
          </a:effectLst>
        </p:spPr>
      </p:pic>
      <p:pic>
        <p:nvPicPr>
          <p:cNvPr id="17" name="Picture 16" descr="HawaiianCement_logo_201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7891" y="844062"/>
            <a:ext cx="6288922" cy="1128571"/>
          </a:xfrm>
          <a:prstGeom prst="rect">
            <a:avLst/>
          </a:prstGeom>
          <a:effectLst>
            <a:glow rad="228600">
              <a:schemeClr val="bg2">
                <a:lumMod val="25000"/>
                <a:alpha val="40000"/>
              </a:schemeClr>
            </a:glo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" y="623838"/>
            <a:ext cx="219551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336699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336699"/>
                </a:solidFill>
                <a:latin typeface="Arial Black" pitchFamily="34" charset="0"/>
              </a:rPr>
              <a:t>HAWAII SECTION</a:t>
            </a:r>
          </a:p>
        </p:txBody>
      </p:sp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6115050"/>
            <a:ext cx="9144000" cy="523875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Candara" pitchFamily="34" charset="0"/>
              </a:rPr>
              <a:t>Platinum Corporate Tee Sponsors</a:t>
            </a:r>
            <a:r>
              <a:rPr lang="en-US" sz="2400" b="1" dirty="0">
                <a:solidFill>
                  <a:srgbClr val="FFFF99"/>
                </a:solidFill>
                <a:latin typeface="Candara" pitchFamily="34" charset="0"/>
              </a:rPr>
              <a:t> </a:t>
            </a:r>
            <a:r>
              <a:rPr lang="en-US" sz="2800" b="1" dirty="0">
                <a:solidFill>
                  <a:srgbClr val="FFFF99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4100" name="Text Box 19"/>
          <p:cNvSpPr txBox="1">
            <a:spLocks noChangeArrowheads="1"/>
          </p:cNvSpPr>
          <p:nvPr/>
        </p:nvSpPr>
        <p:spPr bwMode="auto">
          <a:xfrm>
            <a:off x="4953000" y="6581775"/>
            <a:ext cx="419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>
                <a:latin typeface="Arial Narrow" pitchFamily="34" charset="0"/>
              </a:rPr>
              <a:t>Much </a:t>
            </a:r>
            <a:r>
              <a:rPr lang="en-US" sz="1200" dirty="0" err="1">
                <a:latin typeface="Arial Narrow" pitchFamily="34" charset="0"/>
              </a:rPr>
              <a:t>mahalo</a:t>
            </a:r>
            <a:r>
              <a:rPr lang="en-US" sz="1200" dirty="0">
                <a:latin typeface="Arial Narrow" pitchFamily="34" charset="0"/>
              </a:rPr>
              <a:t> for your support!</a:t>
            </a:r>
          </a:p>
        </p:txBody>
      </p:sp>
      <p:pic>
        <p:nvPicPr>
          <p:cNvPr id="4113" name="Picture 14" descr="ASCE_2linesig_ou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111264"/>
            <a:ext cx="2866446" cy="36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TLCG color logo for transmitt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230" y="919164"/>
            <a:ext cx="5262147" cy="1894373"/>
          </a:xfrm>
          <a:prstGeom prst="rect">
            <a:avLst/>
          </a:prstGeom>
          <a:effectLst>
            <a:glow rad="228600">
              <a:schemeClr val="bg2">
                <a:lumMod val="25000"/>
                <a:alpha val="40000"/>
              </a:schemeClr>
            </a:glow>
          </a:effectLst>
        </p:spPr>
      </p:pic>
      <p:pic>
        <p:nvPicPr>
          <p:cNvPr id="13" name="Picture 12" descr="Steven Fong Logo"/>
          <p:cNvPicPr>
            <a:picLocks noChangeAspect="1" noChangeArrowheads="1"/>
          </p:cNvPicPr>
          <p:nvPr/>
        </p:nvPicPr>
        <p:blipFill>
          <a:blip r:embed="rId4" cstate="print"/>
          <a:srcRect t="14723" b="29448"/>
          <a:stretch>
            <a:fillRect/>
          </a:stretch>
        </p:blipFill>
        <p:spPr bwMode="auto">
          <a:xfrm>
            <a:off x="141288" y="5975022"/>
            <a:ext cx="1085833" cy="78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Users\1242843955C\Documents\2Personal\Home\ASCE\logos\Platinum\WSP-PB-CoLogo_colou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6" y="3309717"/>
            <a:ext cx="4909269" cy="740644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bg2">
                <a:lumMod val="25000"/>
                <a:alpha val="40000"/>
              </a:schemeClr>
            </a:glow>
          </a:effectLst>
        </p:spPr>
      </p:pic>
      <p:pic>
        <p:nvPicPr>
          <p:cNvPr id="1027" name="Picture 3" descr="C:\Users\1242843955C\Documents\2Personal\Home\ASCE\logos\Platinum\Interior Showplace Logo enlarg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71" y="4550481"/>
            <a:ext cx="4483215" cy="121278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bg2">
                <a:lumMod val="25000"/>
                <a:alpha val="40000"/>
              </a:schemeClr>
            </a:glow>
          </a:effectLst>
          <a:extLst/>
        </p:spPr>
      </p:pic>
      <p:pic>
        <p:nvPicPr>
          <p:cNvPr id="1028" name="Picture 4" descr="C:\Users\1242843955C\Documents\2Personal\Home\ASCE\logos\Platinum\Nan Inc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870" y="3510833"/>
            <a:ext cx="2854516" cy="848377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bg2">
                <a:lumMod val="25000"/>
                <a:alpha val="40000"/>
              </a:schemeClr>
            </a:glow>
          </a:effectLst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359210"/>
            <a:ext cx="3827581" cy="155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5" t="12101" r="13288" b="9459"/>
          <a:stretch/>
        </p:blipFill>
        <p:spPr bwMode="auto">
          <a:xfrm>
            <a:off x="6683413" y="919165"/>
            <a:ext cx="1940083" cy="2386744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bg2">
                <a:lumMod val="2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56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336699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336699"/>
                </a:solidFill>
                <a:latin typeface="Arial Black" pitchFamily="34" charset="0"/>
              </a:rPr>
              <a:t>HAWAII SECTION</a:t>
            </a:r>
          </a:p>
        </p:txBody>
      </p:sp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6115050"/>
            <a:ext cx="9144000" cy="523875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Candara" pitchFamily="34" charset="0"/>
              </a:rPr>
              <a:t>Gold Corporate </a:t>
            </a:r>
            <a:r>
              <a:rPr lang="en-US" sz="2400" b="1" dirty="0">
                <a:solidFill>
                  <a:srgbClr val="FFFF00"/>
                </a:solidFill>
                <a:latin typeface="Candara" pitchFamily="34" charset="0"/>
              </a:rPr>
              <a:t>Tee Sponsors</a:t>
            </a:r>
            <a:r>
              <a:rPr lang="en-US" sz="2400" b="1" dirty="0">
                <a:solidFill>
                  <a:srgbClr val="FFFF99"/>
                </a:solidFill>
                <a:latin typeface="Candara" pitchFamily="34" charset="0"/>
              </a:rPr>
              <a:t> </a:t>
            </a:r>
            <a:r>
              <a:rPr lang="en-US" sz="2800" b="1" dirty="0">
                <a:solidFill>
                  <a:srgbClr val="FFFF99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4100" name="Text Box 19"/>
          <p:cNvSpPr txBox="1">
            <a:spLocks noChangeArrowheads="1"/>
          </p:cNvSpPr>
          <p:nvPr/>
        </p:nvSpPr>
        <p:spPr bwMode="auto">
          <a:xfrm>
            <a:off x="4953000" y="6581775"/>
            <a:ext cx="419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>
                <a:latin typeface="Arial Narrow" pitchFamily="34" charset="0"/>
              </a:rPr>
              <a:t>Much </a:t>
            </a:r>
            <a:r>
              <a:rPr lang="en-US" sz="1200" dirty="0" err="1">
                <a:latin typeface="Arial Narrow" pitchFamily="34" charset="0"/>
              </a:rPr>
              <a:t>mahalo</a:t>
            </a:r>
            <a:r>
              <a:rPr lang="en-US" sz="1200" dirty="0">
                <a:latin typeface="Arial Narrow" pitchFamily="34" charset="0"/>
              </a:rPr>
              <a:t> for your support!</a:t>
            </a:r>
          </a:p>
        </p:txBody>
      </p:sp>
      <p:pic>
        <p:nvPicPr>
          <p:cNvPr id="4113" name="Picture 14" descr="ASCE_2linesig_ou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111264"/>
            <a:ext cx="2866446" cy="36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Steven Fong Logo"/>
          <p:cNvPicPr>
            <a:picLocks noChangeAspect="1" noChangeArrowheads="1"/>
          </p:cNvPicPr>
          <p:nvPr/>
        </p:nvPicPr>
        <p:blipFill>
          <a:blip r:embed="rId3" cstate="print"/>
          <a:srcRect t="14723" b="29448"/>
          <a:stretch>
            <a:fillRect/>
          </a:stretch>
        </p:blipFill>
        <p:spPr bwMode="auto">
          <a:xfrm>
            <a:off x="141288" y="5975022"/>
            <a:ext cx="1085833" cy="78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8" descr="AECOM_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503" y="3438598"/>
            <a:ext cx="4699259" cy="96459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Picture 14" descr="HAPI Business Card Logo - White co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92" y="4727156"/>
            <a:ext cx="5033913" cy="106795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712" y="784088"/>
            <a:ext cx="3441889" cy="265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737943"/>
            <a:ext cx="320675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t="13199" r="7500" b="10155"/>
          <a:stretch/>
        </p:blipFill>
        <p:spPr bwMode="auto">
          <a:xfrm>
            <a:off x="5834587" y="3920894"/>
            <a:ext cx="2729132" cy="190251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7" t="10841" r="10759" b="13434"/>
          <a:stretch/>
        </p:blipFill>
        <p:spPr bwMode="auto">
          <a:xfrm>
            <a:off x="3467971" y="942535"/>
            <a:ext cx="1639791" cy="162430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336699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336699"/>
                </a:solidFill>
                <a:latin typeface="Arial Black" pitchFamily="34" charset="0"/>
              </a:rPr>
              <a:t>HAWAII SECTION</a:t>
            </a:r>
          </a:p>
        </p:txBody>
      </p:sp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6115050"/>
            <a:ext cx="9144000" cy="523875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Candara" pitchFamily="34" charset="0"/>
              </a:rPr>
              <a:t>Team Sponsors</a:t>
            </a:r>
            <a:r>
              <a:rPr lang="en-US" sz="2400" b="1" dirty="0">
                <a:solidFill>
                  <a:srgbClr val="FFFF99"/>
                </a:solidFill>
                <a:latin typeface="Candara" pitchFamily="34" charset="0"/>
              </a:rPr>
              <a:t> </a:t>
            </a:r>
            <a:r>
              <a:rPr lang="en-US" sz="2800" b="1" dirty="0">
                <a:solidFill>
                  <a:srgbClr val="FFFF99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4100" name="Text Box 19"/>
          <p:cNvSpPr txBox="1">
            <a:spLocks noChangeArrowheads="1"/>
          </p:cNvSpPr>
          <p:nvPr/>
        </p:nvSpPr>
        <p:spPr bwMode="auto">
          <a:xfrm>
            <a:off x="4953000" y="6581775"/>
            <a:ext cx="419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>
                <a:latin typeface="Swis721 Cn BT" pitchFamily="34" charset="0"/>
              </a:rPr>
              <a:t>Much </a:t>
            </a:r>
            <a:r>
              <a:rPr lang="en-US" sz="1200" dirty="0" err="1">
                <a:latin typeface="Swis721 Cn BT" pitchFamily="34" charset="0"/>
              </a:rPr>
              <a:t>mahalo</a:t>
            </a:r>
            <a:r>
              <a:rPr lang="en-US" sz="1200" dirty="0">
                <a:latin typeface="Swis721 Cn BT" pitchFamily="34" charset="0"/>
              </a:rPr>
              <a:t> for your </a:t>
            </a:r>
            <a:r>
              <a:rPr lang="en-US" sz="1200" dirty="0">
                <a:latin typeface="Arial Narrow" pitchFamily="34" charset="0"/>
              </a:rPr>
              <a:t>support</a:t>
            </a:r>
            <a:r>
              <a:rPr lang="en-US" sz="1200" dirty="0">
                <a:latin typeface="Swis721 Cn BT" pitchFamily="34" charset="0"/>
              </a:rPr>
              <a:t>!</a:t>
            </a:r>
          </a:p>
        </p:txBody>
      </p:sp>
      <p:pic>
        <p:nvPicPr>
          <p:cNvPr id="4113" name="Picture 14" descr="ASCE_2linesig_ou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111264"/>
            <a:ext cx="2866446" cy="36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www.e2hi.com/images/e2logo-top-mi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034" y="814049"/>
            <a:ext cx="5524342" cy="105695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Picture 14" descr="Steven Fong Logo"/>
          <p:cNvPicPr>
            <a:picLocks noChangeAspect="1" noChangeArrowheads="1"/>
          </p:cNvPicPr>
          <p:nvPr/>
        </p:nvPicPr>
        <p:blipFill>
          <a:blip r:embed="rId4" cstate="print"/>
          <a:srcRect t="14723" b="29448"/>
          <a:stretch>
            <a:fillRect/>
          </a:stretch>
        </p:blipFill>
        <p:spPr bwMode="auto">
          <a:xfrm>
            <a:off x="141288" y="5975022"/>
            <a:ext cx="1085833" cy="78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CPLogoSma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33" y="2222695"/>
            <a:ext cx="5508795" cy="115339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Picture 9" descr="JasWGl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034" y="3702170"/>
            <a:ext cx="1858173" cy="185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" t="11491" r="6815" b="16352"/>
          <a:stretch/>
        </p:blipFill>
        <p:spPr bwMode="auto">
          <a:xfrm>
            <a:off x="6254502" y="1772616"/>
            <a:ext cx="2405575" cy="129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C:\Users\1242843955C\Documents\2Personal\Home\ASCE\logos\team\moca-logo-lar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05" y="3963889"/>
            <a:ext cx="5493246" cy="160202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25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336699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336699"/>
                </a:solidFill>
                <a:latin typeface="Arial Black" pitchFamily="34" charset="0"/>
              </a:rPr>
              <a:t>HAWAII SECTION</a:t>
            </a:r>
          </a:p>
        </p:txBody>
      </p:sp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6115050"/>
            <a:ext cx="9144000" cy="523875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Candara" pitchFamily="34" charset="0"/>
              </a:rPr>
              <a:t>Team Sponsors</a:t>
            </a:r>
            <a:r>
              <a:rPr lang="en-US" sz="2400" b="1" dirty="0">
                <a:solidFill>
                  <a:srgbClr val="FFFF99"/>
                </a:solidFill>
                <a:latin typeface="Candara" pitchFamily="34" charset="0"/>
              </a:rPr>
              <a:t> </a:t>
            </a:r>
            <a:r>
              <a:rPr lang="en-US" sz="2800" b="1" dirty="0">
                <a:solidFill>
                  <a:srgbClr val="FFFF99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4100" name="Text Box 19"/>
          <p:cNvSpPr txBox="1">
            <a:spLocks noChangeArrowheads="1"/>
          </p:cNvSpPr>
          <p:nvPr/>
        </p:nvSpPr>
        <p:spPr bwMode="auto">
          <a:xfrm>
            <a:off x="4953000" y="6581775"/>
            <a:ext cx="419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>
                <a:latin typeface="Swis721 Cn BT" pitchFamily="34" charset="0"/>
              </a:rPr>
              <a:t>Much </a:t>
            </a:r>
            <a:r>
              <a:rPr lang="en-US" sz="1200" dirty="0" err="1">
                <a:latin typeface="Swis721 Cn BT" pitchFamily="34" charset="0"/>
              </a:rPr>
              <a:t>mahalo</a:t>
            </a:r>
            <a:r>
              <a:rPr lang="en-US" sz="1200" dirty="0">
                <a:latin typeface="Swis721 Cn BT" pitchFamily="34" charset="0"/>
              </a:rPr>
              <a:t> for your </a:t>
            </a:r>
            <a:r>
              <a:rPr lang="en-US" sz="1200" dirty="0">
                <a:latin typeface="Arial Narrow" pitchFamily="34" charset="0"/>
              </a:rPr>
              <a:t>support</a:t>
            </a:r>
            <a:r>
              <a:rPr lang="en-US" sz="1200" dirty="0">
                <a:latin typeface="Swis721 Cn BT" pitchFamily="34" charset="0"/>
              </a:rPr>
              <a:t>!</a:t>
            </a:r>
          </a:p>
        </p:txBody>
      </p:sp>
      <p:pic>
        <p:nvPicPr>
          <p:cNvPr id="4113" name="Picture 14" descr="ASCE_2linesig_ou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111264"/>
            <a:ext cx="2866446" cy="36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 descr="Sa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211" y="2648666"/>
            <a:ext cx="4483810" cy="12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Picture 14" descr="Steven Fong Logo"/>
          <p:cNvPicPr>
            <a:picLocks noChangeAspect="1" noChangeArrowheads="1"/>
          </p:cNvPicPr>
          <p:nvPr/>
        </p:nvPicPr>
        <p:blipFill>
          <a:blip r:embed="rId4" cstate="print"/>
          <a:srcRect t="14723" b="29448"/>
          <a:stretch>
            <a:fillRect/>
          </a:stretch>
        </p:blipFill>
        <p:spPr bwMode="auto">
          <a:xfrm>
            <a:off x="141288" y="5975022"/>
            <a:ext cx="1085833" cy="78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66" y="1113400"/>
            <a:ext cx="3828799" cy="127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2" descr="http://www.industrialhardwarehawaii.com/images/manufacturer/Simpson-Strong-Ti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315" y="2648666"/>
            <a:ext cx="2350375" cy="146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YKE Logo Color with center name (04-08-10)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47101" y="4403188"/>
            <a:ext cx="3403801" cy="145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t="14007" r="6168" b="14007"/>
          <a:stretch/>
        </p:blipFill>
        <p:spPr bwMode="auto">
          <a:xfrm>
            <a:off x="483212" y="1113399"/>
            <a:ext cx="3300996" cy="127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0" y="3910818"/>
            <a:ext cx="4337134" cy="220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336699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336699"/>
                </a:solidFill>
                <a:latin typeface="Arial Black" pitchFamily="34" charset="0"/>
              </a:rPr>
              <a:t>HAWAII SECTION</a:t>
            </a:r>
          </a:p>
        </p:txBody>
      </p:sp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6115050"/>
            <a:ext cx="9144000" cy="523875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Candara" pitchFamily="34" charset="0"/>
              </a:rPr>
              <a:t>Team Sponsors</a:t>
            </a:r>
            <a:r>
              <a:rPr lang="en-US" sz="2400" b="1" dirty="0">
                <a:solidFill>
                  <a:srgbClr val="FFFF99"/>
                </a:solidFill>
                <a:latin typeface="Candara" pitchFamily="34" charset="0"/>
              </a:rPr>
              <a:t> </a:t>
            </a:r>
            <a:r>
              <a:rPr lang="en-US" sz="2800" b="1" dirty="0">
                <a:solidFill>
                  <a:srgbClr val="FFFF99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4100" name="Text Box 19"/>
          <p:cNvSpPr txBox="1">
            <a:spLocks noChangeArrowheads="1"/>
          </p:cNvSpPr>
          <p:nvPr/>
        </p:nvSpPr>
        <p:spPr bwMode="auto">
          <a:xfrm>
            <a:off x="4953000" y="6581775"/>
            <a:ext cx="419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>
                <a:latin typeface="Swis721 Cn BT" pitchFamily="34" charset="0"/>
              </a:rPr>
              <a:t>Much </a:t>
            </a:r>
            <a:r>
              <a:rPr lang="en-US" sz="1200" dirty="0" err="1">
                <a:latin typeface="Swis721 Cn BT" pitchFamily="34" charset="0"/>
              </a:rPr>
              <a:t>mahalo</a:t>
            </a:r>
            <a:r>
              <a:rPr lang="en-US" sz="1200" dirty="0">
                <a:latin typeface="Swis721 Cn BT" pitchFamily="34" charset="0"/>
              </a:rPr>
              <a:t> for your </a:t>
            </a:r>
            <a:r>
              <a:rPr lang="en-US" sz="1200" dirty="0">
                <a:latin typeface="Arial Narrow" pitchFamily="34" charset="0"/>
              </a:rPr>
              <a:t>support</a:t>
            </a:r>
            <a:r>
              <a:rPr lang="en-US" sz="1200" dirty="0">
                <a:latin typeface="Swis721 Cn BT" pitchFamily="34" charset="0"/>
              </a:rPr>
              <a:t>!</a:t>
            </a:r>
          </a:p>
        </p:txBody>
      </p:sp>
      <p:pic>
        <p:nvPicPr>
          <p:cNvPr id="4113" name="Picture 14" descr="ASCE_2linesig_ou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111264"/>
            <a:ext cx="2866446" cy="36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teven Fong Logo"/>
          <p:cNvPicPr>
            <a:picLocks noChangeAspect="1" noChangeArrowheads="1"/>
          </p:cNvPicPr>
          <p:nvPr/>
        </p:nvPicPr>
        <p:blipFill>
          <a:blip r:embed="rId3" cstate="print"/>
          <a:srcRect t="14723" b="29448"/>
          <a:stretch>
            <a:fillRect/>
          </a:stretch>
        </p:blipFill>
        <p:spPr bwMode="auto">
          <a:xfrm>
            <a:off x="141288" y="5975022"/>
            <a:ext cx="1085833" cy="78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C:\Users\1242843955C\Documents\2Personal\Home\ASCE\logos\team\DCC Logo FINAL 20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74" y="855663"/>
            <a:ext cx="5565420" cy="1639887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219" name="Picture 3" descr="C:\Users\1242843955C\Documents\2Personal\Home\ASCE\logos\team\CPE Logo B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68" y="2770982"/>
            <a:ext cx="7275512" cy="1344612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extLst/>
        </p:spPr>
      </p:pic>
      <p:pic>
        <p:nvPicPr>
          <p:cNvPr id="9220" name="Picture 4" descr="C:\Users\1242843955C\Documents\2Personal\Home\ASCE\logos\team\shinsato-log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5"/>
          <a:stretch/>
        </p:blipFill>
        <p:spPr bwMode="auto">
          <a:xfrm>
            <a:off x="854468" y="4394830"/>
            <a:ext cx="7467600" cy="139190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7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2283</TotalTime>
  <Words>195</Words>
  <Application>Microsoft Office PowerPoint</Application>
  <PresentationFormat>On-screen Show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CH2M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 Barsana</dc:creator>
  <cp:lastModifiedBy>NAMOCA, KRISTIN A GS-13 USAF PACAF PACAF/A4CI</cp:lastModifiedBy>
  <cp:revision>139</cp:revision>
  <cp:lastPrinted>2013-08-07T21:21:51Z</cp:lastPrinted>
  <dcterms:created xsi:type="dcterms:W3CDTF">2008-05-23T02:28:08Z</dcterms:created>
  <dcterms:modified xsi:type="dcterms:W3CDTF">2015-08-28T00:13:43Z</dcterms:modified>
</cp:coreProperties>
</file>