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sldIdLst>
    <p:sldId id="256" r:id="rId2"/>
    <p:sldId id="258" r:id="rId3"/>
    <p:sldId id="260" r:id="rId4"/>
    <p:sldId id="257" r:id="rId5"/>
    <p:sldId id="271" r:id="rId6"/>
    <p:sldId id="270" r:id="rId7"/>
    <p:sldId id="259" r:id="rId8"/>
    <p:sldId id="261" r:id="rId9"/>
    <p:sldId id="262" r:id="rId10"/>
    <p:sldId id="264" r:id="rId11"/>
    <p:sldId id="265" r:id="rId12"/>
    <p:sldId id="266" r:id="rId13"/>
    <p:sldId id="269" r:id="rId14"/>
    <p:sldId id="267" r:id="rId15"/>
    <p:sldId id="272" r:id="rId16"/>
    <p:sldId id="268" r:id="rId17"/>
    <p:sldId id="273" r:id="rId18"/>
    <p:sldId id="274" r:id="rId19"/>
    <p:sldId id="276" r:id="rId20"/>
    <p:sldId id="289" r:id="rId21"/>
    <p:sldId id="277" r:id="rId22"/>
    <p:sldId id="278" r:id="rId23"/>
    <p:sldId id="279" r:id="rId24"/>
    <p:sldId id="280" r:id="rId25"/>
    <p:sldId id="281" r:id="rId26"/>
    <p:sldId id="283" r:id="rId27"/>
    <p:sldId id="284" r:id="rId28"/>
    <p:sldId id="285" r:id="rId29"/>
    <p:sldId id="286" r:id="rId30"/>
    <p:sldId id="287" r:id="rId31"/>
    <p:sldId id="28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B365D"/>
    <a:srgbClr val="6E7073"/>
    <a:srgbClr val="CDCDCD"/>
    <a:srgbClr val="EEEEEE"/>
    <a:srgbClr val="174A7C"/>
    <a:srgbClr val="002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4" autoAdjust="0"/>
    <p:restoredTop sz="94660"/>
  </p:normalViewPr>
  <p:slideViewPr>
    <p:cSldViewPr>
      <p:cViewPr varScale="1">
        <p:scale>
          <a:sx n="109" d="100"/>
          <a:sy n="109" d="100"/>
        </p:scale>
        <p:origin x="163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70764A-B111-44B3-AE37-A9C6790043FE}" type="datetimeFigureOut">
              <a:rPr lang="en-US" smtClean="0"/>
              <a:t>9/25/2019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3C1CD0-D833-4B0D-BF33-74A8E63C0BDA}" type="slidenum">
              <a:rPr lang="en-US" smtClean="0"/>
              <a:t>‹#›</a:t>
            </a:fld>
            <a:endParaRPr lang="en-US" dirty="0"/>
          </a:p>
        </p:txBody>
      </p:sp>
    </p:spTree>
    <p:extLst>
      <p:ext uri="{BB962C8B-B14F-4D97-AF65-F5344CB8AC3E}">
        <p14:creationId xmlns:p14="http://schemas.microsoft.com/office/powerpoint/2010/main" val="2097762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685800" y="4522787"/>
            <a:ext cx="7772400" cy="708025"/>
          </a:xfrm>
        </p:spPr>
        <p:txBody>
          <a:bodyPr>
            <a:noAutofit/>
          </a:bodyPr>
          <a:lstStyle>
            <a:lvl1pPr algn="ctr">
              <a:defRPr sz="4200" b="1" baseline="0">
                <a:latin typeface="Georgia" panose="02040502050405020303" pitchFamily="18" charset="0"/>
              </a:defRPr>
            </a:lvl1pPr>
          </a:lstStyle>
          <a:p>
            <a:r>
              <a:rPr lang="en-US" dirty="0" smtClean="0"/>
              <a:t>Insert Presentation Title</a:t>
            </a:r>
            <a:endParaRPr lang="en-US" dirty="0"/>
          </a:p>
        </p:txBody>
      </p:sp>
      <p:sp>
        <p:nvSpPr>
          <p:cNvPr id="3" name="Subtitle 2"/>
          <p:cNvSpPr>
            <a:spLocks noGrp="1"/>
          </p:cNvSpPr>
          <p:nvPr>
            <p:ph type="subTitle" idx="1" hasCustomPrompt="1"/>
          </p:nvPr>
        </p:nvSpPr>
        <p:spPr>
          <a:xfrm>
            <a:off x="685801" y="6390274"/>
            <a:ext cx="7772399" cy="325851"/>
          </a:xfrm>
        </p:spPr>
        <p:txBody>
          <a:bodyPr>
            <a:noAutofit/>
          </a:bodyPr>
          <a:lstStyle>
            <a:lvl1pPr marL="0" indent="0" algn="ctr">
              <a:buNone/>
              <a:defRPr sz="1600" baseline="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 Job Title | Team/Office/Division Name | Date</a:t>
            </a:r>
            <a:endParaRPr lang="en-US" dirty="0"/>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30130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Level 1 bullet points (default is 24-point font)</a:t>
            </a:r>
          </a:p>
          <a:p>
            <a:pPr lvl="1"/>
            <a:r>
              <a:rPr lang="en-US" dirty="0" smtClean="0"/>
              <a:t>Level 2 bullet points (default is 22-point font)</a:t>
            </a:r>
          </a:p>
          <a:p>
            <a:pPr lvl="2"/>
            <a:r>
              <a:rPr lang="en-US" dirty="0" smtClean="0"/>
              <a:t>Level 3 bullet points (default is 20-point font)</a:t>
            </a:r>
          </a:p>
          <a:p>
            <a:pPr lvl="3"/>
            <a:r>
              <a:rPr lang="en-US" dirty="0" smtClean="0"/>
              <a:t>Level 4 bullet points (default is 18-point font)</a:t>
            </a:r>
          </a:p>
          <a:p>
            <a:pPr lvl="4"/>
            <a:r>
              <a:rPr lang="en-US" dirty="0" smtClean="0"/>
              <a:t>Level 5 bullet points (default is 16-point font)</a:t>
            </a:r>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304800" y="228600"/>
            <a:ext cx="8305800" cy="914400"/>
          </a:xfrm>
        </p:spPr>
        <p:txBody>
          <a:bodyPr/>
          <a:lstStyle>
            <a:lvl1pPr>
              <a:defRPr baseline="0">
                <a:latin typeface="Georgia" panose="02040502050405020303" pitchFamily="18" charset="0"/>
              </a:defRPr>
            </a:lvl1pPr>
          </a:lstStyle>
          <a:p>
            <a:r>
              <a:rPr lang="en-US" dirty="0" smtClean="0"/>
              <a:t>Insert Slide Heading </a:t>
            </a:r>
            <a:endParaRPr lang="en-US" dirty="0"/>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2027024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Content Slid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04800" y="1295400"/>
            <a:ext cx="4114800" cy="4525963"/>
          </a:xfrm>
        </p:spPr>
        <p:txBody>
          <a:bodyPr/>
          <a:lstStyle>
            <a:lvl1pPr>
              <a:defRPr sz="2200" baseline="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9" name="Rectangle 8"/>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304800" y="228600"/>
            <a:ext cx="8305800" cy="914400"/>
          </a:xfrm>
        </p:spPr>
        <p:txBody>
          <a:bodyPr/>
          <a:lstStyle>
            <a:lvl1pPr>
              <a:defRPr>
                <a:latin typeface="Georgia" panose="02040502050405020303" pitchFamily="18" charset="0"/>
              </a:defRPr>
            </a:lvl1pPr>
          </a:lstStyle>
          <a:p>
            <a:r>
              <a:rPr lang="en-US" dirty="0" smtClean="0"/>
              <a:t>Insert Slide Heading</a:t>
            </a:r>
            <a:endParaRPr lang="en-US" dirty="0"/>
          </a:p>
        </p:txBody>
      </p:sp>
      <p:sp>
        <p:nvSpPr>
          <p:cNvPr id="10" name="Content Placeholder 2"/>
          <p:cNvSpPr>
            <a:spLocks noGrp="1"/>
          </p:cNvSpPr>
          <p:nvPr>
            <p:ph sz="half" idx="13" hasCustomPrompt="1"/>
          </p:nvPr>
        </p:nvSpPr>
        <p:spPr>
          <a:xfrm>
            <a:off x="4495800" y="1295400"/>
            <a:ext cx="4114800" cy="4525963"/>
          </a:xfrm>
        </p:spPr>
        <p:txBody>
          <a:bodyPr/>
          <a:lstStyle>
            <a:lvl1pPr>
              <a:defRPr sz="220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11" name="Rectangle 10"/>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13"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92959276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ransition Slide">
    <p:spTree>
      <p:nvGrpSpPr>
        <p:cNvPr id="1" name=""/>
        <p:cNvGrpSpPr/>
        <p:nvPr/>
      </p:nvGrpSpPr>
      <p:grpSpPr>
        <a:xfrm>
          <a:off x="0" y="0"/>
          <a:ext cx="0" cy="0"/>
          <a:chOff x="0" y="0"/>
          <a:chExt cx="0" cy="0"/>
        </a:xfrm>
      </p:grpSpPr>
      <p:sp>
        <p:nvSpPr>
          <p:cNvPr id="8" name="Rectangle 7"/>
          <p:cNvSpPr/>
          <p:nvPr userDrawn="1"/>
        </p:nvSpPr>
        <p:spPr>
          <a:xfrm>
            <a:off x="3191435" y="3810000"/>
            <a:ext cx="5952565" cy="2438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hasCustomPrompt="1"/>
          </p:nvPr>
        </p:nvSpPr>
        <p:spPr>
          <a:xfrm>
            <a:off x="3429000" y="4038600"/>
            <a:ext cx="5562600" cy="2019300"/>
          </a:xfrm>
        </p:spPr>
        <p:txBody>
          <a:bodyPr>
            <a:normAutofit/>
          </a:bodyPr>
          <a:lstStyle>
            <a:lvl1pPr algn="r">
              <a:defRPr sz="3800" baseline="0">
                <a:latin typeface="Georgia" panose="02040502050405020303" pitchFamily="18" charset="0"/>
              </a:defRPr>
            </a:lvl1pPr>
          </a:lstStyle>
          <a:p>
            <a:r>
              <a:rPr lang="en-US" dirty="0" smtClean="0"/>
              <a:t>Insert Section Heading</a:t>
            </a:r>
            <a:endParaRPr lang="en-US" dirty="0"/>
          </a:p>
        </p:txBody>
      </p:sp>
      <p:pic>
        <p:nvPicPr>
          <p:cNvPr id="1026" name="Picture 2" descr="C:\Users\CA19029\Documents\Brand and Style Rollout\Updated dept logo\TN Dept of Education ColorPMS -«.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1350"/>
          <a:stretch/>
        </p:blipFill>
        <p:spPr bwMode="auto">
          <a:xfrm>
            <a:off x="818180" y="3810000"/>
            <a:ext cx="238222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78770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Slide with Gray Bar">
    <p:spTree>
      <p:nvGrpSpPr>
        <p:cNvPr id="1" name=""/>
        <p:cNvGrpSpPr/>
        <p:nvPr/>
      </p:nvGrpSpPr>
      <p:grpSpPr>
        <a:xfrm>
          <a:off x="0" y="0"/>
          <a:ext cx="0" cy="0"/>
          <a:chOff x="0" y="0"/>
          <a:chExt cx="0" cy="0"/>
        </a:xfrm>
      </p:grpSpPr>
      <p:sp>
        <p:nvSpPr>
          <p:cNvPr id="5" name="Rectangle 4"/>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43266812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Slide with Heading Bar">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8" name="Rectangle 7"/>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hasCustomPrompt="1"/>
          </p:nvPr>
        </p:nvSpPr>
        <p:spPr>
          <a:xfrm>
            <a:off x="304800" y="228600"/>
            <a:ext cx="8305800" cy="914400"/>
          </a:xfrm>
        </p:spPr>
        <p:txBody>
          <a:bodyPr/>
          <a:lstStyle>
            <a:lvl1pPr>
              <a:defRPr/>
            </a:lvl1pPr>
          </a:lstStyle>
          <a:p>
            <a:r>
              <a:rPr lang="en-US" dirty="0" smtClean="0"/>
              <a:t>Insert Slide Heading</a:t>
            </a:r>
            <a:endParaRPr lang="en-US" dirty="0"/>
          </a:p>
        </p:txBody>
      </p:sp>
      <p:sp>
        <p:nvSpPr>
          <p:cNvPr id="5"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Level 1 bullet points (default is 24-point font)</a:t>
            </a:r>
          </a:p>
          <a:p>
            <a:pPr lvl="1"/>
            <a:r>
              <a:rPr lang="en-US" dirty="0" smtClean="0"/>
              <a:t>Level 2 bullet points (default is 22-point font)</a:t>
            </a:r>
          </a:p>
          <a:p>
            <a:pPr lvl="2"/>
            <a:r>
              <a:rPr lang="en-US" dirty="0" smtClean="0"/>
              <a:t>Level 3 bullet points (default is 20-point font)</a:t>
            </a:r>
          </a:p>
          <a:p>
            <a:pPr lvl="3"/>
            <a:r>
              <a:rPr lang="en-US" dirty="0" smtClean="0"/>
              <a:t>Level 4 bullet points (default is 18-point font)</a:t>
            </a:r>
          </a:p>
          <a:p>
            <a:pPr lvl="4"/>
            <a:r>
              <a:rPr lang="en-US" dirty="0" smtClean="0"/>
              <a:t>Level 5 bullet points (default is 16-point font)</a:t>
            </a:r>
            <a:endParaRPr lang="en-US" dirty="0"/>
          </a:p>
        </p:txBody>
      </p:sp>
    </p:spTree>
    <p:extLst>
      <p:ext uri="{BB962C8B-B14F-4D97-AF65-F5344CB8AC3E}">
        <p14:creationId xmlns:p14="http://schemas.microsoft.com/office/powerpoint/2010/main" val="20097640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7598993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Presenter Name, Job Title, Team/Office/Division Name</a:t>
            </a:r>
          </a:p>
          <a:p>
            <a:pPr lvl="1"/>
            <a:r>
              <a:rPr lang="en-US" dirty="0" smtClean="0"/>
              <a:t>Email Address</a:t>
            </a:r>
          </a:p>
          <a:p>
            <a:pPr lvl="1"/>
            <a:r>
              <a:rPr lang="en-US" dirty="0" smtClean="0"/>
              <a:t>Phone Number</a:t>
            </a:r>
          </a:p>
          <a:p>
            <a:pPr lvl="0"/>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4" name="TextBox 3"/>
          <p:cNvSpPr txBox="1"/>
          <p:nvPr userDrawn="1"/>
        </p:nvSpPr>
        <p:spPr>
          <a:xfrm>
            <a:off x="304800" y="405825"/>
            <a:ext cx="8382000" cy="584775"/>
          </a:xfrm>
          <a:prstGeom prst="rect">
            <a:avLst/>
          </a:prstGeom>
          <a:noFill/>
        </p:spPr>
        <p:txBody>
          <a:bodyPr wrap="square" rtlCol="0">
            <a:spAutoFit/>
          </a:bodyPr>
          <a:lstStyle/>
          <a:p>
            <a:r>
              <a:rPr lang="en-US" sz="3200" b="1" dirty="0" smtClean="0">
                <a:solidFill>
                  <a:schemeClr val="bg1"/>
                </a:solidFill>
                <a:latin typeface="+mj-lt"/>
              </a:rPr>
              <a:t>Contact Information</a:t>
            </a:r>
            <a:endParaRPr lang="en-US" sz="3200" b="1" dirty="0">
              <a:solidFill>
                <a:schemeClr val="bg1"/>
              </a:solidFill>
              <a:latin typeface="+mj-lt"/>
            </a:endParaRPr>
          </a:p>
        </p:txBody>
      </p:sp>
    </p:spTree>
    <p:extLst>
      <p:ext uri="{BB962C8B-B14F-4D97-AF65-F5344CB8AC3E}">
        <p14:creationId xmlns:p14="http://schemas.microsoft.com/office/powerpoint/2010/main" val="245575329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6" name="Rectangle 5"/>
          <p:cNvSpPr/>
          <p:nvPr userDrawn="1"/>
        </p:nvSpPr>
        <p:spPr>
          <a:xfrm>
            <a:off x="-2406" y="34290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p:cNvSpPr txBox="1">
            <a:spLocks/>
          </p:cNvSpPr>
          <p:nvPr userDrawn="1"/>
        </p:nvSpPr>
        <p:spPr>
          <a:xfrm>
            <a:off x="608397" y="3898900"/>
            <a:ext cx="7924800" cy="18033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i="1" dirty="0" smtClean="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rPr>
              <a:t>Districts and schools in Tennessee will exemplify excellence and equity such that all students are equipped with the knowledge and skills to successfully embark on their chosen path in life.</a:t>
            </a:r>
            <a:endParaRPr lang="en-US" sz="2600" b="1" i="1" dirty="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endParaRPr>
          </a:p>
        </p:txBody>
      </p:sp>
      <p:sp>
        <p:nvSpPr>
          <p:cNvPr id="13" name="Text Placeholder 2"/>
          <p:cNvSpPr txBox="1">
            <a:spLocks/>
          </p:cNvSpPr>
          <p:nvPr userDrawn="1"/>
        </p:nvSpPr>
        <p:spPr>
          <a:xfrm>
            <a:off x="0" y="6172200"/>
            <a:ext cx="9144000" cy="482601"/>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smtClean="0">
                <a:solidFill>
                  <a:srgbClr val="1B365D"/>
                </a:solidFill>
                <a:latin typeface="Arial" panose="020B0604020202020204" pitchFamily="34" charset="0"/>
                <a:cs typeface="Arial" panose="020B0604020202020204" pitchFamily="34" charset="0"/>
              </a:rPr>
              <a:t>Excellence | Optimism | Judgment | Courage | Teamwork</a:t>
            </a:r>
            <a:endParaRPr lang="en-US" sz="2400" b="1" dirty="0">
              <a:solidFill>
                <a:srgbClr val="1B365D"/>
              </a:solidFill>
              <a:latin typeface="Arial" panose="020B0604020202020204" pitchFamily="34" charset="0"/>
              <a:cs typeface="Arial" panose="020B0604020202020204" pitchFamily="34" charset="0"/>
            </a:endParaRPr>
          </a:p>
        </p:txBody>
      </p:sp>
      <p:pic>
        <p:nvPicPr>
          <p:cNvPr id="14"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8895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41437"/>
            <a:ext cx="83058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381000" y="228600"/>
            <a:ext cx="830580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3905426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9" r:id="rId4"/>
    <p:sldLayoutId id="2147483655" r:id="rId5"/>
    <p:sldLayoutId id="2147483658" r:id="rId6"/>
    <p:sldLayoutId id="2147483662" r:id="rId7"/>
    <p:sldLayoutId id="2147483663" r:id="rId8"/>
    <p:sldLayoutId id="2147483660" r:id="rId9"/>
  </p:sldLayoutIdLst>
  <p:timing>
    <p:tnLst>
      <p:par>
        <p:cTn id="1" dur="indefinite" restart="never" nodeType="tmRoot"/>
      </p:par>
    </p:tnLst>
  </p:timing>
  <p:hf hdr="0" ftr="0" dt="0"/>
  <p:txStyles>
    <p:titleStyle>
      <a:lvl1pPr algn="l" defTabSz="914400" rtl="0" eaLnBrk="1" latinLnBrk="0" hangingPunct="1">
        <a:spcBef>
          <a:spcPct val="0"/>
        </a:spcBef>
        <a:buNone/>
        <a:defRPr sz="3200" b="1" kern="1200">
          <a:solidFill>
            <a:schemeClr val="bg1"/>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Clr>
          <a:srgbClr val="EE3524"/>
        </a:buClr>
        <a:buFont typeface="Wingdings" panose="05000000000000000000" pitchFamily="2" charset="2"/>
        <a:buChar char="§"/>
        <a:defRPr sz="2400" kern="1200">
          <a:solidFill>
            <a:schemeClr val="accent1"/>
          </a:solidFill>
          <a:latin typeface="Arial" panose="020B0604020202020204" pitchFamily="34" charset="0"/>
          <a:ea typeface="Open Sans" panose="020B0606030504020204" pitchFamily="34" charset="0"/>
          <a:cs typeface="Arial" panose="020B0604020202020204" pitchFamily="34" charset="0"/>
        </a:defRPr>
      </a:lvl1pPr>
      <a:lvl2pPr marL="742950" indent="-285750" algn="l" defTabSz="914400" rtl="0" eaLnBrk="1" latinLnBrk="0" hangingPunct="1">
        <a:spcBef>
          <a:spcPct val="20000"/>
        </a:spcBef>
        <a:buClr>
          <a:srgbClr val="EE3524"/>
        </a:buClr>
        <a:buFont typeface="Arial" panose="020B0604020202020204" pitchFamily="34" charset="0"/>
        <a:buChar char="–"/>
        <a:defRPr sz="2200" kern="1200">
          <a:solidFill>
            <a:schemeClr val="accent1"/>
          </a:solidFill>
          <a:latin typeface="Arial" panose="020B0604020202020204" pitchFamily="34" charset="0"/>
          <a:ea typeface="Open Sans" panose="020B0606030504020204" pitchFamily="34" charset="0"/>
          <a:cs typeface="Arial" panose="020B0604020202020204" pitchFamily="34" charset="0"/>
        </a:defRPr>
      </a:lvl2pPr>
      <a:lvl3pPr marL="1143000" indent="-228600" algn="l" defTabSz="914400" rtl="0" eaLnBrk="1" latinLnBrk="0" hangingPunct="1">
        <a:spcBef>
          <a:spcPct val="20000"/>
        </a:spcBef>
        <a:buClr>
          <a:srgbClr val="EE3524"/>
        </a:buClr>
        <a:buFont typeface="Arial" panose="020B0604020202020204" pitchFamily="34" charset="0"/>
        <a:buChar char="•"/>
        <a:defRPr sz="2000" kern="1200">
          <a:solidFill>
            <a:schemeClr val="accent1"/>
          </a:solidFill>
          <a:latin typeface="Arial" panose="020B0604020202020204" pitchFamily="34" charset="0"/>
          <a:ea typeface="Open Sans" panose="020B0606030504020204" pitchFamily="34" charset="0"/>
          <a:cs typeface="Arial" panose="020B0604020202020204" pitchFamily="34" charset="0"/>
        </a:defRPr>
      </a:lvl3pPr>
      <a:lvl4pPr marL="1600200" indent="-228600" algn="l" defTabSz="914400" rtl="0" eaLnBrk="1" latinLnBrk="0" hangingPunct="1">
        <a:spcBef>
          <a:spcPct val="20000"/>
        </a:spcBef>
        <a:buClr>
          <a:srgbClr val="EE3524"/>
        </a:buClr>
        <a:buFont typeface="Courier New" panose="02070309020205020404" pitchFamily="49" charset="0"/>
        <a:buChar char="o"/>
        <a:defRPr sz="1800" kern="1200">
          <a:solidFill>
            <a:schemeClr val="accent1"/>
          </a:solidFill>
          <a:latin typeface="Arial" panose="020B0604020202020204" pitchFamily="34" charset="0"/>
          <a:ea typeface="Open Sans" panose="020B0606030504020204" pitchFamily="34" charset="0"/>
          <a:cs typeface="Arial" panose="020B0604020202020204" pitchFamily="34" charset="0"/>
        </a:defRPr>
      </a:lvl4pPr>
      <a:lvl5pPr marL="2057400" indent="-228600" algn="l" defTabSz="914400" rtl="0" eaLnBrk="1" latinLnBrk="0" hangingPunct="1">
        <a:spcBef>
          <a:spcPct val="20000"/>
        </a:spcBef>
        <a:buClr>
          <a:srgbClr val="EE3524"/>
        </a:buClr>
        <a:buFont typeface="Arial" panose="020B0604020202020204" pitchFamily="34" charset="0"/>
        <a:buChar char="»"/>
        <a:defRPr sz="1600" kern="1200">
          <a:solidFill>
            <a:schemeClr val="accent1"/>
          </a:solidFill>
          <a:latin typeface="Arial" panose="020B0604020202020204" pitchFamily="34" charset="0"/>
          <a:ea typeface="Open Sans" panose="020B0606030504020204" pitchFamily="34" charset="0"/>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district.technology@tn.gov" TargetMode="External"/><Relationship Id="rId2" Type="http://schemas.openxmlformats.org/officeDocument/2006/relationships/hyperlink" Target="mailto:steven.sanders@tn.go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TDOE IT Updates</a:t>
            </a:r>
            <a:endParaRPr lang="en-US" dirty="0"/>
          </a:p>
        </p:txBody>
      </p:sp>
      <p:sp>
        <p:nvSpPr>
          <p:cNvPr id="3" name="Subtitle 2"/>
          <p:cNvSpPr>
            <a:spLocks noGrp="1"/>
          </p:cNvSpPr>
          <p:nvPr>
            <p:ph type="subTitle" idx="1"/>
          </p:nvPr>
        </p:nvSpPr>
        <p:spPr/>
        <p:txBody>
          <a:bodyPr/>
          <a:lstStyle/>
          <a:p>
            <a:r>
              <a:rPr lang="en-US" dirty="0" smtClean="0"/>
              <a:t>Steven </a:t>
            </a:r>
            <a:r>
              <a:rPr lang="en-US" dirty="0" smtClean="0"/>
              <a:t>Sanders, Director </a:t>
            </a:r>
            <a:endParaRPr lang="en-US" dirty="0"/>
          </a:p>
        </p:txBody>
      </p:sp>
    </p:spTree>
    <p:extLst>
      <p:ext uri="{BB962C8B-B14F-4D97-AF65-F5344CB8AC3E}">
        <p14:creationId xmlns:p14="http://schemas.microsoft.com/office/powerpoint/2010/main" val="3534085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pPr lvl="1">
              <a:buFont typeface="Wingdings" panose="05000000000000000000" pitchFamily="2" charset="2"/>
              <a:buChar char="§"/>
            </a:pPr>
            <a:r>
              <a:rPr lang="en-US" dirty="0" smtClean="0"/>
              <a:t>SIS Frequently Ask Questions</a:t>
            </a:r>
          </a:p>
          <a:p>
            <a:pPr lvl="1"/>
            <a:endParaRPr lang="en-US" dirty="0" smtClean="0"/>
          </a:p>
          <a:p>
            <a:pPr lvl="1"/>
            <a:r>
              <a:rPr lang="en-US" dirty="0" smtClean="0"/>
              <a:t>Q:  Are </a:t>
            </a:r>
            <a:r>
              <a:rPr lang="en-US" dirty="0" smtClean="0"/>
              <a:t>districts/Education Agencies </a:t>
            </a:r>
            <a:r>
              <a:rPr lang="en-US" dirty="0"/>
              <a:t>(EAs) required to purchase their SIS for state reporting through one of the state-approved contracts?</a:t>
            </a:r>
          </a:p>
          <a:p>
            <a:pPr lvl="1"/>
            <a:endParaRPr lang="en-US" i="1" dirty="0" smtClean="0"/>
          </a:p>
          <a:p>
            <a:pPr lvl="1"/>
            <a:r>
              <a:rPr lang="en-US" i="1" dirty="0" smtClean="0"/>
              <a:t>A:  Yes</a:t>
            </a:r>
            <a:r>
              <a:rPr lang="en-US" i="1" dirty="0"/>
              <a:t>, for compliance with state reporting and to ensure all EAs are receiving the expected level of service, all EAs must purchase their SIS through one of the approved contracts</a:t>
            </a:r>
            <a:r>
              <a:rPr lang="en-US" i="1" dirty="0" smtClean="0"/>
              <a:t>.</a:t>
            </a:r>
          </a:p>
        </p:txBody>
      </p:sp>
      <p:sp>
        <p:nvSpPr>
          <p:cNvPr id="3" name="Title 2"/>
          <p:cNvSpPr>
            <a:spLocks noGrp="1"/>
          </p:cNvSpPr>
          <p:nvPr>
            <p:ph type="title"/>
          </p:nvPr>
        </p:nvSpPr>
        <p:spPr/>
        <p:txBody>
          <a:bodyPr>
            <a:normAutofit/>
          </a:bodyPr>
          <a:lstStyle/>
          <a:p>
            <a:r>
              <a:rPr lang="en-US" dirty="0" smtClean="0"/>
              <a:t>Student Information System Contracts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10</a:t>
            </a:fld>
            <a:endParaRPr lang="en-US" dirty="0"/>
          </a:p>
        </p:txBody>
      </p:sp>
    </p:spTree>
    <p:extLst>
      <p:ext uri="{BB962C8B-B14F-4D97-AF65-F5344CB8AC3E}">
        <p14:creationId xmlns:p14="http://schemas.microsoft.com/office/powerpoint/2010/main" val="16055558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lvl="1"/>
            <a:endParaRPr lang="en-US" dirty="0" smtClean="0"/>
          </a:p>
          <a:p>
            <a:pPr lvl="1">
              <a:buFont typeface="Wingdings" panose="05000000000000000000" pitchFamily="2" charset="2"/>
              <a:buChar char="§"/>
            </a:pPr>
            <a:r>
              <a:rPr lang="en-US" sz="2600" dirty="0" smtClean="0"/>
              <a:t>SIS Frequently Ask Questions</a:t>
            </a:r>
          </a:p>
          <a:p>
            <a:pPr lvl="1"/>
            <a:endParaRPr lang="en-US" dirty="0" smtClean="0"/>
          </a:p>
          <a:p>
            <a:pPr lvl="1"/>
            <a:r>
              <a:rPr lang="en-US" dirty="0" smtClean="0"/>
              <a:t>Q</a:t>
            </a:r>
            <a:r>
              <a:rPr lang="en-US" dirty="0"/>
              <a:t>:  Can EAs choose if they want their SIS application to be State-hosted or </a:t>
            </a:r>
            <a:r>
              <a:rPr lang="en-US" dirty="0"/>
              <a:t>v</a:t>
            </a:r>
            <a:r>
              <a:rPr lang="en-US" dirty="0" smtClean="0"/>
              <a:t>endor-hosted</a:t>
            </a:r>
            <a:r>
              <a:rPr lang="en-US" dirty="0" smtClean="0"/>
              <a:t>?</a:t>
            </a:r>
          </a:p>
          <a:p>
            <a:pPr lvl="1"/>
            <a:endParaRPr lang="en-US" dirty="0"/>
          </a:p>
          <a:p>
            <a:pPr lvl="1"/>
            <a:r>
              <a:rPr lang="en-US" i="1" dirty="0"/>
              <a:t>A: </a:t>
            </a:r>
            <a:r>
              <a:rPr lang="en-US" i="1" dirty="0" smtClean="0"/>
              <a:t> Yes</a:t>
            </a:r>
            <a:r>
              <a:rPr lang="en-US" i="1" dirty="0"/>
              <a:t>, EAs can choose if they prefer State-hosted or </a:t>
            </a:r>
            <a:r>
              <a:rPr lang="en-US" i="1" dirty="0" smtClean="0"/>
              <a:t>vendor-hosted </a:t>
            </a:r>
            <a:r>
              <a:rPr lang="en-US" i="1" dirty="0"/>
              <a:t>for their SIS solution and will need to mark this selection on the PA; however, </a:t>
            </a:r>
            <a:r>
              <a:rPr lang="en-US" i="1" dirty="0"/>
              <a:t>v</a:t>
            </a:r>
            <a:r>
              <a:rPr lang="en-US" i="1" dirty="0" smtClean="0"/>
              <a:t>endor </a:t>
            </a:r>
            <a:r>
              <a:rPr lang="en-US" i="1" dirty="0"/>
              <a:t>hosting will result in hosting charges from the SIS vendor</a:t>
            </a:r>
            <a:r>
              <a:rPr lang="en-US" i="1" dirty="0" smtClean="0"/>
              <a:t>.</a:t>
            </a:r>
          </a:p>
          <a:p>
            <a:pPr lvl="1"/>
            <a:endParaRPr lang="en-US" dirty="0"/>
          </a:p>
          <a:p>
            <a:pPr lvl="1"/>
            <a:r>
              <a:rPr lang="en-US" dirty="0" smtClean="0"/>
              <a:t>Q:  Can </a:t>
            </a:r>
            <a:r>
              <a:rPr lang="en-US" dirty="0"/>
              <a:t>an EA self-host their SIS software</a:t>
            </a:r>
            <a:r>
              <a:rPr lang="en-US" dirty="0" smtClean="0"/>
              <a:t>?</a:t>
            </a:r>
          </a:p>
          <a:p>
            <a:pPr lvl="1"/>
            <a:endParaRPr lang="en-US" dirty="0"/>
          </a:p>
          <a:p>
            <a:pPr lvl="1"/>
            <a:r>
              <a:rPr lang="en-US" i="1" dirty="0" smtClean="0"/>
              <a:t>A:  If </a:t>
            </a:r>
            <a:r>
              <a:rPr lang="en-US" i="1" dirty="0"/>
              <a:t>an EA is currently self-hosted, it may remain self-hosted.  If the EA is not currently using a self-hosted model, self-hosting will not be an option.</a:t>
            </a:r>
          </a:p>
        </p:txBody>
      </p:sp>
      <p:sp>
        <p:nvSpPr>
          <p:cNvPr id="3" name="Title 2"/>
          <p:cNvSpPr>
            <a:spLocks noGrp="1"/>
          </p:cNvSpPr>
          <p:nvPr>
            <p:ph type="title"/>
          </p:nvPr>
        </p:nvSpPr>
        <p:spPr/>
        <p:txBody>
          <a:bodyPr>
            <a:normAutofit/>
          </a:bodyPr>
          <a:lstStyle/>
          <a:p>
            <a:r>
              <a:rPr lang="en-US" dirty="0" smtClean="0"/>
              <a:t>Student Information System Contracts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11</a:t>
            </a:fld>
            <a:endParaRPr lang="en-US" dirty="0"/>
          </a:p>
        </p:txBody>
      </p:sp>
    </p:spTree>
    <p:extLst>
      <p:ext uri="{BB962C8B-B14F-4D97-AF65-F5344CB8AC3E}">
        <p14:creationId xmlns:p14="http://schemas.microsoft.com/office/powerpoint/2010/main" val="23844133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pPr lvl="1">
              <a:buFont typeface="Wingdings" panose="05000000000000000000" pitchFamily="2" charset="2"/>
              <a:buChar char="§"/>
            </a:pPr>
            <a:r>
              <a:rPr lang="en-US" dirty="0" smtClean="0"/>
              <a:t>SIS Frequently Ask Questions</a:t>
            </a:r>
          </a:p>
          <a:p>
            <a:pPr lvl="1"/>
            <a:endParaRPr lang="en-US" dirty="0" smtClean="0"/>
          </a:p>
          <a:p>
            <a:pPr lvl="1"/>
            <a:r>
              <a:rPr lang="en-US" dirty="0"/>
              <a:t>Q</a:t>
            </a:r>
            <a:r>
              <a:rPr lang="en-US" dirty="0" smtClean="0"/>
              <a:t>:  Can </a:t>
            </a:r>
            <a:r>
              <a:rPr lang="en-US" dirty="0"/>
              <a:t>an EA change SIS contractors from one year to the next</a:t>
            </a:r>
            <a:r>
              <a:rPr lang="en-US" dirty="0" smtClean="0"/>
              <a:t>?</a:t>
            </a:r>
          </a:p>
          <a:p>
            <a:pPr lvl="1"/>
            <a:endParaRPr lang="en-US" dirty="0"/>
          </a:p>
          <a:p>
            <a:pPr lvl="1"/>
            <a:r>
              <a:rPr lang="en-US" i="1" dirty="0" smtClean="0"/>
              <a:t>A:  Yes</a:t>
            </a:r>
            <a:r>
              <a:rPr lang="en-US" i="1" dirty="0"/>
              <a:t>.  A district may change their current SIS vendor by completing a new PA and submitting to the State by March 1, preceding the new school year.  The EA must also notify its current SIS vendor at least 90 days before the start of the new school year and work with both vendors on the transition plan.</a:t>
            </a:r>
            <a:endParaRPr lang="en-US" i="1" dirty="0" smtClean="0"/>
          </a:p>
        </p:txBody>
      </p:sp>
      <p:sp>
        <p:nvSpPr>
          <p:cNvPr id="3" name="Title 2"/>
          <p:cNvSpPr>
            <a:spLocks noGrp="1"/>
          </p:cNvSpPr>
          <p:nvPr>
            <p:ph type="title"/>
          </p:nvPr>
        </p:nvSpPr>
        <p:spPr/>
        <p:txBody>
          <a:bodyPr>
            <a:normAutofit/>
          </a:bodyPr>
          <a:lstStyle/>
          <a:p>
            <a:r>
              <a:rPr lang="en-US" dirty="0" smtClean="0"/>
              <a:t>Student Information System Contracts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12</a:t>
            </a:fld>
            <a:endParaRPr lang="en-US" dirty="0"/>
          </a:p>
        </p:txBody>
      </p:sp>
    </p:spTree>
    <p:extLst>
      <p:ext uri="{BB962C8B-B14F-4D97-AF65-F5344CB8AC3E}">
        <p14:creationId xmlns:p14="http://schemas.microsoft.com/office/powerpoint/2010/main" val="6015963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pPr lvl="1">
              <a:buFont typeface="Wingdings" panose="05000000000000000000" pitchFamily="2" charset="2"/>
              <a:buChar char="§"/>
            </a:pPr>
            <a:r>
              <a:rPr lang="en-US" dirty="0" smtClean="0"/>
              <a:t>SIS Frequently Ask Questions</a:t>
            </a:r>
          </a:p>
          <a:p>
            <a:pPr lvl="1"/>
            <a:endParaRPr lang="en-US" dirty="0" smtClean="0"/>
          </a:p>
          <a:p>
            <a:pPr lvl="1"/>
            <a:r>
              <a:rPr lang="en-US" dirty="0" smtClean="0"/>
              <a:t>Q</a:t>
            </a:r>
            <a:r>
              <a:rPr lang="en-US" dirty="0"/>
              <a:t>:  Can a vendor offer better pricing to a district than the price listed in the contract</a:t>
            </a:r>
            <a:r>
              <a:rPr lang="en-US" dirty="0" smtClean="0"/>
              <a:t>?</a:t>
            </a:r>
          </a:p>
          <a:p>
            <a:pPr lvl="1"/>
            <a:endParaRPr lang="en-US" dirty="0"/>
          </a:p>
          <a:p>
            <a:pPr lvl="1"/>
            <a:r>
              <a:rPr lang="en-US" i="1" dirty="0" smtClean="0"/>
              <a:t>A:  Yes</a:t>
            </a:r>
            <a:r>
              <a:rPr lang="en-US" i="1" dirty="0"/>
              <a:t>, the ADM prices in the contract are maximum prices and the State encourages EAs to compare all features/functionality and to obtain specific best-pricing quotes if the EA is considering to move to a new SIS package.</a:t>
            </a:r>
            <a:endParaRPr lang="en-US" i="1" dirty="0" smtClean="0"/>
          </a:p>
        </p:txBody>
      </p:sp>
      <p:sp>
        <p:nvSpPr>
          <p:cNvPr id="3" name="Title 2"/>
          <p:cNvSpPr>
            <a:spLocks noGrp="1"/>
          </p:cNvSpPr>
          <p:nvPr>
            <p:ph type="title"/>
          </p:nvPr>
        </p:nvSpPr>
        <p:spPr/>
        <p:txBody>
          <a:bodyPr>
            <a:normAutofit/>
          </a:bodyPr>
          <a:lstStyle/>
          <a:p>
            <a:r>
              <a:rPr lang="en-US" dirty="0" smtClean="0"/>
              <a:t>Student Information System Contracts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13</a:t>
            </a:fld>
            <a:endParaRPr lang="en-US" dirty="0"/>
          </a:p>
        </p:txBody>
      </p:sp>
    </p:spTree>
    <p:extLst>
      <p:ext uri="{BB962C8B-B14F-4D97-AF65-F5344CB8AC3E}">
        <p14:creationId xmlns:p14="http://schemas.microsoft.com/office/powerpoint/2010/main" val="28893334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pPr lvl="1">
              <a:buFont typeface="Wingdings" panose="05000000000000000000" pitchFamily="2" charset="2"/>
              <a:buChar char="§"/>
            </a:pPr>
            <a:r>
              <a:rPr lang="en-US" dirty="0" smtClean="0"/>
              <a:t>SIS Frequently Ask Questions</a:t>
            </a:r>
          </a:p>
          <a:p>
            <a:pPr lvl="1"/>
            <a:endParaRPr lang="en-US" dirty="0" smtClean="0"/>
          </a:p>
          <a:p>
            <a:pPr lvl="1"/>
            <a:r>
              <a:rPr lang="en-US" dirty="0" smtClean="0"/>
              <a:t>Q</a:t>
            </a:r>
            <a:r>
              <a:rPr lang="en-US" dirty="0"/>
              <a:t>:  Can an EA add additional features and functionality that are not included in the base functionality of a product</a:t>
            </a:r>
            <a:r>
              <a:rPr lang="en-US" dirty="0" smtClean="0"/>
              <a:t>?</a:t>
            </a:r>
          </a:p>
          <a:p>
            <a:pPr lvl="1"/>
            <a:endParaRPr lang="en-US" dirty="0"/>
          </a:p>
          <a:p>
            <a:pPr lvl="1"/>
            <a:r>
              <a:rPr lang="en-US" i="1" dirty="0" smtClean="0"/>
              <a:t>A:  Per </a:t>
            </a:r>
            <a:r>
              <a:rPr lang="en-US" i="1" dirty="0"/>
              <a:t>the terms of the contract, if an EA requires or wants additional functionality outside of the State contracts’ base functionality, an agreement can be reached between the EA and the Contractor by means of a Task </a:t>
            </a:r>
            <a:r>
              <a:rPr lang="en-US" i="1" dirty="0" smtClean="0"/>
              <a:t>Order, Statement </a:t>
            </a:r>
            <a:r>
              <a:rPr lang="en-US" i="1" dirty="0"/>
              <a:t>of </a:t>
            </a:r>
            <a:r>
              <a:rPr lang="en-US" i="1" dirty="0" smtClean="0"/>
              <a:t>Work, or separate agreement.</a:t>
            </a:r>
            <a:endParaRPr lang="en-US" i="1" dirty="0"/>
          </a:p>
          <a:p>
            <a:pPr marL="457200" lvl="1" indent="0">
              <a:buNone/>
            </a:pPr>
            <a:endParaRPr lang="en-US" dirty="0" smtClean="0"/>
          </a:p>
        </p:txBody>
      </p:sp>
      <p:sp>
        <p:nvSpPr>
          <p:cNvPr id="3" name="Title 2"/>
          <p:cNvSpPr>
            <a:spLocks noGrp="1"/>
          </p:cNvSpPr>
          <p:nvPr>
            <p:ph type="title"/>
          </p:nvPr>
        </p:nvSpPr>
        <p:spPr/>
        <p:txBody>
          <a:bodyPr>
            <a:normAutofit/>
          </a:bodyPr>
          <a:lstStyle/>
          <a:p>
            <a:r>
              <a:rPr lang="en-US" dirty="0" smtClean="0"/>
              <a:t>Student Information System Contracts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14</a:t>
            </a:fld>
            <a:endParaRPr lang="en-US" dirty="0"/>
          </a:p>
        </p:txBody>
      </p:sp>
    </p:spTree>
    <p:extLst>
      <p:ext uri="{BB962C8B-B14F-4D97-AF65-F5344CB8AC3E}">
        <p14:creationId xmlns:p14="http://schemas.microsoft.com/office/powerpoint/2010/main" val="17378974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pPr marL="457200" lvl="1" indent="0">
              <a:buNone/>
            </a:pPr>
            <a:r>
              <a:rPr lang="en-US" dirty="0" smtClean="0"/>
              <a:t>More Questions?</a:t>
            </a:r>
          </a:p>
          <a:p>
            <a:pPr marL="457200" lvl="1" indent="0">
              <a:buNone/>
            </a:pPr>
            <a:endParaRPr lang="en-US" dirty="0"/>
          </a:p>
          <a:p>
            <a:pPr lvl="1"/>
            <a:r>
              <a:rPr lang="en-US" dirty="0" smtClean="0"/>
              <a:t>We will be in the TDOE customer service room this morning for any specific questions. </a:t>
            </a:r>
            <a:endParaRPr lang="en-US" dirty="0" smtClean="0"/>
          </a:p>
          <a:p>
            <a:pPr marL="457200" lvl="1" indent="0">
              <a:buNone/>
            </a:pPr>
            <a:endParaRPr lang="en-US" dirty="0"/>
          </a:p>
          <a:p>
            <a:pPr lvl="1"/>
            <a:r>
              <a:rPr lang="en-US" dirty="0" smtClean="0"/>
              <a:t>District may also submit any questions to district.technology@tn.gov </a:t>
            </a:r>
            <a:endParaRPr lang="en-US" dirty="0" smtClean="0"/>
          </a:p>
        </p:txBody>
      </p:sp>
      <p:sp>
        <p:nvSpPr>
          <p:cNvPr id="3" name="Title 2"/>
          <p:cNvSpPr>
            <a:spLocks noGrp="1"/>
          </p:cNvSpPr>
          <p:nvPr>
            <p:ph type="title"/>
          </p:nvPr>
        </p:nvSpPr>
        <p:spPr/>
        <p:txBody>
          <a:bodyPr>
            <a:normAutofit/>
          </a:bodyPr>
          <a:lstStyle/>
          <a:p>
            <a:r>
              <a:rPr lang="en-US" dirty="0" smtClean="0"/>
              <a:t>Student Information System Contracts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15</a:t>
            </a:fld>
            <a:endParaRPr lang="en-US" dirty="0"/>
          </a:p>
        </p:txBody>
      </p:sp>
    </p:spTree>
    <p:extLst>
      <p:ext uri="{BB962C8B-B14F-4D97-AF65-F5344CB8AC3E}">
        <p14:creationId xmlns:p14="http://schemas.microsoft.com/office/powerpoint/2010/main" val="10260164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Orion Topics</a:t>
            </a:r>
          </a:p>
          <a:p>
            <a:endParaRPr lang="en-US" dirty="0"/>
          </a:p>
          <a:p>
            <a:pPr lvl="1"/>
            <a:r>
              <a:rPr lang="en-US" dirty="0" smtClean="0"/>
              <a:t>Platform </a:t>
            </a:r>
            <a:r>
              <a:rPr lang="en-US" dirty="0" smtClean="0"/>
              <a:t>changes </a:t>
            </a:r>
            <a:r>
              <a:rPr lang="en-US" dirty="0" smtClean="0"/>
              <a:t>last year</a:t>
            </a:r>
          </a:p>
          <a:p>
            <a:pPr lvl="1"/>
            <a:r>
              <a:rPr lang="en-US" dirty="0" smtClean="0"/>
              <a:t>Recent platform stability</a:t>
            </a:r>
          </a:p>
          <a:p>
            <a:pPr lvl="1"/>
            <a:r>
              <a:rPr lang="en-US" dirty="0" smtClean="0"/>
              <a:t>SSO </a:t>
            </a:r>
            <a:r>
              <a:rPr lang="en-US" dirty="0" smtClean="0"/>
              <a:t>usage</a:t>
            </a:r>
            <a:endParaRPr lang="en-US" dirty="0" smtClean="0"/>
          </a:p>
          <a:p>
            <a:pPr lvl="1"/>
            <a:r>
              <a:rPr lang="en-US" dirty="0" smtClean="0"/>
              <a:t>Provisioning</a:t>
            </a:r>
          </a:p>
          <a:p>
            <a:pPr lvl="1"/>
            <a:r>
              <a:rPr lang="en-US" dirty="0" smtClean="0"/>
              <a:t>New features</a:t>
            </a:r>
          </a:p>
          <a:p>
            <a:pPr lvl="1"/>
            <a:r>
              <a:rPr lang="en-US" dirty="0" smtClean="0"/>
              <a:t>Legacy EIS login page</a:t>
            </a:r>
          </a:p>
          <a:p>
            <a:pPr marL="0" indent="0">
              <a:buNone/>
            </a:pPr>
            <a:endParaRPr lang="en-US" dirty="0" smtClean="0"/>
          </a:p>
          <a:p>
            <a:endParaRPr lang="en-US" dirty="0" smtClean="0"/>
          </a:p>
        </p:txBody>
      </p:sp>
      <p:sp>
        <p:nvSpPr>
          <p:cNvPr id="3" name="Title 2"/>
          <p:cNvSpPr>
            <a:spLocks noGrp="1"/>
          </p:cNvSpPr>
          <p:nvPr>
            <p:ph type="title"/>
          </p:nvPr>
        </p:nvSpPr>
        <p:spPr/>
        <p:txBody>
          <a:bodyPr>
            <a:normAutofit/>
          </a:bodyPr>
          <a:lstStyle/>
          <a:p>
            <a:r>
              <a:rPr lang="en-US" dirty="0"/>
              <a:t>Orion – </a:t>
            </a:r>
            <a:r>
              <a:rPr lang="en-US" dirty="0" smtClean="0"/>
              <a:t>Single Sign On </a:t>
            </a:r>
            <a:r>
              <a:rPr lang="en-US" dirty="0"/>
              <a:t>(SSO</a:t>
            </a:r>
            <a:r>
              <a:rPr lang="en-US" dirty="0" smtClean="0"/>
              <a:t>)</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16</a:t>
            </a:fld>
            <a:endParaRPr lang="en-US" dirty="0"/>
          </a:p>
        </p:txBody>
      </p:sp>
    </p:spTree>
    <p:extLst>
      <p:ext uri="{BB962C8B-B14F-4D97-AF65-F5344CB8AC3E}">
        <p14:creationId xmlns:p14="http://schemas.microsoft.com/office/powerpoint/2010/main" val="10039685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Application History</a:t>
            </a:r>
          </a:p>
          <a:p>
            <a:endParaRPr lang="en-US" dirty="0" smtClean="0"/>
          </a:p>
          <a:p>
            <a:pPr lvl="1"/>
            <a:r>
              <a:rPr lang="en-US" dirty="0" smtClean="0"/>
              <a:t>Last year, application and platform change</a:t>
            </a:r>
          </a:p>
          <a:p>
            <a:pPr lvl="1"/>
            <a:r>
              <a:rPr lang="en-US" dirty="0" smtClean="0"/>
              <a:t>Third party integration issues are resolved</a:t>
            </a:r>
          </a:p>
          <a:p>
            <a:pPr lvl="1"/>
            <a:r>
              <a:rPr lang="en-US" dirty="0" smtClean="0"/>
              <a:t>Stable and robust for several months</a:t>
            </a:r>
          </a:p>
          <a:p>
            <a:pPr lvl="1"/>
            <a:r>
              <a:rPr lang="en-US" dirty="0" smtClean="0"/>
              <a:t>Currently, about 5,000 users each morning</a:t>
            </a:r>
          </a:p>
          <a:p>
            <a:pPr lvl="1"/>
            <a:r>
              <a:rPr lang="en-US" dirty="0" smtClean="0"/>
              <a:t>Load tested 40k concurrent users</a:t>
            </a:r>
          </a:p>
        </p:txBody>
      </p:sp>
      <p:sp>
        <p:nvSpPr>
          <p:cNvPr id="3" name="Title 2"/>
          <p:cNvSpPr>
            <a:spLocks noGrp="1"/>
          </p:cNvSpPr>
          <p:nvPr>
            <p:ph type="title"/>
          </p:nvPr>
        </p:nvSpPr>
        <p:spPr/>
        <p:txBody>
          <a:bodyPr>
            <a:normAutofit/>
          </a:bodyPr>
          <a:lstStyle/>
          <a:p>
            <a:r>
              <a:rPr lang="en-US" dirty="0"/>
              <a:t>Orion – </a:t>
            </a:r>
            <a:r>
              <a:rPr lang="en-US" dirty="0" smtClean="0"/>
              <a:t>Single Sign On </a:t>
            </a:r>
            <a:r>
              <a:rPr lang="en-US" dirty="0"/>
              <a:t>(SSO</a:t>
            </a:r>
            <a:r>
              <a:rPr lang="en-US" dirty="0" smtClean="0"/>
              <a:t>)</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17</a:t>
            </a:fld>
            <a:endParaRPr lang="en-US" dirty="0"/>
          </a:p>
        </p:txBody>
      </p:sp>
    </p:spTree>
    <p:extLst>
      <p:ext uri="{BB962C8B-B14F-4D97-AF65-F5344CB8AC3E}">
        <p14:creationId xmlns:p14="http://schemas.microsoft.com/office/powerpoint/2010/main" val="39003895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Staff Provisioning Updates</a:t>
            </a:r>
          </a:p>
          <a:p>
            <a:pPr lvl="1"/>
            <a:endParaRPr lang="en-US" dirty="0" smtClean="0"/>
          </a:p>
          <a:p>
            <a:pPr lvl="1"/>
            <a:r>
              <a:rPr lang="en-US" dirty="0" smtClean="0"/>
              <a:t>Daily updates from EIS staff data</a:t>
            </a:r>
          </a:p>
          <a:p>
            <a:pPr lvl="1"/>
            <a:r>
              <a:rPr lang="en-US" dirty="0" smtClean="0"/>
              <a:t>Spreadsheet updates for anyone not in EIS</a:t>
            </a:r>
          </a:p>
          <a:p>
            <a:pPr lvl="1"/>
            <a:r>
              <a:rPr lang="en-US" dirty="0" smtClean="0"/>
              <a:t>After system testing and vendor certification, updates will be processed through EDFI 3.1 data </a:t>
            </a:r>
          </a:p>
          <a:p>
            <a:pPr marL="0" indent="0">
              <a:buNone/>
            </a:pPr>
            <a:endParaRPr lang="en-US" dirty="0" smtClean="0"/>
          </a:p>
        </p:txBody>
      </p:sp>
      <p:sp>
        <p:nvSpPr>
          <p:cNvPr id="3" name="Title 2"/>
          <p:cNvSpPr>
            <a:spLocks noGrp="1"/>
          </p:cNvSpPr>
          <p:nvPr>
            <p:ph type="title"/>
          </p:nvPr>
        </p:nvSpPr>
        <p:spPr/>
        <p:txBody>
          <a:bodyPr>
            <a:normAutofit/>
          </a:bodyPr>
          <a:lstStyle/>
          <a:p>
            <a:r>
              <a:rPr lang="en-US" dirty="0"/>
              <a:t>Orion – </a:t>
            </a:r>
            <a:r>
              <a:rPr lang="en-US" dirty="0" smtClean="0"/>
              <a:t>Single Sign On </a:t>
            </a:r>
            <a:r>
              <a:rPr lang="en-US" dirty="0"/>
              <a:t>(SSO</a:t>
            </a:r>
            <a:r>
              <a:rPr lang="en-US" dirty="0" smtClean="0"/>
              <a:t>)</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18</a:t>
            </a:fld>
            <a:endParaRPr lang="en-US" dirty="0"/>
          </a:p>
        </p:txBody>
      </p:sp>
    </p:spTree>
    <p:extLst>
      <p:ext uri="{BB962C8B-B14F-4D97-AF65-F5344CB8AC3E}">
        <p14:creationId xmlns:p14="http://schemas.microsoft.com/office/powerpoint/2010/main" val="1051433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New Management Features</a:t>
            </a:r>
          </a:p>
          <a:p>
            <a:pPr lvl="1"/>
            <a:endParaRPr lang="en-US" dirty="0" smtClean="0"/>
          </a:p>
          <a:p>
            <a:pPr lvl="1"/>
            <a:r>
              <a:rPr lang="en-US" dirty="0" smtClean="0"/>
              <a:t>The </a:t>
            </a:r>
            <a:r>
              <a:rPr lang="en-US" dirty="0"/>
              <a:t>SSO User Report </a:t>
            </a:r>
            <a:r>
              <a:rPr lang="en-US" dirty="0" smtClean="0"/>
              <a:t>is available for </a:t>
            </a:r>
            <a:r>
              <a:rPr lang="en-US" dirty="0"/>
              <a:t>users that have an EIS Production security role of </a:t>
            </a:r>
            <a:r>
              <a:rPr lang="en-US" dirty="0" smtClean="0"/>
              <a:t>DST_AA.</a:t>
            </a:r>
            <a:endParaRPr lang="en-US" dirty="0" smtClean="0"/>
          </a:p>
          <a:p>
            <a:pPr marL="457200" lvl="1" indent="0">
              <a:buNone/>
            </a:pPr>
            <a:endParaRPr lang="en-US" dirty="0"/>
          </a:p>
          <a:p>
            <a:pPr lvl="1"/>
            <a:r>
              <a:rPr lang="en-US" dirty="0"/>
              <a:t>The Login Detected column was recently added to the SSO User Report. This </a:t>
            </a:r>
            <a:r>
              <a:rPr lang="en-US" dirty="0" smtClean="0"/>
              <a:t>can be used to </a:t>
            </a:r>
            <a:r>
              <a:rPr lang="en-US" dirty="0"/>
              <a:t>confirm that staff members </a:t>
            </a:r>
            <a:r>
              <a:rPr lang="en-US" dirty="0" smtClean="0"/>
              <a:t>have successfully logged into </a:t>
            </a:r>
            <a:r>
              <a:rPr lang="en-US" dirty="0" smtClean="0"/>
              <a:t>Orion.</a:t>
            </a:r>
            <a:endParaRPr lang="en-US" dirty="0" smtClean="0"/>
          </a:p>
          <a:p>
            <a:endParaRPr lang="en-US" dirty="0" smtClean="0"/>
          </a:p>
        </p:txBody>
      </p:sp>
      <p:sp>
        <p:nvSpPr>
          <p:cNvPr id="3" name="Title 2"/>
          <p:cNvSpPr>
            <a:spLocks noGrp="1"/>
          </p:cNvSpPr>
          <p:nvPr>
            <p:ph type="title"/>
          </p:nvPr>
        </p:nvSpPr>
        <p:spPr/>
        <p:txBody>
          <a:bodyPr>
            <a:normAutofit/>
          </a:bodyPr>
          <a:lstStyle/>
          <a:p>
            <a:r>
              <a:rPr lang="en-US" dirty="0"/>
              <a:t>Orion – </a:t>
            </a:r>
            <a:r>
              <a:rPr lang="en-US" dirty="0" smtClean="0"/>
              <a:t>Single Sign On </a:t>
            </a:r>
            <a:r>
              <a:rPr lang="en-US" dirty="0"/>
              <a:t>(SSO</a:t>
            </a:r>
            <a:r>
              <a:rPr lang="en-US" dirty="0" smtClean="0"/>
              <a:t>)</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19</a:t>
            </a:fld>
            <a:endParaRPr lang="en-US" dirty="0"/>
          </a:p>
        </p:txBody>
      </p:sp>
    </p:spTree>
    <p:extLst>
      <p:ext uri="{BB962C8B-B14F-4D97-AF65-F5344CB8AC3E}">
        <p14:creationId xmlns:p14="http://schemas.microsoft.com/office/powerpoint/2010/main" val="978313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Agenda</a:t>
            </a:r>
            <a:endParaRPr lang="en-US" dirty="0" smtClean="0"/>
          </a:p>
          <a:p>
            <a:pPr marL="0" indent="0">
              <a:buNone/>
            </a:pPr>
            <a:endParaRPr lang="en-US" dirty="0" smtClean="0"/>
          </a:p>
          <a:p>
            <a:pPr lvl="1"/>
            <a:r>
              <a:rPr lang="en-US" dirty="0" smtClean="0"/>
              <a:t>Student Information System (SIS) Contracts</a:t>
            </a:r>
          </a:p>
          <a:p>
            <a:pPr lvl="1"/>
            <a:r>
              <a:rPr lang="en-US" dirty="0" smtClean="0"/>
              <a:t>Orion – </a:t>
            </a:r>
            <a:r>
              <a:rPr lang="en-US" dirty="0" smtClean="0"/>
              <a:t>Single Sign On </a:t>
            </a:r>
            <a:r>
              <a:rPr lang="en-US" dirty="0" smtClean="0"/>
              <a:t>(SSO)</a:t>
            </a:r>
          </a:p>
          <a:p>
            <a:pPr lvl="1"/>
            <a:r>
              <a:rPr lang="en-US" dirty="0" smtClean="0"/>
              <a:t>TNShare – TDOE </a:t>
            </a:r>
            <a:r>
              <a:rPr lang="en-US" dirty="0" smtClean="0"/>
              <a:t>Information Sharing</a:t>
            </a:r>
            <a:endParaRPr lang="en-US" dirty="0" smtClean="0"/>
          </a:p>
          <a:p>
            <a:pPr lvl="1"/>
            <a:r>
              <a:rPr lang="en-US" dirty="0" smtClean="0"/>
              <a:t>Tennessee Education Data System (TEDS)</a:t>
            </a:r>
          </a:p>
          <a:p>
            <a:pPr lvl="1"/>
            <a:r>
              <a:rPr lang="en-US" dirty="0" smtClean="0"/>
              <a:t>Assessment </a:t>
            </a:r>
            <a:r>
              <a:rPr lang="en-US" dirty="0" smtClean="0"/>
              <a:t>Updates</a:t>
            </a:r>
            <a:endParaRPr lang="en-US" dirty="0" smtClean="0"/>
          </a:p>
          <a:p>
            <a:pPr lvl="1"/>
            <a:endParaRPr lang="en-US" dirty="0" smtClean="0"/>
          </a:p>
        </p:txBody>
      </p:sp>
      <p:sp>
        <p:nvSpPr>
          <p:cNvPr id="3" name="Title 2"/>
          <p:cNvSpPr>
            <a:spLocks noGrp="1"/>
          </p:cNvSpPr>
          <p:nvPr>
            <p:ph type="title"/>
          </p:nvPr>
        </p:nvSpPr>
        <p:spPr/>
        <p:txBody>
          <a:bodyPr/>
          <a:lstStyle/>
          <a:p>
            <a:r>
              <a:rPr lang="en-US" dirty="0" smtClean="0"/>
              <a:t>2019-2020 IT Updates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a:t>
            </a:fld>
            <a:endParaRPr lang="en-US" dirty="0"/>
          </a:p>
        </p:txBody>
      </p:sp>
    </p:spTree>
    <p:extLst>
      <p:ext uri="{BB962C8B-B14F-4D97-AF65-F5344CB8AC3E}">
        <p14:creationId xmlns:p14="http://schemas.microsoft.com/office/powerpoint/2010/main" val="42642175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smtClean="0"/>
          </a:p>
          <a:p>
            <a:endParaRPr lang="en-US" dirty="0" smtClean="0"/>
          </a:p>
          <a:p>
            <a:endParaRPr lang="en-US" dirty="0"/>
          </a:p>
          <a:p>
            <a:endParaRPr lang="en-US" dirty="0" smtClean="0"/>
          </a:p>
          <a:p>
            <a:endParaRPr lang="en-US" dirty="0"/>
          </a:p>
          <a:p>
            <a:r>
              <a:rPr lang="en-US" dirty="0" smtClean="0"/>
              <a:t>Department of Education Login </a:t>
            </a:r>
            <a:r>
              <a:rPr lang="en-US" i="1" dirty="0" smtClean="0"/>
              <a:t>or Legacy Login </a:t>
            </a:r>
            <a:r>
              <a:rPr lang="en-US" dirty="0" smtClean="0"/>
              <a:t>will be retired this </a:t>
            </a:r>
            <a:r>
              <a:rPr lang="en-US" dirty="0" smtClean="0"/>
              <a:t>year.</a:t>
            </a:r>
            <a:endParaRPr lang="en-US" dirty="0" smtClean="0"/>
          </a:p>
          <a:p>
            <a:r>
              <a:rPr lang="en-US" dirty="0" smtClean="0"/>
              <a:t>Make sure that all staff are using </a:t>
            </a:r>
            <a:r>
              <a:rPr lang="en-US" dirty="0" smtClean="0"/>
              <a:t>Orion.</a:t>
            </a:r>
            <a:endParaRPr lang="en-US" dirty="0" smtClean="0"/>
          </a:p>
        </p:txBody>
      </p:sp>
      <p:sp>
        <p:nvSpPr>
          <p:cNvPr id="3" name="Title 2"/>
          <p:cNvSpPr>
            <a:spLocks noGrp="1"/>
          </p:cNvSpPr>
          <p:nvPr>
            <p:ph type="title"/>
          </p:nvPr>
        </p:nvSpPr>
        <p:spPr/>
        <p:txBody>
          <a:bodyPr>
            <a:normAutofit/>
          </a:bodyPr>
          <a:lstStyle/>
          <a:p>
            <a:r>
              <a:rPr lang="en-US" dirty="0"/>
              <a:t>Orion – </a:t>
            </a:r>
            <a:r>
              <a:rPr lang="en-US" dirty="0" smtClean="0"/>
              <a:t>Single Sign On </a:t>
            </a:r>
            <a:r>
              <a:rPr lang="en-US" dirty="0"/>
              <a:t>(SSO</a:t>
            </a:r>
            <a:r>
              <a:rPr lang="en-US" dirty="0" smtClean="0"/>
              <a:t>)</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20</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11916" y="1327541"/>
            <a:ext cx="4567767" cy="2533364"/>
          </a:xfrm>
          <a:prstGeom prst="rect">
            <a:avLst/>
          </a:prstGeom>
        </p:spPr>
      </p:pic>
    </p:spTree>
    <p:extLst>
      <p:ext uri="{BB962C8B-B14F-4D97-AF65-F5344CB8AC3E}">
        <p14:creationId xmlns:p14="http://schemas.microsoft.com/office/powerpoint/2010/main" val="26495338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lgn="ctr">
              <a:buNone/>
            </a:pPr>
            <a:endParaRPr lang="en-US" dirty="0" smtClean="0"/>
          </a:p>
          <a:p>
            <a:pPr marL="0" indent="0" algn="ctr">
              <a:buNone/>
            </a:pPr>
            <a:r>
              <a:rPr lang="en-US" dirty="0" smtClean="0"/>
              <a:t>TNShare </a:t>
            </a:r>
          </a:p>
          <a:p>
            <a:endParaRPr lang="en-US" dirty="0" smtClean="0"/>
          </a:p>
          <a:p>
            <a:r>
              <a:rPr lang="en-US" dirty="0"/>
              <a:t>TNShare </a:t>
            </a:r>
            <a:r>
              <a:rPr lang="en-US" dirty="0" smtClean="0"/>
              <a:t>is the Department of Education’s file sharing </a:t>
            </a:r>
            <a:r>
              <a:rPr lang="en-US" dirty="0" smtClean="0"/>
              <a:t>platform.</a:t>
            </a:r>
            <a:endParaRPr lang="en-US" dirty="0" smtClean="0"/>
          </a:p>
          <a:p>
            <a:endParaRPr lang="en-US" dirty="0"/>
          </a:p>
          <a:p>
            <a:r>
              <a:rPr lang="en-US" dirty="0" smtClean="0"/>
              <a:t>Director of Schools, Technology Directors, EIS Supervisors, and District Testing Coordinators have had access for the last 18 </a:t>
            </a:r>
            <a:r>
              <a:rPr lang="en-US" dirty="0" smtClean="0"/>
              <a:t>months.</a:t>
            </a:r>
            <a:endParaRPr lang="en-US" dirty="0" smtClean="0"/>
          </a:p>
          <a:p>
            <a:endParaRPr lang="en-US" dirty="0"/>
          </a:p>
          <a:p>
            <a:r>
              <a:rPr lang="en-US" dirty="0" smtClean="0"/>
              <a:t>We have now rolled TNShare out to all district </a:t>
            </a:r>
            <a:r>
              <a:rPr lang="en-US" dirty="0" smtClean="0"/>
              <a:t>staff.</a:t>
            </a:r>
            <a:endParaRPr lang="en-US" dirty="0" smtClean="0"/>
          </a:p>
          <a:p>
            <a:endParaRPr lang="en-US" dirty="0"/>
          </a:p>
          <a:p>
            <a:endParaRPr lang="en-US" dirty="0" smtClean="0"/>
          </a:p>
        </p:txBody>
      </p:sp>
      <p:sp>
        <p:nvSpPr>
          <p:cNvPr id="3" name="Title 2"/>
          <p:cNvSpPr>
            <a:spLocks noGrp="1"/>
          </p:cNvSpPr>
          <p:nvPr>
            <p:ph type="title"/>
          </p:nvPr>
        </p:nvSpPr>
        <p:spPr/>
        <p:txBody>
          <a:bodyPr>
            <a:normAutofit/>
          </a:bodyPr>
          <a:lstStyle/>
          <a:p>
            <a:r>
              <a:rPr lang="en-US" dirty="0" smtClean="0"/>
              <a:t>TNShare</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21</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7000" y="1447800"/>
            <a:ext cx="1200150" cy="914400"/>
          </a:xfrm>
          <a:prstGeom prst="rect">
            <a:avLst/>
          </a:prstGeom>
        </p:spPr>
      </p:pic>
    </p:spTree>
    <p:extLst>
      <p:ext uri="{BB962C8B-B14F-4D97-AF65-F5344CB8AC3E}">
        <p14:creationId xmlns:p14="http://schemas.microsoft.com/office/powerpoint/2010/main" val="2206008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US" dirty="0" smtClean="0"/>
          </a:p>
          <a:p>
            <a:r>
              <a:rPr lang="en-US" dirty="0"/>
              <a:t>TNShare is built on Office 365 SharePoint and accessed through </a:t>
            </a:r>
            <a:r>
              <a:rPr lang="en-US" dirty="0" smtClean="0"/>
              <a:t>Orion.</a:t>
            </a:r>
            <a:endParaRPr lang="en-US" dirty="0"/>
          </a:p>
          <a:p>
            <a:endParaRPr lang="en-US" dirty="0" smtClean="0"/>
          </a:p>
          <a:p>
            <a:r>
              <a:rPr lang="en-US" dirty="0"/>
              <a:t>Security roles are granted based upon staff classifications sent in by the </a:t>
            </a:r>
            <a:r>
              <a:rPr lang="en-US" dirty="0" smtClean="0"/>
              <a:t>SIS.</a:t>
            </a:r>
            <a:endParaRPr lang="en-US" dirty="0" smtClean="0"/>
          </a:p>
          <a:p>
            <a:endParaRPr lang="en-US" dirty="0"/>
          </a:p>
          <a:p>
            <a:r>
              <a:rPr lang="en-US" dirty="0" smtClean="0"/>
              <a:t>TNShare </a:t>
            </a:r>
            <a:r>
              <a:rPr lang="en-US" dirty="0"/>
              <a:t>will start with limited features and additional features will be added over </a:t>
            </a:r>
            <a:r>
              <a:rPr lang="en-US" dirty="0" smtClean="0"/>
              <a:t>time.</a:t>
            </a:r>
            <a:endParaRPr lang="en-US" dirty="0"/>
          </a:p>
          <a:p>
            <a:pPr marL="0" indent="0">
              <a:buNone/>
            </a:pPr>
            <a:endParaRPr lang="en-US" dirty="0"/>
          </a:p>
          <a:p>
            <a:r>
              <a:rPr lang="en-US" dirty="0" smtClean="0"/>
              <a:t>For now, it will be a read-only file distribution </a:t>
            </a:r>
            <a:r>
              <a:rPr lang="en-US" dirty="0" smtClean="0"/>
              <a:t>system.</a:t>
            </a:r>
            <a:endParaRPr lang="en-US" dirty="0" smtClean="0"/>
          </a:p>
          <a:p>
            <a:endParaRPr lang="en-US" dirty="0" smtClean="0"/>
          </a:p>
          <a:p>
            <a:endParaRPr lang="en-US" dirty="0"/>
          </a:p>
          <a:p>
            <a:endParaRPr lang="en-US" dirty="0" smtClean="0"/>
          </a:p>
        </p:txBody>
      </p:sp>
      <p:sp>
        <p:nvSpPr>
          <p:cNvPr id="3" name="Title 2"/>
          <p:cNvSpPr>
            <a:spLocks noGrp="1"/>
          </p:cNvSpPr>
          <p:nvPr>
            <p:ph type="title"/>
          </p:nvPr>
        </p:nvSpPr>
        <p:spPr/>
        <p:txBody>
          <a:bodyPr/>
          <a:lstStyle/>
          <a:p>
            <a:r>
              <a:rPr lang="en-US" dirty="0" smtClean="0"/>
              <a:t>TNShare</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22</a:t>
            </a:fld>
            <a:endParaRPr lang="en-US" dirty="0"/>
          </a:p>
        </p:txBody>
      </p:sp>
    </p:spTree>
    <p:extLst>
      <p:ext uri="{BB962C8B-B14F-4D97-AF65-F5344CB8AC3E}">
        <p14:creationId xmlns:p14="http://schemas.microsoft.com/office/powerpoint/2010/main" val="1139040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smtClean="0"/>
          </a:p>
          <a:p>
            <a:r>
              <a:rPr lang="en-US" dirty="0" smtClean="0"/>
              <a:t>Current user roles in TNShare</a:t>
            </a:r>
            <a:endParaRPr lang="en-US" dirty="0"/>
          </a:p>
          <a:p>
            <a:pPr lvl="1"/>
            <a:endParaRPr lang="en-US" sz="2000" dirty="0" smtClean="0">
              <a:solidFill>
                <a:srgbClr val="000000"/>
              </a:solidFill>
            </a:endParaRPr>
          </a:p>
          <a:p>
            <a:pPr lvl="1"/>
            <a:r>
              <a:rPr lang="en-US" sz="2400" dirty="0" smtClean="0">
                <a:solidFill>
                  <a:srgbClr val="000000"/>
                </a:solidFill>
              </a:rPr>
              <a:t>Director</a:t>
            </a:r>
            <a:r>
              <a:rPr lang="en-US" sz="2400" dirty="0">
                <a:solidFill>
                  <a:srgbClr val="000000"/>
                </a:solidFill>
              </a:rPr>
              <a:t>: all superintendents </a:t>
            </a:r>
          </a:p>
          <a:p>
            <a:pPr lvl="1"/>
            <a:r>
              <a:rPr lang="en-US" sz="2400" dirty="0" smtClean="0">
                <a:solidFill>
                  <a:srgbClr val="000000"/>
                </a:solidFill>
              </a:rPr>
              <a:t>District Administration: </a:t>
            </a:r>
            <a:r>
              <a:rPr lang="en-US" sz="2400" dirty="0">
                <a:solidFill>
                  <a:srgbClr val="000000"/>
                </a:solidFill>
              </a:rPr>
              <a:t>all district admins in a </a:t>
            </a:r>
            <a:r>
              <a:rPr lang="en-US" sz="2400" dirty="0" smtClean="0">
                <a:solidFill>
                  <a:srgbClr val="000000"/>
                </a:solidFill>
              </a:rPr>
              <a:t>district</a:t>
            </a:r>
          </a:p>
          <a:p>
            <a:pPr lvl="1"/>
            <a:r>
              <a:rPr lang="en-US" sz="2400" dirty="0" smtClean="0">
                <a:solidFill>
                  <a:srgbClr val="000000"/>
                </a:solidFill>
              </a:rPr>
              <a:t>Principal</a:t>
            </a:r>
            <a:r>
              <a:rPr lang="en-US" sz="2400" dirty="0">
                <a:solidFill>
                  <a:srgbClr val="000000"/>
                </a:solidFill>
              </a:rPr>
              <a:t>: all principals in district  </a:t>
            </a:r>
          </a:p>
          <a:p>
            <a:pPr lvl="1"/>
            <a:r>
              <a:rPr lang="en-US" sz="2400" dirty="0" smtClean="0">
                <a:solidFill>
                  <a:srgbClr val="000000"/>
                </a:solidFill>
              </a:rPr>
              <a:t>Teacher</a:t>
            </a:r>
            <a:r>
              <a:rPr lang="en-US" sz="2400" dirty="0">
                <a:solidFill>
                  <a:srgbClr val="000000"/>
                </a:solidFill>
              </a:rPr>
              <a:t>: all teachers in a district </a:t>
            </a:r>
          </a:p>
          <a:p>
            <a:pPr lvl="1"/>
            <a:r>
              <a:rPr lang="en-US" sz="2400" dirty="0" smtClean="0">
                <a:solidFill>
                  <a:srgbClr val="000000"/>
                </a:solidFill>
              </a:rPr>
              <a:t>District </a:t>
            </a:r>
            <a:r>
              <a:rPr lang="en-US" sz="2400" dirty="0">
                <a:solidFill>
                  <a:srgbClr val="000000"/>
                </a:solidFill>
              </a:rPr>
              <a:t>User: all users in a </a:t>
            </a:r>
            <a:r>
              <a:rPr lang="en-US" sz="2400" dirty="0" smtClean="0">
                <a:solidFill>
                  <a:srgbClr val="000000"/>
                </a:solidFill>
              </a:rPr>
              <a:t>district</a:t>
            </a:r>
            <a:endParaRPr lang="en-US" sz="2400" dirty="0"/>
          </a:p>
          <a:p>
            <a:endParaRPr lang="en-US" dirty="0" smtClean="0"/>
          </a:p>
        </p:txBody>
      </p:sp>
      <p:sp>
        <p:nvSpPr>
          <p:cNvPr id="3" name="Title 2"/>
          <p:cNvSpPr>
            <a:spLocks noGrp="1"/>
          </p:cNvSpPr>
          <p:nvPr>
            <p:ph type="title"/>
          </p:nvPr>
        </p:nvSpPr>
        <p:spPr/>
        <p:txBody>
          <a:bodyPr/>
          <a:lstStyle/>
          <a:p>
            <a:r>
              <a:rPr lang="en-US" dirty="0" smtClean="0"/>
              <a:t>TNShare</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23</a:t>
            </a:fld>
            <a:endParaRPr lang="en-US" dirty="0"/>
          </a:p>
        </p:txBody>
      </p:sp>
    </p:spTree>
    <p:extLst>
      <p:ext uri="{BB962C8B-B14F-4D97-AF65-F5344CB8AC3E}">
        <p14:creationId xmlns:p14="http://schemas.microsoft.com/office/powerpoint/2010/main" val="158724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smtClean="0"/>
          </a:p>
          <a:p>
            <a:r>
              <a:rPr lang="en-US" dirty="0" smtClean="0"/>
              <a:t>Log into Orion and click on the TNShare tile</a:t>
            </a:r>
          </a:p>
          <a:p>
            <a:endParaRPr lang="en-US" dirty="0" smtClean="0"/>
          </a:p>
        </p:txBody>
      </p:sp>
      <p:sp>
        <p:nvSpPr>
          <p:cNvPr id="3" name="Title 2"/>
          <p:cNvSpPr>
            <a:spLocks noGrp="1"/>
          </p:cNvSpPr>
          <p:nvPr>
            <p:ph type="title"/>
          </p:nvPr>
        </p:nvSpPr>
        <p:spPr/>
        <p:txBody>
          <a:bodyPr/>
          <a:lstStyle/>
          <a:p>
            <a:r>
              <a:rPr lang="en-US" dirty="0" smtClean="0"/>
              <a:t>TNShare</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24</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61016" y="2971800"/>
            <a:ext cx="2593368" cy="1981200"/>
          </a:xfrm>
          <a:prstGeom prst="rect">
            <a:avLst/>
          </a:prstGeom>
        </p:spPr>
      </p:pic>
    </p:spTree>
    <p:extLst>
      <p:ext uri="{BB962C8B-B14F-4D97-AF65-F5344CB8AC3E}">
        <p14:creationId xmlns:p14="http://schemas.microsoft.com/office/powerpoint/2010/main" val="1224732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smtClean="0"/>
          </a:p>
          <a:p>
            <a:pPr marL="0" indent="0">
              <a:buNone/>
            </a:pPr>
            <a:endParaRPr lang="en-US" dirty="0" smtClean="0"/>
          </a:p>
        </p:txBody>
      </p:sp>
      <p:sp>
        <p:nvSpPr>
          <p:cNvPr id="3" name="Title 2"/>
          <p:cNvSpPr>
            <a:spLocks noGrp="1"/>
          </p:cNvSpPr>
          <p:nvPr>
            <p:ph type="title"/>
          </p:nvPr>
        </p:nvSpPr>
        <p:spPr/>
        <p:txBody>
          <a:bodyPr/>
          <a:lstStyle/>
          <a:p>
            <a:r>
              <a:rPr lang="en-US" dirty="0" smtClean="0"/>
              <a:t>TNShare</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25</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4064" y="1295400"/>
            <a:ext cx="6443472" cy="4209303"/>
          </a:xfrm>
          <a:prstGeom prst="rect">
            <a:avLst/>
          </a:prstGeom>
        </p:spPr>
      </p:pic>
    </p:spTree>
    <p:extLst>
      <p:ext uri="{BB962C8B-B14F-4D97-AF65-F5344CB8AC3E}">
        <p14:creationId xmlns:p14="http://schemas.microsoft.com/office/powerpoint/2010/main" val="36833900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TEDS Topics</a:t>
            </a:r>
          </a:p>
          <a:p>
            <a:endParaRPr lang="en-US" dirty="0"/>
          </a:p>
          <a:p>
            <a:pPr lvl="1"/>
            <a:r>
              <a:rPr lang="en-US" dirty="0" smtClean="0"/>
              <a:t>Development update</a:t>
            </a:r>
          </a:p>
          <a:p>
            <a:pPr lvl="1"/>
            <a:r>
              <a:rPr lang="en-US" dirty="0" smtClean="0"/>
              <a:t>Testing timeline</a:t>
            </a:r>
          </a:p>
          <a:p>
            <a:pPr lvl="1"/>
            <a:r>
              <a:rPr lang="en-US" dirty="0" smtClean="0"/>
              <a:t>Production timeline</a:t>
            </a:r>
          </a:p>
        </p:txBody>
      </p:sp>
      <p:sp>
        <p:nvSpPr>
          <p:cNvPr id="3" name="Title 2"/>
          <p:cNvSpPr>
            <a:spLocks noGrp="1"/>
          </p:cNvSpPr>
          <p:nvPr>
            <p:ph type="title"/>
          </p:nvPr>
        </p:nvSpPr>
        <p:spPr/>
        <p:txBody>
          <a:bodyPr>
            <a:normAutofit fontScale="90000"/>
          </a:bodyPr>
          <a:lstStyle/>
          <a:p>
            <a:r>
              <a:rPr lang="en-US" dirty="0"/>
              <a:t>Tennessee Education Data System (TEDS)</a:t>
            </a:r>
          </a:p>
        </p:txBody>
      </p:sp>
      <p:sp>
        <p:nvSpPr>
          <p:cNvPr id="4" name="Slide Number Placeholder 3"/>
          <p:cNvSpPr>
            <a:spLocks noGrp="1"/>
          </p:cNvSpPr>
          <p:nvPr>
            <p:ph type="sldNum" sz="quarter" idx="12"/>
          </p:nvPr>
        </p:nvSpPr>
        <p:spPr/>
        <p:txBody>
          <a:bodyPr/>
          <a:lstStyle/>
          <a:p>
            <a:fld id="{86D2451E-3285-438B-B188-C22B2A012BF6}" type="slidenum">
              <a:rPr lang="en-US" smtClean="0"/>
              <a:pPr/>
              <a:t>26</a:t>
            </a:fld>
            <a:endParaRPr lang="en-US" dirty="0"/>
          </a:p>
        </p:txBody>
      </p:sp>
    </p:spTree>
    <p:extLst>
      <p:ext uri="{BB962C8B-B14F-4D97-AF65-F5344CB8AC3E}">
        <p14:creationId xmlns:p14="http://schemas.microsoft.com/office/powerpoint/2010/main" val="40229268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Development is going well</a:t>
            </a:r>
          </a:p>
          <a:p>
            <a:r>
              <a:rPr lang="en-US" dirty="0" smtClean="0"/>
              <a:t>Architecture design is finalized</a:t>
            </a:r>
          </a:p>
        </p:txBody>
      </p:sp>
      <p:sp>
        <p:nvSpPr>
          <p:cNvPr id="3" name="Title 2"/>
          <p:cNvSpPr>
            <a:spLocks noGrp="1"/>
          </p:cNvSpPr>
          <p:nvPr>
            <p:ph type="title"/>
          </p:nvPr>
        </p:nvSpPr>
        <p:spPr/>
        <p:txBody>
          <a:bodyPr>
            <a:normAutofit fontScale="90000"/>
          </a:bodyPr>
          <a:lstStyle/>
          <a:p>
            <a:r>
              <a:rPr lang="en-US" dirty="0"/>
              <a:t>Tennessee Education Data System (TEDS)</a:t>
            </a:r>
          </a:p>
        </p:txBody>
      </p:sp>
      <p:sp>
        <p:nvSpPr>
          <p:cNvPr id="4" name="Slide Number Placeholder 3"/>
          <p:cNvSpPr>
            <a:spLocks noGrp="1"/>
          </p:cNvSpPr>
          <p:nvPr>
            <p:ph type="sldNum" sz="quarter" idx="12"/>
          </p:nvPr>
        </p:nvSpPr>
        <p:spPr/>
        <p:txBody>
          <a:bodyPr/>
          <a:lstStyle/>
          <a:p>
            <a:fld id="{86D2451E-3285-438B-B188-C22B2A012BF6}" type="slidenum">
              <a:rPr lang="en-US" smtClean="0"/>
              <a:pPr/>
              <a:t>27</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200" y="2592927"/>
            <a:ext cx="5676900" cy="3417412"/>
          </a:xfrm>
          <a:prstGeom prst="rect">
            <a:avLst/>
          </a:prstGeom>
        </p:spPr>
      </p:pic>
    </p:spTree>
    <p:extLst>
      <p:ext uri="{BB962C8B-B14F-4D97-AF65-F5344CB8AC3E}">
        <p14:creationId xmlns:p14="http://schemas.microsoft.com/office/powerpoint/2010/main" val="8412232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TEDS Testing</a:t>
            </a:r>
          </a:p>
          <a:p>
            <a:pPr marL="0" indent="0" algn="ctr">
              <a:buNone/>
            </a:pPr>
            <a:endParaRPr lang="en-US" dirty="0" smtClean="0"/>
          </a:p>
          <a:p>
            <a:pPr lvl="1"/>
            <a:r>
              <a:rPr lang="en-US" dirty="0" smtClean="0"/>
              <a:t>We are currently testing data flows with the SIS vendors</a:t>
            </a:r>
          </a:p>
          <a:p>
            <a:pPr lvl="1"/>
            <a:r>
              <a:rPr lang="en-US" dirty="0" smtClean="0"/>
              <a:t>The data from SIS will follow the TN EDFI 3.1 model</a:t>
            </a:r>
          </a:p>
          <a:p>
            <a:pPr lvl="1"/>
            <a:r>
              <a:rPr lang="en-US" dirty="0" smtClean="0"/>
              <a:t>SIS vendors will go through a certification process</a:t>
            </a:r>
          </a:p>
          <a:p>
            <a:endParaRPr lang="en-US" dirty="0" smtClean="0"/>
          </a:p>
          <a:p>
            <a:pPr marL="0" indent="0">
              <a:buNone/>
            </a:pPr>
            <a:endParaRPr lang="en-US" dirty="0" smtClean="0"/>
          </a:p>
          <a:p>
            <a:pPr marL="0" indent="0">
              <a:buNone/>
            </a:pP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a:t>Tennessee Education Data System (TEDS)</a:t>
            </a:r>
          </a:p>
        </p:txBody>
      </p:sp>
      <p:sp>
        <p:nvSpPr>
          <p:cNvPr id="4" name="Slide Number Placeholder 3"/>
          <p:cNvSpPr>
            <a:spLocks noGrp="1"/>
          </p:cNvSpPr>
          <p:nvPr>
            <p:ph type="sldNum" sz="quarter" idx="12"/>
          </p:nvPr>
        </p:nvSpPr>
        <p:spPr/>
        <p:txBody>
          <a:bodyPr/>
          <a:lstStyle/>
          <a:p>
            <a:fld id="{86D2451E-3285-438B-B188-C22B2A012BF6}" type="slidenum">
              <a:rPr lang="en-US" smtClean="0"/>
              <a:pPr/>
              <a:t>28</a:t>
            </a:fld>
            <a:endParaRPr lang="en-US" dirty="0"/>
          </a:p>
        </p:txBody>
      </p:sp>
    </p:spTree>
    <p:extLst>
      <p:ext uri="{BB962C8B-B14F-4D97-AF65-F5344CB8AC3E}">
        <p14:creationId xmlns:p14="http://schemas.microsoft.com/office/powerpoint/2010/main" val="8235226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TEDS Testing</a:t>
            </a:r>
          </a:p>
          <a:p>
            <a:endParaRPr lang="en-US" dirty="0" smtClean="0"/>
          </a:p>
          <a:p>
            <a:pPr lvl="1"/>
            <a:r>
              <a:rPr lang="en-US" dirty="0" smtClean="0"/>
              <a:t>Development and testing continues for the error reporting portal</a:t>
            </a:r>
          </a:p>
          <a:p>
            <a:pPr lvl="1"/>
            <a:r>
              <a:rPr lang="en-US" dirty="0" smtClean="0"/>
              <a:t>It is important for districts to provide complete data for staff and students – this data will be used by the EduID system for creating the records</a:t>
            </a:r>
          </a:p>
          <a:p>
            <a:pPr marL="0" indent="0">
              <a:buNone/>
            </a:pP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a:t>Tennessee Education Data System (TEDS)</a:t>
            </a:r>
          </a:p>
        </p:txBody>
      </p:sp>
      <p:sp>
        <p:nvSpPr>
          <p:cNvPr id="4" name="Slide Number Placeholder 3"/>
          <p:cNvSpPr>
            <a:spLocks noGrp="1"/>
          </p:cNvSpPr>
          <p:nvPr>
            <p:ph type="sldNum" sz="quarter" idx="12"/>
          </p:nvPr>
        </p:nvSpPr>
        <p:spPr/>
        <p:txBody>
          <a:bodyPr/>
          <a:lstStyle/>
          <a:p>
            <a:fld id="{86D2451E-3285-438B-B188-C22B2A012BF6}" type="slidenum">
              <a:rPr lang="en-US" smtClean="0"/>
              <a:pPr/>
              <a:t>29</a:t>
            </a:fld>
            <a:endParaRPr lang="en-US" dirty="0"/>
          </a:p>
        </p:txBody>
      </p:sp>
    </p:spTree>
    <p:extLst>
      <p:ext uri="{BB962C8B-B14F-4D97-AF65-F5344CB8AC3E}">
        <p14:creationId xmlns:p14="http://schemas.microsoft.com/office/powerpoint/2010/main" val="3117293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SIS Contract Topics</a:t>
            </a:r>
          </a:p>
          <a:p>
            <a:pPr marL="0" indent="0">
              <a:buNone/>
            </a:pPr>
            <a:endParaRPr lang="en-US" dirty="0" smtClean="0"/>
          </a:p>
          <a:p>
            <a:pPr lvl="1"/>
            <a:r>
              <a:rPr lang="en-US" dirty="0" smtClean="0"/>
              <a:t>State Approved Contracts</a:t>
            </a:r>
          </a:p>
          <a:p>
            <a:pPr lvl="1"/>
            <a:r>
              <a:rPr lang="en-US" dirty="0" smtClean="0"/>
              <a:t>Hosting</a:t>
            </a:r>
          </a:p>
          <a:p>
            <a:pPr lvl="1"/>
            <a:r>
              <a:rPr lang="en-US" dirty="0" smtClean="0"/>
              <a:t>Participating Agreement (PA)</a:t>
            </a:r>
          </a:p>
          <a:p>
            <a:pPr lvl="1"/>
            <a:r>
              <a:rPr lang="en-US" dirty="0" smtClean="0"/>
              <a:t>Task Order (TO)</a:t>
            </a:r>
          </a:p>
          <a:p>
            <a:pPr lvl="1"/>
            <a:r>
              <a:rPr lang="en-US" dirty="0" smtClean="0"/>
              <a:t>Frequently Asked Questions</a:t>
            </a:r>
          </a:p>
        </p:txBody>
      </p:sp>
      <p:sp>
        <p:nvSpPr>
          <p:cNvPr id="3" name="Title 2"/>
          <p:cNvSpPr>
            <a:spLocks noGrp="1"/>
          </p:cNvSpPr>
          <p:nvPr>
            <p:ph type="title"/>
          </p:nvPr>
        </p:nvSpPr>
        <p:spPr/>
        <p:txBody>
          <a:bodyPr/>
          <a:lstStyle/>
          <a:p>
            <a:r>
              <a:rPr lang="en-US" dirty="0"/>
              <a:t>Student Information System Contracts</a:t>
            </a:r>
          </a:p>
        </p:txBody>
      </p:sp>
      <p:sp>
        <p:nvSpPr>
          <p:cNvPr id="4" name="Slide Number Placeholder 3"/>
          <p:cNvSpPr>
            <a:spLocks noGrp="1"/>
          </p:cNvSpPr>
          <p:nvPr>
            <p:ph type="sldNum" sz="quarter" idx="12"/>
          </p:nvPr>
        </p:nvSpPr>
        <p:spPr/>
        <p:txBody>
          <a:bodyPr/>
          <a:lstStyle/>
          <a:p>
            <a:fld id="{86D2451E-3285-438B-B188-C22B2A012BF6}" type="slidenum">
              <a:rPr lang="en-US" smtClean="0"/>
              <a:pPr/>
              <a:t>3</a:t>
            </a:fld>
            <a:endParaRPr lang="en-US" dirty="0"/>
          </a:p>
        </p:txBody>
      </p:sp>
    </p:spTree>
    <p:extLst>
      <p:ext uri="{BB962C8B-B14F-4D97-AF65-F5344CB8AC3E}">
        <p14:creationId xmlns:p14="http://schemas.microsoft.com/office/powerpoint/2010/main" val="33843530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TEDS Timeline</a:t>
            </a:r>
          </a:p>
          <a:p>
            <a:pPr marL="0" indent="0">
              <a:buNone/>
            </a:pPr>
            <a:endParaRPr lang="en-US" dirty="0"/>
          </a:p>
          <a:p>
            <a:pPr lvl="1"/>
            <a:r>
              <a:rPr lang="en-US" dirty="0" smtClean="0"/>
              <a:t>2019-2020 – Alpha testing with SIS vendors</a:t>
            </a:r>
          </a:p>
          <a:p>
            <a:pPr lvl="1"/>
            <a:r>
              <a:rPr lang="en-US" dirty="0" smtClean="0"/>
              <a:t>2020-2021 – Beta testing with districts</a:t>
            </a:r>
          </a:p>
          <a:p>
            <a:pPr lvl="1"/>
            <a:r>
              <a:rPr lang="en-US" dirty="0" smtClean="0"/>
              <a:t>2021-2022 – Parallel running with EIS</a:t>
            </a:r>
          </a:p>
          <a:p>
            <a:pPr lvl="1"/>
            <a:r>
              <a:rPr lang="en-US" dirty="0" smtClean="0"/>
              <a:t>2022-2023 – TEDS moves to production, Retire EIS</a:t>
            </a:r>
          </a:p>
          <a:p>
            <a:endParaRPr lang="en-US" dirty="0" smtClean="0"/>
          </a:p>
          <a:p>
            <a:pPr marL="0" indent="0">
              <a:buNone/>
            </a:pP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a:t>Tennessee Education Data System (TEDS)</a:t>
            </a:r>
          </a:p>
        </p:txBody>
      </p:sp>
      <p:sp>
        <p:nvSpPr>
          <p:cNvPr id="4" name="Slide Number Placeholder 3"/>
          <p:cNvSpPr>
            <a:spLocks noGrp="1"/>
          </p:cNvSpPr>
          <p:nvPr>
            <p:ph type="sldNum" sz="quarter" idx="12"/>
          </p:nvPr>
        </p:nvSpPr>
        <p:spPr/>
        <p:txBody>
          <a:bodyPr/>
          <a:lstStyle/>
          <a:p>
            <a:fld id="{86D2451E-3285-438B-B188-C22B2A012BF6}" type="slidenum">
              <a:rPr lang="en-US" smtClean="0"/>
              <a:pPr/>
              <a:t>30</a:t>
            </a:fld>
            <a:endParaRPr lang="en-US" dirty="0"/>
          </a:p>
        </p:txBody>
      </p:sp>
    </p:spTree>
    <p:extLst>
      <p:ext uri="{BB962C8B-B14F-4D97-AF65-F5344CB8AC3E}">
        <p14:creationId xmlns:p14="http://schemas.microsoft.com/office/powerpoint/2010/main" val="31574356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US" dirty="0" smtClean="0"/>
          </a:p>
          <a:p>
            <a:endParaRPr lang="en-US" dirty="0"/>
          </a:p>
          <a:p>
            <a:pPr marL="0" indent="0" algn="ctr">
              <a:buNone/>
            </a:pPr>
            <a:endParaRPr lang="en-US" sz="4800" dirty="0" smtClean="0"/>
          </a:p>
          <a:p>
            <a:pPr marL="0" indent="0" algn="ctr">
              <a:buNone/>
            </a:pPr>
            <a:r>
              <a:rPr lang="en-US" sz="4800" dirty="0" smtClean="0"/>
              <a:t>Thank you!</a:t>
            </a:r>
          </a:p>
          <a:p>
            <a:pPr marL="0" indent="0" algn="ctr">
              <a:buNone/>
            </a:pPr>
            <a:endParaRPr lang="en-US" sz="1800" dirty="0"/>
          </a:p>
          <a:p>
            <a:pPr marL="0" indent="0" algn="ctr">
              <a:buNone/>
            </a:pPr>
            <a:endParaRPr lang="en-US" sz="1800" dirty="0" smtClean="0"/>
          </a:p>
          <a:p>
            <a:pPr marL="0" indent="0" algn="ctr">
              <a:buNone/>
            </a:pPr>
            <a:endParaRPr lang="en-US" sz="1800" dirty="0" smtClean="0">
              <a:hlinkClick r:id="rId2"/>
            </a:endParaRPr>
          </a:p>
          <a:p>
            <a:pPr marL="0" indent="0" algn="ctr">
              <a:buNone/>
            </a:pPr>
            <a:endParaRPr lang="en-US" sz="1800" dirty="0" smtClean="0">
              <a:hlinkClick r:id="rId2"/>
            </a:endParaRPr>
          </a:p>
          <a:p>
            <a:pPr marL="0" indent="0" algn="ctr">
              <a:buNone/>
            </a:pPr>
            <a:r>
              <a:rPr lang="en-US" sz="1800" dirty="0" smtClean="0">
                <a:hlinkClick r:id="rId2"/>
              </a:rPr>
              <a:t>steven.sanders@tn.gov</a:t>
            </a:r>
            <a:endParaRPr lang="en-US" sz="1800" dirty="0" smtClean="0"/>
          </a:p>
          <a:p>
            <a:pPr marL="0" indent="0" algn="ctr">
              <a:buNone/>
            </a:pPr>
            <a:r>
              <a:rPr lang="en-US" sz="1800" dirty="0" smtClean="0">
                <a:hlinkClick r:id="rId3"/>
              </a:rPr>
              <a:t>district.technology@tn.gov</a:t>
            </a:r>
            <a:endParaRPr lang="en-US" sz="1800" dirty="0" smtClean="0"/>
          </a:p>
          <a:p>
            <a:pPr marL="0" indent="0" algn="ctr">
              <a:buNone/>
            </a:pPr>
            <a:endParaRPr lang="en-US" sz="1800" dirty="0" smtClean="0"/>
          </a:p>
          <a:p>
            <a:pPr marL="0" indent="0">
              <a:buNone/>
            </a:pP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a:t>Tennessee Education Data System (TEDS)</a:t>
            </a:r>
          </a:p>
        </p:txBody>
      </p:sp>
      <p:sp>
        <p:nvSpPr>
          <p:cNvPr id="4" name="Slide Number Placeholder 3"/>
          <p:cNvSpPr>
            <a:spLocks noGrp="1"/>
          </p:cNvSpPr>
          <p:nvPr>
            <p:ph type="sldNum" sz="quarter" idx="12"/>
          </p:nvPr>
        </p:nvSpPr>
        <p:spPr/>
        <p:txBody>
          <a:bodyPr/>
          <a:lstStyle/>
          <a:p>
            <a:fld id="{86D2451E-3285-438B-B188-C22B2A012BF6}" type="slidenum">
              <a:rPr lang="en-US" smtClean="0"/>
              <a:pPr/>
              <a:t>31</a:t>
            </a:fld>
            <a:endParaRPr lang="en-US" dirty="0"/>
          </a:p>
        </p:txBody>
      </p:sp>
    </p:spTree>
    <p:extLst>
      <p:ext uri="{BB962C8B-B14F-4D97-AF65-F5344CB8AC3E}">
        <p14:creationId xmlns:p14="http://schemas.microsoft.com/office/powerpoint/2010/main" val="3152625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Why new contracts?</a:t>
            </a:r>
          </a:p>
          <a:p>
            <a:pPr marL="0" indent="0">
              <a:buNone/>
            </a:pPr>
            <a:endParaRPr lang="en-US" dirty="0" smtClean="0"/>
          </a:p>
          <a:p>
            <a:pPr lvl="1"/>
            <a:r>
              <a:rPr lang="en-US" dirty="0" smtClean="0"/>
              <a:t>Max contract length met for previous contracts – 5 years</a:t>
            </a:r>
          </a:p>
          <a:p>
            <a:pPr lvl="1"/>
            <a:r>
              <a:rPr lang="en-US" dirty="0" smtClean="0"/>
              <a:t>More rigorous technical requirements</a:t>
            </a:r>
          </a:p>
          <a:p>
            <a:pPr lvl="1"/>
            <a:r>
              <a:rPr lang="en-US" dirty="0" smtClean="0"/>
              <a:t>Includes current state requirements for security and controls</a:t>
            </a:r>
          </a:p>
          <a:p>
            <a:pPr lvl="1"/>
            <a:r>
              <a:rPr lang="en-US" dirty="0" smtClean="0"/>
              <a:t>Includes the new technologies needed for future systems</a:t>
            </a:r>
          </a:p>
          <a:p>
            <a:pPr lvl="1"/>
            <a:r>
              <a:rPr lang="en-US" dirty="0" smtClean="0"/>
              <a:t>Clarifies roles and responsibilities </a:t>
            </a:r>
          </a:p>
          <a:p>
            <a:endParaRPr lang="en-US" dirty="0" smtClean="0"/>
          </a:p>
        </p:txBody>
      </p:sp>
      <p:sp>
        <p:nvSpPr>
          <p:cNvPr id="3" name="Title 2"/>
          <p:cNvSpPr>
            <a:spLocks noGrp="1"/>
          </p:cNvSpPr>
          <p:nvPr>
            <p:ph type="title"/>
          </p:nvPr>
        </p:nvSpPr>
        <p:spPr/>
        <p:txBody>
          <a:bodyPr>
            <a:normAutofit/>
          </a:bodyPr>
          <a:lstStyle/>
          <a:p>
            <a:r>
              <a:rPr lang="en-US" dirty="0" smtClean="0"/>
              <a:t>Student Information System Contracts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4</a:t>
            </a:fld>
            <a:endParaRPr lang="en-US" dirty="0"/>
          </a:p>
        </p:txBody>
      </p:sp>
    </p:spTree>
    <p:extLst>
      <p:ext uri="{BB962C8B-B14F-4D97-AF65-F5344CB8AC3E}">
        <p14:creationId xmlns:p14="http://schemas.microsoft.com/office/powerpoint/2010/main" val="29705607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TDOE worked with our state procurement office to certify and contract with five SIS vendors for state </a:t>
            </a:r>
            <a:r>
              <a:rPr lang="en-US" dirty="0" smtClean="0"/>
              <a:t>reporting:</a:t>
            </a:r>
            <a:endParaRPr lang="en-US" dirty="0" smtClean="0"/>
          </a:p>
          <a:p>
            <a:endParaRPr lang="en-US" dirty="0" smtClean="0"/>
          </a:p>
          <a:p>
            <a:pPr lvl="2"/>
            <a:r>
              <a:rPr lang="en-US" dirty="0"/>
              <a:t>Edupoint Educational </a:t>
            </a:r>
            <a:r>
              <a:rPr lang="en-US" dirty="0" smtClean="0"/>
              <a:t>Services</a:t>
            </a:r>
          </a:p>
          <a:p>
            <a:pPr lvl="2"/>
            <a:r>
              <a:rPr lang="en-US" dirty="0"/>
              <a:t>Follett Schools </a:t>
            </a:r>
            <a:r>
              <a:rPr lang="en-US" dirty="0" smtClean="0"/>
              <a:t>Solutions</a:t>
            </a:r>
          </a:p>
          <a:p>
            <a:pPr lvl="2"/>
            <a:r>
              <a:rPr lang="en-US" dirty="0"/>
              <a:t>Infinite Campus, Inc</a:t>
            </a:r>
            <a:r>
              <a:rPr lang="en-US" dirty="0" smtClean="0"/>
              <a:t>.</a:t>
            </a:r>
          </a:p>
          <a:p>
            <a:pPr lvl="2"/>
            <a:r>
              <a:rPr lang="en-US" dirty="0"/>
              <a:t>PowerSchool Group </a:t>
            </a:r>
            <a:r>
              <a:rPr lang="en-US" dirty="0" smtClean="0"/>
              <a:t>LLC</a:t>
            </a:r>
          </a:p>
          <a:p>
            <a:pPr lvl="2"/>
            <a:r>
              <a:rPr lang="en-US" dirty="0"/>
              <a:t>Skyward, Inc.</a:t>
            </a:r>
            <a:endParaRPr lang="en-US" dirty="0" smtClean="0"/>
          </a:p>
        </p:txBody>
      </p:sp>
      <p:sp>
        <p:nvSpPr>
          <p:cNvPr id="3" name="Title 2"/>
          <p:cNvSpPr>
            <a:spLocks noGrp="1"/>
          </p:cNvSpPr>
          <p:nvPr>
            <p:ph type="title"/>
          </p:nvPr>
        </p:nvSpPr>
        <p:spPr/>
        <p:txBody>
          <a:bodyPr>
            <a:normAutofit/>
          </a:bodyPr>
          <a:lstStyle/>
          <a:p>
            <a:r>
              <a:rPr lang="en-US" dirty="0" smtClean="0"/>
              <a:t>Student Information System Contracts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5</a:t>
            </a:fld>
            <a:endParaRPr lang="en-US" dirty="0"/>
          </a:p>
        </p:txBody>
      </p:sp>
    </p:spTree>
    <p:extLst>
      <p:ext uri="{BB962C8B-B14F-4D97-AF65-F5344CB8AC3E}">
        <p14:creationId xmlns:p14="http://schemas.microsoft.com/office/powerpoint/2010/main" val="3265902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Moving forward, all districts must use one of the state approved </a:t>
            </a:r>
            <a:r>
              <a:rPr lang="en-US" dirty="0" smtClean="0"/>
              <a:t>contracts:</a:t>
            </a:r>
            <a:endParaRPr lang="en-US" dirty="0" smtClean="0"/>
          </a:p>
          <a:p>
            <a:endParaRPr lang="en-US" dirty="0" smtClean="0"/>
          </a:p>
          <a:p>
            <a:pPr lvl="1"/>
            <a:r>
              <a:rPr lang="en-US" dirty="0" smtClean="0"/>
              <a:t>Each district can choose state-hosting or vendor hosting</a:t>
            </a:r>
          </a:p>
          <a:p>
            <a:pPr lvl="2"/>
            <a:r>
              <a:rPr lang="en-US" dirty="0" smtClean="0"/>
              <a:t>Both environments are secure and have proper controls in </a:t>
            </a:r>
            <a:r>
              <a:rPr lang="en-US" dirty="0" smtClean="0"/>
              <a:t>place.</a:t>
            </a:r>
            <a:endParaRPr lang="en-US" dirty="0" smtClean="0"/>
          </a:p>
          <a:p>
            <a:pPr lvl="2"/>
            <a:r>
              <a:rPr lang="en-US" dirty="0" smtClean="0"/>
              <a:t>State-hosting will be </a:t>
            </a:r>
            <a:r>
              <a:rPr lang="en-US" dirty="0" smtClean="0"/>
              <a:t>covered by the </a:t>
            </a:r>
            <a:r>
              <a:rPr lang="en-US" dirty="0" smtClean="0"/>
              <a:t>state and therefore </a:t>
            </a:r>
            <a:r>
              <a:rPr lang="en-US" dirty="0" smtClean="0"/>
              <a:t>free </a:t>
            </a:r>
            <a:r>
              <a:rPr lang="en-US" dirty="0" smtClean="0"/>
              <a:t>to </a:t>
            </a:r>
            <a:r>
              <a:rPr lang="en-US" dirty="0" smtClean="0"/>
              <a:t>districts.</a:t>
            </a:r>
            <a:endParaRPr lang="en-US" dirty="0" smtClean="0"/>
          </a:p>
          <a:p>
            <a:pPr lvl="1"/>
            <a:r>
              <a:rPr lang="en-US" dirty="0" smtClean="0"/>
              <a:t>If currently self-hosted, the district can be grandfathered in to remain </a:t>
            </a:r>
            <a:r>
              <a:rPr lang="en-US" dirty="0" smtClean="0"/>
              <a:t>self-hosted.</a:t>
            </a:r>
            <a:endParaRPr lang="en-US" dirty="0" smtClean="0"/>
          </a:p>
          <a:p>
            <a:pPr lvl="1"/>
            <a:endParaRPr lang="en-US" dirty="0" smtClean="0"/>
          </a:p>
        </p:txBody>
      </p:sp>
      <p:sp>
        <p:nvSpPr>
          <p:cNvPr id="3" name="Title 2"/>
          <p:cNvSpPr>
            <a:spLocks noGrp="1"/>
          </p:cNvSpPr>
          <p:nvPr>
            <p:ph type="title"/>
          </p:nvPr>
        </p:nvSpPr>
        <p:spPr/>
        <p:txBody>
          <a:bodyPr>
            <a:normAutofit/>
          </a:bodyPr>
          <a:lstStyle/>
          <a:p>
            <a:r>
              <a:rPr lang="en-US" dirty="0" smtClean="0"/>
              <a:t>Student Information System Contracts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6</a:t>
            </a:fld>
            <a:endParaRPr lang="en-US" dirty="0"/>
          </a:p>
        </p:txBody>
      </p:sp>
    </p:spTree>
    <p:extLst>
      <p:ext uri="{BB962C8B-B14F-4D97-AF65-F5344CB8AC3E}">
        <p14:creationId xmlns:p14="http://schemas.microsoft.com/office/powerpoint/2010/main" val="2256120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4876800" cy="4525963"/>
          </a:xfrm>
        </p:spPr>
        <p:txBody>
          <a:bodyPr>
            <a:normAutofit/>
          </a:bodyPr>
          <a:lstStyle/>
          <a:p>
            <a:pPr lvl="1"/>
            <a:endParaRPr lang="en-US" dirty="0" smtClean="0"/>
          </a:p>
          <a:p>
            <a:pPr lvl="1">
              <a:buFont typeface="Wingdings" panose="05000000000000000000" pitchFamily="2" charset="2"/>
              <a:buChar char="§"/>
            </a:pPr>
            <a:r>
              <a:rPr lang="en-US" dirty="0" smtClean="0"/>
              <a:t>Participating Agreement (PA)</a:t>
            </a:r>
            <a:endParaRPr lang="en-US" dirty="0"/>
          </a:p>
          <a:p>
            <a:pPr marL="457200" lvl="1" indent="0">
              <a:buNone/>
            </a:pPr>
            <a:endParaRPr lang="en-US" dirty="0" smtClean="0"/>
          </a:p>
          <a:p>
            <a:pPr lvl="1"/>
            <a:r>
              <a:rPr lang="en-US" dirty="0" smtClean="0"/>
              <a:t>The </a:t>
            </a:r>
            <a:r>
              <a:rPr lang="en-US" dirty="0" smtClean="0"/>
              <a:t>PA is the form that districts complete to signify which SIS vendor and hosting option they will use</a:t>
            </a:r>
            <a:r>
              <a:rPr lang="en-US" dirty="0" smtClean="0"/>
              <a:t>.</a:t>
            </a:r>
            <a:endParaRPr lang="en-US" dirty="0" smtClean="0"/>
          </a:p>
          <a:p>
            <a:pPr marL="457200" lvl="1" indent="0">
              <a:buNone/>
            </a:pPr>
            <a:endParaRPr lang="en-US" dirty="0"/>
          </a:p>
          <a:p>
            <a:pPr lvl="1"/>
            <a:r>
              <a:rPr lang="en-US" dirty="0" smtClean="0"/>
              <a:t>PA </a:t>
            </a:r>
            <a:r>
              <a:rPr lang="en-US" dirty="0" smtClean="0"/>
              <a:t>is valid until a new one is submitted.</a:t>
            </a:r>
            <a:endParaRPr lang="en-US" dirty="0"/>
          </a:p>
        </p:txBody>
      </p:sp>
      <p:sp>
        <p:nvSpPr>
          <p:cNvPr id="3" name="Title 2"/>
          <p:cNvSpPr>
            <a:spLocks noGrp="1"/>
          </p:cNvSpPr>
          <p:nvPr>
            <p:ph type="title"/>
          </p:nvPr>
        </p:nvSpPr>
        <p:spPr/>
        <p:txBody>
          <a:bodyPr>
            <a:normAutofit/>
          </a:bodyPr>
          <a:lstStyle/>
          <a:p>
            <a:r>
              <a:rPr lang="en-US" dirty="0" smtClean="0"/>
              <a:t>Student Information System Contracts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7</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2559" y="1447800"/>
            <a:ext cx="3391937" cy="3962400"/>
          </a:xfrm>
          <a:prstGeom prst="rect">
            <a:avLst/>
          </a:prstGeom>
        </p:spPr>
      </p:pic>
    </p:spTree>
    <p:extLst>
      <p:ext uri="{BB962C8B-B14F-4D97-AF65-F5344CB8AC3E}">
        <p14:creationId xmlns:p14="http://schemas.microsoft.com/office/powerpoint/2010/main" val="17575026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4800600" cy="4525963"/>
          </a:xfrm>
        </p:spPr>
        <p:txBody>
          <a:bodyPr/>
          <a:lstStyle/>
          <a:p>
            <a:pPr lvl="1"/>
            <a:endParaRPr lang="en-US" dirty="0" smtClean="0"/>
          </a:p>
          <a:p>
            <a:pPr lvl="1">
              <a:buFont typeface="Wingdings" panose="05000000000000000000" pitchFamily="2" charset="2"/>
              <a:buChar char="§"/>
            </a:pPr>
            <a:r>
              <a:rPr lang="en-US" dirty="0" smtClean="0"/>
              <a:t>Task Order (TO)</a:t>
            </a:r>
          </a:p>
          <a:p>
            <a:pPr marL="457200" lvl="1" indent="0">
              <a:buNone/>
            </a:pPr>
            <a:endParaRPr lang="en-US" dirty="0"/>
          </a:p>
          <a:p>
            <a:pPr marL="457200" lvl="1" indent="0">
              <a:buNone/>
            </a:pPr>
            <a:r>
              <a:rPr lang="en-US" dirty="0" smtClean="0"/>
              <a:t>The TO is the form that districts and vendors complete to specify and commit services.</a:t>
            </a:r>
          </a:p>
          <a:p>
            <a:pPr marL="457200" lvl="1" indent="0">
              <a:buNone/>
            </a:pPr>
            <a:endParaRPr lang="en-US" dirty="0"/>
          </a:p>
          <a:p>
            <a:pPr lvl="1"/>
            <a:r>
              <a:rPr lang="en-US" dirty="0" smtClean="0"/>
              <a:t>Base-functionality</a:t>
            </a:r>
          </a:p>
          <a:p>
            <a:pPr lvl="1"/>
            <a:r>
              <a:rPr lang="en-US" dirty="0" smtClean="0"/>
              <a:t>Related features</a:t>
            </a:r>
          </a:p>
        </p:txBody>
      </p:sp>
      <p:sp>
        <p:nvSpPr>
          <p:cNvPr id="3" name="Title 2"/>
          <p:cNvSpPr>
            <a:spLocks noGrp="1"/>
          </p:cNvSpPr>
          <p:nvPr>
            <p:ph type="title"/>
          </p:nvPr>
        </p:nvSpPr>
        <p:spPr/>
        <p:txBody>
          <a:bodyPr>
            <a:normAutofit/>
          </a:bodyPr>
          <a:lstStyle/>
          <a:p>
            <a:r>
              <a:rPr lang="en-US" dirty="0" smtClean="0"/>
              <a:t>Student Information System Contracts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8</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14825" y="1828800"/>
            <a:ext cx="3276600" cy="3815787"/>
          </a:xfrm>
          <a:prstGeom prst="rect">
            <a:avLst/>
          </a:prstGeom>
        </p:spPr>
      </p:pic>
    </p:spTree>
    <p:extLst>
      <p:ext uri="{BB962C8B-B14F-4D97-AF65-F5344CB8AC3E}">
        <p14:creationId xmlns:p14="http://schemas.microsoft.com/office/powerpoint/2010/main" val="14532366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pPr lvl="1">
              <a:buFont typeface="Wingdings" panose="05000000000000000000" pitchFamily="2" charset="2"/>
              <a:buChar char="§"/>
            </a:pPr>
            <a:r>
              <a:rPr lang="en-US" dirty="0" smtClean="0"/>
              <a:t>SIS Frequently Ask Questions</a:t>
            </a:r>
          </a:p>
          <a:p>
            <a:pPr lvl="1"/>
            <a:endParaRPr lang="en-US" dirty="0" smtClean="0"/>
          </a:p>
          <a:p>
            <a:pPr lvl="1"/>
            <a:endParaRPr lang="en-US" dirty="0"/>
          </a:p>
          <a:p>
            <a:pPr lvl="1"/>
            <a:r>
              <a:rPr lang="en-US" dirty="0" smtClean="0"/>
              <a:t>Q:  What </a:t>
            </a:r>
            <a:r>
              <a:rPr lang="en-US" dirty="0"/>
              <a:t>is the contract period for the new SIS contracts?</a:t>
            </a:r>
          </a:p>
          <a:p>
            <a:pPr lvl="1"/>
            <a:endParaRPr lang="en-US" dirty="0" smtClean="0"/>
          </a:p>
          <a:p>
            <a:pPr lvl="1"/>
            <a:r>
              <a:rPr lang="en-US" i="1" dirty="0" smtClean="0"/>
              <a:t>A:  July </a:t>
            </a:r>
            <a:r>
              <a:rPr lang="en-US" i="1" dirty="0"/>
              <a:t>1, 2019 – June 30, 2024</a:t>
            </a:r>
            <a:endParaRPr lang="en-US" i="1" dirty="0" smtClean="0"/>
          </a:p>
        </p:txBody>
      </p:sp>
      <p:sp>
        <p:nvSpPr>
          <p:cNvPr id="3" name="Title 2"/>
          <p:cNvSpPr>
            <a:spLocks noGrp="1"/>
          </p:cNvSpPr>
          <p:nvPr>
            <p:ph type="title"/>
          </p:nvPr>
        </p:nvSpPr>
        <p:spPr/>
        <p:txBody>
          <a:bodyPr>
            <a:normAutofit/>
          </a:bodyPr>
          <a:lstStyle/>
          <a:p>
            <a:r>
              <a:rPr lang="en-US" dirty="0" smtClean="0"/>
              <a:t>Student Information System Contracts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9</a:t>
            </a:fld>
            <a:endParaRPr lang="en-US" dirty="0"/>
          </a:p>
        </p:txBody>
      </p:sp>
    </p:spTree>
    <p:extLst>
      <p:ext uri="{BB962C8B-B14F-4D97-AF65-F5344CB8AC3E}">
        <p14:creationId xmlns:p14="http://schemas.microsoft.com/office/powerpoint/2010/main" val="628017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TDOE Template - Editing">
  <a:themeElements>
    <a:clrScheme name="TDOE Colors">
      <a:dk1>
        <a:srgbClr val="1B365D"/>
      </a:dk1>
      <a:lt1>
        <a:srgbClr val="FFFFFF"/>
      </a:lt1>
      <a:dk2>
        <a:srgbClr val="6E7073"/>
      </a:dk2>
      <a:lt2>
        <a:srgbClr val="EEEEEE"/>
      </a:lt2>
      <a:accent1>
        <a:srgbClr val="000000"/>
      </a:accent1>
      <a:accent2>
        <a:srgbClr val="1B365D"/>
      </a:accent2>
      <a:accent3>
        <a:srgbClr val="2DCCD3"/>
      </a:accent3>
      <a:accent4>
        <a:srgbClr val="D2D755"/>
      </a:accent4>
      <a:accent5>
        <a:srgbClr val="E87722"/>
      </a:accent5>
      <a:accent6>
        <a:srgbClr val="5D7975"/>
      </a:accent6>
      <a:hlink>
        <a:srgbClr val="0000FF"/>
      </a:hlink>
      <a:folHlink>
        <a:srgbClr val="800080"/>
      </a:folHlink>
    </a:clrScheme>
    <a:fontScheme name="TDOE 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DOE PowerPoint 2018 updated" id="{5FB77ECF-1B23-433A-9B0B-7AA04FB9F9A5}" vid="{251E1EF2-7882-4A73-8AE6-D91DFEDB9EF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TDOE-PowerPoint-2018 (1)</Template>
  <TotalTime>1365</TotalTime>
  <Words>1288</Words>
  <Application>Microsoft Office PowerPoint</Application>
  <PresentationFormat>On-screen Show (4:3)</PresentationFormat>
  <Paragraphs>266</Paragraphs>
  <Slides>31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Calibri</vt:lpstr>
      <vt:lpstr>Courier New</vt:lpstr>
      <vt:lpstr>Georgia</vt:lpstr>
      <vt:lpstr>Open Sans</vt:lpstr>
      <vt:lpstr>PermianSlabSerifTypeface</vt:lpstr>
      <vt:lpstr>Wingdings</vt:lpstr>
      <vt:lpstr>TDOE Template - Editing</vt:lpstr>
      <vt:lpstr>TDOE IT Updates</vt:lpstr>
      <vt:lpstr>2019-2020 IT Updates</vt:lpstr>
      <vt:lpstr>Student Information System Contracts</vt:lpstr>
      <vt:lpstr>Student Information System Contracts</vt:lpstr>
      <vt:lpstr>Student Information System Contracts</vt:lpstr>
      <vt:lpstr>Student Information System Contracts</vt:lpstr>
      <vt:lpstr>Student Information System Contracts</vt:lpstr>
      <vt:lpstr>Student Information System Contracts</vt:lpstr>
      <vt:lpstr>Student Information System Contracts</vt:lpstr>
      <vt:lpstr>Student Information System Contracts</vt:lpstr>
      <vt:lpstr>Student Information System Contracts</vt:lpstr>
      <vt:lpstr>Student Information System Contracts</vt:lpstr>
      <vt:lpstr>Student Information System Contracts</vt:lpstr>
      <vt:lpstr>Student Information System Contracts</vt:lpstr>
      <vt:lpstr>Student Information System Contracts</vt:lpstr>
      <vt:lpstr>Orion – Single Sign On (SSO)</vt:lpstr>
      <vt:lpstr>Orion – Single Sign On (SSO)</vt:lpstr>
      <vt:lpstr>Orion – Single Sign On (SSO)</vt:lpstr>
      <vt:lpstr>Orion – Single Sign On (SSO)</vt:lpstr>
      <vt:lpstr>Orion – Single Sign On (SSO)</vt:lpstr>
      <vt:lpstr>TNShare</vt:lpstr>
      <vt:lpstr>TNShare</vt:lpstr>
      <vt:lpstr>TNShare</vt:lpstr>
      <vt:lpstr>TNShare</vt:lpstr>
      <vt:lpstr>TNShare</vt:lpstr>
      <vt:lpstr>Tennessee Education Data System (TEDS)</vt:lpstr>
      <vt:lpstr>Tennessee Education Data System (TEDS)</vt:lpstr>
      <vt:lpstr>Tennessee Education Data System (TEDS)</vt:lpstr>
      <vt:lpstr>Tennessee Education Data System (TEDS)</vt:lpstr>
      <vt:lpstr>Tennessee Education Data System (TEDS)</vt:lpstr>
      <vt:lpstr>Tennessee Education Data System (TEDS)</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Sanders</dc:creator>
  <cp:lastModifiedBy>Steven Sanders</cp:lastModifiedBy>
  <cp:revision>48</cp:revision>
  <dcterms:created xsi:type="dcterms:W3CDTF">2019-09-12T12:49:02Z</dcterms:created>
  <dcterms:modified xsi:type="dcterms:W3CDTF">2019-09-25T16:57:29Z</dcterms:modified>
</cp:coreProperties>
</file>