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10287000" cx="18288000"/>
  <p:notesSz cx="6858000" cy="9144000"/>
  <p:embeddedFontLst>
    <p:embeddedFont>
      <p:font typeface="Poppins"/>
      <p:regular r:id="rId20"/>
      <p:bold r:id="rId21"/>
      <p:italic r:id="rId22"/>
      <p:boldItalic r:id="rId23"/>
    </p:embeddedFont>
    <p:embeddedFont>
      <p:font typeface="Assistant"/>
      <p:regular r:id="rId24"/>
      <p:bold r:id="rId25"/>
    </p:embeddedFont>
    <p:embeddedFont>
      <p:font typeface="Poppins Medium"/>
      <p:regular r:id="rId26"/>
      <p:bold r:id="rId27"/>
      <p:italic r:id="rId28"/>
      <p:boldItalic r:id="rId29"/>
    </p:embeddedFont>
    <p:embeddedFont>
      <p:font typeface="Poppins Black"/>
      <p:bold r:id="rId30"/>
      <p:boldItalic r:id="rId3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32" roundtripDataSignature="AMtx7mhATDG6KIisFzN2P2pH4SoFGXKiF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oppins-regular.fntdata"/><Relationship Id="rId22" Type="http://schemas.openxmlformats.org/officeDocument/2006/relationships/font" Target="fonts/Poppins-italic.fntdata"/><Relationship Id="rId21" Type="http://schemas.openxmlformats.org/officeDocument/2006/relationships/font" Target="fonts/Poppins-bold.fntdata"/><Relationship Id="rId24" Type="http://schemas.openxmlformats.org/officeDocument/2006/relationships/font" Target="fonts/Assistant-regular.fntdata"/><Relationship Id="rId23" Type="http://schemas.openxmlformats.org/officeDocument/2006/relationships/font" Target="fonts/Poppins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PoppinsMedium-regular.fntdata"/><Relationship Id="rId25" Type="http://schemas.openxmlformats.org/officeDocument/2006/relationships/font" Target="fonts/Assistant-bold.fntdata"/><Relationship Id="rId28" Type="http://schemas.openxmlformats.org/officeDocument/2006/relationships/font" Target="fonts/PoppinsMedium-italic.fntdata"/><Relationship Id="rId27" Type="http://schemas.openxmlformats.org/officeDocument/2006/relationships/font" Target="fonts/PoppinsMedium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PoppinsMedium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PoppinsBlack-boldItalic.fntdata"/><Relationship Id="rId30" Type="http://schemas.openxmlformats.org/officeDocument/2006/relationships/font" Target="fonts/PoppinsBlack-bold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32" Type="http://customschemas.google.com/relationships/presentationmetadata" Target="meta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" name="Google Shape;258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" name="Google Shape;294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" name="Google Shape;311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2f10ed00470_1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g2f10ed00470_1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f10ed00470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g2f10ed00470_1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3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4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4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5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5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7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7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8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18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9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9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19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9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1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1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2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2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2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4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4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14527610" y="3404904"/>
            <a:ext cx="2968130" cy="1624376"/>
          </a:xfrm>
          <a:custGeom>
            <a:rect b="b" l="l" r="r" t="t"/>
            <a:pathLst>
              <a:path extrusionOk="0" h="1624376" w="2968130">
                <a:moveTo>
                  <a:pt x="0" y="0"/>
                </a:moveTo>
                <a:lnTo>
                  <a:pt x="2968130" y="0"/>
                </a:lnTo>
                <a:lnTo>
                  <a:pt x="2968130" y="1624376"/>
                </a:lnTo>
                <a:lnTo>
                  <a:pt x="0" y="162437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5" name="Google Shape;85;p1"/>
          <p:cNvSpPr/>
          <p:nvPr/>
        </p:nvSpPr>
        <p:spPr>
          <a:xfrm>
            <a:off x="14527610" y="1567016"/>
            <a:ext cx="2968130" cy="1624376"/>
          </a:xfrm>
          <a:custGeom>
            <a:rect b="b" l="l" r="r" t="t"/>
            <a:pathLst>
              <a:path extrusionOk="0" h="1624376" w="2968130">
                <a:moveTo>
                  <a:pt x="0" y="0"/>
                </a:moveTo>
                <a:lnTo>
                  <a:pt x="2968130" y="0"/>
                </a:lnTo>
                <a:lnTo>
                  <a:pt x="2968130" y="1624377"/>
                </a:lnTo>
                <a:lnTo>
                  <a:pt x="0" y="162437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6" name="Google Shape;86;p1"/>
          <p:cNvSpPr/>
          <p:nvPr/>
        </p:nvSpPr>
        <p:spPr>
          <a:xfrm>
            <a:off x="260425" y="2"/>
            <a:ext cx="17598380" cy="10093729"/>
          </a:xfrm>
          <a:custGeom>
            <a:rect b="b" l="l" r="r" t="t"/>
            <a:pathLst>
              <a:path extrusionOk="0" h="3245572" w="5996041">
                <a:moveTo>
                  <a:pt x="0" y="0"/>
                </a:moveTo>
                <a:lnTo>
                  <a:pt x="5996041" y="0"/>
                </a:lnTo>
                <a:lnTo>
                  <a:pt x="5996041" y="3245572"/>
                </a:lnTo>
                <a:lnTo>
                  <a:pt x="0" y="324557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-4303"/>
            </a:stretch>
          </a:blipFill>
          <a:ln>
            <a:noFill/>
          </a:ln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8"/>
          <p:cNvSpPr/>
          <p:nvPr/>
        </p:nvSpPr>
        <p:spPr>
          <a:xfrm>
            <a:off x="1028700" y="5143500"/>
            <a:ext cx="3902337" cy="4114800"/>
          </a:xfrm>
          <a:custGeom>
            <a:rect b="b" l="l" r="r" t="t"/>
            <a:pathLst>
              <a:path extrusionOk="0" h="1501090" w="1423583">
                <a:moveTo>
                  <a:pt x="1299123" y="1501090"/>
                </a:moveTo>
                <a:lnTo>
                  <a:pt x="124460" y="1501090"/>
                </a:lnTo>
                <a:cubicBezTo>
                  <a:pt x="55880" y="1501090"/>
                  <a:pt x="0" y="1445210"/>
                  <a:pt x="0" y="1376630"/>
                </a:cubicBezTo>
                <a:lnTo>
                  <a:pt x="0" y="124460"/>
                </a:lnTo>
                <a:cubicBezTo>
                  <a:pt x="0" y="55880"/>
                  <a:pt x="55880" y="0"/>
                  <a:pt x="124460" y="0"/>
                </a:cubicBezTo>
                <a:lnTo>
                  <a:pt x="1299123" y="0"/>
                </a:lnTo>
                <a:cubicBezTo>
                  <a:pt x="1367703" y="0"/>
                  <a:pt x="1423583" y="55880"/>
                  <a:pt x="1423583" y="124460"/>
                </a:cubicBezTo>
                <a:lnTo>
                  <a:pt x="1423583" y="1376630"/>
                </a:lnTo>
                <a:cubicBezTo>
                  <a:pt x="1423583" y="1445210"/>
                  <a:pt x="1367703" y="1501090"/>
                  <a:pt x="1299123" y="1501090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8"/>
          <p:cNvSpPr/>
          <p:nvPr/>
        </p:nvSpPr>
        <p:spPr>
          <a:xfrm>
            <a:off x="6895961" y="5143500"/>
            <a:ext cx="3902337" cy="4114800"/>
          </a:xfrm>
          <a:custGeom>
            <a:rect b="b" l="l" r="r" t="t"/>
            <a:pathLst>
              <a:path extrusionOk="0" h="1501090" w="1423583">
                <a:moveTo>
                  <a:pt x="1299123" y="1501090"/>
                </a:moveTo>
                <a:lnTo>
                  <a:pt x="124460" y="1501090"/>
                </a:lnTo>
                <a:cubicBezTo>
                  <a:pt x="55880" y="1501090"/>
                  <a:pt x="0" y="1445210"/>
                  <a:pt x="0" y="1376630"/>
                </a:cubicBezTo>
                <a:lnTo>
                  <a:pt x="0" y="124460"/>
                </a:lnTo>
                <a:cubicBezTo>
                  <a:pt x="0" y="55880"/>
                  <a:pt x="55880" y="0"/>
                  <a:pt x="124460" y="0"/>
                </a:cubicBezTo>
                <a:lnTo>
                  <a:pt x="1299123" y="0"/>
                </a:lnTo>
                <a:cubicBezTo>
                  <a:pt x="1367703" y="0"/>
                  <a:pt x="1423583" y="55880"/>
                  <a:pt x="1423583" y="124460"/>
                </a:cubicBezTo>
                <a:lnTo>
                  <a:pt x="1423583" y="1376630"/>
                </a:lnTo>
                <a:cubicBezTo>
                  <a:pt x="1423583" y="1445210"/>
                  <a:pt x="1367703" y="1501090"/>
                  <a:pt x="1299123" y="1501090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8"/>
          <p:cNvSpPr/>
          <p:nvPr/>
        </p:nvSpPr>
        <p:spPr>
          <a:xfrm>
            <a:off x="2657667" y="3137482"/>
            <a:ext cx="2968130" cy="1624376"/>
          </a:xfrm>
          <a:custGeom>
            <a:rect b="b" l="l" r="r" t="t"/>
            <a:pathLst>
              <a:path extrusionOk="0" h="1624376" w="2968130">
                <a:moveTo>
                  <a:pt x="0" y="0"/>
                </a:moveTo>
                <a:lnTo>
                  <a:pt x="2968130" y="0"/>
                </a:lnTo>
                <a:lnTo>
                  <a:pt x="2968130" y="1624376"/>
                </a:lnTo>
                <a:lnTo>
                  <a:pt x="0" y="162437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43" name="Google Shape;243;p8"/>
          <p:cNvSpPr/>
          <p:nvPr/>
        </p:nvSpPr>
        <p:spPr>
          <a:xfrm>
            <a:off x="8423910" y="3137482"/>
            <a:ext cx="2968130" cy="1624376"/>
          </a:xfrm>
          <a:custGeom>
            <a:rect b="b" l="l" r="r" t="t"/>
            <a:pathLst>
              <a:path extrusionOk="0" h="1624376" w="2968130">
                <a:moveTo>
                  <a:pt x="0" y="0"/>
                </a:moveTo>
                <a:lnTo>
                  <a:pt x="2968129" y="0"/>
                </a:lnTo>
                <a:lnTo>
                  <a:pt x="2968129" y="1624376"/>
                </a:lnTo>
                <a:lnTo>
                  <a:pt x="0" y="162437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44" name="Google Shape;244;p8"/>
          <p:cNvSpPr/>
          <p:nvPr/>
        </p:nvSpPr>
        <p:spPr>
          <a:xfrm>
            <a:off x="1522982" y="3578119"/>
            <a:ext cx="2955657" cy="295565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FFAA3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8"/>
          <p:cNvSpPr/>
          <p:nvPr/>
        </p:nvSpPr>
        <p:spPr>
          <a:xfrm>
            <a:off x="7369300" y="3578119"/>
            <a:ext cx="2955657" cy="295565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FFAA3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8"/>
          <p:cNvSpPr txBox="1"/>
          <p:nvPr/>
        </p:nvSpPr>
        <p:spPr>
          <a:xfrm>
            <a:off x="1028700" y="1028700"/>
            <a:ext cx="16827401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000" u="none" cap="none" strike="noStrike">
                <a:solidFill>
                  <a:srgbClr val="2C2C2C"/>
                </a:solidFill>
                <a:latin typeface="Poppins Black"/>
                <a:ea typeface="Poppins Black"/>
                <a:cs typeface="Poppins Black"/>
                <a:sym typeface="Poppins Black"/>
              </a:rPr>
              <a:t>Key Performance Indicators </a:t>
            </a:r>
            <a:endParaRPr/>
          </a:p>
        </p:txBody>
      </p:sp>
      <p:sp>
        <p:nvSpPr>
          <p:cNvPr id="247" name="Google Shape;247;p8"/>
          <p:cNvSpPr txBox="1"/>
          <p:nvPr/>
        </p:nvSpPr>
        <p:spPr>
          <a:xfrm>
            <a:off x="1319736" y="6724173"/>
            <a:ext cx="3511913" cy="19672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Percentage of participants and their families attending monthly family nights.</a:t>
            </a:r>
            <a:endParaRPr/>
          </a:p>
        </p:txBody>
      </p:sp>
      <p:sp>
        <p:nvSpPr>
          <p:cNvPr id="248" name="Google Shape;248;p8"/>
          <p:cNvSpPr txBox="1"/>
          <p:nvPr/>
        </p:nvSpPr>
        <p:spPr>
          <a:xfrm>
            <a:off x="7091172" y="6922894"/>
            <a:ext cx="3511913" cy="19672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Percentage of and frequency of  guardians in a attendance for service opportunities </a:t>
            </a:r>
            <a:endParaRPr/>
          </a:p>
        </p:txBody>
      </p:sp>
      <p:sp>
        <p:nvSpPr>
          <p:cNvPr id="249" name="Google Shape;249;p8"/>
          <p:cNvSpPr txBox="1"/>
          <p:nvPr/>
        </p:nvSpPr>
        <p:spPr>
          <a:xfrm>
            <a:off x="1223912" y="4458413"/>
            <a:ext cx="3511913" cy="11283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2C2C2C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Family Night Participation </a:t>
            </a:r>
            <a:endParaRPr/>
          </a:p>
        </p:txBody>
      </p:sp>
      <p:sp>
        <p:nvSpPr>
          <p:cNvPr id="250" name="Google Shape;250;p8"/>
          <p:cNvSpPr txBox="1"/>
          <p:nvPr/>
        </p:nvSpPr>
        <p:spPr>
          <a:xfrm>
            <a:off x="7156981" y="4448888"/>
            <a:ext cx="3511913" cy="11283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2C2C2C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Service Opportunities </a:t>
            </a:r>
            <a:endParaRPr/>
          </a:p>
        </p:txBody>
      </p:sp>
      <p:sp>
        <p:nvSpPr>
          <p:cNvPr id="251" name="Google Shape;251;p8"/>
          <p:cNvSpPr/>
          <p:nvPr/>
        </p:nvSpPr>
        <p:spPr>
          <a:xfrm>
            <a:off x="12658864" y="5143500"/>
            <a:ext cx="3902337" cy="4114800"/>
          </a:xfrm>
          <a:custGeom>
            <a:rect b="b" l="l" r="r" t="t"/>
            <a:pathLst>
              <a:path extrusionOk="0" h="1501090" w="1423583">
                <a:moveTo>
                  <a:pt x="1299123" y="1501090"/>
                </a:moveTo>
                <a:lnTo>
                  <a:pt x="124460" y="1501090"/>
                </a:lnTo>
                <a:cubicBezTo>
                  <a:pt x="55880" y="1501090"/>
                  <a:pt x="0" y="1445210"/>
                  <a:pt x="0" y="1376630"/>
                </a:cubicBezTo>
                <a:lnTo>
                  <a:pt x="0" y="124460"/>
                </a:lnTo>
                <a:cubicBezTo>
                  <a:pt x="0" y="55880"/>
                  <a:pt x="55880" y="0"/>
                  <a:pt x="124460" y="0"/>
                </a:cubicBezTo>
                <a:lnTo>
                  <a:pt x="1299123" y="0"/>
                </a:lnTo>
                <a:cubicBezTo>
                  <a:pt x="1367703" y="0"/>
                  <a:pt x="1423583" y="55880"/>
                  <a:pt x="1423583" y="124460"/>
                </a:cubicBezTo>
                <a:lnTo>
                  <a:pt x="1423583" y="1376630"/>
                </a:lnTo>
                <a:cubicBezTo>
                  <a:pt x="1423583" y="1445210"/>
                  <a:pt x="1367703" y="1501090"/>
                  <a:pt x="1299123" y="1501090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8"/>
          <p:cNvSpPr/>
          <p:nvPr/>
        </p:nvSpPr>
        <p:spPr>
          <a:xfrm>
            <a:off x="14186814" y="3137482"/>
            <a:ext cx="2968130" cy="1624376"/>
          </a:xfrm>
          <a:custGeom>
            <a:rect b="b" l="l" r="r" t="t"/>
            <a:pathLst>
              <a:path extrusionOk="0" h="1624376" w="2968130">
                <a:moveTo>
                  <a:pt x="0" y="0"/>
                </a:moveTo>
                <a:lnTo>
                  <a:pt x="2968129" y="0"/>
                </a:lnTo>
                <a:lnTo>
                  <a:pt x="2968129" y="1624376"/>
                </a:lnTo>
                <a:lnTo>
                  <a:pt x="0" y="162437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53" name="Google Shape;253;p8"/>
          <p:cNvSpPr/>
          <p:nvPr/>
        </p:nvSpPr>
        <p:spPr>
          <a:xfrm>
            <a:off x="13132204" y="3578119"/>
            <a:ext cx="2955657" cy="295565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FFAA3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Google Shape;254;p8"/>
          <p:cNvSpPr txBox="1"/>
          <p:nvPr/>
        </p:nvSpPr>
        <p:spPr>
          <a:xfrm>
            <a:off x="12854076" y="6476627"/>
            <a:ext cx="3511913" cy="24625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Post programming surveys to gauge satisfactions of services and opportunities of growth </a:t>
            </a:r>
            <a:endParaRPr/>
          </a:p>
        </p:txBody>
      </p:sp>
      <p:sp>
        <p:nvSpPr>
          <p:cNvPr id="255" name="Google Shape;255;p8"/>
          <p:cNvSpPr txBox="1"/>
          <p:nvPr/>
        </p:nvSpPr>
        <p:spPr>
          <a:xfrm>
            <a:off x="12854076" y="4167900"/>
            <a:ext cx="3511913" cy="16903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2C2C2C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Program Satisfaction Scores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9"/>
          <p:cNvSpPr/>
          <p:nvPr/>
        </p:nvSpPr>
        <p:spPr>
          <a:xfrm>
            <a:off x="15319870" y="700064"/>
            <a:ext cx="2968130" cy="1624376"/>
          </a:xfrm>
          <a:custGeom>
            <a:rect b="b" l="l" r="r" t="t"/>
            <a:pathLst>
              <a:path extrusionOk="0" h="1624376" w="2968130">
                <a:moveTo>
                  <a:pt x="0" y="0"/>
                </a:moveTo>
                <a:lnTo>
                  <a:pt x="2968130" y="0"/>
                </a:lnTo>
                <a:lnTo>
                  <a:pt x="2968130" y="1624377"/>
                </a:lnTo>
                <a:lnTo>
                  <a:pt x="0" y="162437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61" name="Google Shape;261;p9"/>
          <p:cNvSpPr/>
          <p:nvPr/>
        </p:nvSpPr>
        <p:spPr>
          <a:xfrm>
            <a:off x="321183" y="4663263"/>
            <a:ext cx="14964946" cy="1406470"/>
          </a:xfrm>
          <a:custGeom>
            <a:rect b="b" l="l" r="r" t="t"/>
            <a:pathLst>
              <a:path extrusionOk="0" h="354080" w="3767441">
                <a:moveTo>
                  <a:pt x="0" y="0"/>
                </a:moveTo>
                <a:lnTo>
                  <a:pt x="3767441" y="0"/>
                </a:lnTo>
                <a:lnTo>
                  <a:pt x="3767441" y="354080"/>
                </a:lnTo>
                <a:lnTo>
                  <a:pt x="0" y="354080"/>
                </a:lnTo>
                <a:close/>
              </a:path>
            </a:pathLst>
          </a:custGeom>
          <a:solidFill>
            <a:srgbClr val="FFAA33"/>
          </a:solidFill>
          <a:ln>
            <a:noFill/>
          </a:ln>
        </p:spPr>
      </p:sp>
      <p:sp>
        <p:nvSpPr>
          <p:cNvPr id="262" name="Google Shape;262;p9"/>
          <p:cNvSpPr txBox="1"/>
          <p:nvPr/>
        </p:nvSpPr>
        <p:spPr>
          <a:xfrm>
            <a:off x="271462" y="690539"/>
            <a:ext cx="19311644" cy="9239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000" u="none" cap="none" strike="noStrike">
                <a:solidFill>
                  <a:srgbClr val="2C2C2C"/>
                </a:solidFill>
                <a:latin typeface="Poppins Black"/>
                <a:ea typeface="Poppins Black"/>
                <a:cs typeface="Poppins Black"/>
                <a:sym typeface="Poppins Black"/>
              </a:rPr>
              <a:t>Strategies for Recruitment/Representation  </a:t>
            </a:r>
            <a:endParaRPr/>
          </a:p>
        </p:txBody>
      </p:sp>
      <p:sp>
        <p:nvSpPr>
          <p:cNvPr id="263" name="Google Shape;263;p9"/>
          <p:cNvSpPr txBox="1"/>
          <p:nvPr/>
        </p:nvSpPr>
        <p:spPr>
          <a:xfrm>
            <a:off x="638293" y="4821033"/>
            <a:ext cx="14978002" cy="10052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799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2. Recruit staff and volunteers that share and reflect the identities, cultures, and passions of participants </a:t>
            </a:r>
            <a:endParaRPr/>
          </a:p>
        </p:txBody>
      </p:sp>
      <p:sp>
        <p:nvSpPr>
          <p:cNvPr id="264" name="Google Shape;264;p9"/>
          <p:cNvSpPr txBox="1"/>
          <p:nvPr/>
        </p:nvSpPr>
        <p:spPr>
          <a:xfrm>
            <a:off x="587484" y="6193558"/>
            <a:ext cx="15612222" cy="5803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67030" lvl="1" marL="734059" marR="0" rtl="0" algn="l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3399"/>
              <a:buFont typeface="Arial"/>
              <a:buChar char="•"/>
            </a:pPr>
            <a:r>
              <a:rPr b="0" i="0" lang="en-US" sz="3399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Partner with mentoring organizations (i.e Mentor Grizzlies)</a:t>
            </a:r>
            <a:endParaRPr/>
          </a:p>
        </p:txBody>
      </p:sp>
      <p:sp>
        <p:nvSpPr>
          <p:cNvPr id="265" name="Google Shape;265;p9"/>
          <p:cNvSpPr txBox="1"/>
          <p:nvPr/>
        </p:nvSpPr>
        <p:spPr>
          <a:xfrm>
            <a:off x="617607" y="6894266"/>
            <a:ext cx="14702263" cy="5803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67030" lvl="1" marL="734059" marR="0" rtl="0" algn="l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3399"/>
              <a:buFont typeface="Arial"/>
              <a:buChar char="•"/>
            </a:pPr>
            <a:r>
              <a:rPr b="0" i="0" lang="en-US" sz="3399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.</a:t>
            </a:r>
            <a:endParaRPr/>
          </a:p>
        </p:txBody>
      </p:sp>
      <p:sp>
        <p:nvSpPr>
          <p:cNvPr id="266" name="Google Shape;266;p9"/>
          <p:cNvSpPr/>
          <p:nvPr/>
        </p:nvSpPr>
        <p:spPr>
          <a:xfrm>
            <a:off x="390376" y="7909299"/>
            <a:ext cx="14714063" cy="759721"/>
          </a:xfrm>
          <a:custGeom>
            <a:rect b="b" l="l" r="r" t="t"/>
            <a:pathLst>
              <a:path extrusionOk="0" h="166388" w="3222562">
                <a:moveTo>
                  <a:pt x="0" y="0"/>
                </a:moveTo>
                <a:lnTo>
                  <a:pt x="3222562" y="0"/>
                </a:lnTo>
                <a:lnTo>
                  <a:pt x="3222562" y="166388"/>
                </a:lnTo>
                <a:lnTo>
                  <a:pt x="0" y="166388"/>
                </a:lnTo>
                <a:close/>
              </a:path>
            </a:pathLst>
          </a:custGeom>
          <a:solidFill>
            <a:srgbClr val="FFAA33"/>
          </a:solidFill>
          <a:ln>
            <a:noFill/>
          </a:ln>
        </p:spPr>
      </p:sp>
      <p:sp>
        <p:nvSpPr>
          <p:cNvPr id="267" name="Google Shape;267;p9"/>
          <p:cNvSpPr txBox="1"/>
          <p:nvPr/>
        </p:nvSpPr>
        <p:spPr>
          <a:xfrm>
            <a:off x="617607" y="7991344"/>
            <a:ext cx="14486832" cy="5099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799" u="none" cap="none" strike="noStrike">
                <a:solidFill>
                  <a:srgbClr val="FFFFFF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3. increased opportunities for mentor and mentee relationships </a:t>
            </a:r>
            <a:endParaRPr/>
          </a:p>
        </p:txBody>
      </p:sp>
      <p:sp>
        <p:nvSpPr>
          <p:cNvPr id="268" name="Google Shape;268;p9"/>
          <p:cNvSpPr txBox="1"/>
          <p:nvPr/>
        </p:nvSpPr>
        <p:spPr>
          <a:xfrm>
            <a:off x="587484" y="8677910"/>
            <a:ext cx="16977460" cy="5803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67030" lvl="1" marL="734059" marR="0" rtl="0" algn="l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3399"/>
              <a:buFont typeface="Arial"/>
              <a:buChar char="•"/>
            </a:pPr>
            <a:r>
              <a:rPr b="0" i="0" lang="en-US" sz="3399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Creatively structure time for mentors and mentees to gather</a:t>
            </a:r>
            <a:endParaRPr/>
          </a:p>
        </p:txBody>
      </p:sp>
      <p:sp>
        <p:nvSpPr>
          <p:cNvPr id="269" name="Google Shape;269;p9"/>
          <p:cNvSpPr/>
          <p:nvPr/>
        </p:nvSpPr>
        <p:spPr>
          <a:xfrm>
            <a:off x="271462" y="2556388"/>
            <a:ext cx="14964946" cy="684185"/>
          </a:xfrm>
          <a:custGeom>
            <a:rect b="b" l="l" r="r" t="t"/>
            <a:pathLst>
              <a:path extrusionOk="0" h="172244" w="3767441">
                <a:moveTo>
                  <a:pt x="0" y="0"/>
                </a:moveTo>
                <a:lnTo>
                  <a:pt x="3767441" y="0"/>
                </a:lnTo>
                <a:lnTo>
                  <a:pt x="3767441" y="172244"/>
                </a:lnTo>
                <a:lnTo>
                  <a:pt x="0" y="172244"/>
                </a:lnTo>
                <a:close/>
              </a:path>
            </a:pathLst>
          </a:custGeom>
          <a:solidFill>
            <a:srgbClr val="FFAA33"/>
          </a:solidFill>
          <a:ln>
            <a:noFill/>
          </a:ln>
        </p:spPr>
      </p:sp>
      <p:sp>
        <p:nvSpPr>
          <p:cNvPr id="270" name="Google Shape;270;p9"/>
          <p:cNvSpPr txBox="1"/>
          <p:nvPr/>
        </p:nvSpPr>
        <p:spPr>
          <a:xfrm>
            <a:off x="258407" y="2600666"/>
            <a:ext cx="14978002" cy="5099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02260" lvl="1" marL="604519" marR="0" rtl="0" algn="l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99"/>
              <a:buFont typeface="Poppins Medium"/>
              <a:buAutoNum type="arabicPeriod"/>
            </a:pPr>
            <a:r>
              <a:rPr b="0" i="0" lang="en-US" sz="2799" u="none" cap="none" strike="noStrike">
                <a:solidFill>
                  <a:srgbClr val="FFFFFF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Increase knowledge and understanding of program operation and procedures </a:t>
            </a:r>
            <a:endParaRPr/>
          </a:p>
        </p:txBody>
      </p:sp>
      <p:sp>
        <p:nvSpPr>
          <p:cNvPr id="271" name="Google Shape;271;p9"/>
          <p:cNvSpPr txBox="1"/>
          <p:nvPr/>
        </p:nvSpPr>
        <p:spPr>
          <a:xfrm>
            <a:off x="587484" y="3406598"/>
            <a:ext cx="15612222" cy="118046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67030" lvl="1" marL="734059" marR="0" rtl="0" algn="l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3399"/>
              <a:buFont typeface="Arial"/>
              <a:buChar char="•"/>
            </a:pPr>
            <a:r>
              <a:rPr b="0" i="0" lang="en-US" sz="3399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Create a comprehensive training and onboarding process for all staff, volunteers, and mentors 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10"/>
          <p:cNvSpPr/>
          <p:nvPr/>
        </p:nvSpPr>
        <p:spPr>
          <a:xfrm>
            <a:off x="1028700" y="5143500"/>
            <a:ext cx="3902337" cy="4114800"/>
          </a:xfrm>
          <a:custGeom>
            <a:rect b="b" l="l" r="r" t="t"/>
            <a:pathLst>
              <a:path extrusionOk="0" h="1501090" w="1423583">
                <a:moveTo>
                  <a:pt x="1299123" y="1501090"/>
                </a:moveTo>
                <a:lnTo>
                  <a:pt x="124460" y="1501090"/>
                </a:lnTo>
                <a:cubicBezTo>
                  <a:pt x="55880" y="1501090"/>
                  <a:pt x="0" y="1445210"/>
                  <a:pt x="0" y="1376630"/>
                </a:cubicBezTo>
                <a:lnTo>
                  <a:pt x="0" y="124460"/>
                </a:lnTo>
                <a:cubicBezTo>
                  <a:pt x="0" y="55880"/>
                  <a:pt x="55880" y="0"/>
                  <a:pt x="124460" y="0"/>
                </a:cubicBezTo>
                <a:lnTo>
                  <a:pt x="1299123" y="0"/>
                </a:lnTo>
                <a:cubicBezTo>
                  <a:pt x="1367703" y="0"/>
                  <a:pt x="1423583" y="55880"/>
                  <a:pt x="1423583" y="124460"/>
                </a:cubicBezTo>
                <a:lnTo>
                  <a:pt x="1423583" y="1376630"/>
                </a:lnTo>
                <a:cubicBezTo>
                  <a:pt x="1423583" y="1445210"/>
                  <a:pt x="1367703" y="1501090"/>
                  <a:pt x="1299123" y="1501090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10"/>
          <p:cNvSpPr/>
          <p:nvPr/>
        </p:nvSpPr>
        <p:spPr>
          <a:xfrm>
            <a:off x="6895961" y="5143500"/>
            <a:ext cx="3902337" cy="4114800"/>
          </a:xfrm>
          <a:custGeom>
            <a:rect b="b" l="l" r="r" t="t"/>
            <a:pathLst>
              <a:path extrusionOk="0" h="1501090" w="1423583">
                <a:moveTo>
                  <a:pt x="1299123" y="1501090"/>
                </a:moveTo>
                <a:lnTo>
                  <a:pt x="124460" y="1501090"/>
                </a:lnTo>
                <a:cubicBezTo>
                  <a:pt x="55880" y="1501090"/>
                  <a:pt x="0" y="1445210"/>
                  <a:pt x="0" y="1376630"/>
                </a:cubicBezTo>
                <a:lnTo>
                  <a:pt x="0" y="124460"/>
                </a:lnTo>
                <a:cubicBezTo>
                  <a:pt x="0" y="55880"/>
                  <a:pt x="55880" y="0"/>
                  <a:pt x="124460" y="0"/>
                </a:cubicBezTo>
                <a:lnTo>
                  <a:pt x="1299123" y="0"/>
                </a:lnTo>
                <a:cubicBezTo>
                  <a:pt x="1367703" y="0"/>
                  <a:pt x="1423583" y="55880"/>
                  <a:pt x="1423583" y="124460"/>
                </a:cubicBezTo>
                <a:lnTo>
                  <a:pt x="1423583" y="1376630"/>
                </a:lnTo>
                <a:cubicBezTo>
                  <a:pt x="1423583" y="1445210"/>
                  <a:pt x="1367703" y="1501090"/>
                  <a:pt x="1299123" y="1501090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10"/>
          <p:cNvSpPr/>
          <p:nvPr/>
        </p:nvSpPr>
        <p:spPr>
          <a:xfrm>
            <a:off x="2657667" y="3137482"/>
            <a:ext cx="2968130" cy="1624376"/>
          </a:xfrm>
          <a:custGeom>
            <a:rect b="b" l="l" r="r" t="t"/>
            <a:pathLst>
              <a:path extrusionOk="0" h="1624376" w="2968130">
                <a:moveTo>
                  <a:pt x="0" y="0"/>
                </a:moveTo>
                <a:lnTo>
                  <a:pt x="2968130" y="0"/>
                </a:lnTo>
                <a:lnTo>
                  <a:pt x="2968130" y="1624376"/>
                </a:lnTo>
                <a:lnTo>
                  <a:pt x="0" y="162437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79" name="Google Shape;279;p10"/>
          <p:cNvSpPr/>
          <p:nvPr/>
        </p:nvSpPr>
        <p:spPr>
          <a:xfrm>
            <a:off x="8423910" y="3137482"/>
            <a:ext cx="2968130" cy="1624376"/>
          </a:xfrm>
          <a:custGeom>
            <a:rect b="b" l="l" r="r" t="t"/>
            <a:pathLst>
              <a:path extrusionOk="0" h="1624376" w="2968130">
                <a:moveTo>
                  <a:pt x="0" y="0"/>
                </a:moveTo>
                <a:lnTo>
                  <a:pt x="2968129" y="0"/>
                </a:lnTo>
                <a:lnTo>
                  <a:pt x="2968129" y="1624376"/>
                </a:lnTo>
                <a:lnTo>
                  <a:pt x="0" y="162437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80" name="Google Shape;280;p10"/>
          <p:cNvSpPr/>
          <p:nvPr/>
        </p:nvSpPr>
        <p:spPr>
          <a:xfrm>
            <a:off x="1522982" y="3578119"/>
            <a:ext cx="2955657" cy="295565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FFAA3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1" name="Google Shape;281;p10"/>
          <p:cNvSpPr/>
          <p:nvPr/>
        </p:nvSpPr>
        <p:spPr>
          <a:xfrm>
            <a:off x="7369300" y="3578119"/>
            <a:ext cx="2955657" cy="295565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FFAA3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" name="Google Shape;282;p10"/>
          <p:cNvSpPr txBox="1"/>
          <p:nvPr/>
        </p:nvSpPr>
        <p:spPr>
          <a:xfrm>
            <a:off x="1028700" y="1028700"/>
            <a:ext cx="16827401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000" u="none" cap="none" strike="noStrike">
                <a:solidFill>
                  <a:srgbClr val="2C2C2C"/>
                </a:solidFill>
                <a:latin typeface="Poppins Black"/>
                <a:ea typeface="Poppins Black"/>
                <a:cs typeface="Poppins Black"/>
                <a:sym typeface="Poppins Black"/>
              </a:rPr>
              <a:t>Key Performance Indicators </a:t>
            </a:r>
            <a:endParaRPr/>
          </a:p>
        </p:txBody>
      </p:sp>
      <p:sp>
        <p:nvSpPr>
          <p:cNvPr id="283" name="Google Shape;283;p10"/>
          <p:cNvSpPr txBox="1"/>
          <p:nvPr/>
        </p:nvSpPr>
        <p:spPr>
          <a:xfrm>
            <a:off x="1319736" y="6724173"/>
            <a:ext cx="3511913" cy="19672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Post programming surveys to gauge qualities of trainings and workshops</a:t>
            </a:r>
            <a:endParaRPr/>
          </a:p>
        </p:txBody>
      </p:sp>
      <p:sp>
        <p:nvSpPr>
          <p:cNvPr id="284" name="Google Shape;284;p10"/>
          <p:cNvSpPr txBox="1"/>
          <p:nvPr/>
        </p:nvSpPr>
        <p:spPr>
          <a:xfrm>
            <a:off x="7091172" y="6922894"/>
            <a:ext cx="3511913" cy="14719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Percentage of new mentors enrolled and active in programming</a:t>
            </a:r>
            <a:endParaRPr/>
          </a:p>
        </p:txBody>
      </p:sp>
      <p:sp>
        <p:nvSpPr>
          <p:cNvPr id="285" name="Google Shape;285;p10"/>
          <p:cNvSpPr txBox="1"/>
          <p:nvPr/>
        </p:nvSpPr>
        <p:spPr>
          <a:xfrm>
            <a:off x="1223912" y="4577080"/>
            <a:ext cx="3511913" cy="11283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2C2C2C"/>
                </a:solidFill>
                <a:latin typeface="Poppins"/>
                <a:ea typeface="Poppins"/>
                <a:cs typeface="Poppins"/>
                <a:sym typeface="Poppins"/>
              </a:rPr>
              <a:t>Post training surveys</a:t>
            </a:r>
            <a:endParaRPr/>
          </a:p>
        </p:txBody>
      </p:sp>
      <p:sp>
        <p:nvSpPr>
          <p:cNvPr id="286" name="Google Shape;286;p10"/>
          <p:cNvSpPr txBox="1"/>
          <p:nvPr/>
        </p:nvSpPr>
        <p:spPr>
          <a:xfrm>
            <a:off x="7484156" y="4448888"/>
            <a:ext cx="2621590" cy="11283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2C2C2C"/>
                </a:solidFill>
                <a:latin typeface="Poppins"/>
                <a:ea typeface="Poppins"/>
                <a:cs typeface="Poppins"/>
                <a:sym typeface="Poppins"/>
              </a:rPr>
              <a:t>New Mentors &amp; Volunteers</a:t>
            </a:r>
            <a:endParaRPr/>
          </a:p>
        </p:txBody>
      </p:sp>
      <p:sp>
        <p:nvSpPr>
          <p:cNvPr id="287" name="Google Shape;287;p10"/>
          <p:cNvSpPr/>
          <p:nvPr/>
        </p:nvSpPr>
        <p:spPr>
          <a:xfrm>
            <a:off x="12658864" y="5143500"/>
            <a:ext cx="3902337" cy="4114800"/>
          </a:xfrm>
          <a:custGeom>
            <a:rect b="b" l="l" r="r" t="t"/>
            <a:pathLst>
              <a:path extrusionOk="0" h="1501090" w="1423583">
                <a:moveTo>
                  <a:pt x="1299123" y="1501090"/>
                </a:moveTo>
                <a:lnTo>
                  <a:pt x="124460" y="1501090"/>
                </a:lnTo>
                <a:cubicBezTo>
                  <a:pt x="55880" y="1501090"/>
                  <a:pt x="0" y="1445210"/>
                  <a:pt x="0" y="1376630"/>
                </a:cubicBezTo>
                <a:lnTo>
                  <a:pt x="0" y="124460"/>
                </a:lnTo>
                <a:cubicBezTo>
                  <a:pt x="0" y="55880"/>
                  <a:pt x="55880" y="0"/>
                  <a:pt x="124460" y="0"/>
                </a:cubicBezTo>
                <a:lnTo>
                  <a:pt x="1299123" y="0"/>
                </a:lnTo>
                <a:cubicBezTo>
                  <a:pt x="1367703" y="0"/>
                  <a:pt x="1423583" y="55880"/>
                  <a:pt x="1423583" y="124460"/>
                </a:cubicBezTo>
                <a:lnTo>
                  <a:pt x="1423583" y="1376630"/>
                </a:lnTo>
                <a:cubicBezTo>
                  <a:pt x="1423583" y="1445210"/>
                  <a:pt x="1367703" y="1501090"/>
                  <a:pt x="1299123" y="1501090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8" name="Google Shape;288;p10"/>
          <p:cNvSpPr/>
          <p:nvPr/>
        </p:nvSpPr>
        <p:spPr>
          <a:xfrm>
            <a:off x="14186814" y="3137482"/>
            <a:ext cx="2968130" cy="1624376"/>
          </a:xfrm>
          <a:custGeom>
            <a:rect b="b" l="l" r="r" t="t"/>
            <a:pathLst>
              <a:path extrusionOk="0" h="1624376" w="2968130">
                <a:moveTo>
                  <a:pt x="0" y="0"/>
                </a:moveTo>
                <a:lnTo>
                  <a:pt x="2968129" y="0"/>
                </a:lnTo>
                <a:lnTo>
                  <a:pt x="2968129" y="1624376"/>
                </a:lnTo>
                <a:lnTo>
                  <a:pt x="0" y="162437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89" name="Google Shape;289;p10"/>
          <p:cNvSpPr/>
          <p:nvPr/>
        </p:nvSpPr>
        <p:spPr>
          <a:xfrm>
            <a:off x="13132204" y="3578119"/>
            <a:ext cx="2955657" cy="295565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FFAA3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" name="Google Shape;290;p10"/>
          <p:cNvSpPr txBox="1"/>
          <p:nvPr/>
        </p:nvSpPr>
        <p:spPr>
          <a:xfrm>
            <a:off x="12865223" y="6724173"/>
            <a:ext cx="3511913" cy="19672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Amount of service hours provided by mentors and volunteers </a:t>
            </a:r>
            <a:endParaRPr/>
          </a:p>
        </p:txBody>
      </p:sp>
      <p:sp>
        <p:nvSpPr>
          <p:cNvPr id="291" name="Google Shape;291;p10"/>
          <p:cNvSpPr txBox="1"/>
          <p:nvPr/>
        </p:nvSpPr>
        <p:spPr>
          <a:xfrm>
            <a:off x="12854076" y="4729875"/>
            <a:ext cx="3511913" cy="5664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2C2C2C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Service Hours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11"/>
          <p:cNvSpPr/>
          <p:nvPr/>
        </p:nvSpPr>
        <p:spPr>
          <a:xfrm>
            <a:off x="15319870" y="700064"/>
            <a:ext cx="2968130" cy="1624376"/>
          </a:xfrm>
          <a:custGeom>
            <a:rect b="b" l="l" r="r" t="t"/>
            <a:pathLst>
              <a:path extrusionOk="0" h="1624376" w="2968130">
                <a:moveTo>
                  <a:pt x="0" y="0"/>
                </a:moveTo>
                <a:lnTo>
                  <a:pt x="2968130" y="0"/>
                </a:lnTo>
                <a:lnTo>
                  <a:pt x="2968130" y="1624377"/>
                </a:lnTo>
                <a:lnTo>
                  <a:pt x="0" y="162437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97" name="Google Shape;297;p11"/>
          <p:cNvSpPr/>
          <p:nvPr/>
        </p:nvSpPr>
        <p:spPr>
          <a:xfrm>
            <a:off x="365023" y="2394355"/>
            <a:ext cx="7214877" cy="657560"/>
          </a:xfrm>
          <a:custGeom>
            <a:rect b="b" l="l" r="r" t="t"/>
            <a:pathLst>
              <a:path extrusionOk="0" h="174431" w="1913890">
                <a:moveTo>
                  <a:pt x="0" y="0"/>
                </a:moveTo>
                <a:lnTo>
                  <a:pt x="1913890" y="0"/>
                </a:lnTo>
                <a:lnTo>
                  <a:pt x="1913890" y="174431"/>
                </a:lnTo>
                <a:lnTo>
                  <a:pt x="0" y="174431"/>
                </a:lnTo>
                <a:close/>
              </a:path>
            </a:pathLst>
          </a:custGeom>
          <a:solidFill>
            <a:srgbClr val="FFAA33"/>
          </a:solidFill>
          <a:ln>
            <a:noFill/>
          </a:ln>
        </p:spPr>
      </p:sp>
      <p:sp>
        <p:nvSpPr>
          <p:cNvPr id="298" name="Google Shape;298;p11"/>
          <p:cNvSpPr txBox="1"/>
          <p:nvPr/>
        </p:nvSpPr>
        <p:spPr>
          <a:xfrm>
            <a:off x="1028700" y="1028700"/>
            <a:ext cx="7104608" cy="9671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399" u="none" cap="none" strike="noStrike">
                <a:solidFill>
                  <a:srgbClr val="2C2C2C"/>
                </a:solidFill>
                <a:latin typeface="Poppins Black"/>
                <a:ea typeface="Poppins Black"/>
                <a:cs typeface="Poppins Black"/>
                <a:sym typeface="Poppins Black"/>
              </a:rPr>
              <a:t>Updates to Date: </a:t>
            </a:r>
            <a:endParaRPr/>
          </a:p>
        </p:txBody>
      </p:sp>
      <p:sp>
        <p:nvSpPr>
          <p:cNvPr id="299" name="Google Shape;299;p11"/>
          <p:cNvSpPr txBox="1"/>
          <p:nvPr/>
        </p:nvSpPr>
        <p:spPr>
          <a:xfrm>
            <a:off x="365023" y="2458173"/>
            <a:ext cx="6937406" cy="4552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91467" lvl="1" marL="582933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rial"/>
              <a:buChar char="•"/>
            </a:pPr>
            <a:r>
              <a:rPr b="0" i="0" lang="en-US" sz="2700" u="none" cap="none" strike="noStrike">
                <a:solidFill>
                  <a:srgbClr val="FFFFFF"/>
                </a:solidFill>
                <a:latin typeface="Assistant"/>
                <a:ea typeface="Assistant"/>
                <a:cs typeface="Assistant"/>
                <a:sym typeface="Assistant"/>
              </a:rPr>
              <a:t>Updated participation application process</a:t>
            </a:r>
            <a:endParaRPr/>
          </a:p>
        </p:txBody>
      </p:sp>
      <p:sp>
        <p:nvSpPr>
          <p:cNvPr id="300" name="Google Shape;300;p11"/>
          <p:cNvSpPr txBox="1"/>
          <p:nvPr/>
        </p:nvSpPr>
        <p:spPr>
          <a:xfrm>
            <a:off x="503758" y="3216380"/>
            <a:ext cx="6937406" cy="23602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91467" lvl="1" marL="582933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Char char="•"/>
            </a:pPr>
            <a:r>
              <a:rPr b="0" i="0" lang="en-US" sz="2700" u="none" cap="none" strike="noStrike">
                <a:solidFill>
                  <a:srgbClr val="000000"/>
                </a:solidFill>
                <a:latin typeface="Assistant"/>
                <a:ea typeface="Assistant"/>
                <a:cs typeface="Assistant"/>
                <a:sym typeface="Assistant"/>
              </a:rPr>
              <a:t>Participant interest form </a:t>
            </a:r>
            <a:endParaRPr/>
          </a:p>
          <a:p>
            <a:pPr indent="-388622" lvl="2" marL="1165866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Char char="⚬"/>
            </a:pPr>
            <a:r>
              <a:rPr b="0" i="0" lang="en-US" sz="2700" u="none" cap="none" strike="noStrike">
                <a:solidFill>
                  <a:srgbClr val="000000"/>
                </a:solidFill>
                <a:latin typeface="Assistant"/>
                <a:ea typeface="Assistant"/>
                <a:cs typeface="Assistant"/>
                <a:sym typeface="Assistant"/>
              </a:rPr>
              <a:t>Follow up with interested party within 48 hours to answer any questions and assist with application completion if needed </a:t>
            </a:r>
            <a:endParaRPr/>
          </a:p>
        </p:txBody>
      </p:sp>
      <p:sp>
        <p:nvSpPr>
          <p:cNvPr id="301" name="Google Shape;301;p11"/>
          <p:cNvSpPr txBox="1"/>
          <p:nvPr/>
        </p:nvSpPr>
        <p:spPr>
          <a:xfrm>
            <a:off x="503758" y="5564743"/>
            <a:ext cx="6937406" cy="18840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91467" lvl="1" marL="582933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Char char="•"/>
            </a:pPr>
            <a:r>
              <a:rPr b="0" i="0" lang="en-US" sz="2700" u="none" cap="none" strike="noStrike">
                <a:solidFill>
                  <a:srgbClr val="000000"/>
                </a:solidFill>
                <a:latin typeface="Assistant"/>
                <a:ea typeface="Assistant"/>
                <a:cs typeface="Assistant"/>
                <a:sym typeface="Assistant"/>
              </a:rPr>
              <a:t>Application Submission </a:t>
            </a:r>
            <a:endParaRPr/>
          </a:p>
          <a:p>
            <a:pPr indent="-388622" lvl="2" marL="1165866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Char char="⚬"/>
            </a:pPr>
            <a:r>
              <a:rPr b="0" i="0" lang="en-US" sz="2700" u="none" cap="none" strike="noStrike">
                <a:solidFill>
                  <a:srgbClr val="000000"/>
                </a:solidFill>
                <a:latin typeface="Assistant"/>
                <a:ea typeface="Assistant"/>
                <a:cs typeface="Assistant"/>
                <a:sym typeface="Assistant"/>
              </a:rPr>
              <a:t>Application has been shortened with goals of moving toward an online application option.</a:t>
            </a:r>
            <a:endParaRPr/>
          </a:p>
        </p:txBody>
      </p:sp>
      <p:sp>
        <p:nvSpPr>
          <p:cNvPr id="302" name="Google Shape;302;p11"/>
          <p:cNvSpPr txBox="1"/>
          <p:nvPr/>
        </p:nvSpPr>
        <p:spPr>
          <a:xfrm>
            <a:off x="365023" y="7610712"/>
            <a:ext cx="6937406" cy="23602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91467" lvl="1" marL="582933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Char char="•"/>
            </a:pPr>
            <a:r>
              <a:rPr b="0" i="0" lang="en-US" sz="2700" u="none" cap="none" strike="noStrike">
                <a:solidFill>
                  <a:srgbClr val="000000"/>
                </a:solidFill>
                <a:latin typeface="Assistant"/>
                <a:ea typeface="Assistant"/>
                <a:cs typeface="Assistant"/>
                <a:sym typeface="Assistant"/>
              </a:rPr>
              <a:t>Application Review </a:t>
            </a:r>
            <a:endParaRPr/>
          </a:p>
          <a:p>
            <a:pPr indent="-291467" lvl="1" marL="582933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Char char="•"/>
            </a:pPr>
            <a:r>
              <a:rPr b="0" i="0" lang="en-US" sz="2700" u="none" cap="none" strike="noStrike">
                <a:solidFill>
                  <a:srgbClr val="000000"/>
                </a:solidFill>
                <a:latin typeface="Assistant"/>
                <a:ea typeface="Assistant"/>
                <a:cs typeface="Assistant"/>
                <a:sym typeface="Assistant"/>
              </a:rPr>
              <a:t>Acceptance (depending on tier of service)</a:t>
            </a:r>
            <a:endParaRPr/>
          </a:p>
          <a:p>
            <a:pPr indent="-291467" lvl="1" marL="582933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Char char="•"/>
            </a:pPr>
            <a:r>
              <a:rPr b="0" i="0" lang="en-US" sz="2700" u="none" cap="none" strike="noStrike">
                <a:solidFill>
                  <a:srgbClr val="000000"/>
                </a:solidFill>
                <a:latin typeface="Assistant"/>
                <a:ea typeface="Assistant"/>
                <a:cs typeface="Assistant"/>
                <a:sym typeface="Assistant"/>
              </a:rPr>
              <a:t>Offer Letter/ Package</a:t>
            </a:r>
            <a:endParaRPr/>
          </a:p>
          <a:p>
            <a:pPr indent="-291467" lvl="1" marL="582933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Char char="•"/>
            </a:pPr>
            <a:r>
              <a:rPr b="0" i="0" lang="en-US" sz="2700" u="none" cap="none" strike="noStrike">
                <a:solidFill>
                  <a:srgbClr val="000000"/>
                </a:solidFill>
                <a:latin typeface="Assistant"/>
                <a:ea typeface="Assistant"/>
                <a:cs typeface="Assistant"/>
                <a:sym typeface="Assistant"/>
              </a:rPr>
              <a:t>Orientation </a:t>
            </a:r>
            <a:endParaRPr/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700" u="none" cap="none" strike="noStrike">
              <a:solidFill>
                <a:srgbClr val="000000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cxnSp>
        <p:nvCxnSpPr>
          <p:cNvPr id="303" name="Google Shape;303;p11"/>
          <p:cNvCxnSpPr/>
          <p:nvPr/>
        </p:nvCxnSpPr>
        <p:spPr>
          <a:xfrm>
            <a:off x="8480323" y="1995805"/>
            <a:ext cx="0" cy="6492240"/>
          </a:xfrm>
          <a:prstGeom prst="straightConnector1">
            <a:avLst/>
          </a:prstGeom>
          <a:noFill/>
          <a:ln cap="flat" cmpd="sng" w="381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04" name="Google Shape;304;p11"/>
          <p:cNvSpPr/>
          <p:nvPr/>
        </p:nvSpPr>
        <p:spPr>
          <a:xfrm>
            <a:off x="9144000" y="2324441"/>
            <a:ext cx="7214877" cy="657560"/>
          </a:xfrm>
          <a:custGeom>
            <a:rect b="b" l="l" r="r" t="t"/>
            <a:pathLst>
              <a:path extrusionOk="0" h="174431" w="1913890">
                <a:moveTo>
                  <a:pt x="0" y="0"/>
                </a:moveTo>
                <a:lnTo>
                  <a:pt x="1913890" y="0"/>
                </a:lnTo>
                <a:lnTo>
                  <a:pt x="1913890" y="174431"/>
                </a:lnTo>
                <a:lnTo>
                  <a:pt x="0" y="174431"/>
                </a:lnTo>
                <a:close/>
              </a:path>
            </a:pathLst>
          </a:custGeom>
          <a:solidFill>
            <a:srgbClr val="FFAA33"/>
          </a:solidFill>
          <a:ln>
            <a:noFill/>
          </a:ln>
        </p:spPr>
      </p:sp>
      <p:sp>
        <p:nvSpPr>
          <p:cNvPr id="305" name="Google Shape;305;p11"/>
          <p:cNvSpPr txBox="1"/>
          <p:nvPr/>
        </p:nvSpPr>
        <p:spPr>
          <a:xfrm>
            <a:off x="9144000" y="2388259"/>
            <a:ext cx="6937406" cy="4552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91467" lvl="1" marL="582933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rial"/>
              <a:buChar char="•"/>
            </a:pPr>
            <a:r>
              <a:rPr b="0" i="0" lang="en-US" sz="2700" u="none" cap="none" strike="noStrike">
                <a:solidFill>
                  <a:srgbClr val="FFFFFF"/>
                </a:solidFill>
                <a:latin typeface="Assistant"/>
                <a:ea typeface="Assistant"/>
                <a:cs typeface="Assistant"/>
                <a:sym typeface="Assistant"/>
              </a:rPr>
              <a:t>Updated onboarding process</a:t>
            </a:r>
            <a:endParaRPr/>
          </a:p>
        </p:txBody>
      </p:sp>
      <p:sp>
        <p:nvSpPr>
          <p:cNvPr id="306" name="Google Shape;306;p11"/>
          <p:cNvSpPr txBox="1"/>
          <p:nvPr/>
        </p:nvSpPr>
        <p:spPr>
          <a:xfrm>
            <a:off x="9282735" y="3146466"/>
            <a:ext cx="6937406" cy="33127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91467" lvl="1" marL="582933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Char char="•"/>
            </a:pPr>
            <a:r>
              <a:rPr b="0" i="0" lang="en-US" sz="2700" u="none" cap="none" strike="noStrike">
                <a:solidFill>
                  <a:srgbClr val="000000"/>
                </a:solidFill>
                <a:latin typeface="Assistant"/>
                <a:ea typeface="Assistant"/>
                <a:cs typeface="Assistant"/>
                <a:sym typeface="Assistant"/>
              </a:rPr>
              <a:t>Participant and Guardian Orientation </a:t>
            </a:r>
            <a:endParaRPr/>
          </a:p>
          <a:p>
            <a:pPr indent="-388622" lvl="2" marL="1165866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Char char="⚬"/>
            </a:pPr>
            <a:r>
              <a:rPr b="0" i="0" lang="en-US" sz="2700" u="none" cap="none" strike="noStrike">
                <a:solidFill>
                  <a:srgbClr val="000000"/>
                </a:solidFill>
                <a:latin typeface="Assistant"/>
                <a:ea typeface="Assistant"/>
                <a:cs typeface="Assistant"/>
                <a:sym typeface="Assistant"/>
              </a:rPr>
              <a:t>Welcome Package </a:t>
            </a:r>
            <a:endParaRPr/>
          </a:p>
          <a:p>
            <a:pPr indent="-437200" lvl="3" marL="17488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Char char="￭"/>
            </a:pPr>
            <a:r>
              <a:rPr b="0" i="0" lang="en-US" sz="2700" u="none" cap="none" strike="noStrike">
                <a:solidFill>
                  <a:srgbClr val="000000"/>
                </a:solidFill>
                <a:latin typeface="Assistant"/>
                <a:ea typeface="Assistant"/>
                <a:cs typeface="Assistant"/>
                <a:sym typeface="Assistant"/>
              </a:rPr>
              <a:t> introduction to the program and history, a mission statement, expectations and covenants, a calendar of events, and contact information.</a:t>
            </a:r>
            <a:endParaRPr/>
          </a:p>
        </p:txBody>
      </p:sp>
      <p:sp>
        <p:nvSpPr>
          <p:cNvPr id="307" name="Google Shape;307;p11"/>
          <p:cNvSpPr txBox="1"/>
          <p:nvPr/>
        </p:nvSpPr>
        <p:spPr>
          <a:xfrm>
            <a:off x="9282735" y="6621186"/>
            <a:ext cx="6937406" cy="9315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91467" lvl="1" marL="582933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Char char="•"/>
            </a:pPr>
            <a:r>
              <a:rPr b="0" i="0" lang="en-US" sz="2700" u="none" cap="none" strike="noStrike">
                <a:solidFill>
                  <a:srgbClr val="000000"/>
                </a:solidFill>
                <a:latin typeface="Assistant"/>
                <a:ea typeface="Assistant"/>
                <a:cs typeface="Assistant"/>
                <a:sym typeface="Assistant"/>
              </a:rPr>
              <a:t>Needs Assessment and Support/Action Plan </a:t>
            </a:r>
            <a:endParaRPr/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700" u="none" cap="none" strike="noStrike">
              <a:solidFill>
                <a:srgbClr val="000000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308" name="Google Shape;308;p11"/>
          <p:cNvSpPr txBox="1"/>
          <p:nvPr/>
        </p:nvSpPr>
        <p:spPr>
          <a:xfrm>
            <a:off x="9282735" y="7226641"/>
            <a:ext cx="6937406" cy="9315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91467" lvl="1" marL="582933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Char char="•"/>
            </a:pPr>
            <a:r>
              <a:rPr b="0" i="0" lang="en-US" sz="2700" u="none" cap="none" strike="noStrike">
                <a:solidFill>
                  <a:srgbClr val="000000"/>
                </a:solidFill>
                <a:latin typeface="Assistant"/>
                <a:ea typeface="Assistant"/>
                <a:cs typeface="Assistant"/>
                <a:sym typeface="Assistant"/>
              </a:rPr>
              <a:t>Mentor Matching </a:t>
            </a:r>
            <a:endParaRPr/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700" u="none" cap="none" strike="noStrike">
              <a:solidFill>
                <a:srgbClr val="000000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12"/>
          <p:cNvSpPr/>
          <p:nvPr/>
        </p:nvSpPr>
        <p:spPr>
          <a:xfrm>
            <a:off x="15319870" y="700064"/>
            <a:ext cx="2968130" cy="1624376"/>
          </a:xfrm>
          <a:custGeom>
            <a:rect b="b" l="l" r="r" t="t"/>
            <a:pathLst>
              <a:path extrusionOk="0" h="1624376" w="2968130">
                <a:moveTo>
                  <a:pt x="0" y="0"/>
                </a:moveTo>
                <a:lnTo>
                  <a:pt x="2968130" y="0"/>
                </a:lnTo>
                <a:lnTo>
                  <a:pt x="2968130" y="1624377"/>
                </a:lnTo>
                <a:lnTo>
                  <a:pt x="0" y="162437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14" name="Google Shape;314;p12"/>
          <p:cNvSpPr/>
          <p:nvPr/>
        </p:nvSpPr>
        <p:spPr>
          <a:xfrm>
            <a:off x="365023" y="2394355"/>
            <a:ext cx="7214877" cy="657560"/>
          </a:xfrm>
          <a:custGeom>
            <a:rect b="b" l="l" r="r" t="t"/>
            <a:pathLst>
              <a:path extrusionOk="0" h="174431" w="1913890">
                <a:moveTo>
                  <a:pt x="0" y="0"/>
                </a:moveTo>
                <a:lnTo>
                  <a:pt x="1913890" y="0"/>
                </a:lnTo>
                <a:lnTo>
                  <a:pt x="1913890" y="174431"/>
                </a:lnTo>
                <a:lnTo>
                  <a:pt x="0" y="174431"/>
                </a:lnTo>
                <a:close/>
              </a:path>
            </a:pathLst>
          </a:custGeom>
          <a:solidFill>
            <a:srgbClr val="FFAA33"/>
          </a:solidFill>
          <a:ln>
            <a:noFill/>
          </a:ln>
        </p:spPr>
      </p:sp>
      <p:sp>
        <p:nvSpPr>
          <p:cNvPr id="315" name="Google Shape;315;p12"/>
          <p:cNvSpPr txBox="1"/>
          <p:nvPr/>
        </p:nvSpPr>
        <p:spPr>
          <a:xfrm>
            <a:off x="1028700" y="1028700"/>
            <a:ext cx="7104608" cy="9671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399" u="none" cap="none" strike="noStrike">
                <a:solidFill>
                  <a:srgbClr val="2C2C2C"/>
                </a:solidFill>
                <a:latin typeface="Poppins Black"/>
                <a:ea typeface="Poppins Black"/>
                <a:cs typeface="Poppins Black"/>
                <a:sym typeface="Poppins Black"/>
              </a:rPr>
              <a:t>Updates to Date: </a:t>
            </a:r>
            <a:endParaRPr/>
          </a:p>
        </p:txBody>
      </p:sp>
      <p:sp>
        <p:nvSpPr>
          <p:cNvPr id="316" name="Google Shape;316;p12"/>
          <p:cNvSpPr txBox="1"/>
          <p:nvPr/>
        </p:nvSpPr>
        <p:spPr>
          <a:xfrm>
            <a:off x="365023" y="2458173"/>
            <a:ext cx="6937406" cy="4552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91467" lvl="1" marL="582933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rial"/>
              <a:buChar char="•"/>
            </a:pPr>
            <a:r>
              <a:rPr b="0" i="0" lang="en-US" sz="2700" u="none" cap="none" strike="noStrike">
                <a:solidFill>
                  <a:srgbClr val="FFFFFF"/>
                </a:solidFill>
                <a:latin typeface="Assistant"/>
                <a:ea typeface="Assistant"/>
                <a:cs typeface="Assistant"/>
                <a:sym typeface="Assistant"/>
              </a:rPr>
              <a:t>Participant Tier Program </a:t>
            </a:r>
            <a:endParaRPr/>
          </a:p>
        </p:txBody>
      </p:sp>
      <p:sp>
        <p:nvSpPr>
          <p:cNvPr id="317" name="Google Shape;317;p12"/>
          <p:cNvSpPr txBox="1"/>
          <p:nvPr/>
        </p:nvSpPr>
        <p:spPr>
          <a:xfrm>
            <a:off x="503758" y="3216380"/>
            <a:ext cx="6937406" cy="14077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91467" lvl="1" marL="582933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Char char="•"/>
            </a:pPr>
            <a:r>
              <a:rPr b="0" i="0" lang="en-US" sz="2700" u="none" cap="none" strike="noStrike">
                <a:solidFill>
                  <a:srgbClr val="000000"/>
                </a:solidFill>
                <a:latin typeface="Assistant"/>
                <a:ea typeface="Assistant"/>
                <a:cs typeface="Assistant"/>
                <a:sym typeface="Assistant"/>
              </a:rPr>
              <a:t>Participants will progress through a 4 tier system aimed at providing each with a sense of control over their own development </a:t>
            </a:r>
            <a:endParaRPr/>
          </a:p>
        </p:txBody>
      </p:sp>
      <p:sp>
        <p:nvSpPr>
          <p:cNvPr id="318" name="Google Shape;318;p12"/>
          <p:cNvSpPr txBox="1"/>
          <p:nvPr/>
        </p:nvSpPr>
        <p:spPr>
          <a:xfrm>
            <a:off x="365023" y="4786100"/>
            <a:ext cx="6937406" cy="23602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91467" lvl="1" marL="582933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Char char="•"/>
            </a:pPr>
            <a:r>
              <a:rPr b="0" i="0" lang="en-US" sz="2700" u="none" cap="none" strike="noStrike">
                <a:solidFill>
                  <a:srgbClr val="000000"/>
                </a:solidFill>
                <a:latin typeface="Assistant"/>
                <a:ea typeface="Assistant"/>
                <a:cs typeface="Assistant"/>
                <a:sym typeface="Assistant"/>
              </a:rPr>
              <a:t>Tiers are as followed:</a:t>
            </a:r>
            <a:endParaRPr/>
          </a:p>
          <a:p>
            <a:pPr indent="-388622" lvl="2" marL="1165866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Char char="⚬"/>
            </a:pPr>
            <a:r>
              <a:rPr b="0" i="0" lang="en-US" sz="2700" u="none" cap="none" strike="noStrike">
                <a:solidFill>
                  <a:srgbClr val="000000"/>
                </a:solidFill>
                <a:latin typeface="Assistant"/>
                <a:ea typeface="Assistant"/>
                <a:cs typeface="Assistant"/>
                <a:sym typeface="Assistant"/>
              </a:rPr>
              <a:t>Recruit </a:t>
            </a:r>
            <a:endParaRPr/>
          </a:p>
          <a:p>
            <a:pPr indent="-388622" lvl="2" marL="1165866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Char char="⚬"/>
            </a:pPr>
            <a:r>
              <a:rPr b="0" i="0" lang="en-US" sz="2700" u="none" cap="none" strike="noStrike">
                <a:solidFill>
                  <a:srgbClr val="000000"/>
                </a:solidFill>
                <a:latin typeface="Assistant"/>
                <a:ea typeface="Assistant"/>
                <a:cs typeface="Assistant"/>
                <a:sym typeface="Assistant"/>
              </a:rPr>
              <a:t>Cadet</a:t>
            </a:r>
            <a:endParaRPr/>
          </a:p>
          <a:p>
            <a:pPr indent="-388622" lvl="2" marL="1165866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Char char="⚬"/>
            </a:pPr>
            <a:r>
              <a:rPr b="0" i="0" lang="en-US" sz="2700" u="none" cap="none" strike="noStrike">
                <a:solidFill>
                  <a:srgbClr val="000000"/>
                </a:solidFill>
                <a:latin typeface="Assistant"/>
                <a:ea typeface="Assistant"/>
                <a:cs typeface="Assistant"/>
                <a:sym typeface="Assistant"/>
              </a:rPr>
              <a:t>Officer</a:t>
            </a:r>
            <a:endParaRPr/>
          </a:p>
          <a:p>
            <a:pPr indent="-388622" lvl="2" marL="1165866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Char char="⚬"/>
            </a:pPr>
            <a:r>
              <a:rPr b="0" i="0" lang="en-US" sz="2700" u="none" cap="none" strike="noStrike">
                <a:solidFill>
                  <a:srgbClr val="000000"/>
                </a:solidFill>
                <a:latin typeface="Assistant"/>
                <a:ea typeface="Assistant"/>
                <a:cs typeface="Assistant"/>
                <a:sym typeface="Assistant"/>
              </a:rPr>
              <a:t>General </a:t>
            </a:r>
            <a:endParaRPr/>
          </a:p>
        </p:txBody>
      </p:sp>
      <p:cxnSp>
        <p:nvCxnSpPr>
          <p:cNvPr id="319" name="Google Shape;319;p12"/>
          <p:cNvCxnSpPr/>
          <p:nvPr/>
        </p:nvCxnSpPr>
        <p:spPr>
          <a:xfrm>
            <a:off x="8480323" y="1995805"/>
            <a:ext cx="0" cy="6492240"/>
          </a:xfrm>
          <a:prstGeom prst="straightConnector1">
            <a:avLst/>
          </a:prstGeom>
          <a:noFill/>
          <a:ln cap="flat" cmpd="sng" w="381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20" name="Google Shape;320;p12"/>
          <p:cNvSpPr/>
          <p:nvPr/>
        </p:nvSpPr>
        <p:spPr>
          <a:xfrm>
            <a:off x="9144000" y="2324441"/>
            <a:ext cx="7214877" cy="657560"/>
          </a:xfrm>
          <a:custGeom>
            <a:rect b="b" l="l" r="r" t="t"/>
            <a:pathLst>
              <a:path extrusionOk="0" h="174431" w="1913890">
                <a:moveTo>
                  <a:pt x="0" y="0"/>
                </a:moveTo>
                <a:lnTo>
                  <a:pt x="1913890" y="0"/>
                </a:lnTo>
                <a:lnTo>
                  <a:pt x="1913890" y="174431"/>
                </a:lnTo>
                <a:lnTo>
                  <a:pt x="0" y="174431"/>
                </a:lnTo>
                <a:close/>
              </a:path>
            </a:pathLst>
          </a:custGeom>
          <a:solidFill>
            <a:srgbClr val="FFAA33"/>
          </a:solidFill>
          <a:ln>
            <a:noFill/>
          </a:ln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f10ed00470_1_9"/>
          <p:cNvSpPr/>
          <p:nvPr/>
        </p:nvSpPr>
        <p:spPr>
          <a:xfrm>
            <a:off x="14706660" y="395066"/>
            <a:ext cx="2968130" cy="1624376"/>
          </a:xfrm>
          <a:custGeom>
            <a:rect b="b" l="l" r="r" t="t"/>
            <a:pathLst>
              <a:path extrusionOk="0" h="1624376" w="2968130">
                <a:moveTo>
                  <a:pt x="0" y="0"/>
                </a:moveTo>
                <a:lnTo>
                  <a:pt x="2968130" y="0"/>
                </a:lnTo>
                <a:lnTo>
                  <a:pt x="2968130" y="1624377"/>
                </a:lnTo>
                <a:lnTo>
                  <a:pt x="0" y="162437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2" name="Google Shape;92;g2f10ed00470_1_9"/>
          <p:cNvSpPr txBox="1"/>
          <p:nvPr/>
        </p:nvSpPr>
        <p:spPr>
          <a:xfrm>
            <a:off x="2437875" y="1655263"/>
            <a:ext cx="11963400" cy="286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5720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3000">
                <a:solidFill>
                  <a:schemeClr val="dk1"/>
                </a:solidFill>
              </a:rPr>
              <a:t>Mission Statement:</a:t>
            </a:r>
            <a:endParaRPr b="1" sz="3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000">
                <a:solidFill>
                  <a:schemeClr val="dk1"/>
                </a:solidFill>
              </a:rPr>
              <a:t>"We are a culture that gives direction, protection, affection, and correction to young males that will guide them to be successful, productive leaders in our society."</a:t>
            </a:r>
            <a:endParaRPr b="1" sz="3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g2f10ed00470_1_9"/>
          <p:cNvSpPr/>
          <p:nvPr/>
        </p:nvSpPr>
        <p:spPr>
          <a:xfrm>
            <a:off x="258685" y="8440354"/>
            <a:ext cx="2968130" cy="1624376"/>
          </a:xfrm>
          <a:custGeom>
            <a:rect b="b" l="l" r="r" t="t"/>
            <a:pathLst>
              <a:path extrusionOk="0" h="1624376" w="2968130">
                <a:moveTo>
                  <a:pt x="0" y="0"/>
                </a:moveTo>
                <a:lnTo>
                  <a:pt x="2968130" y="0"/>
                </a:lnTo>
                <a:lnTo>
                  <a:pt x="2968130" y="1624376"/>
                </a:lnTo>
                <a:lnTo>
                  <a:pt x="0" y="162437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4" name="Google Shape;94;g2f10ed00470_1_9"/>
          <p:cNvSpPr/>
          <p:nvPr/>
        </p:nvSpPr>
        <p:spPr>
          <a:xfrm>
            <a:off x="258685" y="6602466"/>
            <a:ext cx="2968130" cy="1624376"/>
          </a:xfrm>
          <a:custGeom>
            <a:rect b="b" l="l" r="r" t="t"/>
            <a:pathLst>
              <a:path extrusionOk="0" h="1624376" w="2968130">
                <a:moveTo>
                  <a:pt x="0" y="0"/>
                </a:moveTo>
                <a:lnTo>
                  <a:pt x="2968130" y="0"/>
                </a:lnTo>
                <a:lnTo>
                  <a:pt x="2968130" y="1624377"/>
                </a:lnTo>
                <a:lnTo>
                  <a:pt x="0" y="162437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5" name="Google Shape;95;g2f10ed00470_1_9"/>
          <p:cNvSpPr/>
          <p:nvPr/>
        </p:nvSpPr>
        <p:spPr>
          <a:xfrm>
            <a:off x="14706660" y="2275417"/>
            <a:ext cx="2968130" cy="1624376"/>
          </a:xfrm>
          <a:custGeom>
            <a:rect b="b" l="l" r="r" t="t"/>
            <a:pathLst>
              <a:path extrusionOk="0" h="1624376" w="2968130">
                <a:moveTo>
                  <a:pt x="0" y="0"/>
                </a:moveTo>
                <a:lnTo>
                  <a:pt x="2968130" y="0"/>
                </a:lnTo>
                <a:lnTo>
                  <a:pt x="2968130" y="1624376"/>
                </a:lnTo>
                <a:lnTo>
                  <a:pt x="0" y="162437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6" name="Google Shape;96;g2f10ed00470_1_9"/>
          <p:cNvSpPr/>
          <p:nvPr/>
        </p:nvSpPr>
        <p:spPr>
          <a:xfrm>
            <a:off x="258685" y="471991"/>
            <a:ext cx="2968130" cy="1624376"/>
          </a:xfrm>
          <a:custGeom>
            <a:rect b="b" l="l" r="r" t="t"/>
            <a:pathLst>
              <a:path extrusionOk="0" h="1624376" w="2968130">
                <a:moveTo>
                  <a:pt x="0" y="0"/>
                </a:moveTo>
                <a:lnTo>
                  <a:pt x="2968130" y="0"/>
                </a:lnTo>
                <a:lnTo>
                  <a:pt x="2968130" y="1624377"/>
                </a:lnTo>
                <a:lnTo>
                  <a:pt x="0" y="162437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7" name="Google Shape;97;g2f10ed00470_1_9"/>
          <p:cNvSpPr txBox="1"/>
          <p:nvPr/>
        </p:nvSpPr>
        <p:spPr>
          <a:xfrm>
            <a:off x="3609850" y="5607425"/>
            <a:ext cx="10466100" cy="338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3000">
                <a:solidFill>
                  <a:schemeClr val="dk1"/>
                </a:solidFill>
              </a:rPr>
              <a:t>Vision </a:t>
            </a:r>
            <a:r>
              <a:rPr b="1" lang="en-US" sz="3000">
                <a:solidFill>
                  <a:schemeClr val="dk1"/>
                </a:solidFill>
              </a:rPr>
              <a:t>Statement:</a:t>
            </a:r>
            <a:endParaRPr b="1" sz="3000"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000">
                <a:solidFill>
                  <a:schemeClr val="dk1"/>
                </a:solidFill>
              </a:rPr>
              <a:t>"We are preparing young men to be loyal learners, lovers, leaders, and laborers that are successful sons, honorable husbands, and generals to the next generation."</a:t>
            </a:r>
            <a:endParaRPr sz="3000">
              <a:solidFill>
                <a:schemeClr val="dk1"/>
              </a:solidFill>
            </a:endParaRPr>
          </a:p>
        </p:txBody>
      </p:sp>
      <p:sp>
        <p:nvSpPr>
          <p:cNvPr id="98" name="Google Shape;98;g2f10ed00470_1_9"/>
          <p:cNvSpPr/>
          <p:nvPr/>
        </p:nvSpPr>
        <p:spPr>
          <a:xfrm>
            <a:off x="15015910" y="8101416"/>
            <a:ext cx="2968130" cy="1624376"/>
          </a:xfrm>
          <a:custGeom>
            <a:rect b="b" l="l" r="r" t="t"/>
            <a:pathLst>
              <a:path extrusionOk="0" h="1624376" w="2968130">
                <a:moveTo>
                  <a:pt x="0" y="0"/>
                </a:moveTo>
                <a:lnTo>
                  <a:pt x="2968130" y="0"/>
                </a:lnTo>
                <a:lnTo>
                  <a:pt x="2968130" y="1624377"/>
                </a:lnTo>
                <a:lnTo>
                  <a:pt x="0" y="162437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2f10ed00470_1_0"/>
          <p:cNvSpPr/>
          <p:nvPr/>
        </p:nvSpPr>
        <p:spPr>
          <a:xfrm>
            <a:off x="14527610" y="3404904"/>
            <a:ext cx="2968130" cy="1624376"/>
          </a:xfrm>
          <a:custGeom>
            <a:rect b="b" l="l" r="r" t="t"/>
            <a:pathLst>
              <a:path extrusionOk="0" h="1624376" w="2968130">
                <a:moveTo>
                  <a:pt x="0" y="0"/>
                </a:moveTo>
                <a:lnTo>
                  <a:pt x="2968130" y="0"/>
                </a:lnTo>
                <a:lnTo>
                  <a:pt x="2968130" y="1624376"/>
                </a:lnTo>
                <a:lnTo>
                  <a:pt x="0" y="162437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4" name="Google Shape;104;g2f10ed00470_1_0"/>
          <p:cNvSpPr/>
          <p:nvPr/>
        </p:nvSpPr>
        <p:spPr>
          <a:xfrm>
            <a:off x="14527610" y="1567016"/>
            <a:ext cx="2968130" cy="1624376"/>
          </a:xfrm>
          <a:custGeom>
            <a:rect b="b" l="l" r="r" t="t"/>
            <a:pathLst>
              <a:path extrusionOk="0" h="1624376" w="2968130">
                <a:moveTo>
                  <a:pt x="0" y="0"/>
                </a:moveTo>
                <a:lnTo>
                  <a:pt x="2968130" y="0"/>
                </a:lnTo>
                <a:lnTo>
                  <a:pt x="2968130" y="1624377"/>
                </a:lnTo>
                <a:lnTo>
                  <a:pt x="0" y="162437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5" name="Google Shape;105;g2f10ed00470_1_0"/>
          <p:cNvSpPr/>
          <p:nvPr/>
        </p:nvSpPr>
        <p:spPr>
          <a:xfrm>
            <a:off x="1028700" y="8896953"/>
            <a:ext cx="2968130" cy="1624376"/>
          </a:xfrm>
          <a:custGeom>
            <a:rect b="b" l="l" r="r" t="t"/>
            <a:pathLst>
              <a:path extrusionOk="0" h="1624376" w="2968130">
                <a:moveTo>
                  <a:pt x="0" y="0"/>
                </a:moveTo>
                <a:lnTo>
                  <a:pt x="2968130" y="0"/>
                </a:lnTo>
                <a:lnTo>
                  <a:pt x="2968130" y="1624376"/>
                </a:lnTo>
                <a:lnTo>
                  <a:pt x="0" y="162437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6" name="Google Shape;106;g2f10ed00470_1_0"/>
          <p:cNvSpPr/>
          <p:nvPr/>
        </p:nvSpPr>
        <p:spPr>
          <a:xfrm>
            <a:off x="10783936" y="2594306"/>
            <a:ext cx="5996041" cy="3245572"/>
          </a:xfrm>
          <a:custGeom>
            <a:rect b="b" l="l" r="r" t="t"/>
            <a:pathLst>
              <a:path extrusionOk="0" h="3245572" w="5996041">
                <a:moveTo>
                  <a:pt x="0" y="0"/>
                </a:moveTo>
                <a:lnTo>
                  <a:pt x="5996041" y="0"/>
                </a:lnTo>
                <a:lnTo>
                  <a:pt x="5996041" y="3245572"/>
                </a:lnTo>
                <a:lnTo>
                  <a:pt x="0" y="324557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-4299"/>
            </a:stretch>
          </a:blipFill>
          <a:ln>
            <a:noFill/>
          </a:ln>
        </p:spPr>
      </p:sp>
      <p:sp>
        <p:nvSpPr>
          <p:cNvPr id="107" name="Google Shape;107;g2f10ed00470_1_0"/>
          <p:cNvSpPr txBox="1"/>
          <p:nvPr/>
        </p:nvSpPr>
        <p:spPr>
          <a:xfrm>
            <a:off x="899652" y="1567016"/>
            <a:ext cx="8563500" cy="2909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000" u="none" cap="none" strike="noStrike">
                <a:solidFill>
                  <a:srgbClr val="2C2C2C"/>
                </a:solidFill>
                <a:latin typeface="Poppins Black"/>
                <a:ea typeface="Poppins Black"/>
                <a:cs typeface="Poppins Black"/>
                <a:sym typeface="Poppins Black"/>
              </a:rPr>
              <a:t>Strategic Plan </a:t>
            </a:r>
            <a:endParaRPr/>
          </a:p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000" u="none" cap="none" strike="noStrike">
                <a:solidFill>
                  <a:srgbClr val="2C2C2C"/>
                </a:solidFill>
                <a:latin typeface="Poppins Black"/>
                <a:ea typeface="Poppins Black"/>
                <a:cs typeface="Poppins Black"/>
                <a:sym typeface="Poppins Black"/>
              </a:rPr>
              <a:t>2024/2025</a:t>
            </a:r>
            <a:endParaRPr/>
          </a:p>
        </p:txBody>
      </p:sp>
      <p:sp>
        <p:nvSpPr>
          <p:cNvPr id="108" name="Google Shape;108;g2f10ed00470_1_0"/>
          <p:cNvSpPr txBox="1"/>
          <p:nvPr/>
        </p:nvSpPr>
        <p:spPr>
          <a:xfrm>
            <a:off x="1028700" y="5076825"/>
            <a:ext cx="9221700" cy="2720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399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This strategic plan outlines key priorities and strategies aimed at improving the effectiveness and reach of the Husbands Institute's programs during the 2024 and 2025 fiscal year.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"/>
          <p:cNvSpPr/>
          <p:nvPr/>
        </p:nvSpPr>
        <p:spPr>
          <a:xfrm>
            <a:off x="1997457" y="5143500"/>
            <a:ext cx="1286012" cy="1286012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FFAA3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2"/>
          <p:cNvSpPr/>
          <p:nvPr/>
        </p:nvSpPr>
        <p:spPr>
          <a:xfrm>
            <a:off x="6333148" y="5143500"/>
            <a:ext cx="1286012" cy="1286012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FFAA3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2"/>
          <p:cNvSpPr/>
          <p:nvPr/>
        </p:nvSpPr>
        <p:spPr>
          <a:xfrm>
            <a:off x="10668839" y="5143500"/>
            <a:ext cx="1286012" cy="1286012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FFAA3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2"/>
          <p:cNvSpPr/>
          <p:nvPr/>
        </p:nvSpPr>
        <p:spPr>
          <a:xfrm>
            <a:off x="15004530" y="5143500"/>
            <a:ext cx="1286012" cy="1286012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FFAA3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2"/>
          <p:cNvSpPr txBox="1"/>
          <p:nvPr/>
        </p:nvSpPr>
        <p:spPr>
          <a:xfrm>
            <a:off x="1028700" y="1028700"/>
            <a:ext cx="11289506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000" u="none" cap="none" strike="noStrike">
                <a:solidFill>
                  <a:srgbClr val="2C2C2C"/>
                </a:solidFill>
                <a:latin typeface="Poppins Black"/>
                <a:ea typeface="Poppins Black"/>
                <a:cs typeface="Poppins Black"/>
                <a:sym typeface="Poppins Black"/>
              </a:rPr>
              <a:t>Strategic Priorities </a:t>
            </a:r>
            <a:endParaRPr/>
          </a:p>
        </p:txBody>
      </p:sp>
      <p:sp>
        <p:nvSpPr>
          <p:cNvPr id="118" name="Google Shape;118;p2"/>
          <p:cNvSpPr txBox="1"/>
          <p:nvPr/>
        </p:nvSpPr>
        <p:spPr>
          <a:xfrm>
            <a:off x="2459012" y="5264967"/>
            <a:ext cx="362903" cy="11319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0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382" u="none" cap="none" strike="noStrike">
                <a:solidFill>
                  <a:srgbClr val="FFFFFF"/>
                </a:solidFill>
                <a:latin typeface="Poppins Black"/>
                <a:ea typeface="Poppins Black"/>
                <a:cs typeface="Poppins Black"/>
                <a:sym typeface="Poppins Black"/>
              </a:rPr>
              <a:t>1</a:t>
            </a:r>
            <a:endParaRPr/>
          </a:p>
        </p:txBody>
      </p:sp>
      <p:sp>
        <p:nvSpPr>
          <p:cNvPr id="119" name="Google Shape;119;p2"/>
          <p:cNvSpPr txBox="1"/>
          <p:nvPr/>
        </p:nvSpPr>
        <p:spPr>
          <a:xfrm>
            <a:off x="6709395" y="5264967"/>
            <a:ext cx="533519" cy="11319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0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382" u="none" cap="none" strike="noStrike">
                <a:solidFill>
                  <a:srgbClr val="FFFFFF"/>
                </a:solidFill>
                <a:latin typeface="Poppins Black"/>
                <a:ea typeface="Poppins Black"/>
                <a:cs typeface="Poppins Black"/>
                <a:sym typeface="Poppins Black"/>
              </a:rPr>
              <a:t>2</a:t>
            </a:r>
            <a:endParaRPr/>
          </a:p>
        </p:txBody>
      </p:sp>
      <p:sp>
        <p:nvSpPr>
          <p:cNvPr id="120" name="Google Shape;120;p2"/>
          <p:cNvSpPr txBox="1"/>
          <p:nvPr/>
        </p:nvSpPr>
        <p:spPr>
          <a:xfrm>
            <a:off x="11025857" y="5264967"/>
            <a:ext cx="571976" cy="11319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0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382" u="none" cap="none" strike="noStrike">
                <a:solidFill>
                  <a:srgbClr val="FFFFFF"/>
                </a:solidFill>
                <a:latin typeface="Poppins Black"/>
                <a:ea typeface="Poppins Black"/>
                <a:cs typeface="Poppins Black"/>
                <a:sym typeface="Poppins Black"/>
              </a:rPr>
              <a:t>3</a:t>
            </a:r>
            <a:endParaRPr/>
          </a:p>
        </p:txBody>
      </p:sp>
      <p:sp>
        <p:nvSpPr>
          <p:cNvPr id="121" name="Google Shape;121;p2"/>
          <p:cNvSpPr txBox="1"/>
          <p:nvPr/>
        </p:nvSpPr>
        <p:spPr>
          <a:xfrm>
            <a:off x="15323568" y="5264967"/>
            <a:ext cx="647938" cy="11319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0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382" u="none" cap="none" strike="noStrike">
                <a:solidFill>
                  <a:srgbClr val="FFFFFF"/>
                </a:solidFill>
                <a:latin typeface="Poppins Black"/>
                <a:ea typeface="Poppins Black"/>
                <a:cs typeface="Poppins Black"/>
                <a:sym typeface="Poppins Black"/>
              </a:rPr>
              <a:t>4</a:t>
            </a:r>
            <a:endParaRPr/>
          </a:p>
        </p:txBody>
      </p:sp>
      <p:sp>
        <p:nvSpPr>
          <p:cNvPr id="122" name="Google Shape;122;p2"/>
          <p:cNvSpPr txBox="1"/>
          <p:nvPr/>
        </p:nvSpPr>
        <p:spPr>
          <a:xfrm>
            <a:off x="1028700" y="7753873"/>
            <a:ext cx="3372348" cy="188179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688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Refining program framework to be both self sustaining and replicable</a:t>
            </a:r>
            <a:endParaRPr/>
          </a:p>
        </p:txBody>
      </p:sp>
      <p:sp>
        <p:nvSpPr>
          <p:cNvPr id="123" name="Google Shape;123;p2"/>
          <p:cNvSpPr txBox="1"/>
          <p:nvPr/>
        </p:nvSpPr>
        <p:spPr>
          <a:xfrm>
            <a:off x="5220198" y="7954045"/>
            <a:ext cx="3511913" cy="14719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Increased visibility in local community and schools. </a:t>
            </a:r>
            <a:endParaRPr/>
          </a:p>
        </p:txBody>
      </p:sp>
      <p:sp>
        <p:nvSpPr>
          <p:cNvPr id="124" name="Google Shape;124;p2"/>
          <p:cNvSpPr txBox="1"/>
          <p:nvPr/>
        </p:nvSpPr>
        <p:spPr>
          <a:xfrm>
            <a:off x="9841877" y="8163741"/>
            <a:ext cx="3511913" cy="14719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Increase participant investment and accountability</a:t>
            </a:r>
            <a:endParaRPr/>
          </a:p>
        </p:txBody>
      </p:sp>
      <p:sp>
        <p:nvSpPr>
          <p:cNvPr id="125" name="Google Shape;125;p2"/>
          <p:cNvSpPr txBox="1"/>
          <p:nvPr/>
        </p:nvSpPr>
        <p:spPr>
          <a:xfrm>
            <a:off x="13785487" y="7744348"/>
            <a:ext cx="3511913" cy="19672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Recruitment and retention of staff, volunteers, and mentors </a:t>
            </a:r>
            <a:endParaRPr/>
          </a:p>
        </p:txBody>
      </p:sp>
      <p:sp>
        <p:nvSpPr>
          <p:cNvPr id="126" name="Google Shape;126;p2"/>
          <p:cNvSpPr txBox="1"/>
          <p:nvPr/>
        </p:nvSpPr>
        <p:spPr>
          <a:xfrm>
            <a:off x="1028700" y="6527689"/>
            <a:ext cx="3511913" cy="11283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2C2C2C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Program Framework </a:t>
            </a:r>
            <a:endParaRPr/>
          </a:p>
        </p:txBody>
      </p:sp>
      <p:sp>
        <p:nvSpPr>
          <p:cNvPr id="127" name="Google Shape;127;p2"/>
          <p:cNvSpPr txBox="1"/>
          <p:nvPr/>
        </p:nvSpPr>
        <p:spPr>
          <a:xfrm>
            <a:off x="5220198" y="6527689"/>
            <a:ext cx="3511913" cy="5664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2C2C2C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Engagement </a:t>
            </a:r>
            <a:endParaRPr/>
          </a:p>
        </p:txBody>
      </p:sp>
      <p:sp>
        <p:nvSpPr>
          <p:cNvPr id="128" name="Google Shape;128;p2"/>
          <p:cNvSpPr txBox="1"/>
          <p:nvPr/>
        </p:nvSpPr>
        <p:spPr>
          <a:xfrm>
            <a:off x="9555889" y="6527689"/>
            <a:ext cx="3356376" cy="9946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789" u="none" cap="none" strike="noStrike">
                <a:solidFill>
                  <a:srgbClr val="2C2C2C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Participant/Family Interactions</a:t>
            </a:r>
            <a:endParaRPr/>
          </a:p>
        </p:txBody>
      </p:sp>
      <p:sp>
        <p:nvSpPr>
          <p:cNvPr id="129" name="Google Shape;129;p2"/>
          <p:cNvSpPr txBox="1"/>
          <p:nvPr/>
        </p:nvSpPr>
        <p:spPr>
          <a:xfrm>
            <a:off x="13891580" y="6527689"/>
            <a:ext cx="3511913" cy="11283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2C2C2C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Recruitment/ Representation</a:t>
            </a:r>
            <a:endParaRPr/>
          </a:p>
        </p:txBody>
      </p:sp>
      <p:cxnSp>
        <p:nvCxnSpPr>
          <p:cNvPr id="130" name="Google Shape;130;p2"/>
          <p:cNvCxnSpPr/>
          <p:nvPr/>
        </p:nvCxnSpPr>
        <p:spPr>
          <a:xfrm>
            <a:off x="3856636" y="5786506"/>
            <a:ext cx="1787117" cy="0"/>
          </a:xfrm>
          <a:prstGeom prst="straightConnector1">
            <a:avLst/>
          </a:prstGeom>
          <a:noFill/>
          <a:ln cap="flat" cmpd="sng" w="47625">
            <a:solidFill>
              <a:srgbClr val="000000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131" name="Google Shape;131;p2"/>
          <p:cNvCxnSpPr/>
          <p:nvPr/>
        </p:nvCxnSpPr>
        <p:spPr>
          <a:xfrm>
            <a:off x="8332833" y="5786506"/>
            <a:ext cx="1787117" cy="0"/>
          </a:xfrm>
          <a:prstGeom prst="straightConnector1">
            <a:avLst/>
          </a:prstGeom>
          <a:noFill/>
          <a:ln cap="flat" cmpd="sng" w="47625">
            <a:solidFill>
              <a:srgbClr val="000000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132" name="Google Shape;132;p2"/>
          <p:cNvCxnSpPr/>
          <p:nvPr/>
        </p:nvCxnSpPr>
        <p:spPr>
          <a:xfrm>
            <a:off x="12617297" y="5786506"/>
            <a:ext cx="1787117" cy="0"/>
          </a:xfrm>
          <a:prstGeom prst="straightConnector1">
            <a:avLst/>
          </a:prstGeom>
          <a:noFill/>
          <a:ln cap="flat" cmpd="sng" w="47625">
            <a:solidFill>
              <a:srgbClr val="000000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133" name="Google Shape;133;p2"/>
          <p:cNvSpPr/>
          <p:nvPr/>
        </p:nvSpPr>
        <p:spPr>
          <a:xfrm rot="5400000">
            <a:off x="15813335" y="1530962"/>
            <a:ext cx="2968130" cy="1624376"/>
          </a:xfrm>
          <a:custGeom>
            <a:rect b="b" l="l" r="r" t="t"/>
            <a:pathLst>
              <a:path extrusionOk="0" h="1624376" w="2968130">
                <a:moveTo>
                  <a:pt x="0" y="0"/>
                </a:moveTo>
                <a:lnTo>
                  <a:pt x="2968130" y="0"/>
                </a:lnTo>
                <a:lnTo>
                  <a:pt x="2968130" y="1624376"/>
                </a:lnTo>
                <a:lnTo>
                  <a:pt x="0" y="162437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3"/>
          <p:cNvSpPr/>
          <p:nvPr/>
        </p:nvSpPr>
        <p:spPr>
          <a:xfrm>
            <a:off x="15319870" y="700064"/>
            <a:ext cx="2968130" cy="1624376"/>
          </a:xfrm>
          <a:custGeom>
            <a:rect b="b" l="l" r="r" t="t"/>
            <a:pathLst>
              <a:path extrusionOk="0" h="1624376" w="2968130">
                <a:moveTo>
                  <a:pt x="0" y="0"/>
                </a:moveTo>
                <a:lnTo>
                  <a:pt x="2968130" y="0"/>
                </a:lnTo>
                <a:lnTo>
                  <a:pt x="2968130" y="1624377"/>
                </a:lnTo>
                <a:lnTo>
                  <a:pt x="0" y="162437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39" name="Google Shape;139;p3"/>
          <p:cNvSpPr/>
          <p:nvPr/>
        </p:nvSpPr>
        <p:spPr>
          <a:xfrm>
            <a:off x="390376" y="2011848"/>
            <a:ext cx="9138158" cy="759721"/>
          </a:xfrm>
          <a:custGeom>
            <a:rect b="b" l="l" r="r" t="t"/>
            <a:pathLst>
              <a:path extrusionOk="0" h="267915" w="3222562">
                <a:moveTo>
                  <a:pt x="0" y="0"/>
                </a:moveTo>
                <a:lnTo>
                  <a:pt x="3222562" y="0"/>
                </a:lnTo>
                <a:lnTo>
                  <a:pt x="3222562" y="267915"/>
                </a:lnTo>
                <a:lnTo>
                  <a:pt x="0" y="267915"/>
                </a:lnTo>
                <a:close/>
              </a:path>
            </a:pathLst>
          </a:custGeom>
          <a:solidFill>
            <a:srgbClr val="FFAA33"/>
          </a:solidFill>
          <a:ln>
            <a:noFill/>
          </a:ln>
        </p:spPr>
      </p:sp>
      <p:sp>
        <p:nvSpPr>
          <p:cNvPr id="140" name="Google Shape;140;p3"/>
          <p:cNvSpPr txBox="1"/>
          <p:nvPr/>
        </p:nvSpPr>
        <p:spPr>
          <a:xfrm>
            <a:off x="390376" y="612880"/>
            <a:ext cx="14549586" cy="9671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399" u="none" cap="none" strike="noStrike">
                <a:solidFill>
                  <a:srgbClr val="2C2C2C"/>
                </a:solidFill>
                <a:latin typeface="Poppins Black"/>
                <a:ea typeface="Poppins Black"/>
                <a:cs typeface="Poppins Black"/>
                <a:sym typeface="Poppins Black"/>
              </a:rPr>
              <a:t>Strategies for Refining Framework </a:t>
            </a:r>
            <a:endParaRPr/>
          </a:p>
        </p:txBody>
      </p:sp>
      <p:sp>
        <p:nvSpPr>
          <p:cNvPr id="141" name="Google Shape;141;p3"/>
          <p:cNvSpPr txBox="1"/>
          <p:nvPr/>
        </p:nvSpPr>
        <p:spPr>
          <a:xfrm>
            <a:off x="390376" y="2108181"/>
            <a:ext cx="10276192" cy="5099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02260" lvl="1" marL="604519" marR="0" rtl="0" algn="l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99"/>
              <a:buFont typeface="Poppins Medium"/>
              <a:buAutoNum type="arabicPeriod"/>
            </a:pPr>
            <a:r>
              <a:rPr b="0" i="0" lang="en-US" sz="2799" u="none" cap="none" strike="noStrike">
                <a:solidFill>
                  <a:srgbClr val="FFFFFF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Development of a Competencety Framewrork </a:t>
            </a:r>
            <a:endParaRPr/>
          </a:p>
        </p:txBody>
      </p:sp>
      <p:sp>
        <p:nvSpPr>
          <p:cNvPr id="142" name="Google Shape;142;p3"/>
          <p:cNvSpPr txBox="1"/>
          <p:nvPr/>
        </p:nvSpPr>
        <p:spPr>
          <a:xfrm>
            <a:off x="587484" y="2704893"/>
            <a:ext cx="11509914" cy="5803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67030" lvl="1" marL="734059" marR="0" rtl="0" algn="l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3399"/>
              <a:buFont typeface="Arial"/>
              <a:buChar char="•"/>
            </a:pPr>
            <a:r>
              <a:rPr b="0" i="0" lang="en-US" sz="3399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Create a framework outlining essential foundational skills </a:t>
            </a:r>
            <a:endParaRPr/>
          </a:p>
        </p:txBody>
      </p:sp>
      <p:sp>
        <p:nvSpPr>
          <p:cNvPr id="143" name="Google Shape;143;p3"/>
          <p:cNvSpPr txBox="1"/>
          <p:nvPr/>
        </p:nvSpPr>
        <p:spPr>
          <a:xfrm>
            <a:off x="617607" y="3351959"/>
            <a:ext cx="10276192" cy="5803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67030" lvl="1" marL="734059" marR="0" rtl="0" algn="l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3399"/>
              <a:buFont typeface="Arial"/>
              <a:buChar char="•"/>
            </a:pPr>
            <a:r>
              <a:rPr b="0" i="0" lang="en-US" sz="3399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Identify gaps in current service delivery </a:t>
            </a:r>
            <a:endParaRPr/>
          </a:p>
        </p:txBody>
      </p:sp>
      <p:sp>
        <p:nvSpPr>
          <p:cNvPr id="144" name="Google Shape;144;p3"/>
          <p:cNvSpPr txBox="1"/>
          <p:nvPr/>
        </p:nvSpPr>
        <p:spPr>
          <a:xfrm>
            <a:off x="685870" y="3999024"/>
            <a:ext cx="11313141" cy="5803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67030" lvl="1" marL="734059" marR="0" rtl="0" algn="l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3399"/>
              <a:buFont typeface="Arial"/>
              <a:buChar char="•"/>
            </a:pPr>
            <a:r>
              <a:rPr b="0" i="0" lang="en-US" sz="3399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Develop a progression plan for building advanced skills </a:t>
            </a:r>
            <a:endParaRPr/>
          </a:p>
        </p:txBody>
      </p:sp>
      <p:sp>
        <p:nvSpPr>
          <p:cNvPr id="145" name="Google Shape;145;p3"/>
          <p:cNvSpPr/>
          <p:nvPr/>
        </p:nvSpPr>
        <p:spPr>
          <a:xfrm>
            <a:off x="390376" y="4712764"/>
            <a:ext cx="9138158" cy="759721"/>
          </a:xfrm>
          <a:custGeom>
            <a:rect b="b" l="l" r="r" t="t"/>
            <a:pathLst>
              <a:path extrusionOk="0" h="267915" w="3222562">
                <a:moveTo>
                  <a:pt x="0" y="0"/>
                </a:moveTo>
                <a:lnTo>
                  <a:pt x="3222562" y="0"/>
                </a:lnTo>
                <a:lnTo>
                  <a:pt x="3222562" y="267915"/>
                </a:lnTo>
                <a:lnTo>
                  <a:pt x="0" y="267915"/>
                </a:lnTo>
                <a:close/>
              </a:path>
            </a:pathLst>
          </a:custGeom>
          <a:solidFill>
            <a:srgbClr val="FFAA33"/>
          </a:solidFill>
          <a:ln>
            <a:noFill/>
          </a:ln>
        </p:spPr>
      </p:sp>
      <p:sp>
        <p:nvSpPr>
          <p:cNvPr id="146" name="Google Shape;146;p3"/>
          <p:cNvSpPr txBox="1"/>
          <p:nvPr/>
        </p:nvSpPr>
        <p:spPr>
          <a:xfrm>
            <a:off x="587484" y="4810179"/>
            <a:ext cx="10276192" cy="5099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799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2. Create a comprehensive list of partners </a:t>
            </a:r>
            <a:endParaRPr/>
          </a:p>
        </p:txBody>
      </p:sp>
      <p:sp>
        <p:nvSpPr>
          <p:cNvPr id="147" name="Google Shape;147;p3"/>
          <p:cNvSpPr txBox="1"/>
          <p:nvPr/>
        </p:nvSpPr>
        <p:spPr>
          <a:xfrm>
            <a:off x="587484" y="5405809"/>
            <a:ext cx="11509914" cy="5803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67030" lvl="1" marL="734059" marR="0" rtl="0" algn="l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3399"/>
              <a:buFont typeface="Arial"/>
              <a:buChar char="•"/>
            </a:pPr>
            <a:r>
              <a:rPr b="0" i="0" lang="en-US" sz="3399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Assess the strengths and weaknesses of each partner </a:t>
            </a:r>
            <a:endParaRPr/>
          </a:p>
        </p:txBody>
      </p:sp>
      <p:sp>
        <p:nvSpPr>
          <p:cNvPr id="148" name="Google Shape;148;p3"/>
          <p:cNvSpPr txBox="1"/>
          <p:nvPr/>
        </p:nvSpPr>
        <p:spPr>
          <a:xfrm>
            <a:off x="617607" y="6052875"/>
            <a:ext cx="11721636" cy="118046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67030" lvl="1" marL="734059" marR="0" rtl="0" algn="l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3399"/>
              <a:buFont typeface="Arial"/>
              <a:buChar char="•"/>
            </a:pPr>
            <a:r>
              <a:rPr b="0" i="0" lang="en-US" sz="3399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Allocate resources based on partner strengths and program needs </a:t>
            </a:r>
            <a:endParaRPr/>
          </a:p>
        </p:txBody>
      </p:sp>
      <p:sp>
        <p:nvSpPr>
          <p:cNvPr id="149" name="Google Shape;149;p3"/>
          <p:cNvSpPr/>
          <p:nvPr/>
        </p:nvSpPr>
        <p:spPr>
          <a:xfrm>
            <a:off x="390376" y="7413680"/>
            <a:ext cx="9138158" cy="759721"/>
          </a:xfrm>
          <a:custGeom>
            <a:rect b="b" l="l" r="r" t="t"/>
            <a:pathLst>
              <a:path extrusionOk="0" h="267915" w="3222562">
                <a:moveTo>
                  <a:pt x="0" y="0"/>
                </a:moveTo>
                <a:lnTo>
                  <a:pt x="3222562" y="0"/>
                </a:lnTo>
                <a:lnTo>
                  <a:pt x="3222562" y="267915"/>
                </a:lnTo>
                <a:lnTo>
                  <a:pt x="0" y="267915"/>
                </a:lnTo>
                <a:close/>
              </a:path>
            </a:pathLst>
          </a:custGeom>
          <a:solidFill>
            <a:srgbClr val="FFAA33"/>
          </a:solidFill>
          <a:ln>
            <a:noFill/>
          </a:ln>
        </p:spPr>
      </p:sp>
      <p:sp>
        <p:nvSpPr>
          <p:cNvPr id="150" name="Google Shape;150;p3"/>
          <p:cNvSpPr txBox="1"/>
          <p:nvPr/>
        </p:nvSpPr>
        <p:spPr>
          <a:xfrm>
            <a:off x="617607" y="7495725"/>
            <a:ext cx="10276192" cy="5099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799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3. implement pilot programs </a:t>
            </a:r>
            <a:endParaRPr/>
          </a:p>
        </p:txBody>
      </p:sp>
      <p:sp>
        <p:nvSpPr>
          <p:cNvPr id="151" name="Google Shape;151;p3"/>
          <p:cNvSpPr txBox="1"/>
          <p:nvPr/>
        </p:nvSpPr>
        <p:spPr>
          <a:xfrm>
            <a:off x="587484" y="8106725"/>
            <a:ext cx="11509914" cy="118046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67030" lvl="1" marL="734059" marR="0" rtl="0" algn="l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3399"/>
              <a:buFont typeface="Arial"/>
              <a:buChar char="•"/>
            </a:pPr>
            <a:r>
              <a:rPr b="0" i="0" lang="en-US" sz="3399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Test new strategies on small scale prior to full implementation </a:t>
            </a:r>
            <a:endParaRPr/>
          </a:p>
        </p:txBody>
      </p:sp>
      <p:sp>
        <p:nvSpPr>
          <p:cNvPr id="152" name="Google Shape;152;p3"/>
          <p:cNvSpPr txBox="1"/>
          <p:nvPr/>
        </p:nvSpPr>
        <p:spPr>
          <a:xfrm>
            <a:off x="685870" y="9400856"/>
            <a:ext cx="11313141" cy="5803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67030" lvl="1" marL="734059" marR="0" rtl="0" algn="l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3399"/>
              <a:buFont typeface="Arial"/>
              <a:buChar char="•"/>
            </a:pPr>
            <a:r>
              <a:rPr b="0" i="0" lang="en-US" sz="3399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Monitor and evaluation of program success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4"/>
          <p:cNvSpPr/>
          <p:nvPr/>
        </p:nvSpPr>
        <p:spPr>
          <a:xfrm>
            <a:off x="239746" y="4576603"/>
            <a:ext cx="3902337" cy="4114800"/>
          </a:xfrm>
          <a:custGeom>
            <a:rect b="b" l="l" r="r" t="t"/>
            <a:pathLst>
              <a:path extrusionOk="0" h="1501090" w="1423583">
                <a:moveTo>
                  <a:pt x="1299123" y="1501090"/>
                </a:moveTo>
                <a:lnTo>
                  <a:pt x="124460" y="1501090"/>
                </a:lnTo>
                <a:cubicBezTo>
                  <a:pt x="55880" y="1501090"/>
                  <a:pt x="0" y="1445210"/>
                  <a:pt x="0" y="1376630"/>
                </a:cubicBezTo>
                <a:lnTo>
                  <a:pt x="0" y="124460"/>
                </a:lnTo>
                <a:cubicBezTo>
                  <a:pt x="0" y="55880"/>
                  <a:pt x="55880" y="0"/>
                  <a:pt x="124460" y="0"/>
                </a:cubicBezTo>
                <a:lnTo>
                  <a:pt x="1299123" y="0"/>
                </a:lnTo>
                <a:cubicBezTo>
                  <a:pt x="1367703" y="0"/>
                  <a:pt x="1423583" y="55880"/>
                  <a:pt x="1423583" y="124460"/>
                </a:cubicBezTo>
                <a:lnTo>
                  <a:pt x="1423583" y="1376630"/>
                </a:lnTo>
                <a:cubicBezTo>
                  <a:pt x="1423583" y="1445210"/>
                  <a:pt x="1367703" y="1501090"/>
                  <a:pt x="1299123" y="1501090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4"/>
          <p:cNvSpPr/>
          <p:nvPr/>
        </p:nvSpPr>
        <p:spPr>
          <a:xfrm>
            <a:off x="4647921" y="5748946"/>
            <a:ext cx="3902337" cy="4114800"/>
          </a:xfrm>
          <a:custGeom>
            <a:rect b="b" l="l" r="r" t="t"/>
            <a:pathLst>
              <a:path extrusionOk="0" h="1501090" w="1423583">
                <a:moveTo>
                  <a:pt x="1299123" y="1501090"/>
                </a:moveTo>
                <a:lnTo>
                  <a:pt x="124460" y="1501090"/>
                </a:lnTo>
                <a:cubicBezTo>
                  <a:pt x="55880" y="1501090"/>
                  <a:pt x="0" y="1445210"/>
                  <a:pt x="0" y="1376630"/>
                </a:cubicBezTo>
                <a:lnTo>
                  <a:pt x="0" y="124460"/>
                </a:lnTo>
                <a:cubicBezTo>
                  <a:pt x="0" y="55880"/>
                  <a:pt x="55880" y="0"/>
                  <a:pt x="124460" y="0"/>
                </a:cubicBezTo>
                <a:lnTo>
                  <a:pt x="1299123" y="0"/>
                </a:lnTo>
                <a:cubicBezTo>
                  <a:pt x="1367703" y="0"/>
                  <a:pt x="1423583" y="55880"/>
                  <a:pt x="1423583" y="124460"/>
                </a:cubicBezTo>
                <a:lnTo>
                  <a:pt x="1423583" y="1376630"/>
                </a:lnTo>
                <a:cubicBezTo>
                  <a:pt x="1423583" y="1445210"/>
                  <a:pt x="1367703" y="1501090"/>
                  <a:pt x="1299123" y="1501090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4"/>
          <p:cNvSpPr/>
          <p:nvPr/>
        </p:nvSpPr>
        <p:spPr>
          <a:xfrm>
            <a:off x="9747200" y="4406318"/>
            <a:ext cx="3902337" cy="4114800"/>
          </a:xfrm>
          <a:custGeom>
            <a:rect b="b" l="l" r="r" t="t"/>
            <a:pathLst>
              <a:path extrusionOk="0" h="1501090" w="1423583">
                <a:moveTo>
                  <a:pt x="1299123" y="1501090"/>
                </a:moveTo>
                <a:lnTo>
                  <a:pt x="124460" y="1501090"/>
                </a:lnTo>
                <a:cubicBezTo>
                  <a:pt x="55880" y="1501090"/>
                  <a:pt x="0" y="1445210"/>
                  <a:pt x="0" y="1376630"/>
                </a:cubicBezTo>
                <a:lnTo>
                  <a:pt x="0" y="124460"/>
                </a:lnTo>
                <a:cubicBezTo>
                  <a:pt x="0" y="55880"/>
                  <a:pt x="55880" y="0"/>
                  <a:pt x="124460" y="0"/>
                </a:cubicBezTo>
                <a:lnTo>
                  <a:pt x="1299123" y="0"/>
                </a:lnTo>
                <a:cubicBezTo>
                  <a:pt x="1367703" y="0"/>
                  <a:pt x="1423583" y="55880"/>
                  <a:pt x="1423583" y="124460"/>
                </a:cubicBezTo>
                <a:lnTo>
                  <a:pt x="1423583" y="1376630"/>
                </a:lnTo>
                <a:cubicBezTo>
                  <a:pt x="1423583" y="1445210"/>
                  <a:pt x="1367703" y="1501090"/>
                  <a:pt x="1299123" y="1501090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4"/>
          <p:cNvSpPr/>
          <p:nvPr/>
        </p:nvSpPr>
        <p:spPr>
          <a:xfrm>
            <a:off x="1868713" y="2570585"/>
            <a:ext cx="2968130" cy="1624376"/>
          </a:xfrm>
          <a:custGeom>
            <a:rect b="b" l="l" r="r" t="t"/>
            <a:pathLst>
              <a:path extrusionOk="0" h="1624376" w="2968130">
                <a:moveTo>
                  <a:pt x="0" y="0"/>
                </a:moveTo>
                <a:lnTo>
                  <a:pt x="2968130" y="0"/>
                </a:lnTo>
                <a:lnTo>
                  <a:pt x="2968130" y="1624376"/>
                </a:lnTo>
                <a:lnTo>
                  <a:pt x="0" y="162437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61" name="Google Shape;161;p4"/>
          <p:cNvSpPr/>
          <p:nvPr/>
        </p:nvSpPr>
        <p:spPr>
          <a:xfrm>
            <a:off x="6175870" y="3742927"/>
            <a:ext cx="2968130" cy="1624376"/>
          </a:xfrm>
          <a:custGeom>
            <a:rect b="b" l="l" r="r" t="t"/>
            <a:pathLst>
              <a:path extrusionOk="0" h="1624376" w="2968130">
                <a:moveTo>
                  <a:pt x="0" y="0"/>
                </a:moveTo>
                <a:lnTo>
                  <a:pt x="2968130" y="0"/>
                </a:lnTo>
                <a:lnTo>
                  <a:pt x="2968130" y="1624377"/>
                </a:lnTo>
                <a:lnTo>
                  <a:pt x="0" y="162437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62" name="Google Shape;162;p4"/>
          <p:cNvSpPr/>
          <p:nvPr/>
        </p:nvSpPr>
        <p:spPr>
          <a:xfrm>
            <a:off x="11275149" y="2400300"/>
            <a:ext cx="2968130" cy="1624376"/>
          </a:xfrm>
          <a:custGeom>
            <a:rect b="b" l="l" r="r" t="t"/>
            <a:pathLst>
              <a:path extrusionOk="0" h="1624376" w="2968130">
                <a:moveTo>
                  <a:pt x="0" y="0"/>
                </a:moveTo>
                <a:lnTo>
                  <a:pt x="2968130" y="0"/>
                </a:lnTo>
                <a:lnTo>
                  <a:pt x="2968130" y="1624376"/>
                </a:lnTo>
                <a:lnTo>
                  <a:pt x="0" y="162437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63" name="Google Shape;163;p4"/>
          <p:cNvSpPr/>
          <p:nvPr/>
        </p:nvSpPr>
        <p:spPr>
          <a:xfrm>
            <a:off x="734029" y="3011222"/>
            <a:ext cx="2955657" cy="295565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FFAA3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4"/>
          <p:cNvSpPr/>
          <p:nvPr/>
        </p:nvSpPr>
        <p:spPr>
          <a:xfrm>
            <a:off x="5121261" y="4183565"/>
            <a:ext cx="2955657" cy="295565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FFAA3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4"/>
          <p:cNvSpPr/>
          <p:nvPr/>
        </p:nvSpPr>
        <p:spPr>
          <a:xfrm>
            <a:off x="10220540" y="2840937"/>
            <a:ext cx="2955657" cy="295565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FFAA3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4"/>
          <p:cNvSpPr txBox="1"/>
          <p:nvPr/>
        </p:nvSpPr>
        <p:spPr>
          <a:xfrm>
            <a:off x="1028700" y="1028700"/>
            <a:ext cx="16827401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000" u="none" cap="none" strike="noStrike">
                <a:solidFill>
                  <a:srgbClr val="2C2C2C"/>
                </a:solidFill>
                <a:latin typeface="Poppins Black"/>
                <a:ea typeface="Poppins Black"/>
                <a:cs typeface="Poppins Black"/>
                <a:sym typeface="Poppins Black"/>
              </a:rPr>
              <a:t>Key Performance Indicators </a:t>
            </a:r>
            <a:endParaRPr/>
          </a:p>
        </p:txBody>
      </p:sp>
      <p:sp>
        <p:nvSpPr>
          <p:cNvPr id="167" name="Google Shape;167;p4"/>
          <p:cNvSpPr txBox="1"/>
          <p:nvPr/>
        </p:nvSpPr>
        <p:spPr>
          <a:xfrm>
            <a:off x="434958" y="6206145"/>
            <a:ext cx="3511913" cy="19672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The Number of </a:t>
            </a:r>
            <a:r>
              <a:rPr b="1" i="0" lang="en-US" sz="2800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FOUNDATIONAL SKILL </a:t>
            </a:r>
            <a:r>
              <a:rPr b="0" i="0" lang="en-US" sz="2800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identified and included in progression pyramid</a:t>
            </a:r>
            <a:endParaRPr/>
          </a:p>
        </p:txBody>
      </p:sp>
      <p:sp>
        <p:nvSpPr>
          <p:cNvPr id="168" name="Google Shape;168;p4"/>
          <p:cNvSpPr txBox="1"/>
          <p:nvPr/>
        </p:nvSpPr>
        <p:spPr>
          <a:xfrm>
            <a:off x="4843133" y="7125756"/>
            <a:ext cx="3511913" cy="19672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The number of improved service delivery outcomes due to resource allocation</a:t>
            </a:r>
            <a:endParaRPr/>
          </a:p>
        </p:txBody>
      </p:sp>
      <p:sp>
        <p:nvSpPr>
          <p:cNvPr id="169" name="Google Shape;169;p4"/>
          <p:cNvSpPr txBox="1"/>
          <p:nvPr/>
        </p:nvSpPr>
        <p:spPr>
          <a:xfrm>
            <a:off x="9993673" y="5739445"/>
            <a:ext cx="3511913" cy="24625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The percentage of students progressing from foundational to advanced skill development </a:t>
            </a:r>
            <a:endParaRPr/>
          </a:p>
        </p:txBody>
      </p:sp>
      <p:sp>
        <p:nvSpPr>
          <p:cNvPr id="170" name="Google Shape;170;p4"/>
          <p:cNvSpPr txBox="1"/>
          <p:nvPr/>
        </p:nvSpPr>
        <p:spPr>
          <a:xfrm>
            <a:off x="455901" y="3891516"/>
            <a:ext cx="3511913" cy="11283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2C2C2C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Foundational Skills</a:t>
            </a:r>
            <a:endParaRPr/>
          </a:p>
        </p:txBody>
      </p:sp>
      <p:sp>
        <p:nvSpPr>
          <p:cNvPr id="171" name="Google Shape;171;p4"/>
          <p:cNvSpPr txBox="1"/>
          <p:nvPr/>
        </p:nvSpPr>
        <p:spPr>
          <a:xfrm>
            <a:off x="4843133" y="5063859"/>
            <a:ext cx="3511913" cy="11283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2C2C2C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Delivery Outcomes</a:t>
            </a:r>
            <a:endParaRPr/>
          </a:p>
        </p:txBody>
      </p:sp>
      <p:sp>
        <p:nvSpPr>
          <p:cNvPr id="172" name="Google Shape;172;p4"/>
          <p:cNvSpPr txBox="1"/>
          <p:nvPr/>
        </p:nvSpPr>
        <p:spPr>
          <a:xfrm>
            <a:off x="10369582" y="3486918"/>
            <a:ext cx="2789192" cy="11283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2C2C2C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Skill Progression</a:t>
            </a:r>
            <a:endParaRPr/>
          </a:p>
        </p:txBody>
      </p:sp>
      <p:sp>
        <p:nvSpPr>
          <p:cNvPr id="173" name="Google Shape;173;p4"/>
          <p:cNvSpPr/>
          <p:nvPr/>
        </p:nvSpPr>
        <p:spPr>
          <a:xfrm>
            <a:off x="13935287" y="5748946"/>
            <a:ext cx="3902337" cy="4114800"/>
          </a:xfrm>
          <a:custGeom>
            <a:rect b="b" l="l" r="r" t="t"/>
            <a:pathLst>
              <a:path extrusionOk="0" h="1501090" w="1423583">
                <a:moveTo>
                  <a:pt x="1299123" y="1501090"/>
                </a:moveTo>
                <a:lnTo>
                  <a:pt x="124460" y="1501090"/>
                </a:lnTo>
                <a:cubicBezTo>
                  <a:pt x="55880" y="1501090"/>
                  <a:pt x="0" y="1445210"/>
                  <a:pt x="0" y="1376630"/>
                </a:cubicBezTo>
                <a:lnTo>
                  <a:pt x="0" y="124460"/>
                </a:lnTo>
                <a:cubicBezTo>
                  <a:pt x="0" y="55880"/>
                  <a:pt x="55880" y="0"/>
                  <a:pt x="124460" y="0"/>
                </a:cubicBezTo>
                <a:lnTo>
                  <a:pt x="1299123" y="0"/>
                </a:lnTo>
                <a:cubicBezTo>
                  <a:pt x="1367703" y="0"/>
                  <a:pt x="1423583" y="55880"/>
                  <a:pt x="1423583" y="124460"/>
                </a:cubicBezTo>
                <a:lnTo>
                  <a:pt x="1423583" y="1376630"/>
                </a:lnTo>
                <a:cubicBezTo>
                  <a:pt x="1423583" y="1445210"/>
                  <a:pt x="1367703" y="1501090"/>
                  <a:pt x="1299123" y="1501090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4"/>
          <p:cNvSpPr/>
          <p:nvPr/>
        </p:nvSpPr>
        <p:spPr>
          <a:xfrm>
            <a:off x="15463237" y="3742927"/>
            <a:ext cx="2968130" cy="1624376"/>
          </a:xfrm>
          <a:custGeom>
            <a:rect b="b" l="l" r="r" t="t"/>
            <a:pathLst>
              <a:path extrusionOk="0" h="1624376" w="2968130">
                <a:moveTo>
                  <a:pt x="0" y="0"/>
                </a:moveTo>
                <a:lnTo>
                  <a:pt x="2968129" y="0"/>
                </a:lnTo>
                <a:lnTo>
                  <a:pt x="2968129" y="1624377"/>
                </a:lnTo>
                <a:lnTo>
                  <a:pt x="0" y="162437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75" name="Google Shape;175;p4"/>
          <p:cNvSpPr/>
          <p:nvPr/>
        </p:nvSpPr>
        <p:spPr>
          <a:xfrm>
            <a:off x="14408627" y="4183565"/>
            <a:ext cx="2923685" cy="2955657"/>
          </a:xfrm>
          <a:custGeom>
            <a:rect b="b" l="l" r="r" t="t"/>
            <a:pathLst>
              <a:path extrusionOk="0" h="6350000" w="6281310">
                <a:moveTo>
                  <a:pt x="3140655" y="0"/>
                </a:moveTo>
                <a:cubicBezTo>
                  <a:pt x="1406119" y="0"/>
                  <a:pt x="0" y="1421496"/>
                  <a:pt x="0" y="3175000"/>
                </a:cubicBezTo>
                <a:cubicBezTo>
                  <a:pt x="0" y="4928504"/>
                  <a:pt x="1406119" y="6350000"/>
                  <a:pt x="3140655" y="6350000"/>
                </a:cubicBezTo>
                <a:cubicBezTo>
                  <a:pt x="4875191" y="6350000"/>
                  <a:pt x="6281310" y="4928504"/>
                  <a:pt x="6281310" y="3175000"/>
                </a:cubicBezTo>
                <a:cubicBezTo>
                  <a:pt x="6281310" y="1421496"/>
                  <a:pt x="4875191" y="0"/>
                  <a:pt x="3140655" y="0"/>
                </a:cubicBezTo>
                <a:close/>
              </a:path>
            </a:pathLst>
          </a:custGeom>
          <a:solidFill>
            <a:srgbClr val="FFAA3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4"/>
          <p:cNvSpPr txBox="1"/>
          <p:nvPr/>
        </p:nvSpPr>
        <p:spPr>
          <a:xfrm>
            <a:off x="14243279" y="7291070"/>
            <a:ext cx="3511913" cy="19672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The number of pilot programs implemented into program framework </a:t>
            </a:r>
            <a:endParaRPr/>
          </a:p>
        </p:txBody>
      </p:sp>
      <p:sp>
        <p:nvSpPr>
          <p:cNvPr id="177" name="Google Shape;177;p4"/>
          <p:cNvSpPr txBox="1"/>
          <p:nvPr/>
        </p:nvSpPr>
        <p:spPr>
          <a:xfrm>
            <a:off x="14543121" y="5125375"/>
            <a:ext cx="2789192" cy="1102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100" u="none" cap="none" strike="noStrike">
                <a:solidFill>
                  <a:srgbClr val="2C2C2C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Programs Implemented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5"/>
          <p:cNvSpPr/>
          <p:nvPr/>
        </p:nvSpPr>
        <p:spPr>
          <a:xfrm>
            <a:off x="15319870" y="700064"/>
            <a:ext cx="2968130" cy="1624376"/>
          </a:xfrm>
          <a:custGeom>
            <a:rect b="b" l="l" r="r" t="t"/>
            <a:pathLst>
              <a:path extrusionOk="0" h="1624376" w="2968130">
                <a:moveTo>
                  <a:pt x="0" y="0"/>
                </a:moveTo>
                <a:lnTo>
                  <a:pt x="2968130" y="0"/>
                </a:lnTo>
                <a:lnTo>
                  <a:pt x="2968130" y="1624377"/>
                </a:lnTo>
                <a:lnTo>
                  <a:pt x="0" y="162437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83" name="Google Shape;183;p5"/>
          <p:cNvSpPr/>
          <p:nvPr/>
        </p:nvSpPr>
        <p:spPr>
          <a:xfrm>
            <a:off x="390376" y="2011848"/>
            <a:ext cx="9845541" cy="818531"/>
          </a:xfrm>
          <a:custGeom>
            <a:rect b="b" l="l" r="r" t="t"/>
            <a:pathLst>
              <a:path extrusionOk="0" h="267915" w="3222562">
                <a:moveTo>
                  <a:pt x="0" y="0"/>
                </a:moveTo>
                <a:lnTo>
                  <a:pt x="3222562" y="0"/>
                </a:lnTo>
                <a:lnTo>
                  <a:pt x="3222562" y="267915"/>
                </a:lnTo>
                <a:lnTo>
                  <a:pt x="0" y="267915"/>
                </a:lnTo>
                <a:close/>
              </a:path>
            </a:pathLst>
          </a:custGeom>
          <a:solidFill>
            <a:srgbClr val="FFAA33"/>
          </a:solidFill>
          <a:ln>
            <a:noFill/>
          </a:ln>
        </p:spPr>
      </p:sp>
      <p:sp>
        <p:nvSpPr>
          <p:cNvPr id="184" name="Google Shape;184;p5"/>
          <p:cNvSpPr txBox="1"/>
          <p:nvPr/>
        </p:nvSpPr>
        <p:spPr>
          <a:xfrm>
            <a:off x="390376" y="612880"/>
            <a:ext cx="16556236" cy="9671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399" u="none" cap="none" strike="noStrike">
                <a:solidFill>
                  <a:srgbClr val="2C2C2C"/>
                </a:solidFill>
                <a:latin typeface="Poppins Black"/>
                <a:ea typeface="Poppins Black"/>
                <a:cs typeface="Poppins Black"/>
                <a:sym typeface="Poppins Black"/>
              </a:rPr>
              <a:t>Strategies for Community Engagement</a:t>
            </a:r>
            <a:endParaRPr/>
          </a:p>
        </p:txBody>
      </p:sp>
      <p:sp>
        <p:nvSpPr>
          <p:cNvPr id="185" name="Google Shape;185;p5"/>
          <p:cNvSpPr txBox="1"/>
          <p:nvPr/>
        </p:nvSpPr>
        <p:spPr>
          <a:xfrm>
            <a:off x="587484" y="2128313"/>
            <a:ext cx="10276192" cy="5099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799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2. Increased presence in local commnity and schools</a:t>
            </a:r>
            <a:endParaRPr/>
          </a:p>
        </p:txBody>
      </p:sp>
      <p:sp>
        <p:nvSpPr>
          <p:cNvPr id="186" name="Google Shape;186;p5"/>
          <p:cNvSpPr txBox="1"/>
          <p:nvPr/>
        </p:nvSpPr>
        <p:spPr>
          <a:xfrm>
            <a:off x="587484" y="2704893"/>
            <a:ext cx="12703976" cy="5803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67030" lvl="1" marL="734059" marR="0" rtl="0" algn="l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3399"/>
              <a:buFont typeface="Arial"/>
              <a:buChar char="•"/>
            </a:pPr>
            <a:r>
              <a:rPr b="0" i="0" lang="en-US" sz="3399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Establish a strong presence in local elem., midd., and high schools</a:t>
            </a:r>
            <a:endParaRPr/>
          </a:p>
        </p:txBody>
      </p:sp>
      <p:sp>
        <p:nvSpPr>
          <p:cNvPr id="187" name="Google Shape;187;p5"/>
          <p:cNvSpPr txBox="1"/>
          <p:nvPr/>
        </p:nvSpPr>
        <p:spPr>
          <a:xfrm>
            <a:off x="617607" y="3351959"/>
            <a:ext cx="11721636" cy="5803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67030" lvl="1" marL="734059" marR="0" rtl="0" algn="l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3399"/>
              <a:buFont typeface="Arial"/>
              <a:buChar char="•"/>
            </a:pPr>
            <a:r>
              <a:rPr b="0" i="0" lang="en-US" sz="3399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Conduct regular visits,  presentations, and workshops. </a:t>
            </a:r>
            <a:endParaRPr/>
          </a:p>
        </p:txBody>
      </p:sp>
      <p:sp>
        <p:nvSpPr>
          <p:cNvPr id="188" name="Google Shape;188;p5"/>
          <p:cNvSpPr txBox="1"/>
          <p:nvPr/>
        </p:nvSpPr>
        <p:spPr>
          <a:xfrm>
            <a:off x="587484" y="3960924"/>
            <a:ext cx="11313141" cy="5803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67030" lvl="1" marL="734059" marR="0" rtl="0" algn="l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3399"/>
              <a:buFont typeface="Arial"/>
              <a:buChar char="•"/>
            </a:pPr>
            <a:r>
              <a:rPr b="0" i="0" lang="en-US" sz="3399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Integrate programs with school activities </a:t>
            </a:r>
            <a:endParaRPr/>
          </a:p>
        </p:txBody>
      </p:sp>
      <p:sp>
        <p:nvSpPr>
          <p:cNvPr id="189" name="Google Shape;189;p5"/>
          <p:cNvSpPr/>
          <p:nvPr/>
        </p:nvSpPr>
        <p:spPr>
          <a:xfrm>
            <a:off x="390376" y="4712764"/>
            <a:ext cx="9138158" cy="759721"/>
          </a:xfrm>
          <a:custGeom>
            <a:rect b="b" l="l" r="r" t="t"/>
            <a:pathLst>
              <a:path extrusionOk="0" h="267915" w="3222562">
                <a:moveTo>
                  <a:pt x="0" y="0"/>
                </a:moveTo>
                <a:lnTo>
                  <a:pt x="3222562" y="0"/>
                </a:lnTo>
                <a:lnTo>
                  <a:pt x="3222562" y="267915"/>
                </a:lnTo>
                <a:lnTo>
                  <a:pt x="0" y="267915"/>
                </a:lnTo>
                <a:close/>
              </a:path>
            </a:pathLst>
          </a:custGeom>
          <a:solidFill>
            <a:srgbClr val="FFAA33"/>
          </a:solidFill>
          <a:ln>
            <a:noFill/>
          </a:ln>
        </p:spPr>
      </p:sp>
      <p:sp>
        <p:nvSpPr>
          <p:cNvPr id="190" name="Google Shape;190;p5"/>
          <p:cNvSpPr txBox="1"/>
          <p:nvPr/>
        </p:nvSpPr>
        <p:spPr>
          <a:xfrm>
            <a:off x="175050" y="4845685"/>
            <a:ext cx="10276192" cy="5099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02260" lvl="1" marL="604519" marR="0" rtl="0" algn="l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99"/>
              <a:buFont typeface="Poppins Medium"/>
              <a:buAutoNum type="arabicPeriod"/>
            </a:pPr>
            <a:r>
              <a:rPr b="0" i="0" lang="en-US" sz="2799" u="none" cap="none" strike="noStrike">
                <a:solidFill>
                  <a:srgbClr val="FFFFFF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Revamp marketing strategies</a:t>
            </a:r>
            <a:endParaRPr/>
          </a:p>
        </p:txBody>
      </p:sp>
      <p:sp>
        <p:nvSpPr>
          <p:cNvPr id="191" name="Google Shape;191;p5"/>
          <p:cNvSpPr txBox="1"/>
          <p:nvPr/>
        </p:nvSpPr>
        <p:spPr>
          <a:xfrm>
            <a:off x="587484" y="5405809"/>
            <a:ext cx="14732387" cy="5803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67030" lvl="1" marL="734059" marR="0" rtl="0" algn="l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3399"/>
              <a:buFont typeface="Arial"/>
              <a:buChar char="•"/>
            </a:pPr>
            <a:r>
              <a:rPr b="0" i="0" lang="en-US" sz="3399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Update existing  marketing materials to better connect with target audience </a:t>
            </a:r>
            <a:endParaRPr/>
          </a:p>
        </p:txBody>
      </p:sp>
      <p:sp>
        <p:nvSpPr>
          <p:cNvPr id="192" name="Google Shape;192;p5"/>
          <p:cNvSpPr txBox="1"/>
          <p:nvPr/>
        </p:nvSpPr>
        <p:spPr>
          <a:xfrm>
            <a:off x="617607" y="6052875"/>
            <a:ext cx="14702263" cy="118046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67030" lvl="1" marL="734059" marR="0" rtl="0" algn="l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3399"/>
              <a:buFont typeface="Arial"/>
              <a:buChar char="•"/>
            </a:pPr>
            <a:r>
              <a:rPr b="0" i="0" lang="en-US" sz="3399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Develop new marketing campaigns that leverage social media, local events, and human capital </a:t>
            </a:r>
            <a:endParaRPr/>
          </a:p>
        </p:txBody>
      </p:sp>
      <p:sp>
        <p:nvSpPr>
          <p:cNvPr id="193" name="Google Shape;193;p5"/>
          <p:cNvSpPr/>
          <p:nvPr/>
        </p:nvSpPr>
        <p:spPr>
          <a:xfrm>
            <a:off x="390376" y="7413680"/>
            <a:ext cx="14714063" cy="759721"/>
          </a:xfrm>
          <a:custGeom>
            <a:rect b="b" l="l" r="r" t="t"/>
            <a:pathLst>
              <a:path extrusionOk="0" h="166388" w="3222562">
                <a:moveTo>
                  <a:pt x="0" y="0"/>
                </a:moveTo>
                <a:lnTo>
                  <a:pt x="3222562" y="0"/>
                </a:lnTo>
                <a:lnTo>
                  <a:pt x="3222562" y="166388"/>
                </a:lnTo>
                <a:lnTo>
                  <a:pt x="0" y="166388"/>
                </a:lnTo>
                <a:close/>
              </a:path>
            </a:pathLst>
          </a:custGeom>
          <a:solidFill>
            <a:srgbClr val="FFAA33"/>
          </a:solidFill>
          <a:ln>
            <a:noFill/>
          </a:ln>
        </p:spPr>
      </p:sp>
      <p:sp>
        <p:nvSpPr>
          <p:cNvPr id="194" name="Google Shape;194;p5"/>
          <p:cNvSpPr txBox="1"/>
          <p:nvPr/>
        </p:nvSpPr>
        <p:spPr>
          <a:xfrm>
            <a:off x="617607" y="7495725"/>
            <a:ext cx="14486832" cy="5099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799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3. Stregthen, Deepin, adn begin new partnership with other community orgs. </a:t>
            </a:r>
            <a:endParaRPr/>
          </a:p>
        </p:txBody>
      </p:sp>
      <p:sp>
        <p:nvSpPr>
          <p:cNvPr id="195" name="Google Shape;195;p5"/>
          <p:cNvSpPr txBox="1"/>
          <p:nvPr/>
        </p:nvSpPr>
        <p:spPr>
          <a:xfrm>
            <a:off x="587484" y="8106725"/>
            <a:ext cx="16977460" cy="5803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67030" lvl="1" marL="734059" marR="0" rtl="0" algn="l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3399"/>
              <a:buFont typeface="Arial"/>
              <a:buChar char="•"/>
            </a:pPr>
            <a:r>
              <a:rPr b="0" i="0" lang="en-US" sz="3399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Collaborate with trusted partners and orgs. to address skill gaps and improve outcomes </a:t>
            </a:r>
            <a:endParaRPr/>
          </a:p>
        </p:txBody>
      </p:sp>
      <p:sp>
        <p:nvSpPr>
          <p:cNvPr id="196" name="Google Shape;196;p5"/>
          <p:cNvSpPr txBox="1"/>
          <p:nvPr/>
        </p:nvSpPr>
        <p:spPr>
          <a:xfrm>
            <a:off x="587484" y="8801416"/>
            <a:ext cx="11313141" cy="5803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67030" lvl="1" marL="734059" marR="0" rtl="0" algn="l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3399"/>
              <a:buFont typeface="Arial"/>
              <a:buChar char="•"/>
            </a:pPr>
            <a:r>
              <a:rPr b="0" i="0" lang="en-US" sz="3399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Leverage partnerships to enhance program offerings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6"/>
          <p:cNvSpPr/>
          <p:nvPr/>
        </p:nvSpPr>
        <p:spPr>
          <a:xfrm>
            <a:off x="976388" y="5204618"/>
            <a:ext cx="3902337" cy="4114800"/>
          </a:xfrm>
          <a:custGeom>
            <a:rect b="b" l="l" r="r" t="t"/>
            <a:pathLst>
              <a:path extrusionOk="0" h="1501090" w="1423583">
                <a:moveTo>
                  <a:pt x="1299123" y="1501090"/>
                </a:moveTo>
                <a:lnTo>
                  <a:pt x="124460" y="1501090"/>
                </a:lnTo>
                <a:cubicBezTo>
                  <a:pt x="55880" y="1501090"/>
                  <a:pt x="0" y="1445210"/>
                  <a:pt x="0" y="1376630"/>
                </a:cubicBezTo>
                <a:lnTo>
                  <a:pt x="0" y="124460"/>
                </a:lnTo>
                <a:cubicBezTo>
                  <a:pt x="0" y="55880"/>
                  <a:pt x="55880" y="0"/>
                  <a:pt x="124460" y="0"/>
                </a:cubicBezTo>
                <a:lnTo>
                  <a:pt x="1299123" y="0"/>
                </a:lnTo>
                <a:cubicBezTo>
                  <a:pt x="1367703" y="0"/>
                  <a:pt x="1423583" y="55880"/>
                  <a:pt x="1423583" y="124460"/>
                </a:cubicBezTo>
                <a:lnTo>
                  <a:pt x="1423583" y="1376630"/>
                </a:lnTo>
                <a:cubicBezTo>
                  <a:pt x="1423583" y="1445210"/>
                  <a:pt x="1367703" y="1501090"/>
                  <a:pt x="1299123" y="1501090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6"/>
          <p:cNvSpPr/>
          <p:nvPr/>
        </p:nvSpPr>
        <p:spPr>
          <a:xfrm>
            <a:off x="6698549" y="5143500"/>
            <a:ext cx="3902337" cy="4114800"/>
          </a:xfrm>
          <a:custGeom>
            <a:rect b="b" l="l" r="r" t="t"/>
            <a:pathLst>
              <a:path extrusionOk="0" h="1501090" w="1423583">
                <a:moveTo>
                  <a:pt x="1299123" y="1501090"/>
                </a:moveTo>
                <a:lnTo>
                  <a:pt x="124460" y="1501090"/>
                </a:lnTo>
                <a:cubicBezTo>
                  <a:pt x="55880" y="1501090"/>
                  <a:pt x="0" y="1445210"/>
                  <a:pt x="0" y="1376630"/>
                </a:cubicBezTo>
                <a:lnTo>
                  <a:pt x="0" y="124460"/>
                </a:lnTo>
                <a:cubicBezTo>
                  <a:pt x="0" y="55880"/>
                  <a:pt x="55880" y="0"/>
                  <a:pt x="124460" y="0"/>
                </a:cubicBezTo>
                <a:lnTo>
                  <a:pt x="1299123" y="0"/>
                </a:lnTo>
                <a:cubicBezTo>
                  <a:pt x="1367703" y="0"/>
                  <a:pt x="1423583" y="55880"/>
                  <a:pt x="1423583" y="124460"/>
                </a:cubicBezTo>
                <a:lnTo>
                  <a:pt x="1423583" y="1376630"/>
                </a:lnTo>
                <a:cubicBezTo>
                  <a:pt x="1423583" y="1445210"/>
                  <a:pt x="1367703" y="1501090"/>
                  <a:pt x="1299123" y="1501090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6"/>
          <p:cNvSpPr/>
          <p:nvPr/>
        </p:nvSpPr>
        <p:spPr>
          <a:xfrm>
            <a:off x="12268939" y="5143500"/>
            <a:ext cx="3902337" cy="4114800"/>
          </a:xfrm>
          <a:custGeom>
            <a:rect b="b" l="l" r="r" t="t"/>
            <a:pathLst>
              <a:path extrusionOk="0" h="1501090" w="1423583">
                <a:moveTo>
                  <a:pt x="1299123" y="1501090"/>
                </a:moveTo>
                <a:lnTo>
                  <a:pt x="124460" y="1501090"/>
                </a:lnTo>
                <a:cubicBezTo>
                  <a:pt x="55880" y="1501090"/>
                  <a:pt x="0" y="1445210"/>
                  <a:pt x="0" y="1376630"/>
                </a:cubicBezTo>
                <a:lnTo>
                  <a:pt x="0" y="124460"/>
                </a:lnTo>
                <a:cubicBezTo>
                  <a:pt x="0" y="55880"/>
                  <a:pt x="55880" y="0"/>
                  <a:pt x="124460" y="0"/>
                </a:cubicBezTo>
                <a:lnTo>
                  <a:pt x="1299123" y="0"/>
                </a:lnTo>
                <a:cubicBezTo>
                  <a:pt x="1367703" y="0"/>
                  <a:pt x="1423583" y="55880"/>
                  <a:pt x="1423583" y="124460"/>
                </a:cubicBezTo>
                <a:lnTo>
                  <a:pt x="1423583" y="1376630"/>
                </a:lnTo>
                <a:cubicBezTo>
                  <a:pt x="1423583" y="1445210"/>
                  <a:pt x="1367703" y="1501090"/>
                  <a:pt x="1299123" y="1501090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6"/>
          <p:cNvSpPr/>
          <p:nvPr/>
        </p:nvSpPr>
        <p:spPr>
          <a:xfrm>
            <a:off x="2657667" y="3137482"/>
            <a:ext cx="2968130" cy="1624376"/>
          </a:xfrm>
          <a:custGeom>
            <a:rect b="b" l="l" r="r" t="t"/>
            <a:pathLst>
              <a:path extrusionOk="0" h="1624376" w="2968130">
                <a:moveTo>
                  <a:pt x="0" y="0"/>
                </a:moveTo>
                <a:lnTo>
                  <a:pt x="2968130" y="0"/>
                </a:lnTo>
                <a:lnTo>
                  <a:pt x="2968130" y="1624376"/>
                </a:lnTo>
                <a:lnTo>
                  <a:pt x="0" y="162437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5" name="Google Shape;205;p6"/>
          <p:cNvSpPr/>
          <p:nvPr/>
        </p:nvSpPr>
        <p:spPr>
          <a:xfrm>
            <a:off x="8226498" y="3137482"/>
            <a:ext cx="2968130" cy="1624376"/>
          </a:xfrm>
          <a:custGeom>
            <a:rect b="b" l="l" r="r" t="t"/>
            <a:pathLst>
              <a:path extrusionOk="0" h="1624376" w="2968130">
                <a:moveTo>
                  <a:pt x="0" y="0"/>
                </a:moveTo>
                <a:lnTo>
                  <a:pt x="2968130" y="0"/>
                </a:lnTo>
                <a:lnTo>
                  <a:pt x="2968130" y="1624376"/>
                </a:lnTo>
                <a:lnTo>
                  <a:pt x="0" y="162437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6" name="Google Shape;206;p6"/>
          <p:cNvSpPr/>
          <p:nvPr/>
        </p:nvSpPr>
        <p:spPr>
          <a:xfrm>
            <a:off x="13796888" y="3137482"/>
            <a:ext cx="2968130" cy="1624376"/>
          </a:xfrm>
          <a:custGeom>
            <a:rect b="b" l="l" r="r" t="t"/>
            <a:pathLst>
              <a:path extrusionOk="0" h="1624376" w="2968130">
                <a:moveTo>
                  <a:pt x="0" y="0"/>
                </a:moveTo>
                <a:lnTo>
                  <a:pt x="2968130" y="0"/>
                </a:lnTo>
                <a:lnTo>
                  <a:pt x="2968130" y="1624376"/>
                </a:lnTo>
                <a:lnTo>
                  <a:pt x="0" y="162437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7" name="Google Shape;207;p6"/>
          <p:cNvSpPr/>
          <p:nvPr/>
        </p:nvSpPr>
        <p:spPr>
          <a:xfrm>
            <a:off x="1522982" y="3578119"/>
            <a:ext cx="2955657" cy="295565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FFAA3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6"/>
          <p:cNvSpPr/>
          <p:nvPr/>
        </p:nvSpPr>
        <p:spPr>
          <a:xfrm>
            <a:off x="7171889" y="3578119"/>
            <a:ext cx="2955657" cy="295565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FFAA3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6"/>
          <p:cNvSpPr/>
          <p:nvPr/>
        </p:nvSpPr>
        <p:spPr>
          <a:xfrm>
            <a:off x="12742279" y="3578119"/>
            <a:ext cx="2955657" cy="295565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FFAA3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6"/>
          <p:cNvSpPr txBox="1"/>
          <p:nvPr/>
        </p:nvSpPr>
        <p:spPr>
          <a:xfrm>
            <a:off x="1028700" y="1028700"/>
            <a:ext cx="16827401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000" u="none" cap="none" strike="noStrike">
                <a:solidFill>
                  <a:srgbClr val="2C2C2C"/>
                </a:solidFill>
                <a:latin typeface="Poppins Black"/>
                <a:ea typeface="Poppins Black"/>
                <a:cs typeface="Poppins Black"/>
                <a:sym typeface="Poppins Black"/>
              </a:rPr>
              <a:t>Key Performance Indicators </a:t>
            </a:r>
            <a:endParaRPr/>
          </a:p>
        </p:txBody>
      </p:sp>
      <p:sp>
        <p:nvSpPr>
          <p:cNvPr id="211" name="Google Shape;211;p6"/>
          <p:cNvSpPr txBox="1"/>
          <p:nvPr/>
        </p:nvSpPr>
        <p:spPr>
          <a:xfrm>
            <a:off x="1219099" y="6724173"/>
            <a:ext cx="3711938" cy="14719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Amount of </a:t>
            </a:r>
            <a:r>
              <a:rPr b="1" i="0" lang="en-US" sz="2800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NEW </a:t>
            </a:r>
            <a:r>
              <a:rPr b="0" i="0" lang="en-US" sz="2800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interest in H.I. programming </a:t>
            </a:r>
            <a:endParaRPr/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rgbClr val="2C2C2C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212" name="Google Shape;212;p6"/>
          <p:cNvSpPr txBox="1"/>
          <p:nvPr/>
        </p:nvSpPr>
        <p:spPr>
          <a:xfrm>
            <a:off x="6894350" y="6957218"/>
            <a:ext cx="3511913" cy="14719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How many youth serving partnerships have been formed</a:t>
            </a:r>
            <a:endParaRPr/>
          </a:p>
        </p:txBody>
      </p:sp>
      <p:sp>
        <p:nvSpPr>
          <p:cNvPr id="213" name="Google Shape;213;p6"/>
          <p:cNvSpPr txBox="1"/>
          <p:nvPr/>
        </p:nvSpPr>
        <p:spPr>
          <a:xfrm>
            <a:off x="12467786" y="6957218"/>
            <a:ext cx="3511913" cy="14719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Improved community visibility and perception </a:t>
            </a:r>
            <a:endParaRPr/>
          </a:p>
        </p:txBody>
      </p:sp>
      <p:sp>
        <p:nvSpPr>
          <p:cNvPr id="214" name="Google Shape;214;p6"/>
          <p:cNvSpPr txBox="1"/>
          <p:nvPr/>
        </p:nvSpPr>
        <p:spPr>
          <a:xfrm>
            <a:off x="1522982" y="4448888"/>
            <a:ext cx="2618749" cy="11283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2C2C2C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Program Interest</a:t>
            </a:r>
            <a:endParaRPr/>
          </a:p>
        </p:txBody>
      </p:sp>
      <p:sp>
        <p:nvSpPr>
          <p:cNvPr id="215" name="Google Shape;215;p6"/>
          <p:cNvSpPr txBox="1"/>
          <p:nvPr/>
        </p:nvSpPr>
        <p:spPr>
          <a:xfrm>
            <a:off x="6893761" y="4638198"/>
            <a:ext cx="3511913" cy="5664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2C2C2C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Partnerships</a:t>
            </a:r>
            <a:endParaRPr/>
          </a:p>
        </p:txBody>
      </p:sp>
      <p:sp>
        <p:nvSpPr>
          <p:cNvPr id="216" name="Google Shape;216;p6"/>
          <p:cNvSpPr txBox="1"/>
          <p:nvPr/>
        </p:nvSpPr>
        <p:spPr>
          <a:xfrm>
            <a:off x="12461453" y="4448888"/>
            <a:ext cx="3511913" cy="11283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2C2C2C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Visibility and Percepton </a:t>
            </a:r>
            <a:endParaRPr/>
          </a:p>
        </p:txBody>
      </p:sp>
      <p:sp>
        <p:nvSpPr>
          <p:cNvPr id="217" name="Google Shape;217;p6"/>
          <p:cNvSpPr txBox="1"/>
          <p:nvPr/>
        </p:nvSpPr>
        <p:spPr>
          <a:xfrm>
            <a:off x="976388" y="7912258"/>
            <a:ext cx="4055286" cy="976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(Parent, Student, and  Community)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7"/>
          <p:cNvSpPr/>
          <p:nvPr/>
        </p:nvSpPr>
        <p:spPr>
          <a:xfrm>
            <a:off x="15319870" y="700064"/>
            <a:ext cx="2968130" cy="1624376"/>
          </a:xfrm>
          <a:custGeom>
            <a:rect b="b" l="l" r="r" t="t"/>
            <a:pathLst>
              <a:path extrusionOk="0" h="1624376" w="2968130">
                <a:moveTo>
                  <a:pt x="0" y="0"/>
                </a:moveTo>
                <a:lnTo>
                  <a:pt x="2968130" y="0"/>
                </a:lnTo>
                <a:lnTo>
                  <a:pt x="2968130" y="1624377"/>
                </a:lnTo>
                <a:lnTo>
                  <a:pt x="0" y="162437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23" name="Google Shape;223;p7"/>
          <p:cNvSpPr/>
          <p:nvPr/>
        </p:nvSpPr>
        <p:spPr>
          <a:xfrm>
            <a:off x="390376" y="2011848"/>
            <a:ext cx="11510248" cy="818531"/>
          </a:xfrm>
          <a:custGeom>
            <a:rect b="b" l="l" r="r" t="t"/>
            <a:pathLst>
              <a:path extrusionOk="0" h="267915" w="3767441">
                <a:moveTo>
                  <a:pt x="0" y="0"/>
                </a:moveTo>
                <a:lnTo>
                  <a:pt x="3767441" y="0"/>
                </a:lnTo>
                <a:lnTo>
                  <a:pt x="3767441" y="267915"/>
                </a:lnTo>
                <a:lnTo>
                  <a:pt x="0" y="267915"/>
                </a:lnTo>
                <a:close/>
              </a:path>
            </a:pathLst>
          </a:custGeom>
          <a:solidFill>
            <a:srgbClr val="FFAA33"/>
          </a:solidFill>
          <a:ln>
            <a:noFill/>
          </a:ln>
        </p:spPr>
      </p:sp>
      <p:sp>
        <p:nvSpPr>
          <p:cNvPr id="224" name="Google Shape;224;p7"/>
          <p:cNvSpPr txBox="1"/>
          <p:nvPr/>
        </p:nvSpPr>
        <p:spPr>
          <a:xfrm>
            <a:off x="390376" y="612880"/>
            <a:ext cx="16137954" cy="9671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399" u="none" cap="none" strike="noStrike">
                <a:solidFill>
                  <a:srgbClr val="2C2C2C"/>
                </a:solidFill>
                <a:latin typeface="Poppins Black"/>
                <a:ea typeface="Poppins Black"/>
                <a:cs typeface="Poppins Black"/>
                <a:sym typeface="Poppins Black"/>
              </a:rPr>
              <a:t>Strategies for addressing Interactions </a:t>
            </a:r>
            <a:endParaRPr/>
          </a:p>
        </p:txBody>
      </p:sp>
      <p:sp>
        <p:nvSpPr>
          <p:cNvPr id="225" name="Google Shape;225;p7"/>
          <p:cNvSpPr txBox="1"/>
          <p:nvPr/>
        </p:nvSpPr>
        <p:spPr>
          <a:xfrm>
            <a:off x="126438" y="2128313"/>
            <a:ext cx="12703976" cy="5099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02260" lvl="1" marL="604519" marR="0" rtl="0" algn="l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99"/>
              <a:buFont typeface="Poppins Medium"/>
              <a:buAutoNum type="arabicPeriod"/>
            </a:pPr>
            <a:r>
              <a:rPr b="0" i="0" lang="en-US" sz="2799" u="none" cap="none" strike="noStrike">
                <a:solidFill>
                  <a:srgbClr val="FFFFFF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 Enhance participants interactions across the organization </a:t>
            </a:r>
            <a:endParaRPr/>
          </a:p>
        </p:txBody>
      </p:sp>
      <p:sp>
        <p:nvSpPr>
          <p:cNvPr id="226" name="Google Shape;226;p7"/>
          <p:cNvSpPr txBox="1"/>
          <p:nvPr/>
        </p:nvSpPr>
        <p:spPr>
          <a:xfrm>
            <a:off x="587484" y="3009378"/>
            <a:ext cx="12703976" cy="5803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67030" lvl="1" marL="734059" marR="0" rtl="0" algn="l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3399"/>
              <a:buFont typeface="Arial"/>
              <a:buChar char="•"/>
            </a:pPr>
            <a:r>
              <a:rPr b="0" i="0" lang="en-US" sz="3399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Monthly family nights </a:t>
            </a:r>
            <a:endParaRPr/>
          </a:p>
        </p:txBody>
      </p:sp>
      <p:sp>
        <p:nvSpPr>
          <p:cNvPr id="227" name="Google Shape;227;p7"/>
          <p:cNvSpPr txBox="1"/>
          <p:nvPr/>
        </p:nvSpPr>
        <p:spPr>
          <a:xfrm>
            <a:off x="617607" y="3656443"/>
            <a:ext cx="11721636" cy="5803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67030" lvl="1" marL="734059" marR="0" rtl="0" algn="l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3399"/>
              <a:buFont typeface="Arial"/>
              <a:buChar char="•"/>
            </a:pPr>
            <a:r>
              <a:rPr b="0" i="0" lang="en-US" sz="3399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Parent guardian support meetings and development sessions</a:t>
            </a:r>
            <a:endParaRPr/>
          </a:p>
        </p:txBody>
      </p:sp>
      <p:sp>
        <p:nvSpPr>
          <p:cNvPr id="228" name="Google Shape;228;p7"/>
          <p:cNvSpPr txBox="1"/>
          <p:nvPr/>
        </p:nvSpPr>
        <p:spPr>
          <a:xfrm>
            <a:off x="587484" y="4265408"/>
            <a:ext cx="14516955" cy="5803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67030" lvl="1" marL="734059" marR="0" rtl="0" algn="l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3399"/>
              <a:buFont typeface="Arial"/>
              <a:buChar char="•"/>
            </a:pPr>
            <a:r>
              <a:rPr b="0" i="0" lang="en-US" sz="3399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Weekly progress reports from parent/guardian and or school staff/sponsor</a:t>
            </a:r>
            <a:endParaRPr/>
          </a:p>
        </p:txBody>
      </p:sp>
      <p:sp>
        <p:nvSpPr>
          <p:cNvPr id="229" name="Google Shape;229;p7"/>
          <p:cNvSpPr/>
          <p:nvPr/>
        </p:nvSpPr>
        <p:spPr>
          <a:xfrm>
            <a:off x="252574" y="5249394"/>
            <a:ext cx="16137954" cy="763189"/>
          </a:xfrm>
          <a:custGeom>
            <a:rect b="b" l="l" r="r" t="t"/>
            <a:pathLst>
              <a:path extrusionOk="0" h="152400" w="3222562">
                <a:moveTo>
                  <a:pt x="0" y="0"/>
                </a:moveTo>
                <a:lnTo>
                  <a:pt x="3222562" y="0"/>
                </a:lnTo>
                <a:lnTo>
                  <a:pt x="3222562" y="152400"/>
                </a:lnTo>
                <a:lnTo>
                  <a:pt x="0" y="152400"/>
                </a:lnTo>
                <a:close/>
              </a:path>
            </a:pathLst>
          </a:custGeom>
          <a:solidFill>
            <a:srgbClr val="FFAA33"/>
          </a:solidFill>
          <a:ln>
            <a:noFill/>
          </a:ln>
        </p:spPr>
      </p:sp>
      <p:sp>
        <p:nvSpPr>
          <p:cNvPr id="230" name="Google Shape;230;p7"/>
          <p:cNvSpPr txBox="1"/>
          <p:nvPr/>
        </p:nvSpPr>
        <p:spPr>
          <a:xfrm>
            <a:off x="449681" y="5267064"/>
            <a:ext cx="16216451" cy="5099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799" u="none" cap="none" strike="noStrike">
                <a:solidFill>
                  <a:srgbClr val="FFFFFF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2. Shared power with implementation of participant needs assessment and support plan </a:t>
            </a:r>
            <a:endParaRPr/>
          </a:p>
        </p:txBody>
      </p:sp>
      <p:sp>
        <p:nvSpPr>
          <p:cNvPr id="231" name="Google Shape;231;p7"/>
          <p:cNvSpPr txBox="1"/>
          <p:nvPr/>
        </p:nvSpPr>
        <p:spPr>
          <a:xfrm>
            <a:off x="587484" y="5945908"/>
            <a:ext cx="15612222" cy="5803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67030" lvl="1" marL="734059" marR="0" rtl="0" algn="l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3399"/>
              <a:buFont typeface="Arial"/>
              <a:buChar char="•"/>
            </a:pPr>
            <a:r>
              <a:rPr b="0" i="0" lang="en-US" sz="3399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A standardized outline creating cohesiveness and accountability for all participants </a:t>
            </a:r>
            <a:endParaRPr/>
          </a:p>
        </p:txBody>
      </p:sp>
      <p:sp>
        <p:nvSpPr>
          <p:cNvPr id="232" name="Google Shape;232;p7"/>
          <p:cNvSpPr txBox="1"/>
          <p:nvPr/>
        </p:nvSpPr>
        <p:spPr>
          <a:xfrm>
            <a:off x="617607" y="6592973"/>
            <a:ext cx="14702263" cy="118046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67030" lvl="1" marL="734059" marR="0" rtl="0" algn="l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3399"/>
              <a:buFont typeface="Arial"/>
              <a:buChar char="•"/>
            </a:pPr>
            <a:r>
              <a:rPr b="0" i="0" lang="en-US" sz="3399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Opportunities for participant and guardian to disclose potential areas of growth and development of support/action plan </a:t>
            </a:r>
            <a:endParaRPr/>
          </a:p>
        </p:txBody>
      </p:sp>
      <p:sp>
        <p:nvSpPr>
          <p:cNvPr id="233" name="Google Shape;233;p7"/>
          <p:cNvSpPr/>
          <p:nvPr/>
        </p:nvSpPr>
        <p:spPr>
          <a:xfrm>
            <a:off x="390376" y="7909299"/>
            <a:ext cx="14714063" cy="759721"/>
          </a:xfrm>
          <a:custGeom>
            <a:rect b="b" l="l" r="r" t="t"/>
            <a:pathLst>
              <a:path extrusionOk="0" h="166388" w="3222562">
                <a:moveTo>
                  <a:pt x="0" y="0"/>
                </a:moveTo>
                <a:lnTo>
                  <a:pt x="3222562" y="0"/>
                </a:lnTo>
                <a:lnTo>
                  <a:pt x="3222562" y="166388"/>
                </a:lnTo>
                <a:lnTo>
                  <a:pt x="0" y="166388"/>
                </a:lnTo>
                <a:close/>
              </a:path>
            </a:pathLst>
          </a:custGeom>
          <a:solidFill>
            <a:srgbClr val="FFAA33"/>
          </a:solidFill>
          <a:ln>
            <a:noFill/>
          </a:ln>
        </p:spPr>
      </p:sp>
      <p:sp>
        <p:nvSpPr>
          <p:cNvPr id="234" name="Google Shape;234;p7"/>
          <p:cNvSpPr txBox="1"/>
          <p:nvPr/>
        </p:nvSpPr>
        <p:spPr>
          <a:xfrm>
            <a:off x="617607" y="7991344"/>
            <a:ext cx="14486832" cy="5099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799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3. Opportunities to serve</a:t>
            </a:r>
            <a:endParaRPr/>
          </a:p>
        </p:txBody>
      </p:sp>
      <p:sp>
        <p:nvSpPr>
          <p:cNvPr id="235" name="Google Shape;235;p7"/>
          <p:cNvSpPr txBox="1"/>
          <p:nvPr/>
        </p:nvSpPr>
        <p:spPr>
          <a:xfrm>
            <a:off x="587484" y="8677910"/>
            <a:ext cx="16977460" cy="5803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67030" lvl="1" marL="734059" marR="0" rtl="0" algn="l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2C2C2C"/>
              </a:buClr>
              <a:buSzPts val="3399"/>
              <a:buFont typeface="Arial"/>
              <a:buChar char="•"/>
            </a:pPr>
            <a:r>
              <a:rPr b="0" i="0" lang="en-US" sz="3399" u="none" cap="none" strike="noStrike">
                <a:solidFill>
                  <a:srgbClr val="2C2C2C"/>
                </a:solidFill>
                <a:latin typeface="Assistant"/>
                <a:ea typeface="Assistant"/>
                <a:cs typeface="Assistant"/>
                <a:sym typeface="Assistant"/>
              </a:rPr>
              <a:t>Creativiely create opportunities for full family interactions throughout programming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